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7" r:id="rId1"/>
    <p:sldMasterId id="2147483727" r:id="rId2"/>
    <p:sldMasterId id="2147483657" r:id="rId3"/>
  </p:sldMasterIdLst>
  <p:notesMasterIdLst>
    <p:notesMasterId r:id="rId92"/>
  </p:notesMasterIdLst>
  <p:handoutMasterIdLst>
    <p:handoutMasterId r:id="rId93"/>
  </p:handoutMasterIdLst>
  <p:sldIdLst>
    <p:sldId id="300" r:id="rId4"/>
    <p:sldId id="500" r:id="rId5"/>
    <p:sldId id="501" r:id="rId6"/>
    <p:sldId id="499" r:id="rId7"/>
    <p:sldId id="470" r:id="rId8"/>
    <p:sldId id="578" r:id="rId9"/>
    <p:sldId id="485" r:id="rId10"/>
    <p:sldId id="571" r:id="rId11"/>
    <p:sldId id="634" r:id="rId12"/>
    <p:sldId id="483" r:id="rId13"/>
    <p:sldId id="603" r:id="rId14"/>
    <p:sldId id="480" r:id="rId15"/>
    <p:sldId id="568" r:id="rId16"/>
    <p:sldId id="492" r:id="rId17"/>
    <p:sldId id="493" r:id="rId18"/>
    <p:sldId id="494" r:id="rId19"/>
    <p:sldId id="495" r:id="rId20"/>
    <p:sldId id="496" r:id="rId21"/>
    <p:sldId id="503" r:id="rId22"/>
    <p:sldId id="504" r:id="rId23"/>
    <p:sldId id="535" r:id="rId24"/>
    <p:sldId id="542" r:id="rId25"/>
    <p:sldId id="543" r:id="rId26"/>
    <p:sldId id="536" r:id="rId27"/>
    <p:sldId id="537" r:id="rId28"/>
    <p:sldId id="544" r:id="rId29"/>
    <p:sldId id="569" r:id="rId30"/>
    <p:sldId id="487" r:id="rId31"/>
    <p:sldId id="572" r:id="rId32"/>
    <p:sldId id="484" r:id="rId33"/>
    <p:sldId id="497" r:id="rId34"/>
    <p:sldId id="511" r:id="rId35"/>
    <p:sldId id="488" r:id="rId36"/>
    <p:sldId id="640" r:id="rId37"/>
    <p:sldId id="636" r:id="rId38"/>
    <p:sldId id="638" r:id="rId39"/>
    <p:sldId id="607" r:id="rId40"/>
    <p:sldId id="580" r:id="rId41"/>
    <p:sldId id="600" r:id="rId42"/>
    <p:sldId id="599" r:id="rId43"/>
    <p:sldId id="601" r:id="rId44"/>
    <p:sldId id="517" r:id="rId45"/>
    <p:sldId id="510" r:id="rId46"/>
    <p:sldId id="505" r:id="rId47"/>
    <p:sldId id="609" r:id="rId48"/>
    <p:sldId id="644" r:id="rId49"/>
    <p:sldId id="645" r:id="rId50"/>
    <p:sldId id="646" r:id="rId51"/>
    <p:sldId id="641" r:id="rId52"/>
    <p:sldId id="643" r:id="rId53"/>
    <p:sldId id="507" r:id="rId54"/>
    <p:sldId id="597" r:id="rId55"/>
    <p:sldId id="581" r:id="rId56"/>
    <p:sldId id="508" r:id="rId57"/>
    <p:sldId id="619" r:id="rId58"/>
    <p:sldId id="512" r:id="rId59"/>
    <p:sldId id="498" r:id="rId60"/>
    <p:sldId id="650" r:id="rId61"/>
    <p:sldId id="657" r:id="rId62"/>
    <p:sldId id="656" r:id="rId63"/>
    <p:sldId id="651" r:id="rId64"/>
    <p:sldId id="519" r:id="rId65"/>
    <p:sldId id="655" r:id="rId66"/>
    <p:sldId id="520" r:id="rId67"/>
    <p:sldId id="582" r:id="rId68"/>
    <p:sldId id="583" r:id="rId69"/>
    <p:sldId id="584" r:id="rId70"/>
    <p:sldId id="588" r:id="rId71"/>
    <p:sldId id="610" r:id="rId72"/>
    <p:sldId id="589" r:id="rId73"/>
    <p:sldId id="653" r:id="rId74"/>
    <p:sldId id="654" r:id="rId75"/>
    <p:sldId id="591" r:id="rId76"/>
    <p:sldId id="592" r:id="rId77"/>
    <p:sldId id="549" r:id="rId78"/>
    <p:sldId id="550" r:id="rId79"/>
    <p:sldId id="551" r:id="rId80"/>
    <p:sldId id="626" r:id="rId81"/>
    <p:sldId id="627" r:id="rId82"/>
    <p:sldId id="629" r:id="rId83"/>
    <p:sldId id="628" r:id="rId84"/>
    <p:sldId id="631" r:id="rId85"/>
    <p:sldId id="630" r:id="rId86"/>
    <p:sldId id="540" r:id="rId87"/>
    <p:sldId id="541" r:id="rId88"/>
    <p:sldId id="633" r:id="rId89"/>
    <p:sldId id="624" r:id="rId90"/>
    <p:sldId id="602" r:id="rId91"/>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a:srgbClr val="5D70F1"/>
    <a:srgbClr val="A9FDE9"/>
    <a:srgbClr val="CCFFCC"/>
    <a:srgbClr val="FFCCCC"/>
    <a:srgbClr val="FFCCFF"/>
    <a:srgbClr val="3333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9662" autoAdjust="0"/>
  </p:normalViewPr>
  <p:slideViewPr>
    <p:cSldViewPr>
      <p:cViewPr varScale="1">
        <p:scale>
          <a:sx n="110" d="100"/>
          <a:sy n="110" d="100"/>
        </p:scale>
        <p:origin x="702" y="108"/>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5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09FFD11-24FD-4B0E-AB50-35ACBAC3B9BB}" type="slidenum">
              <a:rPr lang="en-US" altLang="ja-JP"/>
              <a:pPr>
                <a:defRPr/>
              </a:pPr>
              <a:t>‹#›</a:t>
            </a:fld>
            <a:endParaRPr lang="en-US" altLang="ja-JP"/>
          </a:p>
        </p:txBody>
      </p:sp>
    </p:spTree>
    <p:extLst>
      <p:ext uri="{BB962C8B-B14F-4D97-AF65-F5344CB8AC3E}">
        <p14:creationId xmlns:p14="http://schemas.microsoft.com/office/powerpoint/2010/main" val="3105006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5F3C7772-5994-493E-AF44-541B3FDD5A63}" type="slidenum">
              <a:rPr lang="en-US" altLang="ja-JP"/>
              <a:pPr>
                <a:defRPr/>
              </a:pPr>
              <a:t>‹#›</a:t>
            </a:fld>
            <a:endParaRPr lang="en-US" altLang="ja-JP"/>
          </a:p>
        </p:txBody>
      </p:sp>
    </p:spTree>
    <p:extLst>
      <p:ext uri="{BB962C8B-B14F-4D97-AF65-F5344CB8AC3E}">
        <p14:creationId xmlns:p14="http://schemas.microsoft.com/office/powerpoint/2010/main" val="1423662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12226DE-00E3-4F5D-88B4-A87664A207BF}"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8694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94769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制度見直しが円滑に実施され、</a:t>
            </a:r>
            <a:br>
              <a:rPr lang="ja-JP" altLang="en-US">
                <a:latin typeface="Arial" panose="020B0604020202020204" pitchFamily="34" charset="0"/>
              </a:rPr>
            </a:br>
            <a:r>
              <a:rPr lang="ja-JP" altLang="en-US">
                <a:latin typeface="Arial" panose="020B0604020202020204" pitchFamily="34" charset="0"/>
              </a:rPr>
              <a:t>本制度のさらなる充実が図られるよう、産科医療関係者の皆様にも</a:t>
            </a:r>
            <a:br>
              <a:rPr lang="ja-JP" altLang="en-US">
                <a:latin typeface="Arial" panose="020B0604020202020204" pitchFamily="34" charset="0"/>
              </a:rPr>
            </a:br>
            <a:r>
              <a:rPr lang="ja-JP" altLang="en-US">
                <a:latin typeface="Arial" panose="020B0604020202020204" pitchFamily="34" charset="0"/>
              </a:rPr>
              <a:t>ご協力・ご理解をお願いします。</a:t>
            </a:r>
            <a:br>
              <a:rPr lang="ja-JP" altLang="en-US">
                <a:latin typeface="Arial" panose="020B0604020202020204" pitchFamily="34" charset="0"/>
              </a:rPr>
            </a:br>
            <a:r>
              <a:rPr lang="ja-JP" altLang="en-US">
                <a:latin typeface="Arial" panose="020B0604020202020204" pitchFamily="34" charset="0"/>
              </a:rPr>
              <a:t>ご清聴ありがとうございました。</a:t>
            </a:r>
          </a:p>
        </p:txBody>
      </p:sp>
    </p:spTree>
    <p:extLst>
      <p:ext uri="{BB962C8B-B14F-4D97-AF65-F5344CB8AC3E}">
        <p14:creationId xmlns:p14="http://schemas.microsoft.com/office/powerpoint/2010/main" val="78419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DAB6B6C7-5107-4F88-A40E-88FBC914DE1B}" type="datetime1">
              <a:rPr lang="ja-JP" altLang="en-US"/>
              <a:pPr>
                <a:defRPr/>
              </a:pPr>
              <a:t>2017/4/10</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fld id="{3279EF24-F8CC-4069-B7F6-E797E93497B3}" type="slidenum">
              <a:rPr lang="ja-JP" altLang="en-US"/>
              <a:pPr>
                <a:defRPr/>
              </a:pPr>
              <a:t>‹#›</a:t>
            </a:fld>
            <a:endParaRPr lang="en-US" altLang="ja-JP" dirty="0"/>
          </a:p>
        </p:txBody>
      </p:sp>
    </p:spTree>
    <p:extLst>
      <p:ext uri="{BB962C8B-B14F-4D97-AF65-F5344CB8AC3E}">
        <p14:creationId xmlns:p14="http://schemas.microsoft.com/office/powerpoint/2010/main" val="318122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8D07453-5032-4071-829C-D733D34C8E25}" type="datetimeFigureOut">
              <a:rPr lang="ja-JP" altLang="en-US"/>
              <a:pPr>
                <a:defRPr/>
              </a:pPr>
              <a:t>2017/4/10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D642243-1A71-41FA-A0C2-D7096AE43D5C}" type="slidenum">
              <a:rPr lang="ja-JP" altLang="en-US"/>
              <a:pPr>
                <a:defRPr/>
              </a:pPr>
              <a:t>‹#›</a:t>
            </a:fld>
            <a:endParaRPr lang="ja-JP" altLang="en-US"/>
          </a:p>
        </p:txBody>
      </p:sp>
    </p:spTree>
    <p:extLst>
      <p:ext uri="{BB962C8B-B14F-4D97-AF65-F5344CB8AC3E}">
        <p14:creationId xmlns:p14="http://schemas.microsoft.com/office/powerpoint/2010/main" val="95561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D33FDBB-16AE-46F9-AAD1-01A830C6B762}" type="datetimeFigureOut">
              <a:rPr lang="ja-JP" altLang="en-US"/>
              <a:pPr>
                <a:defRPr/>
              </a:pPr>
              <a:t>2017/4/10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A4C1D2A-D413-4526-8E19-43D9A9EFC038}" type="slidenum">
              <a:rPr lang="ja-JP" altLang="en-US"/>
              <a:pPr>
                <a:defRPr/>
              </a:pPr>
              <a:t>‹#›</a:t>
            </a:fld>
            <a:endParaRPr lang="ja-JP" altLang="en-US"/>
          </a:p>
        </p:txBody>
      </p:sp>
    </p:spTree>
    <p:extLst>
      <p:ext uri="{BB962C8B-B14F-4D97-AF65-F5344CB8AC3E}">
        <p14:creationId xmlns:p14="http://schemas.microsoft.com/office/powerpoint/2010/main" val="353109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D3313EF-E796-402D-B67D-E3C857BDAE23}" type="datetimeFigureOut">
              <a:rPr lang="ja-JP" altLang="en-US"/>
              <a:pPr>
                <a:defRPr/>
              </a:pPr>
              <a:t>2017/4/10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71D7E50-A43C-4C3E-AD02-02F2FDCFE877}" type="slidenum">
              <a:rPr lang="ja-JP" altLang="en-US"/>
              <a:pPr>
                <a:defRPr/>
              </a:pPr>
              <a:t>‹#›</a:t>
            </a:fld>
            <a:endParaRPr lang="ja-JP" altLang="en-US"/>
          </a:p>
        </p:txBody>
      </p:sp>
    </p:spTree>
    <p:extLst>
      <p:ext uri="{BB962C8B-B14F-4D97-AF65-F5344CB8AC3E}">
        <p14:creationId xmlns:p14="http://schemas.microsoft.com/office/powerpoint/2010/main" val="220317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F0198E3-FC3E-408F-BBC6-25872713C707}" type="datetime1">
              <a:rPr lang="ja-JP" altLang="en-US"/>
              <a:pPr>
                <a:defRPr/>
              </a:pPr>
              <a:t>2017/4/10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EDEACE-A0CE-449D-8570-13E273953212}" type="slidenum">
              <a:rPr lang="ja-JP" altLang="en-US"/>
              <a:pPr>
                <a:defRPr/>
              </a:pPr>
              <a:t>‹#›</a:t>
            </a:fld>
            <a:endParaRPr lang="en-US" altLang="ja-JP" dirty="0"/>
          </a:p>
        </p:txBody>
      </p:sp>
    </p:spTree>
    <p:extLst>
      <p:ext uri="{BB962C8B-B14F-4D97-AF65-F5344CB8AC3E}">
        <p14:creationId xmlns:p14="http://schemas.microsoft.com/office/powerpoint/2010/main" val="298422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FB4A39F-CDF4-4362-BED0-8C761B5C053B}" type="datetime1">
              <a:rPr lang="ja-JP" altLang="en-US"/>
              <a:pPr>
                <a:defRPr/>
              </a:pPr>
              <a:t>2017/4/10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C94948F1-2A47-4D9B-8F5B-097CC2170B24}" type="slidenum">
              <a:rPr lang="ja-JP" altLang="en-US"/>
              <a:pPr>
                <a:defRPr/>
              </a:pPr>
              <a:t>‹#›</a:t>
            </a:fld>
            <a:endParaRPr lang="en-US" altLang="ja-JP" dirty="0"/>
          </a:p>
        </p:txBody>
      </p:sp>
    </p:spTree>
    <p:extLst>
      <p:ext uri="{BB962C8B-B14F-4D97-AF65-F5344CB8AC3E}">
        <p14:creationId xmlns:p14="http://schemas.microsoft.com/office/powerpoint/2010/main" val="2537881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FB4A39F-CDF4-4362-BED0-8C761B5C053B}" type="datetime1">
              <a:rPr lang="ja-JP" altLang="en-US"/>
              <a:pPr>
                <a:defRPr/>
              </a:pPr>
              <a:t>2017/4/10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4ECDDAE2-D40D-46F9-B1EB-3EC654B2359F}" type="slidenum">
              <a:rPr lang="ja-JP" altLang="en-US"/>
              <a:pPr>
                <a:defRPr/>
              </a:pPr>
              <a:t>‹#›</a:t>
            </a:fld>
            <a:endParaRPr lang="en-US" altLang="ja-JP" dirty="0"/>
          </a:p>
        </p:txBody>
      </p:sp>
    </p:spTree>
    <p:extLst>
      <p:ext uri="{BB962C8B-B14F-4D97-AF65-F5344CB8AC3E}">
        <p14:creationId xmlns:p14="http://schemas.microsoft.com/office/powerpoint/2010/main" val="293942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9C902B1-05D2-47C2-B2D4-204924FB2950}" type="datetimeFigureOut">
              <a:rPr lang="ja-JP" altLang="en-US"/>
              <a:pPr>
                <a:defRPr/>
              </a:pPr>
              <a:t>2017/4/10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0FD277-2E22-4FC0-BECC-016D5C9B3377}" type="slidenum">
              <a:rPr lang="ja-JP" altLang="en-US"/>
              <a:pPr>
                <a:defRPr/>
              </a:pPr>
              <a:t>‹#›</a:t>
            </a:fld>
            <a:endParaRPr lang="ja-JP" altLang="en-US"/>
          </a:p>
        </p:txBody>
      </p:sp>
    </p:spTree>
    <p:extLst>
      <p:ext uri="{BB962C8B-B14F-4D97-AF65-F5344CB8AC3E}">
        <p14:creationId xmlns:p14="http://schemas.microsoft.com/office/powerpoint/2010/main" val="52891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990CB59-70BF-4855-AFF0-9CECE333D6F5}" type="datetimeFigureOut">
              <a:rPr lang="ja-JP" altLang="en-US"/>
              <a:pPr>
                <a:defRPr/>
              </a:pPr>
              <a:t>2017/4/10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7931DF0-F524-49F6-99BA-BD9CFCD02E8A}" type="slidenum">
              <a:rPr lang="ja-JP" altLang="en-US"/>
              <a:pPr>
                <a:defRPr/>
              </a:pPr>
              <a:t>‹#›</a:t>
            </a:fld>
            <a:endParaRPr lang="ja-JP" altLang="en-US"/>
          </a:p>
        </p:txBody>
      </p:sp>
    </p:spTree>
    <p:extLst>
      <p:ext uri="{BB962C8B-B14F-4D97-AF65-F5344CB8AC3E}">
        <p14:creationId xmlns:p14="http://schemas.microsoft.com/office/powerpoint/2010/main" val="237847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F989C75-14C2-44A9-8AA9-E907E30C8703}" type="datetimeFigureOut">
              <a:rPr lang="ja-JP" altLang="en-US"/>
              <a:pPr>
                <a:defRPr/>
              </a:pPr>
              <a:t>2017/4/10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16A56D-D787-47B2-8D2E-23D84EBB5541}" type="slidenum">
              <a:rPr lang="ja-JP" altLang="en-US"/>
              <a:pPr>
                <a:defRPr/>
              </a:pPr>
              <a:t>‹#›</a:t>
            </a:fld>
            <a:endParaRPr lang="ja-JP" altLang="en-US"/>
          </a:p>
        </p:txBody>
      </p:sp>
    </p:spTree>
    <p:extLst>
      <p:ext uri="{BB962C8B-B14F-4D97-AF65-F5344CB8AC3E}">
        <p14:creationId xmlns:p14="http://schemas.microsoft.com/office/powerpoint/2010/main" val="172771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BE1C9C3-522F-42F3-8939-72FC20D6CC85}" type="datetimeFigureOut">
              <a:rPr lang="ja-JP" altLang="en-US"/>
              <a:pPr>
                <a:defRPr/>
              </a:pPr>
              <a:t>2017/4/10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EC0AA1F-DFAE-4392-92CA-DBD55F8CA3C8}" type="slidenum">
              <a:rPr lang="ja-JP" altLang="en-US"/>
              <a:pPr>
                <a:defRPr/>
              </a:pPr>
              <a:t>‹#›</a:t>
            </a:fld>
            <a:endParaRPr lang="ja-JP" altLang="en-US"/>
          </a:p>
        </p:txBody>
      </p:sp>
    </p:spTree>
    <p:extLst>
      <p:ext uri="{BB962C8B-B14F-4D97-AF65-F5344CB8AC3E}">
        <p14:creationId xmlns:p14="http://schemas.microsoft.com/office/powerpoint/2010/main" val="172789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C5AB2A52-B7C3-4984-AEA6-3562E08986AA}" type="datetimeFigureOut">
              <a:rPr lang="ja-JP" altLang="en-US"/>
              <a:pPr>
                <a:defRPr/>
              </a:pPr>
              <a:t>2017/4/10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7CDEB2EB-57CA-445B-82B7-3914552B46E1}" type="slidenum">
              <a:rPr lang="ja-JP" altLang="en-US"/>
              <a:pPr>
                <a:defRPr/>
              </a:pPr>
              <a:t>‹#›</a:t>
            </a:fld>
            <a:endParaRPr lang="ja-JP" altLang="en-US"/>
          </a:p>
        </p:txBody>
      </p:sp>
    </p:spTree>
    <p:extLst>
      <p:ext uri="{BB962C8B-B14F-4D97-AF65-F5344CB8AC3E}">
        <p14:creationId xmlns:p14="http://schemas.microsoft.com/office/powerpoint/2010/main" val="292708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1849DCF-73B6-4391-B86E-D7AADD997A88}" type="datetimeFigureOut">
              <a:rPr lang="ja-JP" altLang="en-US"/>
              <a:pPr>
                <a:defRPr/>
              </a:pPr>
              <a:t>2017/4/10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28FEA4F-34EC-4955-88AC-6E32392F22D1}" type="slidenum">
              <a:rPr lang="ja-JP" altLang="en-US"/>
              <a:pPr>
                <a:defRPr/>
              </a:pPr>
              <a:t>‹#›</a:t>
            </a:fld>
            <a:endParaRPr lang="ja-JP" altLang="en-US"/>
          </a:p>
        </p:txBody>
      </p:sp>
    </p:spTree>
    <p:extLst>
      <p:ext uri="{BB962C8B-B14F-4D97-AF65-F5344CB8AC3E}">
        <p14:creationId xmlns:p14="http://schemas.microsoft.com/office/powerpoint/2010/main" val="26943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9A88B2F-B15E-4C36-B2AD-45A627C1E4FA}" type="datetimeFigureOut">
              <a:rPr lang="ja-JP" altLang="en-US"/>
              <a:pPr>
                <a:defRPr/>
              </a:pPr>
              <a:t>2017/4/10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4C193E9-9FE3-4215-84F7-E37DA32E31F7}" type="slidenum">
              <a:rPr lang="ja-JP" altLang="en-US"/>
              <a:pPr>
                <a:defRPr/>
              </a:pPr>
              <a:t>‹#›</a:t>
            </a:fld>
            <a:endParaRPr lang="ja-JP" altLang="en-US"/>
          </a:p>
        </p:txBody>
      </p:sp>
    </p:spTree>
    <p:extLst>
      <p:ext uri="{BB962C8B-B14F-4D97-AF65-F5344CB8AC3E}">
        <p14:creationId xmlns:p14="http://schemas.microsoft.com/office/powerpoint/2010/main" val="323832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317FAAF-F29C-4DAE-A25C-BD900ED8A426}" type="datetimeFigureOut">
              <a:rPr lang="ja-JP" altLang="en-US"/>
              <a:pPr>
                <a:defRPr/>
              </a:pPr>
              <a:t>2017/4/10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2AC052A-BB69-4C26-AAA4-AD58D20F7E56}" type="slidenum">
              <a:rPr lang="ja-JP" altLang="en-US"/>
              <a:pPr>
                <a:defRPr/>
              </a:pPr>
              <a:t>‹#›</a:t>
            </a:fld>
            <a:endParaRPr lang="ja-JP" altLang="en-US"/>
          </a:p>
        </p:txBody>
      </p:sp>
    </p:spTree>
    <p:extLst>
      <p:ext uri="{BB962C8B-B14F-4D97-AF65-F5344CB8AC3E}">
        <p14:creationId xmlns:p14="http://schemas.microsoft.com/office/powerpoint/2010/main" val="8346035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DC6DC8-F335-4DE8-90C8-4E0568DDF39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205" r:id="rId1"/>
  </p:sldLayoutIdLst>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A252B1A-2C98-433B-930E-5026FAAE998B}" type="datetimeFigureOut">
              <a:rPr lang="ja-JP" altLang="en-US"/>
              <a:pPr>
                <a:defRPr/>
              </a:pPr>
              <a:t>2017/4/10</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3381503-9AC5-4B08-A071-84068203E899}" type="slidenum">
              <a:rPr lang="ja-JP" altLang="en-US"/>
              <a:pPr>
                <a:defRPr/>
              </a:pPr>
              <a:t>‹#›</a:t>
            </a:fld>
            <a:endParaRPr lang="ja-JP" altLang="en-US"/>
          </a:p>
        </p:txBody>
      </p:sp>
      <p:sp>
        <p:nvSpPr>
          <p:cNvPr id="8" name="テキスト ボックス 7"/>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第５回 再発防止に関する報告書</a:t>
            </a:r>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EF0198E3-FC3E-408F-BBC6-25872713C707}" type="datetime1">
              <a:rPr lang="ja-JP" altLang="en-US"/>
              <a:pPr>
                <a:defRPr/>
              </a:pPr>
              <a:t>2017/4/10</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9C7594-9CCA-4CF3-B0F1-34D6EFF130BE}"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第５回 再発防止に関する報告書</a:t>
            </a:r>
          </a:p>
        </p:txBody>
      </p:sp>
    </p:spTree>
  </p:cSld>
  <p:clrMap bg1="lt1" tx1="dk1" bg2="lt2" tx2="dk2" accent1="accent1" accent2="accent2" accent3="accent3" accent4="accent4" accent5="accent5" accent6="accent6" hlink="hlink" folHlink="folHlink"/>
  <p:sldLayoutIdLst>
    <p:sldLayoutId id="2147484204" r:id="rId1"/>
    <p:sldLayoutId id="2147484206" r:id="rId2"/>
    <p:sldLayoutId id="2147484207"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hyperlink" Target="http://www.sanka/"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www.ncpr.jp/e-" TargetMode="External"/><Relationship Id="rId2" Type="http://schemas.openxmlformats.org/officeDocument/2006/relationships/hyperlink" Target="http://www.ncpr.jp/news_letter/pdf/arugo0111.pdf"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sankahp.jcqhc.or.jp/documents"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a:t>第</a:t>
            </a:r>
            <a:r>
              <a:rPr lang="en-US" altLang="ja-JP"/>
              <a:t>5</a:t>
            </a:r>
            <a:r>
              <a:rPr lang="ja-JP" altLang="en-US"/>
              <a:t>回　産科医療補償制度</a:t>
            </a:r>
            <a:br>
              <a:rPr lang="ja-JP" altLang="en-US"/>
            </a:br>
            <a:r>
              <a:rPr lang="ja-JP" altLang="en-US"/>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30788"/>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95650" y="315913"/>
            <a:ext cx="3024188" cy="650875"/>
          </a:xfrm>
        </p:spPr>
        <p:txBody>
          <a:bodyPr/>
          <a:lstStyle/>
          <a:p>
            <a:pPr eaLnBrk="1" hangingPunct="1"/>
            <a:r>
              <a:rPr lang="ja-JP" altLang="en-US"/>
              <a:t>分析の方法①</a:t>
            </a:r>
          </a:p>
        </p:txBody>
      </p:sp>
      <p:sp>
        <p:nvSpPr>
          <p:cNvPr id="5" name="スライド番号プレースホルダー 5"/>
          <p:cNvSpPr>
            <a:spLocks noGrp="1"/>
          </p:cNvSpPr>
          <p:nvPr>
            <p:ph type="sldNum" sz="quarter" idx="12"/>
          </p:nvPr>
        </p:nvSpPr>
        <p:spPr/>
        <p:txBody>
          <a:bodyPr/>
          <a:lstStyle/>
          <a:p>
            <a:pPr>
              <a:defRPr/>
            </a:pPr>
            <a:fld id="{C817938E-2C86-4439-A67B-BE3FB79EAA3A}" type="slidenum">
              <a:rPr lang="ja-JP" altLang="en-US"/>
              <a:pPr>
                <a:defRPr/>
              </a:pPr>
              <a:t>9</a:t>
            </a:fld>
            <a:endParaRPr lang="en-US" altLang="ja-JP"/>
          </a:p>
        </p:txBody>
      </p:sp>
      <p:sp>
        <p:nvSpPr>
          <p:cNvPr id="19460" name="AutoShape 6"/>
          <p:cNvSpPr>
            <a:spLocks noChangeArrowheads="1"/>
          </p:cNvSpPr>
          <p:nvPr/>
        </p:nvSpPr>
        <p:spPr bwMode="auto">
          <a:xfrm>
            <a:off x="342900" y="1412875"/>
            <a:ext cx="9047163" cy="3168650"/>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60000"/>
              </a:lnSpc>
              <a:spcBef>
                <a:spcPct val="0"/>
              </a:spcBef>
              <a:buFontTx/>
              <a:buNone/>
            </a:pPr>
            <a:r>
              <a:rPr lang="ja-JP" altLang="en-US" sz="2200" b="1">
                <a:ea typeface="HG丸ｺﾞｼｯｸM-PRO" panose="020F0600000000000000" pitchFamily="50" charset="-128"/>
              </a:rPr>
              <a:t>「分析の方法」</a:t>
            </a:r>
          </a:p>
          <a:p>
            <a:pPr eaLnBrk="1" hangingPunct="1">
              <a:lnSpc>
                <a:spcPct val="160000"/>
              </a:lnSpc>
              <a:spcBef>
                <a:spcPct val="0"/>
              </a:spcBef>
              <a:buFontTx/>
              <a:buNone/>
            </a:pPr>
            <a:r>
              <a:rPr lang="ja-JP" altLang="en-US" sz="2200">
                <a:ea typeface="HG丸ｺﾞｼｯｸM-PRO" panose="020F0600000000000000" pitchFamily="50" charset="-128"/>
              </a:rPr>
              <a:t>○原因分析委員会において取りまとめられた原因分析報告書の情報を基に、再発防止の視点で必要な情報を整理する。</a:t>
            </a:r>
          </a:p>
          <a:p>
            <a:pPr eaLnBrk="1" hangingPunct="1">
              <a:lnSpc>
                <a:spcPct val="160000"/>
              </a:lnSpc>
              <a:spcBef>
                <a:spcPct val="0"/>
              </a:spcBef>
              <a:buFontTx/>
              <a:buNone/>
            </a:pPr>
            <a:r>
              <a:rPr lang="ja-JP" altLang="en-US" sz="2200">
                <a:ea typeface="HG丸ｺﾞｼｯｸM-PRO" panose="020F0600000000000000" pitchFamily="50" charset="-128"/>
              </a:rPr>
              <a:t>○これらに基づいて「数量的・疫学的分析」および「テーマに沿った分析」を行う。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pPr>
              <a:defRPr/>
            </a:pPr>
            <a:fld id="{DF516606-06B7-4E03-A723-90F37F486615}" type="slidenum">
              <a:rPr lang="ja-JP" altLang="en-US"/>
              <a:pPr>
                <a:defRPr/>
              </a:pPr>
              <a:t>10</a:t>
            </a:fld>
            <a:endParaRPr lang="en-US" altLang="ja-JP"/>
          </a:p>
        </p:txBody>
      </p:sp>
      <p:sp>
        <p:nvSpPr>
          <p:cNvPr id="20483" name="Rectangle 2"/>
          <p:cNvSpPr>
            <a:spLocks noGrp="1" noChangeArrowheads="1"/>
          </p:cNvSpPr>
          <p:nvPr>
            <p:ph type="title"/>
          </p:nvPr>
        </p:nvSpPr>
        <p:spPr>
          <a:xfrm>
            <a:off x="3213100" y="333375"/>
            <a:ext cx="2963863" cy="650875"/>
          </a:xfrm>
        </p:spPr>
        <p:txBody>
          <a:bodyPr/>
          <a:lstStyle/>
          <a:p>
            <a:r>
              <a:rPr lang="ja-JP" altLang="en-US"/>
              <a:t>分析の方法②</a:t>
            </a:r>
          </a:p>
        </p:txBody>
      </p:sp>
      <p:sp>
        <p:nvSpPr>
          <p:cNvPr id="256005" name="AutoShape 3"/>
          <p:cNvSpPr>
            <a:spLocks noChangeArrowheads="1"/>
          </p:cNvSpPr>
          <p:nvPr/>
        </p:nvSpPr>
        <p:spPr bwMode="auto">
          <a:xfrm>
            <a:off x="746125" y="1409700"/>
            <a:ext cx="8413750" cy="2357438"/>
          </a:xfrm>
          <a:prstGeom prst="roundRect">
            <a:avLst>
              <a:gd name="adj" fmla="val 12806"/>
            </a:avLst>
          </a:prstGeom>
          <a:gradFill rotWithShape="1">
            <a:gsLst>
              <a:gs pos="0">
                <a:srgbClr val="FFCCCC"/>
              </a:gs>
              <a:gs pos="50000">
                <a:srgbClr val="FFFFFF"/>
              </a:gs>
              <a:gs pos="100000">
                <a:srgbClr val="FFCCCC"/>
              </a:gs>
            </a:gsLst>
            <a:lin ang="2700000" scaled="1"/>
          </a:gra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○再発防止における分析は本制度の補償対象となり、かつ</a:t>
            </a:r>
            <a:r>
              <a:rPr lang="en-US" altLang="ja-JP" sz="2031" u="sng" dirty="0">
                <a:latin typeface="HG丸ｺﾞｼｯｸM-PRO" panose="020F0600000000000000" pitchFamily="50" charset="-128"/>
                <a:ea typeface="HG丸ｺﾞｼｯｸM-PRO" panose="020F0600000000000000" pitchFamily="50" charset="-128"/>
              </a:rPr>
              <a:t>201</a:t>
            </a:r>
            <a:r>
              <a:rPr lang="ja-JP" altLang="en-US" sz="2031" u="sng" dirty="0">
                <a:latin typeface="HG丸ｺﾞｼｯｸM-PRO" panose="020F0600000000000000" pitchFamily="50" charset="-128"/>
                <a:ea typeface="HG丸ｺﾞｼｯｸM-PRO" panose="020F0600000000000000" pitchFamily="50" charset="-128"/>
              </a:rPr>
              <a:t>４年</a:t>
            </a:r>
            <a:r>
              <a:rPr lang="en-US" altLang="ja-JP" sz="2031" u="sng" dirty="0">
                <a:latin typeface="HG丸ｺﾞｼｯｸM-PRO" panose="020F0600000000000000" pitchFamily="50" charset="-128"/>
                <a:ea typeface="HG丸ｺﾞｼｯｸM-PRO" panose="020F0600000000000000" pitchFamily="50" charset="-128"/>
              </a:rPr>
              <a:t>12</a:t>
            </a:r>
            <a:r>
              <a:rPr lang="ja-JP" altLang="en-US" sz="2031" u="sng" dirty="0">
                <a:latin typeface="HG丸ｺﾞｼｯｸM-PRO" panose="020F0600000000000000" pitchFamily="50" charset="-128"/>
                <a:ea typeface="HG丸ｺﾞｼｯｸM-PRO" panose="020F0600000000000000" pitchFamily="50" charset="-128"/>
              </a:rPr>
              <a:t>月末</a:t>
            </a:r>
            <a:r>
              <a:rPr lang="ja-JP" altLang="en-US" sz="2031" dirty="0">
                <a:latin typeface="HG丸ｺﾞｼｯｸM-PRO" panose="020F0600000000000000" pitchFamily="50" charset="-128"/>
                <a:ea typeface="HG丸ｺﾞｼｯｸM-PRO" panose="020F0600000000000000" pitchFamily="50" charset="-128"/>
              </a:rPr>
              <a:t>までに原因分析報告書を公表した事例５３４件である。</a:t>
            </a:r>
          </a:p>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○本制度における補償申請期間が満５歳の誕生日までであることから、同一年に出生した補償対象の原因分析が完了していない。</a:t>
            </a:r>
            <a:endParaRPr lang="en-US" altLang="ja-JP" sz="2031" dirty="0">
              <a:latin typeface="HG丸ｺﾞｼｯｸM-PRO" panose="020F0600000000000000" pitchFamily="50" charset="-128"/>
              <a:ea typeface="HG丸ｺﾞｼｯｸM-PRO" panose="020F0600000000000000" pitchFamily="50" charset="-128"/>
            </a:endParaRPr>
          </a:p>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○現時点では１歳未満に診断された脳性麻痺の事例が分析対象数の　約４割である。</a:t>
            </a:r>
          </a:p>
        </p:txBody>
      </p:sp>
      <p:sp>
        <p:nvSpPr>
          <p:cNvPr id="256006" name="AutoShape 3"/>
          <p:cNvSpPr>
            <a:spLocks noChangeArrowheads="1"/>
          </p:cNvSpPr>
          <p:nvPr/>
        </p:nvSpPr>
        <p:spPr bwMode="auto">
          <a:xfrm>
            <a:off x="746125" y="4438650"/>
            <a:ext cx="8413750" cy="1855788"/>
          </a:xfrm>
          <a:prstGeom prst="roundRect">
            <a:avLst>
              <a:gd name="adj" fmla="val 12806"/>
            </a:avLst>
          </a:prstGeom>
          <a:gradFill rotWithShape="1">
            <a:gsLst>
              <a:gs pos="0">
                <a:srgbClr val="CCFFCC"/>
              </a:gs>
              <a:gs pos="50000">
                <a:srgbClr val="FFFFFF"/>
              </a:gs>
              <a:gs pos="100000">
                <a:srgbClr val="CCFFCC"/>
              </a:gs>
            </a:gsLst>
            <a:lin ang="2700000" scaled="1"/>
          </a:gradFill>
          <a:ln w="9525">
            <a:solidFill>
              <a:schemeClr val="tx1"/>
            </a:solid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疫学的な分析としては必ずしも十分ではないが、再発防止および産科医療の質の向上を図る上で教訓となる分析結果が得られており、また今後、データが蓄積されることにより何らかの傾向を導きだせると　考えている。</a:t>
            </a:r>
          </a:p>
        </p:txBody>
      </p:sp>
      <p:sp>
        <p:nvSpPr>
          <p:cNvPr id="256007" name="AutoShape 7"/>
          <p:cNvSpPr>
            <a:spLocks noChangeArrowheads="1"/>
          </p:cNvSpPr>
          <p:nvPr/>
        </p:nvSpPr>
        <p:spPr bwMode="auto">
          <a:xfrm>
            <a:off x="3043238" y="3767138"/>
            <a:ext cx="3686175" cy="671512"/>
          </a:xfrm>
          <a:prstGeom prst="downArrow">
            <a:avLst>
              <a:gd name="adj1" fmla="val 48704"/>
              <a:gd name="adj2" fmla="val 56153"/>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sz="2216"/>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5" name="スライド番号プレースホルダー 5"/>
          <p:cNvSpPr>
            <a:spLocks noGrp="1"/>
          </p:cNvSpPr>
          <p:nvPr>
            <p:ph type="sldNum" sz="quarter" idx="12"/>
          </p:nvPr>
        </p:nvSpPr>
        <p:spPr/>
        <p:txBody>
          <a:bodyPr/>
          <a:lstStyle/>
          <a:p>
            <a:pPr>
              <a:defRPr/>
            </a:pPr>
            <a:fld id="{78A6DE39-D80F-4762-8BFC-65DA35996AD1}" type="slidenum">
              <a:rPr lang="ja-JP" altLang="en-US"/>
              <a:pPr>
                <a:defRPr/>
              </a:pPr>
              <a:t>11</a:t>
            </a:fld>
            <a:endParaRPr lang="en-US" altLang="ja-JP"/>
          </a:p>
        </p:txBody>
      </p:sp>
      <p:sp>
        <p:nvSpPr>
          <p:cNvPr id="22532" name="AutoShape 7"/>
          <p:cNvSpPr>
            <a:spLocks noChangeArrowheads="1"/>
          </p:cNvSpPr>
          <p:nvPr/>
        </p:nvSpPr>
        <p:spPr bwMode="auto">
          <a:xfrm>
            <a:off x="466725" y="1285875"/>
            <a:ext cx="8972550" cy="2366963"/>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a:latin typeface="HG丸ｺﾞｼｯｸM-PRO" panose="020F0600000000000000" pitchFamily="50" charset="-128"/>
                <a:ea typeface="HG丸ｺﾞｼｯｸM-PRO" panose="020F0600000000000000" pitchFamily="50" charset="-128"/>
              </a:rPr>
              <a:t>「数量的・疫学的分析」</a:t>
            </a:r>
          </a:p>
          <a:p>
            <a:pPr eaLnBrk="1" hangingPunct="1">
              <a:lnSpc>
                <a:spcPct val="150000"/>
              </a:lnSpc>
              <a:buFontTx/>
              <a:buNone/>
            </a:pPr>
            <a:r>
              <a:rPr lang="ja-JP" altLang="en-US" sz="220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○個々の事例から妊産婦の基本情報、妊娠経過、分娩経過、新生児期の経過、診療体制等の情報を丁寧に抽出し、蓄積された情報の概略を基本統計により示す。</a:t>
            </a:r>
          </a:p>
        </p:txBody>
      </p:sp>
      <p:sp>
        <p:nvSpPr>
          <p:cNvPr id="22533" name="AutoShape 8"/>
          <p:cNvSpPr>
            <a:spLocks noChangeArrowheads="1"/>
          </p:cNvSpPr>
          <p:nvPr/>
        </p:nvSpPr>
        <p:spPr bwMode="auto">
          <a:xfrm>
            <a:off x="466725" y="4249738"/>
            <a:ext cx="8972550" cy="195421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a:latin typeface="HG丸ｺﾞｼｯｸM-PRO" panose="020F0600000000000000" pitchFamily="50" charset="-128"/>
                <a:ea typeface="HG丸ｺﾞｼｯｸM-PRO" panose="020F0600000000000000" pitchFamily="50" charset="-128"/>
              </a:rPr>
              <a:t>「テーマに沿った分析」</a:t>
            </a:r>
          </a:p>
          <a:p>
            <a:pPr eaLnBrk="1" hangingPunct="1">
              <a:lnSpc>
                <a:spcPct val="150000"/>
              </a:lnSpc>
              <a:buFontTx/>
              <a:buNone/>
            </a:pPr>
            <a:r>
              <a:rPr lang="ja-JP" altLang="en-US" sz="220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E2726109-EC57-4672-82B7-4A6AC23CDB75}" type="slidenum">
              <a:rPr lang="ja-JP" altLang="en-US"/>
              <a:pPr>
                <a:defRPr/>
              </a:pPr>
              <a:t>12</a:t>
            </a:fld>
            <a:endParaRPr lang="en-US" altLang="ja-JP"/>
          </a:p>
        </p:txBody>
      </p:sp>
      <p:sp>
        <p:nvSpPr>
          <p:cNvPr id="23555"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数量的・疫学的分析</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84363" y="346075"/>
            <a:ext cx="6134100" cy="644525"/>
          </a:xfrm>
        </p:spPr>
        <p:txBody>
          <a:bodyPr/>
          <a:lstStyle/>
          <a:p>
            <a:pPr eaLnBrk="1" hangingPunct="1"/>
            <a:r>
              <a:rPr lang="ja-JP" altLang="en-US"/>
              <a:t>数量的・疫学的分析について</a:t>
            </a:r>
          </a:p>
        </p:txBody>
      </p:sp>
      <p:sp>
        <p:nvSpPr>
          <p:cNvPr id="4" name="スライド番号プレースホルダー 5"/>
          <p:cNvSpPr>
            <a:spLocks noGrp="1"/>
          </p:cNvSpPr>
          <p:nvPr>
            <p:ph type="sldNum" sz="quarter" idx="12"/>
          </p:nvPr>
        </p:nvSpPr>
        <p:spPr/>
        <p:txBody>
          <a:bodyPr/>
          <a:lstStyle/>
          <a:p>
            <a:pPr>
              <a:defRPr/>
            </a:pPr>
            <a:fld id="{DC3B3CA4-1A69-4183-B720-CD9DE35DAD70}" type="slidenum">
              <a:rPr lang="ja-JP" altLang="en-US"/>
              <a:pPr>
                <a:defRPr/>
              </a:pPr>
              <a:t>13</a:t>
            </a:fld>
            <a:endParaRPr lang="en-US" altLang="ja-JP"/>
          </a:p>
        </p:txBody>
      </p:sp>
      <p:sp>
        <p:nvSpPr>
          <p:cNvPr id="24580" name="AutoShape 3"/>
          <p:cNvSpPr>
            <a:spLocks noChangeArrowheads="1"/>
          </p:cNvSpPr>
          <p:nvPr/>
        </p:nvSpPr>
        <p:spPr bwMode="auto">
          <a:xfrm>
            <a:off x="268288" y="1266825"/>
            <a:ext cx="9369425" cy="4754563"/>
          </a:xfrm>
          <a:prstGeom prst="roundRect">
            <a:avLst>
              <a:gd name="adj" fmla="val 12806"/>
            </a:avLst>
          </a:prstGeom>
          <a:gradFill rotWithShape="1">
            <a:gsLst>
              <a:gs pos="0">
                <a:srgbClr val="CCFFFF"/>
              </a:gs>
              <a:gs pos="50000">
                <a:srgbClr val="FFFFFF"/>
              </a:gs>
              <a:gs pos="100000">
                <a:srgbClr val="CCFFFF"/>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FontTx/>
              <a:buNone/>
            </a:pPr>
            <a:r>
              <a:rPr lang="ja-JP" altLang="en-US" sz="2200" b="1">
                <a:latin typeface="HG丸ｺﾞｼｯｸM-PRO" panose="020F0600000000000000" pitchFamily="50" charset="-128"/>
                <a:ea typeface="HG丸ｺﾞｼｯｸM-PRO" panose="020F0600000000000000" pitchFamily="50" charset="-128"/>
              </a:rPr>
              <a:t>「基本的な考え方」</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○個々の事例における情報を体系的に整理・蓄積し、分析対象事例の概略を示すこと、および集積された事例から新たな知見などを見出す。</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○再発防止に関して深く分析するために「テーマに沿った分析」につなげる。</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○同様の分析を毎年継続することで、経年的な変化や傾向を明らかにする。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a:t>①分娩の状況</a:t>
            </a:r>
          </a:p>
        </p:txBody>
      </p:sp>
      <p:sp>
        <p:nvSpPr>
          <p:cNvPr id="25603" name="AutoShape 3"/>
          <p:cNvSpPr>
            <a:spLocks noGrp="1" noChangeArrowheads="1"/>
          </p:cNvSpPr>
          <p:nvPr>
            <p:ph idx="1"/>
          </p:nvPr>
        </p:nvSpPr>
        <p:spPr>
          <a:xfrm>
            <a:off x="631825" y="1196975"/>
            <a:ext cx="3384550" cy="3313113"/>
          </a:xfrm>
          <a:prstGeom prst="wedgeRoundRectCallout">
            <a:avLst>
              <a:gd name="adj1" fmla="val 66769"/>
              <a:gd name="adj2" fmla="val -3312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200">
                <a:ea typeface="HG丸ｺﾞｼｯｸM-PRO" panose="020F0600000000000000" pitchFamily="50" charset="-128"/>
              </a:rPr>
              <a:t>・曜日別件数</a:t>
            </a:r>
          </a:p>
          <a:p>
            <a:pPr eaLnBrk="1" hangingPunct="1">
              <a:lnSpc>
                <a:spcPct val="150000"/>
              </a:lnSpc>
              <a:buFontTx/>
              <a:buNone/>
            </a:pPr>
            <a:r>
              <a:rPr lang="ja-JP" altLang="en-US" sz="2200">
                <a:ea typeface="HG丸ｺﾞｼｯｸM-PRO" panose="020F0600000000000000" pitchFamily="50" charset="-128"/>
              </a:rPr>
              <a:t>・出生時間別件数</a:t>
            </a:r>
          </a:p>
          <a:p>
            <a:pPr eaLnBrk="1" hangingPunct="1">
              <a:lnSpc>
                <a:spcPct val="150000"/>
              </a:lnSpc>
              <a:buFontTx/>
              <a:buNone/>
            </a:pPr>
            <a:r>
              <a:rPr lang="ja-JP" altLang="en-US" sz="2200">
                <a:ea typeface="HG丸ｺﾞｼｯｸM-PRO" panose="020F0600000000000000" pitchFamily="50" charset="-128"/>
              </a:rPr>
              <a:t>・</a:t>
            </a:r>
            <a:r>
              <a:rPr lang="ja-JP" altLang="en-US" sz="2200" u="sng">
                <a:ea typeface="HG丸ｺﾞｼｯｸM-PRO" panose="020F0600000000000000" pitchFamily="50" charset="-128"/>
              </a:rPr>
              <a:t>分娩週数別件数</a:t>
            </a:r>
          </a:p>
          <a:p>
            <a:pPr eaLnBrk="1" hangingPunct="1">
              <a:lnSpc>
                <a:spcPct val="150000"/>
              </a:lnSpc>
              <a:buFontTx/>
              <a:buNone/>
            </a:pPr>
            <a:r>
              <a:rPr lang="ja-JP" altLang="en-US" sz="2200">
                <a:ea typeface="HG丸ｺﾞｼｯｸM-PRO" panose="020F0600000000000000" pitchFamily="50" charset="-128"/>
              </a:rPr>
              <a:t>・分娩機関区分別件数</a:t>
            </a:r>
          </a:p>
          <a:p>
            <a:pPr eaLnBrk="1" hangingPunct="1">
              <a:lnSpc>
                <a:spcPct val="150000"/>
              </a:lnSpc>
              <a:buFontTx/>
              <a:buNone/>
            </a:pPr>
            <a:r>
              <a:rPr lang="ja-JP" altLang="en-US" sz="2200">
                <a:ea typeface="HG丸ｺﾞｼｯｸM-PRO" panose="020F0600000000000000" pitchFamily="50" charset="-128"/>
              </a:rPr>
              <a:t>・分娩場所</a:t>
            </a:r>
          </a:p>
        </p:txBody>
      </p:sp>
      <p:sp>
        <p:nvSpPr>
          <p:cNvPr id="79" name="スライド番号プレースホルダー 5"/>
          <p:cNvSpPr>
            <a:spLocks noGrp="1"/>
          </p:cNvSpPr>
          <p:nvPr>
            <p:ph type="sldNum" sz="quarter" idx="12"/>
          </p:nvPr>
        </p:nvSpPr>
        <p:spPr>
          <a:xfrm>
            <a:off x="7597775" y="6503988"/>
            <a:ext cx="2311400" cy="476250"/>
          </a:xfrm>
        </p:spPr>
        <p:txBody>
          <a:bodyPr/>
          <a:lstStyle/>
          <a:p>
            <a:pPr>
              <a:defRPr/>
            </a:pPr>
            <a:fld id="{0CE784E3-C646-4F87-898A-94C85C589F72}" type="slidenum">
              <a:rPr lang="ja-JP" altLang="en-US"/>
              <a:pPr>
                <a:defRPr/>
              </a:pPr>
              <a:t>14</a:t>
            </a:fld>
            <a:endParaRPr lang="en-US" altLang="ja-JP"/>
          </a:p>
        </p:txBody>
      </p:sp>
      <p:sp>
        <p:nvSpPr>
          <p:cNvPr id="25605" name="Rectangle 57"/>
          <p:cNvSpPr>
            <a:spLocks noChangeArrowheads="1"/>
          </p:cNvSpPr>
          <p:nvPr/>
        </p:nvSpPr>
        <p:spPr bwMode="auto">
          <a:xfrm>
            <a:off x="4832350" y="1027113"/>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＜分娩週数別件数＞</a:t>
            </a:r>
          </a:p>
        </p:txBody>
      </p:sp>
      <p:pic>
        <p:nvPicPr>
          <p:cNvPr id="2560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2350" y="1423988"/>
            <a:ext cx="4770438"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テキスト ボックス 3"/>
          <p:cNvSpPr txBox="1">
            <a:spLocks noChangeArrowheads="1"/>
          </p:cNvSpPr>
          <p:nvPr/>
        </p:nvSpPr>
        <p:spPr bwMode="auto">
          <a:xfrm>
            <a:off x="415925" y="4932363"/>
            <a:ext cx="42830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50000"/>
              </a:lnSpc>
            </a:pPr>
            <a:r>
              <a:rPr lang="ja-JP" altLang="en-US" sz="1600">
                <a:solidFill>
                  <a:srgbClr val="000000"/>
                </a:solidFill>
              </a:rPr>
              <a:t>出生体重</a:t>
            </a:r>
            <a:r>
              <a:rPr lang="en-US" altLang="ja-JP" sz="1600" u="sng">
                <a:solidFill>
                  <a:srgbClr val="000000"/>
                </a:solidFill>
              </a:rPr>
              <a:t>2,000g</a:t>
            </a:r>
            <a:r>
              <a:rPr lang="ja-JP" altLang="en-US" sz="1600">
                <a:solidFill>
                  <a:srgbClr val="000000"/>
                </a:solidFill>
              </a:rPr>
              <a:t>以上かつ在胎週数</a:t>
            </a:r>
            <a:r>
              <a:rPr lang="en-US" altLang="ja-JP" sz="1600" u="sng">
                <a:solidFill>
                  <a:srgbClr val="000000"/>
                </a:solidFill>
              </a:rPr>
              <a:t>33</a:t>
            </a:r>
            <a:r>
              <a:rPr lang="ja-JP" altLang="en-US" sz="1600" u="sng">
                <a:solidFill>
                  <a:srgbClr val="000000"/>
                </a:solidFill>
              </a:rPr>
              <a:t>週</a:t>
            </a:r>
            <a:r>
              <a:rPr lang="ja-JP" altLang="en-US" sz="1600">
                <a:solidFill>
                  <a:srgbClr val="000000"/>
                </a:solidFill>
              </a:rPr>
              <a:t>以上、</a:t>
            </a:r>
            <a:endParaRPr lang="en-US" altLang="ja-JP" sz="1600">
              <a:solidFill>
                <a:srgbClr val="000000"/>
              </a:solidFill>
            </a:endParaRPr>
          </a:p>
          <a:p>
            <a:pPr eaLnBrk="1" hangingPunct="1">
              <a:lnSpc>
                <a:spcPct val="150000"/>
              </a:lnSpc>
            </a:pPr>
            <a:r>
              <a:rPr lang="ja-JP" altLang="en-US" sz="1600">
                <a:solidFill>
                  <a:srgbClr val="000000"/>
                </a:solidFill>
              </a:rPr>
              <a:t>または在胎週数</a:t>
            </a:r>
            <a:r>
              <a:rPr lang="en-US" altLang="ja-JP" sz="1600">
                <a:solidFill>
                  <a:srgbClr val="000000"/>
                </a:solidFill>
              </a:rPr>
              <a:t>28</a:t>
            </a:r>
            <a:r>
              <a:rPr lang="ja-JP" altLang="en-US" sz="1600">
                <a:solidFill>
                  <a:srgbClr val="000000"/>
                </a:solidFill>
              </a:rPr>
              <a:t>週以上で</a:t>
            </a:r>
            <a:r>
              <a:rPr lang="ja-JP" altLang="en-US" sz="1600" u="sng">
                <a:solidFill>
                  <a:srgbClr val="000000"/>
                </a:solidFill>
              </a:rPr>
              <a:t>所定の要件</a:t>
            </a:r>
            <a:r>
              <a:rPr lang="ja-JP" altLang="en-US" sz="1600">
                <a:solidFill>
                  <a:srgbClr val="000000"/>
                </a:solidFill>
              </a:rPr>
              <a:t>を</a:t>
            </a:r>
            <a:endParaRPr lang="en-US" altLang="ja-JP" sz="1600">
              <a:solidFill>
                <a:srgbClr val="000000"/>
              </a:solidFill>
            </a:endParaRPr>
          </a:p>
          <a:p>
            <a:pPr eaLnBrk="1" hangingPunct="1">
              <a:lnSpc>
                <a:spcPct val="150000"/>
              </a:lnSpc>
            </a:pPr>
            <a:r>
              <a:rPr lang="ja-JP" altLang="en-US" sz="1600">
                <a:solidFill>
                  <a:srgbClr val="000000"/>
                </a:solidFill>
              </a:rPr>
              <a:t>満たすこと。</a:t>
            </a:r>
          </a:p>
          <a:p>
            <a:pPr eaLnBrk="1" hangingPunct="1">
              <a:lnSpc>
                <a:spcPct val="150000"/>
              </a:lnSpc>
            </a:pPr>
            <a:endParaRPr lang="ja-JP" altLang="en-US" sz="1200">
              <a:latin typeface="HG丸ｺﾞｼｯｸM-PRO" panose="020F0600000000000000" pitchFamily="50" charset="-128"/>
            </a:endParaRPr>
          </a:p>
          <a:p>
            <a:r>
              <a:rPr lang="ja-JP" altLang="en-US" sz="1200">
                <a:latin typeface="HG丸ｺﾞｼｯｸM-PRO" panose="020F0600000000000000" pitchFamily="50" charset="-128"/>
              </a:rPr>
              <a:t>　</a:t>
            </a:r>
          </a:p>
        </p:txBody>
      </p:sp>
      <p:sp>
        <p:nvSpPr>
          <p:cNvPr id="25608" name="テキスト ボックス 4"/>
          <p:cNvSpPr txBox="1">
            <a:spLocks noChangeArrowheads="1"/>
          </p:cNvSpPr>
          <p:nvPr/>
        </p:nvSpPr>
        <p:spPr bwMode="auto">
          <a:xfrm>
            <a:off x="346075" y="4594225"/>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b="1">
                <a:latin typeface="HG丸ｺﾞｼｯｸM-PRO" panose="020F0600000000000000" pitchFamily="50" charset="-128"/>
              </a:rPr>
              <a:t>注</a:t>
            </a:r>
            <a:r>
              <a:rPr lang="en-US" altLang="ja-JP" b="1">
                <a:latin typeface="HG丸ｺﾞｼｯｸM-PRO" panose="020F0600000000000000" pitchFamily="50" charset="-128"/>
              </a:rPr>
              <a:t>)</a:t>
            </a:r>
            <a:r>
              <a:rPr lang="ja-JP" altLang="en-US" b="1">
                <a:latin typeface="HG丸ｺﾞｼｯｸM-PRO" panose="020F0600000000000000" pitchFamily="50" charset="-128"/>
              </a:rPr>
              <a:t>補償対象基準</a:t>
            </a:r>
            <a:r>
              <a:rPr lang="ja-JP" altLang="en-US" sz="1600" b="1">
                <a:latin typeface="HG丸ｺﾞｼｯｸM-PRO" panose="020F0600000000000000" pitchFamily="50"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a:t>②妊産婦等に関する基本情報</a:t>
            </a:r>
          </a:p>
        </p:txBody>
      </p:sp>
      <p:sp>
        <p:nvSpPr>
          <p:cNvPr id="26627" name="AutoShape 3"/>
          <p:cNvSpPr>
            <a:spLocks noGrp="1" noChangeArrowheads="1"/>
          </p:cNvSpPr>
          <p:nvPr>
            <p:ph idx="1"/>
          </p:nvPr>
        </p:nvSpPr>
        <p:spPr>
          <a:xfrm>
            <a:off x="211138" y="1236663"/>
            <a:ext cx="3589337" cy="5434012"/>
          </a:xfrm>
          <a:prstGeom prst="wedgeRoundRectCallout">
            <a:avLst>
              <a:gd name="adj1" fmla="val 59074"/>
              <a:gd name="adj2" fmla="val -37167"/>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pPr>
            <a:r>
              <a:rPr lang="ja-JP" altLang="en-US" sz="1900">
                <a:ea typeface="HG丸ｺﾞｼｯｸM-PRO" panose="020F0600000000000000" pitchFamily="50" charset="-128"/>
              </a:rPr>
              <a:t>・</a:t>
            </a:r>
            <a:r>
              <a:rPr lang="ja-JP" altLang="en-US" sz="1900" u="sng">
                <a:ea typeface="HG丸ｺﾞｼｯｸM-PRO" panose="020F0600000000000000" pitchFamily="50" charset="-128"/>
              </a:rPr>
              <a:t>出産時における妊産婦</a:t>
            </a:r>
            <a:endParaRPr lang="en-US" altLang="ja-JP" sz="1900" u="sng">
              <a:ea typeface="HG丸ｺﾞｼｯｸM-PRO" panose="020F0600000000000000" pitchFamily="50" charset="-128"/>
            </a:endParaRPr>
          </a:p>
          <a:p>
            <a:pPr marL="257175" indent="-257175" eaLnBrk="1" hangingPunct="1">
              <a:lnSpc>
                <a:spcPct val="130000"/>
              </a:lnSpc>
              <a:buFontTx/>
              <a:buNone/>
            </a:pPr>
            <a:r>
              <a:rPr lang="ja-JP" altLang="en-US" sz="1900">
                <a:ea typeface="HG丸ｺﾞｼｯｸM-PRO" panose="020F0600000000000000" pitchFamily="50" charset="-128"/>
              </a:rPr>
              <a:t>　</a:t>
            </a:r>
            <a:r>
              <a:rPr lang="ja-JP" altLang="en-US" sz="1900" u="sng">
                <a:ea typeface="HG丸ｺﾞｼｯｸM-PRO" panose="020F0600000000000000" pitchFamily="50" charset="-128"/>
              </a:rPr>
              <a:t>年齢</a:t>
            </a:r>
          </a:p>
          <a:p>
            <a:pPr marL="257175" indent="-257175" eaLnBrk="1" hangingPunct="1">
              <a:lnSpc>
                <a:spcPct val="130000"/>
              </a:lnSpc>
              <a:buFontTx/>
              <a:buNone/>
            </a:pPr>
            <a:r>
              <a:rPr lang="ja-JP" altLang="en-US" sz="1900">
                <a:ea typeface="HG丸ｺﾞｼｯｸM-PRO" panose="020F0600000000000000" pitchFamily="50" charset="-128"/>
              </a:rPr>
              <a:t>・妊産婦の身長</a:t>
            </a:r>
          </a:p>
          <a:p>
            <a:pPr marL="257175" indent="-257175" eaLnBrk="1" hangingPunct="1">
              <a:lnSpc>
                <a:spcPct val="130000"/>
              </a:lnSpc>
              <a:buFontTx/>
              <a:buNone/>
            </a:pPr>
            <a:r>
              <a:rPr lang="ja-JP" altLang="en-US" sz="1900">
                <a:ea typeface="HG丸ｺﾞｼｯｸM-PRO" panose="020F0600000000000000" pitchFamily="50" charset="-128"/>
              </a:rPr>
              <a:t>・妊産婦の体重</a:t>
            </a:r>
          </a:p>
          <a:p>
            <a:pPr marL="257175" indent="-257175" eaLnBrk="1" hangingPunct="1">
              <a:lnSpc>
                <a:spcPct val="130000"/>
              </a:lnSpc>
              <a:buFontTx/>
              <a:buNone/>
            </a:pPr>
            <a:r>
              <a:rPr lang="ja-JP" altLang="en-US" sz="1900">
                <a:ea typeface="HG丸ｺﾞｼｯｸM-PRO" panose="020F0600000000000000" pitchFamily="50" charset="-128"/>
              </a:rPr>
              <a:t>・</a:t>
            </a:r>
            <a:r>
              <a:rPr lang="ja-JP" altLang="en-US" sz="1900" u="sng">
                <a:ea typeface="HG丸ｺﾞｼｯｸM-PRO" panose="020F0600000000000000" pitchFamily="50" charset="-128"/>
              </a:rPr>
              <a:t>妊産婦のＢＭＩ</a:t>
            </a:r>
          </a:p>
          <a:p>
            <a:pPr marL="257175" indent="-257175" eaLnBrk="1" hangingPunct="1">
              <a:lnSpc>
                <a:spcPct val="130000"/>
              </a:lnSpc>
              <a:buFontTx/>
              <a:buNone/>
            </a:pPr>
            <a:r>
              <a:rPr lang="ja-JP" altLang="en-US" sz="1900">
                <a:ea typeface="HG丸ｺﾞｼｯｸM-PRO" panose="020F0600000000000000" pitchFamily="50" charset="-128"/>
              </a:rPr>
              <a:t>・妊娠中の体重の増減</a:t>
            </a:r>
          </a:p>
          <a:p>
            <a:pPr marL="257175" indent="-257175" eaLnBrk="1" hangingPunct="1">
              <a:lnSpc>
                <a:spcPct val="130000"/>
              </a:lnSpc>
              <a:buFontTx/>
              <a:buNone/>
            </a:pPr>
            <a:r>
              <a:rPr lang="ja-JP" altLang="en-US" sz="1900">
                <a:ea typeface="HG丸ｺﾞｼｯｸM-PRO" panose="020F0600000000000000" pitchFamily="50" charset="-128"/>
              </a:rPr>
              <a:t>・妊産婦の飲酒および喫煙の有無</a:t>
            </a:r>
          </a:p>
          <a:p>
            <a:pPr marL="257175" indent="-257175" eaLnBrk="1" hangingPunct="1">
              <a:lnSpc>
                <a:spcPct val="130000"/>
              </a:lnSpc>
              <a:buFontTx/>
              <a:buNone/>
            </a:pPr>
            <a:r>
              <a:rPr lang="ja-JP" altLang="en-US" sz="1900">
                <a:ea typeface="HG丸ｺﾞｼｯｸM-PRO" panose="020F0600000000000000" pitchFamily="50" charset="-128"/>
              </a:rPr>
              <a:t>・妊産婦の既往</a:t>
            </a:r>
          </a:p>
          <a:p>
            <a:pPr marL="257175" indent="-257175" eaLnBrk="1" hangingPunct="1">
              <a:lnSpc>
                <a:spcPct val="130000"/>
              </a:lnSpc>
              <a:buFontTx/>
              <a:buNone/>
            </a:pPr>
            <a:r>
              <a:rPr lang="ja-JP" altLang="en-US" sz="1900">
                <a:ea typeface="HG丸ｺﾞｼｯｸM-PRO" panose="020F0600000000000000" pitchFamily="50" charset="-128"/>
              </a:rPr>
              <a:t>・既往分娩回数</a:t>
            </a:r>
          </a:p>
          <a:p>
            <a:pPr marL="257175" indent="-257175" eaLnBrk="1" hangingPunct="1">
              <a:lnSpc>
                <a:spcPct val="130000"/>
              </a:lnSpc>
              <a:buFontTx/>
              <a:buNone/>
            </a:pPr>
            <a:r>
              <a:rPr lang="ja-JP" altLang="en-US" sz="1900">
                <a:ea typeface="HG丸ｺﾞｼｯｸM-PRO" panose="020F0600000000000000" pitchFamily="50" charset="-128"/>
              </a:rPr>
              <a:t>・経産婦における既往帝王切開術の回数</a:t>
            </a:r>
          </a:p>
        </p:txBody>
      </p:sp>
      <p:sp>
        <p:nvSpPr>
          <p:cNvPr id="86" name="スライド番号プレースホルダー 5"/>
          <p:cNvSpPr>
            <a:spLocks noGrp="1"/>
          </p:cNvSpPr>
          <p:nvPr>
            <p:ph type="sldNum" sz="quarter" idx="12"/>
          </p:nvPr>
        </p:nvSpPr>
        <p:spPr/>
        <p:txBody>
          <a:bodyPr/>
          <a:lstStyle/>
          <a:p>
            <a:pPr>
              <a:defRPr/>
            </a:pPr>
            <a:fld id="{161D7760-C33F-4C59-B2FD-36742E1776A1}" type="slidenum">
              <a:rPr lang="ja-JP" altLang="en-US"/>
              <a:pPr>
                <a:defRPr/>
              </a:pPr>
              <a:t>15</a:t>
            </a:fld>
            <a:endParaRPr lang="en-US" altLang="ja-JP" dirty="0"/>
          </a:p>
        </p:txBody>
      </p:sp>
      <p:graphicFrame>
        <p:nvGraphicFramePr>
          <p:cNvPr id="244094" name="Group 382"/>
          <p:cNvGraphicFramePr>
            <a:graphicFrameLocks noGrp="1"/>
          </p:cNvGraphicFramePr>
          <p:nvPr/>
        </p:nvGraphicFramePr>
        <p:xfrm>
          <a:off x="4097338" y="1590675"/>
          <a:ext cx="2951162" cy="5200650"/>
        </p:xfrm>
        <a:graphic>
          <a:graphicData uri="http://schemas.openxmlformats.org/drawingml/2006/table">
            <a:tbl>
              <a:tblPr/>
              <a:tblGrid>
                <a:gridCol w="1366837">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tblGrid>
              <a:tr h="682729">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妊産婦の</a:t>
                      </a:r>
                    </a:p>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年齢</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4618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1.7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048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45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445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140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26.2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8272">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34</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183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34.3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445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39</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129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24.2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7771">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44</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26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4.9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314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0.4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3147">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534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679" name="Rectangle 138"/>
          <p:cNvSpPr>
            <a:spLocks noChangeArrowheads="1"/>
          </p:cNvSpPr>
          <p:nvPr/>
        </p:nvSpPr>
        <p:spPr bwMode="auto">
          <a:xfrm>
            <a:off x="4286250" y="1147763"/>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＜妊産婦の年齢＞</a:t>
            </a:r>
          </a:p>
        </p:txBody>
      </p:sp>
      <p:graphicFrame>
        <p:nvGraphicFramePr>
          <p:cNvPr id="244093" name="Group 381"/>
          <p:cNvGraphicFramePr>
            <a:graphicFrameLocks noGrp="1"/>
          </p:cNvGraphicFramePr>
          <p:nvPr/>
        </p:nvGraphicFramePr>
        <p:xfrm>
          <a:off x="7151688" y="1595438"/>
          <a:ext cx="2624137" cy="4730751"/>
        </p:xfrm>
        <a:graphic>
          <a:graphicData uri="http://schemas.openxmlformats.org/drawingml/2006/table">
            <a:tbl>
              <a:tblPr/>
              <a:tblGrid>
                <a:gridCol w="1039812">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tblGrid>
              <a:tr h="663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ＢＭＩ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18.5</a:t>
                      </a:r>
                    </a:p>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15.7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361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67.6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450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0.7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41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不明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534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722" name="Rectangle 327"/>
          <p:cNvSpPr>
            <a:spLocks noChangeArrowheads="1"/>
          </p:cNvSpPr>
          <p:nvPr/>
        </p:nvSpPr>
        <p:spPr bwMode="auto">
          <a:xfrm>
            <a:off x="7081838" y="1146175"/>
            <a:ext cx="2492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＜妊産婦のＢＭＩ＞</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a:t>③妊娠経過</a:t>
            </a:r>
          </a:p>
        </p:txBody>
      </p:sp>
      <p:sp>
        <p:nvSpPr>
          <p:cNvPr id="27651" name="AutoShape 3"/>
          <p:cNvSpPr>
            <a:spLocks noGrp="1" noChangeArrowheads="1"/>
          </p:cNvSpPr>
          <p:nvPr>
            <p:ph idx="1"/>
          </p:nvPr>
        </p:nvSpPr>
        <p:spPr>
          <a:xfrm>
            <a:off x="495300" y="1236663"/>
            <a:ext cx="3348038" cy="4538662"/>
          </a:xfrm>
          <a:prstGeom prst="wedgeRoundRectCallout">
            <a:avLst>
              <a:gd name="adj1" fmla="val 77028"/>
              <a:gd name="adj2" fmla="val -39926"/>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a:ea typeface="HG丸ｺﾞｼｯｸM-PRO" panose="020F0600000000000000" pitchFamily="50" charset="-128"/>
              </a:rPr>
              <a:t>・不妊治療の有無</a:t>
            </a:r>
          </a:p>
          <a:p>
            <a:pPr marL="257175" indent="-257175" eaLnBrk="1" hangingPunct="1">
              <a:lnSpc>
                <a:spcPct val="150000"/>
              </a:lnSpc>
              <a:buFontTx/>
              <a:buNone/>
            </a:pPr>
            <a:r>
              <a:rPr lang="ja-JP" altLang="en-US" sz="2400">
                <a:ea typeface="HG丸ｺﾞｼｯｸM-PRO" panose="020F0600000000000000" pitchFamily="50" charset="-128"/>
              </a:rPr>
              <a:t>・</a:t>
            </a:r>
            <a:r>
              <a:rPr lang="ja-JP" altLang="en-US" sz="2400" u="sng">
                <a:ea typeface="HG丸ｺﾞｼｯｸM-PRO" panose="020F0600000000000000" pitchFamily="50" charset="-128"/>
              </a:rPr>
              <a:t>妊婦健診受診状況</a:t>
            </a:r>
          </a:p>
          <a:p>
            <a:pPr marL="257175" indent="-257175" eaLnBrk="1" hangingPunct="1">
              <a:lnSpc>
                <a:spcPct val="150000"/>
              </a:lnSpc>
              <a:buFontTx/>
              <a:buNone/>
            </a:pPr>
            <a:r>
              <a:rPr lang="ja-JP" altLang="en-US" sz="2400">
                <a:ea typeface="HG丸ｺﾞｼｯｸM-PRO" panose="020F0600000000000000" pitchFamily="50" charset="-128"/>
              </a:rPr>
              <a:t>・</a:t>
            </a:r>
            <a:r>
              <a:rPr lang="ja-JP" altLang="en-US" sz="2400" u="sng">
                <a:ea typeface="HG丸ｺﾞｼｯｸM-PRO" panose="020F0600000000000000" pitchFamily="50" charset="-128"/>
              </a:rPr>
              <a:t>胎児数</a:t>
            </a:r>
          </a:p>
          <a:p>
            <a:pPr marL="257175" indent="-257175" eaLnBrk="1" hangingPunct="1">
              <a:lnSpc>
                <a:spcPct val="150000"/>
              </a:lnSpc>
              <a:buFontTx/>
              <a:buNone/>
            </a:pPr>
            <a:r>
              <a:rPr lang="ja-JP" altLang="en-US" sz="2400">
                <a:ea typeface="HG丸ｺﾞｼｯｸM-PRO" panose="020F0600000000000000" pitchFamily="50" charset="-128"/>
              </a:rPr>
              <a:t>・胎盤位置</a:t>
            </a:r>
          </a:p>
          <a:p>
            <a:pPr marL="257175" indent="-257175" eaLnBrk="1" hangingPunct="1">
              <a:lnSpc>
                <a:spcPct val="150000"/>
              </a:lnSpc>
              <a:buFontTx/>
              <a:buNone/>
            </a:pPr>
            <a:r>
              <a:rPr lang="ja-JP" altLang="en-US" sz="2400">
                <a:ea typeface="HG丸ｺﾞｼｯｸM-PRO" panose="020F0600000000000000" pitchFamily="50" charset="-128"/>
              </a:rPr>
              <a:t>・羊水量異常</a:t>
            </a:r>
          </a:p>
          <a:p>
            <a:pPr marL="257175" indent="-257175" eaLnBrk="1" hangingPunct="1">
              <a:lnSpc>
                <a:spcPct val="150000"/>
              </a:lnSpc>
              <a:buFontTx/>
              <a:buNone/>
            </a:pPr>
            <a:r>
              <a:rPr lang="ja-JP" altLang="en-US" sz="2400">
                <a:ea typeface="HG丸ｺﾞｼｯｸM-PRO" panose="020F0600000000000000" pitchFamily="50" charset="-128"/>
              </a:rPr>
              <a:t>・産科合併症</a:t>
            </a:r>
          </a:p>
        </p:txBody>
      </p:sp>
      <p:sp>
        <p:nvSpPr>
          <p:cNvPr id="66" name="スライド番号プレースホルダー 5"/>
          <p:cNvSpPr>
            <a:spLocks noGrp="1"/>
          </p:cNvSpPr>
          <p:nvPr>
            <p:ph type="sldNum" sz="quarter" idx="12"/>
          </p:nvPr>
        </p:nvSpPr>
        <p:spPr/>
        <p:txBody>
          <a:bodyPr/>
          <a:lstStyle/>
          <a:p>
            <a:pPr>
              <a:defRPr/>
            </a:pPr>
            <a:fld id="{60847CB5-B96C-478E-AC33-3297B117E542}" type="slidenum">
              <a:rPr lang="ja-JP" altLang="en-US"/>
              <a:pPr>
                <a:defRPr/>
              </a:pPr>
              <a:t>16</a:t>
            </a:fld>
            <a:endParaRPr lang="en-US" altLang="ja-JP"/>
          </a:p>
        </p:txBody>
      </p:sp>
      <p:graphicFrame>
        <p:nvGraphicFramePr>
          <p:cNvPr id="245135" name="Group 399"/>
          <p:cNvGraphicFramePr>
            <a:graphicFrameLocks noGrp="1"/>
          </p:cNvGraphicFramePr>
          <p:nvPr/>
        </p:nvGraphicFramePr>
        <p:xfrm>
          <a:off x="4849813" y="4194175"/>
          <a:ext cx="4425950" cy="2286000"/>
        </p:xfrm>
        <a:graphic>
          <a:graphicData uri="http://schemas.openxmlformats.org/drawingml/2006/table">
            <a:tbl>
              <a:tblPr/>
              <a:tblGrid>
                <a:gridCol w="1703387">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360488">
                  <a:extLst>
                    <a:ext uri="{9D8B030D-6E8A-4147-A177-3AD203B41FA5}">
                      <a16:colId xmlns:a16="http://schemas.microsoft.com/office/drawing/2014/main" val="20002"/>
                    </a:ext>
                  </a:extLst>
                </a:gridCol>
              </a:tblGrid>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胎児数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単胎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505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94.6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双胎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29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品胎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上記以外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14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ＭＳ Ｐゴシック" panose="020B0600070205080204" pitchFamily="50" charset="-128"/>
                        </a:rPr>
                        <a:t>534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7683" name="Rectangle 105"/>
          <p:cNvSpPr>
            <a:spLocks noChangeArrowheads="1"/>
          </p:cNvSpPr>
          <p:nvPr/>
        </p:nvSpPr>
        <p:spPr bwMode="auto">
          <a:xfrm>
            <a:off x="4705350" y="3767138"/>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＜胎児数＞</a:t>
            </a:r>
          </a:p>
        </p:txBody>
      </p:sp>
      <p:sp>
        <p:nvSpPr>
          <p:cNvPr id="27684" name="Rectangle 293"/>
          <p:cNvSpPr>
            <a:spLocks noChangeArrowheads="1"/>
          </p:cNvSpPr>
          <p:nvPr/>
        </p:nvSpPr>
        <p:spPr bwMode="auto">
          <a:xfrm>
            <a:off x="4705350" y="1054100"/>
            <a:ext cx="297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＜妊婦健診の受診状況＞</a:t>
            </a:r>
          </a:p>
        </p:txBody>
      </p:sp>
      <p:graphicFrame>
        <p:nvGraphicFramePr>
          <p:cNvPr id="245133" name="Group 397"/>
          <p:cNvGraphicFramePr>
            <a:graphicFrameLocks noGrp="1"/>
          </p:cNvGraphicFramePr>
          <p:nvPr/>
        </p:nvGraphicFramePr>
        <p:xfrm>
          <a:off x="4846638" y="1485900"/>
          <a:ext cx="4425950" cy="2286000"/>
        </p:xfrm>
        <a:graphic>
          <a:graphicData uri="http://schemas.openxmlformats.org/drawingml/2006/table">
            <a:tbl>
              <a:tblPr/>
              <a:tblGrid>
                <a:gridCol w="2424112">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1001713">
                  <a:extLst>
                    <a:ext uri="{9D8B030D-6E8A-4147-A177-3AD203B41FA5}">
                      <a16:colId xmlns:a16="http://schemas.microsoft.com/office/drawing/2014/main" val="20002"/>
                    </a:ext>
                  </a:extLst>
                </a:gridCol>
              </a:tblGrid>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受診状況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定期的に受診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472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HG丸ｺﾞｼｯｸM-PRO" panose="020F0600000000000000" pitchFamily="50" charset="-128"/>
                        </a:rPr>
                        <a:t>88.4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受診回数に不足あり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22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4.1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未受診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0.4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不明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HG丸ｺﾞｼｯｸM-PRO" panose="020F0600000000000000" pitchFamily="50" charset="-128"/>
                        </a:rPr>
                        <a:t>38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7.1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534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a:t>④分娩経過（主な結果）</a:t>
            </a:r>
          </a:p>
        </p:txBody>
      </p:sp>
      <p:sp>
        <p:nvSpPr>
          <p:cNvPr id="28675" name="AutoShape 3"/>
          <p:cNvSpPr>
            <a:spLocks noGrp="1" noChangeArrowheads="1"/>
          </p:cNvSpPr>
          <p:nvPr>
            <p:ph idx="1"/>
          </p:nvPr>
        </p:nvSpPr>
        <p:spPr>
          <a:xfrm>
            <a:off x="352425" y="1236663"/>
            <a:ext cx="3554413" cy="5238750"/>
          </a:xfrm>
          <a:prstGeom prst="wedgeRoundRectCallout">
            <a:avLst>
              <a:gd name="adj1" fmla="val 63130"/>
              <a:gd name="adj2" fmla="val -3194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a:ea typeface="HG丸ｺﾞｼｯｸM-PRO" panose="020F0600000000000000" pitchFamily="50" charset="-128"/>
              </a:rPr>
              <a:t>・</a:t>
            </a:r>
            <a:r>
              <a:rPr lang="ja-JP" altLang="en-US" sz="2100" u="sng">
                <a:ea typeface="HG丸ｺﾞｼｯｸM-PRO" panose="020F0600000000000000" pitchFamily="50" charset="-128"/>
              </a:rPr>
              <a:t>児娩出経路</a:t>
            </a:r>
          </a:p>
          <a:p>
            <a:pPr marL="269875" indent="-269875" eaLnBrk="1" hangingPunct="1">
              <a:lnSpc>
                <a:spcPct val="130000"/>
              </a:lnSpc>
              <a:buFontTx/>
              <a:buNone/>
            </a:pPr>
            <a:r>
              <a:rPr lang="ja-JP" altLang="en-US" sz="2100">
                <a:ea typeface="HG丸ｺﾞｼｯｸM-PRO" panose="020F0600000000000000" pitchFamily="50" charset="-128"/>
              </a:rPr>
              <a:t>・臍帯脱出の有無および関連因子</a:t>
            </a:r>
          </a:p>
          <a:p>
            <a:pPr marL="269875" indent="-269875" eaLnBrk="1" hangingPunct="1">
              <a:lnSpc>
                <a:spcPct val="130000"/>
              </a:lnSpc>
              <a:buFontTx/>
              <a:buNone/>
            </a:pPr>
            <a:r>
              <a:rPr lang="ja-JP" altLang="en-US" sz="2100">
                <a:ea typeface="HG丸ｺﾞｼｯｸM-PRO" panose="020F0600000000000000" pitchFamily="50" charset="-128"/>
              </a:rPr>
              <a:t>・分娩誘発・促進の処置の方法</a:t>
            </a:r>
          </a:p>
          <a:p>
            <a:pPr marL="269875" indent="-269875" eaLnBrk="1" hangingPunct="1">
              <a:lnSpc>
                <a:spcPct val="130000"/>
              </a:lnSpc>
              <a:buFontTx/>
              <a:buNone/>
            </a:pPr>
            <a:r>
              <a:rPr lang="ja-JP" altLang="en-US" sz="2100">
                <a:ea typeface="HG丸ｺﾞｼｯｸM-PRO" panose="020F0600000000000000" pitchFamily="50" charset="-128"/>
              </a:rPr>
              <a:t>・急速遂娩決定から児娩出までの時間</a:t>
            </a:r>
          </a:p>
          <a:p>
            <a:pPr marL="269875" indent="-269875" eaLnBrk="1" hangingPunct="1">
              <a:lnSpc>
                <a:spcPct val="130000"/>
              </a:lnSpc>
              <a:buFontTx/>
              <a:buNone/>
            </a:pPr>
            <a:r>
              <a:rPr lang="ja-JP" altLang="en-US" sz="2100">
                <a:ea typeface="HG丸ｺﾞｼｯｸM-PRO" panose="020F0600000000000000" pitchFamily="50" charset="-128"/>
              </a:rPr>
              <a:t>・吸引分娩および鉗子分娩の回数　　　　　　など</a:t>
            </a:r>
          </a:p>
        </p:txBody>
      </p:sp>
      <p:sp>
        <p:nvSpPr>
          <p:cNvPr id="60" name="スライド番号プレースホルダー 5"/>
          <p:cNvSpPr>
            <a:spLocks noGrp="1"/>
          </p:cNvSpPr>
          <p:nvPr>
            <p:ph type="sldNum" sz="quarter" idx="12"/>
          </p:nvPr>
        </p:nvSpPr>
        <p:spPr/>
        <p:txBody>
          <a:bodyPr/>
          <a:lstStyle/>
          <a:p>
            <a:pPr>
              <a:defRPr/>
            </a:pPr>
            <a:fld id="{5A13180E-9E3E-4A1E-94A6-011CC4C39753}" type="slidenum">
              <a:rPr lang="ja-JP" altLang="en-US"/>
              <a:pPr>
                <a:defRPr/>
              </a:pPr>
              <a:t>17</a:t>
            </a:fld>
            <a:endParaRPr lang="en-US" altLang="ja-JP"/>
          </a:p>
        </p:txBody>
      </p:sp>
      <p:graphicFrame>
        <p:nvGraphicFramePr>
          <p:cNvPr id="326010" name="Group 1402"/>
          <p:cNvGraphicFramePr>
            <a:graphicFrameLocks noGrp="1"/>
          </p:cNvGraphicFramePr>
          <p:nvPr/>
        </p:nvGraphicFramePr>
        <p:xfrm>
          <a:off x="4443413" y="1600200"/>
          <a:ext cx="4973637" cy="3725865"/>
        </p:xfrm>
        <a:graphic>
          <a:graphicData uri="http://schemas.openxmlformats.org/drawingml/2006/table">
            <a:tbl>
              <a:tblPr/>
              <a:tblGrid>
                <a:gridCol w="411162">
                  <a:extLst>
                    <a:ext uri="{9D8B030D-6E8A-4147-A177-3AD203B41FA5}">
                      <a16:colId xmlns:a16="http://schemas.microsoft.com/office/drawing/2014/main" val="20000"/>
                    </a:ext>
                  </a:extLst>
                </a:gridCol>
                <a:gridCol w="2544763">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tblGrid>
              <a:tr h="460375">
                <a:tc gridSpan="2">
                  <a:txBody>
                    <a:bodyPr/>
                    <a:lstStyle>
                      <a:lvl1pPr indent="457200"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45720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娩出経路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07988">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経腟分娩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214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40.1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正常分娩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136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a:solidFill>
                            <a:srgbClr val="000000"/>
                          </a:solidFill>
                          <a:effectLst/>
                          <a:latin typeface="+mj-lt"/>
                          <a:ea typeface="MS UI Gothic" panose="020B0600070205080204" pitchFamily="50" charset="-128"/>
                        </a:rPr>
                        <a:t>（</a:t>
                      </a:r>
                      <a:r>
                        <a:rPr lang="en-US" altLang="ja-JP" sz="1600" b="0" i="0" u="none" strike="noStrike">
                          <a:solidFill>
                            <a:srgbClr val="000000"/>
                          </a:solidFill>
                          <a:effectLst/>
                          <a:latin typeface="+mj-lt"/>
                          <a:ea typeface="MS UI Gothic" panose="020B0600070205080204" pitchFamily="50" charset="-128"/>
                        </a:rPr>
                        <a:t>25.5</a:t>
                      </a:r>
                      <a:r>
                        <a:rPr lang="ja-JP" altLang="en-US" sz="1600" b="0" i="0" u="none" strike="noStrike">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吸引分娩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a:solidFill>
                            <a:srgbClr val="000000"/>
                          </a:solidFill>
                          <a:effectLst/>
                          <a:latin typeface="+mj-lt"/>
                          <a:ea typeface="MS UI Gothic" panose="020B0600070205080204" pitchFamily="50" charset="-128"/>
                        </a:rPr>
                        <a:t>（</a:t>
                      </a:r>
                      <a:r>
                        <a:rPr lang="en-US" altLang="ja-JP" sz="1600" b="0" i="0" u="none" strike="noStrike">
                          <a:solidFill>
                            <a:srgbClr val="000000"/>
                          </a:solidFill>
                          <a:effectLst/>
                          <a:latin typeface="+mj-lt"/>
                          <a:ea typeface="MS UI Gothic" panose="020B0600070205080204" pitchFamily="50" charset="-128"/>
                        </a:rPr>
                        <a:t>12.9</a:t>
                      </a:r>
                      <a:r>
                        <a:rPr lang="ja-JP" altLang="en-US" sz="1600" b="0" i="0" u="none" strike="noStrike">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鉗子分娩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ja-JP" altLang="en-US" sz="1600" b="0" i="0" u="none" strike="noStrike">
                          <a:solidFill>
                            <a:srgbClr val="000000"/>
                          </a:solidFill>
                          <a:effectLst/>
                          <a:latin typeface="+mj-lt"/>
                          <a:ea typeface="MS UI Gothic" panose="020B0600070205080204" pitchFamily="50" charset="-128"/>
                        </a:rPr>
                        <a:t>（</a:t>
                      </a:r>
                      <a:r>
                        <a:rPr lang="en-US" altLang="ja-JP" sz="1600" b="0" i="0" u="none" strike="noStrike">
                          <a:solidFill>
                            <a:srgbClr val="000000"/>
                          </a:solidFill>
                          <a:effectLst/>
                          <a:latin typeface="+mj-lt"/>
                          <a:ea typeface="MS UI Gothic" panose="020B0600070205080204" pitchFamily="50" charset="-128"/>
                        </a:rPr>
                        <a:t>1.7</a:t>
                      </a:r>
                      <a:r>
                        <a:rPr lang="ja-JP" altLang="en-US" sz="1600" b="0" i="0" u="none" strike="noStrike">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59.9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予定帝王切開術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a:solidFill>
                            <a:srgbClr val="000000"/>
                          </a:solidFill>
                          <a:effectLst/>
                          <a:latin typeface="+mj-lt"/>
                          <a:ea typeface="MS UI Gothic" panose="020B0600070205080204" pitchFamily="50" charset="-128"/>
                        </a:rPr>
                        <a:t>（</a:t>
                      </a:r>
                      <a:r>
                        <a:rPr lang="en-US" altLang="ja-JP" sz="1600" b="0" i="0" u="none" strike="noStrike">
                          <a:solidFill>
                            <a:srgbClr val="000000"/>
                          </a:solidFill>
                          <a:effectLst/>
                          <a:latin typeface="+mj-lt"/>
                          <a:ea typeface="MS UI Gothic" panose="020B0600070205080204" pitchFamily="50" charset="-128"/>
                        </a:rPr>
                        <a:t>1.9</a:t>
                      </a:r>
                      <a:r>
                        <a:rPr lang="ja-JP" altLang="en-US" sz="1600" b="0" i="0" u="none" strike="noStrike">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緊急帝王切開術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310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ja-JP" altLang="en-US" sz="1600" b="0" i="0" u="none" strike="noStrike">
                          <a:solidFill>
                            <a:srgbClr val="000000"/>
                          </a:solidFill>
                          <a:effectLst/>
                          <a:latin typeface="+mj-lt"/>
                          <a:ea typeface="MS UI Gothic" panose="020B0600070205080204" pitchFamily="50" charset="-128"/>
                        </a:rPr>
                        <a:t>（</a:t>
                      </a:r>
                      <a:r>
                        <a:rPr lang="en-US" altLang="ja-JP" sz="1600" b="0" i="0" u="none" strike="noStrike">
                          <a:solidFill>
                            <a:srgbClr val="000000"/>
                          </a:solidFill>
                          <a:effectLst/>
                          <a:latin typeface="+mj-lt"/>
                          <a:ea typeface="MS UI Gothic" panose="020B0600070205080204" pitchFamily="50" charset="-128"/>
                        </a:rPr>
                        <a:t>58.1</a:t>
                      </a:r>
                      <a:r>
                        <a:rPr lang="ja-JP" altLang="en-US" sz="1600" b="0" i="0" u="none" strike="noStrike">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a:solidFill>
                            <a:srgbClr val="000000"/>
                          </a:solidFill>
                          <a:effectLst/>
                          <a:latin typeface="+mj-lt"/>
                          <a:ea typeface="ＭＳ Ｐゴシック" panose="020B0600070205080204" pitchFamily="50" charset="-128"/>
                        </a:rPr>
                        <a:t>534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8731" name="Rectangle 526"/>
          <p:cNvSpPr>
            <a:spLocks noChangeArrowheads="1"/>
          </p:cNvSpPr>
          <p:nvPr/>
        </p:nvSpPr>
        <p:spPr bwMode="auto">
          <a:xfrm>
            <a:off x="4332288" y="1177925"/>
            <a:ext cx="2127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＜児娩出経路</a:t>
            </a:r>
            <a:r>
              <a:rPr lang="en-US" altLang="ja-JP" sz="2000" baseline="30000"/>
              <a:t>※</a:t>
            </a:r>
            <a:r>
              <a:rPr lang="ja-JP" altLang="en-US" sz="2000"/>
              <a:t>＞</a:t>
            </a:r>
          </a:p>
        </p:txBody>
      </p:sp>
      <p:sp>
        <p:nvSpPr>
          <p:cNvPr id="28732" name="Rectangle 1316"/>
          <p:cNvSpPr>
            <a:spLocks noChangeArrowheads="1"/>
          </p:cNvSpPr>
          <p:nvPr/>
        </p:nvSpPr>
        <p:spPr bwMode="auto">
          <a:xfrm>
            <a:off x="4448175" y="5311775"/>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t>※</a:t>
            </a:r>
            <a:r>
              <a:rPr lang="ja-JP" altLang="en-US" sz="1200"/>
              <a:t>最終的な娩出経路のことである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a:t>⑤新生児期の経過</a:t>
            </a:r>
          </a:p>
        </p:txBody>
      </p:sp>
      <p:sp>
        <p:nvSpPr>
          <p:cNvPr id="29699" name="AutoShape 3"/>
          <p:cNvSpPr>
            <a:spLocks noGrp="1" noChangeArrowheads="1"/>
          </p:cNvSpPr>
          <p:nvPr>
            <p:ph idx="1"/>
          </p:nvPr>
        </p:nvSpPr>
        <p:spPr>
          <a:xfrm>
            <a:off x="263525" y="1236663"/>
            <a:ext cx="3759200" cy="4425950"/>
          </a:xfrm>
          <a:prstGeom prst="wedgeRoundRectCallout">
            <a:avLst>
              <a:gd name="adj1" fmla="val 59375"/>
              <a:gd name="adj2" fmla="val -38819"/>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a:ea typeface="HG丸ｺﾞｼｯｸM-PRO" panose="020F0600000000000000" pitchFamily="50" charset="-128"/>
              </a:rPr>
              <a:t>・出生体重</a:t>
            </a:r>
          </a:p>
          <a:p>
            <a:pPr marL="269875" indent="-269875" eaLnBrk="1" hangingPunct="1">
              <a:lnSpc>
                <a:spcPct val="130000"/>
              </a:lnSpc>
              <a:buFontTx/>
              <a:buNone/>
            </a:pPr>
            <a:r>
              <a:rPr lang="ja-JP" altLang="en-US" sz="1900">
                <a:ea typeface="HG丸ｺﾞｼｯｸM-PRO" panose="020F0600000000000000" pitchFamily="50" charset="-128"/>
              </a:rPr>
              <a:t>・出生時の発育状態</a:t>
            </a:r>
          </a:p>
          <a:p>
            <a:pPr marL="269875" indent="-269875" eaLnBrk="1" hangingPunct="1">
              <a:lnSpc>
                <a:spcPct val="130000"/>
              </a:lnSpc>
              <a:buFontTx/>
              <a:buNone/>
            </a:pPr>
            <a:r>
              <a:rPr lang="ja-JP" altLang="en-US" sz="1900">
                <a:ea typeface="HG丸ｺﾞｼｯｸM-PRO" panose="020F0600000000000000" pitchFamily="50" charset="-128"/>
              </a:rPr>
              <a:t>・新生児の性別</a:t>
            </a:r>
          </a:p>
          <a:p>
            <a:pPr marL="269875" indent="-269875" eaLnBrk="1" hangingPunct="1">
              <a:lnSpc>
                <a:spcPct val="130000"/>
              </a:lnSpc>
              <a:buFontTx/>
              <a:buNone/>
            </a:pPr>
            <a:r>
              <a:rPr lang="ja-JP" altLang="en-US" sz="1900">
                <a:ea typeface="HG丸ｺﾞｼｯｸM-PRO" panose="020F0600000000000000" pitchFamily="50" charset="-128"/>
              </a:rPr>
              <a:t>・</a:t>
            </a:r>
            <a:r>
              <a:rPr lang="ja-JP" altLang="en-US" sz="1900" u="sng">
                <a:ea typeface="HG丸ｺﾞｼｯｸM-PRO" panose="020F0600000000000000" pitchFamily="50" charset="-128"/>
              </a:rPr>
              <a:t>アプガースコア</a:t>
            </a:r>
          </a:p>
          <a:p>
            <a:pPr marL="269875" indent="-269875" eaLnBrk="1" hangingPunct="1">
              <a:lnSpc>
                <a:spcPct val="130000"/>
              </a:lnSpc>
              <a:buFontTx/>
              <a:buNone/>
            </a:pPr>
            <a:r>
              <a:rPr lang="ja-JP" altLang="en-US" sz="1900">
                <a:ea typeface="HG丸ｺﾞｼｯｸM-PRO" panose="020F0600000000000000" pitchFamily="50" charset="-128"/>
              </a:rPr>
              <a:t>・臍帯動脈血のガス分析値のｐＨ</a:t>
            </a:r>
          </a:p>
          <a:p>
            <a:pPr marL="269875" indent="-269875" eaLnBrk="1" hangingPunct="1">
              <a:lnSpc>
                <a:spcPct val="130000"/>
              </a:lnSpc>
              <a:buFontTx/>
              <a:buNone/>
            </a:pPr>
            <a:r>
              <a:rPr lang="ja-JP" altLang="en-US" sz="1900">
                <a:ea typeface="HG丸ｺﾞｼｯｸM-PRO" panose="020F0600000000000000" pitchFamily="50" charset="-128"/>
              </a:rPr>
              <a:t>・出生時に実施した蘇生処置</a:t>
            </a:r>
          </a:p>
          <a:p>
            <a:pPr marL="269875" indent="-269875" eaLnBrk="1" hangingPunct="1">
              <a:lnSpc>
                <a:spcPct val="130000"/>
              </a:lnSpc>
              <a:buFontTx/>
              <a:buNone/>
            </a:pPr>
            <a:r>
              <a:rPr lang="ja-JP" altLang="en-US" sz="1900">
                <a:ea typeface="HG丸ｺﾞｼｯｸM-PRO" panose="020F0600000000000000" pitchFamily="50" charset="-128"/>
              </a:rPr>
              <a:t>・新生児搬送の有無</a:t>
            </a:r>
          </a:p>
          <a:p>
            <a:pPr marL="269875" indent="-269875" eaLnBrk="1" hangingPunct="1">
              <a:lnSpc>
                <a:spcPct val="130000"/>
              </a:lnSpc>
              <a:buFontTx/>
              <a:buNone/>
            </a:pPr>
            <a:r>
              <a:rPr lang="ja-JP" altLang="en-US" sz="1900">
                <a:ea typeface="HG丸ｺﾞｼｯｸM-PRO" panose="020F0600000000000000" pitchFamily="50" charset="-128"/>
              </a:rPr>
              <a:t>・新生児診断</a:t>
            </a:r>
          </a:p>
        </p:txBody>
      </p:sp>
      <p:sp>
        <p:nvSpPr>
          <p:cNvPr id="108" name="スライド番号プレースホルダー 5"/>
          <p:cNvSpPr>
            <a:spLocks noGrp="1"/>
          </p:cNvSpPr>
          <p:nvPr>
            <p:ph type="sldNum" sz="quarter" idx="12"/>
          </p:nvPr>
        </p:nvSpPr>
        <p:spPr/>
        <p:txBody>
          <a:bodyPr/>
          <a:lstStyle/>
          <a:p>
            <a:pPr>
              <a:defRPr/>
            </a:pPr>
            <a:fld id="{DED8F352-4775-4377-9D5F-0850617052B1}" type="slidenum">
              <a:rPr lang="ja-JP" altLang="en-US"/>
              <a:pPr>
                <a:defRPr/>
              </a:pPr>
              <a:t>18</a:t>
            </a:fld>
            <a:endParaRPr lang="en-US" altLang="ja-JP"/>
          </a:p>
        </p:txBody>
      </p:sp>
      <p:graphicFrame>
        <p:nvGraphicFramePr>
          <p:cNvPr id="257807" name="Group 783"/>
          <p:cNvGraphicFramePr>
            <a:graphicFrameLocks noGrp="1"/>
          </p:cNvGraphicFramePr>
          <p:nvPr/>
        </p:nvGraphicFramePr>
        <p:xfrm>
          <a:off x="4425950" y="1400175"/>
          <a:ext cx="5129213" cy="5029200"/>
        </p:xfrm>
        <a:graphic>
          <a:graphicData uri="http://schemas.openxmlformats.org/drawingml/2006/table">
            <a:tbl>
              <a:tblPr/>
              <a:tblGrid>
                <a:gridCol w="1604963">
                  <a:extLst>
                    <a:ext uri="{9D8B030D-6E8A-4147-A177-3AD203B41FA5}">
                      <a16:colId xmlns:a16="http://schemas.microsoft.com/office/drawing/2014/main" val="20000"/>
                    </a:ext>
                  </a:extLst>
                </a:gridCol>
                <a:gridCol w="881062">
                  <a:extLst>
                    <a:ext uri="{9D8B030D-6E8A-4147-A177-3AD203B41FA5}">
                      <a16:colId xmlns:a16="http://schemas.microsoft.com/office/drawing/2014/main" val="20001"/>
                    </a:ext>
                  </a:extLst>
                </a:gridCol>
                <a:gridCol w="881063">
                  <a:extLst>
                    <a:ext uri="{9D8B030D-6E8A-4147-A177-3AD203B41FA5}">
                      <a16:colId xmlns:a16="http://schemas.microsoft.com/office/drawing/2014/main" val="20002"/>
                    </a:ext>
                  </a:extLst>
                </a:gridCol>
                <a:gridCol w="881062">
                  <a:extLst>
                    <a:ext uri="{9D8B030D-6E8A-4147-A177-3AD203B41FA5}">
                      <a16:colId xmlns:a16="http://schemas.microsoft.com/office/drawing/2014/main" val="20003"/>
                    </a:ext>
                  </a:extLst>
                </a:gridCol>
                <a:gridCol w="881063">
                  <a:extLst>
                    <a:ext uri="{9D8B030D-6E8A-4147-A177-3AD203B41FA5}">
                      <a16:colId xmlns:a16="http://schemas.microsoft.com/office/drawing/2014/main" val="20004"/>
                    </a:ext>
                  </a:extLst>
                </a:gridCol>
              </a:tblGrid>
              <a:tr h="220663">
                <a:tc row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2"/>
                    </a:solidFill>
                  </a:tcPr>
                </a:tc>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１分後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５分後</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10000"/>
                  </a:ext>
                </a:extLst>
              </a:tr>
              <a:tr h="180975">
                <a:tc vMerge="1">
                  <a:txBody>
                    <a:bodyPr/>
                    <a:lstStyle/>
                    <a:p>
                      <a:endParaRPr kumimoji="1" lang="ja-JP" altLang="en-US"/>
                    </a:p>
                  </a:txBody>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09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０点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107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64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158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29.6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64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622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74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13.9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61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05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52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9.7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61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622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４点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30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65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20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48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６点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19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40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7.5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７点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15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26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８点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29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29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９点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21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33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6.2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１０点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3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24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49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不明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6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19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63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534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a:solidFill>
                            <a:srgbClr val="000000"/>
                          </a:solidFill>
                          <a:effectLst/>
                          <a:latin typeface="+mj-lt"/>
                          <a:ea typeface="MS UI Gothic" panose="020B0600070205080204" pitchFamily="50" charset="-128"/>
                        </a:rPr>
                        <a:t>534 </a:t>
                      </a:r>
                    </a:p>
                  </a:txBody>
                  <a:tcPr marL="9525" marR="17145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29797" name="Rectangle 278"/>
          <p:cNvSpPr>
            <a:spLocks noChangeArrowheads="1"/>
          </p:cNvSpPr>
          <p:nvPr/>
        </p:nvSpPr>
        <p:spPr bwMode="auto">
          <a:xfrm>
            <a:off x="4332288" y="103505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＜アプガースコア＞</a:t>
            </a:r>
          </a:p>
        </p:txBody>
      </p:sp>
      <p:sp>
        <p:nvSpPr>
          <p:cNvPr id="29798" name="Rectangle 778"/>
          <p:cNvSpPr>
            <a:spLocks noChangeArrowheads="1"/>
          </p:cNvSpPr>
          <p:nvPr/>
        </p:nvSpPr>
        <p:spPr bwMode="ltGray">
          <a:xfrm>
            <a:off x="4357688" y="1811338"/>
            <a:ext cx="1250950" cy="2746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rgbClr val="F8F8F8"/>
                </a:solidFill>
              </a:rPr>
              <a:t>アプガースコア</a:t>
            </a:r>
          </a:p>
        </p:txBody>
      </p:sp>
      <p:sp>
        <p:nvSpPr>
          <p:cNvPr id="29799" name="Rectangle 784"/>
          <p:cNvSpPr>
            <a:spLocks noChangeArrowheads="1"/>
          </p:cNvSpPr>
          <p:nvPr/>
        </p:nvSpPr>
        <p:spPr bwMode="ltGray">
          <a:xfrm>
            <a:off x="5527675" y="1412875"/>
            <a:ext cx="488950" cy="2746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rgbClr val="F8F8F8"/>
                </a:solidFill>
              </a:rPr>
              <a:t>時間</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84363" y="346075"/>
            <a:ext cx="6134100" cy="644525"/>
          </a:xfrm>
        </p:spPr>
        <p:txBody>
          <a:bodyPr/>
          <a:lstStyle/>
          <a:p>
            <a:pPr eaLnBrk="1" hangingPunct="1"/>
            <a:r>
              <a:rPr lang="ja-JP" altLang="en-US"/>
              <a:t>産科医療補償制度創設の経緯</a:t>
            </a:r>
          </a:p>
        </p:txBody>
      </p:sp>
      <p:sp>
        <p:nvSpPr>
          <p:cNvPr id="4" name="スライド番号プレースホルダー 5"/>
          <p:cNvSpPr>
            <a:spLocks noGrp="1"/>
          </p:cNvSpPr>
          <p:nvPr>
            <p:ph type="sldNum" sz="quarter" idx="12"/>
          </p:nvPr>
        </p:nvSpPr>
        <p:spPr/>
        <p:txBody>
          <a:bodyPr/>
          <a:lstStyle/>
          <a:p>
            <a:pPr>
              <a:defRPr/>
            </a:pPr>
            <a:fld id="{49F81FE0-B1C2-4CF8-BAF8-0405B3E6A2EF}" type="slidenum">
              <a:rPr lang="ja-JP" altLang="en-US"/>
              <a:pPr>
                <a:defRPr/>
              </a:pPr>
              <a:t>1</a:t>
            </a:fld>
            <a:endParaRPr lang="en-US" altLang="ja-JP"/>
          </a:p>
        </p:txBody>
      </p:sp>
      <p:graphicFrame>
        <p:nvGraphicFramePr>
          <p:cNvPr id="11268" name="Object 7"/>
          <p:cNvGraphicFramePr>
            <a:graphicFrameLocks noChangeAspect="1"/>
          </p:cNvGraphicFramePr>
          <p:nvPr/>
        </p:nvGraphicFramePr>
        <p:xfrm>
          <a:off x="115888" y="1069975"/>
          <a:ext cx="9672637" cy="5516563"/>
        </p:xfrm>
        <a:graphic>
          <a:graphicData uri="http://schemas.openxmlformats.org/presentationml/2006/ole">
            <mc:AlternateContent xmlns:mc="http://schemas.openxmlformats.org/markup-compatibility/2006">
              <mc:Choice xmlns:v="urn:schemas-microsoft-com:vml" Requires="v">
                <p:oleObj spid="_x0000_s11272" name="Worksheet" r:id="rId3" imgW="6229266" imgH="3552930" progId="Excel.Sheet.8">
                  <p:embed/>
                </p:oleObj>
              </mc:Choice>
              <mc:Fallback>
                <p:oleObj name="Worksheet" r:id="rId3" imgW="6229266" imgH="3552930" progId="Excel.Shee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069975"/>
                        <a:ext cx="9672637"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27163" y="346075"/>
            <a:ext cx="7048500" cy="644525"/>
          </a:xfrm>
        </p:spPr>
        <p:txBody>
          <a:bodyPr/>
          <a:lstStyle/>
          <a:p>
            <a:pPr eaLnBrk="1" hangingPunct="1"/>
            <a:r>
              <a:rPr lang="ja-JP" altLang="en-US"/>
              <a:t>⑥分析対象事例における診療体制</a:t>
            </a:r>
          </a:p>
        </p:txBody>
      </p:sp>
      <p:sp>
        <p:nvSpPr>
          <p:cNvPr id="30723" name="AutoShape 3"/>
          <p:cNvSpPr>
            <a:spLocks noGrp="1" noChangeArrowheads="1"/>
          </p:cNvSpPr>
          <p:nvPr>
            <p:ph idx="1"/>
          </p:nvPr>
        </p:nvSpPr>
        <p:spPr>
          <a:xfrm>
            <a:off x="263525" y="1196975"/>
            <a:ext cx="3759200" cy="4608513"/>
          </a:xfrm>
          <a:prstGeom prst="wedgeRoundRectCallout">
            <a:avLst>
              <a:gd name="adj1" fmla="val 63810"/>
              <a:gd name="adj2" fmla="val -36509"/>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・年間分娩件数別再発防止分析対象事例の件数</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・分娩機関の医療安全体制</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a:t>
            </a:r>
            <a:r>
              <a:rPr lang="ja-JP" altLang="en-US" sz="2000" u="sng">
                <a:latin typeface="HG丸ｺﾞｼｯｸM-PRO" panose="020F0600000000000000" pitchFamily="50" charset="-128"/>
                <a:ea typeface="HG丸ｺﾞｼｯｸM-PRO" panose="020F0600000000000000" pitchFamily="50" charset="-128"/>
              </a:rPr>
              <a:t>分娩に関わる医療従事者の常勤職員数（医師）</a:t>
            </a:r>
            <a:r>
              <a:rPr lang="en-US" altLang="ja-JP" sz="2000">
                <a:latin typeface="HG丸ｺﾞｼｯｸM-PRO" panose="020F0600000000000000" pitchFamily="50" charset="-128"/>
                <a:ea typeface="HG丸ｺﾞｼｯｸM-PRO" panose="020F0600000000000000" pitchFamily="50" charset="-128"/>
              </a:rPr>
              <a:t>(</a:t>
            </a:r>
            <a:r>
              <a:rPr lang="ja-JP" altLang="en-US" sz="2000">
                <a:latin typeface="HG丸ｺﾞｼｯｸM-PRO" panose="020F0600000000000000" pitchFamily="50" charset="-128"/>
                <a:ea typeface="HG丸ｺﾞｼｯｸM-PRO" panose="020F0600000000000000" pitchFamily="50" charset="-128"/>
              </a:rPr>
              <a:t>助産師・看護師・准看護師</a:t>
            </a:r>
            <a:r>
              <a:rPr lang="en-US" altLang="ja-JP" sz="2000">
                <a:latin typeface="HG丸ｺﾞｼｯｸM-PRO" panose="020F0600000000000000" pitchFamily="50" charset="-128"/>
                <a:ea typeface="HG丸ｺﾞｼｯｸM-PRO" panose="020F0600000000000000" pitchFamily="50" charset="-128"/>
              </a:rPr>
              <a:t>)</a:t>
            </a: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00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000">
                <a:latin typeface="HG丸ｺﾞｼｯｸM-PRO" panose="020F0600000000000000" pitchFamily="50" charset="-128"/>
                <a:ea typeface="HG丸ｺﾞｼｯｸM-PRO" panose="020F0600000000000000" pitchFamily="50" charset="-128"/>
              </a:rPr>
              <a:t>　など</a:t>
            </a:r>
          </a:p>
        </p:txBody>
      </p:sp>
      <p:sp>
        <p:nvSpPr>
          <p:cNvPr id="78" name="スライド番号プレースホルダー 5"/>
          <p:cNvSpPr>
            <a:spLocks noGrp="1"/>
          </p:cNvSpPr>
          <p:nvPr>
            <p:ph type="sldNum" sz="quarter" idx="12"/>
          </p:nvPr>
        </p:nvSpPr>
        <p:spPr/>
        <p:txBody>
          <a:bodyPr/>
          <a:lstStyle/>
          <a:p>
            <a:pPr>
              <a:defRPr/>
            </a:pPr>
            <a:fld id="{1E530415-155C-49D5-B2B1-DB970004EE62}" type="slidenum">
              <a:rPr lang="ja-JP" altLang="en-US"/>
              <a:pPr>
                <a:defRPr/>
              </a:pPr>
              <a:t>19</a:t>
            </a:fld>
            <a:endParaRPr lang="en-US" altLang="ja-JP"/>
          </a:p>
        </p:txBody>
      </p:sp>
      <p:sp>
        <p:nvSpPr>
          <p:cNvPr id="30725" name="Rectangle 50"/>
          <p:cNvSpPr>
            <a:spLocks noChangeArrowheads="1"/>
          </p:cNvSpPr>
          <p:nvPr/>
        </p:nvSpPr>
        <p:spPr bwMode="auto">
          <a:xfrm>
            <a:off x="4484688" y="1177925"/>
            <a:ext cx="501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＜分娩に関わる医療従事者の常勤職員数＞</a:t>
            </a:r>
          </a:p>
        </p:txBody>
      </p:sp>
      <p:sp>
        <p:nvSpPr>
          <p:cNvPr id="30726" name="Line 363"/>
          <p:cNvSpPr>
            <a:spLocks noChangeShapeType="1"/>
          </p:cNvSpPr>
          <p:nvPr/>
        </p:nvSpPr>
        <p:spPr bwMode="auto">
          <a:xfrm>
            <a:off x="4016375" y="2228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27" name="Line 447"/>
          <p:cNvSpPr>
            <a:spLocks noChangeShapeType="1"/>
          </p:cNvSpPr>
          <p:nvPr/>
        </p:nvSpPr>
        <p:spPr bwMode="auto">
          <a:xfrm>
            <a:off x="4016375" y="35433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258896" name="Group 848"/>
          <p:cNvGraphicFramePr>
            <a:graphicFrameLocks noGrp="1"/>
          </p:cNvGraphicFramePr>
          <p:nvPr/>
        </p:nvGraphicFramePr>
        <p:xfrm>
          <a:off x="4597400" y="1609725"/>
          <a:ext cx="5151438" cy="4664077"/>
        </p:xfrm>
        <a:graphic>
          <a:graphicData uri="http://schemas.openxmlformats.org/drawingml/2006/table">
            <a:tbl>
              <a:tblPr/>
              <a:tblGrid>
                <a:gridCol w="135255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1211263">
                  <a:extLst>
                    <a:ext uri="{9D8B030D-6E8A-4147-A177-3AD203B41FA5}">
                      <a16:colId xmlns:a16="http://schemas.microsoft.com/office/drawing/2014/main" val="20002"/>
                    </a:ext>
                  </a:extLst>
                </a:gridCol>
                <a:gridCol w="1184275">
                  <a:extLst>
                    <a:ext uri="{9D8B030D-6E8A-4147-A177-3AD203B41FA5}">
                      <a16:colId xmlns:a16="http://schemas.microsoft.com/office/drawing/2014/main" val="20003"/>
                    </a:ext>
                  </a:extLst>
                </a:gridCol>
              </a:tblGrid>
              <a:tr h="640167">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産婦人科医</a:t>
                      </a:r>
                    </a:p>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小児科医</a:t>
                      </a:r>
                    </a:p>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麻酔科医</a:t>
                      </a:r>
                    </a:p>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０人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198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98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２人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79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71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６～</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10</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75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11</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15</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16</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20</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人</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21</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人以上</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22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810">
                <a:tc>
                  <a:txBody>
                    <a:bodyPr/>
                    <a:lstStyle>
                      <a:lvl1pPr marL="358775" indent="-358775"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77875" indent="-298450"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96975" indent="-23971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76400"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155825" indent="-2397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6130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702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5274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84625" indent="-239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358775" marR="0" lvl="0" indent="-358775" algn="ctr" defTabSz="957263" rtl="0" eaLnBrk="0" fontAlgn="base" latinLnBrk="0" hangingPunct="0">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a:solidFill>
                            <a:srgbClr val="000000"/>
                          </a:solidFill>
                          <a:effectLst/>
                          <a:latin typeface="+mj-lt"/>
                          <a:ea typeface="MS UI Gothic" panose="020B0600070205080204" pitchFamily="50" charset="-128"/>
                        </a:rPr>
                        <a:t>530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530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0795" name="Rectangle 842"/>
          <p:cNvSpPr>
            <a:spLocks noChangeArrowheads="1"/>
          </p:cNvSpPr>
          <p:nvPr/>
        </p:nvSpPr>
        <p:spPr bwMode="auto">
          <a:xfrm>
            <a:off x="4522788" y="6253163"/>
            <a:ext cx="5365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200"/>
              <a:t>※</a:t>
            </a:r>
            <a:r>
              <a:rPr lang="ja-JP" altLang="en-US" sz="1200"/>
              <a:t>分娩に関わることのできる医師数のため助産所の件数は計上していない。</a:t>
            </a:r>
          </a:p>
        </p:txBody>
      </p:sp>
      <p:sp>
        <p:nvSpPr>
          <p:cNvPr id="30796" name="Line 843"/>
          <p:cNvSpPr>
            <a:spLocks noChangeShapeType="1"/>
          </p:cNvSpPr>
          <p:nvPr/>
        </p:nvSpPr>
        <p:spPr bwMode="auto">
          <a:xfrm>
            <a:off x="4584700" y="1597025"/>
            <a:ext cx="1392238" cy="644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30798" name="Rectangle 845"/>
          <p:cNvSpPr>
            <a:spLocks noChangeArrowheads="1"/>
          </p:cNvSpPr>
          <p:nvPr/>
        </p:nvSpPr>
        <p:spPr bwMode="ltGray">
          <a:xfrm>
            <a:off x="4519613" y="1738313"/>
            <a:ext cx="717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常勤</a:t>
            </a:r>
          </a:p>
          <a:p>
            <a:pPr algn="ctr" eaLnBrk="1" hangingPunct="1"/>
            <a:r>
              <a:rPr lang="ja-JP" altLang="en-US" sz="1400" b="1">
                <a:solidFill>
                  <a:schemeClr val="bg1"/>
                </a:solidFill>
              </a:rPr>
              <a:t>職員数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81125" y="346075"/>
            <a:ext cx="7962900" cy="644525"/>
          </a:xfrm>
        </p:spPr>
        <p:txBody>
          <a:bodyPr/>
          <a:lstStyle/>
          <a:p>
            <a:pPr eaLnBrk="1" hangingPunct="1"/>
            <a:r>
              <a:rPr lang="ja-JP" altLang="en-US"/>
              <a:t>脳性麻痺発症の主たる原因について①</a:t>
            </a:r>
          </a:p>
        </p:txBody>
      </p:sp>
      <p:sp>
        <p:nvSpPr>
          <p:cNvPr id="4" name="スライド番号プレースホルダー 5"/>
          <p:cNvSpPr>
            <a:spLocks noGrp="1"/>
          </p:cNvSpPr>
          <p:nvPr>
            <p:ph type="sldNum" sz="quarter" idx="12"/>
          </p:nvPr>
        </p:nvSpPr>
        <p:spPr/>
        <p:txBody>
          <a:bodyPr/>
          <a:lstStyle/>
          <a:p>
            <a:pPr>
              <a:defRPr/>
            </a:pPr>
            <a:fld id="{EFDB9DE1-116C-40FA-AE14-93ECB5A0E836}" type="slidenum">
              <a:rPr lang="ja-JP" altLang="en-US"/>
              <a:pPr>
                <a:defRPr/>
              </a:pPr>
              <a:t>20</a:t>
            </a:fld>
            <a:endParaRPr lang="en-US" altLang="ja-JP"/>
          </a:p>
        </p:txBody>
      </p:sp>
      <p:sp>
        <p:nvSpPr>
          <p:cNvPr id="31748" name="AutoShape 4"/>
          <p:cNvSpPr>
            <a:spLocks noChangeArrowheads="1"/>
          </p:cNvSpPr>
          <p:nvPr/>
        </p:nvSpPr>
        <p:spPr bwMode="auto">
          <a:xfrm>
            <a:off x="466725" y="1236663"/>
            <a:ext cx="8972550" cy="5002212"/>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spcBef>
                <a:spcPct val="0"/>
              </a:spcBef>
              <a:buFontTx/>
              <a:buNone/>
            </a:pPr>
            <a:r>
              <a:rPr lang="ja-JP" altLang="en-US" sz="2200">
                <a:latin typeface="HG丸ｺﾞｼｯｸM-PRO" panose="020F0600000000000000" pitchFamily="50" charset="-128"/>
                <a:ea typeface="HG丸ｺﾞｼｯｸM-PRO" panose="020F0600000000000000" pitchFamily="50" charset="-128"/>
              </a:rPr>
              <a:t>○再発防止や産科医療の質の向上を図るため、脳性麻痺発症の原因を明らかにすることは極めて重要であることから、脳性麻痺発症の原因を概観する形で取りまとめた。</a:t>
            </a:r>
          </a:p>
          <a:p>
            <a:pPr eaLnBrk="1" hangingPunct="1">
              <a:lnSpc>
                <a:spcPct val="140000"/>
              </a:lnSpc>
              <a:spcBef>
                <a:spcPct val="0"/>
              </a:spcBef>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lnSpc>
                <a:spcPct val="140000"/>
              </a:lnSpc>
              <a:spcBef>
                <a:spcPct val="0"/>
              </a:spcBef>
              <a:buFontTx/>
              <a:buNone/>
            </a:pPr>
            <a:r>
              <a:rPr lang="ja-JP" altLang="en-US" sz="2200">
                <a:ea typeface="HG丸ｺﾞｼｯｸM-PRO" panose="020F0600000000000000" pitchFamily="50" charset="-128"/>
              </a:rPr>
              <a:t>○分類した「主たる原因」については、さらにその要因を分析することも重要であるが、各事例の詳細な状況などを整理して分析する必要があることから、「テーマに沿った分析」の章において分析することとしている。</a:t>
            </a:r>
            <a:endParaRPr lang="ja-JP" altLang="en-US" sz="220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38250" y="346075"/>
            <a:ext cx="7962900" cy="644525"/>
          </a:xfrm>
        </p:spPr>
        <p:txBody>
          <a:bodyPr/>
          <a:lstStyle/>
          <a:p>
            <a:pPr eaLnBrk="1" hangingPunct="1"/>
            <a:r>
              <a:rPr lang="ja-JP" altLang="en-US"/>
              <a:t>脳性麻痺発症の主たる原因について②</a:t>
            </a:r>
          </a:p>
        </p:txBody>
      </p:sp>
      <p:sp>
        <p:nvSpPr>
          <p:cNvPr id="4" name="スライド番号プレースホルダー 5"/>
          <p:cNvSpPr>
            <a:spLocks noGrp="1"/>
          </p:cNvSpPr>
          <p:nvPr>
            <p:ph type="sldNum" sz="quarter" idx="12"/>
          </p:nvPr>
        </p:nvSpPr>
        <p:spPr/>
        <p:txBody>
          <a:bodyPr/>
          <a:lstStyle/>
          <a:p>
            <a:pPr>
              <a:defRPr/>
            </a:pPr>
            <a:fld id="{53A629E6-63F4-4905-AD48-536CDD4DE7BE}" type="slidenum">
              <a:rPr lang="ja-JP" altLang="en-US"/>
              <a:pPr>
                <a:defRPr/>
              </a:pPr>
              <a:t>21</a:t>
            </a:fld>
            <a:endParaRPr lang="en-US" altLang="ja-JP"/>
          </a:p>
        </p:txBody>
      </p:sp>
      <p:sp>
        <p:nvSpPr>
          <p:cNvPr id="27652" name="AutoShape 4"/>
          <p:cNvSpPr>
            <a:spLocks noChangeArrowheads="1"/>
          </p:cNvSpPr>
          <p:nvPr/>
        </p:nvSpPr>
        <p:spPr bwMode="auto">
          <a:xfrm>
            <a:off x="466725" y="1196975"/>
            <a:ext cx="8972550" cy="5257800"/>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defRPr/>
            </a:pPr>
            <a:r>
              <a:rPr lang="ja-JP" altLang="en-US" sz="2200" b="1" dirty="0">
                <a:latin typeface="HG丸ｺﾞｼｯｸM-PRO" panose="020F0600000000000000" pitchFamily="50" charset="-128"/>
                <a:ea typeface="HG丸ｺﾞｼｯｸM-PRO" panose="020F0600000000000000" pitchFamily="50" charset="-128"/>
              </a:rPr>
              <a:t>（１）分析対象</a:t>
            </a:r>
          </a:p>
          <a:p>
            <a:pPr eaLnBrk="1" hangingPunct="1">
              <a:lnSpc>
                <a:spcPct val="110000"/>
              </a:lnSpc>
              <a:spcBef>
                <a:spcPct val="0"/>
              </a:spcBef>
              <a:buFontTx/>
              <a:buNone/>
              <a:defRPr/>
            </a:pPr>
            <a:r>
              <a:rPr lang="ja-JP" altLang="en-US" sz="2200" dirty="0">
                <a:ea typeface="HG丸ｺﾞｼｯｸM-PRO" panose="020F0600000000000000" pitchFamily="50" charset="-128"/>
              </a:rPr>
              <a:t>○</a:t>
            </a:r>
            <a:r>
              <a:rPr lang="en-US" altLang="ja-JP" sz="2200" dirty="0">
                <a:latin typeface="+mj-ea"/>
                <a:ea typeface="+mj-ea"/>
              </a:rPr>
              <a:t>534</a:t>
            </a:r>
            <a:r>
              <a:rPr lang="ja-JP" altLang="en-US" sz="2200" dirty="0">
                <a:latin typeface="+mj-ea"/>
                <a:ea typeface="+mj-ea"/>
              </a:rPr>
              <a:t>件について、原因分析報告書における「脳性麻痺発症の原因」の項をもとに再発防止委員会において分類・集計した。</a:t>
            </a:r>
          </a:p>
          <a:p>
            <a:pPr eaLnBrk="1" hangingPunct="1">
              <a:lnSpc>
                <a:spcPct val="110000"/>
              </a:lnSpc>
              <a:spcBef>
                <a:spcPct val="0"/>
              </a:spcBef>
              <a:buFontTx/>
              <a:buNone/>
              <a:defRPr/>
            </a:pPr>
            <a:endParaRPr lang="en-US" altLang="ja-JP" sz="2200" dirty="0">
              <a:latin typeface="+mj-ea"/>
              <a:ea typeface="+mj-ea"/>
            </a:endParaRPr>
          </a:p>
          <a:p>
            <a:pPr eaLnBrk="1" hangingPunct="1">
              <a:lnSpc>
                <a:spcPct val="110000"/>
              </a:lnSpc>
              <a:spcBef>
                <a:spcPct val="0"/>
              </a:spcBef>
              <a:buFontTx/>
              <a:buNone/>
              <a:defRPr/>
            </a:pPr>
            <a:r>
              <a:rPr lang="ja-JP" altLang="en-US" sz="2200" dirty="0">
                <a:latin typeface="+mj-ea"/>
                <a:ea typeface="+mj-ea"/>
              </a:rPr>
              <a:t>○本制度の補償対象は、在胎週数や出生体重等の基準を満たし、重症度が身体障害者障害程度等級</a:t>
            </a:r>
            <a:r>
              <a:rPr lang="en-US" altLang="ja-JP" sz="2200" dirty="0">
                <a:latin typeface="+mj-ea"/>
                <a:ea typeface="+mj-ea"/>
              </a:rPr>
              <a:t>1</a:t>
            </a:r>
            <a:r>
              <a:rPr lang="ja-JP" altLang="en-US" sz="2200" dirty="0">
                <a:latin typeface="+mj-ea"/>
                <a:ea typeface="+mj-ea"/>
              </a:rPr>
              <a:t>級・</a:t>
            </a:r>
            <a:r>
              <a:rPr lang="en-US" altLang="ja-JP" sz="2200" dirty="0">
                <a:latin typeface="+mj-ea"/>
                <a:ea typeface="+mj-ea"/>
              </a:rPr>
              <a:t>2</a:t>
            </a:r>
            <a:r>
              <a:rPr lang="ja-JP" altLang="en-US" sz="2200" dirty="0">
                <a:latin typeface="+mj-ea"/>
                <a:ea typeface="+mj-ea"/>
              </a:rPr>
              <a:t>級に相当し、かつ児の先天性要因等の除外基準に該当しない場合としていることから、分析対象は全ての脳性麻痺の事例ではない。</a:t>
            </a:r>
            <a:endParaRPr lang="en-US" altLang="ja-JP" sz="2200" dirty="0">
              <a:latin typeface="+mj-ea"/>
              <a:ea typeface="+mj-ea"/>
            </a:endParaRPr>
          </a:p>
          <a:p>
            <a:pPr eaLnBrk="1" hangingPunct="1">
              <a:lnSpc>
                <a:spcPct val="110000"/>
              </a:lnSpc>
              <a:spcBef>
                <a:spcPct val="0"/>
              </a:spcBef>
              <a:buFontTx/>
              <a:buNone/>
              <a:defRPr/>
            </a:pPr>
            <a:endParaRPr lang="en-US" altLang="ja-JP" sz="2200" dirty="0">
              <a:latin typeface="+mj-ea"/>
              <a:ea typeface="+mj-ea"/>
            </a:endParaRPr>
          </a:p>
          <a:p>
            <a:pPr eaLnBrk="1" hangingPunct="1">
              <a:lnSpc>
                <a:spcPct val="110000"/>
              </a:lnSpc>
              <a:spcBef>
                <a:spcPct val="0"/>
              </a:spcBef>
              <a:buFontTx/>
              <a:buNone/>
              <a:defRPr/>
            </a:pPr>
            <a:r>
              <a:rPr lang="ja-JP" altLang="en-US" sz="2200" dirty="0">
                <a:latin typeface="+mj-ea"/>
                <a:ea typeface="+mj-ea"/>
              </a:rPr>
              <a:t>○本制度の補償申請が可能な期間は満１歳から５歳の誕生日までであり、極めて重症な場合は生後</a:t>
            </a:r>
            <a:r>
              <a:rPr lang="en-US" altLang="ja-JP" sz="2200" dirty="0">
                <a:latin typeface="+mj-ea"/>
                <a:ea typeface="+mj-ea"/>
              </a:rPr>
              <a:t>6</a:t>
            </a:r>
            <a:r>
              <a:rPr lang="ja-JP" altLang="en-US" sz="2200" dirty="0">
                <a:latin typeface="+mj-ea"/>
                <a:ea typeface="+mj-ea"/>
              </a:rPr>
              <a:t>ヶ月から補償申請が可能であるが、今回の分析対象は</a:t>
            </a:r>
            <a:r>
              <a:rPr lang="en-US" altLang="ja-JP" sz="2200" dirty="0">
                <a:latin typeface="+mj-ea"/>
                <a:ea typeface="+mj-ea"/>
              </a:rPr>
              <a:t>1</a:t>
            </a:r>
            <a:r>
              <a:rPr lang="ja-JP" altLang="en-US" sz="2200" dirty="0">
                <a:latin typeface="+mj-ea"/>
                <a:ea typeface="+mj-ea"/>
              </a:rPr>
              <a:t>歳未満に診断された事例が約４割であった。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38250" y="346075"/>
            <a:ext cx="7962900" cy="644525"/>
          </a:xfrm>
        </p:spPr>
        <p:txBody>
          <a:bodyPr/>
          <a:lstStyle/>
          <a:p>
            <a:pPr eaLnBrk="1" hangingPunct="1"/>
            <a:r>
              <a:rPr lang="ja-JP" altLang="en-US"/>
              <a:t>脳性麻痺発症の主たる原因について</a:t>
            </a:r>
            <a:r>
              <a:rPr lang="en-US" altLang="ja-JP"/>
              <a:t>③</a:t>
            </a:r>
          </a:p>
        </p:txBody>
      </p:sp>
      <p:sp>
        <p:nvSpPr>
          <p:cNvPr id="4" name="スライド番号プレースホルダー 5"/>
          <p:cNvSpPr>
            <a:spLocks noGrp="1"/>
          </p:cNvSpPr>
          <p:nvPr>
            <p:ph type="sldNum" sz="quarter" idx="12"/>
          </p:nvPr>
        </p:nvSpPr>
        <p:spPr/>
        <p:txBody>
          <a:bodyPr/>
          <a:lstStyle/>
          <a:p>
            <a:pPr>
              <a:defRPr/>
            </a:pPr>
            <a:fld id="{45E1A859-DE7F-4982-AEA0-9BC022264EF3}" type="slidenum">
              <a:rPr lang="ja-JP" altLang="en-US"/>
              <a:pPr>
                <a:defRPr/>
              </a:pPr>
              <a:t>22</a:t>
            </a:fld>
            <a:endParaRPr lang="en-US" altLang="ja-JP"/>
          </a:p>
        </p:txBody>
      </p:sp>
      <p:sp>
        <p:nvSpPr>
          <p:cNvPr id="33796" name="AutoShape 4"/>
          <p:cNvSpPr>
            <a:spLocks noChangeArrowheads="1"/>
          </p:cNvSpPr>
          <p:nvPr/>
        </p:nvSpPr>
        <p:spPr bwMode="auto">
          <a:xfrm>
            <a:off x="465138" y="1196975"/>
            <a:ext cx="8972550" cy="5257800"/>
          </a:xfrm>
          <a:prstGeom prst="roundRect">
            <a:avLst>
              <a:gd name="adj" fmla="val 1053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a:ea typeface="HG丸ｺﾞｼｯｸM-PRO" panose="020F0600000000000000" pitchFamily="50" charset="-128"/>
              </a:rPr>
              <a:t>（２）脳性麻痺発症の主たる原因の分類の考え方</a:t>
            </a:r>
            <a:endParaRPr lang="en-US" altLang="ja-JP" sz="2200" b="1">
              <a:ea typeface="HG丸ｺﾞｼｯｸM-PRO" panose="020F0600000000000000" pitchFamily="50" charset="-128"/>
            </a:endParaRPr>
          </a:p>
          <a:p>
            <a:pPr eaLnBrk="1" hangingPunct="1">
              <a:spcBef>
                <a:spcPct val="0"/>
              </a:spcBef>
              <a:buFontTx/>
              <a:buNone/>
            </a:pPr>
            <a:endParaRPr lang="ja-JP" altLang="en-US" sz="2200" b="1">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latin typeface="HG丸ｺﾞｼｯｸM-PRO" panose="020F0600000000000000" pitchFamily="50" charset="-128"/>
                <a:ea typeface="HG丸ｺﾞｼｯｸM-PRO" panose="020F0600000000000000" pitchFamily="50" charset="-128"/>
              </a:rPr>
              <a:t>○分析対象における脳性麻痺発症の原因は、分娩開始前または分娩</a:t>
            </a:r>
          </a:p>
          <a:p>
            <a:pPr eaLnBrk="1" hangingPunct="1">
              <a:spcBef>
                <a:spcPct val="0"/>
              </a:spcBef>
              <a:buFontTx/>
              <a:buNone/>
            </a:pPr>
            <a:r>
              <a:rPr lang="ja-JP" altLang="en-US" sz="2200">
                <a:latin typeface="HG丸ｺﾞｼｯｸM-PRO" panose="020F0600000000000000" pitchFamily="50" charset="-128"/>
                <a:ea typeface="HG丸ｺﾞｼｯｸM-PRO" panose="020F0600000000000000" pitchFamily="50" charset="-128"/>
              </a:rPr>
              <a:t>　中の胎児の低酸素・酸血症等と、出生後の新生児の低酸素・酸血</a:t>
            </a:r>
          </a:p>
          <a:p>
            <a:pPr eaLnBrk="1" hangingPunct="1">
              <a:spcBef>
                <a:spcPct val="0"/>
              </a:spcBef>
              <a:buFontTx/>
              <a:buNone/>
            </a:pPr>
            <a:r>
              <a:rPr lang="ja-JP" altLang="en-US" sz="2200">
                <a:latin typeface="HG丸ｺﾞｼｯｸM-PRO" panose="020F0600000000000000" pitchFamily="50" charset="-128"/>
                <a:ea typeface="HG丸ｺﾞｼｯｸM-PRO" panose="020F0600000000000000" pitchFamily="50" charset="-128"/>
              </a:rPr>
              <a:t>　症等の２つに大別される。</a:t>
            </a:r>
          </a:p>
          <a:p>
            <a:pPr eaLnBrk="1" hangingPunct="1">
              <a:spcBef>
                <a:spcPct val="0"/>
              </a:spcBef>
              <a:buFontTx/>
              <a:buNone/>
            </a:pPr>
            <a:endParaRPr lang="ja-JP" altLang="en-US"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　・分娩開始前または分娩中の胎児の低酸素・酸血症等</a:t>
            </a:r>
          </a:p>
          <a:p>
            <a:pP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　　　常位胎盤早期剥離、臍帯脱出、子宮破裂など</a:t>
            </a:r>
          </a:p>
          <a:p>
            <a:pPr eaLnBrk="1" hangingPunct="1">
              <a:spcBef>
                <a:spcPct val="0"/>
              </a:spcBef>
              <a:buFontTx/>
              <a:buNone/>
            </a:pPr>
            <a:endParaRPr lang="ja-JP" altLang="en-US" sz="20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　・出生後の新生児の低酸素・酸血症等</a:t>
            </a:r>
          </a:p>
          <a:p>
            <a:pP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　　　感染、頭蓋内出血や帽状腱膜下血腫による出血性ショックなど</a:t>
            </a:r>
          </a:p>
          <a:p>
            <a:pPr eaLnBrk="1" hangingPunct="1">
              <a:spcBef>
                <a:spcPct val="0"/>
              </a:spcBef>
              <a:buFontTx/>
              <a:buNone/>
            </a:pPr>
            <a:endParaRPr lang="ja-JP" altLang="en-US" sz="1800" b="1">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latin typeface="HG丸ｺﾞｼｯｸM-PRO" panose="020F0600000000000000" pitchFamily="50" charset="-128"/>
                <a:ea typeface="HG丸ｺﾞｼｯｸM-PRO" panose="020F0600000000000000" pitchFamily="50" charset="-128"/>
              </a:rPr>
              <a:t>○脳性麻痺発症の原因を概観するために、胎児および新生児の低酸　　</a:t>
            </a:r>
            <a:endParaRPr lang="en-US" altLang="ja-JP" sz="22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latin typeface="HG丸ｺﾞｼｯｸM-PRO" panose="020F0600000000000000" pitchFamily="50" charset="-128"/>
                <a:ea typeface="HG丸ｺﾞｼｯｸM-PRO" panose="020F0600000000000000" pitchFamily="50" charset="-128"/>
              </a:rPr>
              <a:t>　素・酸血症等のそれぞれの原因を「分析対象事例の脳性麻痺発症の主たる原因」として分類し集計した。</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38250" y="346075"/>
            <a:ext cx="7962900" cy="644525"/>
          </a:xfrm>
        </p:spPr>
        <p:txBody>
          <a:bodyPr/>
          <a:lstStyle/>
          <a:p>
            <a:pPr eaLnBrk="1" hangingPunct="1"/>
            <a:r>
              <a:rPr lang="ja-JP" altLang="en-US"/>
              <a:t>脳性麻痺発症の主たる原因について④</a:t>
            </a:r>
          </a:p>
        </p:txBody>
      </p:sp>
      <p:sp>
        <p:nvSpPr>
          <p:cNvPr id="4" name="スライド番号プレースホルダー 5"/>
          <p:cNvSpPr>
            <a:spLocks noGrp="1"/>
          </p:cNvSpPr>
          <p:nvPr>
            <p:ph type="sldNum" sz="quarter" idx="12"/>
          </p:nvPr>
        </p:nvSpPr>
        <p:spPr/>
        <p:txBody>
          <a:bodyPr/>
          <a:lstStyle/>
          <a:p>
            <a:pPr>
              <a:defRPr/>
            </a:pPr>
            <a:fld id="{5F71B1E7-F8DD-4970-AEC8-5DFF3CB7C5D0}" type="slidenum">
              <a:rPr lang="ja-JP" altLang="en-US"/>
              <a:pPr>
                <a:defRPr/>
              </a:pPr>
              <a:t>23</a:t>
            </a:fld>
            <a:endParaRPr lang="en-US" altLang="ja-JP"/>
          </a:p>
        </p:txBody>
      </p:sp>
      <p:sp>
        <p:nvSpPr>
          <p:cNvPr id="29700" name="AutoShape 6"/>
          <p:cNvSpPr>
            <a:spLocks noChangeArrowheads="1"/>
          </p:cNvSpPr>
          <p:nvPr/>
        </p:nvSpPr>
        <p:spPr bwMode="auto">
          <a:xfrm>
            <a:off x="415925" y="1235075"/>
            <a:ext cx="8972550" cy="5435600"/>
          </a:xfrm>
          <a:prstGeom prst="roundRect">
            <a:avLst>
              <a:gd name="adj" fmla="val 9208"/>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defRPr/>
            </a:pPr>
            <a:r>
              <a:rPr lang="ja-JP" altLang="en-US" sz="2200" b="1" dirty="0">
                <a:latin typeface="HG丸ｺﾞｼｯｸM-PRO" panose="020F0600000000000000" pitchFamily="50" charset="-128"/>
                <a:ea typeface="HG丸ｺﾞｼｯｸM-PRO" panose="020F0600000000000000" pitchFamily="50" charset="-128"/>
              </a:rPr>
              <a:t>（３）分析対象の脳性麻痺発症の主たる原因</a:t>
            </a:r>
          </a:p>
          <a:p>
            <a:pPr eaLnBrk="1" hangingPunct="1">
              <a:lnSpc>
                <a:spcPct val="13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○主</a:t>
            </a:r>
            <a:r>
              <a:rPr lang="ja-JP" altLang="en-US" sz="2200" dirty="0">
                <a:latin typeface="+mj-ea"/>
                <a:ea typeface="+mj-ea"/>
              </a:rPr>
              <a:t>たる原因が明らかであった事例が</a:t>
            </a:r>
            <a:r>
              <a:rPr lang="en-US" altLang="ja-JP" sz="2200" dirty="0">
                <a:latin typeface="+mj-ea"/>
                <a:ea typeface="+mj-ea"/>
              </a:rPr>
              <a:t>392</a:t>
            </a:r>
            <a:r>
              <a:rPr lang="ja-JP" altLang="en-US" sz="2200" dirty="0">
                <a:latin typeface="+mj-ea"/>
                <a:ea typeface="+mj-ea"/>
              </a:rPr>
              <a:t>件のうち、単一の病態が記されている事例が</a:t>
            </a:r>
            <a:r>
              <a:rPr lang="en-US" altLang="ja-JP" sz="2200" dirty="0">
                <a:latin typeface="+mj-ea"/>
                <a:ea typeface="+mj-ea"/>
              </a:rPr>
              <a:t>307</a:t>
            </a:r>
            <a:r>
              <a:rPr lang="ja-JP" altLang="en-US" sz="2200" dirty="0">
                <a:latin typeface="+mj-ea"/>
                <a:ea typeface="+mj-ea"/>
              </a:rPr>
              <a:t>件あり、常位胎盤早期剥離が</a:t>
            </a:r>
            <a:r>
              <a:rPr lang="en-US" altLang="ja-JP" sz="2200" dirty="0">
                <a:latin typeface="+mj-ea"/>
                <a:ea typeface="+mj-ea"/>
              </a:rPr>
              <a:t>120</a:t>
            </a:r>
            <a:r>
              <a:rPr lang="ja-JP" altLang="en-US" sz="2200" dirty="0">
                <a:latin typeface="+mj-ea"/>
                <a:ea typeface="+mj-ea"/>
              </a:rPr>
              <a:t>件、臍帯因子が</a:t>
            </a:r>
            <a:r>
              <a:rPr lang="en-US" altLang="ja-JP" sz="2200" dirty="0">
                <a:latin typeface="+mj-ea"/>
                <a:ea typeface="+mj-ea"/>
              </a:rPr>
              <a:t>91</a:t>
            </a:r>
            <a:r>
              <a:rPr lang="ja-JP" altLang="en-US" sz="2200" dirty="0">
                <a:latin typeface="+mj-ea"/>
                <a:ea typeface="+mj-ea"/>
              </a:rPr>
              <a:t>件、子宮破裂が</a:t>
            </a:r>
            <a:r>
              <a:rPr lang="en-US" altLang="ja-JP" sz="2200" dirty="0">
                <a:latin typeface="+mj-ea"/>
                <a:ea typeface="+mj-ea"/>
              </a:rPr>
              <a:t>17</a:t>
            </a:r>
            <a:r>
              <a:rPr lang="ja-JP" altLang="en-US" sz="2200" dirty="0">
                <a:latin typeface="+mj-ea"/>
                <a:ea typeface="+mj-ea"/>
              </a:rPr>
              <a:t>件などがあった。</a:t>
            </a:r>
            <a:endParaRPr lang="en-US" altLang="ja-JP" sz="2200" dirty="0">
              <a:latin typeface="+mj-ea"/>
              <a:ea typeface="+mj-ea"/>
            </a:endParaRPr>
          </a:p>
          <a:p>
            <a:pPr eaLnBrk="1" hangingPunct="1">
              <a:lnSpc>
                <a:spcPct val="130000"/>
              </a:lnSpc>
              <a:spcBef>
                <a:spcPct val="0"/>
              </a:spcBef>
              <a:buFontTx/>
              <a:buNone/>
              <a:defRPr/>
            </a:pPr>
            <a:endParaRPr lang="ja-JP" altLang="en-US" sz="2200" dirty="0">
              <a:latin typeface="+mj-ea"/>
              <a:ea typeface="+mj-ea"/>
            </a:endParaRPr>
          </a:p>
          <a:p>
            <a:pPr eaLnBrk="1" hangingPunct="1">
              <a:lnSpc>
                <a:spcPct val="130000"/>
              </a:lnSpc>
              <a:spcBef>
                <a:spcPct val="0"/>
              </a:spcBef>
              <a:buFontTx/>
              <a:buNone/>
              <a:defRPr/>
            </a:pPr>
            <a:r>
              <a:rPr lang="ja-JP" altLang="en-US" sz="2200" dirty="0">
                <a:latin typeface="+mj-ea"/>
                <a:ea typeface="+mj-ea"/>
              </a:rPr>
              <a:t>○主たる原因が明らかであった</a:t>
            </a:r>
            <a:r>
              <a:rPr lang="en-US" altLang="ja-JP" sz="2200" dirty="0">
                <a:latin typeface="+mj-ea"/>
                <a:ea typeface="+mj-ea"/>
              </a:rPr>
              <a:t>392</a:t>
            </a:r>
            <a:r>
              <a:rPr lang="ja-JP" altLang="en-US" sz="2200" dirty="0">
                <a:latin typeface="+mj-ea"/>
                <a:ea typeface="+mj-ea"/>
              </a:rPr>
              <a:t>件のうち、複数の原因が関与している事例が</a:t>
            </a:r>
            <a:r>
              <a:rPr lang="en-US" altLang="ja-JP" sz="2200" dirty="0">
                <a:latin typeface="+mj-ea"/>
                <a:ea typeface="+mj-ea"/>
              </a:rPr>
              <a:t>85</a:t>
            </a:r>
            <a:r>
              <a:rPr lang="ja-JP" altLang="en-US" sz="2200" dirty="0">
                <a:latin typeface="+mj-ea"/>
                <a:ea typeface="+mj-ea"/>
              </a:rPr>
              <a:t>件あり、臍帯因子、常位胎盤早期剥離、絨毛膜羊膜炎、胎盤機能不全、帽状腱膜下血腫など</a:t>
            </a:r>
            <a:r>
              <a:rPr lang="en-US" altLang="ja-JP" sz="2200" dirty="0">
                <a:latin typeface="+mj-ea"/>
                <a:ea typeface="+mj-ea"/>
              </a:rPr>
              <a:t>2</a:t>
            </a:r>
            <a:r>
              <a:rPr lang="ja-JP" altLang="en-US" sz="2200" dirty="0">
                <a:latin typeface="+mj-ea"/>
                <a:ea typeface="+mj-ea"/>
              </a:rPr>
              <a:t>～</a:t>
            </a:r>
            <a:r>
              <a:rPr lang="en-US" altLang="ja-JP" sz="2200" dirty="0">
                <a:latin typeface="+mj-ea"/>
                <a:ea typeface="+mj-ea"/>
              </a:rPr>
              <a:t>4</a:t>
            </a:r>
            <a:r>
              <a:rPr lang="ja-JP" altLang="en-US" sz="2200" dirty="0" err="1">
                <a:latin typeface="+mj-ea"/>
                <a:ea typeface="+mj-ea"/>
              </a:rPr>
              <a:t>つの</a:t>
            </a:r>
            <a:r>
              <a:rPr lang="ja-JP" altLang="en-US" sz="2200" dirty="0">
                <a:latin typeface="+mj-ea"/>
                <a:ea typeface="+mj-ea"/>
              </a:rPr>
              <a:t>原因が関与していた。</a:t>
            </a:r>
            <a:endParaRPr lang="en-US" altLang="ja-JP" sz="2200" dirty="0">
              <a:latin typeface="+mj-ea"/>
              <a:ea typeface="+mj-ea"/>
            </a:endParaRPr>
          </a:p>
          <a:p>
            <a:pPr eaLnBrk="1" hangingPunct="1">
              <a:lnSpc>
                <a:spcPct val="130000"/>
              </a:lnSpc>
              <a:spcBef>
                <a:spcPct val="0"/>
              </a:spcBef>
              <a:buFontTx/>
              <a:buNone/>
              <a:defRPr/>
            </a:pPr>
            <a:endParaRPr lang="ja-JP" altLang="en-US" sz="2200" dirty="0">
              <a:latin typeface="+mj-ea"/>
              <a:ea typeface="+mj-ea"/>
            </a:endParaRPr>
          </a:p>
          <a:p>
            <a:pPr eaLnBrk="1" hangingPunct="1">
              <a:lnSpc>
                <a:spcPct val="130000"/>
              </a:lnSpc>
              <a:spcBef>
                <a:spcPct val="0"/>
              </a:spcBef>
              <a:buFontTx/>
              <a:buNone/>
              <a:defRPr/>
            </a:pPr>
            <a:r>
              <a:rPr lang="ja-JP" altLang="en-US" sz="2200" dirty="0">
                <a:latin typeface="+mj-ea"/>
                <a:ea typeface="+mj-ea"/>
              </a:rPr>
              <a:t>○原因が明らかではないまたは特定困難の事例が</a:t>
            </a:r>
            <a:r>
              <a:rPr lang="en-US" altLang="ja-JP" sz="2200" dirty="0">
                <a:latin typeface="+mj-ea"/>
                <a:ea typeface="+mj-ea"/>
              </a:rPr>
              <a:t>142</a:t>
            </a:r>
            <a:r>
              <a:rPr lang="ja-JP" altLang="en-US" sz="2200" dirty="0">
                <a:latin typeface="+mj-ea"/>
                <a:ea typeface="+mj-ea"/>
              </a:rPr>
              <a:t>件</a:t>
            </a:r>
            <a:r>
              <a:rPr lang="ja-JP" altLang="en-US" sz="2200" dirty="0">
                <a:latin typeface="HG丸ｺﾞｼｯｸM-PRO" panose="020F0600000000000000" pitchFamily="50" charset="-128"/>
                <a:ea typeface="HG丸ｺﾞｼｯｸM-PRO" panose="020F0600000000000000" pitchFamily="50" charset="-128"/>
              </a:rPr>
              <a:t>あり、これらは原因分析において原因を特定することができなかった。</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38250" y="346075"/>
            <a:ext cx="7962900" cy="644525"/>
          </a:xfrm>
        </p:spPr>
        <p:txBody>
          <a:bodyPr/>
          <a:lstStyle/>
          <a:p>
            <a:pPr eaLnBrk="1" hangingPunct="1"/>
            <a:r>
              <a:rPr lang="ja-JP" altLang="en-US"/>
              <a:t>脳性麻痺発症の主たる原因について⑤</a:t>
            </a:r>
          </a:p>
        </p:txBody>
      </p:sp>
      <p:sp>
        <p:nvSpPr>
          <p:cNvPr id="6" name="スライド番号プレースホルダー 5"/>
          <p:cNvSpPr>
            <a:spLocks noGrp="1"/>
          </p:cNvSpPr>
          <p:nvPr>
            <p:ph type="sldNum" sz="quarter" idx="12"/>
          </p:nvPr>
        </p:nvSpPr>
        <p:spPr/>
        <p:txBody>
          <a:bodyPr/>
          <a:lstStyle/>
          <a:p>
            <a:pPr>
              <a:defRPr/>
            </a:pPr>
            <a:fld id="{175195E0-74EA-4146-AD91-22F997C91B86}" type="slidenum">
              <a:rPr lang="ja-JP" altLang="en-US"/>
              <a:pPr>
                <a:defRPr/>
              </a:pPr>
              <a:t>24</a:t>
            </a:fld>
            <a:endParaRPr lang="en-US" altLang="ja-JP"/>
          </a:p>
        </p:txBody>
      </p:sp>
      <p:sp>
        <p:nvSpPr>
          <p:cNvPr id="35844" name="AutoShape 821"/>
          <p:cNvSpPr>
            <a:spLocks noChangeArrowheads="1"/>
          </p:cNvSpPr>
          <p:nvPr/>
        </p:nvSpPr>
        <p:spPr bwMode="auto">
          <a:xfrm>
            <a:off x="271463" y="1125538"/>
            <a:ext cx="9290050" cy="5545137"/>
          </a:xfrm>
          <a:prstGeom prst="roundRect">
            <a:avLst>
              <a:gd name="adj" fmla="val 5333"/>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ea typeface="HG丸ｺﾞｼｯｸM-PRO" panose="020F0600000000000000" pitchFamily="50" charset="-128"/>
            </a:endParaRPr>
          </a:p>
        </p:txBody>
      </p:sp>
      <p:sp>
        <p:nvSpPr>
          <p:cNvPr id="35845" name="Rectangle 822"/>
          <p:cNvSpPr>
            <a:spLocks noChangeArrowheads="1"/>
          </p:cNvSpPr>
          <p:nvPr/>
        </p:nvSpPr>
        <p:spPr bwMode="auto">
          <a:xfrm>
            <a:off x="4519613" y="1196975"/>
            <a:ext cx="4824412"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産科医療補償制度の補償対象は、在胎週数や出生体重等の基準を満たし、重症度が身体障害者障害程度等級１級・２級に相当し、児の先天性要因および新生児期の要因等の除外基準に該当しない場合を補償対象としている。このため、分析対象は全ての脳性麻痺児の事例ではない。</a:t>
            </a:r>
          </a:p>
          <a:p>
            <a:pPr eaLnBrk="1" hangingPunct="1">
              <a:lnSpc>
                <a:spcPct val="110000"/>
              </a:lnSpc>
              <a:spcBef>
                <a:spcPct val="0"/>
              </a:spcBef>
              <a:buFontTx/>
              <a:buNone/>
            </a:pPr>
            <a:endParaRPr lang="ja-JP" altLang="en-US" sz="2000">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○「複数の原因」については、２～４つの原因が関与していた事例があり、その原因も様々であった。左表では、常位胎盤早期剥離や臍帯脱出、その他の臍帯因子など代表的なものを件数として示している。</a:t>
            </a:r>
          </a:p>
        </p:txBody>
      </p:sp>
      <p:graphicFrame>
        <p:nvGraphicFramePr>
          <p:cNvPr id="16" name="表 15"/>
          <p:cNvGraphicFramePr>
            <a:graphicFrameLocks noGrp="1"/>
          </p:cNvGraphicFramePr>
          <p:nvPr/>
        </p:nvGraphicFramePr>
        <p:xfrm>
          <a:off x="509588" y="1209675"/>
          <a:ext cx="4010025" cy="5291145"/>
        </p:xfrm>
        <a:graphic>
          <a:graphicData uri="http://schemas.openxmlformats.org/drawingml/2006/table">
            <a:tbl>
              <a:tblPr/>
              <a:tblGrid>
                <a:gridCol w="314711">
                  <a:extLst>
                    <a:ext uri="{9D8B030D-6E8A-4147-A177-3AD203B41FA5}">
                      <a16:colId xmlns:a16="http://schemas.microsoft.com/office/drawing/2014/main" val="20000"/>
                    </a:ext>
                  </a:extLst>
                </a:gridCol>
                <a:gridCol w="1319755">
                  <a:extLst>
                    <a:ext uri="{9D8B030D-6E8A-4147-A177-3AD203B41FA5}">
                      <a16:colId xmlns:a16="http://schemas.microsoft.com/office/drawing/2014/main" val="20001"/>
                    </a:ext>
                  </a:extLst>
                </a:gridCol>
                <a:gridCol w="1685227">
                  <a:extLst>
                    <a:ext uri="{9D8B030D-6E8A-4147-A177-3AD203B41FA5}">
                      <a16:colId xmlns:a16="http://schemas.microsoft.com/office/drawing/2014/main" val="20002"/>
                    </a:ext>
                  </a:extLst>
                </a:gridCol>
                <a:gridCol w="345166">
                  <a:extLst>
                    <a:ext uri="{9D8B030D-6E8A-4147-A177-3AD203B41FA5}">
                      <a16:colId xmlns:a16="http://schemas.microsoft.com/office/drawing/2014/main" val="20003"/>
                    </a:ext>
                  </a:extLst>
                </a:gridCol>
                <a:gridCol w="345166">
                  <a:extLst>
                    <a:ext uri="{9D8B030D-6E8A-4147-A177-3AD203B41FA5}">
                      <a16:colId xmlns:a16="http://schemas.microsoft.com/office/drawing/2014/main" val="20004"/>
                    </a:ext>
                  </a:extLst>
                </a:gridCol>
              </a:tblGrid>
              <a:tr h="149561">
                <a:tc>
                  <a:txBody>
                    <a:bodyPr/>
                    <a:lstStyle/>
                    <a:p>
                      <a:pPr algn="r" fontAlgn="ctr"/>
                      <a:r>
                        <a:rPr lang="ja-JP" altLang="en-US" sz="7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ctr"/>
                      <a:r>
                        <a:rPr lang="ja-JP" altLang="en-US" sz="700" b="1" i="0" u="none" strike="noStrike">
                          <a:solidFill>
                            <a:srgbClr val="FFFFFF"/>
                          </a:solidFill>
                          <a:effectLst/>
                          <a:latin typeface="ＭＳ Ｐゴシック" panose="020B0600070205080204" pitchFamily="50" charset="-128"/>
                          <a:ea typeface="ＭＳ Ｐゴシック" panose="020B0600070205080204" pitchFamily="50" charset="-128"/>
                        </a:rPr>
                        <a:t>病  態</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7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700" b="1" i="0" u="none" strike="noStrike">
                          <a:solidFill>
                            <a:srgbClr val="FFFFFF"/>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ctr"/>
                      <a:r>
                        <a:rPr lang="ja-JP" altLang="en-US" sz="7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149561">
                <a:tc gridSpan="3">
                  <a:txBody>
                    <a:bodyPr/>
                    <a:lstStyle/>
                    <a:p>
                      <a:pPr algn="l" fontAlgn="ctr"/>
                      <a:r>
                        <a:rPr lang="ja-JP" altLang="en-US" sz="700" b="1" i="0" u="none" strike="noStrike">
                          <a:solidFill>
                            <a:srgbClr val="000000"/>
                          </a:solidFill>
                          <a:effectLst/>
                          <a:latin typeface="MS UI Gothic" panose="020B0600070205080204" pitchFamily="50" charset="-128"/>
                          <a:ea typeface="MS UI Gothic" panose="020B0600070205080204" pitchFamily="50" charset="-128"/>
                        </a:rPr>
                        <a:t>原因分析報告書において主たる原因として単一の病態が記されているもの</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1" i="0" u="none" strike="noStrike">
                          <a:solidFill>
                            <a:srgbClr val="000000"/>
                          </a:solidFill>
                          <a:effectLst/>
                          <a:latin typeface="MS UI Gothic" panose="020B0600070205080204" pitchFamily="50" charset="-128"/>
                          <a:ea typeface="MS UI Gothic" panose="020B0600070205080204" pitchFamily="50" charset="-128"/>
                        </a:rPr>
                        <a:t>307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MS UI Gothic" panose="020B0600070205080204" pitchFamily="50" charset="-128"/>
                          <a:ea typeface="MS UI Gothic" panose="020B0600070205080204" pitchFamily="50" charset="-128"/>
                        </a:rPr>
                        <a:t>常位胎盤早期剥離</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120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前置胎盤・低置胎盤の剥離</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3">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胎盤機能不全または胎盤</a:t>
                      </a:r>
                      <a:br>
                        <a:rPr lang="ja-JP" altLang="en-US" sz="700" b="0" i="0" u="none" strike="noStrike">
                          <a:solidFill>
                            <a:srgbClr val="000000"/>
                          </a:solidFill>
                          <a:effectLst/>
                          <a:latin typeface="MS UI Gothic" panose="020B0600070205080204" pitchFamily="50" charset="-128"/>
                          <a:ea typeface="MS UI Gothic" panose="020B0600070205080204" pitchFamily="50" charset="-128"/>
                        </a:rPr>
                      </a:b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機能の低下</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妊娠高血圧症候群に伴うもの</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5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妊娠糖尿病に伴うもの</a:t>
                      </a: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 </a:t>
                      </a:r>
                    </a:p>
                  </a:txBody>
                  <a:tcPr marL="0" marR="0" marT="0" marB="0" anchor="ctr">
                    <a:lnL>
                      <a:noFill/>
                    </a:lnL>
                    <a:lnR>
                      <a:noFill/>
                    </a:lnR>
                    <a:lnT>
                      <a:noFill/>
                    </a:lnT>
                    <a:lnB>
                      <a:noFill/>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その他</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3">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臍帯因子</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臍帯脱出</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その他の臍帯因子</a:t>
                      </a:r>
                    </a:p>
                  </a:txBody>
                  <a:tcPr marL="0" marR="0" marT="0" marB="0" anchor="ctr">
                    <a:lnL>
                      <a:noFill/>
                    </a:lnL>
                    <a:lnR>
                      <a:noFill/>
                    </a:lnR>
                    <a:lnT>
                      <a:noFill/>
                    </a:lnT>
                    <a:lnB>
                      <a:noFill/>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68 </a:t>
                      </a:r>
                    </a:p>
                  </a:txBody>
                  <a:tcPr marL="0" marR="0" marT="0" marB="0" anchor="ctr">
                    <a:lnL>
                      <a:noFill/>
                    </a:lnL>
                    <a:lnR>
                      <a:noFill/>
                    </a:lnR>
                    <a:lnT>
                      <a:noFill/>
                    </a:lnT>
                    <a:lnB>
                      <a:noFill/>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49561">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（うち、臍帯の形態異常</a:t>
                      </a:r>
                      <a:r>
                        <a:rPr lang="ja-JP" altLang="en-US" sz="700" b="0" i="0" u="none" strike="noStrike" baseline="30000">
                          <a:solidFill>
                            <a:srgbClr val="000000"/>
                          </a:solidFill>
                          <a:effectLst/>
                          <a:latin typeface="MS UI Gothic" panose="020B0600070205080204" pitchFamily="50" charset="-128"/>
                          <a:ea typeface="MS UI Gothic" panose="020B0600070205080204" pitchFamily="50" charset="-128"/>
                        </a:rPr>
                        <a:t>注３）</a:t>
                      </a: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あり</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19</a:t>
                      </a: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6236">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子宮破裂</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17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2">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感染</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MS UI Gothic" panose="020B0600070205080204" pitchFamily="50" charset="-128"/>
                          <a:ea typeface="MS UI Gothic" panose="020B0600070205080204" pitchFamily="50" charset="-128"/>
                        </a:rPr>
                        <a:t>絨毛膜羊膜炎</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その他の感染</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15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MS UI Gothic" panose="020B0600070205080204" pitchFamily="50" charset="-128"/>
                          <a:ea typeface="MS UI Gothic" panose="020B0600070205080204" pitchFamily="50" charset="-128"/>
                        </a:rPr>
                        <a:t>胎児母体間輸血症候群</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14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MS UI Gothic" panose="020B0600070205080204" pitchFamily="50" charset="-128"/>
                          <a:ea typeface="MS UI Gothic" panose="020B0600070205080204" pitchFamily="50" charset="-128"/>
                        </a:rPr>
                        <a:t>双胎間輸血症候群</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双胎における血流の不均衡</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子宮底圧迫法（クリステレル胎児圧出法）を併用した吸引分娩</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児の頭蓋内出血</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羊水塞栓</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母体の呼吸・循環不全</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児の脳梗塞</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9561">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その他</a:t>
                      </a:r>
                      <a:r>
                        <a:rPr lang="ja-JP" altLang="en-US" sz="700" b="0" i="0" u="none" strike="noStrike" baseline="30000">
                          <a:solidFill>
                            <a:srgbClr val="000000"/>
                          </a:solidFill>
                          <a:effectLst/>
                          <a:latin typeface="MS UI Gothic" panose="020B0600070205080204" pitchFamily="50" charset="-128"/>
                          <a:ea typeface="MS UI Gothic" panose="020B0600070205080204" pitchFamily="50" charset="-128"/>
                        </a:rPr>
                        <a:t>注４）</a:t>
                      </a:r>
                      <a:endParaRPr lang="ja-JP" altLang="en-US" sz="700" b="0" i="0" u="none" strike="noStrike">
                        <a:solidFill>
                          <a:srgbClr val="000000"/>
                        </a:solidFill>
                        <a:effectLst/>
                        <a:latin typeface="MS UI Gothic" panose="020B0600070205080204" pitchFamily="50" charset="-128"/>
                        <a:ea typeface="MS UI Gothic" panose="020B060007020508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9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6179">
                <a:tc gridSpan="3">
                  <a:txBody>
                    <a:bodyPr/>
                    <a:lstStyle/>
                    <a:p>
                      <a:pPr algn="l" fontAlgn="ctr"/>
                      <a:r>
                        <a:rPr lang="ja-JP" altLang="en-US" sz="700" b="1" i="0" u="none" strike="noStrike">
                          <a:solidFill>
                            <a:srgbClr val="000000"/>
                          </a:solidFill>
                          <a:effectLst/>
                          <a:latin typeface="MS UI Gothic" panose="020B0600070205080204" pitchFamily="50" charset="-128"/>
                          <a:ea typeface="MS UI Gothic" panose="020B0600070205080204" pitchFamily="50" charset="-128"/>
                        </a:rPr>
                        <a:t>原因分析報告書において主たる原因として複数の病態が記されているもの</a:t>
                      </a:r>
                      <a:r>
                        <a:rPr lang="ja-JP" altLang="en-US" sz="700" b="1" i="0" u="none" strike="noStrike" baseline="30000">
                          <a:solidFill>
                            <a:srgbClr val="000000"/>
                          </a:solidFill>
                          <a:effectLst/>
                          <a:latin typeface="MS UI Gothic" panose="020B0600070205080204" pitchFamily="50" charset="-128"/>
                          <a:ea typeface="MS UI Gothic" panose="020B0600070205080204" pitchFamily="50" charset="-128"/>
                        </a:rPr>
                        <a:t>注５）</a:t>
                      </a:r>
                      <a:endParaRPr lang="ja-JP" altLang="en-US" sz="700" b="1" i="0" u="none" strike="noStrike">
                        <a:solidFill>
                          <a:srgbClr val="000000"/>
                        </a:solidFill>
                        <a:effectLst/>
                        <a:latin typeface="MS UI Gothic" panose="020B0600070205080204" pitchFamily="50" charset="-128"/>
                        <a:ea typeface="MS UI Gothic"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1" i="0" u="none" strike="noStrike">
                          <a:solidFill>
                            <a:srgbClr val="000000"/>
                          </a:solidFill>
                          <a:effectLst/>
                          <a:latin typeface="MS UI Gothic" panose="020B0600070205080204" pitchFamily="50" charset="-128"/>
                          <a:ea typeface="MS UI Gothic" panose="020B0600070205080204" pitchFamily="50" charset="-128"/>
                        </a:rPr>
                        <a:t>85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solidFill>
                            <a:srgbClr val="000000"/>
                          </a:solidFill>
                          <a:effectLst/>
                          <a:latin typeface="MS UI Gothic" panose="020B0600070205080204" pitchFamily="50" charset="-128"/>
                          <a:ea typeface="MS UI Gothic" panose="020B0600070205080204" pitchFamily="50" charset="-128"/>
                        </a:rPr>
                        <a:t>常位胎盤早期剥離</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11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32944">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胎盤機能不全または胎盤機能の低下</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32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32944">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臍帯脱出</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32944">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臍帯脱出以外の臍帯因子</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48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2944">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子宮破裂</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1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32944">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vert="eaVert"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絨毛膜羊膜炎またはその他の感染</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28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児の頭蓋内出血</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6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帽状腱膜下血腫</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3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胎児発育不全</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8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母体の発熱</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4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分娩が遷延していること等による子宮収縮の負荷</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7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アナフィラキシーショック</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32944">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肩甲難産</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S UI Gothic" panose="020B0600070205080204" pitchFamily="50" charset="-128"/>
                          <a:ea typeface="MS UI Gothic" panose="020B0600070205080204" pitchFamily="50" charset="-128"/>
                        </a:rPr>
                        <a:t>2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S UI Gothic" panose="020B0600070205080204" pitchFamily="50" charset="-128"/>
                          <a:ea typeface="MS UI Gothic"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49561">
                <a:tc gridSpan="4">
                  <a:txBody>
                    <a:bodyPr/>
                    <a:lstStyle/>
                    <a:p>
                      <a:pPr algn="l" fontAlgn="ctr"/>
                      <a:r>
                        <a:rPr lang="ja-JP" altLang="en-US" sz="700" b="1" i="0" u="none" strike="noStrike">
                          <a:solidFill>
                            <a:srgbClr val="000000"/>
                          </a:solidFill>
                          <a:effectLst/>
                          <a:latin typeface="MS UI Gothic" panose="020B0600070205080204" pitchFamily="50" charset="-128"/>
                          <a:ea typeface="MS UI Gothic" panose="020B0600070205080204" pitchFamily="50" charset="-128"/>
                        </a:rPr>
                        <a:t>原因分析報告書において主たる原因が明らかではない、または特定困難とされているもの</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700" b="1" i="0" u="none" strike="noStrike">
                          <a:solidFill>
                            <a:srgbClr val="000000"/>
                          </a:solidFill>
                          <a:effectLst/>
                          <a:latin typeface="MS UI Gothic" panose="020B0600070205080204" pitchFamily="50" charset="-128"/>
                          <a:ea typeface="MS UI Gothic" panose="020B0600070205080204" pitchFamily="50" charset="-128"/>
                        </a:rPr>
                        <a:t>142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149561">
                <a:tc>
                  <a:txBody>
                    <a:bodyPr/>
                    <a:lstStyle/>
                    <a:p>
                      <a:pPr algn="l" fontAlgn="ctr"/>
                      <a:r>
                        <a:rPr lang="ja-JP" altLang="en-US" sz="7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7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700" b="1"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700" b="1"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700" b="1" i="0" u="none" strike="noStrike" dirty="0">
                          <a:solidFill>
                            <a:srgbClr val="000000"/>
                          </a:solidFill>
                          <a:effectLst/>
                          <a:latin typeface="ＭＳ Ｐゴシック" panose="020B0600070205080204" pitchFamily="50" charset="-128"/>
                          <a:ea typeface="ＭＳ Ｐゴシック" panose="020B0600070205080204" pitchFamily="50" charset="-128"/>
                        </a:rPr>
                        <a:t>534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7"/>
                  </a:ext>
                </a:extLst>
              </a:tr>
            </a:tbl>
          </a:graphicData>
        </a:graphic>
      </p:graphicFrame>
      <p:sp>
        <p:nvSpPr>
          <p:cNvPr id="17" name="正方形/長方形 16"/>
          <p:cNvSpPr/>
          <p:nvPr/>
        </p:nvSpPr>
        <p:spPr>
          <a:xfrm>
            <a:off x="560388" y="4578350"/>
            <a:ext cx="215900" cy="130016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ysClr val="windowText" lastClr="000000"/>
                </a:solidFill>
              </a:rPr>
              <a:t>重　　複　　あ　　り</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38250" y="346075"/>
            <a:ext cx="7962900" cy="644525"/>
          </a:xfrm>
        </p:spPr>
        <p:txBody>
          <a:bodyPr/>
          <a:lstStyle/>
          <a:p>
            <a:pPr eaLnBrk="1" hangingPunct="1"/>
            <a:r>
              <a:rPr lang="ja-JP" altLang="en-US"/>
              <a:t>脳性麻痺発症の主たる原因について⑥</a:t>
            </a:r>
          </a:p>
        </p:txBody>
      </p:sp>
      <p:sp>
        <p:nvSpPr>
          <p:cNvPr id="4" name="スライド番号プレースホルダー 5"/>
          <p:cNvSpPr>
            <a:spLocks noGrp="1"/>
          </p:cNvSpPr>
          <p:nvPr>
            <p:ph type="sldNum" sz="quarter" idx="12"/>
          </p:nvPr>
        </p:nvSpPr>
        <p:spPr/>
        <p:txBody>
          <a:bodyPr/>
          <a:lstStyle/>
          <a:p>
            <a:pPr>
              <a:defRPr/>
            </a:pPr>
            <a:fld id="{59C3564F-FAD3-42D4-B6DD-3F84DD1B0C13}" type="slidenum">
              <a:rPr lang="ja-JP" altLang="en-US"/>
              <a:pPr>
                <a:defRPr/>
              </a:pPr>
              <a:t>25</a:t>
            </a:fld>
            <a:endParaRPr lang="en-US" altLang="ja-JP"/>
          </a:p>
        </p:txBody>
      </p:sp>
      <p:sp>
        <p:nvSpPr>
          <p:cNvPr id="36868" name="AutoShape 6"/>
          <p:cNvSpPr>
            <a:spLocks noChangeArrowheads="1"/>
          </p:cNvSpPr>
          <p:nvPr/>
        </p:nvSpPr>
        <p:spPr bwMode="auto">
          <a:xfrm>
            <a:off x="466725" y="1163638"/>
            <a:ext cx="8972550" cy="5291137"/>
          </a:xfrm>
          <a:prstGeom prst="roundRect">
            <a:avLst>
              <a:gd name="adj" fmla="val 9208"/>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200">
                <a:ea typeface="HG丸ｺﾞｼｯｸM-PRO" panose="020F0600000000000000" pitchFamily="50" charset="-128"/>
              </a:rPr>
              <a:t>○常位胎盤早期剥離や臍帯脱出などが診断され、直ちに児の娩出を試みても、重度の低酸素状態を改善できない事例もあった。</a:t>
            </a:r>
          </a:p>
          <a:p>
            <a:pPr eaLnBrk="1" hangingPunct="1">
              <a:lnSpc>
                <a:spcPct val="110000"/>
              </a:lnSpc>
              <a:spcBef>
                <a:spcPct val="0"/>
              </a:spcBef>
              <a:buFontTx/>
              <a:buNone/>
            </a:pPr>
            <a:endParaRPr lang="ja-JP" altLang="en-US" sz="2200">
              <a:ea typeface="HG丸ｺﾞｼｯｸM-PRO" panose="020F0600000000000000" pitchFamily="50" charset="-128"/>
            </a:endParaRPr>
          </a:p>
          <a:p>
            <a:pPr eaLnBrk="1" hangingPunct="1">
              <a:lnSpc>
                <a:spcPct val="110000"/>
              </a:lnSpc>
              <a:spcBef>
                <a:spcPct val="0"/>
              </a:spcBef>
              <a:buFontTx/>
              <a:buNone/>
            </a:pPr>
            <a:r>
              <a:rPr lang="ja-JP" altLang="en-US" sz="2200">
                <a:ea typeface="HG丸ｺﾞｼｯｸM-PRO" panose="020F0600000000000000" pitchFamily="50" charset="-128"/>
              </a:rPr>
              <a:t>○常位胎盤早期剥離や臍帯脱出、臍帯脱出以外の臍帯因子、子宮破裂、感染等について、早期発見や危険因子の適切な管理、分娩中の胎児管理などといった視点から再発防止策を考察することも、今後の重要な課題である。</a:t>
            </a:r>
          </a:p>
          <a:p>
            <a:pPr eaLnBrk="1" hangingPunct="1">
              <a:lnSpc>
                <a:spcPct val="110000"/>
              </a:lnSpc>
              <a:spcBef>
                <a:spcPct val="0"/>
              </a:spcBef>
              <a:buFontTx/>
              <a:buNone/>
            </a:pPr>
            <a:endParaRPr lang="ja-JP" altLang="en-US" sz="2200">
              <a:ea typeface="HG丸ｺﾞｼｯｸM-PRO" panose="020F0600000000000000" pitchFamily="50" charset="-128"/>
            </a:endParaRPr>
          </a:p>
          <a:p>
            <a:pPr eaLnBrk="1" hangingPunct="1">
              <a:lnSpc>
                <a:spcPct val="110000"/>
              </a:lnSpc>
              <a:spcBef>
                <a:spcPct val="0"/>
              </a:spcBef>
              <a:buFontTx/>
              <a:buNone/>
            </a:pPr>
            <a:r>
              <a:rPr lang="ja-JP" altLang="en-US" sz="2200">
                <a:ea typeface="HG丸ｺﾞｼｯｸM-PRO" panose="020F0600000000000000" pitchFamily="50" charset="-128"/>
              </a:rPr>
              <a:t>○今回の結果をもって特定のことを結論づけるものではないが、このように事例を蓄積し様々な視点から分析することが、脳性麻痺発症の原因に関する特徴や傾向、新たな知見を見出すことにつながるものと考え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342DDEF9-1F3B-4728-B572-0C4F7F7DF72F}" type="slidenum">
              <a:rPr lang="ja-JP" altLang="en-US"/>
              <a:pPr>
                <a:defRPr/>
              </a:pPr>
              <a:t>26</a:t>
            </a:fld>
            <a:endParaRPr lang="en-US" altLang="ja-JP"/>
          </a:p>
        </p:txBody>
      </p:sp>
      <p:sp>
        <p:nvSpPr>
          <p:cNvPr id="37891"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テーマに沿った分析</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a:t>テーマに沿った分析について</a:t>
            </a:r>
          </a:p>
        </p:txBody>
      </p:sp>
      <p:sp>
        <p:nvSpPr>
          <p:cNvPr id="4" name="スライド番号プレースホルダー 5"/>
          <p:cNvSpPr>
            <a:spLocks noGrp="1"/>
          </p:cNvSpPr>
          <p:nvPr>
            <p:ph type="sldNum" sz="quarter" idx="12"/>
          </p:nvPr>
        </p:nvSpPr>
        <p:spPr/>
        <p:txBody>
          <a:bodyPr/>
          <a:lstStyle/>
          <a:p>
            <a:pPr>
              <a:defRPr/>
            </a:pPr>
            <a:fld id="{8DEA8FE5-7CD7-4823-AFDA-C117A30DF06D}" type="slidenum">
              <a:rPr lang="ja-JP" altLang="en-US"/>
              <a:pPr>
                <a:defRPr/>
              </a:pPr>
              <a:t>27</a:t>
            </a:fld>
            <a:endParaRPr lang="en-US" altLang="ja-JP"/>
          </a:p>
        </p:txBody>
      </p:sp>
      <p:sp>
        <p:nvSpPr>
          <p:cNvPr id="38916" name="AutoShape 3"/>
          <p:cNvSpPr>
            <a:spLocks noChangeArrowheads="1"/>
          </p:cNvSpPr>
          <p:nvPr/>
        </p:nvSpPr>
        <p:spPr bwMode="auto">
          <a:xfrm>
            <a:off x="249238" y="1292225"/>
            <a:ext cx="9407525" cy="50863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b="1">
                <a:latin typeface="HG丸ｺﾞｼｯｸM-PRO" panose="020F0600000000000000" pitchFamily="50" charset="-128"/>
                <a:ea typeface="HG丸ｺﾞｼｯｸM-PRO" panose="020F0600000000000000" pitchFamily="50" charset="-128"/>
              </a:rPr>
              <a:t>「基本的な考え方」</a:t>
            </a: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○集積された事例から見えてきた知見などを中心に、深く分析することが必要な事例について、テーマを選定し分析を行うことで再発防止策等を取りまとめるものである。</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○脳性麻痺の再発防止が可能と考えられるものについては、それをテーマとして選定する。</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○直接脳性麻痺の再発防止につながらないものであっても、産科医療の質の向上を図る上で重要なものについてはテーマとして選定する。</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○テーマは、一般性・普遍性、発生頻度、妊産婦・児への影響、防止可能性、教訓性等の観点から選定する。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E7DC095-D017-41BD-89E0-A2ECB70AA65F}" type="slidenum">
              <a:rPr lang="ja-JP" altLang="en-US" sz="1800" smtClean="0"/>
              <a:pPr>
                <a:spcBef>
                  <a:spcPct val="0"/>
                </a:spcBef>
                <a:buFontTx/>
                <a:buNone/>
              </a:pPr>
              <a:t>28</a:t>
            </a:fld>
            <a:endParaRPr lang="en-US" altLang="ja-JP" sz="1800"/>
          </a:p>
        </p:txBody>
      </p:sp>
      <p:graphicFrame>
        <p:nvGraphicFramePr>
          <p:cNvPr id="5" name="コンテンツ プレースホルダー 5"/>
          <p:cNvGraphicFramePr>
            <a:graphicFrameLocks noGrp="1"/>
          </p:cNvGraphicFramePr>
          <p:nvPr>
            <p:ph idx="1"/>
          </p:nvPr>
        </p:nvGraphicFramePr>
        <p:xfrm>
          <a:off x="239713" y="1270000"/>
          <a:ext cx="9142412" cy="5214937"/>
        </p:xfrm>
        <a:graphic>
          <a:graphicData uri="http://schemas.openxmlformats.org/drawingml/2006/table">
            <a:tbl>
              <a:tblPr firstRow="1" bandRow="1">
                <a:tableStyleId>{5940675A-B579-460E-94D1-54222C63F5DA}</a:tableStyleId>
              </a:tblPr>
              <a:tblGrid>
                <a:gridCol w="3915284">
                  <a:extLst>
                    <a:ext uri="{9D8B030D-6E8A-4147-A177-3AD203B41FA5}">
                      <a16:colId xmlns:a16="http://schemas.microsoft.com/office/drawing/2014/main" val="20000"/>
                    </a:ext>
                  </a:extLst>
                </a:gridCol>
                <a:gridCol w="5227128">
                  <a:extLst>
                    <a:ext uri="{9D8B030D-6E8A-4147-A177-3AD203B41FA5}">
                      <a16:colId xmlns:a16="http://schemas.microsoft.com/office/drawing/2014/main" val="20001"/>
                    </a:ext>
                  </a:extLst>
                </a:gridCol>
              </a:tblGrid>
              <a:tr h="413364">
                <a:tc>
                  <a:txBody>
                    <a:bodyPr/>
                    <a:lstStyle/>
                    <a:p>
                      <a:pPr algn="ctr"/>
                      <a:r>
                        <a:rPr kumimoji="1" lang="ja-JP" altLang="en-US" sz="2000" dirty="0">
                          <a:latin typeface="+mj-ea"/>
                          <a:ea typeface="+mj-ea"/>
                        </a:rPr>
                        <a:t>項立て</a:t>
                      </a:r>
                    </a:p>
                  </a:txBody>
                  <a:tcPr marL="91442" marR="91442" marT="45713" marB="45713">
                    <a:solidFill>
                      <a:schemeClr val="accent1"/>
                    </a:solidFill>
                  </a:tcPr>
                </a:tc>
                <a:tc>
                  <a:txBody>
                    <a:bodyPr/>
                    <a:lstStyle/>
                    <a:p>
                      <a:pPr algn="ctr"/>
                      <a:r>
                        <a:rPr kumimoji="1" lang="ja-JP" altLang="en-US" sz="2000" dirty="0">
                          <a:latin typeface="+mj-ea"/>
                          <a:ea typeface="+mj-ea"/>
                        </a:rPr>
                        <a:t>記載する内容</a:t>
                      </a:r>
                    </a:p>
                  </a:txBody>
                  <a:tcPr marL="91442" marR="91442" marT="45713" marB="45713">
                    <a:solidFill>
                      <a:schemeClr val="accent1"/>
                    </a:solidFill>
                  </a:tcPr>
                </a:tc>
                <a:extLst>
                  <a:ext uri="{0D108BD9-81ED-4DB2-BD59-A6C34878D82A}">
                    <a16:rowId xmlns:a16="http://schemas.microsoft.com/office/drawing/2014/main" val="10000"/>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mj-ea"/>
                          <a:ea typeface="+mj-ea"/>
                        </a:rPr>
                        <a:t>1.</a:t>
                      </a:r>
                      <a:r>
                        <a:rPr kumimoji="1" lang="ja-JP" altLang="en-US" sz="2000" u="none" strike="noStrike" cap="none" normalizeH="0" baseline="0" dirty="0">
                          <a:ln>
                            <a:noFill/>
                          </a:ln>
                          <a:effectLst/>
                          <a:latin typeface="+mj-ea"/>
                          <a:ea typeface="+mj-ea"/>
                        </a:rPr>
                        <a:t>はじめに</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r>
                        <a:rPr kumimoji="1" lang="ja-JP" altLang="en-US" sz="2000" u="none" strike="noStrike" cap="none" normalizeH="0" baseline="0" dirty="0">
                          <a:ln>
                            <a:noFill/>
                          </a:ln>
                          <a:effectLst/>
                          <a:latin typeface="+mj-ea"/>
                          <a:ea typeface="+mj-ea"/>
                        </a:rPr>
                        <a:t>テーマに関する概説およびテーマとして取り上げた目的やねらい等について記載する。</a:t>
                      </a:r>
                      <a:endParaRPr kumimoji="1" lang="ja-JP" altLang="en-US" sz="2000" dirty="0">
                        <a:latin typeface="+mj-ea"/>
                        <a:ea typeface="+mj-ea"/>
                      </a:endParaRPr>
                    </a:p>
                  </a:txBody>
                  <a:tcPr marL="91442" marR="91442" marT="45713" marB="45713"/>
                </a:tc>
                <a:extLst>
                  <a:ext uri="{0D108BD9-81ED-4DB2-BD59-A6C34878D82A}">
                    <a16:rowId xmlns:a16="http://schemas.microsoft.com/office/drawing/2014/main" val="10001"/>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２</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分析対象事例の概況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分析対象事例の背景や分類等について、数量的に示す。</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tc>
                <a:extLst>
                  <a:ext uri="{0D108BD9-81ED-4DB2-BD59-A6C34878D82A}">
                    <a16:rowId xmlns:a16="http://schemas.microsoft.com/office/drawing/2014/main" val="10002"/>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３</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原因分析報告書の取りまとめ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原因分析報告書の記載内容を取りまとめる。</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extLst>
                  <a:ext uri="{0D108BD9-81ED-4DB2-BD59-A6C34878D82A}">
                    <a16:rowId xmlns:a16="http://schemas.microsoft.com/office/drawing/2014/main" val="10003"/>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４</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テーマに関する現況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文献等を参考にテーマに関する現況を取りまとめる。</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tc>
                <a:extLst>
                  <a:ext uri="{0D108BD9-81ED-4DB2-BD59-A6C34878D82A}">
                    <a16:rowId xmlns:a16="http://schemas.microsoft.com/office/drawing/2014/main" val="10004"/>
                  </a:ext>
                </a:extLst>
              </a:tr>
              <a:tr h="187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５</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再発防止および産科医療の　質の向上に向けて</a:t>
                      </a:r>
                      <a:endParaRPr kumimoji="1" lang="ja-JP" altLang="en-US" sz="2000" b="1" i="0" u="none" strike="noStrike" cap="none" normalizeH="0" baseline="0" dirty="0">
                        <a:ln>
                          <a:noFill/>
                        </a:ln>
                        <a:solidFill>
                          <a:schemeClr val="tx1"/>
                        </a:solidFill>
                        <a:effectLst/>
                        <a:latin typeface="+mj-ea"/>
                        <a:ea typeface="+mj-ea"/>
                      </a:endParaRPr>
                    </a:p>
                  </a:txBody>
                  <a:tcPr marL="91442" marR="91442" marT="45713" marB="45713" anchor="ctr">
                    <a:solidFill>
                      <a:schemeClr val="accent1"/>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再発防止委員会からの提言・要望を取りまとめている。</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1)</a:t>
                      </a:r>
                      <a:r>
                        <a:rPr kumimoji="1" lang="ja-JP" altLang="en-US" sz="2000" u="none" strike="noStrike" cap="none" normalizeH="0" baseline="0" dirty="0">
                          <a:ln>
                            <a:noFill/>
                          </a:ln>
                          <a:effectLst/>
                          <a:latin typeface="+mj-ea"/>
                          <a:ea typeface="+mj-ea"/>
                        </a:rPr>
                        <a:t>産科医療関係者に対する提言</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2)</a:t>
                      </a:r>
                      <a:r>
                        <a:rPr kumimoji="1" lang="ja-JP" altLang="en-US" sz="2000" u="none" strike="noStrike" cap="none" normalizeH="0" baseline="0" dirty="0">
                          <a:ln>
                            <a:noFill/>
                          </a:ln>
                          <a:effectLst/>
                          <a:latin typeface="+mj-ea"/>
                          <a:ea typeface="+mj-ea"/>
                        </a:rPr>
                        <a:t>学会・職能団体に対する要望</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3)</a:t>
                      </a:r>
                      <a:r>
                        <a:rPr kumimoji="1" lang="ja-JP" altLang="en-US" sz="2000" u="none" strike="noStrike" cap="none" normalizeH="0" baseline="0" dirty="0">
                          <a:ln>
                            <a:noFill/>
                          </a:ln>
                          <a:effectLst/>
                          <a:latin typeface="+mj-ea"/>
                          <a:ea typeface="+mj-ea"/>
                        </a:rPr>
                        <a:t>国・地方自治体に対する要望</a:t>
                      </a:r>
                      <a:endParaRPr kumimoji="1" lang="ja-JP" altLang="en-US" sz="2000" b="1" i="0" u="none" strike="noStrike" cap="none" normalizeH="0" baseline="0" dirty="0">
                        <a:ln>
                          <a:noFill/>
                        </a:ln>
                        <a:solidFill>
                          <a:schemeClr val="tx1"/>
                        </a:solidFill>
                        <a:effectLst/>
                        <a:latin typeface="+mj-ea"/>
                        <a:ea typeface="+mj-ea"/>
                      </a:endParaRPr>
                    </a:p>
                  </a:txBody>
                  <a:tcPr marL="91442" marR="91442" marT="45713" marB="45713">
                    <a:solidFill>
                      <a:schemeClr val="accent1"/>
                    </a:solidFill>
                  </a:tcPr>
                </a:tc>
                <a:extLst>
                  <a:ext uri="{0D108BD9-81ED-4DB2-BD59-A6C34878D82A}">
                    <a16:rowId xmlns:a16="http://schemas.microsoft.com/office/drawing/2014/main" val="10005"/>
                  </a:ext>
                </a:extLst>
              </a:tr>
            </a:tbl>
          </a:graphicData>
        </a:graphic>
      </p:graphicFrame>
      <p:sp>
        <p:nvSpPr>
          <p:cNvPr id="39962" name="タイトル 1"/>
          <p:cNvSpPr>
            <a:spLocks noGrp="1"/>
          </p:cNvSpPr>
          <p:nvPr>
            <p:ph type="title"/>
          </p:nvPr>
        </p:nvSpPr>
        <p:spPr>
          <a:xfrm>
            <a:off x="119063" y="49213"/>
            <a:ext cx="8913812" cy="1143000"/>
          </a:xfrm>
        </p:spPr>
        <p:txBody>
          <a:bodyPr/>
          <a:lstStyle/>
          <a:p>
            <a:r>
              <a:rPr lang="ja-JP" altLang="en-US"/>
              <a:t>テーマに沿った分析の構成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41563" y="346075"/>
            <a:ext cx="5219700" cy="644525"/>
          </a:xfrm>
        </p:spPr>
        <p:txBody>
          <a:bodyPr/>
          <a:lstStyle/>
          <a:p>
            <a:pPr eaLnBrk="1" hangingPunct="1"/>
            <a:r>
              <a:rPr lang="ja-JP" altLang="en-US"/>
              <a:t>産科医療補償制度の概要</a:t>
            </a:r>
          </a:p>
        </p:txBody>
      </p:sp>
      <p:sp>
        <p:nvSpPr>
          <p:cNvPr id="16" name="スライド番号プレースホルダー 5"/>
          <p:cNvSpPr>
            <a:spLocks noGrp="1"/>
          </p:cNvSpPr>
          <p:nvPr>
            <p:ph type="sldNum" sz="quarter" idx="12"/>
          </p:nvPr>
        </p:nvSpPr>
        <p:spPr/>
        <p:txBody>
          <a:bodyPr/>
          <a:lstStyle/>
          <a:p>
            <a:pPr>
              <a:defRPr/>
            </a:pPr>
            <a:fld id="{60F3F900-B138-42DE-AC83-6C1098CDDF04}" type="slidenum">
              <a:rPr lang="ja-JP" altLang="en-US"/>
              <a:pPr>
                <a:defRPr/>
              </a:pPr>
              <a:t>2</a:t>
            </a:fld>
            <a:endParaRPr lang="en-US" altLang="ja-JP"/>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effectLst>
                  <a:outerShdw blurRad="38100" dist="38100" dir="2700000" algn="tl">
                    <a:srgbClr val="C0C0C0"/>
                  </a:outerShdw>
                </a:effectLst>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solidFill>
                  <a:schemeClr val="tx2"/>
                </a:solidFill>
                <a:effectLst>
                  <a:outerShdw blurRad="38100" dist="38100" dir="2700000" algn="tl">
                    <a:srgbClr val="C0C0C0"/>
                  </a:outerShdw>
                </a:effectLst>
                <a:ea typeface="HG丸ｺﾞｼｯｸM-PRO" panose="020F0600000000000000" pitchFamily="50" charset="-128"/>
              </a:rPr>
              <a:t>産科医療の質の向上</a:t>
            </a:r>
            <a:endParaRPr lang="ja-JP" altLang="en-US" sz="2900" b="1">
              <a:effectLst>
                <a:outerShdw blurRad="38100" dist="38100" dir="2700000" algn="tl">
                  <a:srgbClr val="C0C0C0"/>
                </a:outerShdw>
              </a:effectLst>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1184275"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713538" y="3840163"/>
            <a:ext cx="1268412"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73537"/>
              <a:gd name="adj2" fmla="val 69167"/>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3" name="Rectangle 26"/>
          <p:cNvSpPr>
            <a:spLocks noChangeArrowheads="1"/>
          </p:cNvSpPr>
          <p:nvPr/>
        </p:nvSpPr>
        <p:spPr bwMode="auto">
          <a:xfrm>
            <a:off x="130175" y="2303463"/>
            <a:ext cx="46688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分娩に関連して発症した</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重度脳性麻痺児とその家族の</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14988" y="2308225"/>
            <a:ext cx="34639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脳性麻痺発症の原因</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分析を行い</a:t>
            </a:r>
            <a:r>
              <a:rPr lang="en-US" altLang="ja-JP" sz="2700" b="1">
                <a:solidFill>
                  <a:srgbClr val="3333FF"/>
                </a:solidFill>
                <a:ea typeface="HG丸ｺﾞｼｯｸM-PRO" panose="020F0600000000000000" pitchFamily="50" charset="-128"/>
              </a:rPr>
              <a:t>､</a:t>
            </a:r>
            <a:r>
              <a:rPr lang="ja-JP" altLang="en-US" sz="2700" b="1">
                <a:solidFill>
                  <a:srgbClr val="3333FF"/>
                </a:solidFill>
                <a:ea typeface="HG丸ｺﾞｼｯｸM-PRO" panose="020F0600000000000000" pitchFamily="50" charset="-128"/>
              </a:rPr>
              <a:t>再発防止</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に資する情報の提供</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28838" y="328613"/>
            <a:ext cx="5676900" cy="644525"/>
          </a:xfrm>
        </p:spPr>
        <p:txBody>
          <a:bodyPr/>
          <a:lstStyle/>
          <a:p>
            <a:pPr eaLnBrk="1" hangingPunct="1"/>
            <a:r>
              <a:rPr lang="ja-JP" altLang="en-US"/>
              <a:t>テーマに沿った分析の視点</a:t>
            </a:r>
          </a:p>
        </p:txBody>
      </p:sp>
      <p:sp>
        <p:nvSpPr>
          <p:cNvPr id="7" name="スライド番号プレースホルダー 5"/>
          <p:cNvSpPr>
            <a:spLocks noGrp="1"/>
          </p:cNvSpPr>
          <p:nvPr>
            <p:ph type="sldNum" sz="quarter" idx="12"/>
          </p:nvPr>
        </p:nvSpPr>
        <p:spPr/>
        <p:txBody>
          <a:bodyPr/>
          <a:lstStyle/>
          <a:p>
            <a:pPr>
              <a:defRPr/>
            </a:pPr>
            <a:fld id="{9304EE60-CFFC-4336-8B05-6E362AA11E82}" type="slidenum">
              <a:rPr lang="ja-JP" altLang="en-US"/>
              <a:pPr>
                <a:defRPr/>
              </a:pPr>
              <a:t>29</a:t>
            </a:fld>
            <a:endParaRPr lang="en-US" altLang="ja-JP"/>
          </a:p>
        </p:txBody>
      </p:sp>
      <p:sp>
        <p:nvSpPr>
          <p:cNvPr id="40964" name="AutoShape 4"/>
          <p:cNvSpPr>
            <a:spLocks noChangeArrowheads="1"/>
          </p:cNvSpPr>
          <p:nvPr/>
        </p:nvSpPr>
        <p:spPr bwMode="auto">
          <a:xfrm>
            <a:off x="466725" y="1349375"/>
            <a:ext cx="8972550" cy="1303338"/>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a:latin typeface="HG丸ｺﾞｼｯｸM-PRO" panose="020F0600000000000000" pitchFamily="50" charset="-128"/>
                <a:ea typeface="HG丸ｺﾞｼｯｸM-PRO" panose="020F0600000000000000" pitchFamily="50" charset="-128"/>
              </a:rPr>
              <a:t>①集積された事例を通して分析を行う視点</a:t>
            </a:r>
          </a:p>
          <a:p>
            <a:pPr eaLnBrk="1" hangingPunct="1">
              <a:buFontTx/>
              <a:buNone/>
            </a:pPr>
            <a:r>
              <a:rPr lang="ja-JP" altLang="en-US" sz="180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ja-JP" altLang="en-US" sz="1800" b="1">
                <a:latin typeface="HG丸ｺﾞｼｯｸM-PRO" panose="020F0600000000000000" pitchFamily="50" charset="-128"/>
                <a:ea typeface="HG丸ｺﾞｼｯｸM-PRO" panose="020F0600000000000000" pitchFamily="50" charset="-128"/>
              </a:rPr>
              <a:t>②実施可能な視点</a:t>
            </a:r>
          </a:p>
          <a:p>
            <a:pPr eaLnBrk="1" hangingPunct="1">
              <a:lnSpc>
                <a:spcPct val="90000"/>
              </a:lnSpc>
              <a:buFontTx/>
              <a:buNone/>
            </a:pPr>
            <a:r>
              <a:rPr lang="ja-JP" altLang="en-US" sz="180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a:latin typeface="HG丸ｺﾞｼｯｸM-PRO" panose="020F0600000000000000" pitchFamily="50" charset="-128"/>
                <a:ea typeface="HG丸ｺﾞｼｯｸM-PRO" panose="020F0600000000000000" pitchFamily="50" charset="-128"/>
              </a:rPr>
              <a:t>③積極的に取り組まれる視点</a:t>
            </a: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に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buFontTx/>
              <a:buNone/>
            </a:pPr>
            <a:r>
              <a:rPr lang="ja-JP" altLang="en-US" sz="1800" b="1">
                <a:ea typeface="HG丸ｺﾞｼｯｸM-PRO" panose="020F0600000000000000" pitchFamily="50" charset="-128"/>
              </a:rPr>
              <a:t>④妊産婦や病院運営者等においても活用される視点</a:t>
            </a:r>
          </a:p>
          <a:p>
            <a:pPr eaLnBrk="1" hangingPunct="1">
              <a:lnSpc>
                <a:spcPct val="110000"/>
              </a:lnSpc>
              <a:spcBef>
                <a:spcPct val="0"/>
              </a:spcBef>
              <a:buFontTx/>
              <a:buNone/>
            </a:pPr>
            <a:r>
              <a:rPr lang="ja-JP" altLang="en-US" sz="180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5088" y="342900"/>
            <a:ext cx="4692650" cy="650875"/>
          </a:xfrm>
        </p:spPr>
        <p:txBody>
          <a:bodyPr/>
          <a:lstStyle/>
          <a:p>
            <a:pPr eaLnBrk="1" hangingPunct="1"/>
            <a:r>
              <a:rPr lang="ja-JP" altLang="en-US"/>
              <a:t>第</a:t>
            </a:r>
            <a:r>
              <a:rPr lang="en-US" altLang="ja-JP"/>
              <a:t>5</a:t>
            </a:r>
            <a:r>
              <a:rPr lang="ja-JP" altLang="en-US"/>
              <a:t>回報告書のテーマ</a:t>
            </a:r>
          </a:p>
        </p:txBody>
      </p:sp>
      <p:sp>
        <p:nvSpPr>
          <p:cNvPr id="8" name="スライド番号プレースホルダー 5"/>
          <p:cNvSpPr>
            <a:spLocks noGrp="1"/>
          </p:cNvSpPr>
          <p:nvPr>
            <p:ph type="sldNum" sz="quarter" idx="12"/>
          </p:nvPr>
        </p:nvSpPr>
        <p:spPr/>
        <p:txBody>
          <a:bodyPr/>
          <a:lstStyle/>
          <a:p>
            <a:pPr>
              <a:defRPr/>
            </a:pPr>
            <a:fld id="{5CE12A41-3009-4B5F-B300-FF4AA584F7AD}" type="slidenum">
              <a:rPr lang="ja-JP" altLang="en-US"/>
              <a:pPr>
                <a:defRPr/>
              </a:pPr>
              <a:t>30</a:t>
            </a:fld>
            <a:endParaRPr lang="en-US" altLang="ja-JP" dirty="0"/>
          </a:p>
        </p:txBody>
      </p:sp>
      <p:sp>
        <p:nvSpPr>
          <p:cNvPr id="41988" name="AutoShape 3"/>
          <p:cNvSpPr>
            <a:spLocks noChangeArrowheads="1"/>
          </p:cNvSpPr>
          <p:nvPr/>
        </p:nvSpPr>
        <p:spPr bwMode="auto">
          <a:xfrm>
            <a:off x="477838" y="1341438"/>
            <a:ext cx="8943975" cy="13906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a:ea typeface="HG丸ｺﾞｼｯｸM-PRO" panose="020F0600000000000000" pitchFamily="50" charset="-128"/>
              </a:rPr>
              <a:t>①臍帯脱出以外の臍帯因子について</a:t>
            </a:r>
          </a:p>
        </p:txBody>
      </p:sp>
      <p:sp>
        <p:nvSpPr>
          <p:cNvPr id="41989" name="AutoShape 3"/>
          <p:cNvSpPr>
            <a:spLocks noChangeArrowheads="1"/>
          </p:cNvSpPr>
          <p:nvPr/>
        </p:nvSpPr>
        <p:spPr bwMode="auto">
          <a:xfrm>
            <a:off x="493713" y="2971800"/>
            <a:ext cx="8943975" cy="14414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a:latin typeface="HG丸ｺﾞｼｯｸM-PRO" panose="020F0600000000000000" pitchFamily="50" charset="-128"/>
                <a:ea typeface="HG丸ｺﾞｼｯｸM-PRO" panose="020F0600000000000000" pitchFamily="50" charset="-128"/>
              </a:rPr>
              <a:t>②妊娠高血圧症候群について</a:t>
            </a:r>
          </a:p>
        </p:txBody>
      </p:sp>
      <p:sp>
        <p:nvSpPr>
          <p:cNvPr id="41990" name="AutoShape 3"/>
          <p:cNvSpPr>
            <a:spLocks noChangeArrowheads="1"/>
          </p:cNvSpPr>
          <p:nvPr/>
        </p:nvSpPr>
        <p:spPr bwMode="auto">
          <a:xfrm>
            <a:off x="493713" y="4654550"/>
            <a:ext cx="8928100" cy="1439863"/>
          </a:xfrm>
          <a:prstGeom prst="roundRect">
            <a:avLst>
              <a:gd name="adj" fmla="val 12806"/>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a:latin typeface="HG丸ｺﾞｼｯｸM-PRO" panose="020F0600000000000000" pitchFamily="50" charset="-128"/>
                <a:ea typeface="HG丸ｺﾞｼｯｸM-PRO" panose="020F0600000000000000" pitchFamily="50" charset="-128"/>
              </a:rPr>
              <a:t>③新生児蘇生について</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981DDE7C-E9BB-4238-81CD-321C3A2909E6}" type="slidenum">
              <a:rPr lang="ja-JP" altLang="en-US"/>
              <a:pPr>
                <a:defRPr/>
              </a:pPr>
              <a:t>31</a:t>
            </a:fld>
            <a:endParaRPr lang="en-US" altLang="ja-JP" dirty="0"/>
          </a:p>
        </p:txBody>
      </p:sp>
      <p:sp>
        <p:nvSpPr>
          <p:cNvPr id="43011" name="Rectangle 2"/>
          <p:cNvSpPr>
            <a:spLocks noGrp="1" noChangeArrowheads="1"/>
          </p:cNvSpPr>
          <p:nvPr>
            <p:ph type="subTitle" idx="4294967295"/>
          </p:nvPr>
        </p:nvSpPr>
        <p:spPr bwMode="hidden">
          <a:xfrm>
            <a:off x="1333500" y="2349500"/>
            <a:ext cx="7237413"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buFontTx/>
              <a:buNone/>
            </a:pPr>
            <a:endParaRPr lang="en-US" altLang="ja-JP" sz="5400">
              <a:ea typeface="HG丸ｺﾞｼｯｸM-PRO" panose="020F0600000000000000" pitchFamily="50" charset="-128"/>
            </a:endParaRPr>
          </a:p>
          <a:p>
            <a:pPr marL="0" indent="0" algn="ctr" eaLnBrk="1" hangingPunct="1">
              <a:buFontTx/>
              <a:buNone/>
            </a:pPr>
            <a:r>
              <a:rPr lang="ja-JP" altLang="en-US" sz="5400">
                <a:ea typeface="HG丸ｺﾞｼｯｸM-PRO" panose="020F0600000000000000" pitchFamily="50" charset="-128"/>
              </a:rPr>
              <a:t>①臍帯脱出以外の</a:t>
            </a:r>
            <a:endParaRPr lang="en-US" altLang="ja-JP" sz="5400">
              <a:ea typeface="HG丸ｺﾞｼｯｸM-PRO" panose="020F0600000000000000" pitchFamily="50" charset="-128"/>
            </a:endParaRPr>
          </a:p>
          <a:p>
            <a:pPr marL="0" indent="0" algn="ctr" eaLnBrk="1" hangingPunct="1">
              <a:buFontTx/>
              <a:buNone/>
            </a:pPr>
            <a:r>
              <a:rPr lang="ja-JP" altLang="en-US" sz="5400">
                <a:ea typeface="HG丸ｺﾞｼｯｸM-PRO" panose="020F0600000000000000" pitchFamily="50" charset="-128"/>
              </a:rPr>
              <a:t>臍帯因子について</a:t>
            </a:r>
          </a:p>
          <a:p>
            <a:pPr marL="0" indent="0" algn="ctr" eaLnBrk="1" hangingPunct="1">
              <a:buFontTx/>
              <a:buNone/>
            </a:pPr>
            <a:endParaRPr lang="en-US" altLang="ja-JP" sz="5400">
              <a:ea typeface="HG丸ｺﾞｼｯｸM-PRO" panose="020F0600000000000000"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019550" y="342900"/>
            <a:ext cx="2039938" cy="650875"/>
          </a:xfrm>
        </p:spPr>
        <p:txBody>
          <a:bodyPr/>
          <a:lstStyle/>
          <a:p>
            <a:pPr eaLnBrk="1" hangingPunct="1"/>
            <a:r>
              <a:rPr lang="ja-JP" altLang="en-US"/>
              <a:t>はじめに</a:t>
            </a:r>
          </a:p>
        </p:txBody>
      </p:sp>
      <p:sp>
        <p:nvSpPr>
          <p:cNvPr id="4" name="スライド番号プレースホルダー 5"/>
          <p:cNvSpPr>
            <a:spLocks noGrp="1"/>
          </p:cNvSpPr>
          <p:nvPr>
            <p:ph type="sldNum" sz="quarter" idx="12"/>
          </p:nvPr>
        </p:nvSpPr>
        <p:spPr/>
        <p:txBody>
          <a:bodyPr/>
          <a:lstStyle/>
          <a:p>
            <a:pPr>
              <a:defRPr/>
            </a:pPr>
            <a:fld id="{CE068406-CF87-46D5-B3A8-F76B61DFC997}" type="slidenum">
              <a:rPr lang="ja-JP" altLang="en-US"/>
              <a:pPr>
                <a:defRPr/>
              </a:pPr>
              <a:t>32</a:t>
            </a:fld>
            <a:endParaRPr lang="en-US" altLang="ja-JP"/>
          </a:p>
        </p:txBody>
      </p:sp>
      <p:sp>
        <p:nvSpPr>
          <p:cNvPr id="44036" name="AutoShape 3"/>
          <p:cNvSpPr>
            <a:spLocks noChangeArrowheads="1"/>
          </p:cNvSpPr>
          <p:nvPr/>
        </p:nvSpPr>
        <p:spPr bwMode="auto">
          <a:xfrm>
            <a:off x="342900" y="1341438"/>
            <a:ext cx="9213850" cy="46799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200">
                <a:latin typeface="HG丸ｺﾞｼｯｸM-PRO" panose="020F0600000000000000" pitchFamily="50" charset="-128"/>
                <a:ea typeface="HG丸ｺﾞｼｯｸM-PRO" panose="020F0600000000000000" pitchFamily="50" charset="-128"/>
              </a:rPr>
              <a:t>○公表した</a:t>
            </a:r>
            <a:r>
              <a:rPr lang="en-US" altLang="ja-JP" sz="2200">
                <a:latin typeface="HG丸ｺﾞｼｯｸM-PRO" panose="020F0600000000000000" pitchFamily="50" charset="-128"/>
                <a:ea typeface="HG丸ｺﾞｼｯｸM-PRO" panose="020F0600000000000000" pitchFamily="50" charset="-128"/>
              </a:rPr>
              <a:t>534</a:t>
            </a:r>
            <a:r>
              <a:rPr lang="ja-JP" altLang="en-US" sz="2200">
                <a:latin typeface="HG丸ｺﾞｼｯｸM-PRO" panose="020F0600000000000000" pitchFamily="50" charset="-128"/>
                <a:ea typeface="HG丸ｺﾞｼｯｸM-PRO" panose="020F0600000000000000" pitchFamily="50" charset="-128"/>
              </a:rPr>
              <a:t>事例のうち、原因分析報告書において「脳性麻痺発症の主たる原因」が臍帯脱出以外の臍帯因子とされた</a:t>
            </a:r>
            <a:r>
              <a:rPr lang="en-US" altLang="ja-JP" sz="2200">
                <a:latin typeface="HG丸ｺﾞｼｯｸM-PRO" panose="020F0600000000000000" pitchFamily="50" charset="-128"/>
                <a:ea typeface="HG丸ｺﾞｼｯｸM-PRO" panose="020F0600000000000000" pitchFamily="50" charset="-128"/>
              </a:rPr>
              <a:t>68</a:t>
            </a:r>
            <a:r>
              <a:rPr lang="ja-JP" altLang="en-US" sz="2200">
                <a:latin typeface="HG丸ｺﾞｼｯｸM-PRO" panose="020F0600000000000000" pitchFamily="50" charset="-128"/>
                <a:ea typeface="HG丸ｺﾞｼｯｸM-PRO" panose="020F0600000000000000" pitchFamily="50" charset="-128"/>
              </a:rPr>
              <a:t>事例を分析した。</a:t>
            </a:r>
          </a:p>
          <a:p>
            <a:pPr eaLnBrk="1" hangingPunct="1">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200">
                <a:latin typeface="HG丸ｺﾞｼｯｸM-PRO" panose="020F0600000000000000" pitchFamily="50" charset="-128"/>
                <a:ea typeface="HG丸ｺﾞｼｯｸM-PRO" panose="020F0600000000000000" pitchFamily="50" charset="-128"/>
              </a:rPr>
              <a:t>○臍帯脱出以外の臍帯因子には、臍帯付着部の異常や臍帯の過捻転などの形態異常がある事例や、形態異常がなくても胎児心拍数パターンの異常などの分娩経過や新生児の経過等から、臍帯血流障害に起因すると考えられる事例があった。分娩中に胎児の状態を適切に評価し、分娩管理を行うことが重要であることから、テーマとして選定した。</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66863" y="127000"/>
            <a:ext cx="6657975" cy="957263"/>
          </a:xfrm>
        </p:spPr>
        <p:txBody>
          <a:bodyPr/>
          <a:lstStyle/>
          <a:p>
            <a:pPr eaLnBrk="1" hangingPunct="1"/>
            <a:r>
              <a:rPr lang="ja-JP" altLang="en-US" sz="2800"/>
              <a:t>「分析対象事例の概況」･</a:t>
            </a:r>
            <a:br>
              <a:rPr lang="en-US" altLang="ja-JP" sz="2800"/>
            </a:br>
            <a:r>
              <a:rPr lang="ja-JP" altLang="en-US" sz="2800"/>
              <a:t>「原因分析報告書の取りまとめ」より①</a:t>
            </a:r>
          </a:p>
        </p:txBody>
      </p:sp>
      <p:sp>
        <p:nvSpPr>
          <p:cNvPr id="4" name="スライド番号プレースホルダー 5"/>
          <p:cNvSpPr>
            <a:spLocks noGrp="1"/>
          </p:cNvSpPr>
          <p:nvPr>
            <p:ph type="sldNum" sz="quarter" idx="12"/>
          </p:nvPr>
        </p:nvSpPr>
        <p:spPr/>
        <p:txBody>
          <a:bodyPr/>
          <a:lstStyle/>
          <a:p>
            <a:pPr>
              <a:defRPr/>
            </a:pPr>
            <a:fld id="{40F17EDC-7A3D-4E72-BC38-F9A382412FF3}" type="slidenum">
              <a:rPr lang="ja-JP" altLang="en-US">
                <a:solidFill>
                  <a:srgbClr val="000000"/>
                </a:solidFill>
              </a:rPr>
              <a:pPr>
                <a:defRPr/>
              </a:pPr>
              <a:t>33</a:t>
            </a:fld>
            <a:endParaRPr lang="en-US" altLang="ja-JP" dirty="0">
              <a:solidFill>
                <a:srgbClr val="000000"/>
              </a:solidFill>
            </a:endParaRPr>
          </a:p>
        </p:txBody>
      </p:sp>
      <p:sp>
        <p:nvSpPr>
          <p:cNvPr id="45060" name="AutoShape 3"/>
          <p:cNvSpPr>
            <a:spLocks noChangeArrowheads="1"/>
          </p:cNvSpPr>
          <p:nvPr/>
        </p:nvSpPr>
        <p:spPr bwMode="auto">
          <a:xfrm>
            <a:off x="342900" y="1341438"/>
            <a:ext cx="9213850" cy="43211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○入院時に分娩監視装置が装着された事例は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64</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94.1</a:t>
            </a:r>
            <a:r>
              <a:rPr lang="ja-JP" altLang="en-US" sz="2200">
                <a:solidFill>
                  <a:srgbClr val="000000"/>
                </a:solidFill>
                <a:latin typeface="HG丸ｺﾞｼｯｸM-PRO" panose="020F0600000000000000" pitchFamily="50" charset="-128"/>
                <a:ea typeface="HG丸ｺﾞｼｯｸM-PRO" panose="020F0600000000000000" pitchFamily="50" charset="-128"/>
              </a:rPr>
              <a:t>％）であり、このうち入院時の胎児心拍数陣痛図ですでに異常があった事例が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18</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28.1</a:t>
            </a:r>
            <a:r>
              <a:rPr lang="ja-JP" altLang="en-US" sz="2200">
                <a:solidFill>
                  <a:srgbClr val="000000"/>
                </a:solidFill>
                <a:latin typeface="HG丸ｺﾞｼｯｸM-PRO" panose="020F0600000000000000" pitchFamily="50" charset="-128"/>
                <a:ea typeface="HG丸ｺﾞｼｯｸM-PRO" panose="020F0600000000000000" pitchFamily="50" charset="-128"/>
              </a:rPr>
              <a:t>％）、早発一過性徐脈または軽度変動一過性徐脈があった事例が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10</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15.6</a:t>
            </a:r>
            <a:r>
              <a:rPr lang="ja-JP" altLang="en-US" sz="2200">
                <a:solidFill>
                  <a:srgbClr val="000000"/>
                </a:solidFill>
                <a:latin typeface="HG丸ｺﾞｼｯｸM-PRO" panose="020F0600000000000000" pitchFamily="50" charset="-128"/>
                <a:ea typeface="HG丸ｺﾞｼｯｸM-PRO" panose="020F0600000000000000" pitchFamily="50" charset="-128"/>
              </a:rPr>
              <a:t>％）、正常であった事例が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36</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56.3</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○入院時の胎児心拍数陣痛図で早発一過性徐脈、軽度変動一過性徐脈または正常であった事例のうち波形の判定が可能であった事例が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36</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件であり、このうち</a:t>
            </a:r>
            <a:r>
              <a:rPr lang="en-US" altLang="ja-JP" sz="2200">
                <a:solidFill>
                  <a:srgbClr val="000000"/>
                </a:solidFill>
                <a:latin typeface="HG丸ｺﾞｼｯｸM-PRO" panose="020F0600000000000000" pitchFamily="50" charset="-128"/>
                <a:ea typeface="HG丸ｺﾞｼｯｸM-PRO" panose="020F0600000000000000" pitchFamily="50" charset="-128"/>
              </a:rPr>
              <a:t>34</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94.4</a:t>
            </a:r>
            <a:r>
              <a:rPr lang="ja-JP" altLang="en-US" sz="2200">
                <a:solidFill>
                  <a:srgbClr val="000000"/>
                </a:solidFill>
                <a:latin typeface="HG丸ｺﾞｼｯｸM-PRO" panose="020F0600000000000000" pitchFamily="50" charset="-128"/>
                <a:ea typeface="HG丸ｺﾞｼｯｸM-PRO" panose="020F0600000000000000" pitchFamily="50" charset="-128"/>
              </a:rPr>
              <a:t>％）において、その後、分娩の進行とともに遅発一過性徐脈、遷延一過性徐脈、徐脈のいずれかが認められた。</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4188" y="128588"/>
            <a:ext cx="6656387" cy="957262"/>
          </a:xfrm>
        </p:spPr>
        <p:txBody>
          <a:bodyPr/>
          <a:lstStyle/>
          <a:p>
            <a:pPr eaLnBrk="1" hangingPunct="1"/>
            <a:r>
              <a:rPr lang="ja-JP" altLang="en-US" sz="2800"/>
              <a:t>「分析対象事例の概況」･</a:t>
            </a:r>
            <a:br>
              <a:rPr lang="en-US" altLang="ja-JP" sz="2800"/>
            </a:br>
            <a:r>
              <a:rPr lang="ja-JP" altLang="en-US" sz="2800"/>
              <a:t>「原因分析報告書の取りまとめ」より②</a:t>
            </a:r>
          </a:p>
        </p:txBody>
      </p:sp>
      <p:sp>
        <p:nvSpPr>
          <p:cNvPr id="4" name="スライド番号プレースホルダー 5"/>
          <p:cNvSpPr>
            <a:spLocks noGrp="1"/>
          </p:cNvSpPr>
          <p:nvPr>
            <p:ph type="sldNum" sz="quarter" idx="12"/>
          </p:nvPr>
        </p:nvSpPr>
        <p:spPr/>
        <p:txBody>
          <a:bodyPr/>
          <a:lstStyle/>
          <a:p>
            <a:pPr>
              <a:defRPr/>
            </a:pPr>
            <a:fld id="{D722F31B-20DC-4873-B2B3-3802191EE425}" type="slidenum">
              <a:rPr lang="ja-JP" altLang="en-US">
                <a:solidFill>
                  <a:srgbClr val="000000"/>
                </a:solidFill>
              </a:rPr>
              <a:pPr>
                <a:defRPr/>
              </a:pPr>
              <a:t>34</a:t>
            </a:fld>
            <a:endParaRPr lang="en-US" altLang="ja-JP" dirty="0">
              <a:solidFill>
                <a:srgbClr val="000000"/>
              </a:solidFill>
            </a:endParaRPr>
          </a:p>
        </p:txBody>
      </p:sp>
      <p:sp>
        <p:nvSpPr>
          <p:cNvPr id="46084" name="AutoShape 3"/>
          <p:cNvSpPr>
            <a:spLocks noChangeArrowheads="1"/>
          </p:cNvSpPr>
          <p:nvPr/>
        </p:nvSpPr>
        <p:spPr bwMode="auto">
          <a:xfrm>
            <a:off x="427038" y="1196975"/>
            <a:ext cx="9048750" cy="554513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a:solidFill>
                  <a:srgbClr val="000000"/>
                </a:solidFill>
                <a:latin typeface="HG丸ｺﾞｼｯｸM-PRO" panose="020F0600000000000000" pitchFamily="50" charset="-128"/>
                <a:ea typeface="HG丸ｺﾞｼｯｸM-PRO" panose="020F0600000000000000" pitchFamily="50" charset="-128"/>
              </a:rPr>
              <a:t>68</a:t>
            </a:r>
            <a:r>
              <a:rPr lang="ja-JP" altLang="en-US" sz="2200">
                <a:solidFill>
                  <a:srgbClr val="000000"/>
                </a:solidFill>
                <a:latin typeface="HG丸ｺﾞｼｯｸM-PRO" panose="020F0600000000000000" pitchFamily="50" charset="-128"/>
                <a:ea typeface="HG丸ｺﾞｼｯｸM-PRO" panose="020F0600000000000000" pitchFamily="50" charset="-128"/>
              </a:rPr>
              <a:t>件にみられた背景として、前期破水または羊水の減少が</a:t>
            </a:r>
            <a:r>
              <a:rPr lang="en-US" altLang="ja-JP" sz="2200">
                <a:solidFill>
                  <a:srgbClr val="000000"/>
                </a:solidFill>
                <a:latin typeface="HG丸ｺﾞｼｯｸM-PRO" panose="020F0600000000000000" pitchFamily="50" charset="-128"/>
                <a:ea typeface="HG丸ｺﾞｼｯｸM-PRO" panose="020F0600000000000000" pitchFamily="50" charset="-128"/>
              </a:rPr>
              <a:t>28</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41.2</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○入院時の胎児心拍数陣痛図で正常であった事例のうち波形の判定が可能であった事例が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27</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件であり、このうち、軽度変動一過性徐脈が最初にみられた事例が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13</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48.1</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％）であった。この</a:t>
            </a:r>
            <a:r>
              <a:rPr lang="en-US" altLang="ja-JP" sz="2200">
                <a:solidFill>
                  <a:srgbClr val="000000"/>
                </a:solidFill>
                <a:latin typeface="HG丸ｺﾞｼｯｸM-PRO" panose="020F0600000000000000" pitchFamily="50" charset="-128"/>
                <a:ea typeface="HG丸ｺﾞｼｯｸM-PRO" panose="020F0600000000000000" pitchFamily="50" charset="-128"/>
              </a:rPr>
              <a:t>13</a:t>
            </a:r>
            <a:r>
              <a:rPr lang="ja-JP" altLang="en-US" sz="2200">
                <a:solidFill>
                  <a:srgbClr val="000000"/>
                </a:solidFill>
                <a:latin typeface="HG丸ｺﾞｼｯｸM-PRO" panose="020F0600000000000000" pitchFamily="50" charset="-128"/>
                <a:ea typeface="HG丸ｺﾞｼｯｸM-PRO" panose="020F0600000000000000" pitchFamily="50" charset="-128"/>
              </a:rPr>
              <a:t>件のうち</a:t>
            </a:r>
            <a:r>
              <a:rPr lang="en-US" altLang="ja-JP" sz="2200">
                <a:solidFill>
                  <a:srgbClr val="000000"/>
                </a:solidFill>
                <a:latin typeface="HG丸ｺﾞｼｯｸM-PRO" panose="020F0600000000000000" pitchFamily="50" charset="-128"/>
                <a:ea typeface="HG丸ｺﾞｼｯｸM-PRO" panose="020F0600000000000000" pitchFamily="50" charset="-128"/>
              </a:rPr>
              <a:t>12</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92.3</a:t>
            </a:r>
            <a:r>
              <a:rPr lang="ja-JP" altLang="en-US" sz="2200">
                <a:solidFill>
                  <a:srgbClr val="000000"/>
                </a:solidFill>
                <a:latin typeface="HG丸ｺﾞｼｯｸM-PRO" panose="020F0600000000000000" pitchFamily="50" charset="-128"/>
                <a:ea typeface="HG丸ｺﾞｼｯｸM-PRO" panose="020F0600000000000000" pitchFamily="50" charset="-128"/>
              </a:rPr>
              <a:t>％）において、その後、分娩進行とともに遅発一過性徐脈、遷延一過性徐脈、徐脈のいずれかが認められた。</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○入院時の胎児心拍数陣痛図で正常であった事例</a:t>
            </a:r>
            <a:r>
              <a:rPr lang="en-US" altLang="ja-JP" sz="2200">
                <a:solidFill>
                  <a:srgbClr val="000000"/>
                </a:solidFill>
                <a:latin typeface="HG丸ｺﾞｼｯｸM-PRO" panose="020F0600000000000000" pitchFamily="50" charset="-128"/>
                <a:ea typeface="HG丸ｺﾞｼｯｸM-PRO" panose="020F0600000000000000" pitchFamily="50" charset="-128"/>
              </a:rPr>
              <a:t>36</a:t>
            </a:r>
            <a:r>
              <a:rPr lang="ja-JP" altLang="en-US" sz="2200">
                <a:solidFill>
                  <a:srgbClr val="000000"/>
                </a:solidFill>
                <a:latin typeface="HG丸ｺﾞｼｯｸM-PRO" panose="020F0600000000000000" pitchFamily="50" charset="-128"/>
                <a:ea typeface="HG丸ｺﾞｼｯｸM-PRO" panose="020F0600000000000000" pitchFamily="50" charset="-128"/>
              </a:rPr>
              <a:t>件のうち、臍帯血流障害の増悪因子については、子宮底圧迫法（クリステレル胎児圧出法）を併用した吸引分娩が９件（</a:t>
            </a:r>
            <a:r>
              <a:rPr lang="en-US" altLang="ja-JP" sz="2200">
                <a:solidFill>
                  <a:srgbClr val="000000"/>
                </a:solidFill>
                <a:latin typeface="HG丸ｺﾞｼｯｸM-PRO" panose="020F0600000000000000" pitchFamily="50" charset="-128"/>
                <a:ea typeface="HG丸ｺﾞｼｯｸM-PRO" panose="020F0600000000000000" pitchFamily="50" charset="-128"/>
              </a:rPr>
              <a:t>25.0</a:t>
            </a:r>
            <a:r>
              <a:rPr lang="ja-JP" altLang="en-US" sz="2200">
                <a:solidFill>
                  <a:srgbClr val="000000"/>
                </a:solidFill>
                <a:latin typeface="HG丸ｺﾞｼｯｸM-PRO" panose="020F0600000000000000" pitchFamily="50" charset="-128"/>
                <a:ea typeface="HG丸ｺﾞｼｯｸM-PRO" panose="020F0600000000000000" pitchFamily="50" charset="-128"/>
              </a:rPr>
              <a:t>％）、子宮内感染が５件（</a:t>
            </a:r>
            <a:r>
              <a:rPr lang="en-US" altLang="ja-JP" sz="2200">
                <a:solidFill>
                  <a:srgbClr val="000000"/>
                </a:solidFill>
                <a:latin typeface="HG丸ｺﾞｼｯｸM-PRO" panose="020F0600000000000000" pitchFamily="50" charset="-128"/>
                <a:ea typeface="HG丸ｺﾞｼｯｸM-PRO" panose="020F0600000000000000" pitchFamily="50" charset="-128"/>
              </a:rPr>
              <a:t>13.9</a:t>
            </a:r>
            <a:r>
              <a:rPr lang="ja-JP" altLang="en-US" sz="2200">
                <a:solidFill>
                  <a:srgbClr val="000000"/>
                </a:solidFill>
                <a:latin typeface="HG丸ｺﾞｼｯｸM-PRO" panose="020F0600000000000000" pitchFamily="50" charset="-128"/>
                <a:ea typeface="HG丸ｺﾞｼｯｸM-PRO" panose="020F0600000000000000" pitchFamily="50" charset="-128"/>
              </a:rPr>
              <a:t>％）、分娩が遷延していることによる子宮収縮の負荷が４件（</a:t>
            </a:r>
            <a:r>
              <a:rPr lang="en-US" altLang="ja-JP" sz="2200">
                <a:solidFill>
                  <a:srgbClr val="000000"/>
                </a:solidFill>
                <a:latin typeface="HG丸ｺﾞｼｯｸM-PRO" panose="020F0600000000000000" pitchFamily="50" charset="-128"/>
                <a:ea typeface="HG丸ｺﾞｼｯｸM-PRO" panose="020F0600000000000000" pitchFamily="50" charset="-128"/>
              </a:rPr>
              <a:t>11.1</a:t>
            </a:r>
            <a:r>
              <a:rPr lang="ja-JP" altLang="en-US" sz="2200">
                <a:solidFill>
                  <a:srgbClr val="000000"/>
                </a:solidFill>
                <a:latin typeface="HG丸ｺﾞｼｯｸM-PRO" panose="020F0600000000000000" pitchFamily="50" charset="-128"/>
                <a:ea typeface="HG丸ｺﾞｼｯｸM-PRO" panose="020F0600000000000000" pitchFamily="50" charset="-128"/>
              </a:rPr>
              <a:t>％）、胎児機能不全の状態における子宮収縮薬の使用が２件（</a:t>
            </a:r>
            <a:r>
              <a:rPr lang="en-US" altLang="ja-JP" sz="2200">
                <a:solidFill>
                  <a:srgbClr val="000000"/>
                </a:solidFill>
                <a:latin typeface="HG丸ｺﾞｼｯｸM-PRO" panose="020F0600000000000000" pitchFamily="50" charset="-128"/>
                <a:ea typeface="HG丸ｺﾞｼｯｸM-PRO" panose="020F0600000000000000" pitchFamily="50" charset="-128"/>
              </a:rPr>
              <a:t>5.6</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％）であった（重複あり）。</a:t>
            </a: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11325" y="127000"/>
            <a:ext cx="6656388" cy="957263"/>
          </a:xfrm>
        </p:spPr>
        <p:txBody>
          <a:bodyPr/>
          <a:lstStyle/>
          <a:p>
            <a:pPr eaLnBrk="1" hangingPunct="1"/>
            <a:r>
              <a:rPr lang="ja-JP" altLang="en-US" sz="2800"/>
              <a:t>「分析対象事例の概況」･</a:t>
            </a:r>
            <a:br>
              <a:rPr lang="en-US" altLang="ja-JP" sz="2800"/>
            </a:br>
            <a:r>
              <a:rPr lang="ja-JP" altLang="en-US" sz="2800"/>
              <a:t>「原因分析報告書の取りまとめ」より③</a:t>
            </a:r>
          </a:p>
        </p:txBody>
      </p:sp>
      <p:sp>
        <p:nvSpPr>
          <p:cNvPr id="4" name="スライド番号プレースホルダー 5"/>
          <p:cNvSpPr>
            <a:spLocks noGrp="1"/>
          </p:cNvSpPr>
          <p:nvPr>
            <p:ph type="sldNum" sz="quarter" idx="12"/>
          </p:nvPr>
        </p:nvSpPr>
        <p:spPr/>
        <p:txBody>
          <a:bodyPr/>
          <a:lstStyle/>
          <a:p>
            <a:pPr>
              <a:defRPr/>
            </a:pPr>
            <a:fld id="{147E69F6-1C4D-4518-8ED6-7306D88A51BB}" type="slidenum">
              <a:rPr lang="ja-JP" altLang="en-US">
                <a:solidFill>
                  <a:srgbClr val="000000"/>
                </a:solidFill>
              </a:rPr>
              <a:pPr>
                <a:defRPr/>
              </a:pPr>
              <a:t>35</a:t>
            </a:fld>
            <a:endParaRPr lang="en-US" altLang="ja-JP" dirty="0">
              <a:solidFill>
                <a:srgbClr val="000000"/>
              </a:solidFill>
            </a:endParaRPr>
          </a:p>
        </p:txBody>
      </p:sp>
      <p:sp>
        <p:nvSpPr>
          <p:cNvPr id="47108" name="AutoShape 3"/>
          <p:cNvSpPr>
            <a:spLocks noChangeArrowheads="1"/>
          </p:cNvSpPr>
          <p:nvPr/>
        </p:nvSpPr>
        <p:spPr bwMode="auto">
          <a:xfrm>
            <a:off x="415925" y="1217613"/>
            <a:ext cx="9048750" cy="528320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○入院時の胎児心拍数陣痛図ですでに異常があった事例は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18</a:t>
            </a:r>
            <a:r>
              <a:rPr lang="ja-JP" altLang="en-US" sz="2200">
                <a:solidFill>
                  <a:srgbClr val="000000"/>
                </a:solidFill>
                <a:latin typeface="HG丸ｺﾞｼｯｸM-PRO" panose="020F0600000000000000" pitchFamily="50" charset="-128"/>
                <a:ea typeface="HG丸ｺﾞｼｯｸM-PRO" panose="020F0600000000000000" pitchFamily="50" charset="-128"/>
              </a:rPr>
              <a:t>件で</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あり、このうち臍帯に形態異常がある事例では</a:t>
            </a:r>
            <a:r>
              <a:rPr lang="en-US" altLang="ja-JP" sz="2200">
                <a:solidFill>
                  <a:srgbClr val="000000"/>
                </a:solidFill>
                <a:latin typeface="HG丸ｺﾞｼｯｸM-PRO" panose="020F0600000000000000" pitchFamily="50" charset="-128"/>
                <a:ea typeface="HG丸ｺﾞｼｯｸM-PRO" panose="020F0600000000000000" pitchFamily="50" charset="-128"/>
              </a:rPr>
              <a:t>17</a:t>
            </a:r>
            <a:r>
              <a:rPr lang="ja-JP" altLang="en-US" sz="2200">
                <a:solidFill>
                  <a:srgbClr val="000000"/>
                </a:solidFill>
                <a:latin typeface="HG丸ｺﾞｼｯｸM-PRO" panose="020F0600000000000000" pitchFamily="50" charset="-128"/>
                <a:ea typeface="HG丸ｺﾞｼｯｸM-PRO" panose="020F0600000000000000" pitchFamily="50" charset="-128"/>
              </a:rPr>
              <a:t>件のうち９件（</a:t>
            </a:r>
            <a:r>
              <a:rPr lang="en-US" altLang="ja-JP" sz="2200">
                <a:solidFill>
                  <a:srgbClr val="000000"/>
                </a:solidFill>
                <a:latin typeface="HG丸ｺﾞｼｯｸM-PRO" panose="020F0600000000000000" pitchFamily="50" charset="-128"/>
                <a:ea typeface="HG丸ｺﾞｼｯｸM-PRO" panose="020F0600000000000000" pitchFamily="50" charset="-128"/>
              </a:rPr>
              <a:t>52.9</a:t>
            </a:r>
            <a:r>
              <a:rPr lang="ja-JP" altLang="en-US" sz="2200">
                <a:solidFill>
                  <a:srgbClr val="000000"/>
                </a:solidFill>
                <a:latin typeface="HG丸ｺﾞｼｯｸM-PRO" panose="020F0600000000000000" pitchFamily="50" charset="-128"/>
                <a:ea typeface="HG丸ｺﾞｼｯｸM-PRO" panose="020F0600000000000000" pitchFamily="50" charset="-128"/>
              </a:rPr>
              <a:t>％）、臍帯に形態異常がない事例では</a:t>
            </a:r>
            <a:r>
              <a:rPr lang="en-US" altLang="ja-JP" sz="2200">
                <a:solidFill>
                  <a:srgbClr val="000000"/>
                </a:solidFill>
                <a:latin typeface="HG丸ｺﾞｼｯｸM-PRO" panose="020F0600000000000000" pitchFamily="50" charset="-128"/>
                <a:ea typeface="HG丸ｺﾞｼｯｸM-PRO" panose="020F0600000000000000" pitchFamily="50" charset="-128"/>
              </a:rPr>
              <a:t>47</a:t>
            </a:r>
            <a:r>
              <a:rPr lang="ja-JP" altLang="en-US" sz="2200">
                <a:solidFill>
                  <a:srgbClr val="000000"/>
                </a:solidFill>
                <a:latin typeface="HG丸ｺﾞｼｯｸM-PRO" panose="020F0600000000000000" pitchFamily="50" charset="-128"/>
                <a:ea typeface="HG丸ｺﾞｼｯｸM-PRO" panose="020F0600000000000000" pitchFamily="50" charset="-128"/>
              </a:rPr>
              <a:t>件のうち９件（</a:t>
            </a:r>
            <a:r>
              <a:rPr lang="en-US" altLang="ja-JP" sz="2200">
                <a:solidFill>
                  <a:srgbClr val="000000"/>
                </a:solidFill>
                <a:latin typeface="HG丸ｺﾞｼｯｸM-PRO" panose="020F0600000000000000" pitchFamily="50" charset="-128"/>
                <a:ea typeface="HG丸ｺﾞｼｯｸM-PRO" panose="020F0600000000000000" pitchFamily="50" charset="-128"/>
              </a:rPr>
              <a:t>19.1</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○臍帯に形態異常がある事例９件のうち、胎動減少の自覚があった事例が６件（</a:t>
            </a:r>
            <a:r>
              <a:rPr lang="en-US" altLang="ja-JP" sz="2200">
                <a:solidFill>
                  <a:srgbClr val="000000"/>
                </a:solidFill>
                <a:latin typeface="HG丸ｺﾞｼｯｸM-PRO" panose="020F0600000000000000" pitchFamily="50" charset="-128"/>
                <a:ea typeface="HG丸ｺﾞｼｯｸM-PRO" panose="020F0600000000000000" pitchFamily="50" charset="-128"/>
              </a:rPr>
              <a:t>66.7</a:t>
            </a:r>
            <a:r>
              <a:rPr lang="ja-JP" altLang="en-US" sz="2200">
                <a:solidFill>
                  <a:srgbClr val="000000"/>
                </a:solidFill>
                <a:latin typeface="HG丸ｺﾞｼｯｸM-PRO" panose="020F0600000000000000" pitchFamily="50" charset="-128"/>
                <a:ea typeface="HG丸ｺﾞｼｯｸM-PRO" panose="020F0600000000000000" pitchFamily="50" charset="-128"/>
              </a:rPr>
              <a:t>％）で、この６件の形態異常の内容は、卵膜付着、辺縁付着がそれぞれ２件、過捻転が２件（うち１件は真結節もあり）であった。</a:t>
            </a: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a:solidFill>
                  <a:srgbClr val="000000"/>
                </a:solidFill>
                <a:latin typeface="HG丸ｺﾞｼｯｸM-PRO" panose="020F0600000000000000" pitchFamily="50" charset="-128"/>
                <a:ea typeface="HG丸ｺﾞｼｯｸM-PRO" panose="020F0600000000000000" pitchFamily="50" charset="-128"/>
              </a:rPr>
              <a:t>68</a:t>
            </a:r>
            <a:r>
              <a:rPr lang="ja-JP" altLang="en-US" sz="2200">
                <a:solidFill>
                  <a:srgbClr val="000000"/>
                </a:solidFill>
                <a:latin typeface="HG丸ｺﾞｼｯｸM-PRO" panose="020F0600000000000000" pitchFamily="50" charset="-128"/>
                <a:ea typeface="HG丸ｺﾞｼｯｸM-PRO" panose="020F0600000000000000" pitchFamily="50" charset="-128"/>
              </a:rPr>
              <a:t>件の臍帯血流障害の起こった時期については、妊娠経過中が</a:t>
            </a:r>
            <a:r>
              <a:rPr lang="en-US" altLang="ja-JP" sz="2200">
                <a:solidFill>
                  <a:srgbClr val="000000"/>
                </a:solidFill>
                <a:latin typeface="HG丸ｺﾞｼｯｸM-PRO" panose="020F0600000000000000" pitchFamily="50" charset="-128"/>
                <a:ea typeface="HG丸ｺﾞｼｯｸM-PRO" panose="020F0600000000000000" pitchFamily="50" charset="-128"/>
              </a:rPr>
              <a:t>18</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26.4</a:t>
            </a:r>
            <a:r>
              <a:rPr lang="ja-JP" altLang="en-US" sz="2200">
                <a:solidFill>
                  <a:srgbClr val="000000"/>
                </a:solidFill>
                <a:latin typeface="HG丸ｺﾞｼｯｸM-PRO" panose="020F0600000000000000" pitchFamily="50" charset="-128"/>
                <a:ea typeface="HG丸ｺﾞｼｯｸM-PRO" panose="020F0600000000000000" pitchFamily="50" charset="-128"/>
              </a:rPr>
              <a:t>％）、分娩経過中が</a:t>
            </a:r>
            <a:r>
              <a:rPr lang="en-US" altLang="ja-JP" sz="2200">
                <a:solidFill>
                  <a:srgbClr val="000000"/>
                </a:solidFill>
                <a:latin typeface="HG丸ｺﾞｼｯｸM-PRO" panose="020F0600000000000000" pitchFamily="50" charset="-128"/>
                <a:ea typeface="HG丸ｺﾞｼｯｸM-PRO" panose="020F0600000000000000" pitchFamily="50" charset="-128"/>
              </a:rPr>
              <a:t>49</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72.1</a:t>
            </a:r>
            <a:r>
              <a:rPr lang="ja-JP" altLang="en-US" sz="2200">
                <a:solidFill>
                  <a:srgbClr val="000000"/>
                </a:solidFill>
                <a:latin typeface="HG丸ｺﾞｼｯｸM-PRO" panose="020F0600000000000000" pitchFamily="50" charset="-128"/>
                <a:ea typeface="HG丸ｺﾞｼｯｸM-PRO" panose="020F0600000000000000" pitchFamily="50" charset="-128"/>
              </a:rPr>
              <a:t>％）、妊娠および分娩経過中が１件（</a:t>
            </a:r>
            <a:r>
              <a:rPr lang="en-US" altLang="ja-JP" sz="2200">
                <a:solidFill>
                  <a:srgbClr val="000000"/>
                </a:solidFill>
                <a:latin typeface="HG丸ｺﾞｼｯｸM-PRO" panose="020F0600000000000000" pitchFamily="50" charset="-128"/>
                <a:ea typeface="HG丸ｺﾞｼｯｸM-PRO" panose="020F0600000000000000" pitchFamily="50" charset="-128"/>
              </a:rPr>
              <a:t>1.5</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55763" y="346075"/>
            <a:ext cx="6591300" cy="644525"/>
          </a:xfrm>
        </p:spPr>
        <p:txBody>
          <a:bodyPr/>
          <a:lstStyle/>
          <a:p>
            <a:pPr eaLnBrk="1" hangingPunct="1"/>
            <a:r>
              <a:rPr lang="ja-JP" altLang="en-US"/>
              <a:t>産科医療関係者に対する提言①</a:t>
            </a:r>
          </a:p>
        </p:txBody>
      </p:sp>
      <p:sp>
        <p:nvSpPr>
          <p:cNvPr id="6" name="スライド番号プレースホルダー 5"/>
          <p:cNvSpPr>
            <a:spLocks noGrp="1"/>
          </p:cNvSpPr>
          <p:nvPr>
            <p:ph type="sldNum" sz="quarter" idx="12"/>
          </p:nvPr>
        </p:nvSpPr>
        <p:spPr/>
        <p:txBody>
          <a:bodyPr/>
          <a:lstStyle/>
          <a:p>
            <a:pPr>
              <a:defRPr/>
            </a:pPr>
            <a:fld id="{EFF5AF58-C22B-4F04-AD3C-8B18D4A4F942}" type="slidenum">
              <a:rPr lang="ja-JP" altLang="en-US">
                <a:solidFill>
                  <a:srgbClr val="000000"/>
                </a:solidFill>
              </a:rPr>
              <a:pPr>
                <a:defRPr/>
              </a:pPr>
              <a:t>36</a:t>
            </a:fld>
            <a:endParaRPr lang="en-US" altLang="ja-JP">
              <a:solidFill>
                <a:srgbClr val="000000"/>
              </a:solidFill>
            </a:endParaRPr>
          </a:p>
        </p:txBody>
      </p:sp>
      <p:sp>
        <p:nvSpPr>
          <p:cNvPr id="40964" name="AutoShape 3"/>
          <p:cNvSpPr>
            <a:spLocks noChangeArrowheads="1"/>
          </p:cNvSpPr>
          <p:nvPr/>
        </p:nvSpPr>
        <p:spPr bwMode="auto">
          <a:xfrm>
            <a:off x="271463" y="1219200"/>
            <a:ext cx="9288462" cy="5256213"/>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lstStyle/>
          <a:p>
            <a:pPr marL="233363" indent="-233363" defTabSz="957263" eaLnBrk="1" hangingPunct="1">
              <a:lnSpc>
                <a:spcPct val="200000"/>
              </a:lnSpc>
              <a:defRPr/>
            </a:pPr>
            <a:r>
              <a:rPr lang="en-US" altLang="ja-JP" sz="2200" dirty="0">
                <a:solidFill>
                  <a:srgbClr val="000000"/>
                </a:solidFill>
                <a:latin typeface="HG丸ｺﾞｼｯｸM-PRO"/>
              </a:rPr>
              <a:t>(</a:t>
            </a:r>
            <a:r>
              <a:rPr lang="ja-JP" altLang="en-US" sz="2200" dirty="0">
                <a:solidFill>
                  <a:srgbClr val="000000"/>
                </a:solidFill>
                <a:latin typeface="HG丸ｺﾞｼｯｸM-PRO"/>
              </a:rPr>
              <a:t>１</a:t>
            </a:r>
            <a:r>
              <a:rPr lang="en-US" altLang="ja-JP" sz="2200" dirty="0">
                <a:solidFill>
                  <a:srgbClr val="000000"/>
                </a:solidFill>
                <a:latin typeface="HG丸ｺﾞｼｯｸM-PRO"/>
              </a:rPr>
              <a:t>)</a:t>
            </a:r>
            <a:r>
              <a:rPr lang="ja-JP" altLang="en-US" sz="2200" dirty="0">
                <a:solidFill>
                  <a:srgbClr val="000000"/>
                </a:solidFill>
                <a:latin typeface="HG丸ｺﾞｼｯｸM-PRO" panose="020F0600000000000000" pitchFamily="50" charset="-128"/>
              </a:rPr>
              <a:t>分娩経過中の胎児の状態評価</a:t>
            </a:r>
            <a:endParaRPr lang="ja-JP" altLang="en-US" sz="2400" dirty="0">
              <a:solidFill>
                <a:srgbClr val="000000"/>
              </a:solidFill>
              <a:latin typeface="HG丸ｺﾞｼｯｸM-PRO"/>
            </a:endParaRPr>
          </a:p>
          <a:p>
            <a:pPr>
              <a:defRPr/>
            </a:pPr>
            <a:r>
              <a:rPr lang="ja-JP" altLang="en-US" sz="2000" dirty="0">
                <a:solidFill>
                  <a:srgbClr val="000000"/>
                </a:solidFill>
                <a:latin typeface="HG丸ｺﾞｼｯｸM-PRO"/>
                <a:ea typeface="HG丸ｺﾞｼｯｸM-PRO"/>
              </a:rPr>
              <a:t>ア．入院時には一定時間（</a:t>
            </a:r>
            <a:r>
              <a:rPr lang="en-US" altLang="ja-JP" sz="2000" dirty="0">
                <a:solidFill>
                  <a:srgbClr val="000000"/>
                </a:solidFill>
                <a:latin typeface="HG丸ｺﾞｼｯｸM-PRO"/>
                <a:ea typeface="HG丸ｺﾞｼｯｸM-PRO"/>
              </a:rPr>
              <a:t>20</a:t>
            </a:r>
            <a:r>
              <a:rPr lang="ja-JP" altLang="en-US" sz="2000" dirty="0">
                <a:solidFill>
                  <a:srgbClr val="000000"/>
                </a:solidFill>
                <a:latin typeface="HG丸ｺﾞｼｯｸM-PRO"/>
                <a:ea typeface="HG丸ｺﾞｼｯｸM-PRO"/>
              </a:rPr>
              <a:t>分以上）分娩監視装置を装着し、正常胎児心拍　　</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数パターンであることを確認する。</a:t>
            </a:r>
            <a:endParaRPr lang="en-US" altLang="ja-JP" sz="2000" dirty="0">
              <a:solidFill>
                <a:srgbClr val="000000"/>
              </a:solidFill>
              <a:latin typeface="HG丸ｺﾞｼｯｸM-PRO"/>
              <a:ea typeface="HG丸ｺﾞｼｯｸM-PRO"/>
            </a:endParaRPr>
          </a:p>
          <a:p>
            <a:pPr>
              <a:defRPr/>
            </a:pP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イ．入院時に一定時間（</a:t>
            </a:r>
            <a:r>
              <a:rPr lang="en-US" altLang="ja-JP" sz="2000" dirty="0">
                <a:solidFill>
                  <a:srgbClr val="000000"/>
                </a:solidFill>
                <a:latin typeface="HG丸ｺﾞｼｯｸM-PRO"/>
                <a:ea typeface="HG丸ｺﾞｼｯｸM-PRO"/>
              </a:rPr>
              <a:t>20</a:t>
            </a:r>
            <a:r>
              <a:rPr lang="ja-JP" altLang="en-US" sz="2000" dirty="0">
                <a:solidFill>
                  <a:srgbClr val="000000"/>
                </a:solidFill>
                <a:latin typeface="HG丸ｺﾞｼｯｸM-PRO"/>
                <a:ea typeface="HG丸ｺﾞｼｯｸM-PRO"/>
              </a:rPr>
              <a:t>分以上）正常胎児心拍数パターンであること</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を確認した場合は、分娩第１期は次の連続的モニタリングまで（６時間　</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以内）は、</a:t>
            </a:r>
            <a:r>
              <a:rPr lang="en-US" altLang="ja-JP" sz="2000" dirty="0">
                <a:solidFill>
                  <a:srgbClr val="000000"/>
                </a:solidFill>
                <a:latin typeface="HG丸ｺﾞｼｯｸM-PRO"/>
                <a:ea typeface="HG丸ｺﾞｼｯｸM-PRO"/>
              </a:rPr>
              <a:t>15 </a:t>
            </a:r>
            <a:r>
              <a:rPr lang="ja-JP" altLang="en-US" sz="2000" dirty="0">
                <a:solidFill>
                  <a:srgbClr val="000000"/>
                </a:solidFill>
                <a:latin typeface="HG丸ｺﾞｼｯｸM-PRO"/>
                <a:ea typeface="HG丸ｺﾞｼｯｸM-PRO"/>
              </a:rPr>
              <a:t>～ </a:t>
            </a:r>
            <a:r>
              <a:rPr lang="en-US" altLang="ja-JP" sz="2000" dirty="0">
                <a:solidFill>
                  <a:srgbClr val="000000"/>
                </a:solidFill>
                <a:latin typeface="HG丸ｺﾞｼｯｸM-PRO"/>
                <a:ea typeface="HG丸ｺﾞｼｯｸM-PRO"/>
              </a:rPr>
              <a:t>90</a:t>
            </a:r>
            <a:r>
              <a:rPr lang="ja-JP" altLang="en-US" sz="2000" dirty="0">
                <a:solidFill>
                  <a:srgbClr val="000000"/>
                </a:solidFill>
                <a:latin typeface="HG丸ｺﾞｼｯｸM-PRO"/>
                <a:ea typeface="HG丸ｺﾞｼｯｸM-PRO"/>
              </a:rPr>
              <a:t>分ごとに間欠的胎児心拍数聴取、または連続的モニ　</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タリングを行う。</a:t>
            </a:r>
          </a:p>
          <a:p>
            <a:pPr>
              <a:defRPr/>
            </a:pP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ウ．間欠的胎児心拍数聴取にあたっては、以下のことに留意する。</a:t>
            </a:r>
          </a:p>
          <a:p>
            <a:pPr>
              <a:defRPr/>
            </a:pPr>
            <a:r>
              <a:rPr lang="ja-JP" altLang="en-US" sz="2000" dirty="0">
                <a:solidFill>
                  <a:srgbClr val="000000"/>
                </a:solidFill>
                <a:latin typeface="HG丸ｺﾞｼｯｸM-PRO"/>
                <a:ea typeface="HG丸ｺﾞｼｯｸM-PRO"/>
              </a:rPr>
              <a:t>     ①分娩監視装置を装着していないなどの状況では、分娩第１期には</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a:t>
            </a:r>
            <a:r>
              <a:rPr lang="en-US" altLang="ja-JP" sz="2000" dirty="0">
                <a:solidFill>
                  <a:srgbClr val="000000"/>
                </a:solidFill>
                <a:latin typeface="HG丸ｺﾞｼｯｸM-PRO"/>
                <a:ea typeface="HG丸ｺﾞｼｯｸM-PRO"/>
              </a:rPr>
              <a:t>15</a:t>
            </a:r>
            <a:r>
              <a:rPr lang="ja-JP" altLang="en-US" sz="2000" dirty="0">
                <a:solidFill>
                  <a:srgbClr val="000000"/>
                </a:solidFill>
                <a:latin typeface="HG丸ｺﾞｼｯｸM-PRO"/>
                <a:ea typeface="HG丸ｺﾞｼｯｸM-PRO"/>
              </a:rPr>
              <a:t>分ごと、および分娩第２期には５分ごとに胎児心拍数を聴取する。</a:t>
            </a:r>
          </a:p>
          <a:p>
            <a:pPr>
              <a:defRPr/>
            </a:pPr>
            <a:r>
              <a:rPr lang="ja-JP" altLang="en-US" sz="2000" dirty="0">
                <a:solidFill>
                  <a:srgbClr val="000000"/>
                </a:solidFill>
                <a:latin typeface="HG丸ｺﾞｼｯｸM-PRO"/>
                <a:ea typeface="HG丸ｺﾞｼｯｸM-PRO"/>
              </a:rPr>
              <a:t>     ②間欠的胎児心拍数聴取の聴取時間は、分娩第１期および第２期の</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いずれも、子宮収縮直後に少なくとも</a:t>
            </a:r>
            <a:r>
              <a:rPr lang="en-US" altLang="ja-JP" sz="2000" dirty="0">
                <a:solidFill>
                  <a:srgbClr val="000000"/>
                </a:solidFill>
                <a:latin typeface="HG丸ｺﾞｼｯｸM-PRO"/>
                <a:ea typeface="HG丸ｺﾞｼｯｸM-PRO"/>
              </a:rPr>
              <a:t>60</a:t>
            </a:r>
            <a:r>
              <a:rPr lang="ja-JP" altLang="en-US" sz="2000" dirty="0">
                <a:solidFill>
                  <a:srgbClr val="000000"/>
                </a:solidFill>
                <a:latin typeface="HG丸ｺﾞｼｯｸM-PRO"/>
                <a:ea typeface="HG丸ｺﾞｼｯｸM-PRO"/>
              </a:rPr>
              <a:t>秒間は測定し、子宮収縮に</a:t>
            </a:r>
            <a:endParaRPr lang="en-US" altLang="ja-JP" sz="2000" dirty="0">
              <a:solidFill>
                <a:srgbClr val="000000"/>
              </a:solidFill>
              <a:latin typeface="HG丸ｺﾞｼｯｸM-PRO"/>
              <a:ea typeface="HG丸ｺﾞｼｯｸM-PRO"/>
            </a:endParaRPr>
          </a:p>
          <a:p>
            <a:pPr>
              <a:defRPr/>
            </a:pPr>
            <a:r>
              <a:rPr lang="ja-JP" altLang="en-US" sz="2000" dirty="0">
                <a:solidFill>
                  <a:srgbClr val="000000"/>
                </a:solidFill>
                <a:latin typeface="HG丸ｺﾞｼｯｸM-PRO"/>
                <a:ea typeface="HG丸ｺﾞｼｯｸM-PRO"/>
              </a:rPr>
              <a:t>　　　よる胎児心拍数の変動について評価する。　</a:t>
            </a:r>
            <a:endParaRPr lang="en-US" altLang="ja-JP" sz="2000" dirty="0">
              <a:solidFill>
                <a:srgbClr val="000000"/>
              </a:solidFill>
              <a:latin typeface="HG丸ｺﾞｼｯｸM-PRO"/>
              <a:ea typeface="HG丸ｺﾞｼｯｸM-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22425" y="342900"/>
            <a:ext cx="6657975" cy="650875"/>
          </a:xfrm>
        </p:spPr>
        <p:txBody>
          <a:bodyPr/>
          <a:lstStyle/>
          <a:p>
            <a:pPr eaLnBrk="1" hangingPunct="1"/>
            <a:r>
              <a:rPr lang="ja-JP" altLang="en-US"/>
              <a:t>産科医療関係者に対する提言②</a:t>
            </a:r>
          </a:p>
        </p:txBody>
      </p:sp>
      <p:sp>
        <p:nvSpPr>
          <p:cNvPr id="6" name="スライド番号プレースホルダー 5"/>
          <p:cNvSpPr>
            <a:spLocks noGrp="1"/>
          </p:cNvSpPr>
          <p:nvPr>
            <p:ph type="sldNum" sz="quarter" idx="12"/>
          </p:nvPr>
        </p:nvSpPr>
        <p:spPr/>
        <p:txBody>
          <a:bodyPr/>
          <a:lstStyle/>
          <a:p>
            <a:pPr>
              <a:defRPr/>
            </a:pPr>
            <a:fld id="{0E84E82C-E6DD-400A-ACB4-5BAE251BD8A3}" type="slidenum">
              <a:rPr lang="ja-JP" altLang="en-US">
                <a:solidFill>
                  <a:srgbClr val="000000"/>
                </a:solidFill>
              </a:rPr>
              <a:pPr>
                <a:defRPr/>
              </a:pPr>
              <a:t>37</a:t>
            </a:fld>
            <a:endParaRPr lang="en-US" altLang="ja-JP">
              <a:solidFill>
                <a:srgbClr val="000000"/>
              </a:solidFill>
            </a:endParaRPr>
          </a:p>
        </p:txBody>
      </p:sp>
      <p:sp>
        <p:nvSpPr>
          <p:cNvPr id="49156" name="AutoShape 3"/>
          <p:cNvSpPr>
            <a:spLocks noChangeArrowheads="1"/>
          </p:cNvSpPr>
          <p:nvPr/>
        </p:nvSpPr>
        <p:spPr bwMode="auto">
          <a:xfrm>
            <a:off x="160338" y="1236663"/>
            <a:ext cx="9223375" cy="543401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endParaRPr lang="en-US" altLang="ja-JP">
              <a:solidFill>
                <a:srgbClr val="000000"/>
              </a:solidFill>
            </a:endParaRPr>
          </a:p>
        </p:txBody>
      </p:sp>
      <p:graphicFrame>
        <p:nvGraphicFramePr>
          <p:cNvPr id="3" name="表 2"/>
          <p:cNvGraphicFramePr>
            <a:graphicFrameLocks noGrp="1"/>
          </p:cNvGraphicFramePr>
          <p:nvPr/>
        </p:nvGraphicFramePr>
        <p:xfrm>
          <a:off x="590550" y="2316163"/>
          <a:ext cx="8321675" cy="1928813"/>
        </p:xfrm>
        <a:graphic>
          <a:graphicData uri="http://schemas.openxmlformats.org/drawingml/2006/table">
            <a:tbl>
              <a:tblPr/>
              <a:tblGrid>
                <a:gridCol w="5226050">
                  <a:extLst>
                    <a:ext uri="{9D8B030D-6E8A-4147-A177-3AD203B41FA5}">
                      <a16:colId xmlns:a16="http://schemas.microsoft.com/office/drawing/2014/main" val="20000"/>
                    </a:ext>
                  </a:extLst>
                </a:gridCol>
                <a:gridCol w="1446213">
                  <a:extLst>
                    <a:ext uri="{9D8B030D-6E8A-4147-A177-3AD203B41FA5}">
                      <a16:colId xmlns:a16="http://schemas.microsoft.com/office/drawing/2014/main" val="20001"/>
                    </a:ext>
                  </a:extLst>
                </a:gridCol>
                <a:gridCol w="1649412">
                  <a:extLst>
                    <a:ext uri="{9D8B030D-6E8A-4147-A177-3AD203B41FA5}">
                      <a16:colId xmlns:a16="http://schemas.microsoft.com/office/drawing/2014/main" val="20002"/>
                    </a:ext>
                  </a:extLst>
                </a:gridCol>
              </a:tblGrid>
              <a:tr h="382588">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胎児心拍数陣痛図を確認する状況</a:t>
                      </a:r>
                      <a:r>
                        <a:rPr kumimoji="1" lang="ja-JP" sz="1600" b="0" i="0" u="none" strike="noStrike" cap="none" normalizeH="0" baseline="3000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注）</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分娩第１期</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分娩第２期</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762000">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胎児心拍数波形分類でレベル</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1</a:t>
                      </a: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または</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2</a:t>
                      </a: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を呈し、</a:t>
                      </a:r>
                      <a:br>
                        <a:rPr kumimoji="1" lang="en-US"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b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特にリスクのないまたはリスクが低いと判断されるとき</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約</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30</a:t>
                      </a: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分間隔</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約</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15</a:t>
                      </a:r>
                      <a:r>
                        <a:rPr kumimoji="1" lang="ja-JP" sz="1600" b="0" i="0" u="none" strike="noStrike" cap="none" normalizeH="0" baseline="0" dirty="0">
                          <a:ln>
                            <a:noFill/>
                          </a:ln>
                          <a:solidFill>
                            <a:schemeClr val="tx1"/>
                          </a:solidFill>
                          <a:effectLst/>
                          <a:latin typeface="HG丸ｺﾞｼｯｸM-PRO" panose="020F0600000000000000" pitchFamily="50" charset="-128"/>
                          <a:ea typeface="ＭＳ Ｐゴシック" panose="020B0600070205080204" pitchFamily="50" charset="-128"/>
                        </a:rPr>
                        <a:t>分間隔</a:t>
                      </a:r>
                      <a:endParaRPr kumimoji="1" 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胎児心拍数波形分類でレベル</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3</a:t>
                      </a: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またはハイリスク産婦</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約</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15</a:t>
                      </a: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分間隔</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約</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5</a:t>
                      </a: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分間隔</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6225">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胎児心拍数波形分類でレベル</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4</a:t>
                      </a: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または</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rPr>
                        <a:t>連続的に波形を監視</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9" marR="628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49178" name="Rectangle 822"/>
          <p:cNvSpPr>
            <a:spLocks noChangeArrowheads="1"/>
          </p:cNvSpPr>
          <p:nvPr/>
        </p:nvSpPr>
        <p:spPr bwMode="auto">
          <a:xfrm>
            <a:off x="6176963" y="1581150"/>
            <a:ext cx="3167062"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endParaRPr lang="ja-JP" altLang="en-US" sz="2000">
              <a:solidFill>
                <a:srgbClr val="000000"/>
              </a:solidFill>
              <a:latin typeface="HG丸ｺﾞｼｯｸM-PRO" panose="020F0600000000000000" pitchFamily="50" charset="-128"/>
              <a:ea typeface="HG丸ｺﾞｼｯｸM-PRO" panose="020F0600000000000000" pitchFamily="50" charset="-128"/>
            </a:endParaRPr>
          </a:p>
        </p:txBody>
      </p:sp>
      <p:sp>
        <p:nvSpPr>
          <p:cNvPr id="49179" name="テキスト ボックス 3"/>
          <p:cNvSpPr txBox="1">
            <a:spLocks noChangeArrowheads="1"/>
          </p:cNvSpPr>
          <p:nvPr/>
        </p:nvSpPr>
        <p:spPr bwMode="auto">
          <a:xfrm>
            <a:off x="415925" y="1341438"/>
            <a:ext cx="94630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a:solidFill>
                  <a:srgbClr val="000000"/>
                </a:solidFill>
              </a:rPr>
              <a:t>エ．連続的モニタリング中の胎児心拍数陣痛図の確認は、以下の間隔で行う。</a:t>
            </a:r>
            <a:endParaRPr lang="en-US" altLang="ja-JP" sz="2000">
              <a:solidFill>
                <a:srgbClr val="000000"/>
              </a:solidFill>
            </a:endParaRPr>
          </a:p>
          <a:p>
            <a:r>
              <a:rPr lang="ja-JP" altLang="en-US" sz="2000">
                <a:solidFill>
                  <a:srgbClr val="000000"/>
                </a:solidFill>
              </a:rPr>
              <a:t>　　　　　　　　　　</a:t>
            </a:r>
            <a:endParaRPr lang="en-US" altLang="ja-JP" sz="2000">
              <a:solidFill>
                <a:srgbClr val="000000"/>
              </a:solidFill>
            </a:endParaRPr>
          </a:p>
          <a:p>
            <a:r>
              <a:rPr lang="ja-JP" altLang="en-US" sz="2000">
                <a:solidFill>
                  <a:srgbClr val="000000"/>
                </a:solidFill>
              </a:rPr>
              <a:t>　　　　　　</a:t>
            </a:r>
            <a:r>
              <a:rPr lang="ja-JP" altLang="en-US">
                <a:solidFill>
                  <a:srgbClr val="000000"/>
                </a:solidFill>
              </a:rPr>
              <a:t>胎児心拍数陣痛図を確認する間隔</a:t>
            </a:r>
            <a:endParaRPr lang="en-US" altLang="ja-JP">
              <a:solidFill>
                <a:srgbClr val="000000"/>
              </a:solidFill>
            </a:endParaRPr>
          </a:p>
          <a:p>
            <a:endParaRPr lang="en-US" altLang="ja-JP">
              <a:solidFill>
                <a:srgbClr val="000000"/>
              </a:solidFill>
            </a:endParaRPr>
          </a:p>
        </p:txBody>
      </p:sp>
      <p:sp>
        <p:nvSpPr>
          <p:cNvPr id="49180" name="テキスト ボックス 10"/>
          <p:cNvSpPr txBox="1">
            <a:spLocks noChangeArrowheads="1"/>
          </p:cNvSpPr>
          <p:nvPr/>
        </p:nvSpPr>
        <p:spPr bwMode="auto">
          <a:xfrm>
            <a:off x="346075" y="4264025"/>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1200">
                <a:solidFill>
                  <a:srgbClr val="000000"/>
                </a:solidFill>
              </a:rPr>
              <a:t>   </a:t>
            </a:r>
            <a:r>
              <a:rPr lang="ja-JP" altLang="en-US" sz="1200">
                <a:solidFill>
                  <a:srgbClr val="000000"/>
                </a:solidFill>
                <a:latin typeface="HG丸ｺﾞｼｯｸM-PRO" panose="020F0600000000000000" pitchFamily="50" charset="-128"/>
              </a:rPr>
              <a:t>「産婦人科診療ガイドライン</a:t>
            </a:r>
            <a:r>
              <a:rPr lang="en-US" altLang="ja-JP" sz="1200">
                <a:solidFill>
                  <a:srgbClr val="000000"/>
                </a:solidFill>
                <a:latin typeface="HG丸ｺﾞｼｯｸM-PRO" panose="020F0600000000000000" pitchFamily="50" charset="-128"/>
              </a:rPr>
              <a:t>‐</a:t>
            </a:r>
            <a:r>
              <a:rPr lang="ja-JP" altLang="en-US" sz="1200">
                <a:solidFill>
                  <a:srgbClr val="000000"/>
                </a:solidFill>
                <a:latin typeface="HG丸ｺﾞｼｯｸM-PRO" panose="020F0600000000000000" pitchFamily="50" charset="-128"/>
              </a:rPr>
              <a:t>産科編</a:t>
            </a:r>
            <a:r>
              <a:rPr lang="en-US" altLang="ja-JP" sz="1200">
                <a:solidFill>
                  <a:srgbClr val="000000"/>
                </a:solidFill>
                <a:latin typeface="HG丸ｺﾞｼｯｸM-PRO" panose="020F0600000000000000" pitchFamily="50" charset="-128"/>
              </a:rPr>
              <a:t>2014</a:t>
            </a:r>
            <a:r>
              <a:rPr lang="ja-JP" altLang="en-US" sz="1200">
                <a:solidFill>
                  <a:srgbClr val="000000"/>
                </a:solidFill>
                <a:latin typeface="HG丸ｺﾞｼｯｸM-PRO" panose="020F0600000000000000" pitchFamily="50" charset="-128"/>
              </a:rPr>
              <a:t>」をもとに作成</a:t>
            </a:r>
            <a:endParaRPr lang="en-US" altLang="ja-JP" sz="1200">
              <a:solidFill>
                <a:srgbClr val="000000"/>
              </a:solidFill>
              <a:latin typeface="HG丸ｺﾞｼｯｸM-PRO" panose="020F0600000000000000" pitchFamily="50" charset="-128"/>
            </a:endParaRPr>
          </a:p>
          <a:p>
            <a:r>
              <a:rPr lang="ja-JP" altLang="en-US" sz="1200">
                <a:solidFill>
                  <a:srgbClr val="000000"/>
                </a:solidFill>
                <a:latin typeface="HG丸ｺﾞｼｯｸM-PRO" panose="020F0600000000000000" pitchFamily="50" charset="-128"/>
              </a:rPr>
              <a:t>　注）「 産婦人科診療ガイドライン」においては、推奨レベルＣ、実施する こと等が考慮される</a:t>
            </a:r>
            <a:endParaRPr lang="en-US" altLang="ja-JP" sz="1200">
              <a:solidFill>
                <a:srgbClr val="000000"/>
              </a:solidFill>
              <a:latin typeface="HG丸ｺﾞｼｯｸM-PRO" panose="020F0600000000000000" pitchFamily="50" charset="-128"/>
            </a:endParaRPr>
          </a:p>
          <a:p>
            <a:r>
              <a:rPr lang="ja-JP" altLang="en-US" sz="1200">
                <a:solidFill>
                  <a:srgbClr val="000000"/>
                </a:solidFill>
                <a:latin typeface="HG丸ｺﾞｼｯｸM-PRO" panose="020F0600000000000000" pitchFamily="50" charset="-128"/>
              </a:rPr>
              <a:t>　　（考慮の対象となるが、必ずしも実施が勧められているわけではない）とされている。</a:t>
            </a:r>
          </a:p>
          <a:p>
            <a:endParaRPr lang="en-US" altLang="ja-JP">
              <a:solidFill>
                <a:srgbClr val="000000"/>
              </a:solidFill>
            </a:endParaRPr>
          </a:p>
          <a:p>
            <a:endParaRPr lang="en-US" altLang="ja-JP">
              <a:solidFill>
                <a:srgbClr val="000000"/>
              </a:solidFill>
            </a:endParaRPr>
          </a:p>
        </p:txBody>
      </p:sp>
      <p:sp>
        <p:nvSpPr>
          <p:cNvPr id="12" name="テキスト ボックス 11"/>
          <p:cNvSpPr txBox="1"/>
          <p:nvPr/>
        </p:nvSpPr>
        <p:spPr>
          <a:xfrm>
            <a:off x="127000" y="4941888"/>
            <a:ext cx="8928100" cy="2246312"/>
          </a:xfrm>
          <a:prstGeom prst="rect">
            <a:avLst/>
          </a:prstGeom>
          <a:noFill/>
        </p:spPr>
        <p:txBody>
          <a:bodyPr>
            <a:spAutoFit/>
          </a:bodyPr>
          <a:lstStyle/>
          <a:p>
            <a:pPr>
              <a:defRPr/>
            </a:pPr>
            <a:r>
              <a:rPr lang="ja-JP" altLang="en-US" sz="2000" dirty="0">
                <a:solidFill>
                  <a:srgbClr val="000000"/>
                </a:solidFill>
                <a:latin typeface="+mj-ea"/>
                <a:ea typeface="+mj-ea"/>
              </a:rPr>
              <a:t>　オ．日本産科婦人科学会周産期委員会が示す「胎児心拍数図における用語　　</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と定義 」および「</a:t>
            </a:r>
            <a:r>
              <a:rPr lang="en-US" altLang="ja-JP" sz="2000" dirty="0">
                <a:solidFill>
                  <a:srgbClr val="000000"/>
                </a:solidFill>
                <a:latin typeface="+mj-ea"/>
                <a:ea typeface="+mj-ea"/>
              </a:rPr>
              <a:t>『</a:t>
            </a:r>
            <a:r>
              <a:rPr lang="ja-JP" altLang="en-US" sz="2000" dirty="0">
                <a:solidFill>
                  <a:srgbClr val="000000"/>
                </a:solidFill>
                <a:latin typeface="+mj-ea"/>
                <a:ea typeface="+mj-ea"/>
              </a:rPr>
              <a:t>胎児心拍数図の用語及び定義</a:t>
            </a:r>
            <a:r>
              <a:rPr lang="en-US" altLang="ja-JP" sz="2000" dirty="0">
                <a:solidFill>
                  <a:srgbClr val="000000"/>
                </a:solidFill>
                <a:latin typeface="+mj-ea"/>
                <a:ea typeface="+mj-ea"/>
              </a:rPr>
              <a:t>』</a:t>
            </a:r>
            <a:r>
              <a:rPr lang="ja-JP" altLang="en-US" sz="2000" dirty="0">
                <a:solidFill>
                  <a:srgbClr val="000000"/>
                </a:solidFill>
                <a:latin typeface="+mj-ea"/>
                <a:ea typeface="+mj-ea"/>
              </a:rPr>
              <a:t>改定案の提案」（</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a:t>
            </a:r>
            <a:r>
              <a:rPr lang="en-US" altLang="ja-JP" sz="2000" dirty="0">
                <a:solidFill>
                  <a:srgbClr val="000000"/>
                </a:solidFill>
                <a:latin typeface="+mj-ea"/>
                <a:ea typeface="+mj-ea"/>
              </a:rPr>
              <a:t>2013</a:t>
            </a:r>
            <a:r>
              <a:rPr lang="ja-JP" altLang="en-US" sz="2000" dirty="0">
                <a:solidFill>
                  <a:srgbClr val="000000"/>
                </a:solidFill>
                <a:latin typeface="+mj-ea"/>
                <a:ea typeface="+mj-ea"/>
              </a:rPr>
              <a:t>年６月）を確認し、医師および助産師等が胎児心拍数波形パター　</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ンを正しく判読できるよう、自己研鑽するとともに、院内勉強会や研修　</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会などに参加する。</a:t>
            </a:r>
          </a:p>
          <a:p>
            <a:pPr>
              <a:defRPr/>
            </a:pPr>
            <a:endParaRPr lang="en-US" altLang="ja-JP" sz="2000" dirty="0">
              <a:solidFill>
                <a:srgbClr val="000000"/>
              </a:solidFill>
            </a:endParaRPr>
          </a:p>
          <a:p>
            <a:pPr>
              <a:defRPr/>
            </a:pPr>
            <a:endParaRPr lang="en-US" altLang="ja-JP" sz="20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22425" y="342900"/>
            <a:ext cx="6657975" cy="650875"/>
          </a:xfrm>
        </p:spPr>
        <p:txBody>
          <a:bodyPr/>
          <a:lstStyle/>
          <a:p>
            <a:pPr eaLnBrk="1" hangingPunct="1"/>
            <a:r>
              <a:rPr lang="ja-JP" altLang="en-US"/>
              <a:t>産科医療関係者に対する提言③</a:t>
            </a:r>
          </a:p>
        </p:txBody>
      </p:sp>
      <p:sp>
        <p:nvSpPr>
          <p:cNvPr id="6" name="スライド番号プレースホルダー 5"/>
          <p:cNvSpPr>
            <a:spLocks noGrp="1"/>
          </p:cNvSpPr>
          <p:nvPr>
            <p:ph type="sldNum" sz="quarter" idx="12"/>
          </p:nvPr>
        </p:nvSpPr>
        <p:spPr/>
        <p:txBody>
          <a:bodyPr/>
          <a:lstStyle/>
          <a:p>
            <a:pPr>
              <a:defRPr/>
            </a:pPr>
            <a:fld id="{E7284B3A-55A9-435B-AD86-8394A47A7D0C}" type="slidenum">
              <a:rPr lang="ja-JP" altLang="en-US">
                <a:solidFill>
                  <a:srgbClr val="000000"/>
                </a:solidFill>
              </a:rPr>
              <a:pPr>
                <a:defRPr/>
              </a:pPr>
              <a:t>38</a:t>
            </a:fld>
            <a:endParaRPr lang="en-US" altLang="ja-JP">
              <a:solidFill>
                <a:srgbClr val="000000"/>
              </a:solidFill>
            </a:endParaRPr>
          </a:p>
        </p:txBody>
      </p:sp>
      <p:sp>
        <p:nvSpPr>
          <p:cNvPr id="50180" name="AutoShape 3"/>
          <p:cNvSpPr>
            <a:spLocks noChangeArrowheads="1"/>
          </p:cNvSpPr>
          <p:nvPr/>
        </p:nvSpPr>
        <p:spPr bwMode="auto">
          <a:xfrm>
            <a:off x="200025" y="1270000"/>
            <a:ext cx="9432925" cy="5400675"/>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a:solidFill>
                  <a:srgbClr val="000000"/>
                </a:solidFill>
                <a:latin typeface="HG丸ｺﾞｼｯｸM-PRO" panose="020F0600000000000000" pitchFamily="50" charset="-128"/>
              </a:rPr>
              <a:t>カ．胎児心拍数陣痛図の正確な判読のために、分娩監視装置のトランス</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デューサーを正しく装着し、正確に胎児心拍数および陣痛を計測する。　</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妊産婦の体位や胎動により、胎児心拍数の聴取部位がずれることが</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しばしば起こるため、トランスデューサーの装着状態を確認・調整する。</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分娩監視装置による胎児心拍数の確認ができない場合は、超音波診断装置　</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での確認を行う。</a:t>
            </a:r>
          </a:p>
          <a:p>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キ．胎児心拍数聴取の記録にあたっては、以下のことに留意する。</a:t>
            </a:r>
          </a:p>
          <a:p>
            <a:r>
              <a:rPr lang="ja-JP" altLang="en-US">
                <a:solidFill>
                  <a:srgbClr val="000000"/>
                </a:solidFill>
              </a:rPr>
              <a:t>　</a:t>
            </a:r>
            <a:endParaRPr lang="en-US" altLang="ja-JP">
              <a:solidFill>
                <a:srgbClr val="000000"/>
              </a:solidFill>
            </a:endParaRPr>
          </a:p>
          <a:p>
            <a:r>
              <a:rPr lang="ja-JP" altLang="en-US" sz="1600">
                <a:solidFill>
                  <a:srgbClr val="000000"/>
                </a:solidFill>
              </a:rPr>
              <a:t>　</a:t>
            </a:r>
            <a:r>
              <a:rPr lang="ja-JP" altLang="en-US">
                <a:solidFill>
                  <a:srgbClr val="000000"/>
                </a:solidFill>
                <a:latin typeface="HG丸ｺﾞｼｯｸM-PRO" panose="020F0600000000000000" pitchFamily="50" charset="-128"/>
              </a:rPr>
              <a:t>①分娩監視装置の時刻設定を定期的に確認し、胎児心拍数陣痛図に正しく時刻を</a:t>
            </a:r>
            <a:endParaRPr lang="en-US" altLang="ja-JP">
              <a:solidFill>
                <a:srgbClr val="000000"/>
              </a:solidFill>
              <a:latin typeface="HG丸ｺﾞｼｯｸM-PRO" panose="020F0600000000000000" pitchFamily="50" charset="-128"/>
            </a:endParaRPr>
          </a:p>
          <a:p>
            <a:r>
              <a:rPr lang="ja-JP" altLang="en-US">
                <a:solidFill>
                  <a:srgbClr val="000000"/>
                </a:solidFill>
                <a:latin typeface="HG丸ｺﾞｼｯｸM-PRO" panose="020F0600000000000000" pitchFamily="50" charset="-128"/>
              </a:rPr>
              <a:t>　　記録する。</a:t>
            </a:r>
          </a:p>
          <a:p>
            <a:r>
              <a:rPr lang="ja-JP" altLang="en-US">
                <a:solidFill>
                  <a:srgbClr val="000000"/>
                </a:solidFill>
                <a:latin typeface="HG丸ｺﾞｼｯｸM-PRO" panose="020F0600000000000000" pitchFamily="50" charset="-128"/>
              </a:rPr>
              <a:t>　②分娩監視装置の紙送り速度については、３</a:t>
            </a:r>
            <a:r>
              <a:rPr lang="en-US" altLang="ja-JP">
                <a:solidFill>
                  <a:srgbClr val="000000"/>
                </a:solidFill>
                <a:latin typeface="HG丸ｺﾞｼｯｸM-PRO" panose="020F0600000000000000" pitchFamily="50" charset="-128"/>
              </a:rPr>
              <a:t>cm/</a:t>
            </a:r>
            <a:r>
              <a:rPr lang="ja-JP" altLang="en-US">
                <a:solidFill>
                  <a:srgbClr val="000000"/>
                </a:solidFill>
                <a:latin typeface="HG丸ｺﾞｼｯｸM-PRO" panose="020F0600000000000000" pitchFamily="50" charset="-128"/>
              </a:rPr>
              <a:t>分による記録が１</a:t>
            </a:r>
            <a:r>
              <a:rPr lang="en-US" altLang="ja-JP">
                <a:solidFill>
                  <a:srgbClr val="000000"/>
                </a:solidFill>
                <a:latin typeface="HG丸ｺﾞｼｯｸM-PRO" panose="020F0600000000000000" pitchFamily="50" charset="-128"/>
              </a:rPr>
              <a:t>cm/</a:t>
            </a:r>
            <a:r>
              <a:rPr lang="ja-JP" altLang="en-US">
                <a:solidFill>
                  <a:srgbClr val="000000"/>
                </a:solidFill>
                <a:latin typeface="HG丸ｺﾞｼｯｸM-PRO" panose="020F0600000000000000" pitchFamily="50" charset="-128"/>
              </a:rPr>
              <a:t>分または　</a:t>
            </a:r>
            <a:endParaRPr lang="en-US" altLang="ja-JP">
              <a:solidFill>
                <a:srgbClr val="000000"/>
              </a:solidFill>
              <a:latin typeface="HG丸ｺﾞｼｯｸM-PRO" panose="020F0600000000000000" pitchFamily="50" charset="-128"/>
            </a:endParaRPr>
          </a:p>
          <a:p>
            <a:r>
              <a:rPr lang="ja-JP" altLang="en-US">
                <a:solidFill>
                  <a:srgbClr val="000000"/>
                </a:solidFill>
                <a:latin typeface="HG丸ｺﾞｼｯｸM-PRO" panose="020F0600000000000000" pitchFamily="50" charset="-128"/>
              </a:rPr>
              <a:t>　　２</a:t>
            </a:r>
            <a:r>
              <a:rPr lang="en-US" altLang="ja-JP">
                <a:solidFill>
                  <a:srgbClr val="000000"/>
                </a:solidFill>
                <a:latin typeface="HG丸ｺﾞｼｯｸM-PRO" panose="020F0600000000000000" pitchFamily="50" charset="-128"/>
              </a:rPr>
              <a:t>cm/</a:t>
            </a:r>
            <a:r>
              <a:rPr lang="ja-JP" altLang="en-US">
                <a:solidFill>
                  <a:srgbClr val="000000"/>
                </a:solidFill>
                <a:latin typeface="HG丸ｺﾞｼｯｸM-PRO" panose="020F0600000000000000" pitchFamily="50" charset="-128"/>
              </a:rPr>
              <a:t>分による記録に比し基線細変動の評価や徐脈の鑑別に有利であるため、</a:t>
            </a:r>
            <a:endParaRPr lang="en-US" altLang="ja-JP">
              <a:solidFill>
                <a:srgbClr val="000000"/>
              </a:solidFill>
              <a:latin typeface="HG丸ｺﾞｼｯｸM-PRO" panose="020F0600000000000000" pitchFamily="50" charset="-128"/>
            </a:endParaRPr>
          </a:p>
          <a:p>
            <a:r>
              <a:rPr lang="ja-JP" altLang="en-US">
                <a:solidFill>
                  <a:srgbClr val="000000"/>
                </a:solidFill>
                <a:latin typeface="HG丸ｺﾞｼｯｸM-PRO" panose="020F0600000000000000" pitchFamily="50" charset="-128"/>
              </a:rPr>
              <a:t>　　胎児心拍数陣痛図を３</a:t>
            </a:r>
            <a:r>
              <a:rPr lang="en-US" altLang="ja-JP">
                <a:solidFill>
                  <a:srgbClr val="000000"/>
                </a:solidFill>
                <a:latin typeface="HG丸ｺﾞｼｯｸM-PRO" panose="020F0600000000000000" pitchFamily="50" charset="-128"/>
              </a:rPr>
              <a:t>cm/</a:t>
            </a:r>
            <a:r>
              <a:rPr lang="ja-JP" altLang="en-US">
                <a:solidFill>
                  <a:srgbClr val="000000"/>
                </a:solidFill>
                <a:latin typeface="HG丸ｺﾞｼｯｸM-PRO" panose="020F0600000000000000" pitchFamily="50" charset="-128"/>
              </a:rPr>
              <a:t>分で記録する。</a:t>
            </a:r>
          </a:p>
          <a:p>
            <a:r>
              <a:rPr lang="ja-JP" altLang="en-US">
                <a:solidFill>
                  <a:srgbClr val="000000"/>
                </a:solidFill>
                <a:latin typeface="HG丸ｺﾞｼｯｸM-PRO" panose="020F0600000000000000" pitchFamily="50" charset="-128"/>
              </a:rPr>
              <a:t>　③胎児心拍数陣痛図は診療録と同様に適切に保管し、必要なときにいつでも閲覧</a:t>
            </a:r>
            <a:endParaRPr lang="en-US" altLang="ja-JP">
              <a:solidFill>
                <a:srgbClr val="000000"/>
              </a:solidFill>
              <a:latin typeface="HG丸ｺﾞｼｯｸM-PRO" panose="020F0600000000000000" pitchFamily="50" charset="-128"/>
            </a:endParaRPr>
          </a:p>
          <a:p>
            <a:r>
              <a:rPr lang="ja-JP" altLang="en-US">
                <a:solidFill>
                  <a:srgbClr val="000000"/>
                </a:solidFill>
                <a:latin typeface="HG丸ｺﾞｼｯｸM-PRO" panose="020F0600000000000000" pitchFamily="50" charset="-128"/>
              </a:rPr>
              <a:t>　　できる状態にしておく。</a:t>
            </a:r>
          </a:p>
          <a:p>
            <a:r>
              <a:rPr lang="ja-JP" altLang="en-US">
                <a:solidFill>
                  <a:srgbClr val="000000"/>
                </a:solidFill>
                <a:latin typeface="HG丸ｺﾞｼｯｸM-PRO" panose="020F0600000000000000" pitchFamily="50" charset="-128"/>
              </a:rPr>
              <a:t>　④間欠的胎児心拍数聴取を行った場合の胎児心拍数や陣痛の状態等の所見、</a:t>
            </a:r>
            <a:endParaRPr lang="en-US" altLang="ja-JP">
              <a:solidFill>
                <a:srgbClr val="000000"/>
              </a:solidFill>
              <a:latin typeface="HG丸ｺﾞｼｯｸM-PRO" panose="020F0600000000000000" pitchFamily="50" charset="-128"/>
            </a:endParaRPr>
          </a:p>
          <a:p>
            <a:r>
              <a:rPr lang="ja-JP" altLang="en-US">
                <a:solidFill>
                  <a:srgbClr val="000000"/>
                </a:solidFill>
                <a:latin typeface="HG丸ｺﾞｼｯｸM-PRO" panose="020F0600000000000000" pitchFamily="50" charset="-128"/>
              </a:rPr>
              <a:t>　　および胎児心拍数陣痛図の判読などを診療録等に正確に記録する。</a:t>
            </a:r>
            <a:endParaRPr lang="en-US" altLang="ja-JP">
              <a:solidFill>
                <a:srgbClr val="000000"/>
              </a:solidFill>
              <a:latin typeface="HG丸ｺﾞｼｯｸM-PRO" panose="020F0600000000000000"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a:t>再発防止委員会　委員</a:t>
            </a:r>
          </a:p>
        </p:txBody>
      </p:sp>
      <p:sp>
        <p:nvSpPr>
          <p:cNvPr id="5" name="スライド番号プレースホルダー 5"/>
          <p:cNvSpPr>
            <a:spLocks noGrp="1"/>
          </p:cNvSpPr>
          <p:nvPr>
            <p:ph type="sldNum" sz="quarter" idx="12"/>
          </p:nvPr>
        </p:nvSpPr>
        <p:spPr/>
        <p:txBody>
          <a:bodyPr/>
          <a:lstStyle/>
          <a:p>
            <a:pPr>
              <a:defRPr/>
            </a:pPr>
            <a:fld id="{8B22DC3E-A521-4AD8-8007-C7286DE30F4A}" type="slidenum">
              <a:rPr lang="ja-JP" altLang="en-US"/>
              <a:pPr>
                <a:defRPr/>
              </a:pPr>
              <a:t>3</a:t>
            </a:fld>
            <a:endParaRPr lang="en-US" altLang="ja-JP"/>
          </a:p>
        </p:txBody>
      </p:sp>
      <p:graphicFrame>
        <p:nvGraphicFramePr>
          <p:cNvPr id="13316" name="Object 469"/>
          <p:cNvGraphicFramePr>
            <a:graphicFrameLocks noChangeAspect="1"/>
          </p:cNvGraphicFramePr>
          <p:nvPr/>
        </p:nvGraphicFramePr>
        <p:xfrm>
          <a:off x="703263" y="1146175"/>
          <a:ext cx="8405812" cy="5364163"/>
        </p:xfrm>
        <a:graphic>
          <a:graphicData uri="http://schemas.openxmlformats.org/presentationml/2006/ole">
            <mc:AlternateContent xmlns:mc="http://schemas.openxmlformats.org/markup-compatibility/2006">
              <mc:Choice xmlns:v="urn:schemas-microsoft-com:vml" Requires="v">
                <p:oleObj spid="_x0000_s13321" name="Worksheet" r:id="rId3" imgW="8496172" imgH="5772073" progId="Excel.Sheet.8">
                  <p:embed/>
                </p:oleObj>
              </mc:Choice>
              <mc:Fallback>
                <p:oleObj name="Worksheet" r:id="rId3" imgW="8496172" imgH="5772073" progId="Excel.Sheet.8">
                  <p:embed/>
                  <p:pic>
                    <p:nvPicPr>
                      <p:cNvPr id="0" name="Object 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1146175"/>
                        <a:ext cx="8405812" cy="5364163"/>
                      </a:xfrm>
                      <a:prstGeom prst="rect">
                        <a:avLst/>
                      </a:prstGeom>
                      <a:gradFill rotWithShape="1">
                        <a:gsLst>
                          <a:gs pos="0">
                            <a:srgbClr val="CCFFCC"/>
                          </a:gs>
                          <a:gs pos="50000">
                            <a:schemeClr val="bg1"/>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Rectangle 470"/>
          <p:cNvSpPr>
            <a:spLocks noChangeArrowheads="1"/>
          </p:cNvSpPr>
          <p:nvPr/>
        </p:nvSpPr>
        <p:spPr bwMode="auto">
          <a:xfrm>
            <a:off x="7688263" y="6510338"/>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latin typeface="HG丸ｺﾞｼｯｸM-PRO" panose="020F0600000000000000" pitchFamily="50" charset="-128"/>
              </a:rPr>
              <a:t>（</a:t>
            </a:r>
            <a:r>
              <a:rPr lang="en-US" altLang="ja-JP" sz="1200">
                <a:latin typeface="HG丸ｺﾞｼｯｸM-PRO" panose="020F0600000000000000" pitchFamily="50" charset="-128"/>
              </a:rPr>
              <a:t>50</a:t>
            </a:r>
            <a:r>
              <a:rPr lang="ja-JP" altLang="en-US" sz="1200">
                <a:latin typeface="HG丸ｺﾞｼｯｸM-PRO" panose="020F0600000000000000" pitchFamily="50" charset="-128"/>
              </a:rPr>
              <a:t>音順・敬称略）</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22425" y="342900"/>
            <a:ext cx="6657975" cy="650875"/>
          </a:xfrm>
        </p:spPr>
        <p:txBody>
          <a:bodyPr/>
          <a:lstStyle/>
          <a:p>
            <a:pPr eaLnBrk="1" hangingPunct="1"/>
            <a:r>
              <a:rPr lang="ja-JP" altLang="en-US"/>
              <a:t>産科医療関係者に対する提言④</a:t>
            </a:r>
          </a:p>
        </p:txBody>
      </p:sp>
      <p:sp>
        <p:nvSpPr>
          <p:cNvPr id="6" name="スライド番号プレースホルダー 5"/>
          <p:cNvSpPr>
            <a:spLocks noGrp="1"/>
          </p:cNvSpPr>
          <p:nvPr>
            <p:ph type="sldNum" sz="quarter" idx="12"/>
          </p:nvPr>
        </p:nvSpPr>
        <p:spPr/>
        <p:txBody>
          <a:bodyPr/>
          <a:lstStyle/>
          <a:p>
            <a:pPr>
              <a:defRPr/>
            </a:pPr>
            <a:fld id="{4DB70D16-1E59-4D88-8E6B-5F3E4B82DA0E}" type="slidenum">
              <a:rPr lang="ja-JP" altLang="en-US">
                <a:solidFill>
                  <a:srgbClr val="000000"/>
                </a:solidFill>
              </a:rPr>
              <a:pPr>
                <a:defRPr/>
              </a:pPr>
              <a:t>39</a:t>
            </a:fld>
            <a:endParaRPr lang="en-US" altLang="ja-JP">
              <a:solidFill>
                <a:srgbClr val="000000"/>
              </a:solidFill>
            </a:endParaRPr>
          </a:p>
        </p:txBody>
      </p:sp>
      <p:sp>
        <p:nvSpPr>
          <p:cNvPr id="51204" name="AutoShape 3"/>
          <p:cNvSpPr>
            <a:spLocks noChangeArrowheads="1"/>
          </p:cNvSpPr>
          <p:nvPr/>
        </p:nvSpPr>
        <p:spPr bwMode="auto">
          <a:xfrm>
            <a:off x="344488" y="1217613"/>
            <a:ext cx="9215437" cy="545306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200">
                <a:solidFill>
                  <a:srgbClr val="000000"/>
                </a:solidFill>
              </a:rPr>
              <a:t>（２）臍帯血流障害が生じていると推測される状況での分娩管理</a:t>
            </a:r>
          </a:p>
          <a:p>
            <a:endParaRPr lang="en-US" altLang="ja-JP" sz="2000">
              <a:solidFill>
                <a:srgbClr val="000000"/>
              </a:solidFill>
            </a:endParaRPr>
          </a:p>
          <a:p>
            <a:r>
              <a:rPr lang="ja-JP" altLang="en-US" sz="2000">
                <a:solidFill>
                  <a:srgbClr val="000000"/>
                </a:solidFill>
                <a:latin typeface="HG丸ｺﾞｼｯｸM-PRO" panose="020F0600000000000000" pitchFamily="50" charset="-128"/>
              </a:rPr>
              <a:t>ア．破水時や前期破水で羊水の流出が持続している場合は、胎児の位置変化</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による臍帯圧迫が起こる可能性が高くなることから、一定時間分娩監視</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装置を装着する。</a:t>
            </a:r>
          </a:p>
          <a:p>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イ． 胎児心拍数陣痛図で軽度変動一過性徐脈が認められる場合は、分娩進行</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とともに胎児が低酸素状態へと進行する可能性があることを念頭に、</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変動一過性徐脈の持続時間や反復の程度、胎児心拍数下降度の経時的</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変化および他の異常波形パターンの出現の有無など注意深く観察する。</a:t>
            </a:r>
          </a:p>
          <a:p>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ウ．臍帯血流障害が生じていると推測される状況において急速遂娩として</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子宮底圧迫法を併用した吸引分娩を行う場合は、胎児の状態をさらに</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悪化させる可能性があることを念頭に置き実施する。「産婦人科診療</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ガイドライン－産科編</a:t>
            </a:r>
            <a:r>
              <a:rPr lang="en-US" altLang="ja-JP" sz="2000">
                <a:solidFill>
                  <a:srgbClr val="000000"/>
                </a:solidFill>
                <a:latin typeface="HG丸ｺﾞｼｯｸM-PRO" panose="020F0600000000000000" pitchFamily="50" charset="-128"/>
              </a:rPr>
              <a:t>2014</a:t>
            </a:r>
            <a:r>
              <a:rPr lang="ja-JP" altLang="en-US" sz="2000">
                <a:solidFill>
                  <a:srgbClr val="000000"/>
                </a:solidFill>
                <a:latin typeface="HG丸ｺﾞｼｯｸM-PRO" panose="020F0600000000000000" pitchFamily="50" charset="-128"/>
              </a:rPr>
              <a:t>」に示される適応と要約を順守し、児の</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娩出が困難であった場合の対応、およびそれに備えた準備も行った上で　</a:t>
            </a:r>
            <a:endParaRPr lang="en-US" altLang="ja-JP" sz="2000">
              <a:solidFill>
                <a:srgbClr val="000000"/>
              </a:solidFill>
              <a:latin typeface="HG丸ｺﾞｼｯｸM-PRO" panose="020F0600000000000000" pitchFamily="50" charset="-128"/>
            </a:endParaRPr>
          </a:p>
          <a:p>
            <a:r>
              <a:rPr lang="ja-JP" altLang="en-US" sz="2000">
                <a:solidFill>
                  <a:srgbClr val="000000"/>
                </a:solidFill>
                <a:latin typeface="HG丸ｺﾞｼｯｸM-PRO" panose="020F0600000000000000" pitchFamily="50" charset="-128"/>
              </a:rPr>
              <a:t>　　実施する。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79575" y="333375"/>
            <a:ext cx="6656388" cy="650875"/>
          </a:xfrm>
        </p:spPr>
        <p:txBody>
          <a:bodyPr/>
          <a:lstStyle/>
          <a:p>
            <a:pPr eaLnBrk="1" hangingPunct="1"/>
            <a:r>
              <a:rPr lang="ja-JP" altLang="en-US"/>
              <a:t>産科医療関係者に対する提言⑤</a:t>
            </a:r>
          </a:p>
        </p:txBody>
      </p:sp>
      <p:sp>
        <p:nvSpPr>
          <p:cNvPr id="6" name="スライド番号プレースホルダー 5"/>
          <p:cNvSpPr>
            <a:spLocks noGrp="1"/>
          </p:cNvSpPr>
          <p:nvPr>
            <p:ph type="sldNum" sz="quarter" idx="12"/>
          </p:nvPr>
        </p:nvSpPr>
        <p:spPr/>
        <p:txBody>
          <a:bodyPr/>
          <a:lstStyle/>
          <a:p>
            <a:pPr>
              <a:defRPr/>
            </a:pPr>
            <a:fld id="{19B33FF9-CD6B-4B62-831E-C55DDC279ED4}" type="slidenum">
              <a:rPr lang="ja-JP" altLang="en-US">
                <a:solidFill>
                  <a:srgbClr val="000000"/>
                </a:solidFill>
              </a:rPr>
              <a:pPr>
                <a:defRPr/>
              </a:pPr>
              <a:t>40</a:t>
            </a:fld>
            <a:endParaRPr lang="en-US" altLang="ja-JP">
              <a:solidFill>
                <a:srgbClr val="000000"/>
              </a:solidFill>
            </a:endParaRPr>
          </a:p>
        </p:txBody>
      </p:sp>
      <p:sp>
        <p:nvSpPr>
          <p:cNvPr id="53252" name="AutoShape 3"/>
          <p:cNvSpPr>
            <a:spLocks noChangeArrowheads="1"/>
          </p:cNvSpPr>
          <p:nvPr/>
        </p:nvSpPr>
        <p:spPr bwMode="auto">
          <a:xfrm>
            <a:off x="379413" y="1270000"/>
            <a:ext cx="9037637" cy="3521075"/>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defRPr/>
            </a:pPr>
            <a:r>
              <a:rPr lang="ja-JP" altLang="en-US" sz="2000" dirty="0">
                <a:solidFill>
                  <a:srgbClr val="000000"/>
                </a:solidFill>
                <a:latin typeface="+mj-ea"/>
                <a:ea typeface="+mj-ea"/>
              </a:rPr>
              <a:t>エ．分娩が遷延するほど、胎児は陣痛による負荷を受ける時間が長くなる</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ことから、分娩が遷延する原因となる、微弱陣痛、児頭骨盤不均衡、</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回旋異常などの検索を行い、胎児の状態および分娩進行にあわせた対</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策を行う。</a:t>
            </a:r>
          </a:p>
          <a:p>
            <a:pPr>
              <a:defRPr/>
            </a:pP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オ．臍帯血流障害が生じていると推測される状況での子宮収縮薬の使用は</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、臍帯血流障害が軽度であっても胎児の状態が悪化する可能性がある</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ことを念頭に、分娩監視装置下に注意深い観察を行う。子宮収縮薬の</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使用にあたっては、「産婦人科診療ガイドライン－産科編</a:t>
            </a:r>
            <a:r>
              <a:rPr lang="en-US" altLang="ja-JP" sz="2000" dirty="0">
                <a:solidFill>
                  <a:srgbClr val="000000"/>
                </a:solidFill>
                <a:latin typeface="+mj-ea"/>
                <a:ea typeface="+mj-ea"/>
              </a:rPr>
              <a:t>2014</a:t>
            </a:r>
            <a:r>
              <a:rPr lang="ja-JP" altLang="en-US" sz="2000" dirty="0">
                <a:solidFill>
                  <a:srgbClr val="000000"/>
                </a:solidFill>
                <a:latin typeface="+mj-ea"/>
                <a:ea typeface="+mj-ea"/>
              </a:rPr>
              <a:t>」を</a:t>
            </a:r>
            <a:endParaRPr lang="en-US" altLang="ja-JP" sz="2000" dirty="0">
              <a:solidFill>
                <a:srgbClr val="000000"/>
              </a:solidFill>
              <a:latin typeface="+mj-ea"/>
              <a:ea typeface="+mj-ea"/>
            </a:endParaRPr>
          </a:p>
          <a:p>
            <a:pPr>
              <a:defRPr/>
            </a:pPr>
            <a:r>
              <a:rPr lang="ja-JP" altLang="en-US" sz="2000" dirty="0">
                <a:solidFill>
                  <a:srgbClr val="000000"/>
                </a:solidFill>
                <a:latin typeface="+mj-ea"/>
                <a:ea typeface="+mj-ea"/>
              </a:rPr>
              <a:t>　　順守する。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84363" y="346075"/>
            <a:ext cx="6134100" cy="644525"/>
          </a:xfrm>
        </p:spPr>
        <p:txBody>
          <a:bodyPr/>
          <a:lstStyle/>
          <a:p>
            <a:pPr eaLnBrk="1" hangingPunct="1"/>
            <a:r>
              <a:rPr lang="ja-JP" altLang="en-US"/>
              <a:t>学会・職能団体に対する要望</a:t>
            </a:r>
          </a:p>
        </p:txBody>
      </p:sp>
      <p:sp>
        <p:nvSpPr>
          <p:cNvPr id="4" name="スライド番号プレースホルダー 5"/>
          <p:cNvSpPr>
            <a:spLocks noGrp="1"/>
          </p:cNvSpPr>
          <p:nvPr>
            <p:ph type="sldNum" sz="quarter" idx="12"/>
          </p:nvPr>
        </p:nvSpPr>
        <p:spPr>
          <a:xfrm>
            <a:off x="7593013" y="6470650"/>
            <a:ext cx="2311400" cy="476250"/>
          </a:xfrm>
        </p:spPr>
        <p:txBody>
          <a:bodyPr/>
          <a:lstStyle/>
          <a:p>
            <a:pPr>
              <a:defRPr/>
            </a:pPr>
            <a:fld id="{B2513A8E-3D32-491E-B559-A08A92165CED}" type="slidenum">
              <a:rPr lang="ja-JP" altLang="en-US"/>
              <a:pPr>
                <a:defRPr/>
              </a:pPr>
              <a:t>41</a:t>
            </a:fld>
            <a:endParaRPr lang="en-US" altLang="ja-JP"/>
          </a:p>
        </p:txBody>
      </p:sp>
      <p:sp>
        <p:nvSpPr>
          <p:cNvPr id="53252" name="AutoShape 3"/>
          <p:cNvSpPr>
            <a:spLocks noChangeArrowheads="1"/>
          </p:cNvSpPr>
          <p:nvPr/>
        </p:nvSpPr>
        <p:spPr bwMode="auto">
          <a:xfrm>
            <a:off x="200025" y="1196975"/>
            <a:ext cx="9359900" cy="55181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50000"/>
              </a:lnSpc>
            </a:pPr>
            <a:endParaRPr lang="en-US" altLang="ja-JP" sz="2000">
              <a:solidFill>
                <a:srgbClr val="000000"/>
              </a:solidFill>
            </a:endParaRPr>
          </a:p>
          <a:p>
            <a:pPr>
              <a:lnSpc>
                <a:spcPct val="150000"/>
              </a:lnSpc>
            </a:pPr>
            <a:r>
              <a:rPr lang="ja-JP" altLang="en-US" sz="2000">
                <a:latin typeface="HG丸ｺﾞｼｯｸM-PRO" panose="020F0600000000000000" pitchFamily="50" charset="-128"/>
              </a:rPr>
              <a:t>ア．臍帯の卵膜付着や前置血管は、胎児部分による圧迫や破水時の卵膜</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血管断裂の可能性が高くなるため、妊婦健診において胎盤の位置を</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確認する際には、臍帯の卵膜付着の有無の確認を行うことについて、　</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将来に向けて研究することを要望する。</a:t>
            </a:r>
            <a:endParaRPr lang="en-US" altLang="ja-JP" sz="2000">
              <a:latin typeface="HG丸ｺﾞｼｯｸM-PRO" panose="020F0600000000000000" pitchFamily="50" charset="-128"/>
            </a:endParaRPr>
          </a:p>
          <a:p>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イ．分娩時に低酸素・酸血症の所見を呈さず、妊娠経過中に発生した異常が</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脳性麻痺を発症したと推測される事例を蓄積して、妊娠中の胎児の健常　</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性を判断する情報について、将来に向けて研究することを要望する。</a:t>
            </a:r>
          </a:p>
          <a:p>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ウ．「 産婦人科診療ガイドライン－産科編</a:t>
            </a:r>
            <a:r>
              <a:rPr lang="en-US" altLang="ja-JP" sz="2000">
                <a:latin typeface="HG丸ｺﾞｼｯｸM-PRO" panose="020F0600000000000000" pitchFamily="50" charset="-128"/>
              </a:rPr>
              <a:t>2014</a:t>
            </a:r>
            <a:r>
              <a:rPr lang="ja-JP" altLang="en-US" sz="2000">
                <a:latin typeface="HG丸ｺﾞｼｯｸM-PRO" panose="020F0600000000000000" pitchFamily="50" charset="-128"/>
              </a:rPr>
              <a:t>」に示される胎児心拍数</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波形分類に基づく対応と処置について周知すること、および胎児心拍数</a:t>
            </a:r>
            <a:endParaRPr lang="en-US" altLang="ja-JP" sz="2000">
              <a:latin typeface="HG丸ｺﾞｼｯｸM-PRO" panose="020F0600000000000000" pitchFamily="50" charset="-128"/>
            </a:endParaRPr>
          </a:p>
          <a:p>
            <a:pPr>
              <a:lnSpc>
                <a:spcPct val="150000"/>
              </a:lnSpc>
            </a:pPr>
            <a:r>
              <a:rPr lang="ja-JP" altLang="en-US" sz="2000">
                <a:latin typeface="HG丸ｺﾞｼｯｸM-PRO" panose="020F0600000000000000" pitchFamily="50" charset="-128"/>
              </a:rPr>
              <a:t>　　陣痛図の判読に関する研修会を定期的に開催することを要望する。</a:t>
            </a:r>
            <a:endParaRPr lang="en-US" altLang="ja-JP" sz="2000">
              <a:latin typeface="HG丸ｺﾞｼｯｸM-PRO" panose="020F0600000000000000" pitchFamily="50" charset="-128"/>
            </a:endParaRPr>
          </a:p>
          <a:p>
            <a:pPr>
              <a:lnSpc>
                <a:spcPct val="150000"/>
              </a:lnSpc>
            </a:pPr>
            <a:endParaRPr lang="ja-JP" altLang="en-US" sz="2000">
              <a:latin typeface="HG丸ｺﾞｼｯｸM-PRO" panose="020F0600000000000000" pitchFamily="50"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72CF2D37-9D32-4805-B347-983750B9E8D0}" type="slidenum">
              <a:rPr lang="ja-JP" altLang="en-US"/>
              <a:pPr>
                <a:defRPr/>
              </a:pPr>
              <a:t>42</a:t>
            </a:fld>
            <a:endParaRPr lang="en-US" altLang="ja-JP"/>
          </a:p>
        </p:txBody>
      </p:sp>
      <p:sp>
        <p:nvSpPr>
          <p:cNvPr id="54275" name="Rectangle 3"/>
          <p:cNvSpPr>
            <a:spLocks noGrp="1" noChangeArrowheads="1"/>
          </p:cNvSpPr>
          <p:nvPr>
            <p:ph type="subTitle" idx="4294967295"/>
          </p:nvPr>
        </p:nvSpPr>
        <p:spPr bwMode="hidden">
          <a:xfrm>
            <a:off x="415925" y="2565400"/>
            <a:ext cx="9144000"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5400">
                <a:ea typeface="HG丸ｺﾞｼｯｸM-PRO" panose="020F0600000000000000" pitchFamily="50" charset="-128"/>
              </a:rPr>
              <a:t>②妊娠高血圧症候群について</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30650" y="342900"/>
            <a:ext cx="2041525" cy="650875"/>
          </a:xfrm>
        </p:spPr>
        <p:txBody>
          <a:bodyPr/>
          <a:lstStyle/>
          <a:p>
            <a:pPr eaLnBrk="1" hangingPunct="1"/>
            <a:r>
              <a:rPr lang="ja-JP" altLang="en-US"/>
              <a:t>はじめに</a:t>
            </a:r>
          </a:p>
        </p:txBody>
      </p:sp>
      <p:sp>
        <p:nvSpPr>
          <p:cNvPr id="4" name="スライド番号プレースホルダー 5"/>
          <p:cNvSpPr>
            <a:spLocks noGrp="1"/>
          </p:cNvSpPr>
          <p:nvPr>
            <p:ph type="sldNum" sz="quarter" idx="12"/>
          </p:nvPr>
        </p:nvSpPr>
        <p:spPr/>
        <p:txBody>
          <a:bodyPr/>
          <a:lstStyle/>
          <a:p>
            <a:pPr>
              <a:defRPr/>
            </a:pPr>
            <a:fld id="{529CC54B-680A-4BE3-BC53-ACAE9D67AD1F}" type="slidenum">
              <a:rPr lang="ja-JP" altLang="en-US"/>
              <a:pPr>
                <a:defRPr/>
              </a:pPr>
              <a:t>43</a:t>
            </a:fld>
            <a:endParaRPr lang="en-US" altLang="ja-JP" dirty="0"/>
          </a:p>
        </p:txBody>
      </p:sp>
      <p:sp>
        <p:nvSpPr>
          <p:cNvPr id="55300" name="AutoShape 3"/>
          <p:cNvSpPr>
            <a:spLocks noChangeArrowheads="1"/>
          </p:cNvSpPr>
          <p:nvPr/>
        </p:nvSpPr>
        <p:spPr bwMode="auto">
          <a:xfrm>
            <a:off x="427038" y="1270000"/>
            <a:ext cx="9048750" cy="45354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a:latin typeface="HG丸ｺﾞｼｯｸM-PRO" panose="020F0600000000000000" pitchFamily="50" charset="-128"/>
                <a:ea typeface="HG丸ｺﾞｼｯｸM-PRO" panose="020F0600000000000000" pitchFamily="50" charset="-128"/>
              </a:rPr>
              <a:t>○公表した</a:t>
            </a:r>
            <a:r>
              <a:rPr lang="en-US" altLang="ja-JP" sz="2200">
                <a:latin typeface="HG丸ｺﾞｼｯｸM-PRO" panose="020F0600000000000000" pitchFamily="50" charset="-128"/>
                <a:ea typeface="HG丸ｺﾞｼｯｸM-PRO" panose="020F0600000000000000" pitchFamily="50" charset="-128"/>
              </a:rPr>
              <a:t>534</a:t>
            </a:r>
            <a:r>
              <a:rPr lang="ja-JP" altLang="en-US" sz="2200">
                <a:latin typeface="HG丸ｺﾞｼｯｸM-PRO" panose="020F0600000000000000" pitchFamily="50" charset="-128"/>
                <a:ea typeface="HG丸ｺﾞｼｯｸM-PRO" panose="020F0600000000000000" pitchFamily="50" charset="-128"/>
              </a:rPr>
              <a:t>事例のうち、妊娠高血圧症候群を合併した</a:t>
            </a:r>
            <a:r>
              <a:rPr lang="en-US" altLang="ja-JP" sz="2200">
                <a:latin typeface="HG丸ｺﾞｼｯｸM-PRO" panose="020F0600000000000000" pitchFamily="50" charset="-128"/>
                <a:ea typeface="HG丸ｺﾞｼｯｸM-PRO" panose="020F0600000000000000" pitchFamily="50" charset="-128"/>
              </a:rPr>
              <a:t>45</a:t>
            </a:r>
            <a:r>
              <a:rPr lang="ja-JP" altLang="en-US" sz="2200">
                <a:latin typeface="HG丸ｺﾞｼｯｸM-PRO" panose="020F0600000000000000" pitchFamily="50" charset="-128"/>
                <a:ea typeface="HG丸ｺﾞｼｯｸM-PRO" panose="020F0600000000000000" pitchFamily="50" charset="-128"/>
              </a:rPr>
              <a:t>事例を分析した。</a:t>
            </a:r>
            <a:endParaRPr lang="en-US" altLang="ja-JP" sz="220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endParaRPr lang="en-US" altLang="ja-JP" sz="220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latin typeface="HG丸ｺﾞｼｯｸM-PRO" panose="020F0600000000000000" pitchFamily="50" charset="-128"/>
                <a:ea typeface="HG丸ｺﾞｼｯｸM-PRO" panose="020F0600000000000000" pitchFamily="50" charset="-128"/>
              </a:rPr>
              <a:t>○妊娠高血圧症候群は産科領域における代表的疾患の一つであり、常位胎盤早期剥離、低出生体重児、新生児仮死等の母児の異常を惹起する。母体管理だけではなく、胎児・新生児管理についても考慮した妊娠・分娩管理を行うことが重要であることから、テーマとして選定した。</a:t>
            </a:r>
            <a:endParaRPr lang="ja-JP" altLang="en-US" sz="2200">
              <a:ea typeface="HG丸ｺﾞｼｯｸM-PRO" panose="020F0600000000000000" pitchFamily="50"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89100" y="87313"/>
            <a:ext cx="6657975" cy="957262"/>
          </a:xfrm>
        </p:spPr>
        <p:txBody>
          <a:bodyPr/>
          <a:lstStyle/>
          <a:p>
            <a:pPr eaLnBrk="1" hangingPunct="1"/>
            <a:r>
              <a:rPr lang="ja-JP" altLang="en-US" sz="2800"/>
              <a:t>「分析対象事例の概況」･</a:t>
            </a:r>
            <a:br>
              <a:rPr lang="en-US" altLang="ja-JP" sz="2800"/>
            </a:br>
            <a:r>
              <a:rPr lang="ja-JP" altLang="en-US" sz="2800"/>
              <a:t>「原因分析報告書の取りまとめ」より①</a:t>
            </a:r>
          </a:p>
        </p:txBody>
      </p:sp>
      <p:sp>
        <p:nvSpPr>
          <p:cNvPr id="4" name="スライド番号プレースホルダー 5"/>
          <p:cNvSpPr>
            <a:spLocks noGrp="1"/>
          </p:cNvSpPr>
          <p:nvPr>
            <p:ph type="sldNum" sz="quarter" idx="12"/>
          </p:nvPr>
        </p:nvSpPr>
        <p:spPr/>
        <p:txBody>
          <a:bodyPr/>
          <a:lstStyle/>
          <a:p>
            <a:pPr>
              <a:defRPr/>
            </a:pPr>
            <a:fld id="{6AD117E9-BE4C-4FB5-8055-A00C9144863F}" type="slidenum">
              <a:rPr lang="ja-JP" altLang="en-US">
                <a:solidFill>
                  <a:srgbClr val="000000"/>
                </a:solidFill>
              </a:rPr>
              <a:pPr>
                <a:defRPr/>
              </a:pPr>
              <a:t>44</a:t>
            </a:fld>
            <a:endParaRPr lang="en-US" altLang="ja-JP" dirty="0">
              <a:solidFill>
                <a:srgbClr val="000000"/>
              </a:solidFill>
            </a:endParaRPr>
          </a:p>
        </p:txBody>
      </p:sp>
      <p:sp>
        <p:nvSpPr>
          <p:cNvPr id="56324" name="AutoShape 3"/>
          <p:cNvSpPr>
            <a:spLocks noChangeArrowheads="1"/>
          </p:cNvSpPr>
          <p:nvPr/>
        </p:nvSpPr>
        <p:spPr bwMode="auto">
          <a:xfrm>
            <a:off x="368300" y="1341438"/>
            <a:ext cx="9048750" cy="489743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○公表した事例</a:t>
            </a:r>
            <a:r>
              <a:rPr lang="en-US" altLang="ja-JP" sz="2200">
                <a:solidFill>
                  <a:srgbClr val="000000"/>
                </a:solidFill>
                <a:latin typeface="HG丸ｺﾞｼｯｸM-PRO" panose="020F0600000000000000" pitchFamily="50" charset="-128"/>
                <a:ea typeface="HG丸ｺﾞｼｯｸM-PRO" panose="020F0600000000000000" pitchFamily="50" charset="-128"/>
              </a:rPr>
              <a:t>534</a:t>
            </a:r>
            <a:r>
              <a:rPr lang="ja-JP" altLang="en-US" sz="2200">
                <a:solidFill>
                  <a:srgbClr val="000000"/>
                </a:solidFill>
                <a:latin typeface="HG丸ｺﾞｼｯｸM-PRO" panose="020F0600000000000000" pitchFamily="50" charset="-128"/>
                <a:ea typeface="HG丸ｺﾞｼｯｸM-PRO" panose="020F0600000000000000" pitchFamily="50" charset="-128"/>
              </a:rPr>
              <a:t>件において、妊婦健診未受診であった事例は</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２件であり、この２件とも妊娠高血圧症候群を合併していた。</a:t>
            </a: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a:solidFill>
                  <a:srgbClr val="000000"/>
                </a:solidFill>
                <a:latin typeface="HG丸ｺﾞｼｯｸM-PRO" panose="020F0600000000000000" pitchFamily="50" charset="-128"/>
                <a:ea typeface="HG丸ｺﾞｼｯｸM-PRO" panose="020F0600000000000000" pitchFamily="50" charset="-128"/>
              </a:rPr>
              <a:t>45</a:t>
            </a:r>
            <a:r>
              <a:rPr lang="ja-JP" altLang="en-US" sz="2200">
                <a:solidFill>
                  <a:srgbClr val="000000"/>
                </a:solidFill>
                <a:latin typeface="HG丸ｺﾞｼｯｸM-PRO" panose="020F0600000000000000" pitchFamily="50" charset="-128"/>
                <a:ea typeface="HG丸ｺﾞｼｯｸM-PRO" panose="020F0600000000000000" pitchFamily="50" charset="-128"/>
              </a:rPr>
              <a:t>件において、常位胎盤早期剥離を合併した事例は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27</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60.0%</a:t>
            </a:r>
            <a:r>
              <a:rPr lang="ja-JP" altLang="en-US" sz="2200">
                <a:solidFill>
                  <a:srgbClr val="000000"/>
                </a:solidFill>
                <a:latin typeface="HG丸ｺﾞｼｯｸM-PRO" panose="020F0600000000000000" pitchFamily="50" charset="-128"/>
                <a:ea typeface="HG丸ｺﾞｼｯｸM-PRO" panose="020F0600000000000000" pitchFamily="50" charset="-128"/>
              </a:rPr>
              <a:t>）と高率であった。常位胎盤早期剥離を合併した事例</a:t>
            </a:r>
            <a:r>
              <a:rPr lang="en-US" altLang="ja-JP" sz="2200">
                <a:solidFill>
                  <a:srgbClr val="000000"/>
                </a:solidFill>
                <a:latin typeface="HG丸ｺﾞｼｯｸM-PRO" panose="020F0600000000000000" pitchFamily="50" charset="-128"/>
                <a:ea typeface="HG丸ｺﾞｼｯｸM-PRO" panose="020F0600000000000000" pitchFamily="50" charset="-128"/>
              </a:rPr>
              <a:t>27</a:t>
            </a:r>
            <a:r>
              <a:rPr lang="ja-JP" altLang="en-US" sz="2200">
                <a:solidFill>
                  <a:srgbClr val="000000"/>
                </a:solidFill>
                <a:latin typeface="HG丸ｺﾞｼｯｸM-PRO" panose="020F0600000000000000" pitchFamily="50" charset="-128"/>
                <a:ea typeface="HG丸ｺﾞｼｯｸM-PRO" panose="020F0600000000000000" pitchFamily="50" charset="-128"/>
              </a:rPr>
              <a:t>件の妊娠高血圧症候群の重症度については、軽症が</a:t>
            </a:r>
            <a:r>
              <a:rPr lang="en-US" altLang="ja-JP" sz="2200">
                <a:solidFill>
                  <a:srgbClr val="000000"/>
                </a:solidFill>
                <a:latin typeface="HG丸ｺﾞｼｯｸM-PRO" panose="020F0600000000000000" pitchFamily="50" charset="-128"/>
                <a:ea typeface="HG丸ｺﾞｼｯｸM-PRO" panose="020F0600000000000000" pitchFamily="50" charset="-128"/>
              </a:rPr>
              <a:t>11</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40.7</a:t>
            </a:r>
            <a:r>
              <a:rPr lang="ja-JP" altLang="en-US" sz="2200">
                <a:solidFill>
                  <a:srgbClr val="000000"/>
                </a:solidFill>
                <a:latin typeface="HG丸ｺﾞｼｯｸM-PRO" panose="020F0600000000000000" pitchFamily="50" charset="-128"/>
                <a:ea typeface="HG丸ｺﾞｼｯｸM-PRO" panose="020F0600000000000000" pitchFamily="50" charset="-128"/>
              </a:rPr>
              <a:t>％）、重症が５件（</a:t>
            </a:r>
            <a:r>
              <a:rPr lang="en-US" altLang="ja-JP" sz="2200">
                <a:solidFill>
                  <a:srgbClr val="000000"/>
                </a:solidFill>
                <a:latin typeface="HG丸ｺﾞｼｯｸM-PRO" panose="020F0600000000000000" pitchFamily="50" charset="-128"/>
                <a:ea typeface="HG丸ｺﾞｼｯｸM-PRO" panose="020F0600000000000000" pitchFamily="50" charset="-128"/>
              </a:rPr>
              <a:t>18.5%</a:t>
            </a:r>
            <a:r>
              <a:rPr lang="ja-JP" altLang="en-US" sz="2200">
                <a:solidFill>
                  <a:srgbClr val="000000"/>
                </a:solidFill>
                <a:latin typeface="HG丸ｺﾞｼｯｸM-PRO" panose="020F0600000000000000" pitchFamily="50" charset="-128"/>
                <a:ea typeface="HG丸ｺﾞｼｯｸM-PRO" panose="020F0600000000000000" pitchFamily="50" charset="-128"/>
              </a:rPr>
              <a:t>）と、分析対象事例では軽症において常位胎盤早期剥離の合併が高率でみられた。</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○児が</a:t>
            </a:r>
            <a:r>
              <a:rPr lang="en-US" altLang="ja-JP" sz="2200">
                <a:solidFill>
                  <a:srgbClr val="000000"/>
                </a:solidFill>
                <a:latin typeface="HG丸ｺﾞｼｯｸM-PRO" panose="020F0600000000000000" pitchFamily="50" charset="-128"/>
                <a:ea typeface="HG丸ｺﾞｼｯｸM-PRO" panose="020F0600000000000000" pitchFamily="50" charset="-128"/>
              </a:rPr>
              <a:t>Light for dates</a:t>
            </a:r>
            <a:r>
              <a:rPr lang="ja-JP" altLang="en-US" sz="2200">
                <a:solidFill>
                  <a:srgbClr val="000000"/>
                </a:solidFill>
                <a:latin typeface="HG丸ｺﾞｼｯｸM-PRO" panose="020F0600000000000000" pitchFamily="50" charset="-128"/>
                <a:ea typeface="HG丸ｺﾞｼｯｸM-PRO" panose="020F0600000000000000" pitchFamily="50" charset="-128"/>
              </a:rPr>
              <a:t>（</a:t>
            </a:r>
            <a:r>
              <a:rPr lang="en-US" altLang="ja-JP" sz="2200">
                <a:solidFill>
                  <a:srgbClr val="000000"/>
                </a:solidFill>
                <a:latin typeface="HG丸ｺﾞｼｯｸM-PRO" panose="020F0600000000000000" pitchFamily="50" charset="-128"/>
                <a:ea typeface="HG丸ｺﾞｼｯｸM-PRO" panose="020F0600000000000000" pitchFamily="50" charset="-128"/>
              </a:rPr>
              <a:t>LFD</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）であった事例</a:t>
            </a:r>
            <a:r>
              <a:rPr lang="en-US" altLang="ja-JP" sz="2200">
                <a:solidFill>
                  <a:srgbClr val="000000"/>
                </a:solidFill>
                <a:latin typeface="HG丸ｺﾞｼｯｸM-PRO" panose="020F0600000000000000" pitchFamily="50" charset="-128"/>
                <a:ea typeface="HG丸ｺﾞｼｯｸM-PRO" panose="020F0600000000000000" pitchFamily="50" charset="-128"/>
              </a:rPr>
              <a:t>11</a:t>
            </a:r>
            <a:r>
              <a:rPr lang="ja-JP" altLang="en-US" sz="2200">
                <a:solidFill>
                  <a:srgbClr val="000000"/>
                </a:solidFill>
                <a:latin typeface="HG丸ｺﾞｼｯｸM-PRO" panose="020F0600000000000000" pitchFamily="50" charset="-128"/>
                <a:ea typeface="HG丸ｺﾞｼｯｸM-PRO" panose="020F0600000000000000" pitchFamily="50" charset="-128"/>
              </a:rPr>
              <a:t>件の妊娠高血圧症候群の重症度については、軽症が６件（</a:t>
            </a:r>
            <a:r>
              <a:rPr lang="en-US" altLang="ja-JP" sz="2200">
                <a:solidFill>
                  <a:srgbClr val="000000"/>
                </a:solidFill>
                <a:latin typeface="HG丸ｺﾞｼｯｸM-PRO" panose="020F0600000000000000" pitchFamily="50" charset="-128"/>
                <a:ea typeface="HG丸ｺﾞｼｯｸM-PRO" panose="020F0600000000000000" pitchFamily="50" charset="-128"/>
              </a:rPr>
              <a:t>54.5%</a:t>
            </a:r>
            <a:r>
              <a:rPr lang="ja-JP" altLang="en-US" sz="2200">
                <a:solidFill>
                  <a:srgbClr val="000000"/>
                </a:solidFill>
                <a:latin typeface="HG丸ｺﾞｼｯｸM-PRO" panose="020F0600000000000000" pitchFamily="50" charset="-128"/>
                <a:ea typeface="HG丸ｺﾞｼｯｸM-PRO" panose="020F0600000000000000" pitchFamily="50" charset="-128"/>
              </a:rPr>
              <a:t>）、重症が３件（</a:t>
            </a:r>
            <a:r>
              <a:rPr lang="en-US" altLang="ja-JP" sz="2200">
                <a:solidFill>
                  <a:srgbClr val="000000"/>
                </a:solidFill>
                <a:latin typeface="HG丸ｺﾞｼｯｸM-PRO" panose="020F0600000000000000" pitchFamily="50" charset="-128"/>
                <a:ea typeface="HG丸ｺﾞｼｯｸM-PRO" panose="020F0600000000000000" pitchFamily="50" charset="-128"/>
              </a:rPr>
              <a:t>27.3%</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）であった。また、</a:t>
            </a:r>
            <a:r>
              <a:rPr lang="en-US" altLang="ja-JP" sz="2200">
                <a:solidFill>
                  <a:srgbClr val="000000"/>
                </a:solidFill>
                <a:latin typeface="HG丸ｺﾞｼｯｸM-PRO" panose="020F0600000000000000" pitchFamily="50" charset="-128"/>
                <a:ea typeface="HG丸ｺﾞｼｯｸM-PRO" panose="020F0600000000000000" pitchFamily="50" charset="-128"/>
              </a:rPr>
              <a:t>11</a:t>
            </a:r>
            <a:r>
              <a:rPr lang="ja-JP" altLang="en-US" sz="2200">
                <a:solidFill>
                  <a:srgbClr val="000000"/>
                </a:solidFill>
                <a:latin typeface="HG丸ｺﾞｼｯｸM-PRO" panose="020F0600000000000000" pitchFamily="50" charset="-128"/>
                <a:ea typeface="HG丸ｺﾞｼｯｸM-PRO" panose="020F0600000000000000" pitchFamily="50" charset="-128"/>
              </a:rPr>
              <a:t>件すべてが遅発型であった。</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84350" y="117475"/>
            <a:ext cx="6656388" cy="958850"/>
          </a:xfrm>
        </p:spPr>
        <p:txBody>
          <a:bodyPr/>
          <a:lstStyle/>
          <a:p>
            <a:pPr eaLnBrk="1" hangingPunct="1"/>
            <a:r>
              <a:rPr lang="ja-JP" altLang="en-US" sz="2800"/>
              <a:t>「分析対象事例の概況」･</a:t>
            </a:r>
            <a:br>
              <a:rPr lang="en-US" altLang="ja-JP" sz="2800"/>
            </a:br>
            <a:r>
              <a:rPr lang="ja-JP" altLang="en-US" sz="2800"/>
              <a:t>「原因分析報告書の取りまとめ」より②</a:t>
            </a:r>
          </a:p>
        </p:txBody>
      </p:sp>
      <p:sp>
        <p:nvSpPr>
          <p:cNvPr id="4" name="スライド番号プレースホルダー 5"/>
          <p:cNvSpPr>
            <a:spLocks noGrp="1"/>
          </p:cNvSpPr>
          <p:nvPr>
            <p:ph type="sldNum" sz="quarter" idx="12"/>
          </p:nvPr>
        </p:nvSpPr>
        <p:spPr/>
        <p:txBody>
          <a:bodyPr/>
          <a:lstStyle/>
          <a:p>
            <a:pPr>
              <a:defRPr/>
            </a:pPr>
            <a:fld id="{ED60B0AA-8B1E-47EF-B1F0-53D236A2888B}" type="slidenum">
              <a:rPr lang="ja-JP" altLang="en-US">
                <a:solidFill>
                  <a:srgbClr val="000000"/>
                </a:solidFill>
              </a:rPr>
              <a:pPr>
                <a:defRPr/>
              </a:pPr>
              <a:t>45</a:t>
            </a:fld>
            <a:endParaRPr lang="en-US" altLang="ja-JP" dirty="0">
              <a:solidFill>
                <a:srgbClr val="000000"/>
              </a:solidFill>
            </a:endParaRPr>
          </a:p>
        </p:txBody>
      </p:sp>
      <p:sp>
        <p:nvSpPr>
          <p:cNvPr id="57348" name="AutoShape 3"/>
          <p:cNvSpPr>
            <a:spLocks noChangeArrowheads="1"/>
          </p:cNvSpPr>
          <p:nvPr/>
        </p:nvSpPr>
        <p:spPr bwMode="auto">
          <a:xfrm>
            <a:off x="427038" y="1270000"/>
            <a:ext cx="9048750" cy="523081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200">
                <a:solidFill>
                  <a:srgbClr val="000000"/>
                </a:solidFill>
                <a:latin typeface="ＭＳ Ｐゴシック" panose="020B0600070205080204" pitchFamily="50" charset="-128"/>
              </a:rPr>
              <a:t>■脳性麻痺発症の主たる原因について</a:t>
            </a:r>
            <a:endParaRPr lang="en-US" altLang="ja-JP" sz="2200">
              <a:solidFill>
                <a:srgbClr val="000000"/>
              </a:solidFill>
              <a:latin typeface="ＭＳ Ｐゴシック" panose="020B0600070205080204"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a:solidFill>
                  <a:srgbClr val="000000"/>
                </a:solidFill>
                <a:latin typeface="HG丸ｺﾞｼｯｸM-PRO" panose="020F0600000000000000" pitchFamily="50" charset="-128"/>
                <a:ea typeface="HG丸ｺﾞｼｯｸM-PRO" panose="020F0600000000000000" pitchFamily="50" charset="-128"/>
              </a:rPr>
              <a:t>45</a:t>
            </a:r>
            <a:r>
              <a:rPr lang="ja-JP" altLang="en-US" sz="2200">
                <a:solidFill>
                  <a:srgbClr val="000000"/>
                </a:solidFill>
                <a:latin typeface="HG丸ｺﾞｼｯｸM-PRO" panose="020F0600000000000000" pitchFamily="50" charset="-128"/>
                <a:ea typeface="HG丸ｺﾞｼｯｸM-PRO" panose="020F0600000000000000" pitchFamily="50" charset="-128"/>
              </a:rPr>
              <a:t>件のうち単一の病態として、常位胎盤早期剥離が</a:t>
            </a:r>
            <a:r>
              <a:rPr lang="en-US" altLang="ja-JP" sz="2200">
                <a:solidFill>
                  <a:srgbClr val="000000"/>
                </a:solidFill>
                <a:latin typeface="HG丸ｺﾞｼｯｸM-PRO" panose="020F0600000000000000" pitchFamily="50" charset="-128"/>
                <a:ea typeface="HG丸ｺﾞｼｯｸM-PRO" panose="020F0600000000000000" pitchFamily="50" charset="-128"/>
              </a:rPr>
              <a:t>24</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53.3%</a:t>
            </a:r>
            <a:r>
              <a:rPr lang="ja-JP" altLang="en-US" sz="2200">
                <a:solidFill>
                  <a:srgbClr val="000000"/>
                </a:solidFill>
                <a:latin typeface="HG丸ｺﾞｼｯｸM-PRO" panose="020F0600000000000000" pitchFamily="50" charset="-128"/>
                <a:ea typeface="HG丸ｺﾞｼｯｸM-PRO" panose="020F0600000000000000" pitchFamily="50" charset="-128"/>
              </a:rPr>
              <a:t>）と最も多く、次いで胎盤機能不全が５件（</a:t>
            </a:r>
            <a:r>
              <a:rPr lang="en-US" altLang="ja-JP" sz="2200">
                <a:solidFill>
                  <a:srgbClr val="000000"/>
                </a:solidFill>
                <a:latin typeface="HG丸ｺﾞｼｯｸM-PRO" panose="020F0600000000000000" pitchFamily="50" charset="-128"/>
                <a:ea typeface="HG丸ｺﾞｼｯｸM-PRO" panose="020F0600000000000000" pitchFamily="50" charset="-128"/>
              </a:rPr>
              <a:t>11.1%</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）であった。また、子癇発症による母体換気障害と過強陣痛および血管の攣縮による胎盤循環障害が１件（</a:t>
            </a:r>
            <a:r>
              <a:rPr lang="en-US" altLang="ja-JP" sz="2200">
                <a:solidFill>
                  <a:srgbClr val="000000"/>
                </a:solidFill>
                <a:latin typeface="HG丸ｺﾞｼｯｸM-PRO" panose="020F0600000000000000" pitchFamily="50" charset="-128"/>
                <a:ea typeface="HG丸ｺﾞｼｯｸM-PRO" panose="020F0600000000000000" pitchFamily="50" charset="-128"/>
              </a:rPr>
              <a:t>2.2%</a:t>
            </a:r>
            <a:r>
              <a:rPr lang="ja-JP" altLang="en-US" sz="2200">
                <a:solidFill>
                  <a:srgbClr val="000000"/>
                </a:solidFill>
                <a:latin typeface="HG丸ｺﾞｼｯｸM-PRO" panose="020F0600000000000000" pitchFamily="50" charset="-128"/>
                <a:ea typeface="HG丸ｺﾞｼｯｸM-PRO" panose="020F0600000000000000" pitchFamily="50" charset="-128"/>
              </a:rPr>
              <a:t>）あった。</a:t>
            </a:r>
          </a:p>
          <a:p>
            <a:pPr eaLnBrk="1" hangingPunct="1">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単一または複数の病態では、妊娠高血圧症候群に関連した疾患・事象である①常位胎盤早期剥離、②胎盤機能不全または胎盤機能の低下、③子癇発症による母体換気障害と過強陣痛および血管の攣縮による胎盤循環障害のいずれかが認められ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36</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80.0%</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11325" y="117475"/>
            <a:ext cx="6657975" cy="958850"/>
          </a:xfrm>
        </p:spPr>
        <p:txBody>
          <a:bodyPr/>
          <a:lstStyle/>
          <a:p>
            <a:pPr eaLnBrk="1" hangingPunct="1"/>
            <a:r>
              <a:rPr lang="ja-JP" altLang="en-US" sz="2800"/>
              <a:t>「分析対象事例の概況」･</a:t>
            </a:r>
            <a:br>
              <a:rPr lang="en-US" altLang="ja-JP" sz="2800"/>
            </a:br>
            <a:r>
              <a:rPr lang="ja-JP" altLang="en-US" sz="2800"/>
              <a:t>「原因分析報告書の取りまとめ」より③</a:t>
            </a:r>
          </a:p>
        </p:txBody>
      </p:sp>
      <p:sp>
        <p:nvSpPr>
          <p:cNvPr id="4" name="スライド番号プレースホルダー 5"/>
          <p:cNvSpPr>
            <a:spLocks noGrp="1"/>
          </p:cNvSpPr>
          <p:nvPr>
            <p:ph type="sldNum" sz="quarter" idx="12"/>
          </p:nvPr>
        </p:nvSpPr>
        <p:spPr/>
        <p:txBody>
          <a:bodyPr/>
          <a:lstStyle/>
          <a:p>
            <a:pPr>
              <a:defRPr/>
            </a:pPr>
            <a:fld id="{61E22F69-E186-45BD-9E82-0CF64DCF2150}" type="slidenum">
              <a:rPr lang="ja-JP" altLang="en-US">
                <a:solidFill>
                  <a:srgbClr val="000000"/>
                </a:solidFill>
              </a:rPr>
              <a:pPr>
                <a:defRPr/>
              </a:pPr>
              <a:t>46</a:t>
            </a:fld>
            <a:endParaRPr lang="en-US" altLang="ja-JP" dirty="0">
              <a:solidFill>
                <a:srgbClr val="000000"/>
              </a:solidFill>
            </a:endParaRPr>
          </a:p>
        </p:txBody>
      </p:sp>
      <p:sp>
        <p:nvSpPr>
          <p:cNvPr id="58372" name="AutoShape 3"/>
          <p:cNvSpPr>
            <a:spLocks noChangeArrowheads="1"/>
          </p:cNvSpPr>
          <p:nvPr/>
        </p:nvSpPr>
        <p:spPr bwMode="auto">
          <a:xfrm>
            <a:off x="415925" y="1485900"/>
            <a:ext cx="9048750" cy="38877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200">
                <a:solidFill>
                  <a:srgbClr val="000000"/>
                </a:solidFill>
                <a:latin typeface="ＭＳ Ｐゴシック" panose="020B0600070205080204" pitchFamily="50" charset="-128"/>
              </a:rPr>
              <a:t>■臨床経過に関する医学的評価</a:t>
            </a:r>
            <a:endParaRPr lang="en-US" altLang="ja-JP" sz="2200">
              <a:solidFill>
                <a:srgbClr val="000000"/>
              </a:solidFill>
              <a:latin typeface="ＭＳ Ｐゴシック" panose="020B0600070205080204"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○原因分析報告書の「臨床経過に関する医学的評価」において、妊娠高血圧症候群に関して産科医療の質の向上を図るための評価がされた事例は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26</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り、主なものとして、検査等に関しては、尿蛋白の精密・確認検査が５件、血液検査（一般血液、生化学、凝固・線溶系検査等）が４件、妊娠中の管理に関しては、胎児心拍数聴取が５件、管理入院開始の判断が４件、分娩時期の判断が４件、分娩中の管理に関しては、胎児心拍数陣痛図の判読と対応が</a:t>
            </a:r>
            <a:r>
              <a:rPr lang="en-US" altLang="ja-JP" sz="2200">
                <a:solidFill>
                  <a:srgbClr val="000000"/>
                </a:solidFill>
                <a:latin typeface="HG丸ｺﾞｼｯｸM-PRO" panose="020F0600000000000000" pitchFamily="50" charset="-128"/>
                <a:ea typeface="HG丸ｺﾞｼｯｸM-PRO" panose="020F0600000000000000" pitchFamily="50" charset="-128"/>
              </a:rPr>
              <a:t>14</a:t>
            </a:r>
            <a:r>
              <a:rPr lang="ja-JP" altLang="en-US" sz="2200">
                <a:solidFill>
                  <a:srgbClr val="000000"/>
                </a:solidFill>
                <a:latin typeface="HG丸ｺﾞｼｯｸM-PRO" panose="020F0600000000000000" pitchFamily="50" charset="-128"/>
                <a:ea typeface="HG丸ｺﾞｼｯｸM-PRO" panose="020F0600000000000000" pitchFamily="50" charset="-128"/>
              </a:rPr>
              <a:t>件、胎児心拍数聴取が６件であった。</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55788" y="117475"/>
            <a:ext cx="6656387" cy="958850"/>
          </a:xfrm>
        </p:spPr>
        <p:txBody>
          <a:bodyPr/>
          <a:lstStyle/>
          <a:p>
            <a:pPr eaLnBrk="1" hangingPunct="1"/>
            <a:r>
              <a:rPr lang="ja-JP" altLang="en-US" sz="2800"/>
              <a:t>「分析対象事例の概況」･</a:t>
            </a:r>
            <a:br>
              <a:rPr lang="en-US" altLang="ja-JP" sz="2800"/>
            </a:br>
            <a:r>
              <a:rPr lang="ja-JP" altLang="en-US" sz="2800"/>
              <a:t>「原因分析報告書の取りまとめ」より④</a:t>
            </a:r>
          </a:p>
        </p:txBody>
      </p:sp>
      <p:sp>
        <p:nvSpPr>
          <p:cNvPr id="4" name="スライド番号プレースホルダー 5"/>
          <p:cNvSpPr>
            <a:spLocks noGrp="1"/>
          </p:cNvSpPr>
          <p:nvPr>
            <p:ph type="sldNum" sz="quarter" idx="12"/>
          </p:nvPr>
        </p:nvSpPr>
        <p:spPr/>
        <p:txBody>
          <a:bodyPr/>
          <a:lstStyle/>
          <a:p>
            <a:pPr>
              <a:defRPr/>
            </a:pPr>
            <a:fld id="{DEAAB904-EC8E-4C00-B102-28F8EB2EF55D}" type="slidenum">
              <a:rPr lang="ja-JP" altLang="en-US">
                <a:solidFill>
                  <a:srgbClr val="000000"/>
                </a:solidFill>
              </a:rPr>
              <a:pPr>
                <a:defRPr/>
              </a:pPr>
              <a:t>47</a:t>
            </a:fld>
            <a:endParaRPr lang="en-US" altLang="ja-JP" dirty="0">
              <a:solidFill>
                <a:srgbClr val="000000"/>
              </a:solidFill>
            </a:endParaRPr>
          </a:p>
        </p:txBody>
      </p:sp>
      <p:sp>
        <p:nvSpPr>
          <p:cNvPr id="59396" name="AutoShape 3"/>
          <p:cNvSpPr>
            <a:spLocks noChangeArrowheads="1"/>
          </p:cNvSpPr>
          <p:nvPr/>
        </p:nvSpPr>
        <p:spPr bwMode="auto">
          <a:xfrm>
            <a:off x="415925" y="1270000"/>
            <a:ext cx="9144000" cy="482441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solidFill>
                  <a:srgbClr val="000000"/>
                </a:solidFill>
                <a:latin typeface="ＭＳ Ｐゴシック" panose="020B0600070205080204" pitchFamily="50" charset="-128"/>
              </a:rPr>
              <a:t>■今後の産科医療向上のために検討すべき事項</a:t>
            </a:r>
            <a:endParaRPr lang="en-US" altLang="ja-JP" sz="2200">
              <a:solidFill>
                <a:srgbClr val="000000"/>
              </a:solidFill>
              <a:latin typeface="ＭＳ Ｐゴシック" panose="020B0600070205080204" pitchFamily="50" charset="-128"/>
            </a:endParaRPr>
          </a:p>
          <a:p>
            <a:pPr eaLnBrk="1" hangingPunct="1">
              <a:buFontTx/>
              <a:buNone/>
            </a:pPr>
            <a:r>
              <a:rPr lang="ja-JP" altLang="en-US" sz="2200">
                <a:solidFill>
                  <a:srgbClr val="000000"/>
                </a:solidFill>
                <a:latin typeface="ＭＳ Ｐゴシック" panose="020B0600070205080204" pitchFamily="50" charset="-128"/>
              </a:rPr>
              <a:t>　　　　　　　　　　　　　　　　　　　　　　　　　　　　　　　　～分娩機関～</a:t>
            </a:r>
            <a:endParaRPr lang="en-US" altLang="ja-JP" sz="2200">
              <a:solidFill>
                <a:srgbClr val="000000"/>
              </a:solidFill>
              <a:latin typeface="ＭＳ Ｐゴシック" panose="020B0600070205080204"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○原因分析報告書の「今後の産科医療向上のために検討すべき事項」において、分娩機関を対象に、妊娠高血圧症候群に関して提言が</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された事例は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28</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り、主なものとして、全般に関しては、「産婦人科診療ガイドライン－産科編」等の順守が６件、検査等に関しては、血圧測定が３件、尿中蛋白半定量検査、尿蛋白の精密・確認検査がそれぞれ２件、妊娠中の管理に関しては、胎児心拍数聴取、超音波断層法等による胎児健常性の検討が４件、胎児推定体重の正確な計測が３件、分娩中の管理に関しては、胎児心拍数陣痛図の判読と対応が</a:t>
            </a:r>
            <a:r>
              <a:rPr lang="en-US" altLang="ja-JP" sz="2200">
                <a:solidFill>
                  <a:srgbClr val="000000"/>
                </a:solidFill>
                <a:latin typeface="HG丸ｺﾞｼｯｸM-PRO" panose="020F0600000000000000" pitchFamily="50" charset="-128"/>
                <a:ea typeface="HG丸ｺﾞｼｯｸM-PRO" panose="020F0600000000000000" pitchFamily="50" charset="-128"/>
              </a:rPr>
              <a:t>13</a:t>
            </a:r>
            <a:r>
              <a:rPr lang="ja-JP" altLang="en-US" sz="2200">
                <a:solidFill>
                  <a:srgbClr val="000000"/>
                </a:solidFill>
                <a:latin typeface="HG丸ｺﾞｼｯｸM-PRO" panose="020F0600000000000000" pitchFamily="50" charset="-128"/>
                <a:ea typeface="HG丸ｺﾞｼｯｸM-PRO" panose="020F0600000000000000" pitchFamily="50" charset="-128"/>
              </a:rPr>
              <a:t>件、胎児心拍数聴取が</a:t>
            </a:r>
            <a:r>
              <a:rPr lang="en-US" altLang="ja-JP" sz="2200">
                <a:solidFill>
                  <a:srgbClr val="000000"/>
                </a:solidFill>
                <a:latin typeface="HG丸ｺﾞｼｯｸM-PRO" panose="020F0600000000000000" pitchFamily="50" charset="-128"/>
                <a:ea typeface="HG丸ｺﾞｼｯｸM-PRO" panose="020F0600000000000000" pitchFamily="50" charset="-128"/>
              </a:rPr>
              <a:t>5</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700338" y="342900"/>
            <a:ext cx="4810125" cy="650875"/>
          </a:xfrm>
        </p:spPr>
        <p:txBody>
          <a:bodyPr/>
          <a:lstStyle/>
          <a:p>
            <a:pPr eaLnBrk="1" hangingPunct="1"/>
            <a:r>
              <a:rPr lang="ja-JP" altLang="en-US"/>
              <a:t>妊産婦に対する提言①</a:t>
            </a:r>
          </a:p>
        </p:txBody>
      </p:sp>
      <p:sp>
        <p:nvSpPr>
          <p:cNvPr id="4" name="スライド番号プレースホルダー 5"/>
          <p:cNvSpPr>
            <a:spLocks noGrp="1"/>
          </p:cNvSpPr>
          <p:nvPr>
            <p:ph type="sldNum" sz="quarter" idx="12"/>
          </p:nvPr>
        </p:nvSpPr>
        <p:spPr/>
        <p:txBody>
          <a:bodyPr/>
          <a:lstStyle/>
          <a:p>
            <a:pPr>
              <a:defRPr/>
            </a:pPr>
            <a:fld id="{0F8E6FD2-E94C-4D63-8E4A-ADFC0D6E8053}" type="slidenum">
              <a:rPr lang="ja-JP" altLang="en-US">
                <a:solidFill>
                  <a:srgbClr val="000000"/>
                </a:solidFill>
              </a:rPr>
              <a:pPr>
                <a:defRPr/>
              </a:pPr>
              <a:t>48</a:t>
            </a:fld>
            <a:endParaRPr lang="en-US" altLang="ja-JP" dirty="0">
              <a:solidFill>
                <a:srgbClr val="000000"/>
              </a:solidFill>
            </a:endParaRPr>
          </a:p>
        </p:txBody>
      </p:sp>
      <p:sp>
        <p:nvSpPr>
          <p:cNvPr id="58372" name="AutoShape 3"/>
          <p:cNvSpPr>
            <a:spLocks noChangeArrowheads="1"/>
          </p:cNvSpPr>
          <p:nvPr/>
        </p:nvSpPr>
        <p:spPr bwMode="auto">
          <a:xfrm>
            <a:off x="427038" y="1270000"/>
            <a:ext cx="9048750" cy="47513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ア．妊婦健診で行われる血圧測定、尿蛋白検査、胎児推定体重の計測等は、妊娠高血圧症候群の予防や早期発見につながるため、適切な時期や間隔で妊婦健診を受診する必要性を認識する。</a:t>
            </a:r>
          </a:p>
          <a:p>
            <a:pPr eaLnBrk="1" hangingPunct="1">
              <a:lnSpc>
                <a:spcPct val="120000"/>
              </a:lnSpc>
              <a:buFontTx/>
              <a:buNone/>
              <a:defRPr/>
            </a:pPr>
            <a:r>
              <a:rPr lang="ja-JP" altLang="en-US" sz="2200" dirty="0">
                <a:solidFill>
                  <a:srgbClr val="000000"/>
                </a:solidFill>
                <a:latin typeface="+mn-ea"/>
                <a:ea typeface="+mn-ea"/>
              </a:rPr>
              <a:t>　　　　　　　　　　　</a:t>
            </a: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出典：「母性・乳幼児に対する健康診査及び保健指導の実施について」（平成８年</a:t>
            </a:r>
            <a:r>
              <a:rPr lang="en-US" altLang="ja-JP" sz="1600" dirty="0">
                <a:solidFill>
                  <a:srgbClr val="000000"/>
                </a:solidFill>
                <a:latin typeface="HG丸ｺﾞｼｯｸM-PRO" panose="020F0600000000000000" pitchFamily="50" charset="-128"/>
                <a:ea typeface="HG丸ｺﾞｼｯｸM-PRO" panose="020F0600000000000000" pitchFamily="50" charset="-128"/>
              </a:rPr>
              <a:t>11</a:t>
            </a:r>
            <a:r>
              <a:rPr lang="ja-JP" altLang="en-US" sz="1600" dirty="0">
                <a:solidFill>
                  <a:srgbClr val="000000"/>
                </a:solidFill>
                <a:latin typeface="HG丸ｺﾞｼｯｸM-PRO" panose="020F0600000000000000" pitchFamily="50" charset="-128"/>
                <a:ea typeface="HG丸ｺﾞｼｯｸM-PRO" panose="020F0600000000000000" pitchFamily="50" charset="-128"/>
              </a:rPr>
              <a:t>月</a:t>
            </a:r>
            <a:r>
              <a:rPr lang="en-US" altLang="ja-JP" sz="1600" dirty="0">
                <a:solidFill>
                  <a:srgbClr val="000000"/>
                </a:solidFill>
                <a:latin typeface="HG丸ｺﾞｼｯｸM-PRO" panose="020F0600000000000000" pitchFamily="50" charset="-128"/>
                <a:ea typeface="HG丸ｺﾞｼｯｸM-PRO" panose="020F0600000000000000" pitchFamily="50" charset="-128"/>
              </a:rPr>
              <a:t>20</a:t>
            </a:r>
          </a:p>
          <a:p>
            <a:pPr eaLnBrk="1" hangingPunct="1">
              <a:lnSpc>
                <a:spcPct val="120000"/>
              </a:lnSpc>
              <a:buFontTx/>
              <a:buNone/>
              <a:defRPr/>
            </a:pPr>
            <a:r>
              <a:rPr lang="ja-JP" altLang="en-US" sz="1600" dirty="0">
                <a:solidFill>
                  <a:srgbClr val="000000"/>
                </a:solidFill>
                <a:latin typeface="HG丸ｺﾞｼｯｸM-PRO" panose="020F0600000000000000" pitchFamily="50" charset="-128"/>
                <a:ea typeface="HG丸ｺﾞｼｯｸM-PRO" panose="020F0600000000000000" pitchFamily="50" charset="-128"/>
              </a:rPr>
              <a:t>　　　　日児発</a:t>
            </a:r>
            <a:r>
              <a:rPr lang="en-US" altLang="ja-JP" sz="1600" dirty="0">
                <a:solidFill>
                  <a:srgbClr val="000000"/>
                </a:solidFill>
                <a:latin typeface="HG丸ｺﾞｼｯｸM-PRO" panose="020F0600000000000000" pitchFamily="50" charset="-128"/>
                <a:ea typeface="HG丸ｺﾞｼｯｸM-PRO" panose="020F0600000000000000" pitchFamily="50" charset="-128"/>
              </a:rPr>
              <a:t>934</a:t>
            </a:r>
            <a:r>
              <a:rPr lang="ja-JP" altLang="en-US" sz="1600" dirty="0">
                <a:solidFill>
                  <a:srgbClr val="000000"/>
                </a:solidFill>
                <a:latin typeface="HG丸ｺﾞｼｯｸM-PRO" panose="020F0600000000000000" pitchFamily="50" charset="-128"/>
                <a:ea typeface="HG丸ｺﾞｼｯｸM-PRO" panose="020F0600000000000000" pitchFamily="50" charset="-128"/>
              </a:rPr>
              <a:t>号厚生省児童家庭局長通知）</a:t>
            </a:r>
          </a:p>
        </p:txBody>
      </p:sp>
      <p:graphicFrame>
        <p:nvGraphicFramePr>
          <p:cNvPr id="5" name="表 4"/>
          <p:cNvGraphicFramePr>
            <a:graphicFrameLocks noGrp="1"/>
          </p:cNvGraphicFramePr>
          <p:nvPr/>
        </p:nvGraphicFramePr>
        <p:xfrm>
          <a:off x="631825" y="3573463"/>
          <a:ext cx="8515350" cy="1401762"/>
        </p:xfrm>
        <a:graphic>
          <a:graphicData uri="http://schemas.openxmlformats.org/drawingml/2006/table">
            <a:tbl>
              <a:tblPr/>
              <a:tblGrid>
                <a:gridCol w="6428585">
                  <a:extLst>
                    <a:ext uri="{9D8B030D-6E8A-4147-A177-3AD203B41FA5}">
                      <a16:colId xmlns:a16="http://schemas.microsoft.com/office/drawing/2014/main" val="20000"/>
                    </a:ext>
                  </a:extLst>
                </a:gridCol>
                <a:gridCol w="2086765">
                  <a:extLst>
                    <a:ext uri="{9D8B030D-6E8A-4147-A177-3AD203B41FA5}">
                      <a16:colId xmlns:a16="http://schemas.microsoft.com/office/drawing/2014/main" val="20001"/>
                    </a:ext>
                  </a:extLst>
                </a:gridCol>
              </a:tblGrid>
              <a:tr h="451450">
                <a:tc>
                  <a:txBody>
                    <a:bodyPr/>
                    <a:lstStyle/>
                    <a:p>
                      <a:pPr algn="l" font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妊娠初期より妊娠</a:t>
                      </a:r>
                      <a:r>
                        <a:rPr lang="en-US" altLang="ja-JP" sz="2000" dirty="0">
                          <a:solidFill>
                            <a:srgbClr val="000000"/>
                          </a:solidFill>
                          <a:latin typeface="HG丸ｺﾞｼｯｸM-PRO" panose="020F0600000000000000" pitchFamily="50" charset="-128"/>
                          <a:ea typeface="HG丸ｺﾞｼｯｸM-PRO" panose="020F0600000000000000" pitchFamily="50" charset="-128"/>
                        </a:rPr>
                        <a:t>23</a:t>
                      </a:r>
                      <a:r>
                        <a:rPr lang="ja-JP" altLang="en-US" sz="2000" dirty="0">
                          <a:solidFill>
                            <a:srgbClr val="000000"/>
                          </a:solidFill>
                          <a:latin typeface="HG丸ｺﾞｼｯｸM-PRO" panose="020F0600000000000000" pitchFamily="50" charset="-128"/>
                          <a:ea typeface="HG丸ｺﾞｼｯｸM-PRO" panose="020F0600000000000000" pitchFamily="50" charset="-128"/>
                        </a:rPr>
                        <a:t>週（第６月末）まで</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４週間に１回</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1450">
                <a:tc>
                  <a:txBody>
                    <a:bodyPr/>
                    <a:lstStyle/>
                    <a:p>
                      <a:pPr algn="l" font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妊娠</a:t>
                      </a:r>
                      <a:r>
                        <a:rPr lang="en-US" altLang="ja-JP" sz="2000" dirty="0">
                          <a:solidFill>
                            <a:srgbClr val="000000"/>
                          </a:solidFill>
                          <a:latin typeface="HG丸ｺﾞｼｯｸM-PRO" panose="020F0600000000000000" pitchFamily="50" charset="-128"/>
                          <a:ea typeface="HG丸ｺﾞｼｯｸM-PRO" panose="020F0600000000000000" pitchFamily="50" charset="-128"/>
                        </a:rPr>
                        <a:t>24</a:t>
                      </a:r>
                      <a:r>
                        <a:rPr lang="ja-JP" altLang="en-US" sz="2000" dirty="0">
                          <a:solidFill>
                            <a:srgbClr val="000000"/>
                          </a:solidFill>
                          <a:latin typeface="HG丸ｺﾞｼｯｸM-PRO" panose="020F0600000000000000" pitchFamily="50" charset="-128"/>
                          <a:ea typeface="HG丸ｺﾞｼｯｸM-PRO" panose="020F0600000000000000" pitchFamily="50" charset="-128"/>
                        </a:rPr>
                        <a:t>週（第７月）より妊娠</a:t>
                      </a:r>
                      <a:r>
                        <a:rPr lang="en-US" altLang="ja-JP" sz="2000" dirty="0">
                          <a:solidFill>
                            <a:srgbClr val="000000"/>
                          </a:solidFill>
                          <a:latin typeface="HG丸ｺﾞｼｯｸM-PRO" panose="020F0600000000000000" pitchFamily="50" charset="-128"/>
                          <a:ea typeface="HG丸ｺﾞｼｯｸM-PRO" panose="020F0600000000000000" pitchFamily="50" charset="-128"/>
                        </a:rPr>
                        <a:t>35</a:t>
                      </a:r>
                      <a:r>
                        <a:rPr lang="ja-JP" altLang="en-US" sz="2000" dirty="0">
                          <a:solidFill>
                            <a:srgbClr val="000000"/>
                          </a:solidFill>
                          <a:latin typeface="HG丸ｺﾞｼｯｸM-PRO" panose="020F0600000000000000" pitchFamily="50" charset="-128"/>
                          <a:ea typeface="HG丸ｺﾞｼｯｸM-PRO" panose="020F0600000000000000" pitchFamily="50" charset="-128"/>
                        </a:rPr>
                        <a:t>週（第９月末）まで</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２</a:t>
                      </a:r>
                      <a:r>
                        <a:rPr lang="ja-JP" altLang="en-US" sz="2000" dirty="0">
                          <a:solidFill>
                            <a:srgbClr val="000000"/>
                          </a:solidFill>
                          <a:latin typeface="HG丸ｺﾞｼｯｸM-PRO" panose="020F0600000000000000" pitchFamily="50" charset="-128"/>
                          <a:ea typeface="HG丸ｺﾞｼｯｸM-PRO" panose="020F0600000000000000" pitchFamily="50" charset="-128"/>
                        </a:rPr>
                        <a:t>週間に１回</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8862">
                <a:tc>
                  <a:txBody>
                    <a:bodyPr/>
                    <a:lstStyle/>
                    <a:p>
                      <a:pPr algn="l" font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妊娠</a:t>
                      </a:r>
                      <a:r>
                        <a:rPr lang="en-US" altLang="ja-JP" sz="2000" dirty="0">
                          <a:solidFill>
                            <a:srgbClr val="000000"/>
                          </a:solidFill>
                          <a:latin typeface="HG丸ｺﾞｼｯｸM-PRO" panose="020F0600000000000000" pitchFamily="50" charset="-128"/>
                          <a:ea typeface="HG丸ｺﾞｼｯｸM-PRO" panose="020F0600000000000000" pitchFamily="50" charset="-128"/>
                        </a:rPr>
                        <a:t>36</a:t>
                      </a:r>
                      <a:r>
                        <a:rPr lang="ja-JP" altLang="en-US" sz="2000" dirty="0">
                          <a:solidFill>
                            <a:srgbClr val="000000"/>
                          </a:solidFill>
                          <a:latin typeface="HG丸ｺﾞｼｯｸM-PRO" panose="020F0600000000000000" pitchFamily="50" charset="-128"/>
                          <a:ea typeface="HG丸ｺﾞｼｯｸM-PRO" panose="020F0600000000000000" pitchFamily="50" charset="-128"/>
                        </a:rPr>
                        <a:t>週（第</a:t>
                      </a:r>
                      <a:r>
                        <a:rPr lang="en-US" altLang="ja-JP" sz="2000" dirty="0">
                          <a:solidFill>
                            <a:srgbClr val="000000"/>
                          </a:solidFill>
                          <a:latin typeface="HG丸ｺﾞｼｯｸM-PRO" panose="020F0600000000000000" pitchFamily="50" charset="-128"/>
                          <a:ea typeface="HG丸ｺﾞｼｯｸM-PRO" panose="020F0600000000000000" pitchFamily="50" charset="-128"/>
                        </a:rPr>
                        <a:t>10</a:t>
                      </a:r>
                      <a:r>
                        <a:rPr lang="ja-JP" altLang="en-US" sz="2000" dirty="0">
                          <a:solidFill>
                            <a:srgbClr val="000000"/>
                          </a:solidFill>
                          <a:latin typeface="HG丸ｺﾞｼｯｸM-PRO" panose="020F0600000000000000" pitchFamily="50" charset="-128"/>
                          <a:ea typeface="HG丸ｺﾞｼｯｸM-PRO" panose="020F0600000000000000" pitchFamily="50" charset="-128"/>
                        </a:rPr>
                        <a:t>月）以降分娩まで</a:t>
                      </a:r>
                      <a:endPar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１週間に１回</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143125" y="3141663"/>
            <a:ext cx="5329238" cy="461962"/>
          </a:xfrm>
          <a:prstGeom prst="rect">
            <a:avLst/>
          </a:prstGeom>
          <a:noFill/>
        </p:spPr>
        <p:txBody>
          <a:bodyPr>
            <a:spAutoFit/>
          </a:bodyPr>
          <a:lstStyle/>
          <a:p>
            <a:pPr eaLnBrk="1" hangingPunct="1">
              <a:lnSpc>
                <a:spcPct val="120000"/>
              </a:lnSpc>
              <a:defRPr/>
            </a:pPr>
            <a:r>
              <a:rPr lang="ja-JP" altLang="en-US" sz="2000" dirty="0">
                <a:solidFill>
                  <a:srgbClr val="000000"/>
                </a:solidFill>
                <a:latin typeface="+mn-ea"/>
              </a:rPr>
              <a:t>望ましいとされている妊婦健診の受診時期</a:t>
            </a:r>
            <a:endParaRPr lang="en-US" altLang="ja-JP" sz="2000" dirty="0">
              <a:solidFill>
                <a:srgbClr val="000000"/>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a:defRPr/>
            </a:pPr>
            <a:fld id="{108B15C4-8385-42E6-87F8-319FEE430D1E}" type="slidenum">
              <a:rPr lang="ja-JP" altLang="en-US"/>
              <a:pPr>
                <a:defRPr/>
              </a:pPr>
              <a:t>4</a:t>
            </a:fld>
            <a:endParaRPr lang="en-US" altLang="ja-JP"/>
          </a:p>
        </p:txBody>
      </p:sp>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・将来の脳性麻痺の再発防止</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gradFill rotWithShape="1">
            <a:gsLst>
              <a:gs pos="0">
                <a:srgbClr val="CCFFCC"/>
              </a:gs>
              <a:gs pos="50000">
                <a:schemeClr val="bg1"/>
              </a:gs>
              <a:gs pos="100000">
                <a:srgbClr val="CCFFCC"/>
              </a:gs>
            </a:gsLst>
            <a:lin ang="2700000" scaled="1"/>
          </a:gra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a:latin typeface="HG丸ｺﾞｼｯｸM-PRO" panose="020F0600000000000000" pitchFamily="50" charset="-128"/>
                <a:ea typeface="HG丸ｺﾞｼｯｸM-PRO" panose="020F0600000000000000" pitchFamily="50" charset="-128"/>
              </a:rPr>
              <a:t>○</a:t>
            </a:r>
            <a:r>
              <a:rPr lang="ja-JP" altLang="en-US" sz="1900">
                <a:latin typeface="HG丸ｺﾞｼｯｸM-PRO" panose="020F0600000000000000" pitchFamily="50" charset="-128"/>
                <a:ea typeface="HG丸ｺﾞｼｯｸM-PRO" panose="020F0600000000000000" pitchFamily="50" charset="-128"/>
              </a:rPr>
              <a:t>産科医療補償制度 再発防止に関する報告書を発行（年１回）</a:t>
            </a:r>
          </a:p>
          <a:p>
            <a:pPr eaLnBrk="1" hangingPunct="1">
              <a:lnSpc>
                <a:spcPct val="120000"/>
              </a:lnSpc>
              <a:buFontTx/>
              <a:buNone/>
            </a:pPr>
            <a:r>
              <a:rPr lang="ja-JP" altLang="en-US" sz="1900">
                <a:latin typeface="HG丸ｺﾞｼｯｸM-PRO" panose="020F0600000000000000" pitchFamily="50" charset="-128"/>
                <a:ea typeface="HG丸ｺﾞｼｯｸM-PRO" panose="020F0600000000000000" pitchFamily="50" charset="-128"/>
              </a:rPr>
              <a:t>○再発防止委員会からの提言の発行（年１回、適宜）</a:t>
            </a:r>
          </a:p>
          <a:p>
            <a:pPr eaLnBrk="1" hangingPunct="1">
              <a:lnSpc>
                <a:spcPct val="120000"/>
              </a:lnSpc>
              <a:buFontTx/>
              <a:buNone/>
            </a:pPr>
            <a:r>
              <a:rPr lang="ja-JP" altLang="en-US" sz="1900">
                <a:latin typeface="HG丸ｺﾞｼｯｸM-PRO" panose="020F0600000000000000" pitchFamily="50" charset="-128"/>
                <a:ea typeface="HG丸ｺﾞｼｯｸM-PRO" panose="020F0600000000000000" pitchFamily="50" charset="-128"/>
              </a:rPr>
              <a:t>○関係団体や行政機関との連携・協力</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700338" y="342900"/>
            <a:ext cx="4810125" cy="650875"/>
          </a:xfrm>
        </p:spPr>
        <p:txBody>
          <a:bodyPr/>
          <a:lstStyle/>
          <a:p>
            <a:pPr eaLnBrk="1" hangingPunct="1"/>
            <a:r>
              <a:rPr lang="ja-JP" altLang="en-US"/>
              <a:t>妊産婦に対する提言②</a:t>
            </a:r>
          </a:p>
        </p:txBody>
      </p:sp>
      <p:sp>
        <p:nvSpPr>
          <p:cNvPr id="4" name="スライド番号プレースホルダー 5"/>
          <p:cNvSpPr>
            <a:spLocks noGrp="1"/>
          </p:cNvSpPr>
          <p:nvPr>
            <p:ph type="sldNum" sz="quarter" idx="12"/>
          </p:nvPr>
        </p:nvSpPr>
        <p:spPr/>
        <p:txBody>
          <a:bodyPr/>
          <a:lstStyle/>
          <a:p>
            <a:pPr>
              <a:defRPr/>
            </a:pPr>
            <a:fld id="{75D32A63-F0FD-4995-9D26-4BF57451E022}" type="slidenum">
              <a:rPr lang="ja-JP" altLang="en-US">
                <a:solidFill>
                  <a:srgbClr val="000000"/>
                </a:solidFill>
              </a:rPr>
              <a:pPr>
                <a:defRPr/>
              </a:pPr>
              <a:t>49</a:t>
            </a:fld>
            <a:endParaRPr lang="en-US" altLang="ja-JP" dirty="0">
              <a:solidFill>
                <a:srgbClr val="000000"/>
              </a:solidFill>
            </a:endParaRPr>
          </a:p>
        </p:txBody>
      </p:sp>
      <p:sp>
        <p:nvSpPr>
          <p:cNvPr id="61444" name="AutoShape 3"/>
          <p:cNvSpPr>
            <a:spLocks noChangeArrowheads="1"/>
          </p:cNvSpPr>
          <p:nvPr/>
        </p:nvSpPr>
        <p:spPr bwMode="auto">
          <a:xfrm>
            <a:off x="427038" y="1270000"/>
            <a:ext cx="8916987" cy="36718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イ．妊娠高血圧症候群と診断されている妊産婦は、特に常位胎盤早　</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期剥離の症状（性器出血、腹痛、お腹の張り等）や胎動の減</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少・消失等を感じた場合は、我慢せず早めに分娩機関に相談す</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る。</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1600">
                <a:solidFill>
                  <a:srgbClr val="000000"/>
                </a:solidFill>
                <a:latin typeface="HG丸ｺﾞｼｯｸM-PRO" panose="020F0600000000000000" pitchFamily="50" charset="-128"/>
                <a:ea typeface="HG丸ｺﾞｼｯｸM-PRO" panose="020F0600000000000000" pitchFamily="50" charset="-128"/>
              </a:rPr>
              <a:t>　　（ 参照「妊産婦の皆様へ　常位胎盤早期剥離ってなに？」</a:t>
            </a:r>
            <a:r>
              <a:rPr lang="en-US" altLang="ja-JP" sz="1600">
                <a:solidFill>
                  <a:srgbClr val="000000"/>
                </a:solidFill>
                <a:latin typeface="HG丸ｺﾞｼｯｸM-PRO" panose="020F0600000000000000" pitchFamily="50" charset="-128"/>
                <a:ea typeface="HG丸ｺﾞｼｯｸM-PRO" panose="020F0600000000000000" pitchFamily="50" charset="-128"/>
                <a:hlinkClick r:id="rId2"/>
              </a:rPr>
              <a:t>http://www.sanka</a:t>
            </a:r>
            <a:endParaRPr lang="en-US" altLang="ja-JP" sz="16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1600">
                <a:solidFill>
                  <a:srgbClr val="000000"/>
                </a:solidFill>
                <a:latin typeface="HG丸ｺﾞｼｯｸM-PRO" panose="020F0600000000000000" pitchFamily="50" charset="-128"/>
                <a:ea typeface="HG丸ｺﾞｼｯｸM-PRO" panose="020F0600000000000000" pitchFamily="50" charset="-128"/>
              </a:rPr>
              <a:t>　　　　</a:t>
            </a:r>
            <a:r>
              <a:rPr lang="en-US" altLang="ja-JP" sz="1600" u="sng">
                <a:solidFill>
                  <a:srgbClr val="000000"/>
                </a:solidFill>
                <a:latin typeface="HG丸ｺﾞｼｯｸM-PRO" panose="020F0600000000000000" pitchFamily="50" charset="-128"/>
                <a:ea typeface="HG丸ｺﾞｼｯｸM-PRO" panose="020F0600000000000000" pitchFamily="50" charset="-128"/>
              </a:rPr>
              <a:t>‐hp.jcqhc.or.jp/documents/prevention/pdf/abruptioplacentae.pdf</a:t>
            </a:r>
            <a:r>
              <a:rPr lang="ja-JP" altLang="en-US" sz="1600">
                <a:solidFill>
                  <a:srgbClr val="000000"/>
                </a:solidFill>
                <a:latin typeface="HG丸ｺﾞｼｯｸM-PRO" panose="020F0600000000000000" pitchFamily="50" charset="-128"/>
                <a:ea typeface="HG丸ｺﾞｼｯｸM-PRO" panose="020F0600000000000000" pitchFamily="50" charset="-128"/>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a:t>産科医療関係者に対する提言①</a:t>
            </a:r>
          </a:p>
        </p:txBody>
      </p:sp>
      <p:sp>
        <p:nvSpPr>
          <p:cNvPr id="4" name="スライド番号プレースホルダー 5"/>
          <p:cNvSpPr>
            <a:spLocks noGrp="1"/>
          </p:cNvSpPr>
          <p:nvPr>
            <p:ph type="sldNum" sz="quarter" idx="12"/>
          </p:nvPr>
        </p:nvSpPr>
        <p:spPr/>
        <p:txBody>
          <a:bodyPr/>
          <a:lstStyle/>
          <a:p>
            <a:pPr>
              <a:defRPr/>
            </a:pPr>
            <a:fld id="{E2C606DE-2875-4933-8714-4D3ACB99C2BC}" type="slidenum">
              <a:rPr lang="ja-JP" altLang="en-US"/>
              <a:pPr>
                <a:defRPr/>
              </a:pPr>
              <a:t>50</a:t>
            </a:fld>
            <a:endParaRPr lang="en-US" altLang="ja-JP"/>
          </a:p>
        </p:txBody>
      </p:sp>
      <p:sp>
        <p:nvSpPr>
          <p:cNvPr id="62468" name="AutoShape 3"/>
          <p:cNvSpPr>
            <a:spLocks noChangeArrowheads="1"/>
          </p:cNvSpPr>
          <p:nvPr/>
        </p:nvSpPr>
        <p:spPr bwMode="auto">
          <a:xfrm>
            <a:off x="127000" y="1201738"/>
            <a:ext cx="9505950" cy="546893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a:latin typeface="HG丸ｺﾞｼｯｸM-PRO" panose="020F0600000000000000" pitchFamily="50" charset="-128"/>
                <a:ea typeface="HG丸ｺﾞｼｯｸM-PRO" panose="020F0600000000000000" pitchFamily="50" charset="-128"/>
              </a:rPr>
              <a:t>（１）妊娠中の母体管理</a:t>
            </a: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血圧や尿蛋白が基準値以上である場合は、妊娠高血圧症候群を発症して</a:t>
            </a:r>
            <a:endParaRPr lang="en-US" altLang="ja-JP" sz="200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いる可能性があることから、「産婦人科診療ガイドライン－産科編</a:t>
            </a:r>
            <a:r>
              <a:rPr lang="en-US" altLang="ja-JP" sz="2000">
                <a:latin typeface="HG丸ｺﾞｼｯｸM-PRO" panose="020F0600000000000000" pitchFamily="50" charset="-128"/>
                <a:ea typeface="HG丸ｺﾞｼｯｸM-PRO" panose="020F0600000000000000" pitchFamily="50" charset="-128"/>
              </a:rPr>
              <a:t>2014</a:t>
            </a:r>
            <a:r>
              <a:rPr lang="ja-JP" altLang="en-US" sz="2000">
                <a:latin typeface="HG丸ｺﾞｼｯｸM-PRO" panose="020F0600000000000000" pitchFamily="50" charset="-128"/>
                <a:ea typeface="HG丸ｺﾞｼｯｸM-PRO" panose="020F0600000000000000" pitchFamily="50" charset="-128"/>
              </a:rPr>
              <a:t>」に沿って血圧の再測定や、尿蛋白の確認検査として蛋白尿定量検査（随時</a:t>
            </a:r>
            <a:endParaRPr lang="en-US" altLang="ja-JP" sz="200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尿中の蛋白</a:t>
            </a:r>
            <a:r>
              <a:rPr lang="en-US" altLang="ja-JP" sz="2000">
                <a:latin typeface="HG丸ｺﾞｼｯｸM-PRO" panose="020F0600000000000000" pitchFamily="50" charset="-128"/>
                <a:ea typeface="HG丸ｺﾞｼｯｸM-PRO" panose="020F0600000000000000" pitchFamily="50" charset="-128"/>
              </a:rPr>
              <a:t>/</a:t>
            </a:r>
            <a:r>
              <a:rPr lang="ja-JP" altLang="en-US" sz="2000">
                <a:latin typeface="HG丸ｺﾞｼｯｸM-PRO" panose="020F0600000000000000" pitchFamily="50" charset="-128"/>
                <a:ea typeface="HG丸ｺﾞｼｯｸM-PRO" panose="020F0600000000000000" pitchFamily="50" charset="-128"/>
              </a:rPr>
              <a:t>クレアチニン比または</a:t>
            </a:r>
            <a:r>
              <a:rPr lang="en-US" altLang="ja-JP" sz="2000">
                <a:latin typeface="HG丸ｺﾞｼｯｸM-PRO" panose="020F0600000000000000" pitchFamily="50" charset="-128"/>
                <a:ea typeface="HG丸ｺﾞｼｯｸM-PRO" panose="020F0600000000000000" pitchFamily="50" charset="-128"/>
              </a:rPr>
              <a:t>24</a:t>
            </a:r>
            <a:r>
              <a:rPr lang="ja-JP" altLang="en-US" sz="2000">
                <a:latin typeface="HG丸ｺﾞｼｯｸM-PRO" panose="020F0600000000000000" pitchFamily="50" charset="-128"/>
                <a:ea typeface="HG丸ｺﾞｼｯｸM-PRO" panose="020F0600000000000000" pitchFamily="50" charset="-128"/>
              </a:rPr>
              <a:t>時間蓄尿中の蛋白定量）を実施する</a:t>
            </a:r>
            <a:endParaRPr lang="en-US" altLang="ja-JP" sz="200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ことを検討する。</a:t>
            </a:r>
          </a:p>
          <a:p>
            <a:pPr eaLnBrk="1" hangingPunct="1">
              <a:spcBef>
                <a:spcPct val="0"/>
              </a:spcBef>
              <a:buFontTx/>
              <a:buNone/>
            </a:pPr>
            <a:endParaRPr lang="en-US" altLang="ja-JP" sz="220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latin typeface="HG丸ｺﾞｼｯｸM-PRO" panose="020F0600000000000000" pitchFamily="50" charset="-128"/>
                <a:ea typeface="HG丸ｺﾞｼｯｸM-PRO" panose="020F0600000000000000" pitchFamily="50" charset="-128"/>
              </a:rPr>
              <a:t>（２）胎児管理</a:t>
            </a:r>
          </a:p>
          <a:p>
            <a:pPr eaLnBrk="1" hangingPunct="1">
              <a:lnSpc>
                <a:spcPts val="2500"/>
              </a:lnSpc>
              <a:spcBef>
                <a:spcPct val="0"/>
              </a:spcBef>
              <a:buFontTx/>
              <a:buNone/>
            </a:pPr>
            <a:r>
              <a:rPr lang="ja-JP" altLang="en-US" sz="1800">
                <a:latin typeface="HG丸ｺﾞｼｯｸM-PRO" panose="020F0600000000000000" pitchFamily="50" charset="-128"/>
                <a:ea typeface="HG丸ｺﾞｼｯｸM-PRO" panose="020F0600000000000000" pitchFamily="50" charset="-128"/>
              </a:rPr>
              <a:t>  　</a:t>
            </a:r>
            <a:r>
              <a:rPr lang="ja-JP" altLang="en-US" sz="2000">
                <a:latin typeface="HG丸ｺﾞｼｯｸM-PRO" panose="020F0600000000000000" pitchFamily="50" charset="-128"/>
                <a:ea typeface="HG丸ｺﾞｼｯｸM-PRO" panose="020F0600000000000000" pitchFamily="50" charset="-128"/>
              </a:rPr>
              <a:t>すべての妊産婦に対し子宮底長を計測し、妊娠週数に比して小さい場合は、超音波断層法で胎児推定体重を計測し胎児発育を評価する。また、羊水量の評価やノンストレステスト（</a:t>
            </a:r>
            <a:r>
              <a:rPr lang="en-US" altLang="ja-JP" sz="2000">
                <a:latin typeface="HG丸ｺﾞｼｯｸM-PRO" panose="020F0600000000000000" pitchFamily="50" charset="-128"/>
                <a:ea typeface="HG丸ｺﾞｼｯｸM-PRO" panose="020F0600000000000000" pitchFamily="50" charset="-128"/>
              </a:rPr>
              <a:t>NST</a:t>
            </a:r>
            <a:r>
              <a:rPr lang="ja-JP" altLang="en-US" sz="2000">
                <a:latin typeface="HG丸ｺﾞｼｯｸM-PRO" panose="020F0600000000000000" pitchFamily="50" charset="-128"/>
                <a:ea typeface="HG丸ｺﾞｼｯｸM-PRO" panose="020F0600000000000000" pitchFamily="50" charset="-128"/>
              </a:rPr>
              <a:t>）等も併用して胎児の健常性を確認する。</a:t>
            </a: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特に妊娠高血圧症候群を合併している場合は、胎盤機能が低下している</a:t>
            </a:r>
            <a:endParaRPr lang="en-US" altLang="ja-JP" sz="200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可能性があることから、より慎重に胎児発育の評価や胎児の健常性を確認</a:t>
            </a:r>
            <a:endParaRPr lang="en-US" altLang="ja-JP" sz="200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a:latin typeface="HG丸ｺﾞｼｯｸM-PRO" panose="020F0600000000000000" pitchFamily="50" charset="-128"/>
                <a:ea typeface="HG丸ｺﾞｼｯｸM-PRO" panose="020F0600000000000000" pitchFamily="50" charset="-128"/>
              </a:rPr>
              <a:t>　する。その結果、自施設での管理が困難であると判断したときは、高次医療機関へ紹介または搬送する。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a:xfrm>
            <a:off x="1150938" y="249238"/>
            <a:ext cx="8359775" cy="644525"/>
          </a:xfrm>
        </p:spPr>
        <p:txBody>
          <a:bodyPr wrap="square"/>
          <a:lstStyle/>
          <a:p>
            <a:pPr eaLnBrk="1" hangingPunct="1"/>
            <a:r>
              <a:rPr lang="ja-JP" altLang="en-US"/>
              <a:t>産科医療関係者に対する提言②</a:t>
            </a:r>
          </a:p>
        </p:txBody>
      </p:sp>
      <p:sp>
        <p:nvSpPr>
          <p:cNvPr id="4" name="スライド番号プレースホルダー 5"/>
          <p:cNvSpPr>
            <a:spLocks noGrp="1"/>
          </p:cNvSpPr>
          <p:nvPr>
            <p:ph type="sldNum" sz="quarter" idx="12"/>
          </p:nvPr>
        </p:nvSpPr>
        <p:spPr/>
        <p:txBody>
          <a:bodyPr/>
          <a:lstStyle/>
          <a:p>
            <a:pPr>
              <a:defRPr/>
            </a:pPr>
            <a:fld id="{844D95CA-2BC7-4873-AC02-DEAD549604E5}" type="slidenum">
              <a:rPr lang="ja-JP" altLang="en-US">
                <a:solidFill>
                  <a:srgbClr val="000000"/>
                </a:solidFill>
              </a:rPr>
              <a:pPr>
                <a:defRPr/>
              </a:pPr>
              <a:t>51</a:t>
            </a:fld>
            <a:endParaRPr lang="en-US" altLang="ja-JP">
              <a:solidFill>
                <a:srgbClr val="000000"/>
              </a:solidFill>
            </a:endParaRPr>
          </a:p>
        </p:txBody>
      </p:sp>
      <p:sp>
        <p:nvSpPr>
          <p:cNvPr id="63492" name="AutoShape 3"/>
          <p:cNvSpPr>
            <a:spLocks noChangeArrowheads="1"/>
          </p:cNvSpPr>
          <p:nvPr/>
        </p:nvSpPr>
        <p:spPr bwMode="auto">
          <a:xfrm>
            <a:off x="271463" y="1270000"/>
            <a:ext cx="9145587" cy="42481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（３）妊娠高血圧症候群を合併している妊産婦の管理</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ア．妊娠高血圧症候群を合併している妊産婦から、腹痛、腹部緊満感、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性器出血等の訴えがあった場合は、常位胎盤早期剥離を発症して</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いる可能性も考慮し、胎児の健常性を確認する。</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イ．妊娠高血圧症候群を合併している妊産婦は、胎盤機能が低下して</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いる可能性があることから、より慎重に胎児心拍数陣痛図を判読し、</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対応を検討する。</a:t>
            </a: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title"/>
          </p:nvPr>
        </p:nvSpPr>
        <p:spPr>
          <a:xfrm>
            <a:off x="1063625" y="249238"/>
            <a:ext cx="8359775" cy="644525"/>
          </a:xfrm>
        </p:spPr>
        <p:txBody>
          <a:bodyPr wrap="square"/>
          <a:lstStyle/>
          <a:p>
            <a:pPr eaLnBrk="1" hangingPunct="1"/>
            <a:r>
              <a:rPr lang="ja-JP" altLang="en-US"/>
              <a:t>産科医療関係者に対する提言③</a:t>
            </a:r>
          </a:p>
        </p:txBody>
      </p:sp>
      <p:sp>
        <p:nvSpPr>
          <p:cNvPr id="4" name="スライド番号プレースホルダー 5"/>
          <p:cNvSpPr>
            <a:spLocks noGrp="1"/>
          </p:cNvSpPr>
          <p:nvPr>
            <p:ph type="sldNum" sz="quarter" idx="12"/>
          </p:nvPr>
        </p:nvSpPr>
        <p:spPr/>
        <p:txBody>
          <a:bodyPr/>
          <a:lstStyle/>
          <a:p>
            <a:pPr>
              <a:defRPr/>
            </a:pPr>
            <a:fld id="{751D6105-22E4-489C-BC07-1E8FDF884A6D}" type="slidenum">
              <a:rPr lang="ja-JP" altLang="en-US">
                <a:solidFill>
                  <a:srgbClr val="000000"/>
                </a:solidFill>
              </a:rPr>
              <a:pPr>
                <a:defRPr/>
              </a:pPr>
              <a:t>52</a:t>
            </a:fld>
            <a:endParaRPr lang="en-US" altLang="ja-JP">
              <a:solidFill>
                <a:srgbClr val="000000"/>
              </a:solidFill>
            </a:endParaRPr>
          </a:p>
        </p:txBody>
      </p:sp>
      <p:sp>
        <p:nvSpPr>
          <p:cNvPr id="64516" name="AutoShape 3"/>
          <p:cNvSpPr>
            <a:spLocks noChangeArrowheads="1"/>
          </p:cNvSpPr>
          <p:nvPr/>
        </p:nvSpPr>
        <p:spPr bwMode="auto">
          <a:xfrm>
            <a:off x="200025" y="1163638"/>
            <a:ext cx="9166225" cy="53371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ウ．軽症の妊娠高血圧症候群であっても、常位胎盤早期剥離等の重篤な合併症の発症をきたす可能性があること、および胎児発育不全の可能性があることから、以下のことを実施する。</a:t>
            </a: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solidFill>
                  <a:srgbClr val="000000"/>
                </a:solidFill>
                <a:latin typeface="HG丸ｺﾞｼｯｸM-PRO" panose="020F0600000000000000" pitchFamily="50" charset="-128"/>
                <a:ea typeface="HG丸ｺﾞｼｯｸM-PRO" panose="020F0600000000000000" pitchFamily="50" charset="-128"/>
              </a:rPr>
              <a:t>　・常位胎盤早期剥離の初期症状や胎動減少・消失等の症状が出現した場合は、分　</a:t>
            </a:r>
            <a:endParaRPr lang="en-US" altLang="ja-JP" sz="18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solidFill>
                  <a:srgbClr val="000000"/>
                </a:solidFill>
                <a:latin typeface="HG丸ｺﾞｼｯｸM-PRO" panose="020F0600000000000000" pitchFamily="50" charset="-128"/>
                <a:ea typeface="HG丸ｺﾞｼｯｸM-PRO" panose="020F0600000000000000" pitchFamily="50" charset="-128"/>
              </a:rPr>
              <a:t>　　娩機関へ連絡や受診をするよう情報提供する。</a:t>
            </a:r>
          </a:p>
          <a:p>
            <a:pPr eaLnBrk="1" hangingPunct="1">
              <a:spcBef>
                <a:spcPct val="0"/>
              </a:spcBef>
              <a:buFontTx/>
              <a:buNone/>
            </a:pPr>
            <a:r>
              <a:rPr lang="ja-JP" altLang="en-US" sz="1800">
                <a:solidFill>
                  <a:srgbClr val="000000"/>
                </a:solidFill>
                <a:latin typeface="HG丸ｺﾞｼｯｸM-PRO" panose="020F0600000000000000" pitchFamily="50" charset="-128"/>
                <a:ea typeface="HG丸ｺﾞｼｯｸM-PRO" panose="020F0600000000000000" pitchFamily="50" charset="-128"/>
              </a:rPr>
              <a:t>　・一般妊産婦の望ましいとされている妊婦健診の受診時期よりも短い間隔での受　</a:t>
            </a:r>
            <a:endParaRPr lang="en-US" altLang="ja-JP" sz="18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solidFill>
                  <a:srgbClr val="000000"/>
                </a:solidFill>
                <a:latin typeface="HG丸ｺﾞｼｯｸM-PRO" panose="020F0600000000000000" pitchFamily="50" charset="-128"/>
                <a:ea typeface="HG丸ｺﾞｼｯｸM-PRO" panose="020F0600000000000000" pitchFamily="50" charset="-128"/>
              </a:rPr>
              <a:t>　　診指示を検討する。</a:t>
            </a:r>
          </a:p>
          <a:p>
            <a:pPr eaLnBrk="1" hangingPunct="1">
              <a:spcBef>
                <a:spcPct val="0"/>
              </a:spcBef>
              <a:buFontTx/>
              <a:buNone/>
            </a:pPr>
            <a:r>
              <a:rPr lang="ja-JP" altLang="en-US" sz="1800">
                <a:solidFill>
                  <a:srgbClr val="000000"/>
                </a:solidFill>
                <a:latin typeface="HG丸ｺﾞｼｯｸM-PRO" panose="020F0600000000000000" pitchFamily="50" charset="-128"/>
                <a:ea typeface="HG丸ｺﾞｼｯｸM-PRO" panose="020F0600000000000000" pitchFamily="50" charset="-128"/>
              </a:rPr>
              <a:t>　・入院管理や高次医療機関への紹介または搬送について検討する</a:t>
            </a:r>
            <a:r>
              <a:rPr lang="ja-JP" altLang="en-US" sz="2000">
                <a:solidFill>
                  <a:srgbClr val="000000"/>
                </a:solidFill>
                <a:latin typeface="HG丸ｺﾞｼｯｸM-PRO" panose="020F0600000000000000" pitchFamily="50" charset="-128"/>
                <a:ea typeface="HG丸ｺﾞｼｯｸM-PRO" panose="020F0600000000000000" pitchFamily="50" charset="-128"/>
              </a:rPr>
              <a:t>。</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エ．降圧剤を投与する際は、「産婦人科診療ガイドライン－産科編</a:t>
            </a:r>
            <a:r>
              <a:rPr lang="en-US" altLang="ja-JP" sz="2000">
                <a:solidFill>
                  <a:srgbClr val="000000"/>
                </a:solidFill>
                <a:latin typeface="HG丸ｺﾞｼｯｸM-PRO" panose="020F0600000000000000" pitchFamily="50" charset="-128"/>
                <a:ea typeface="HG丸ｺﾞｼｯｸM-PRO" panose="020F0600000000000000" pitchFamily="50" charset="-128"/>
              </a:rPr>
              <a:t>2014</a:t>
            </a:r>
            <a:r>
              <a:rPr lang="ja-JP" altLang="en-US" sz="2000">
                <a:solidFill>
                  <a:srgbClr val="000000"/>
                </a:solidFill>
                <a:latin typeface="HG丸ｺﾞｼｯｸM-PRO" panose="020F0600000000000000" pitchFamily="50" charset="-128"/>
                <a:ea typeface="HG丸ｺﾞｼｯｸM-PRO" panose="020F0600000000000000" pitchFamily="50" charset="-128"/>
              </a:rPr>
              <a:t>」、「妊娠高血圧症候群（</a:t>
            </a:r>
            <a:r>
              <a:rPr lang="en-US" altLang="ja-JP" sz="2000">
                <a:solidFill>
                  <a:srgbClr val="000000"/>
                </a:solidFill>
                <a:latin typeface="HG丸ｺﾞｼｯｸM-PRO" panose="020F0600000000000000" pitchFamily="50" charset="-128"/>
                <a:ea typeface="HG丸ｺﾞｼｯｸM-PRO" panose="020F0600000000000000" pitchFamily="50" charset="-128"/>
              </a:rPr>
              <a:t>PIH</a:t>
            </a:r>
            <a:r>
              <a:rPr lang="ja-JP" altLang="en-US" sz="2000">
                <a:solidFill>
                  <a:srgbClr val="000000"/>
                </a:solidFill>
                <a:latin typeface="HG丸ｺﾞｼｯｸM-PRO" panose="020F0600000000000000" pitchFamily="50" charset="-128"/>
                <a:ea typeface="HG丸ｺﾞｼｯｸM-PRO" panose="020F0600000000000000" pitchFamily="50" charset="-128"/>
              </a:rPr>
              <a:t>）管理ガイドライン</a:t>
            </a:r>
            <a:r>
              <a:rPr lang="en-US" altLang="ja-JP" sz="2000">
                <a:solidFill>
                  <a:srgbClr val="000000"/>
                </a:solidFill>
                <a:latin typeface="HG丸ｺﾞｼｯｸM-PRO" panose="020F0600000000000000" pitchFamily="50" charset="-128"/>
                <a:ea typeface="HG丸ｺﾞｼｯｸM-PRO" panose="020F0600000000000000" pitchFamily="50" charset="-128"/>
              </a:rPr>
              <a:t>2009</a:t>
            </a:r>
            <a:r>
              <a:rPr lang="ja-JP" altLang="en-US" sz="2000">
                <a:solidFill>
                  <a:srgbClr val="000000"/>
                </a:solidFill>
                <a:latin typeface="HG丸ｺﾞｼｯｸM-PRO" panose="020F0600000000000000" pitchFamily="50" charset="-128"/>
                <a:ea typeface="HG丸ｺﾞｼｯｸM-PRO" panose="020F0600000000000000" pitchFamily="50" charset="-128"/>
              </a:rPr>
              <a:t>」を参考とし、降圧・痙攣予防を目的とした</a:t>
            </a:r>
            <a:r>
              <a:rPr lang="en-US" altLang="ja-JP" sz="2000">
                <a:solidFill>
                  <a:srgbClr val="000000"/>
                </a:solidFill>
                <a:latin typeface="HG丸ｺﾞｼｯｸM-PRO" panose="020F0600000000000000" pitchFamily="50" charset="-128"/>
                <a:ea typeface="HG丸ｺﾞｼｯｸM-PRO" panose="020F0600000000000000" pitchFamily="50" charset="-128"/>
              </a:rPr>
              <a:t>MgSO</a:t>
            </a:r>
            <a:r>
              <a:rPr lang="en-US" altLang="ja-JP" sz="2000" baseline="-25000">
                <a:solidFill>
                  <a:srgbClr val="000000"/>
                </a:solidFill>
                <a:latin typeface="HG丸ｺﾞｼｯｸM-PRO" panose="020F0600000000000000" pitchFamily="50" charset="-128"/>
                <a:ea typeface="HG丸ｺﾞｼｯｸM-PRO" panose="020F0600000000000000" pitchFamily="50" charset="-128"/>
              </a:rPr>
              <a:t>4</a:t>
            </a:r>
            <a:r>
              <a:rPr lang="ja-JP" altLang="en-US" sz="2000">
                <a:solidFill>
                  <a:srgbClr val="000000"/>
                </a:solidFill>
                <a:latin typeface="HG丸ｺﾞｼｯｸM-PRO" panose="020F0600000000000000" pitchFamily="50" charset="-128"/>
                <a:ea typeface="HG丸ｺﾞｼｯｸM-PRO" panose="020F0600000000000000" pitchFamily="50" charset="-128"/>
              </a:rPr>
              <a:t>投与を含めて検討する。また、降圧剤や子宮収縮薬を投与する際は、頻回に血圧を測定し、コントロール不良の妊娠高血圧症候群に対しては、母体搬送を含めた妊娠・分娩管理について検討する。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85950" y="346075"/>
            <a:ext cx="6134100" cy="644525"/>
          </a:xfrm>
        </p:spPr>
        <p:txBody>
          <a:bodyPr/>
          <a:lstStyle/>
          <a:p>
            <a:pPr eaLnBrk="1" hangingPunct="1"/>
            <a:r>
              <a:rPr lang="ja-JP" altLang="en-US"/>
              <a:t>学会・職能団体に対する要望</a:t>
            </a:r>
          </a:p>
        </p:txBody>
      </p:sp>
      <p:sp>
        <p:nvSpPr>
          <p:cNvPr id="4" name="スライド番号プレースホルダー 5"/>
          <p:cNvSpPr>
            <a:spLocks noGrp="1"/>
          </p:cNvSpPr>
          <p:nvPr>
            <p:ph type="sldNum" sz="quarter" idx="12"/>
          </p:nvPr>
        </p:nvSpPr>
        <p:spPr/>
        <p:txBody>
          <a:bodyPr/>
          <a:lstStyle/>
          <a:p>
            <a:pPr>
              <a:defRPr/>
            </a:pPr>
            <a:fld id="{F3B6074A-D83D-49CA-A0CE-B51305FC18F5}" type="slidenum">
              <a:rPr lang="ja-JP" altLang="en-US"/>
              <a:pPr>
                <a:defRPr/>
              </a:pPr>
              <a:t>53</a:t>
            </a:fld>
            <a:endParaRPr lang="en-US" altLang="ja-JP"/>
          </a:p>
        </p:txBody>
      </p:sp>
      <p:sp>
        <p:nvSpPr>
          <p:cNvPr id="65540" name="AutoShape 3"/>
          <p:cNvSpPr>
            <a:spLocks noChangeArrowheads="1"/>
          </p:cNvSpPr>
          <p:nvPr/>
        </p:nvSpPr>
        <p:spPr bwMode="auto">
          <a:xfrm>
            <a:off x="344488" y="1341438"/>
            <a:ext cx="9288462" cy="51593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849313" indent="-8493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763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84338"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9232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500313"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9575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4147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8719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3291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latin typeface="ＭＳ Ｐゴシック" panose="020B0600070205080204" pitchFamily="50" charset="-128"/>
              </a:rPr>
              <a:t>■「原因分析報告書の取りまとめ」より　　　　　　　　　　　　　　　　　　　　　　　　　　</a:t>
            </a:r>
            <a:endParaRPr lang="en-US" altLang="ja-JP" sz="2200">
              <a:solidFill>
                <a:srgbClr val="000000"/>
              </a:solidFill>
              <a:latin typeface="ＭＳ Ｐゴシック" panose="020B0600070205080204"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○原因分析報告書の「今後の産科医療向上のために検討すべき事項」</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において、学会・職能団体を対象に、妊娠高血圧症候群に関して</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提言がされた事例</a:t>
            </a:r>
            <a:r>
              <a:rPr lang="en-US" altLang="ja-JP" sz="2200">
                <a:solidFill>
                  <a:srgbClr val="000000"/>
                </a:solidFill>
                <a:latin typeface="HG丸ｺﾞｼｯｸM-PRO" panose="020F0600000000000000" pitchFamily="50" charset="-128"/>
                <a:ea typeface="HG丸ｺﾞｼｯｸM-PRO" panose="020F0600000000000000" pitchFamily="50" charset="-128"/>
              </a:rPr>
              <a:t>16</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主なものとして、胎児心拍数陣痛図の判読と対応の周知が６件、</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妊婦健診受診等の保健指導の充実が２件、妊娠高血圧症候群の管</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理方法、「産婦人科診療ガイドライン－産科編」の周知が３件で</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あった。</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a:t>
            </a:r>
            <a:r>
              <a:rPr lang="ja-JP" altLang="en-US" sz="2400">
                <a:latin typeface="HG丸ｺﾞｼｯｸM-PRO" panose="020F0600000000000000" pitchFamily="50" charset="-128"/>
                <a:ea typeface="HG丸ｺﾞｼｯｸM-PRO" panose="020F0600000000000000" pitchFamily="50" charset="-128"/>
              </a:rPr>
              <a:t>妊娠高血圧症候群を合併した妊産婦における胎児管理の</a:t>
            </a:r>
            <a:endParaRPr lang="en-US" altLang="ja-JP" sz="240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a:latin typeface="HG丸ｺﾞｼｯｸM-PRO" panose="020F0600000000000000" pitchFamily="50" charset="-128"/>
                <a:ea typeface="HG丸ｺﾞｼｯｸM-PRO" panose="020F0600000000000000" pitchFamily="50" charset="-128"/>
              </a:rPr>
              <a:t>　指針について、より一層の周知や情報提供を要望する。</a:t>
            </a:r>
          </a:p>
        </p:txBody>
      </p:sp>
      <p:sp>
        <p:nvSpPr>
          <p:cNvPr id="65541" name="正方形/長方形 1"/>
          <p:cNvSpPr>
            <a:spLocks noChangeArrowheads="1"/>
          </p:cNvSpPr>
          <p:nvPr/>
        </p:nvSpPr>
        <p:spPr bwMode="auto">
          <a:xfrm>
            <a:off x="560388" y="1630363"/>
            <a:ext cx="8640762" cy="3024187"/>
          </a:xfrm>
          <a:prstGeom prst="rect">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84363" y="346075"/>
            <a:ext cx="6134100" cy="644525"/>
          </a:xfrm>
        </p:spPr>
        <p:txBody>
          <a:bodyPr/>
          <a:lstStyle/>
          <a:p>
            <a:pPr eaLnBrk="1" hangingPunct="1"/>
            <a:r>
              <a:rPr lang="ja-JP" altLang="en-US"/>
              <a:t>国・地方自治体に対する要望</a:t>
            </a:r>
          </a:p>
        </p:txBody>
      </p:sp>
      <p:sp>
        <p:nvSpPr>
          <p:cNvPr id="4" name="スライド番号プレースホルダー 5"/>
          <p:cNvSpPr>
            <a:spLocks noGrp="1"/>
          </p:cNvSpPr>
          <p:nvPr>
            <p:ph type="sldNum" sz="quarter" idx="12"/>
          </p:nvPr>
        </p:nvSpPr>
        <p:spPr/>
        <p:txBody>
          <a:bodyPr/>
          <a:lstStyle/>
          <a:p>
            <a:pPr>
              <a:defRPr/>
            </a:pPr>
            <a:fld id="{79249A70-A0CF-4A25-9037-BC167D82E148}" type="slidenum">
              <a:rPr lang="ja-JP" altLang="en-US">
                <a:solidFill>
                  <a:srgbClr val="000000"/>
                </a:solidFill>
              </a:rPr>
              <a:pPr>
                <a:defRPr/>
              </a:pPr>
              <a:t>54</a:t>
            </a:fld>
            <a:endParaRPr lang="en-US" altLang="ja-JP">
              <a:solidFill>
                <a:srgbClr val="000000"/>
              </a:solidFill>
            </a:endParaRPr>
          </a:p>
        </p:txBody>
      </p:sp>
      <p:sp>
        <p:nvSpPr>
          <p:cNvPr id="68612" name="AutoShape 3"/>
          <p:cNvSpPr>
            <a:spLocks noChangeArrowheads="1"/>
          </p:cNvSpPr>
          <p:nvPr/>
        </p:nvSpPr>
        <p:spPr bwMode="auto">
          <a:xfrm>
            <a:off x="271463" y="1196975"/>
            <a:ext cx="9217025" cy="554513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■原因分析報告書の取りまとめより</a:t>
            </a:r>
            <a:endParaRPr lang="en-US" altLang="ja-JP" sz="2200" dirty="0">
              <a:solidFill>
                <a:srgbClr val="000000"/>
              </a:solidFill>
              <a:latin typeface="+mn-ea"/>
              <a:ea typeface="+mn-ea"/>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○原因分析報告書の「今後の産科医療向上のために検討すべき事項」に</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お</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いて、国・地方自治体を対象に妊娠高血圧症候群に関して提言がされた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事例は４件であった。</a:t>
            </a: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主なものとして、医療体制の整備、周産期緊急事例に対する連携システ</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ムの円滑な運用があった。</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ア．定期的な妊婦健診受診の重要性について、継続して周知する</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イ．妊娠・分娩のリスクが高くなった場合に、高次医療機関への紹</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介・搬送、および高次医療機関の医師・看護スタッフによる他</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施設の緊急帝王切開術や新生児蘇生実施等の医療連携が円滑に</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行うことができるよう、各地域における母体や新生児の紹介・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搬送システム、および周産期母子医療センター等の高次医療機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関のより一層の整備を行うことを要望する。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6565" name="正方形/長方形 4"/>
          <p:cNvSpPr>
            <a:spLocks noChangeArrowheads="1"/>
          </p:cNvSpPr>
          <p:nvPr/>
        </p:nvSpPr>
        <p:spPr bwMode="auto">
          <a:xfrm>
            <a:off x="487363" y="1485900"/>
            <a:ext cx="8640762" cy="2016125"/>
          </a:xfrm>
          <a:prstGeom prst="rect">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9F7F0845-6ACE-49FB-B9D3-6B256D3E38A3}" type="slidenum">
              <a:rPr lang="ja-JP" altLang="en-US"/>
              <a:pPr>
                <a:defRPr/>
              </a:pPr>
              <a:t>55</a:t>
            </a:fld>
            <a:endParaRPr lang="en-US" altLang="ja-JP"/>
          </a:p>
        </p:txBody>
      </p:sp>
      <p:sp>
        <p:nvSpPr>
          <p:cNvPr id="67587" name="Rectangle 2"/>
          <p:cNvSpPr>
            <a:spLocks noGrp="1" noChangeArrowheads="1"/>
          </p:cNvSpPr>
          <p:nvPr>
            <p:ph type="subTitle" idx="4294967295"/>
          </p:nvPr>
        </p:nvSpPr>
        <p:spPr bwMode="hidden">
          <a:xfrm>
            <a:off x="585788" y="2555875"/>
            <a:ext cx="8732837"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5400">
                <a:ea typeface="HG丸ｺﾞｼｯｸM-PRO" panose="020F0600000000000000" pitchFamily="50" charset="-128"/>
              </a:rPr>
              <a:t>③新生児蘇生について</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30650" y="342900"/>
            <a:ext cx="2041525" cy="650875"/>
          </a:xfrm>
        </p:spPr>
        <p:txBody>
          <a:bodyPr/>
          <a:lstStyle/>
          <a:p>
            <a:pPr eaLnBrk="1" hangingPunct="1"/>
            <a:r>
              <a:rPr lang="ja-JP" altLang="en-US"/>
              <a:t>はじめに</a:t>
            </a:r>
          </a:p>
        </p:txBody>
      </p:sp>
      <p:sp>
        <p:nvSpPr>
          <p:cNvPr id="4" name="スライド番号プレースホルダー 5"/>
          <p:cNvSpPr>
            <a:spLocks noGrp="1"/>
          </p:cNvSpPr>
          <p:nvPr>
            <p:ph type="sldNum" sz="quarter" idx="12"/>
          </p:nvPr>
        </p:nvSpPr>
        <p:spPr/>
        <p:txBody>
          <a:bodyPr/>
          <a:lstStyle/>
          <a:p>
            <a:pPr>
              <a:defRPr/>
            </a:pPr>
            <a:fld id="{8BCD4B78-9E6B-480A-A8F5-4EF331FBB7FC}" type="slidenum">
              <a:rPr lang="ja-JP" altLang="en-US"/>
              <a:pPr>
                <a:defRPr/>
              </a:pPr>
              <a:t>56</a:t>
            </a:fld>
            <a:endParaRPr lang="en-US" altLang="ja-JP"/>
          </a:p>
        </p:txBody>
      </p:sp>
      <p:sp>
        <p:nvSpPr>
          <p:cNvPr id="68612" name="AutoShape 3"/>
          <p:cNvSpPr>
            <a:spLocks noChangeArrowheads="1"/>
          </p:cNvSpPr>
          <p:nvPr/>
        </p:nvSpPr>
        <p:spPr bwMode="auto">
          <a:xfrm>
            <a:off x="479425" y="1412875"/>
            <a:ext cx="8943975" cy="3457575"/>
          </a:xfrm>
          <a:prstGeom prst="roundRect">
            <a:avLst>
              <a:gd name="adj" fmla="val 8167"/>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buFontTx/>
              <a:buNone/>
            </a:pPr>
            <a:r>
              <a:rPr lang="ja-JP" altLang="en-US" sz="2200">
                <a:latin typeface="HG丸ｺﾞｼｯｸM-PRO" panose="020F0600000000000000" pitchFamily="50" charset="-128"/>
                <a:ea typeface="HG丸ｺﾞｼｯｸM-PRO" panose="020F0600000000000000" pitchFamily="50" charset="-128"/>
              </a:rPr>
              <a:t>○公表した</a:t>
            </a:r>
            <a:r>
              <a:rPr lang="en-US" altLang="ja-JP" sz="2200">
                <a:latin typeface="HG丸ｺﾞｼｯｸM-PRO" panose="020F0600000000000000" pitchFamily="50" charset="-128"/>
                <a:ea typeface="HG丸ｺﾞｼｯｸM-PRO" panose="020F0600000000000000" pitchFamily="50" charset="-128"/>
              </a:rPr>
              <a:t>534</a:t>
            </a:r>
            <a:r>
              <a:rPr lang="ja-JP" altLang="en-US" sz="2200">
                <a:latin typeface="HG丸ｺﾞｼｯｸM-PRO" panose="020F0600000000000000" pitchFamily="50" charset="-128"/>
                <a:ea typeface="HG丸ｺﾞｼｯｸM-PRO" panose="020F0600000000000000" pitchFamily="50" charset="-128"/>
              </a:rPr>
              <a:t>事例を分析対象とした。</a:t>
            </a:r>
            <a:endParaRPr lang="en-US" altLang="ja-JP" sz="2200">
              <a:latin typeface="HG丸ｺﾞｼｯｸM-PRO" panose="020F0600000000000000" pitchFamily="50" charset="-128"/>
              <a:ea typeface="HG丸ｺﾞｼｯｸM-PRO" panose="020F0600000000000000" pitchFamily="50" charset="-128"/>
            </a:endParaRPr>
          </a:p>
          <a:p>
            <a:pPr eaLnBrk="1" hangingPunct="1">
              <a:lnSpc>
                <a:spcPct val="130000"/>
              </a:lnSpc>
              <a:buFontTx/>
              <a:buNone/>
            </a:pPr>
            <a:endParaRPr lang="ja-JP" altLang="en-US" sz="2200">
              <a:latin typeface="HG丸ｺﾞｼｯｸM-PRO" panose="020F0600000000000000" pitchFamily="50" charset="-128"/>
              <a:ea typeface="HG丸ｺﾞｼｯｸM-PRO" panose="020F0600000000000000" pitchFamily="50" charset="-128"/>
            </a:endParaRPr>
          </a:p>
          <a:p>
            <a:pPr eaLnBrk="1" hangingPunct="1">
              <a:lnSpc>
                <a:spcPct val="130000"/>
              </a:lnSpc>
              <a:spcBef>
                <a:spcPct val="0"/>
              </a:spcBef>
              <a:buFontTx/>
              <a:buNone/>
            </a:pPr>
            <a:r>
              <a:rPr lang="ja-JP" altLang="en-US" sz="2200">
                <a:latin typeface="HG丸ｺﾞｼｯｸM-PRO" panose="020F0600000000000000" pitchFamily="50" charset="-128"/>
                <a:ea typeface="HG丸ｺﾞｼｯｸM-PRO" panose="020F0600000000000000" pitchFamily="50" charset="-128"/>
              </a:rPr>
              <a:t>○適切な新生児蘇生および新生児管理によって、低酸素・酸血症等を出生後に持続させず、少しでも早く低酸素・酸血症等から回復させることは、脳性麻痺の発症や重症化を防ぐために極めて重要であることから、テーマとして選定した。</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919163" y="358775"/>
            <a:ext cx="8337550" cy="620713"/>
          </a:xfrm>
        </p:spPr>
        <p:txBody>
          <a:bodyPr wrap="square"/>
          <a:lstStyle/>
          <a:p>
            <a:pPr eaLnBrk="1" hangingPunct="1"/>
            <a:r>
              <a:rPr lang="ja-JP" altLang="en-US" sz="3400"/>
              <a:t>「原因分析報告書の取りまとめ」より①</a:t>
            </a:r>
          </a:p>
        </p:txBody>
      </p:sp>
      <p:sp>
        <p:nvSpPr>
          <p:cNvPr id="4" name="スライド番号プレースホルダー 5"/>
          <p:cNvSpPr>
            <a:spLocks noGrp="1"/>
          </p:cNvSpPr>
          <p:nvPr>
            <p:ph type="sldNum" sz="quarter" idx="12"/>
          </p:nvPr>
        </p:nvSpPr>
        <p:spPr/>
        <p:txBody>
          <a:bodyPr/>
          <a:lstStyle/>
          <a:p>
            <a:pPr>
              <a:defRPr/>
            </a:pPr>
            <a:fld id="{741BFB66-4FC5-496B-9A2C-C689DE17D2B9}" type="slidenum">
              <a:rPr lang="ja-JP" altLang="en-US">
                <a:solidFill>
                  <a:srgbClr val="000000"/>
                </a:solidFill>
              </a:rPr>
              <a:pPr>
                <a:defRPr/>
              </a:pPr>
              <a:t>57</a:t>
            </a:fld>
            <a:endParaRPr lang="en-US" altLang="ja-JP">
              <a:solidFill>
                <a:srgbClr val="000000"/>
              </a:solidFill>
            </a:endParaRPr>
          </a:p>
        </p:txBody>
      </p:sp>
      <p:sp>
        <p:nvSpPr>
          <p:cNvPr id="69636" name="AutoShape 3"/>
          <p:cNvSpPr>
            <a:spLocks noChangeArrowheads="1"/>
          </p:cNvSpPr>
          <p:nvPr/>
        </p:nvSpPr>
        <p:spPr bwMode="auto">
          <a:xfrm>
            <a:off x="415925" y="1412875"/>
            <a:ext cx="8785225" cy="36734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a:latin typeface="ＭＳ Ｐゴシック" panose="020B0600070205080204" pitchFamily="50" charset="-128"/>
              </a:rPr>
              <a:t>■脳性麻痺発症の主たる原因について</a:t>
            </a:r>
            <a:endParaRPr lang="en-US" altLang="ja-JP" sz="2200">
              <a:latin typeface="ＭＳ Ｐゴシック" panose="020B0600070205080204"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○原因分析報告書の「脳性麻痺発症の原因」において、出生後の低酸素・酸血症の持続が脳性麻痺発症の原因・要因、増悪因子とされた事例が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90</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16.9%</a:t>
            </a:r>
            <a:r>
              <a:rPr lang="ja-JP" altLang="en-US" sz="2200">
                <a:solidFill>
                  <a:srgbClr val="000000"/>
                </a:solidFill>
                <a:latin typeface="HG丸ｺﾞｼｯｸM-PRO" panose="020F0600000000000000" pitchFamily="50" charset="-128"/>
                <a:ea typeface="HG丸ｺﾞｼｯｸM-PRO" panose="020F0600000000000000" pitchFamily="50" charset="-128"/>
              </a:rPr>
              <a:t>）であり、次いで、出生後の低血糖が脳性麻痺発症の原因・要因、増悪因子とされた事例が</a:t>
            </a:r>
            <a:r>
              <a:rPr lang="en-US" altLang="ja-JP" sz="2200">
                <a:solidFill>
                  <a:srgbClr val="000000"/>
                </a:solidFill>
                <a:latin typeface="HG丸ｺﾞｼｯｸM-PRO" panose="020F0600000000000000" pitchFamily="50" charset="-128"/>
                <a:ea typeface="HG丸ｺﾞｼｯｸM-PRO" panose="020F0600000000000000" pitchFamily="50" charset="-128"/>
              </a:rPr>
              <a:t>18</a:t>
            </a:r>
            <a:r>
              <a:rPr lang="ja-JP" altLang="en-US" sz="2200">
                <a:solidFill>
                  <a:srgbClr val="000000"/>
                </a:solidFill>
                <a:latin typeface="HG丸ｺﾞｼｯｸM-PRO" panose="020F0600000000000000" pitchFamily="50" charset="-128"/>
                <a:ea typeface="HG丸ｺﾞｼｯｸM-PRO" panose="020F0600000000000000" pitchFamily="50" charset="-128"/>
              </a:rPr>
              <a:t>件（</a:t>
            </a:r>
            <a:r>
              <a:rPr lang="en-US" altLang="ja-JP" sz="2200">
                <a:solidFill>
                  <a:srgbClr val="000000"/>
                </a:solidFill>
                <a:latin typeface="HG丸ｺﾞｼｯｸM-PRO" panose="020F0600000000000000" pitchFamily="50" charset="-128"/>
                <a:ea typeface="HG丸ｺﾞｼｯｸM-PRO" panose="020F0600000000000000" pitchFamily="50" charset="-128"/>
              </a:rPr>
              <a:t>3.4%</a:t>
            </a:r>
            <a:r>
              <a:rPr lang="ja-JP" altLang="en-US" sz="220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spcBef>
                <a:spcPct val="0"/>
              </a:spcBef>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14413" y="361950"/>
            <a:ext cx="8042275" cy="619125"/>
          </a:xfrm>
        </p:spPr>
        <p:txBody>
          <a:bodyPr/>
          <a:lstStyle/>
          <a:p>
            <a:pPr eaLnBrk="1" hangingPunct="1"/>
            <a:r>
              <a:rPr lang="ja-JP" altLang="en-US" sz="3400"/>
              <a:t>「原因分析報告書の取りまとめ」より②</a:t>
            </a:r>
          </a:p>
        </p:txBody>
      </p:sp>
      <p:sp>
        <p:nvSpPr>
          <p:cNvPr id="39" name="スライド番号プレースホルダー 5"/>
          <p:cNvSpPr>
            <a:spLocks noGrp="1"/>
          </p:cNvSpPr>
          <p:nvPr>
            <p:ph type="sldNum" sz="quarter" idx="12"/>
          </p:nvPr>
        </p:nvSpPr>
        <p:spPr/>
        <p:txBody>
          <a:bodyPr/>
          <a:lstStyle/>
          <a:p>
            <a:pPr>
              <a:defRPr/>
            </a:pPr>
            <a:fld id="{E3FC67A2-5903-45B7-BD9C-F81BABE41D36}" type="slidenum">
              <a:rPr lang="ja-JP" altLang="en-US"/>
              <a:pPr>
                <a:defRPr/>
              </a:pPr>
              <a:t>58</a:t>
            </a:fld>
            <a:endParaRPr lang="en-US" altLang="ja-JP"/>
          </a:p>
        </p:txBody>
      </p:sp>
      <p:sp>
        <p:nvSpPr>
          <p:cNvPr id="6" name="AutoShape 3"/>
          <p:cNvSpPr>
            <a:spLocks noChangeArrowheads="1"/>
          </p:cNvSpPr>
          <p:nvPr/>
        </p:nvSpPr>
        <p:spPr bwMode="auto">
          <a:xfrm>
            <a:off x="277813" y="1341438"/>
            <a:ext cx="8936037" cy="5111750"/>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p>
            <a:pPr marL="266700" indent="152400" algn="just">
              <a:spcAft>
                <a:spcPts val="0"/>
              </a:spcAft>
              <a:defRPr/>
            </a:pPr>
            <a:endParaRPr lang="en-US" altLang="ja-JP" sz="2200" kern="100" dirty="0">
              <a:latin typeface="+mj-ea"/>
              <a:cs typeface="Times New Roman" panose="02020603050405020304" pitchFamily="18" charset="0"/>
            </a:endParaRPr>
          </a:p>
          <a:p>
            <a:pPr marL="266700" indent="152400" algn="just">
              <a:spcAft>
                <a:spcPts val="0"/>
              </a:spcAft>
              <a:defRPr/>
            </a:pPr>
            <a:endParaRPr lang="en-US" altLang="ja-JP" dirty="0">
              <a:solidFill>
                <a:srgbClr val="000000"/>
              </a:solidFill>
              <a:latin typeface="HG丸ｺﾞｼｯｸM-PRO"/>
              <a:ea typeface="HG丸ｺﾞｼｯｸM-PRO"/>
            </a:endParaRPr>
          </a:p>
        </p:txBody>
      </p:sp>
      <p:graphicFrame>
        <p:nvGraphicFramePr>
          <p:cNvPr id="8" name="Group 177"/>
          <p:cNvGraphicFramePr>
            <a:graphicFrameLocks noGrp="1"/>
          </p:cNvGraphicFramePr>
          <p:nvPr/>
        </p:nvGraphicFramePr>
        <p:xfrm>
          <a:off x="1181100" y="3433763"/>
          <a:ext cx="7405688" cy="2813052"/>
        </p:xfrm>
        <a:graphic>
          <a:graphicData uri="http://schemas.openxmlformats.org/drawingml/2006/table">
            <a:tbl>
              <a:tblPr/>
              <a:tblGrid>
                <a:gridCol w="4268483">
                  <a:extLst>
                    <a:ext uri="{9D8B030D-6E8A-4147-A177-3AD203B41FA5}">
                      <a16:colId xmlns:a16="http://schemas.microsoft.com/office/drawing/2014/main" val="20000"/>
                    </a:ext>
                  </a:extLst>
                </a:gridCol>
                <a:gridCol w="1729724">
                  <a:extLst>
                    <a:ext uri="{9D8B030D-6E8A-4147-A177-3AD203B41FA5}">
                      <a16:colId xmlns:a16="http://schemas.microsoft.com/office/drawing/2014/main" val="20001"/>
                    </a:ext>
                  </a:extLst>
                </a:gridCol>
                <a:gridCol w="1407481">
                  <a:extLst>
                    <a:ext uri="{9D8B030D-6E8A-4147-A177-3AD203B41FA5}">
                      <a16:colId xmlns:a16="http://schemas.microsoft.com/office/drawing/2014/main" val="20002"/>
                    </a:ext>
                  </a:extLst>
                </a:gridCol>
              </a:tblGrid>
              <a:tr h="403498">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アルゴリズムに関連する評価</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4794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9572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4366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19161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4794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9572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4366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19161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96224">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人工呼吸</a:t>
                      </a:r>
                      <a:endPar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18</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14.9</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3498">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胸骨圧迫</a:t>
                      </a:r>
                      <a:endPar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11</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9.1</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612">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気管挿管</a:t>
                      </a:r>
                      <a:endPar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6.6</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3498">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アドレナリン投与</a:t>
                      </a:r>
                      <a:endPar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27</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22.3</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3498">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新生児蘇生の手順</a:t>
                      </a:r>
                      <a:endPar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6.6</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24">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器具</a:t>
                      </a:r>
                      <a:endPar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1.7</a:t>
                      </a:r>
                    </a:p>
                  </a:txBody>
                  <a:tcPr marL="91442" marR="9144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テキスト ボックス 4"/>
          <p:cNvSpPr txBox="1"/>
          <p:nvPr/>
        </p:nvSpPr>
        <p:spPr>
          <a:xfrm>
            <a:off x="5357813" y="2997200"/>
            <a:ext cx="3698875" cy="369888"/>
          </a:xfrm>
          <a:prstGeom prst="rect">
            <a:avLst/>
          </a:prstGeom>
          <a:noFill/>
        </p:spPr>
        <p:txBody>
          <a:bodyPr>
            <a:spAutoFit/>
          </a:bodyPr>
          <a:lstStyle/>
          <a:p>
            <a:pPr marL="266700" indent="152400" algn="just">
              <a:spcAft>
                <a:spcPts val="0"/>
              </a:spcAft>
              <a:defRPr/>
            </a:pPr>
            <a:r>
              <a:rPr lang="ja-JP" altLang="en-US" kern="100" dirty="0">
                <a:latin typeface="+mj-ea"/>
                <a:cs typeface="Times New Roman" panose="02020603050405020304" pitchFamily="18" charset="0"/>
              </a:rPr>
              <a:t>対象数＝</a:t>
            </a:r>
            <a:r>
              <a:rPr lang="en-US" altLang="ja-JP" kern="100" dirty="0">
                <a:latin typeface="+mj-ea"/>
                <a:cs typeface="Times New Roman" panose="02020603050405020304" pitchFamily="18" charset="0"/>
              </a:rPr>
              <a:t>121【</a:t>
            </a:r>
            <a:r>
              <a:rPr lang="ja-JP" altLang="en-US" kern="100" dirty="0">
                <a:latin typeface="+mj-ea"/>
                <a:cs typeface="Times New Roman" panose="02020603050405020304" pitchFamily="18" charset="0"/>
              </a:rPr>
              <a:t>重複あり</a:t>
            </a:r>
            <a:r>
              <a:rPr lang="en-US" altLang="ja-JP" kern="100" dirty="0">
                <a:latin typeface="+mj-ea"/>
                <a:cs typeface="Times New Roman" panose="02020603050405020304" pitchFamily="18" charset="0"/>
              </a:rPr>
              <a:t>】</a:t>
            </a:r>
          </a:p>
        </p:txBody>
      </p:sp>
      <p:sp>
        <p:nvSpPr>
          <p:cNvPr id="70696" name="テキスト ボックス 8"/>
          <p:cNvSpPr txBox="1">
            <a:spLocks noChangeArrowheads="1"/>
          </p:cNvSpPr>
          <p:nvPr/>
        </p:nvSpPr>
        <p:spPr bwMode="auto">
          <a:xfrm>
            <a:off x="127000" y="1485900"/>
            <a:ext cx="88122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152400">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just"/>
            <a:r>
              <a:rPr lang="ja-JP" altLang="en-US" sz="2200">
                <a:latin typeface="ＭＳ Ｐゴシック" panose="020B0600070205080204" pitchFamily="50" charset="-128"/>
                <a:ea typeface="ＭＳ Ｐゴシック" panose="020B0600070205080204" pitchFamily="50" charset="-128"/>
                <a:cs typeface="Times New Roman" panose="02020603050405020304" pitchFamily="18" charset="0"/>
              </a:rPr>
              <a:t>■臨床経過に関する医学的評価</a:t>
            </a:r>
            <a:endParaRPr lang="en-US" altLang="ja-JP" sz="220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2200">
                <a:latin typeface="HG丸ｺﾞｼｯｸM-PRO" panose="020F0600000000000000" pitchFamily="50" charset="-128"/>
                <a:ea typeface="ＭＳ Ｐゴシック" panose="020B0600070205080204" pitchFamily="50" charset="-128"/>
                <a:cs typeface="Times New Roman" panose="02020603050405020304" pitchFamily="18" charset="0"/>
              </a:rPr>
              <a:t>○原因分析報告書の「臨床経過に関する医学的評価」において、　</a:t>
            </a:r>
            <a:endParaRPr lang="en-US" altLang="ja-JP" sz="2200">
              <a:latin typeface="HG丸ｺﾞｼｯｸM-PRO" panose="020F0600000000000000" pitchFamily="50" charset="-128"/>
              <a:ea typeface="ＭＳ Ｐゴシック" panose="020B0600070205080204" pitchFamily="50" charset="-128"/>
              <a:cs typeface="Times New Roman" panose="02020603050405020304" pitchFamily="18" charset="0"/>
            </a:endParaRPr>
          </a:p>
          <a:p>
            <a:pPr algn="just"/>
            <a:r>
              <a:rPr lang="ja-JP" altLang="en-US" sz="2200">
                <a:latin typeface="HG丸ｺﾞｼｯｸM-PRO" panose="020F0600000000000000" pitchFamily="50" charset="-128"/>
                <a:ea typeface="ＭＳ Ｐゴシック" panose="020B0600070205080204" pitchFamily="50" charset="-128"/>
                <a:cs typeface="Times New Roman" panose="02020603050405020304" pitchFamily="18" charset="0"/>
              </a:rPr>
              <a:t>　新生児蘇生に関して産科医療の質の向上を図るための評価がさ</a:t>
            </a:r>
            <a:endParaRPr lang="en-US" altLang="ja-JP" sz="2200">
              <a:latin typeface="HG丸ｺﾞｼｯｸM-PRO" panose="020F0600000000000000" pitchFamily="50" charset="-128"/>
              <a:ea typeface="ＭＳ Ｐゴシック" panose="020B0600070205080204" pitchFamily="50" charset="-128"/>
              <a:cs typeface="Times New Roman" panose="02020603050405020304" pitchFamily="18" charset="0"/>
            </a:endParaRPr>
          </a:p>
          <a:p>
            <a:pPr algn="just"/>
            <a:r>
              <a:rPr lang="ja-JP" altLang="en-US" sz="2200">
                <a:latin typeface="HG丸ｺﾞｼｯｸM-PRO" panose="020F0600000000000000" pitchFamily="50" charset="-128"/>
                <a:ea typeface="ＭＳ Ｐゴシック" panose="020B0600070205080204" pitchFamily="50" charset="-128"/>
                <a:cs typeface="Times New Roman" panose="02020603050405020304" pitchFamily="18" charset="0"/>
              </a:rPr>
              <a:t>　れた事例は</a:t>
            </a:r>
            <a:r>
              <a:rPr lang="en-US" altLang="ja-JP" sz="2200">
                <a:latin typeface="HG丸ｺﾞｼｯｸM-PRO" panose="020F0600000000000000" pitchFamily="50" charset="-128"/>
                <a:ea typeface="ＭＳ Ｐゴシック" panose="020B0600070205080204" pitchFamily="50" charset="-128"/>
                <a:cs typeface="Times New Roman" panose="02020603050405020304" pitchFamily="18" charset="0"/>
              </a:rPr>
              <a:t>121</a:t>
            </a:r>
            <a:r>
              <a:rPr lang="ja-JP" altLang="en-US" sz="2200">
                <a:latin typeface="HG丸ｺﾞｼｯｸM-PRO" panose="020F0600000000000000" pitchFamily="50" charset="-128"/>
                <a:ea typeface="ＭＳ Ｐゴシック" panose="020B0600070205080204" pitchFamily="50" charset="-128"/>
                <a:cs typeface="Times New Roman" panose="02020603050405020304" pitchFamily="18" charset="0"/>
              </a:rPr>
              <a:t>件であった。</a:t>
            </a:r>
            <a:endParaRPr lang="en-US" altLang="ja-JP" sz="2200">
              <a:latin typeface="HG丸ｺﾞｼｯｸM-PRO" panose="020F0600000000000000" pitchFamily="50" charset="-128"/>
              <a:ea typeface="ＭＳ Ｐゴシック" panose="020B0600070205080204" pitchFamily="50" charset="-128"/>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5">
                <a:solidFill>
                  <a:schemeClr val="tx1"/>
                </a:solidFill>
                <a:latin typeface="Arial" panose="020B0604020202020204" pitchFamily="34" charset="0"/>
                <a:ea typeface="ＭＳ Ｐゴシック" panose="020B0600070205080204" pitchFamily="50" charset="-128"/>
              </a:defRPr>
            </a:lvl1pPr>
            <a:lvl2pPr marL="686028" indent="-263857">
              <a:spcBef>
                <a:spcPct val="20000"/>
              </a:spcBef>
              <a:buChar char="–"/>
              <a:defRPr kumimoji="1" sz="2586">
                <a:solidFill>
                  <a:schemeClr val="tx1"/>
                </a:solidFill>
                <a:latin typeface="Arial" panose="020B0604020202020204" pitchFamily="34" charset="0"/>
                <a:ea typeface="ＭＳ Ｐゴシック" panose="020B0600070205080204" pitchFamily="50" charset="-128"/>
              </a:defRPr>
            </a:lvl2pPr>
            <a:lvl3pPr marL="1055429" indent="-211086">
              <a:spcBef>
                <a:spcPct val="20000"/>
              </a:spcBef>
              <a:buChar char="•"/>
              <a:defRPr kumimoji="1" sz="2216">
                <a:solidFill>
                  <a:schemeClr val="tx1"/>
                </a:solidFill>
                <a:latin typeface="Arial" panose="020B0604020202020204" pitchFamily="34" charset="0"/>
                <a:ea typeface="ＭＳ Ｐゴシック" panose="020B0600070205080204" pitchFamily="50" charset="-128"/>
              </a:defRPr>
            </a:lvl3pPr>
            <a:lvl4pPr marL="1477600"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772"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943"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4115"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6286"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8458"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fld id="{E093286F-E1F1-41EA-B0EC-C841134250CC}" type="slidenum">
              <a:rPr lang="ja-JP" altLang="en-US" sz="1662"/>
              <a:pPr>
                <a:spcBef>
                  <a:spcPct val="0"/>
                </a:spcBef>
                <a:buFontTx/>
                <a:buNone/>
                <a:defRPr/>
              </a:pPr>
              <a:t>5</a:t>
            </a:fld>
            <a:endParaRPr lang="en-US" altLang="ja-JP" sz="1662"/>
          </a:p>
        </p:txBody>
      </p:sp>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grpSp>
        <p:nvGrpSpPr>
          <p:cNvPr id="15364" name="Group 3"/>
          <p:cNvGrpSpPr>
            <a:grpSpLocks/>
          </p:cNvGrpSpPr>
          <p:nvPr/>
        </p:nvGrpSpPr>
        <p:grpSpPr bwMode="auto">
          <a:xfrm>
            <a:off x="688975" y="1398588"/>
            <a:ext cx="8134350" cy="4822825"/>
            <a:chOff x="0" y="346"/>
            <a:chExt cx="5760" cy="3719"/>
          </a:xfrm>
        </p:grpSpPr>
        <p:sp>
          <p:nvSpPr>
            <p:cNvPr id="39943" name="AutoShape 4"/>
            <p:cNvSpPr>
              <a:spLocks noChangeArrowheads="1"/>
            </p:cNvSpPr>
            <p:nvPr/>
          </p:nvSpPr>
          <p:spPr bwMode="auto">
            <a:xfrm>
              <a:off x="0" y="346"/>
              <a:ext cx="5760" cy="272"/>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a:t>分析のイメージ</a:t>
              </a:r>
            </a:p>
          </p:txBody>
        </p:sp>
        <p:sp>
          <p:nvSpPr>
            <p:cNvPr id="39945" name="AutoShape 6"/>
            <p:cNvSpPr>
              <a:spLocks noChangeArrowheads="1"/>
            </p:cNvSpPr>
            <p:nvPr/>
          </p:nvSpPr>
          <p:spPr bwMode="auto">
            <a:xfrm rot="5400000">
              <a:off x="2336" y="1100"/>
              <a:ext cx="408" cy="95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47" name="AutoShape 8"/>
            <p:cNvSpPr>
              <a:spLocks noChangeArrowheads="1"/>
            </p:cNvSpPr>
            <p:nvPr/>
          </p:nvSpPr>
          <p:spPr bwMode="auto">
            <a:xfrm rot="5400000">
              <a:off x="4885" y="1416"/>
              <a:ext cx="410" cy="317"/>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48" name="AutoShape 9"/>
            <p:cNvSpPr>
              <a:spLocks noChangeArrowheads="1"/>
            </p:cNvSpPr>
            <p:nvPr/>
          </p:nvSpPr>
          <p:spPr bwMode="auto">
            <a:xfrm>
              <a:off x="2946" y="905"/>
              <a:ext cx="2039" cy="1360"/>
            </a:xfrm>
            <a:prstGeom prst="roundRect">
              <a:avLst>
                <a:gd name="adj" fmla="val 21176"/>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292">
                <a:latin typeface="HG丸ｺﾞｼｯｸM-PRO" panose="020F0600000000000000" pitchFamily="50" charset="-128"/>
                <a:ea typeface="HG丸ｺﾞｼｯｸM-PRO" panose="020F0600000000000000" pitchFamily="50" charset="-128"/>
              </a:endParaRPr>
            </a:p>
          </p:txBody>
        </p:sp>
        <p:sp>
          <p:nvSpPr>
            <p:cNvPr id="39949" name="AutoShape 10"/>
            <p:cNvSpPr>
              <a:spLocks noChangeArrowheads="1"/>
            </p:cNvSpPr>
            <p:nvPr/>
          </p:nvSpPr>
          <p:spPr bwMode="auto">
            <a:xfrm>
              <a:off x="3013" y="886"/>
              <a:ext cx="1910" cy="22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b="1">
                  <a:solidFill>
                    <a:schemeClr val="bg1"/>
                  </a:solidFill>
                  <a:ea typeface="ＭＳ ゴシック" panose="020B0609070205080204" pitchFamily="49" charset="-128"/>
                </a:rPr>
                <a:t>再発防止委員会</a:t>
              </a:r>
            </a:p>
          </p:txBody>
        </p:sp>
        <p:sp>
          <p:nvSpPr>
            <p:cNvPr id="39950" name="Text Box 11"/>
            <p:cNvSpPr txBox="1">
              <a:spLocks noChangeArrowheads="1"/>
            </p:cNvSpPr>
            <p:nvPr/>
          </p:nvSpPr>
          <p:spPr bwMode="auto">
            <a:xfrm>
              <a:off x="3028" y="1122"/>
              <a:ext cx="185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defRPr/>
              </a:pPr>
              <a:r>
                <a:rPr lang="ja-JP" altLang="en-US" sz="1477">
                  <a:latin typeface="HG丸ｺﾞｼｯｸM-PRO" panose="020F0600000000000000" pitchFamily="50" charset="-128"/>
                  <a:ea typeface="HG丸ｺﾞｼｯｸM-PRO" panose="020F0600000000000000" pitchFamily="50" charset="-128"/>
                </a:rPr>
                <a:t>＜集積された事例の分析＞</a:t>
              </a:r>
            </a:p>
          </p:txBody>
        </p:sp>
        <p:sp>
          <p:nvSpPr>
            <p:cNvPr id="39951" name="Text Box 12"/>
            <p:cNvSpPr txBox="1">
              <a:spLocks noChangeArrowheads="1"/>
            </p:cNvSpPr>
            <p:nvPr/>
          </p:nvSpPr>
          <p:spPr bwMode="auto">
            <a:xfrm>
              <a:off x="3033" y="1614"/>
              <a:ext cx="193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77" u="sng">
                  <a:ea typeface="HG丸ｺﾞｼｯｸM-PRO" panose="020F0600000000000000" pitchFamily="50" charset="-128"/>
                </a:rPr>
                <a:t>複数の事例の分析から見えてきた知見などによる</a:t>
              </a:r>
            </a:p>
          </p:txBody>
        </p:sp>
        <p:sp>
          <p:nvSpPr>
            <p:cNvPr id="39952" name="AutoShape 13"/>
            <p:cNvSpPr>
              <a:spLocks noChangeArrowheads="1"/>
            </p:cNvSpPr>
            <p:nvPr/>
          </p:nvSpPr>
          <p:spPr bwMode="auto">
            <a:xfrm>
              <a:off x="69" y="934"/>
              <a:ext cx="2047" cy="1359"/>
            </a:xfrm>
            <a:prstGeom prst="roundRect">
              <a:avLst>
                <a:gd name="adj" fmla="val 16667"/>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292">
                <a:latin typeface="HG丸ｺﾞｼｯｸM-PRO" panose="020F0600000000000000" pitchFamily="50" charset="-128"/>
                <a:ea typeface="HG丸ｺﾞｼｯｸM-PRO" panose="020F0600000000000000" pitchFamily="50" charset="-128"/>
              </a:endParaRPr>
            </a:p>
          </p:txBody>
        </p:sp>
        <p:sp>
          <p:nvSpPr>
            <p:cNvPr id="39953" name="AutoShape 14"/>
            <p:cNvSpPr>
              <a:spLocks noChangeArrowheads="1"/>
            </p:cNvSpPr>
            <p:nvPr/>
          </p:nvSpPr>
          <p:spPr bwMode="auto">
            <a:xfrm>
              <a:off x="136" y="886"/>
              <a:ext cx="1907" cy="22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b="1">
                  <a:solidFill>
                    <a:schemeClr val="bg1"/>
                  </a:solidFill>
                  <a:ea typeface="ＭＳ ゴシック" panose="020B0609070205080204" pitchFamily="49" charset="-128"/>
                </a:rPr>
                <a:t>原因分析委員会</a:t>
              </a:r>
            </a:p>
          </p:txBody>
        </p:sp>
        <p:sp>
          <p:nvSpPr>
            <p:cNvPr id="39954" name="Text Box 15"/>
            <p:cNvSpPr txBox="1">
              <a:spLocks noChangeArrowheads="1"/>
            </p:cNvSpPr>
            <p:nvPr/>
          </p:nvSpPr>
          <p:spPr bwMode="auto">
            <a:xfrm>
              <a:off x="226" y="1222"/>
              <a:ext cx="172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defRPr/>
              </a:pPr>
              <a:r>
                <a:rPr lang="ja-JP" altLang="en-US" sz="1477">
                  <a:latin typeface="HG丸ｺﾞｼｯｸM-PRO" panose="020F0600000000000000" pitchFamily="50" charset="-128"/>
                  <a:ea typeface="HG丸ｺﾞｼｯｸM-PRO" panose="020F0600000000000000" pitchFamily="50" charset="-128"/>
                </a:rPr>
                <a:t>＜個々の事例の分析＞</a:t>
              </a:r>
            </a:p>
          </p:txBody>
        </p:sp>
        <p:sp>
          <p:nvSpPr>
            <p:cNvPr id="39955" name="Text Box 16"/>
            <p:cNvSpPr txBox="1">
              <a:spLocks noChangeArrowheads="1"/>
            </p:cNvSpPr>
            <p:nvPr/>
          </p:nvSpPr>
          <p:spPr bwMode="auto">
            <a:xfrm>
              <a:off x="386" y="1635"/>
              <a:ext cx="167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77" u="sng">
                  <a:ea typeface="HG丸ｺﾞｼｯｸM-PRO" panose="020F0600000000000000" pitchFamily="50" charset="-128"/>
                </a:rPr>
                <a:t>医学的な観点による</a:t>
              </a:r>
            </a:p>
          </p:txBody>
        </p:sp>
        <p:sp>
          <p:nvSpPr>
            <p:cNvPr id="39956" name="AutoShape 7"/>
            <p:cNvSpPr>
              <a:spLocks noChangeArrowheads="1"/>
            </p:cNvSpPr>
            <p:nvPr/>
          </p:nvSpPr>
          <p:spPr bwMode="auto">
            <a:xfrm>
              <a:off x="3470" y="3067"/>
              <a:ext cx="2221" cy="995"/>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39957" name="AutoShape 18"/>
            <p:cNvSpPr>
              <a:spLocks noChangeArrowheads="1"/>
            </p:cNvSpPr>
            <p:nvPr/>
          </p:nvSpPr>
          <p:spPr bwMode="auto">
            <a:xfrm>
              <a:off x="2154" y="2160"/>
              <a:ext cx="681" cy="907"/>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58" name="AutoShape 19"/>
            <p:cNvSpPr>
              <a:spLocks noChangeArrowheads="1"/>
            </p:cNvSpPr>
            <p:nvPr/>
          </p:nvSpPr>
          <p:spPr bwMode="auto">
            <a:xfrm>
              <a:off x="5052" y="2160"/>
              <a:ext cx="681" cy="907"/>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59" name="Rectangle 20"/>
            <p:cNvSpPr>
              <a:spLocks noChangeArrowheads="1"/>
            </p:cNvSpPr>
            <p:nvPr/>
          </p:nvSpPr>
          <p:spPr bwMode="auto">
            <a:xfrm>
              <a:off x="4272" y="2378"/>
              <a:ext cx="1452" cy="362"/>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a:ea typeface="HG丸ｺﾞｼｯｸM-PRO" panose="020F0600000000000000" pitchFamily="50" charset="-128"/>
                </a:rPr>
                <a:t>複数の事例の分析から</a:t>
              </a:r>
            </a:p>
            <a:p>
              <a:pPr algn="ctr" eaLnBrk="1" hangingPunct="1">
                <a:spcBef>
                  <a:spcPct val="0"/>
                </a:spcBef>
                <a:buFontTx/>
                <a:buNone/>
                <a:defRPr/>
              </a:pPr>
              <a:r>
                <a:rPr lang="ja-JP" altLang="en-US" sz="1477">
                  <a:ea typeface="HG丸ｺﾞｼｯｸM-PRO" panose="020F0600000000000000" pitchFamily="50" charset="-128"/>
                </a:rPr>
                <a:t>再発防止策等を提言</a:t>
              </a:r>
            </a:p>
          </p:txBody>
        </p:sp>
        <p:sp>
          <p:nvSpPr>
            <p:cNvPr id="39960" name="Rectangle 21"/>
            <p:cNvSpPr>
              <a:spLocks noChangeArrowheads="1"/>
            </p:cNvSpPr>
            <p:nvPr/>
          </p:nvSpPr>
          <p:spPr bwMode="auto">
            <a:xfrm>
              <a:off x="1837" y="2377"/>
              <a:ext cx="1452" cy="364"/>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a:ea typeface="HG丸ｺﾞｼｯｸM-PRO" panose="020F0600000000000000" pitchFamily="50" charset="-128"/>
                </a:rPr>
                <a:t>個々の事例の分析から</a:t>
              </a:r>
            </a:p>
            <a:p>
              <a:pPr algn="ctr" eaLnBrk="1" hangingPunct="1">
                <a:spcBef>
                  <a:spcPct val="0"/>
                </a:spcBef>
                <a:buFontTx/>
                <a:buNone/>
                <a:defRPr/>
              </a:pPr>
              <a:r>
                <a:rPr lang="ja-JP" altLang="en-US" sz="1477">
                  <a:ea typeface="HG丸ｺﾞｼｯｸM-PRO" panose="020F0600000000000000" pitchFamily="50" charset="-128"/>
                </a:rPr>
                <a:t>再発防止策等を提言</a:t>
              </a:r>
            </a:p>
          </p:txBody>
        </p:sp>
        <p:sp>
          <p:nvSpPr>
            <p:cNvPr id="39961" name="AutoShape 7"/>
            <p:cNvSpPr>
              <a:spLocks noChangeArrowheads="1"/>
            </p:cNvSpPr>
            <p:nvPr/>
          </p:nvSpPr>
          <p:spPr bwMode="auto">
            <a:xfrm>
              <a:off x="384" y="3069"/>
              <a:ext cx="2904" cy="996"/>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defRPr/>
              </a:pPr>
              <a:r>
                <a:rPr lang="ja-JP" altLang="en-US" sz="1569" b="1" dirty="0">
                  <a:solidFill>
                    <a:schemeClr val="tx2"/>
                  </a:solidFill>
                  <a:ea typeface="HG丸ｺﾞｼｯｸM-PRO" panose="020F0600000000000000" pitchFamily="50" charset="-128"/>
                </a:rPr>
                <a:t>要約版：ホームページでの公表</a:t>
              </a:r>
            </a:p>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全文版：所定の開示要件に合致した</a:t>
              </a:r>
              <a:endParaRPr lang="en-US" altLang="ja-JP" sz="1569" b="1" dirty="0">
                <a:solidFill>
                  <a:schemeClr val="tx2"/>
                </a:solidFill>
                <a:latin typeface="HG丸ｺﾞｼｯｸM-PRO" panose="020F0600000000000000" pitchFamily="50" charset="-128"/>
                <a:ea typeface="HG丸ｺﾞｼｯｸM-PRO" panose="020F0600000000000000" pitchFamily="50" charset="-128"/>
              </a:endParaRPr>
            </a:p>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　　　　利用申請者に開示</a:t>
              </a:r>
            </a:p>
          </p:txBody>
        </p:sp>
        <p:sp>
          <p:nvSpPr>
            <p:cNvPr id="39944" name="AutoShape 5"/>
            <p:cNvSpPr>
              <a:spLocks noChangeArrowheads="1"/>
            </p:cNvSpPr>
            <p:nvPr/>
          </p:nvSpPr>
          <p:spPr bwMode="auto">
            <a:xfrm>
              <a:off x="5148" y="834"/>
              <a:ext cx="516" cy="1360"/>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dirty="0">
                  <a:latin typeface="ＭＳ Ｐゴシック" panose="020B0600070205080204" pitchFamily="50" charset="-128"/>
                </a:rPr>
                <a:t>　　再発防止に関する</a:t>
              </a:r>
            </a:p>
            <a:p>
              <a:pPr algn="ctr" eaLnBrk="1" hangingPunct="1">
                <a:spcBef>
                  <a:spcPct val="0"/>
                </a:spcBef>
                <a:buFontTx/>
                <a:buNone/>
                <a:defRPr/>
              </a:pPr>
              <a:r>
                <a:rPr lang="ja-JP" altLang="en-US" sz="1477" dirty="0">
                  <a:latin typeface="ＭＳ Ｐゴシック" panose="020B0600070205080204" pitchFamily="50" charset="-128"/>
                </a:rPr>
                <a:t>報告書</a:t>
              </a:r>
            </a:p>
          </p:txBody>
        </p:sp>
        <p:sp>
          <p:nvSpPr>
            <p:cNvPr id="39946" name="Documents"/>
            <p:cNvSpPr>
              <a:spLocks noEditPoints="1" noChangeArrowheads="1"/>
            </p:cNvSpPr>
            <p:nvPr/>
          </p:nvSpPr>
          <p:spPr bwMode="auto">
            <a:xfrm>
              <a:off x="2270" y="849"/>
              <a:ext cx="515" cy="1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dirty="0"/>
                <a:t>　　原因分析報告書</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14413" y="333375"/>
            <a:ext cx="8042275" cy="620713"/>
          </a:xfrm>
        </p:spPr>
        <p:txBody>
          <a:bodyPr/>
          <a:lstStyle/>
          <a:p>
            <a:pPr eaLnBrk="1" hangingPunct="1">
              <a:defRPr/>
            </a:pPr>
            <a:r>
              <a:rPr lang="ja-JP" altLang="en-US" sz="3400" dirty="0">
                <a:latin typeface="+mj-ea"/>
              </a:rPr>
              <a:t>「原因分析報告書の取りまとめ」より③</a:t>
            </a:r>
            <a:endParaRPr lang="ja-JP" altLang="en-US" sz="3400" dirty="0"/>
          </a:p>
        </p:txBody>
      </p:sp>
      <p:sp>
        <p:nvSpPr>
          <p:cNvPr id="4" name="スライド番号プレースホルダー 5"/>
          <p:cNvSpPr>
            <a:spLocks noGrp="1"/>
          </p:cNvSpPr>
          <p:nvPr>
            <p:ph type="sldNum" sz="quarter" idx="12"/>
          </p:nvPr>
        </p:nvSpPr>
        <p:spPr/>
        <p:txBody>
          <a:bodyPr/>
          <a:lstStyle/>
          <a:p>
            <a:pPr>
              <a:defRPr/>
            </a:pPr>
            <a:fld id="{5DCFF835-EE42-464F-8116-E85CE7B2D6C1}" type="slidenum">
              <a:rPr lang="ja-JP" altLang="en-US">
                <a:solidFill>
                  <a:srgbClr val="000000"/>
                </a:solidFill>
              </a:rPr>
              <a:pPr>
                <a:defRPr/>
              </a:pPr>
              <a:t>59</a:t>
            </a:fld>
            <a:endParaRPr lang="en-US" altLang="ja-JP">
              <a:solidFill>
                <a:srgbClr val="000000"/>
              </a:solidFill>
            </a:endParaRPr>
          </a:p>
        </p:txBody>
      </p:sp>
      <p:sp>
        <p:nvSpPr>
          <p:cNvPr id="76804" name="AutoShape 3"/>
          <p:cNvSpPr>
            <a:spLocks noChangeArrowheads="1"/>
          </p:cNvSpPr>
          <p:nvPr/>
        </p:nvSpPr>
        <p:spPr bwMode="auto">
          <a:xfrm>
            <a:off x="344488" y="1485900"/>
            <a:ext cx="8943975" cy="280828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358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defRPr/>
            </a:pPr>
            <a:r>
              <a:rPr lang="ja-JP" altLang="en-US" sz="2200" dirty="0">
                <a:solidFill>
                  <a:srgbClr val="000000"/>
                </a:solidFill>
                <a:latin typeface="+mn-ea"/>
                <a:ea typeface="+mn-ea"/>
              </a:rPr>
              <a:t>■臨床経過に関する医学的評価</a:t>
            </a:r>
            <a:endParaRPr lang="en-US" altLang="ja-JP" sz="2200" dirty="0">
              <a:solidFill>
                <a:srgbClr val="000000"/>
              </a:solidFill>
              <a:latin typeface="+mn-ea"/>
              <a:ea typeface="+mn-ea"/>
            </a:endParaRPr>
          </a:p>
          <a:p>
            <a:pPr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○原因分析報告書の「臨床経過に関する医学的評価」において、</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アドレナリン投与に関して産科医療の質の向上を図るための評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価がされた事例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件のうち、推奨されている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倍希釈を行</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わ</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ずに投</a:t>
            </a:r>
            <a:r>
              <a:rPr lang="ja-JP" altLang="en-US" sz="2200" dirty="0">
                <a:solidFill>
                  <a:srgbClr val="000000"/>
                </a:solidFill>
                <a:latin typeface="HG丸ｺﾞｼｯｸM-PRO" panose="020F0600000000000000" pitchFamily="50" charset="-128"/>
                <a:ea typeface="HG丸ｺﾞｼｯｸM-PRO" panose="020F0600000000000000" pitchFamily="50" charset="-128"/>
              </a:rPr>
              <a:t>与された事例が８件であった。</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xfrm>
            <a:off x="992188" y="127000"/>
            <a:ext cx="8064500" cy="1143000"/>
          </a:xfrm>
        </p:spPr>
        <p:txBody>
          <a:bodyPr wrap="square"/>
          <a:lstStyle/>
          <a:p>
            <a:pPr eaLnBrk="1" hangingPunct="1">
              <a:defRPr/>
            </a:pPr>
            <a:r>
              <a:rPr lang="ja-JP" altLang="en-US" sz="3400" dirty="0">
                <a:latin typeface="+mj-ea"/>
              </a:rPr>
              <a:t>「原因分析報告書の取りまとめ」より④</a:t>
            </a:r>
            <a:endParaRPr lang="ja-JP" altLang="en-US" sz="3400" dirty="0"/>
          </a:p>
        </p:txBody>
      </p:sp>
      <p:sp>
        <p:nvSpPr>
          <p:cNvPr id="4" name="スライド番号プレースホルダー 5"/>
          <p:cNvSpPr>
            <a:spLocks noGrp="1"/>
          </p:cNvSpPr>
          <p:nvPr>
            <p:ph type="sldNum" sz="quarter" idx="12"/>
          </p:nvPr>
        </p:nvSpPr>
        <p:spPr/>
        <p:txBody>
          <a:bodyPr/>
          <a:lstStyle/>
          <a:p>
            <a:pPr>
              <a:defRPr/>
            </a:pPr>
            <a:fld id="{DD74DC63-EA9B-44CC-BCA3-FB11053D3DFD}" type="slidenum">
              <a:rPr lang="ja-JP" altLang="en-US">
                <a:solidFill>
                  <a:srgbClr val="000000"/>
                </a:solidFill>
              </a:rPr>
              <a:pPr>
                <a:defRPr/>
              </a:pPr>
              <a:t>60</a:t>
            </a:fld>
            <a:endParaRPr lang="en-US" altLang="ja-JP">
              <a:solidFill>
                <a:srgbClr val="000000"/>
              </a:solidFill>
            </a:endParaRPr>
          </a:p>
        </p:txBody>
      </p:sp>
      <p:sp>
        <p:nvSpPr>
          <p:cNvPr id="73732" name="AutoShape 3"/>
          <p:cNvSpPr>
            <a:spLocks noChangeArrowheads="1"/>
          </p:cNvSpPr>
          <p:nvPr/>
        </p:nvSpPr>
        <p:spPr bwMode="auto">
          <a:xfrm>
            <a:off x="342900" y="1412875"/>
            <a:ext cx="9001125" cy="482600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　■今後の産科医療向上のために検討すべき事項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　　　　　　　　　　　　　　　　　　　　　　　　　　　　　　　　～分娩機関～</a:t>
            </a:r>
            <a:endParaRPr lang="en-US" altLang="ja-JP" sz="2200" dirty="0">
              <a:solidFill>
                <a:srgbClr val="000000"/>
              </a:solidFill>
              <a:latin typeface="+mn-ea"/>
              <a:ea typeface="+mn-ea"/>
            </a:endParaRPr>
          </a:p>
          <a:p>
            <a:pPr eaLnBrk="1" hangingPunct="1">
              <a:lnSpc>
                <a:spcPct val="15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○原因分析報告書の「今後の産科医療向上のために検討すべき事項」において、分娩機関を対象に、新生児蘇生に関して提言がされた事例は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件であり、主なものとして、日本周産期・新生児医学会の「新生児蘇生法講習会」の受講と処置の訓練が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件、「新生児の蘇生法アルゴリズム」に沿った蘇生が７件、新生児蘇生に必要な器具の整備が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件、新生児の状態評価（アプガースコアの判定等）が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件、診療録の記載が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件であった。</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19175" y="361950"/>
            <a:ext cx="8042275" cy="619125"/>
          </a:xfrm>
        </p:spPr>
        <p:txBody>
          <a:bodyPr/>
          <a:lstStyle/>
          <a:p>
            <a:pPr eaLnBrk="1" hangingPunct="1">
              <a:defRPr/>
            </a:pPr>
            <a:r>
              <a:rPr lang="ja-JP" altLang="en-US" sz="3400" dirty="0">
                <a:latin typeface="+mj-ea"/>
              </a:rPr>
              <a:t>「原因分析報告書の取りまとめ」より⑤</a:t>
            </a:r>
            <a:endParaRPr lang="ja-JP" altLang="en-US" sz="3400" dirty="0"/>
          </a:p>
        </p:txBody>
      </p:sp>
      <p:sp>
        <p:nvSpPr>
          <p:cNvPr id="4" name="スライド番号プレースホルダー 5"/>
          <p:cNvSpPr>
            <a:spLocks noGrp="1"/>
          </p:cNvSpPr>
          <p:nvPr>
            <p:ph type="sldNum" sz="quarter" idx="12"/>
          </p:nvPr>
        </p:nvSpPr>
        <p:spPr/>
        <p:txBody>
          <a:bodyPr/>
          <a:lstStyle/>
          <a:p>
            <a:pPr>
              <a:defRPr/>
            </a:pPr>
            <a:fld id="{EF8D467C-5DE9-462A-9E44-C9FE1258D170}" type="slidenum">
              <a:rPr lang="ja-JP" altLang="en-US"/>
              <a:pPr>
                <a:defRPr/>
              </a:pPr>
              <a:t>61</a:t>
            </a:fld>
            <a:endParaRPr lang="en-US" altLang="ja-JP"/>
          </a:p>
        </p:txBody>
      </p:sp>
      <p:sp>
        <p:nvSpPr>
          <p:cNvPr id="74756" name="AutoShape 3"/>
          <p:cNvSpPr>
            <a:spLocks noChangeArrowheads="1"/>
          </p:cNvSpPr>
          <p:nvPr/>
        </p:nvSpPr>
        <p:spPr bwMode="auto">
          <a:xfrm>
            <a:off x="344488" y="1412875"/>
            <a:ext cx="8943975" cy="45370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358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latin typeface="+mn-ea"/>
                <a:ea typeface="+mn-ea"/>
              </a:rPr>
              <a:t>■今後の産科医療向上のために検討すべき事項</a:t>
            </a:r>
            <a:endParaRPr lang="en-US" altLang="ja-JP" sz="2200" dirty="0">
              <a:latin typeface="+mn-ea"/>
              <a:ea typeface="+mn-ea"/>
            </a:endParaRPr>
          </a:p>
          <a:p>
            <a:pPr eaLnBrk="1" hangingPunct="1">
              <a:spcBef>
                <a:spcPct val="0"/>
              </a:spcBef>
              <a:buFontTx/>
              <a:buNone/>
              <a:defRPr/>
            </a:pPr>
            <a:r>
              <a:rPr lang="ja-JP" altLang="en-US" sz="2200" dirty="0">
                <a:latin typeface="+mn-ea"/>
                <a:ea typeface="+mn-ea"/>
              </a:rPr>
              <a:t>　　　　　　　　　　　　　　　　　　　　　　　　　　　　　　～学会・職能団体～</a:t>
            </a:r>
            <a:endParaRPr lang="en-US" altLang="ja-JP" sz="2200" dirty="0">
              <a:latin typeface="+mn-ea"/>
              <a:ea typeface="+mn-ea"/>
            </a:endParaRPr>
          </a:p>
          <a:p>
            <a:pPr eaLnBrk="1" hangingPunct="1">
              <a:lnSpc>
                <a:spcPct val="15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○原因分析報告書の「今後の産科医療向上のために検討すべき</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　事項」において、学会・職能団体を対象に、新生児蘇生に関</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　して提言がされた事例は</a:t>
            </a:r>
            <a:r>
              <a:rPr lang="en-US" altLang="ja-JP" sz="2200" dirty="0">
                <a:latin typeface="HG丸ｺﾞｼｯｸM-PRO" panose="020F0600000000000000" pitchFamily="50" charset="-128"/>
                <a:ea typeface="HG丸ｺﾞｼｯｸM-PRO" panose="020F0600000000000000" pitchFamily="50" charset="-128"/>
              </a:rPr>
              <a:t>36</a:t>
            </a:r>
            <a:r>
              <a:rPr lang="ja-JP" altLang="en-US" sz="2200" dirty="0">
                <a:latin typeface="HG丸ｺﾞｼｯｸM-PRO" panose="020F0600000000000000" pitchFamily="50" charset="-128"/>
                <a:ea typeface="HG丸ｺﾞｼｯｸM-PRO" panose="020F0600000000000000" pitchFamily="50" charset="-128"/>
              </a:rPr>
              <a:t>件であり、主なものとして、新生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　児蘇生法講習会の開催（再確認のための講習会の開催を含</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　む）が</a:t>
            </a:r>
            <a:r>
              <a:rPr lang="en-US" altLang="ja-JP" sz="2200" dirty="0">
                <a:latin typeface="HG丸ｺﾞｼｯｸM-PRO" panose="020F0600000000000000" pitchFamily="50" charset="-128"/>
                <a:ea typeface="HG丸ｺﾞｼｯｸM-PRO" panose="020F0600000000000000" pitchFamily="50" charset="-128"/>
              </a:rPr>
              <a:t>10</a:t>
            </a:r>
            <a:r>
              <a:rPr lang="ja-JP" altLang="en-US" sz="2200" dirty="0">
                <a:latin typeface="HG丸ｺﾞｼｯｸM-PRO" panose="020F0600000000000000" pitchFamily="50" charset="-128"/>
                <a:ea typeface="HG丸ｺﾞｼｯｸM-PRO" panose="020F0600000000000000" pitchFamily="50" charset="-128"/>
              </a:rPr>
              <a:t>件、新生児蘇生法の周知（産科医療関係者、救急</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　隊）が９件であった。</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63625" y="404813"/>
            <a:ext cx="8042275" cy="620712"/>
          </a:xfrm>
        </p:spPr>
        <p:txBody>
          <a:bodyPr/>
          <a:lstStyle/>
          <a:p>
            <a:pPr eaLnBrk="1" hangingPunct="1">
              <a:defRPr/>
            </a:pPr>
            <a:r>
              <a:rPr lang="ja-JP" altLang="en-US" sz="3400" dirty="0">
                <a:latin typeface="+mj-ea"/>
              </a:rPr>
              <a:t>「原因分析報告書の取りまとめ」より⑥</a:t>
            </a:r>
            <a:endParaRPr lang="ja-JP" altLang="en-US" sz="3400" dirty="0"/>
          </a:p>
        </p:txBody>
      </p:sp>
      <p:sp>
        <p:nvSpPr>
          <p:cNvPr id="4" name="スライド番号プレースホルダー 5"/>
          <p:cNvSpPr>
            <a:spLocks noGrp="1"/>
          </p:cNvSpPr>
          <p:nvPr>
            <p:ph type="sldNum" sz="quarter" idx="12"/>
          </p:nvPr>
        </p:nvSpPr>
        <p:spPr/>
        <p:txBody>
          <a:bodyPr/>
          <a:lstStyle/>
          <a:p>
            <a:pPr>
              <a:defRPr/>
            </a:pPr>
            <a:fld id="{66AE52C3-ED11-42DC-AC3A-4FC62D123898}" type="slidenum">
              <a:rPr lang="ja-JP" altLang="en-US">
                <a:solidFill>
                  <a:srgbClr val="000000"/>
                </a:solidFill>
              </a:rPr>
              <a:pPr>
                <a:defRPr/>
              </a:pPr>
              <a:t>62</a:t>
            </a:fld>
            <a:endParaRPr lang="en-US" altLang="ja-JP">
              <a:solidFill>
                <a:srgbClr val="000000"/>
              </a:solidFill>
            </a:endParaRPr>
          </a:p>
        </p:txBody>
      </p:sp>
      <p:sp>
        <p:nvSpPr>
          <p:cNvPr id="74756" name="AutoShape 3"/>
          <p:cNvSpPr>
            <a:spLocks noChangeArrowheads="1"/>
          </p:cNvSpPr>
          <p:nvPr/>
        </p:nvSpPr>
        <p:spPr bwMode="auto">
          <a:xfrm>
            <a:off x="344488" y="1412875"/>
            <a:ext cx="8999537" cy="38893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358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a:solidFill>
                  <a:srgbClr val="000000"/>
                </a:solidFill>
              </a:rPr>
              <a:t>■今後の産科医療向上のために検討すべき事項</a:t>
            </a:r>
            <a:endParaRPr lang="en-US" altLang="ja-JP" sz="2200">
              <a:solidFill>
                <a:srgbClr val="000000"/>
              </a:solidFill>
            </a:endParaRPr>
          </a:p>
          <a:p>
            <a:pPr eaLnBrk="1" hangingPunct="1">
              <a:lnSpc>
                <a:spcPct val="150000"/>
              </a:lnSpc>
              <a:spcBef>
                <a:spcPct val="0"/>
              </a:spcBef>
              <a:buFontTx/>
              <a:buNone/>
            </a:pPr>
            <a:r>
              <a:rPr lang="ja-JP" altLang="en-US" sz="2200">
                <a:solidFill>
                  <a:srgbClr val="000000"/>
                </a:solidFill>
              </a:rPr>
              <a:t>　　　　　　　　　　　　　　　　　　　　　　　　　　　　　　～国・地方自治体～</a:t>
            </a:r>
            <a:endParaRPr lang="en-US" altLang="ja-JP" sz="2200">
              <a:solidFill>
                <a:srgbClr val="000000"/>
              </a:solidFill>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○原因分析報告書の「今後の産科医療向上のために検討すべき事　</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項」において、国・地方自治体を対象に、新生児蘇生に関して</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提言がされた事例は</a:t>
            </a:r>
            <a:r>
              <a:rPr lang="en-US" altLang="ja-JP" sz="2200">
                <a:solidFill>
                  <a:srgbClr val="000000"/>
                </a:solidFill>
                <a:latin typeface="HG丸ｺﾞｼｯｸM-PRO" panose="020F0600000000000000" pitchFamily="50" charset="-128"/>
                <a:ea typeface="HG丸ｺﾞｼｯｸM-PRO" panose="020F0600000000000000" pitchFamily="50" charset="-128"/>
              </a:rPr>
              <a:t>31</a:t>
            </a:r>
            <a:r>
              <a:rPr lang="ja-JP" altLang="en-US" sz="2200">
                <a:solidFill>
                  <a:srgbClr val="000000"/>
                </a:solidFill>
                <a:latin typeface="HG丸ｺﾞｼｯｸM-PRO" panose="020F0600000000000000" pitchFamily="50" charset="-128"/>
                <a:ea typeface="HG丸ｺﾞｼｯｸM-PRO" panose="020F0600000000000000" pitchFamily="50" charset="-128"/>
              </a:rPr>
              <a:t>件であり、主なものとして、新生児蘇</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生法講習会の支援、蘇生人員の確保、搬送時の機器整備があっ</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　た。</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655763" y="346075"/>
            <a:ext cx="6591300" cy="644525"/>
          </a:xfrm>
        </p:spPr>
        <p:txBody>
          <a:bodyPr/>
          <a:lstStyle/>
          <a:p>
            <a:pPr eaLnBrk="1" hangingPunct="1"/>
            <a:r>
              <a:rPr lang="ja-JP" altLang="en-US"/>
              <a:t>産科医療関係者に対する提言①</a:t>
            </a:r>
          </a:p>
        </p:txBody>
      </p:sp>
      <p:sp>
        <p:nvSpPr>
          <p:cNvPr id="4" name="スライド番号プレースホルダー 5"/>
          <p:cNvSpPr>
            <a:spLocks noGrp="1"/>
          </p:cNvSpPr>
          <p:nvPr>
            <p:ph type="sldNum" sz="quarter" idx="12"/>
          </p:nvPr>
        </p:nvSpPr>
        <p:spPr/>
        <p:txBody>
          <a:bodyPr/>
          <a:lstStyle/>
          <a:p>
            <a:pPr>
              <a:defRPr/>
            </a:pPr>
            <a:fld id="{573975EE-6DE4-4800-972D-2A2DB731208B}" type="slidenum">
              <a:rPr lang="ja-JP" altLang="en-US"/>
              <a:pPr>
                <a:defRPr/>
              </a:pPr>
              <a:t>63</a:t>
            </a:fld>
            <a:endParaRPr lang="en-US" altLang="ja-JP"/>
          </a:p>
        </p:txBody>
      </p:sp>
      <p:sp>
        <p:nvSpPr>
          <p:cNvPr id="70660" name="AutoShape 3"/>
          <p:cNvSpPr>
            <a:spLocks noChangeArrowheads="1"/>
          </p:cNvSpPr>
          <p:nvPr/>
        </p:nvSpPr>
        <p:spPr bwMode="auto">
          <a:xfrm>
            <a:off x="414338" y="1125538"/>
            <a:ext cx="8858250" cy="554513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）新生児蘇生の手順の認識</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latin typeface="+mn-ea"/>
                <a:ea typeface="+mn-ea"/>
              </a:rPr>
              <a:t>■分娩に携わるすべての産科医療関係者に対する提言</a:t>
            </a:r>
          </a:p>
          <a:p>
            <a:pPr eaLnBrk="1" hangingPunct="1">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ア．日本周産期・新生児医学会の「新生児蘇生法講習会」を受講する。</a:t>
            </a:r>
          </a:p>
          <a:p>
            <a:pPr eaLnBrk="1" hangingPunct="1">
              <a:spcBef>
                <a:spcPct val="0"/>
              </a:spcBef>
              <a:buFontTx/>
              <a:buNone/>
              <a:defRP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イ．「新生児の蘇生法アルゴリズム」のポスターを分娩室に掲示する。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注）「新生児の蘇生法アルゴリズム」のポスターは、日本周産期・新生児医学会で販売され、</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1400" dirty="0">
                <a:latin typeface="HG丸ｺﾞｼｯｸM-PRO" panose="020F0600000000000000" pitchFamily="50" charset="-128"/>
                <a:ea typeface="HG丸ｺﾞｼｯｸM-PRO" panose="020F0600000000000000" pitchFamily="50" charset="-128"/>
              </a:rPr>
              <a:t>　　　学会</a:t>
            </a:r>
            <a:r>
              <a:rPr lang="en-US" altLang="ja-JP" sz="1400" dirty="0">
                <a:latin typeface="HG丸ｺﾞｼｯｸM-PRO" panose="020F0600000000000000" pitchFamily="50" charset="-128"/>
                <a:ea typeface="HG丸ｺﾞｼｯｸM-PRO" panose="020F0600000000000000" pitchFamily="50" charset="-128"/>
              </a:rPr>
              <a:t>H</a:t>
            </a:r>
            <a:r>
              <a:rPr lang="ja-JP" altLang="en-US" sz="1400" dirty="0">
                <a:latin typeface="HG丸ｺﾞｼｯｸM-PRO" panose="020F0600000000000000" pitchFamily="50" charset="-128"/>
                <a:ea typeface="HG丸ｺﾞｼｯｸM-PRO" panose="020F0600000000000000" pitchFamily="50" charset="-128"/>
              </a:rPr>
              <a:t>Ｐ（</a:t>
            </a:r>
            <a:r>
              <a:rPr lang="en-US" altLang="ja-JP" sz="1400" dirty="0">
                <a:latin typeface="HG丸ｺﾞｼｯｸM-PRO" panose="020F0600000000000000" pitchFamily="50" charset="-128"/>
                <a:ea typeface="HG丸ｺﾞｼｯｸM-PRO" panose="020F0600000000000000" pitchFamily="50" charset="-128"/>
                <a:hlinkClick r:id="rId2"/>
              </a:rPr>
              <a:t>http://www.ncpr.jp/news_letter/pdf/arugo0111.pdf</a:t>
            </a:r>
            <a:r>
              <a:rPr lang="ja-JP" altLang="en-US" sz="1400" dirty="0">
                <a:latin typeface="HG丸ｺﾞｼｯｸM-PRO" panose="020F0600000000000000" pitchFamily="50" charset="-128"/>
                <a:ea typeface="HG丸ｺﾞｼｯｸM-PRO" panose="020F0600000000000000" pitchFamily="50" charset="-128"/>
              </a:rPr>
              <a:t>）からもダウンロード</a:t>
            </a:r>
            <a:r>
              <a:rPr lang="ja-JP" altLang="en-US" sz="1400" dirty="0" err="1">
                <a:latin typeface="HG丸ｺﾞｼｯｸM-PRO" panose="020F0600000000000000" pitchFamily="50" charset="-128"/>
                <a:ea typeface="HG丸ｺﾞｼｯｸM-PRO" panose="020F0600000000000000" pitchFamily="50" charset="-128"/>
              </a:rPr>
              <a:t>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err="1">
                <a:latin typeface="HG丸ｺﾞｼｯｸM-PRO" panose="020F0600000000000000" pitchFamily="50" charset="-128"/>
                <a:ea typeface="HG丸ｺﾞｼｯｸM-PRO" panose="020F0600000000000000" pitchFamily="50" charset="-128"/>
              </a:rPr>
              <a:t>る</a:t>
            </a:r>
            <a:r>
              <a:rPr lang="ja-JP" altLang="en-US" sz="1400" dirty="0">
                <a:latin typeface="HG丸ｺﾞｼｯｸM-PRO" panose="020F0600000000000000" pitchFamily="50" charset="-128"/>
                <a:ea typeface="HG丸ｺﾞｼｯｸM-PRO" panose="020F0600000000000000" pitchFamily="50" charset="-128"/>
              </a:rPr>
              <a:t>ことができる。</a:t>
            </a:r>
          </a:p>
          <a:p>
            <a:pPr eaLnBrk="1" hangingPunct="1">
              <a:spcBef>
                <a:spcPct val="0"/>
              </a:spcBef>
              <a:buFontTx/>
              <a:buNone/>
              <a:defRP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ウ．日本周産期・新生児医学会の「新生児蘇生法講習会」受講後におい</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ても、以下のとおり継続的な学習や訓練を行うことにより、いつで</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も新生児蘇生が実施できるようにする。</a:t>
            </a:r>
          </a:p>
          <a:p>
            <a:pPr marL="177800" indent="-82550"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・院内で新生児蘇生法に関する講習会の開催および受講</a:t>
            </a:r>
          </a:p>
          <a:p>
            <a:pPr marL="177800" indent="-82550"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・院内で新生児仮死が生じた際のロールプレイ等のシミュレーション</a:t>
            </a:r>
            <a:endParaRPr lang="en-US" altLang="ja-JP" sz="1800" dirty="0">
              <a:latin typeface="HG丸ｺﾞｼｯｸM-PRO" panose="020F0600000000000000" pitchFamily="50" charset="-128"/>
              <a:ea typeface="HG丸ｺﾞｼｯｸM-PRO" panose="020F0600000000000000" pitchFamily="50" charset="-128"/>
            </a:endParaRPr>
          </a:p>
          <a:p>
            <a:pPr marL="177800" indent="-82550"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の実施</a:t>
            </a:r>
          </a:p>
          <a:p>
            <a:pPr marL="177800" indent="-82550"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・日本周産期・新生児医学会のｅ</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ラーニング　</a:t>
            </a:r>
            <a:endParaRPr lang="en-US" altLang="ja-JP" sz="1800" dirty="0">
              <a:latin typeface="HG丸ｺﾞｼｯｸM-PRO" panose="020F0600000000000000" pitchFamily="50" charset="-128"/>
              <a:ea typeface="HG丸ｺﾞｼｯｸM-PRO" panose="020F0600000000000000" pitchFamily="50" charset="-128"/>
            </a:endParaRPr>
          </a:p>
          <a:p>
            <a:pPr marL="177800" indent="-82550"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a:t>
            </a:r>
            <a:r>
              <a:rPr lang="en-US" altLang="ja-JP" sz="1800" u="sng" dirty="0">
                <a:solidFill>
                  <a:schemeClr val="accent1">
                    <a:lumMod val="75000"/>
                  </a:schemeClr>
                </a:solidFill>
                <a:latin typeface="HG丸ｺﾞｼｯｸM-PRO" panose="020F0600000000000000" pitchFamily="50" charset="-128"/>
                <a:ea typeface="HG丸ｺﾞｼｯｸM-PRO" panose="020F0600000000000000" pitchFamily="50" charset="-128"/>
                <a:hlinkClick r:id="rId3"/>
              </a:rPr>
              <a:t>http://www.ncpr.jp/e-</a:t>
            </a:r>
            <a:r>
              <a:rPr lang="en-US" altLang="ja-JP" sz="1800" u="sng" dirty="0">
                <a:solidFill>
                  <a:schemeClr val="accent1">
                    <a:lumMod val="75000"/>
                  </a:schemeClr>
                </a:solidFill>
                <a:latin typeface="HG丸ｺﾞｼｯｸM-PRO" panose="020F0600000000000000" pitchFamily="50" charset="-128"/>
                <a:ea typeface="HG丸ｺﾞｼｯｸM-PRO" panose="020F0600000000000000" pitchFamily="50" charset="-128"/>
              </a:rPr>
              <a:t>learning.html</a:t>
            </a:r>
            <a:r>
              <a:rPr lang="ja-JP" altLang="en-US" sz="1800" dirty="0">
                <a:latin typeface="HG丸ｺﾞｼｯｸM-PRO" panose="020F0600000000000000" pitchFamily="50" charset="-128"/>
                <a:ea typeface="HG丸ｺﾞｼｯｸM-PRO" panose="020F0600000000000000" pitchFamily="50" charset="-128"/>
              </a:rPr>
              <a:t>）の活用</a:t>
            </a:r>
            <a:endParaRPr lang="en-US" altLang="ja-JP" sz="1800" dirty="0">
              <a:latin typeface="HG丸ｺﾞｼｯｸM-PRO" panose="020F0600000000000000" pitchFamily="50" charset="-128"/>
              <a:ea typeface="HG丸ｺﾞｼｯｸM-PRO" panose="020F0600000000000000" pitchFamily="50" charset="-128"/>
            </a:endParaRPr>
          </a:p>
          <a:p>
            <a:pPr marL="177800" indent="-82550" eaLnBrk="1" hangingPunct="1">
              <a:spcBef>
                <a:spcPct val="0"/>
              </a:spcBef>
              <a:buFontTx/>
              <a:buNone/>
              <a:defRPr/>
            </a:pPr>
            <a:r>
              <a:rPr lang="ja-JP" altLang="en-US" sz="1800" dirty="0">
                <a:latin typeface="HG丸ｺﾞｼｯｸM-PRO" panose="020F0600000000000000" pitchFamily="50" charset="-128"/>
                <a:ea typeface="HG丸ｺﾞｼｯｸM-PRO" panose="020F0600000000000000" pitchFamily="50" charset="-128"/>
              </a:rPr>
              <a:t>　・日本周産期・新生児医学会のフォローアップコースの受講</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22425" y="342900"/>
            <a:ext cx="6657975" cy="650875"/>
          </a:xfrm>
        </p:spPr>
        <p:txBody>
          <a:bodyPr/>
          <a:lstStyle/>
          <a:p>
            <a:pPr eaLnBrk="1" hangingPunct="1"/>
            <a:r>
              <a:rPr lang="ja-JP" altLang="en-US"/>
              <a:t>産科医療関係者に対する提言②</a:t>
            </a:r>
          </a:p>
        </p:txBody>
      </p:sp>
      <p:sp>
        <p:nvSpPr>
          <p:cNvPr id="4" name="スライド番号プレースホルダー 5"/>
          <p:cNvSpPr>
            <a:spLocks noGrp="1"/>
          </p:cNvSpPr>
          <p:nvPr>
            <p:ph type="sldNum" sz="quarter" idx="12"/>
          </p:nvPr>
        </p:nvSpPr>
        <p:spPr/>
        <p:txBody>
          <a:bodyPr/>
          <a:lstStyle/>
          <a:p>
            <a:pPr>
              <a:defRPr/>
            </a:pPr>
            <a:fld id="{1C8F4DAF-028A-4ABA-B505-741F8A6B0D0F}" type="slidenum">
              <a:rPr lang="ja-JP" altLang="en-US">
                <a:solidFill>
                  <a:srgbClr val="000000"/>
                </a:solidFill>
              </a:rPr>
              <a:pPr>
                <a:defRPr/>
              </a:pPr>
              <a:t>64</a:t>
            </a:fld>
            <a:endParaRPr lang="en-US" altLang="ja-JP">
              <a:solidFill>
                <a:srgbClr val="000000"/>
              </a:solidFill>
            </a:endParaRPr>
          </a:p>
        </p:txBody>
      </p:sp>
      <p:sp>
        <p:nvSpPr>
          <p:cNvPr id="78852" name="AutoShape 3"/>
          <p:cNvSpPr>
            <a:spLocks noChangeArrowheads="1"/>
          </p:cNvSpPr>
          <p:nvPr/>
        </p:nvSpPr>
        <p:spPr bwMode="auto">
          <a:xfrm>
            <a:off x="415925" y="1308100"/>
            <a:ext cx="8943975" cy="519271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（２）施設内の新生児蘇生体制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11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latin typeface="+mn-ea"/>
                <a:ea typeface="+mn-ea"/>
              </a:rPr>
              <a:t>■すべての分娩機関に対する提言</a:t>
            </a:r>
            <a:endParaRPr lang="en-US" altLang="ja-JP" sz="2200" dirty="0">
              <a:latin typeface="+mn-ea"/>
              <a:ea typeface="+mn-ea"/>
            </a:endParaRPr>
          </a:p>
          <a:p>
            <a:pPr eaLnBrk="1" hangingPunct="1">
              <a:spcBef>
                <a:spcPct val="0"/>
              </a:spcBef>
              <a:buFontTx/>
              <a:buNone/>
              <a:defRPr/>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ア．出生前に重篤な新生児仮死が予測される場合や、出生後にバッグ・</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マスク換気および胸骨圧迫を実施しても状態が改善せず自施設での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管理が困難な場合の対応（新生児搬送、応援の要請等）について、</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各施設においてあらかじ検討しておく。なお、新生児蘇生は複数人</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で実施することが望まれる。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イ．必要な器具（保温に必要なもの、吸引器具、バッグ・マスク、</a:t>
            </a:r>
            <a:r>
              <a:rPr lang="en-US" altLang="ja-JP" sz="2000" dirty="0" err="1">
                <a:solidFill>
                  <a:srgbClr val="000000"/>
                </a:solidFill>
                <a:latin typeface="HG丸ｺﾞｼｯｸM-PRO" panose="020F0600000000000000" pitchFamily="50" charset="-128"/>
                <a:ea typeface="HG丸ｺﾞｼｯｸM-PRO" panose="020F0600000000000000" pitchFamily="50" charset="-128"/>
              </a:rPr>
              <a:t>SpO</a:t>
            </a:r>
            <a:r>
              <a:rPr lang="ja-JP" altLang="en-US" sz="2000" baseline="-25000" dirty="0">
                <a:solidFill>
                  <a:srgbClr val="000000"/>
                </a:solidFill>
                <a:latin typeface="HG丸ｺﾞｼｯｸM-PRO" panose="020F0600000000000000" pitchFamily="50" charset="-128"/>
                <a:ea typeface="HG丸ｺﾞｼｯｸM-PRO" panose="020F0600000000000000" pitchFamily="50" charset="-128"/>
              </a:rPr>
              <a:t>２　　</a:t>
            </a:r>
            <a:endParaRPr lang="en-US" altLang="ja-JP" sz="2000" baseline="-25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baseline="-25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モニタ等）を常備する。</a:t>
            </a:r>
          </a:p>
          <a:p>
            <a:pPr eaLnBrk="1" hangingPunct="1">
              <a:spcBef>
                <a:spcPct val="0"/>
              </a:spcBef>
              <a:buFontTx/>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ウ．重篤な仮死が出生直前まで予測できないこともまれではないため、</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必要な器具や酸素投与が常に使用可能な状態であるよう、日常的に</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整備・点検する。</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622425" y="346075"/>
            <a:ext cx="6657975" cy="650875"/>
          </a:xfrm>
        </p:spPr>
        <p:txBody>
          <a:bodyPr/>
          <a:lstStyle/>
          <a:p>
            <a:pPr eaLnBrk="1" hangingPunct="1"/>
            <a:r>
              <a:rPr lang="ja-JP" altLang="en-US"/>
              <a:t>産科医療関係者に対する提言③</a:t>
            </a:r>
          </a:p>
        </p:txBody>
      </p:sp>
      <p:sp>
        <p:nvSpPr>
          <p:cNvPr id="4" name="スライド番号プレースホルダー 5"/>
          <p:cNvSpPr>
            <a:spLocks noGrp="1"/>
          </p:cNvSpPr>
          <p:nvPr>
            <p:ph type="sldNum" sz="quarter" idx="12"/>
          </p:nvPr>
        </p:nvSpPr>
        <p:spPr/>
        <p:txBody>
          <a:bodyPr/>
          <a:lstStyle/>
          <a:p>
            <a:pPr>
              <a:defRPr/>
            </a:pPr>
            <a:fld id="{AA487262-2E42-4A83-916D-2E949704932E}" type="slidenum">
              <a:rPr lang="ja-JP" altLang="en-US"/>
              <a:pPr>
                <a:defRPr/>
              </a:pPr>
              <a:t>65</a:t>
            </a:fld>
            <a:endParaRPr lang="en-US" altLang="ja-JP"/>
          </a:p>
        </p:txBody>
      </p:sp>
      <p:sp>
        <p:nvSpPr>
          <p:cNvPr id="79876" name="AutoShape 3"/>
          <p:cNvSpPr>
            <a:spLocks noChangeArrowheads="1"/>
          </p:cNvSpPr>
          <p:nvPr/>
        </p:nvSpPr>
        <p:spPr bwMode="auto">
          <a:xfrm>
            <a:off x="415925" y="1341438"/>
            <a:ext cx="9072563" cy="532923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（３）新生児蘇生処置</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endParaRPr lang="ja-JP" altLang="en-US" sz="11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latin typeface="+mn-ea"/>
                <a:ea typeface="+mn-ea"/>
              </a:rPr>
              <a:t>■分娩に携わるすべての産科医療関係者に対する提言</a:t>
            </a:r>
            <a:endParaRPr lang="en-US" altLang="ja-JP" sz="2200" dirty="0">
              <a:latin typeface="+mn-ea"/>
              <a:ea typeface="+mn-ea"/>
            </a:endParaRPr>
          </a:p>
          <a:p>
            <a:pPr eaLnBrk="1" hangingPunct="1">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ア．新生児蘇生については、気管挿管や薬物投与等の高度な技術を要する</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処置もあるが、新生児仮死はバッグ・マスク換気だけで</a:t>
            </a:r>
            <a:r>
              <a:rPr lang="en-US" altLang="ja-JP" sz="2000" dirty="0">
                <a:latin typeface="HG丸ｺﾞｼｯｸM-PRO" panose="020F0600000000000000" pitchFamily="50" charset="-128"/>
                <a:ea typeface="HG丸ｺﾞｼｯｸM-PRO" panose="020F0600000000000000" pitchFamily="50" charset="-128"/>
              </a:rPr>
              <a:t>90%</a:t>
            </a:r>
            <a:r>
              <a:rPr lang="ja-JP" altLang="en-US" sz="2000" dirty="0">
                <a:latin typeface="HG丸ｺﾞｼｯｸM-PRO" panose="020F0600000000000000" pitchFamily="50" charset="-128"/>
                <a:ea typeface="HG丸ｺﾞｼｯｸM-PRO" panose="020F0600000000000000" pitchFamily="50" charset="-128"/>
              </a:rPr>
              <a:t>以上が</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蘇生できることから、まずバッグ・マスク換気と胸骨圧迫までは、</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すべての産科医療関係者が「新生児の蘇生法アルゴリズム」に従って</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実施する。</a:t>
            </a:r>
          </a:p>
          <a:p>
            <a:pPr eaLnBrk="1" hangingPunct="1">
              <a:spcBef>
                <a:spcPct val="0"/>
              </a:spcBef>
              <a:buFontTx/>
              <a:buNone/>
              <a:defRP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イ．新生児蘇生を行った場合は、臍帯血ガス分析、生後</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分のアプガー</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スコアを採点し、低体温療法の適応</a:t>
            </a:r>
            <a:r>
              <a:rPr lang="ja-JP" altLang="en-US" sz="2000" baseline="30000" dirty="0">
                <a:latin typeface="HG丸ｺﾞｼｯｸM-PRO" panose="020F0600000000000000" pitchFamily="50" charset="-128"/>
                <a:ea typeface="HG丸ｺﾞｼｯｸM-PRO" panose="020F0600000000000000" pitchFamily="50" charset="-128"/>
              </a:rPr>
              <a:t>注）</a:t>
            </a:r>
            <a:r>
              <a:rPr lang="ja-JP" altLang="en-US" sz="2000" dirty="0">
                <a:latin typeface="HG丸ｺﾞｼｯｸM-PRO" panose="020F0600000000000000" pitchFamily="50" charset="-128"/>
                <a:ea typeface="HG丸ｺﾞｼｯｸM-PRO" panose="020F0600000000000000" pitchFamily="50" charset="-128"/>
              </a:rPr>
              <a:t>も含め、新生児管理を検討する。</a:t>
            </a: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血液ガス分析装置を保有していない場合においても、臍帯血を採取、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700"/>
              </a:lnSpc>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氷冷保存し、搬送先の高次医療機関で測定を依頼する。</a:t>
            </a:r>
          </a:p>
          <a:p>
            <a:pPr eaLnBrk="1" hangingPunct="1">
              <a:spcBef>
                <a:spcPct val="0"/>
              </a:spcBef>
              <a:buFontTx/>
              <a:buNone/>
              <a:defRPr/>
            </a:pPr>
            <a:r>
              <a:rPr lang="ja-JP" altLang="en-US" sz="20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注）低体温療法の適応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http://www.babycooling.jp/data/lowbody/lowbody.html</a:t>
            </a:r>
            <a:r>
              <a:rPr lang="ja-JP" altLang="en-US" sz="1600" dirty="0">
                <a:latin typeface="HG丸ｺﾞｼｯｸM-PRO" panose="020F0600000000000000" pitchFamily="50" charset="-128"/>
                <a:ea typeface="HG丸ｺﾞｼｯｸM-PRO" panose="020F0600000000000000" pitchFamily="50" charset="-128"/>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22425" y="342900"/>
            <a:ext cx="6657975" cy="650875"/>
          </a:xfrm>
        </p:spPr>
        <p:txBody>
          <a:bodyPr/>
          <a:lstStyle/>
          <a:p>
            <a:pPr eaLnBrk="1" hangingPunct="1"/>
            <a:r>
              <a:rPr lang="ja-JP" altLang="en-US"/>
              <a:t>産科医療関係者に対する提言④</a:t>
            </a:r>
          </a:p>
        </p:txBody>
      </p:sp>
      <p:sp>
        <p:nvSpPr>
          <p:cNvPr id="4" name="スライド番号プレースホルダー 5"/>
          <p:cNvSpPr>
            <a:spLocks noGrp="1"/>
          </p:cNvSpPr>
          <p:nvPr>
            <p:ph type="sldNum" sz="quarter" idx="12"/>
          </p:nvPr>
        </p:nvSpPr>
        <p:spPr/>
        <p:txBody>
          <a:bodyPr/>
          <a:lstStyle/>
          <a:p>
            <a:pPr>
              <a:defRPr/>
            </a:pPr>
            <a:fld id="{50C500E7-595E-4EB2-AEBE-9884AA593694}" type="slidenum">
              <a:rPr lang="ja-JP" altLang="en-US">
                <a:solidFill>
                  <a:srgbClr val="000000"/>
                </a:solidFill>
              </a:rPr>
              <a:pPr>
                <a:defRPr/>
              </a:pPr>
              <a:t>66</a:t>
            </a:fld>
            <a:endParaRPr lang="en-US" altLang="ja-JP" dirty="0">
              <a:solidFill>
                <a:srgbClr val="000000"/>
              </a:solidFill>
            </a:endParaRPr>
          </a:p>
        </p:txBody>
      </p:sp>
      <p:sp>
        <p:nvSpPr>
          <p:cNvPr id="78852" name="AutoShape 3"/>
          <p:cNvSpPr>
            <a:spLocks noChangeArrowheads="1"/>
          </p:cNvSpPr>
          <p:nvPr/>
        </p:nvSpPr>
        <p:spPr bwMode="auto">
          <a:xfrm>
            <a:off x="271463" y="1333500"/>
            <a:ext cx="9145587" cy="489743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endParaRPr lang="ja-JP" altLang="en-US" sz="1800">
              <a:solidFill>
                <a:srgbClr val="000000"/>
              </a:solidFill>
              <a:latin typeface="HG丸ｺﾞｼｯｸM-PRO" panose="020F0600000000000000" pitchFamily="50" charset="-128"/>
              <a:ea typeface="HG丸ｺﾞｼｯｸM-PRO" panose="020F0600000000000000" pitchFamily="50" charset="-128"/>
            </a:endParaRPr>
          </a:p>
        </p:txBody>
      </p:sp>
      <p:pic>
        <p:nvPicPr>
          <p:cNvPr id="78853"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2092325"/>
            <a:ext cx="47037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822"/>
          <p:cNvSpPr>
            <a:spLocks noChangeArrowheads="1"/>
          </p:cNvSpPr>
          <p:nvPr/>
        </p:nvSpPr>
        <p:spPr bwMode="auto">
          <a:xfrm>
            <a:off x="5024438" y="1231900"/>
            <a:ext cx="4271962"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ア．「新生児の蘇生法アルゴリズ</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ム」に従い、左記の①～③を出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生後</a:t>
            </a:r>
            <a:r>
              <a:rPr lang="en-US" altLang="ja-JP" sz="2000">
                <a:solidFill>
                  <a:srgbClr val="000000"/>
                </a:solidFill>
                <a:latin typeface="HG丸ｺﾞｼｯｸM-PRO" panose="020F0600000000000000" pitchFamily="50" charset="-128"/>
                <a:ea typeface="HG丸ｺﾞｼｯｸM-PRO" panose="020F0600000000000000" pitchFamily="50" charset="-128"/>
              </a:rPr>
              <a:t>30</a:t>
            </a:r>
            <a:r>
              <a:rPr lang="ja-JP" altLang="en-US" sz="2000">
                <a:solidFill>
                  <a:srgbClr val="000000"/>
                </a:solidFill>
                <a:latin typeface="HG丸ｺﾞｼｯｸM-PRO" panose="020F0600000000000000" pitchFamily="50" charset="-128"/>
                <a:ea typeface="HG丸ｺﾞｼｯｸM-PRO" panose="020F0600000000000000" pitchFamily="50" charset="-128"/>
              </a:rPr>
              <a:t>秒以内に行い、④自発</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呼吸なし、または心拍数</a:t>
            </a:r>
            <a:r>
              <a:rPr lang="en-US" altLang="ja-JP" sz="2000">
                <a:solidFill>
                  <a:srgbClr val="000000"/>
                </a:solidFill>
                <a:latin typeface="HG丸ｺﾞｼｯｸM-PRO" panose="020F0600000000000000" pitchFamily="50" charset="-128"/>
                <a:ea typeface="HG丸ｺﾞｼｯｸM-PRO" panose="020F0600000000000000" pitchFamily="50" charset="-128"/>
              </a:rPr>
              <a:t>100</a:t>
            </a: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回</a:t>
            </a:r>
            <a:r>
              <a:rPr lang="en-US" altLang="ja-JP" sz="2000">
                <a:solidFill>
                  <a:srgbClr val="000000"/>
                </a:solidFill>
                <a:latin typeface="HG丸ｺﾞｼｯｸM-PRO" panose="020F0600000000000000" pitchFamily="50" charset="-128"/>
                <a:ea typeface="HG丸ｺﾞｼｯｸM-PRO" panose="020F0600000000000000" pitchFamily="50" charset="-128"/>
              </a:rPr>
              <a:t>/</a:t>
            </a:r>
            <a:r>
              <a:rPr lang="ja-JP" altLang="en-US" sz="2000">
                <a:solidFill>
                  <a:srgbClr val="000000"/>
                </a:solidFill>
                <a:latin typeface="HG丸ｺﾞｼｯｸM-PRO" panose="020F0600000000000000" pitchFamily="50" charset="-128"/>
                <a:ea typeface="HG丸ｺﾞｼｯｸM-PRO" panose="020F0600000000000000" pitchFamily="50" charset="-128"/>
              </a:rPr>
              <a:t>分未満の場合、バッグ・マ</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スク換気を行い、</a:t>
            </a:r>
            <a:r>
              <a:rPr lang="en-US" altLang="ja-JP" sz="2000">
                <a:solidFill>
                  <a:srgbClr val="000000"/>
                </a:solidFill>
                <a:latin typeface="HG丸ｺﾞｼｯｸM-PRO" panose="020F0600000000000000" pitchFamily="50" charset="-128"/>
                <a:ea typeface="HG丸ｺﾞｼｯｸM-PRO" panose="020F0600000000000000" pitchFamily="50" charset="-128"/>
              </a:rPr>
              <a:t>SpO</a:t>
            </a:r>
            <a:r>
              <a:rPr lang="ja-JP" altLang="en-US" sz="2000" baseline="-25000">
                <a:solidFill>
                  <a:srgbClr val="000000"/>
                </a:solidFill>
                <a:latin typeface="HG丸ｺﾞｼｯｸM-PRO" panose="020F0600000000000000" pitchFamily="50" charset="-128"/>
                <a:ea typeface="HG丸ｺﾞｼｯｸM-PRO" panose="020F0600000000000000" pitchFamily="50" charset="-128"/>
              </a:rPr>
              <a:t>２</a:t>
            </a:r>
            <a:r>
              <a:rPr lang="ja-JP" altLang="en-US" sz="2000">
                <a:solidFill>
                  <a:srgbClr val="000000"/>
                </a:solidFill>
                <a:latin typeface="HG丸ｺﾞｼｯｸM-PRO" panose="020F0600000000000000" pitchFamily="50" charset="-128"/>
                <a:ea typeface="HG丸ｺﾞｼｯｸM-PRO" panose="020F0600000000000000" pitchFamily="50" charset="-128"/>
              </a:rPr>
              <a:t>モニタ</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を装着する。</a:t>
            </a:r>
          </a:p>
          <a:p>
            <a:pPr eaLnBrk="1" hangingPunct="1">
              <a:lnSpc>
                <a:spcPct val="110000"/>
              </a:lnSpc>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イ．バッグ・マスク換気を行う際は、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a:t>
            </a:r>
            <a:r>
              <a:rPr lang="en-US" altLang="ja-JP" sz="2000">
                <a:solidFill>
                  <a:srgbClr val="000000"/>
                </a:solidFill>
                <a:latin typeface="HG丸ｺﾞｼｯｸM-PRO" panose="020F0600000000000000" pitchFamily="50" charset="-128"/>
                <a:ea typeface="HG丸ｺﾞｼｯｸM-PRO" panose="020F0600000000000000" pitchFamily="50" charset="-128"/>
              </a:rPr>
              <a:t>SpO</a:t>
            </a:r>
            <a:r>
              <a:rPr lang="en-US" altLang="ja-JP" sz="2000" baseline="-25000">
                <a:solidFill>
                  <a:srgbClr val="000000"/>
                </a:solidFill>
                <a:latin typeface="HG丸ｺﾞｼｯｸM-PRO" panose="020F0600000000000000" pitchFamily="50" charset="-128"/>
                <a:ea typeface="HG丸ｺﾞｼｯｸM-PRO" panose="020F0600000000000000" pitchFamily="50" charset="-128"/>
              </a:rPr>
              <a:t>2</a:t>
            </a:r>
            <a:r>
              <a:rPr lang="ja-JP" altLang="en-US" sz="2000">
                <a:solidFill>
                  <a:srgbClr val="000000"/>
                </a:solidFill>
                <a:latin typeface="HG丸ｺﾞｼｯｸM-PRO" panose="020F0600000000000000" pitchFamily="50" charset="-128"/>
                <a:ea typeface="HG丸ｺﾞｼｯｸM-PRO" panose="020F0600000000000000" pitchFamily="50" charset="-128"/>
              </a:rPr>
              <a:t>モニタで酸素化と心拍数</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を評価し、有効換気を確認する。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a:t>
            </a:r>
            <a:r>
              <a:rPr lang="en-US" altLang="ja-JP" sz="2000">
                <a:solidFill>
                  <a:srgbClr val="000000"/>
                </a:solidFill>
                <a:latin typeface="HG丸ｺﾞｼｯｸM-PRO" panose="020F0600000000000000" pitchFamily="50" charset="-128"/>
                <a:ea typeface="HG丸ｺﾞｼｯｸM-PRO" panose="020F0600000000000000" pitchFamily="50" charset="-128"/>
              </a:rPr>
              <a:t>SpO</a:t>
            </a:r>
            <a:r>
              <a:rPr lang="en-US" altLang="ja-JP" sz="2000" baseline="-25000">
                <a:solidFill>
                  <a:srgbClr val="000000"/>
                </a:solidFill>
                <a:latin typeface="HG丸ｺﾞｼｯｸM-PRO" panose="020F0600000000000000" pitchFamily="50" charset="-128"/>
                <a:ea typeface="HG丸ｺﾞｼｯｸM-PRO" panose="020F0600000000000000" pitchFamily="50" charset="-128"/>
              </a:rPr>
              <a:t>2</a:t>
            </a:r>
            <a:r>
              <a:rPr lang="ja-JP" altLang="en-US" sz="2000">
                <a:solidFill>
                  <a:srgbClr val="000000"/>
                </a:solidFill>
                <a:latin typeface="HG丸ｺﾞｼｯｸM-PRO" panose="020F0600000000000000" pitchFamily="50" charset="-128"/>
                <a:ea typeface="HG丸ｺﾞｼｯｸM-PRO" panose="020F0600000000000000" pitchFamily="50" charset="-128"/>
              </a:rPr>
              <a:t>の目標値は「新生児の蘇</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生法アルゴリズム」の目標</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1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a:t>
            </a:r>
            <a:r>
              <a:rPr lang="en-US" altLang="ja-JP" sz="2000">
                <a:solidFill>
                  <a:srgbClr val="000000"/>
                </a:solidFill>
                <a:latin typeface="HG丸ｺﾞｼｯｸM-PRO" panose="020F0600000000000000" pitchFamily="50" charset="-128"/>
                <a:ea typeface="HG丸ｺﾞｼｯｸM-PRO" panose="020F0600000000000000" pitchFamily="50" charset="-128"/>
              </a:rPr>
              <a:t>SpO</a:t>
            </a:r>
            <a:r>
              <a:rPr lang="ja-JP" altLang="en-US" sz="2000" baseline="-25000">
                <a:solidFill>
                  <a:srgbClr val="000000"/>
                </a:solidFill>
                <a:latin typeface="HG丸ｺﾞｼｯｸM-PRO" panose="020F0600000000000000" pitchFamily="50" charset="-128"/>
                <a:ea typeface="HG丸ｺﾞｼｯｸM-PRO" panose="020F0600000000000000" pitchFamily="50" charset="-128"/>
              </a:rPr>
              <a:t>２</a:t>
            </a:r>
            <a:r>
              <a:rPr lang="ja-JP" altLang="en-US" sz="2000">
                <a:solidFill>
                  <a:srgbClr val="000000"/>
                </a:solidFill>
                <a:latin typeface="HG丸ｺﾞｼｯｸM-PRO" panose="020F0600000000000000" pitchFamily="50" charset="-128"/>
                <a:ea typeface="HG丸ｺﾞｼｯｸM-PRO" panose="020F0600000000000000" pitchFamily="50" charset="-128"/>
              </a:rPr>
              <a:t>値に従う。</a:t>
            </a:r>
          </a:p>
        </p:txBody>
      </p:sp>
      <p:sp>
        <p:nvSpPr>
          <p:cNvPr id="78855" name="Rectangle 822"/>
          <p:cNvSpPr>
            <a:spLocks noChangeArrowheads="1"/>
          </p:cNvSpPr>
          <p:nvPr/>
        </p:nvSpPr>
        <p:spPr bwMode="auto">
          <a:xfrm>
            <a:off x="1147763" y="1846263"/>
            <a:ext cx="46688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endParaRPr lang="ja-JP" altLang="en-US" sz="1800">
              <a:solidFill>
                <a:srgbClr val="000000"/>
              </a:solidFill>
              <a:latin typeface="HG丸ｺﾞｼｯｸM-PRO" panose="020F0600000000000000" pitchFamily="50" charset="-128"/>
              <a:ea typeface="HG丸ｺﾞｼｯｸM-PRO" panose="020F0600000000000000" pitchFamily="50" charset="-128"/>
            </a:endParaRPr>
          </a:p>
        </p:txBody>
      </p:sp>
      <p:sp>
        <p:nvSpPr>
          <p:cNvPr id="78856" name="テキスト ボックス 1"/>
          <p:cNvSpPr txBox="1">
            <a:spLocks noChangeArrowheads="1"/>
          </p:cNvSpPr>
          <p:nvPr/>
        </p:nvSpPr>
        <p:spPr bwMode="auto">
          <a:xfrm>
            <a:off x="344488" y="1630363"/>
            <a:ext cx="18938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200">
                <a:latin typeface="HG丸ｺﾞｼｯｸM-PRO" panose="020F0600000000000000" pitchFamily="50" charset="-128"/>
              </a:rPr>
              <a:t>＜人工呼吸＞</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22425" y="346075"/>
            <a:ext cx="6657975" cy="650875"/>
          </a:xfrm>
        </p:spPr>
        <p:txBody>
          <a:bodyPr/>
          <a:lstStyle/>
          <a:p>
            <a:pPr eaLnBrk="1" hangingPunct="1"/>
            <a:r>
              <a:rPr lang="ja-JP" altLang="en-US"/>
              <a:t>産科医療関係者に対する提言⑤</a:t>
            </a:r>
          </a:p>
        </p:txBody>
      </p:sp>
      <p:sp>
        <p:nvSpPr>
          <p:cNvPr id="4" name="スライド番号プレースホルダー 5"/>
          <p:cNvSpPr>
            <a:spLocks noGrp="1"/>
          </p:cNvSpPr>
          <p:nvPr>
            <p:ph type="sldNum" sz="quarter" idx="12"/>
          </p:nvPr>
        </p:nvSpPr>
        <p:spPr/>
        <p:txBody>
          <a:bodyPr/>
          <a:lstStyle/>
          <a:p>
            <a:pPr>
              <a:defRPr/>
            </a:pPr>
            <a:fld id="{17DAA29F-CE6C-42D3-9E62-8F85B8734318}" type="slidenum">
              <a:rPr lang="ja-JP" altLang="en-US">
                <a:solidFill>
                  <a:srgbClr val="000000"/>
                </a:solidFill>
              </a:rPr>
              <a:pPr>
                <a:defRPr/>
              </a:pPr>
              <a:t>67</a:t>
            </a:fld>
            <a:endParaRPr lang="en-US" altLang="ja-JP">
              <a:solidFill>
                <a:srgbClr val="000000"/>
              </a:solidFill>
            </a:endParaRPr>
          </a:p>
        </p:txBody>
      </p:sp>
      <p:sp>
        <p:nvSpPr>
          <p:cNvPr id="79876" name="AutoShape 3"/>
          <p:cNvSpPr>
            <a:spLocks noChangeArrowheads="1"/>
          </p:cNvSpPr>
          <p:nvPr/>
        </p:nvSpPr>
        <p:spPr bwMode="auto">
          <a:xfrm>
            <a:off x="415925" y="1341438"/>
            <a:ext cx="8943975" cy="460851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＜胸骨圧迫＞</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ja-JP" altLang="en-US"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ア．人工呼吸開始</a:t>
            </a:r>
            <a:r>
              <a:rPr lang="en-US" altLang="ja-JP" sz="2000">
                <a:solidFill>
                  <a:srgbClr val="000000"/>
                </a:solidFill>
                <a:latin typeface="HG丸ｺﾞｼｯｸM-PRO" panose="020F0600000000000000" pitchFamily="50" charset="-128"/>
                <a:ea typeface="HG丸ｺﾞｼｯｸM-PRO" panose="020F0600000000000000" pitchFamily="50" charset="-128"/>
              </a:rPr>
              <a:t>30</a:t>
            </a:r>
            <a:r>
              <a:rPr lang="ja-JP" altLang="en-US" sz="2000">
                <a:solidFill>
                  <a:srgbClr val="000000"/>
                </a:solidFill>
                <a:latin typeface="HG丸ｺﾞｼｯｸM-PRO" panose="020F0600000000000000" pitchFamily="50" charset="-128"/>
                <a:ea typeface="HG丸ｺﾞｼｯｸM-PRO" panose="020F0600000000000000" pitchFamily="50" charset="-128"/>
              </a:rPr>
              <a:t>秒後の心拍数が</a:t>
            </a:r>
            <a:r>
              <a:rPr lang="en-US" altLang="ja-JP" sz="2000">
                <a:solidFill>
                  <a:srgbClr val="000000"/>
                </a:solidFill>
                <a:latin typeface="HG丸ｺﾞｼｯｸM-PRO" panose="020F0600000000000000" pitchFamily="50" charset="-128"/>
                <a:ea typeface="HG丸ｺﾞｼｯｸM-PRO" panose="020F0600000000000000" pitchFamily="50" charset="-128"/>
              </a:rPr>
              <a:t>60</a:t>
            </a:r>
            <a:r>
              <a:rPr lang="ja-JP" altLang="en-US" sz="2000">
                <a:solidFill>
                  <a:srgbClr val="000000"/>
                </a:solidFill>
                <a:latin typeface="HG丸ｺﾞｼｯｸM-PRO" panose="020F0600000000000000" pitchFamily="50" charset="-128"/>
                <a:ea typeface="HG丸ｺﾞｼｯｸM-PRO" panose="020F0600000000000000" pitchFamily="50" charset="-128"/>
              </a:rPr>
              <a:t>回</a:t>
            </a:r>
            <a:r>
              <a:rPr lang="en-US" altLang="ja-JP" sz="2000">
                <a:solidFill>
                  <a:srgbClr val="000000"/>
                </a:solidFill>
                <a:latin typeface="HG丸ｺﾞｼｯｸM-PRO" panose="020F0600000000000000" pitchFamily="50" charset="-128"/>
                <a:ea typeface="HG丸ｺﾞｼｯｸM-PRO" panose="020F0600000000000000" pitchFamily="50" charset="-128"/>
              </a:rPr>
              <a:t>/</a:t>
            </a:r>
            <a:r>
              <a:rPr lang="ja-JP" altLang="en-US" sz="2000">
                <a:solidFill>
                  <a:srgbClr val="000000"/>
                </a:solidFill>
                <a:latin typeface="HG丸ｺﾞｼｯｸM-PRO" panose="020F0600000000000000" pitchFamily="50" charset="-128"/>
                <a:ea typeface="HG丸ｺﾞｼｯｸM-PRO" panose="020F0600000000000000" pitchFamily="50" charset="-128"/>
              </a:rPr>
              <a:t>分未満であれば、胸骨圧迫を</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開始する。</a:t>
            </a: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イ．心拍数が</a:t>
            </a:r>
            <a:r>
              <a:rPr lang="en-US" altLang="ja-JP" sz="2000">
                <a:solidFill>
                  <a:srgbClr val="000000"/>
                </a:solidFill>
                <a:latin typeface="HG丸ｺﾞｼｯｸM-PRO" panose="020F0600000000000000" pitchFamily="50" charset="-128"/>
                <a:ea typeface="HG丸ｺﾞｼｯｸM-PRO" panose="020F0600000000000000" pitchFamily="50" charset="-128"/>
              </a:rPr>
              <a:t>60</a:t>
            </a:r>
            <a:r>
              <a:rPr lang="ja-JP" altLang="en-US" sz="2000">
                <a:solidFill>
                  <a:srgbClr val="000000"/>
                </a:solidFill>
                <a:latin typeface="HG丸ｺﾞｼｯｸM-PRO" panose="020F0600000000000000" pitchFamily="50" charset="-128"/>
                <a:ea typeface="HG丸ｺﾞｼｯｸM-PRO" panose="020F0600000000000000" pitchFamily="50" charset="-128"/>
              </a:rPr>
              <a:t>回</a:t>
            </a:r>
            <a:r>
              <a:rPr lang="en-US" altLang="ja-JP" sz="2000">
                <a:solidFill>
                  <a:srgbClr val="000000"/>
                </a:solidFill>
                <a:latin typeface="HG丸ｺﾞｼｯｸM-PRO" panose="020F0600000000000000" pitchFamily="50" charset="-128"/>
                <a:ea typeface="HG丸ｺﾞｼｯｸM-PRO" panose="020F0600000000000000" pitchFamily="50" charset="-128"/>
              </a:rPr>
              <a:t>/</a:t>
            </a:r>
            <a:r>
              <a:rPr lang="ja-JP" altLang="en-US" sz="2000">
                <a:solidFill>
                  <a:srgbClr val="000000"/>
                </a:solidFill>
                <a:latin typeface="HG丸ｺﾞｼｯｸM-PRO" panose="020F0600000000000000" pitchFamily="50" charset="-128"/>
                <a:ea typeface="HG丸ｺﾞｼｯｸM-PRO" panose="020F0600000000000000" pitchFamily="50" charset="-128"/>
              </a:rPr>
              <a:t>分以上であれば、胸骨圧迫は実施しない。心拍数が</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a:t>
            </a:r>
            <a:r>
              <a:rPr lang="en-US" altLang="ja-JP" sz="2000">
                <a:solidFill>
                  <a:srgbClr val="000000"/>
                </a:solidFill>
                <a:latin typeface="HG丸ｺﾞｼｯｸM-PRO" panose="020F0600000000000000" pitchFamily="50" charset="-128"/>
                <a:ea typeface="HG丸ｺﾞｼｯｸM-PRO" panose="020F0600000000000000" pitchFamily="50" charset="-128"/>
              </a:rPr>
              <a:t>60</a:t>
            </a:r>
            <a:r>
              <a:rPr lang="ja-JP" altLang="en-US" sz="2000">
                <a:solidFill>
                  <a:srgbClr val="000000"/>
                </a:solidFill>
                <a:latin typeface="HG丸ｺﾞｼｯｸM-PRO" panose="020F0600000000000000" pitchFamily="50" charset="-128"/>
                <a:ea typeface="HG丸ｺﾞｼｯｸM-PRO" panose="020F0600000000000000" pitchFamily="50" charset="-128"/>
              </a:rPr>
              <a:t>回</a:t>
            </a:r>
            <a:r>
              <a:rPr lang="en-US" altLang="ja-JP" sz="2000">
                <a:solidFill>
                  <a:srgbClr val="000000"/>
                </a:solidFill>
                <a:latin typeface="HG丸ｺﾞｼｯｸM-PRO" panose="020F0600000000000000" pitchFamily="50" charset="-128"/>
                <a:ea typeface="HG丸ｺﾞｼｯｸM-PRO" panose="020F0600000000000000" pitchFamily="50" charset="-128"/>
              </a:rPr>
              <a:t>/</a:t>
            </a:r>
            <a:r>
              <a:rPr lang="ja-JP" altLang="en-US" sz="2000">
                <a:solidFill>
                  <a:srgbClr val="000000"/>
                </a:solidFill>
                <a:latin typeface="HG丸ｺﾞｼｯｸM-PRO" panose="020F0600000000000000" pitchFamily="50" charset="-128"/>
                <a:ea typeface="HG丸ｺﾞｼｯｸM-PRO" panose="020F0600000000000000" pitchFamily="50" charset="-128"/>
              </a:rPr>
              <a:t>分以上に回復した場合は、人工呼吸へ戻る。</a:t>
            </a: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＜血糖管理＞</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ja-JP" altLang="en-US"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新生児仮死による低酸素性虚血のリスクが高い児では蘇生後には</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血糖を測定し、低血糖があれば、すみやかにブドウ糖の静脈内投与等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8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の対応をする。</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2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22425" y="346075"/>
            <a:ext cx="6657975" cy="650875"/>
          </a:xfrm>
        </p:spPr>
        <p:txBody>
          <a:bodyPr/>
          <a:lstStyle/>
          <a:p>
            <a:pPr eaLnBrk="1" hangingPunct="1"/>
            <a:r>
              <a:rPr lang="ja-JP" altLang="en-US"/>
              <a:t>産科医療関係者に対する提言⑥</a:t>
            </a:r>
          </a:p>
        </p:txBody>
      </p:sp>
      <p:sp>
        <p:nvSpPr>
          <p:cNvPr id="4" name="スライド番号プレースホルダー 5"/>
          <p:cNvSpPr>
            <a:spLocks noGrp="1"/>
          </p:cNvSpPr>
          <p:nvPr>
            <p:ph type="sldNum" sz="quarter" idx="12"/>
          </p:nvPr>
        </p:nvSpPr>
        <p:spPr/>
        <p:txBody>
          <a:bodyPr/>
          <a:lstStyle/>
          <a:p>
            <a:pPr>
              <a:defRPr/>
            </a:pPr>
            <a:fld id="{DD281E95-3812-4432-AFF4-B8E43749831D}" type="slidenum">
              <a:rPr lang="ja-JP" altLang="en-US">
                <a:solidFill>
                  <a:srgbClr val="000000"/>
                </a:solidFill>
              </a:rPr>
              <a:pPr>
                <a:defRPr/>
              </a:pPr>
              <a:t>68</a:t>
            </a:fld>
            <a:endParaRPr lang="en-US" altLang="ja-JP">
              <a:solidFill>
                <a:srgbClr val="000000"/>
              </a:solidFill>
            </a:endParaRPr>
          </a:p>
        </p:txBody>
      </p:sp>
      <p:grpSp>
        <p:nvGrpSpPr>
          <p:cNvPr id="80900" name="グループ化 2"/>
          <p:cNvGrpSpPr>
            <a:grpSpLocks/>
          </p:cNvGrpSpPr>
          <p:nvPr/>
        </p:nvGrpSpPr>
        <p:grpSpPr bwMode="auto">
          <a:xfrm>
            <a:off x="344488" y="1412875"/>
            <a:ext cx="8943975" cy="4033838"/>
            <a:chOff x="344488" y="1413570"/>
            <a:chExt cx="8943975" cy="3528391"/>
          </a:xfrm>
        </p:grpSpPr>
        <p:sp>
          <p:nvSpPr>
            <p:cNvPr id="80901" name="AutoShape 3"/>
            <p:cNvSpPr>
              <a:spLocks noChangeArrowheads="1"/>
            </p:cNvSpPr>
            <p:nvPr/>
          </p:nvSpPr>
          <p:spPr bwMode="auto">
            <a:xfrm>
              <a:off x="344488" y="1413570"/>
              <a:ext cx="8943975" cy="352839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82950" name="Rectangle 822"/>
            <p:cNvSpPr>
              <a:spLocks noChangeArrowheads="1"/>
            </p:cNvSpPr>
            <p:nvPr/>
          </p:nvSpPr>
          <p:spPr bwMode="auto">
            <a:xfrm>
              <a:off x="487363" y="1485776"/>
              <a:ext cx="8497887" cy="331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■気管挿管やアドレナリン投与等の高度な技術を要する処置を実施する産科医療関係者に対する提言</a:t>
              </a:r>
            </a:p>
            <a:p>
              <a:pPr eaLnBrk="1" hangingPunct="1">
                <a:spcBef>
                  <a:spcPct val="0"/>
                </a:spcBef>
                <a:buFontTx/>
                <a:buNone/>
                <a:defRPr/>
              </a:pP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＜気管挿管＞</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ア．気管挿管後は、チューブの位置や児の状態を確認する。なおチュー　</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ブの位置を確認する際は、呼気</a:t>
              </a:r>
              <a:r>
                <a:rPr lang="en-US" altLang="ja-JP" sz="2000" dirty="0">
                  <a:solidFill>
                    <a:srgbClr val="000000"/>
                  </a:solidFill>
                  <a:latin typeface="HG丸ｺﾞｼｯｸM-PRO" panose="020F0600000000000000" pitchFamily="50" charset="-128"/>
                  <a:ea typeface="HG丸ｺﾞｼｯｸM-PRO" panose="020F0600000000000000" pitchFamily="50" charset="-128"/>
                </a:rPr>
                <a:t>CO</a:t>
              </a:r>
              <a:r>
                <a:rPr lang="ja-JP" altLang="en-US" sz="2000" baseline="-25000" dirty="0">
                  <a:solidFill>
                    <a:srgbClr val="000000"/>
                  </a:solidFill>
                  <a:latin typeface="HG丸ｺﾞｼｯｸM-PRO" panose="020F0600000000000000" pitchFamily="50" charset="-128"/>
                  <a:ea typeface="HG丸ｺﾞｼｯｸM-PRO" panose="020F0600000000000000" pitchFamily="50" charset="-128"/>
                </a:rPr>
                <a:t>２</a:t>
              </a:r>
              <a:r>
                <a:rPr lang="ja-JP" altLang="en-US" sz="2000" dirty="0">
                  <a:solidFill>
                    <a:srgbClr val="000000"/>
                  </a:solidFill>
                  <a:latin typeface="HG丸ｺﾞｼｯｸM-PRO" panose="020F0600000000000000" pitchFamily="50" charset="-128"/>
                  <a:ea typeface="HG丸ｺﾞｼｯｸM-PRO" panose="020F0600000000000000" pitchFamily="50" charset="-128"/>
                </a:rPr>
                <a:t>検知器またはカプノメーター等</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を使用することが望ましい。</a:t>
              </a:r>
            </a:p>
            <a:p>
              <a:pPr eaLnBrk="1" hangingPunct="1">
                <a:spcBef>
                  <a:spcPct val="0"/>
                </a:spcBef>
                <a:buFontTx/>
                <a:buNone/>
                <a:defRPr/>
              </a:pP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イ．気管挿管後も児の状態が改善しない場合は原因検索を行い、バッ</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グ・マスク換気に変更することを検討する。</a:t>
              </a:r>
            </a:p>
            <a:p>
              <a:pPr eaLnBrk="1" hangingPunct="1">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28838" y="327025"/>
            <a:ext cx="5676900" cy="644525"/>
          </a:xfrm>
        </p:spPr>
        <p:txBody>
          <a:bodyPr/>
          <a:lstStyle/>
          <a:p>
            <a:pPr eaLnBrk="1" hangingPunct="1"/>
            <a:r>
              <a:rPr lang="ja-JP" altLang="en-US"/>
              <a:t>再発防止に関する審議状況</a:t>
            </a:r>
          </a:p>
        </p:txBody>
      </p:sp>
      <p:sp>
        <p:nvSpPr>
          <p:cNvPr id="31" name="スライド番号プレースホルダー 5"/>
          <p:cNvSpPr>
            <a:spLocks noGrp="1"/>
          </p:cNvSpPr>
          <p:nvPr>
            <p:ph type="sldNum" sz="quarter" idx="12"/>
          </p:nvPr>
        </p:nvSpPr>
        <p:spPr/>
        <p:txBody>
          <a:bodyPr/>
          <a:lstStyle/>
          <a:p>
            <a:pPr>
              <a:defRPr/>
            </a:pPr>
            <a:fld id="{9D8E73A9-E3F7-4E57-9366-33DEDD181C05}" type="slidenum">
              <a:rPr lang="ja-JP" altLang="en-US"/>
              <a:pPr>
                <a:defRPr/>
              </a:pPr>
              <a:t>6</a:t>
            </a:fld>
            <a:endParaRPr lang="en-US" altLang="ja-JP"/>
          </a:p>
        </p:txBody>
      </p:sp>
      <p:graphicFrame>
        <p:nvGraphicFramePr>
          <p:cNvPr id="234676" name="Group 180"/>
          <p:cNvGraphicFramePr>
            <a:graphicFrameLocks noGrp="1"/>
          </p:cNvGraphicFramePr>
          <p:nvPr/>
        </p:nvGraphicFramePr>
        <p:xfrm>
          <a:off x="365125" y="1419225"/>
          <a:ext cx="9339263" cy="3894140"/>
        </p:xfrm>
        <a:graphic>
          <a:graphicData uri="http://schemas.openxmlformats.org/drawingml/2006/table">
            <a:tbl>
              <a:tblPr/>
              <a:tblGrid>
                <a:gridCol w="1346671">
                  <a:extLst>
                    <a:ext uri="{9D8B030D-6E8A-4147-A177-3AD203B41FA5}">
                      <a16:colId xmlns:a16="http://schemas.microsoft.com/office/drawing/2014/main" val="20000"/>
                    </a:ext>
                  </a:extLst>
                </a:gridCol>
                <a:gridCol w="1512112">
                  <a:extLst>
                    <a:ext uri="{9D8B030D-6E8A-4147-A177-3AD203B41FA5}">
                      <a16:colId xmlns:a16="http://schemas.microsoft.com/office/drawing/2014/main" val="20001"/>
                    </a:ext>
                  </a:extLst>
                </a:gridCol>
                <a:gridCol w="6480480">
                  <a:extLst>
                    <a:ext uri="{9D8B030D-6E8A-4147-A177-3AD203B41FA5}">
                      <a16:colId xmlns:a16="http://schemas.microsoft.com/office/drawing/2014/main" val="20002"/>
                    </a:ext>
                  </a:extLst>
                </a:gridCol>
              </a:tblGrid>
              <a:tr h="38096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開催回</a:t>
                      </a:r>
                    </a:p>
                  </a:txBody>
                  <a:tcPr marL="91437" marR="91437"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開催日</a:t>
                      </a:r>
                    </a:p>
                  </a:txBody>
                  <a:tcPr marL="91437" marR="91437"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主な審議内容</a:t>
                      </a:r>
                    </a:p>
                  </a:txBody>
                  <a:tcPr marL="91437" marR="91437"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28432">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32</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2014</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年</a:t>
                      </a:r>
                    </a:p>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５月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12</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ctr"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　報告書」のテーマ選定について</a:t>
                      </a:r>
                    </a:p>
                  </a:txBody>
                  <a:tcPr marL="91437" marR="91437"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42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33</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6</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23</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テーマに沿った分析</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・臍帯脱出以外の臍帯因子について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・妊娠高血圧症候群について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・新生児蘇生について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　・これまでに取り上げた分析対象事例の動向について</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数量的・疫学的分析</a:t>
                      </a:r>
                    </a:p>
                  </a:txBody>
                  <a:tcPr marL="91437" marR="91437"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42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p>
                  </a:txBody>
                  <a:tcPr marL="91437" marR="91437" marT="45700" marB="457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a:t>
                      </a:r>
                    </a:p>
                  </a:txBody>
                  <a:tcPr marL="91437" marR="91437" marT="45700" marB="457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785464">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39</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2015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年</a:t>
                      </a:r>
                      <a:endPar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19</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66642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40</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a:t>
                      </a:r>
                    </a:p>
                  </a:txBody>
                  <a:tcPr marL="91437" marR="91437"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2</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月</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13</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日</a:t>
                      </a:r>
                    </a:p>
                  </a:txBody>
                  <a:tcPr marL="91437" marR="91437"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「第</a:t>
                      </a:r>
                      <a:r>
                        <a:rPr kumimoji="1" lang="en-US" altLang="ja-JP"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5</a:t>
                      </a: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回　報告書」（案）の審議・承認</a:t>
                      </a:r>
                    </a:p>
                  </a:txBody>
                  <a:tcPr marL="91437" marR="91437"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22425" y="346075"/>
            <a:ext cx="6657975" cy="650875"/>
          </a:xfrm>
        </p:spPr>
        <p:txBody>
          <a:bodyPr/>
          <a:lstStyle/>
          <a:p>
            <a:pPr eaLnBrk="1" hangingPunct="1"/>
            <a:r>
              <a:rPr lang="ja-JP" altLang="en-US"/>
              <a:t>産科医療関係者に対する提言⑦</a:t>
            </a:r>
          </a:p>
        </p:txBody>
      </p:sp>
      <p:sp>
        <p:nvSpPr>
          <p:cNvPr id="4" name="スライド番号プレースホルダー 5"/>
          <p:cNvSpPr>
            <a:spLocks noGrp="1"/>
          </p:cNvSpPr>
          <p:nvPr>
            <p:ph type="sldNum" sz="quarter" idx="12"/>
          </p:nvPr>
        </p:nvSpPr>
        <p:spPr/>
        <p:txBody>
          <a:bodyPr/>
          <a:lstStyle/>
          <a:p>
            <a:pPr>
              <a:defRPr/>
            </a:pPr>
            <a:fld id="{E0CE7B22-904F-4CA8-9E0E-F524205E128B}" type="slidenum">
              <a:rPr lang="ja-JP" altLang="en-US">
                <a:solidFill>
                  <a:srgbClr val="000000"/>
                </a:solidFill>
              </a:rPr>
              <a:pPr>
                <a:defRPr/>
              </a:pPr>
              <a:t>69</a:t>
            </a:fld>
            <a:endParaRPr lang="en-US" altLang="ja-JP">
              <a:solidFill>
                <a:srgbClr val="000000"/>
              </a:solidFill>
            </a:endParaRPr>
          </a:p>
        </p:txBody>
      </p:sp>
      <p:grpSp>
        <p:nvGrpSpPr>
          <p:cNvPr id="81924" name="グループ化 2"/>
          <p:cNvGrpSpPr>
            <a:grpSpLocks/>
          </p:cNvGrpSpPr>
          <p:nvPr/>
        </p:nvGrpSpPr>
        <p:grpSpPr bwMode="auto">
          <a:xfrm>
            <a:off x="339725" y="1270000"/>
            <a:ext cx="8793163" cy="4608513"/>
            <a:chOff x="332676" y="1728494"/>
            <a:chExt cx="8793163" cy="5412322"/>
          </a:xfrm>
        </p:grpSpPr>
        <p:sp>
          <p:nvSpPr>
            <p:cNvPr id="81925" name="AutoShape 3"/>
            <p:cNvSpPr>
              <a:spLocks noChangeArrowheads="1"/>
            </p:cNvSpPr>
            <p:nvPr/>
          </p:nvSpPr>
          <p:spPr bwMode="auto">
            <a:xfrm>
              <a:off x="332676" y="1813062"/>
              <a:ext cx="8793163" cy="532775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81926" name="Rectangle 822"/>
            <p:cNvSpPr>
              <a:spLocks noChangeArrowheads="1"/>
            </p:cNvSpPr>
            <p:nvPr/>
          </p:nvSpPr>
          <p:spPr bwMode="auto">
            <a:xfrm>
              <a:off x="480314" y="1728494"/>
              <a:ext cx="8497888" cy="525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＜アドレナリン投与＞</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1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ア．「新生児の蘇生法アルゴリズム」に従った適切な換気や胸骨圧迫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を続けても心拍数が</a:t>
              </a:r>
              <a:r>
                <a:rPr lang="en-US" altLang="ja-JP" sz="2000">
                  <a:solidFill>
                    <a:srgbClr val="000000"/>
                  </a:solidFill>
                  <a:latin typeface="HG丸ｺﾞｼｯｸM-PRO" panose="020F0600000000000000" pitchFamily="50" charset="-128"/>
                  <a:ea typeface="HG丸ｺﾞｼｯｸM-PRO" panose="020F0600000000000000" pitchFamily="50" charset="-128"/>
                </a:rPr>
                <a:t>60</a:t>
              </a:r>
              <a:r>
                <a:rPr lang="ja-JP" altLang="en-US" sz="2000">
                  <a:solidFill>
                    <a:srgbClr val="000000"/>
                  </a:solidFill>
                  <a:latin typeface="HG丸ｺﾞｼｯｸM-PRO" panose="020F0600000000000000" pitchFamily="50" charset="-128"/>
                  <a:ea typeface="HG丸ｺﾞｼｯｸM-PRO" panose="020F0600000000000000" pitchFamily="50" charset="-128"/>
                </a:rPr>
                <a:t>回</a:t>
              </a:r>
              <a:r>
                <a:rPr lang="en-US" altLang="ja-JP" sz="2000">
                  <a:solidFill>
                    <a:srgbClr val="000000"/>
                  </a:solidFill>
                  <a:latin typeface="HG丸ｺﾞｼｯｸM-PRO" panose="020F0600000000000000" pitchFamily="50" charset="-128"/>
                  <a:ea typeface="HG丸ｺﾞｼｯｸM-PRO" panose="020F0600000000000000" pitchFamily="50" charset="-128"/>
                </a:rPr>
                <a:t>/</a:t>
              </a:r>
              <a:r>
                <a:rPr lang="ja-JP" altLang="en-US" sz="2000">
                  <a:solidFill>
                    <a:srgbClr val="000000"/>
                  </a:solidFill>
                  <a:latin typeface="HG丸ｺﾞｼｯｸM-PRO" panose="020F0600000000000000" pitchFamily="50" charset="-128"/>
                  <a:ea typeface="HG丸ｺﾞｼｯｸM-PRO" panose="020F0600000000000000" pitchFamily="50" charset="-128"/>
                </a:rPr>
                <a:t>分未満である場合に、アドレナリン投与</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を行う。</a:t>
              </a: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イ．</a:t>
              </a:r>
              <a:r>
                <a:rPr lang="en-US" altLang="ja-JP" sz="2000">
                  <a:solidFill>
                    <a:srgbClr val="000000"/>
                  </a:solidFill>
                  <a:latin typeface="HG丸ｺﾞｼｯｸM-PRO" panose="020F0600000000000000" pitchFamily="50" charset="-128"/>
                  <a:ea typeface="HG丸ｺﾞｼｯｸM-PRO" panose="020F0600000000000000" pitchFamily="50" charset="-128"/>
                </a:rPr>
                <a:t>0.1%</a:t>
              </a:r>
              <a:r>
                <a:rPr lang="ja-JP" altLang="en-US" sz="2000">
                  <a:solidFill>
                    <a:srgbClr val="000000"/>
                  </a:solidFill>
                  <a:latin typeface="HG丸ｺﾞｼｯｸM-PRO" panose="020F0600000000000000" pitchFamily="50" charset="-128"/>
                  <a:ea typeface="HG丸ｺﾞｼｯｸM-PRO" panose="020F0600000000000000" pitchFamily="50" charset="-128"/>
                </a:rPr>
                <a:t>アドレナリン（ボスミン</a:t>
              </a:r>
              <a:r>
                <a:rPr lang="en-US" altLang="ja-JP" sz="2000" baseline="30000">
                  <a:solidFill>
                    <a:srgbClr val="000000"/>
                  </a:solidFill>
                  <a:latin typeface="HG丸ｺﾞｼｯｸM-PRO" panose="020F0600000000000000" pitchFamily="50" charset="-128"/>
                  <a:ea typeface="HG丸ｺﾞｼｯｸM-PRO" panose="020F0600000000000000" pitchFamily="50" charset="-128"/>
                </a:rPr>
                <a:t>®</a:t>
              </a:r>
              <a:r>
                <a:rPr lang="ja-JP" altLang="en-US" sz="2000">
                  <a:solidFill>
                    <a:srgbClr val="000000"/>
                  </a:solidFill>
                  <a:latin typeface="HG丸ｺﾞｼｯｸM-PRO" panose="020F0600000000000000" pitchFamily="50" charset="-128"/>
                  <a:ea typeface="HG丸ｺﾞｼｯｸM-PRO" panose="020F0600000000000000" pitchFamily="50" charset="-128"/>
                </a:rPr>
                <a:t>）を投与する際は、１アンプル</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（１</a:t>
              </a:r>
              <a:r>
                <a:rPr lang="en-US" altLang="ja-JP" sz="2000">
                  <a:solidFill>
                    <a:srgbClr val="000000"/>
                  </a:solidFill>
                  <a:latin typeface="HG丸ｺﾞｼｯｸM-PRO" panose="020F0600000000000000" pitchFamily="50" charset="-128"/>
                  <a:ea typeface="HG丸ｺﾞｼｯｸM-PRO" panose="020F0600000000000000" pitchFamily="50" charset="-128"/>
                </a:rPr>
                <a:t>mL</a:t>
              </a:r>
              <a:r>
                <a:rPr lang="ja-JP" altLang="en-US" sz="2000">
                  <a:solidFill>
                    <a:srgbClr val="000000"/>
                  </a:solidFill>
                  <a:latin typeface="HG丸ｺﾞｼｯｸM-PRO" panose="020F0600000000000000" pitchFamily="50" charset="-128"/>
                  <a:ea typeface="HG丸ｺﾞｼｯｸM-PRO" panose="020F0600000000000000" pitchFamily="50" charset="-128"/>
                </a:rPr>
                <a:t>）を生理食塩水で</a:t>
              </a:r>
              <a:r>
                <a:rPr lang="en-US" altLang="ja-JP" sz="2000">
                  <a:solidFill>
                    <a:srgbClr val="000000"/>
                  </a:solidFill>
                  <a:latin typeface="HG丸ｺﾞｼｯｸM-PRO" panose="020F0600000000000000" pitchFamily="50" charset="-128"/>
                  <a:ea typeface="HG丸ｺﾞｼｯｸM-PRO" panose="020F0600000000000000" pitchFamily="50" charset="-128"/>
                </a:rPr>
                <a:t>10mL</a:t>
              </a:r>
              <a:r>
                <a:rPr lang="ja-JP" altLang="en-US" sz="2000">
                  <a:solidFill>
                    <a:srgbClr val="000000"/>
                  </a:solidFill>
                  <a:latin typeface="HG丸ｺﾞｼｯｸM-PRO" panose="020F0600000000000000" pitchFamily="50" charset="-128"/>
                  <a:ea typeface="HG丸ｺﾞｼｯｸM-PRO" panose="020F0600000000000000" pitchFamily="50" charset="-128"/>
                </a:rPr>
                <a:t>に希釈（</a:t>
              </a:r>
              <a:r>
                <a:rPr lang="en-US" altLang="ja-JP" sz="2000">
                  <a:solidFill>
                    <a:srgbClr val="000000"/>
                  </a:solidFill>
                  <a:latin typeface="HG丸ｺﾞｼｯｸM-PRO" panose="020F0600000000000000" pitchFamily="50" charset="-128"/>
                  <a:ea typeface="HG丸ｺﾞｼｯｸM-PRO" panose="020F0600000000000000" pitchFamily="50" charset="-128"/>
                </a:rPr>
                <a:t>10</a:t>
              </a:r>
              <a:r>
                <a:rPr lang="ja-JP" altLang="en-US" sz="2000">
                  <a:solidFill>
                    <a:srgbClr val="000000"/>
                  </a:solidFill>
                  <a:latin typeface="HG丸ｺﾞｼｯｸM-PRO" panose="020F0600000000000000" pitchFamily="50" charset="-128"/>
                  <a:ea typeface="HG丸ｺﾞｼｯｸM-PRO" panose="020F0600000000000000" pitchFamily="50" charset="-128"/>
                </a:rPr>
                <a:t>倍希釈）し、投与する</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ことが望ましい。</a:t>
              </a: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ウ．薬物投与の信頼度において、挿管チューブ経路は静脈経路に比較し</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て劣ると考えられている。アドレナリンの気管内投与の際は、高用　</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量を注入する。</a:t>
              </a:r>
              <a:endParaRPr lang="ja-JP" altLang="en-US" sz="1800">
                <a:latin typeface="HG丸ｺﾞｼｯｸM-PRO" panose="020F0600000000000000" pitchFamily="50" charset="-128"/>
                <a:ea typeface="HG丸ｺﾞｼｯｸM-PRO" panose="020F0600000000000000" pitchFamily="50" charset="-128"/>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622425" y="346075"/>
            <a:ext cx="6657975" cy="650875"/>
          </a:xfrm>
        </p:spPr>
        <p:txBody>
          <a:bodyPr/>
          <a:lstStyle/>
          <a:p>
            <a:pPr eaLnBrk="1" hangingPunct="1"/>
            <a:r>
              <a:rPr lang="ja-JP" altLang="en-US"/>
              <a:t>産科医療関係者に対する提言⑧</a:t>
            </a:r>
          </a:p>
        </p:txBody>
      </p:sp>
      <p:sp>
        <p:nvSpPr>
          <p:cNvPr id="4" name="スライド番号プレースホルダー 5"/>
          <p:cNvSpPr>
            <a:spLocks noGrp="1"/>
          </p:cNvSpPr>
          <p:nvPr>
            <p:ph type="sldNum" sz="quarter" idx="12"/>
          </p:nvPr>
        </p:nvSpPr>
        <p:spPr/>
        <p:txBody>
          <a:bodyPr/>
          <a:lstStyle/>
          <a:p>
            <a:pPr>
              <a:defRPr/>
            </a:pPr>
            <a:fld id="{70190073-367A-483C-A5F2-54A645589CA0}" type="slidenum">
              <a:rPr lang="ja-JP" altLang="en-US">
                <a:solidFill>
                  <a:srgbClr val="000000"/>
                </a:solidFill>
              </a:rPr>
              <a:pPr>
                <a:defRPr/>
              </a:pPr>
              <a:t>70</a:t>
            </a:fld>
            <a:endParaRPr lang="en-US" altLang="ja-JP">
              <a:solidFill>
                <a:srgbClr val="000000"/>
              </a:solidFill>
            </a:endParaRPr>
          </a:p>
        </p:txBody>
      </p:sp>
      <p:grpSp>
        <p:nvGrpSpPr>
          <p:cNvPr id="82948" name="グループ化 2"/>
          <p:cNvGrpSpPr>
            <a:grpSpLocks/>
          </p:cNvGrpSpPr>
          <p:nvPr/>
        </p:nvGrpSpPr>
        <p:grpSpPr bwMode="auto">
          <a:xfrm>
            <a:off x="200025" y="1339850"/>
            <a:ext cx="8936038" cy="3962400"/>
            <a:chOff x="185636" y="1403672"/>
            <a:chExt cx="8943975" cy="5697865"/>
          </a:xfrm>
        </p:grpSpPr>
        <p:sp>
          <p:nvSpPr>
            <p:cNvPr id="82949" name="AutoShape 3"/>
            <p:cNvSpPr>
              <a:spLocks noChangeArrowheads="1"/>
            </p:cNvSpPr>
            <p:nvPr/>
          </p:nvSpPr>
          <p:spPr bwMode="auto">
            <a:xfrm>
              <a:off x="185636" y="1403672"/>
              <a:ext cx="8943975" cy="569786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986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9065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31457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7717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2289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861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143375"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200">
                <a:solidFill>
                  <a:srgbClr val="000000"/>
                </a:solidFill>
                <a:latin typeface="HG丸ｺﾞｼｯｸM-PRO" panose="020F0600000000000000" pitchFamily="50" charset="-128"/>
                <a:ea typeface="HG丸ｺﾞｼｯｸM-PRO" panose="020F0600000000000000" pitchFamily="50" charset="-128"/>
              </a:endParaRPr>
            </a:p>
          </p:txBody>
        </p:sp>
        <p:sp>
          <p:nvSpPr>
            <p:cNvPr id="84998" name="Rectangle 822"/>
            <p:cNvSpPr>
              <a:spLocks noChangeArrowheads="1"/>
            </p:cNvSpPr>
            <p:nvPr/>
          </p:nvSpPr>
          <p:spPr bwMode="auto">
            <a:xfrm>
              <a:off x="336583" y="1835122"/>
              <a:ext cx="8497491" cy="506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（４）診療録の記載</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mn-ea"/>
                  <a:ea typeface="+mn-ea"/>
                </a:rPr>
                <a:t>■分娩に携わるすべての産科医療関係者に対する提言</a:t>
              </a:r>
              <a:endParaRPr lang="en-US" altLang="ja-JP" sz="2200" dirty="0">
                <a:solidFill>
                  <a:srgbClr val="000000"/>
                </a:solidFill>
                <a:latin typeface="+mn-ea"/>
                <a:ea typeface="+mn-ea"/>
              </a:endParaRPr>
            </a:p>
            <a:p>
              <a:pPr eaLnBrk="1" hangingPunct="1">
                <a:lnSpc>
                  <a:spcPct val="150000"/>
                </a:lnSpc>
                <a:spcBef>
                  <a:spcPct val="0"/>
                </a:spcBef>
                <a:buFontTx/>
                <a:buNone/>
                <a:defRPr/>
              </a:pP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　新生児蘇生を要する場合は、救命救急処置が最優先されることから診療録の記載がその場では十分に行えないこともあるが、新生児蘇生を行った児においては、事後的にであっても、その処置の内容や児の状態を具体的に診療録に記載することが勧められる。</a:t>
              </a:r>
            </a:p>
            <a:p>
              <a:pPr eaLnBrk="1" hangingPunct="1">
                <a:spcBef>
                  <a:spcPct val="0"/>
                </a:spcBef>
                <a:buFontTx/>
                <a:buNone/>
                <a:defRPr/>
              </a:pPr>
              <a:endParaRPr lang="ja-JP" altLang="en-US" sz="1800" dirty="0">
                <a:solidFill>
                  <a:srgbClr val="000000"/>
                </a:solidFill>
                <a:latin typeface="HG丸ｺﾞｼｯｸM-PRO" panose="020F0600000000000000" pitchFamily="50" charset="-128"/>
                <a:ea typeface="HG丸ｺﾞｼｯｸM-PRO" panose="020F0600000000000000" pitchFamily="50" charset="-128"/>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84363" y="346075"/>
            <a:ext cx="6134100" cy="644525"/>
          </a:xfrm>
        </p:spPr>
        <p:txBody>
          <a:bodyPr/>
          <a:lstStyle/>
          <a:p>
            <a:pPr eaLnBrk="1" hangingPunct="1"/>
            <a:r>
              <a:rPr lang="ja-JP" altLang="en-US"/>
              <a:t>学会・職能団体に対する要望</a:t>
            </a:r>
          </a:p>
        </p:txBody>
      </p:sp>
      <p:sp>
        <p:nvSpPr>
          <p:cNvPr id="4" name="スライド番号プレースホルダー 5"/>
          <p:cNvSpPr>
            <a:spLocks noGrp="1"/>
          </p:cNvSpPr>
          <p:nvPr>
            <p:ph type="sldNum" sz="quarter" idx="12"/>
          </p:nvPr>
        </p:nvSpPr>
        <p:spPr/>
        <p:txBody>
          <a:bodyPr/>
          <a:lstStyle/>
          <a:p>
            <a:pPr>
              <a:defRPr/>
            </a:pPr>
            <a:fld id="{0C9C7B60-8446-4CBC-B000-054BCDE25F13}" type="slidenum">
              <a:rPr lang="ja-JP" altLang="en-US">
                <a:solidFill>
                  <a:srgbClr val="000000"/>
                </a:solidFill>
              </a:rPr>
              <a:pPr>
                <a:defRPr/>
              </a:pPr>
              <a:t>71</a:t>
            </a:fld>
            <a:endParaRPr lang="en-US" altLang="ja-JP">
              <a:solidFill>
                <a:srgbClr val="000000"/>
              </a:solidFill>
            </a:endParaRPr>
          </a:p>
        </p:txBody>
      </p:sp>
      <p:sp>
        <p:nvSpPr>
          <p:cNvPr id="86020" name="AutoShape 3"/>
          <p:cNvSpPr>
            <a:spLocks noChangeArrowheads="1"/>
          </p:cNvSpPr>
          <p:nvPr/>
        </p:nvSpPr>
        <p:spPr bwMode="auto">
          <a:xfrm>
            <a:off x="344488" y="1412875"/>
            <a:ext cx="8943975" cy="298450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358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177800"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ア．分娩に携わるすべての産科医療関係者、救急隊への新生児</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30000"/>
              </a:lnSpc>
              <a:spcBef>
                <a:spcPct val="0"/>
              </a:spcBef>
              <a:buFontTx/>
              <a:buNone/>
              <a:defRPr/>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蘇生法講習会を継続的に開催することを要望する。</a:t>
            </a:r>
          </a:p>
          <a:p>
            <a:pPr eaLnBrk="1" hangingPunct="1">
              <a:lnSpc>
                <a:spcPct val="130000"/>
              </a:lnSpc>
              <a:spcBef>
                <a:spcPct val="0"/>
              </a:spcBef>
              <a:buFontTx/>
              <a:buNone/>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177800"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イ．「新生児蘇生法講習会」受講後のｅ－ラーニング、フォロー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177800" eaLnBrk="1" hangingPunct="1">
              <a:lnSpc>
                <a:spcPct val="130000"/>
              </a:lnSpc>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アップコース等の周知を継続することを要望する。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84363" y="346075"/>
            <a:ext cx="6134100" cy="644525"/>
          </a:xfrm>
        </p:spPr>
        <p:txBody>
          <a:bodyPr/>
          <a:lstStyle/>
          <a:p>
            <a:pPr eaLnBrk="1" hangingPunct="1"/>
            <a:r>
              <a:rPr lang="ja-JP" altLang="en-US"/>
              <a:t>国・地方自治体に対する要望</a:t>
            </a:r>
          </a:p>
        </p:txBody>
      </p:sp>
      <p:sp>
        <p:nvSpPr>
          <p:cNvPr id="4" name="スライド番号プレースホルダー 5"/>
          <p:cNvSpPr>
            <a:spLocks noGrp="1"/>
          </p:cNvSpPr>
          <p:nvPr>
            <p:ph type="sldNum" sz="quarter" idx="12"/>
          </p:nvPr>
        </p:nvSpPr>
        <p:spPr/>
        <p:txBody>
          <a:bodyPr/>
          <a:lstStyle/>
          <a:p>
            <a:pPr>
              <a:defRPr/>
            </a:pPr>
            <a:fld id="{30FCF01B-5533-4EFE-BEB2-123614C1F501}" type="slidenum">
              <a:rPr lang="ja-JP" altLang="en-US">
                <a:solidFill>
                  <a:srgbClr val="000000"/>
                </a:solidFill>
              </a:rPr>
              <a:pPr>
                <a:defRPr/>
              </a:pPr>
              <a:t>72</a:t>
            </a:fld>
            <a:endParaRPr lang="en-US" altLang="ja-JP">
              <a:solidFill>
                <a:srgbClr val="000000"/>
              </a:solidFill>
            </a:endParaRPr>
          </a:p>
        </p:txBody>
      </p:sp>
      <p:sp>
        <p:nvSpPr>
          <p:cNvPr id="84996" name="AutoShape 3"/>
          <p:cNvSpPr>
            <a:spLocks noChangeArrowheads="1"/>
          </p:cNvSpPr>
          <p:nvPr/>
        </p:nvSpPr>
        <p:spPr bwMode="auto">
          <a:xfrm>
            <a:off x="487363" y="1270000"/>
            <a:ext cx="8640762" cy="503872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ア．新生児蘇生法講習会の開催、および受講後の継続的な学習に</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ついて支援することを要望する。</a:t>
            </a: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イ．分娩機関において新生児蘇生に必要な器具（保温に必要なもの、</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吸引器具、バッグ・マスク、</a:t>
            </a:r>
            <a:r>
              <a:rPr lang="en-US" altLang="ja-JP" sz="2000">
                <a:solidFill>
                  <a:srgbClr val="000000"/>
                </a:solidFill>
                <a:latin typeface="HG丸ｺﾞｼｯｸM-PRO" panose="020F0600000000000000" pitchFamily="50" charset="-128"/>
                <a:ea typeface="HG丸ｺﾞｼｯｸM-PRO" panose="020F0600000000000000" pitchFamily="50" charset="-128"/>
              </a:rPr>
              <a:t>SpO</a:t>
            </a:r>
            <a:r>
              <a:rPr lang="en-US" altLang="ja-JP" sz="2000" baseline="-25000">
                <a:solidFill>
                  <a:srgbClr val="000000"/>
                </a:solidFill>
                <a:latin typeface="HG丸ｺﾞｼｯｸM-PRO" panose="020F0600000000000000" pitchFamily="50" charset="-128"/>
                <a:ea typeface="HG丸ｺﾞｼｯｸM-PRO" panose="020F0600000000000000" pitchFamily="50" charset="-128"/>
              </a:rPr>
              <a:t>2</a:t>
            </a:r>
            <a:r>
              <a:rPr lang="ja-JP" altLang="en-US" sz="2000">
                <a:solidFill>
                  <a:srgbClr val="000000"/>
                </a:solidFill>
                <a:latin typeface="HG丸ｺﾞｼｯｸM-PRO" panose="020F0600000000000000" pitchFamily="50" charset="-128"/>
                <a:ea typeface="HG丸ｺﾞｼｯｸM-PRO" panose="020F0600000000000000" pitchFamily="50" charset="-128"/>
              </a:rPr>
              <a:t>モニタ、呼気</a:t>
            </a:r>
            <a:r>
              <a:rPr lang="en-US" altLang="ja-JP" sz="2000">
                <a:solidFill>
                  <a:srgbClr val="000000"/>
                </a:solidFill>
                <a:latin typeface="HG丸ｺﾞｼｯｸM-PRO" panose="020F0600000000000000" pitchFamily="50" charset="-128"/>
                <a:ea typeface="HG丸ｺﾞｼｯｸM-PRO" panose="020F0600000000000000" pitchFamily="50" charset="-128"/>
              </a:rPr>
              <a:t>CO</a:t>
            </a:r>
            <a:r>
              <a:rPr lang="en-US" altLang="ja-JP" sz="2000" baseline="-25000">
                <a:solidFill>
                  <a:srgbClr val="000000"/>
                </a:solidFill>
                <a:latin typeface="HG丸ｺﾞｼｯｸM-PRO" panose="020F0600000000000000" pitchFamily="50" charset="-128"/>
                <a:ea typeface="HG丸ｺﾞｼｯｸM-PRO" panose="020F0600000000000000" pitchFamily="50" charset="-128"/>
              </a:rPr>
              <a:t>2</a:t>
            </a:r>
            <a:r>
              <a:rPr lang="ja-JP" altLang="en-US" sz="2000">
                <a:solidFill>
                  <a:srgbClr val="000000"/>
                </a:solidFill>
                <a:latin typeface="HG丸ｺﾞｼｯｸM-PRO" panose="020F0600000000000000" pitchFamily="50" charset="-128"/>
                <a:ea typeface="HG丸ｺﾞｼｯｸM-PRO" panose="020F0600000000000000" pitchFamily="50" charset="-128"/>
              </a:rPr>
              <a:t>検知器、</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カプノメーター等）を常備することができるよう支援すること</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を要望する。</a:t>
            </a:r>
          </a:p>
          <a:p>
            <a:pPr eaLnBrk="1" hangingPunct="1">
              <a:spcBef>
                <a:spcPct val="0"/>
              </a:spcBef>
              <a:buFontTx/>
              <a:buNone/>
            </a:pP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ウ．蘇生後の新生児を安全に搬送できるよう搬送用保育器、搬送用</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のモニタ（</a:t>
            </a:r>
            <a:r>
              <a:rPr lang="en-US" altLang="ja-JP" sz="2000">
                <a:solidFill>
                  <a:srgbClr val="000000"/>
                </a:solidFill>
                <a:latin typeface="HG丸ｺﾞｼｯｸM-PRO" panose="020F0600000000000000" pitchFamily="50" charset="-128"/>
                <a:ea typeface="HG丸ｺﾞｼｯｸM-PRO" panose="020F0600000000000000" pitchFamily="50" charset="-128"/>
              </a:rPr>
              <a:t>SpO</a:t>
            </a:r>
            <a:r>
              <a:rPr lang="en-US" altLang="ja-JP" sz="2000" baseline="-25000">
                <a:solidFill>
                  <a:srgbClr val="000000"/>
                </a:solidFill>
                <a:latin typeface="HG丸ｺﾞｼｯｸM-PRO" panose="020F0600000000000000" pitchFamily="50" charset="-128"/>
                <a:ea typeface="HG丸ｺﾞｼｯｸM-PRO" panose="020F0600000000000000" pitchFamily="50" charset="-128"/>
              </a:rPr>
              <a:t>2</a:t>
            </a:r>
            <a:r>
              <a:rPr lang="ja-JP" altLang="en-US" sz="2000">
                <a:solidFill>
                  <a:srgbClr val="000000"/>
                </a:solidFill>
                <a:latin typeface="HG丸ｺﾞｼｯｸM-PRO" panose="020F0600000000000000" pitchFamily="50" charset="-128"/>
                <a:ea typeface="HG丸ｺﾞｼｯｸM-PRO" panose="020F0600000000000000" pitchFamily="50" charset="-128"/>
              </a:rPr>
              <a:t>モニタ、心電図モニタ等）、新生児用の</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000">
                <a:solidFill>
                  <a:srgbClr val="000000"/>
                </a:solidFill>
                <a:latin typeface="HG丸ｺﾞｼｯｸM-PRO" panose="020F0600000000000000" pitchFamily="50" charset="-128"/>
                <a:ea typeface="HG丸ｺﾞｼｯｸM-PRO" panose="020F0600000000000000" pitchFamily="50" charset="-128"/>
              </a:rPr>
              <a:t>　　バッグ・マスク等を整備した救急車を配備することを要望する。</a:t>
            </a:r>
            <a:endParaRPr lang="en-US" altLang="ja-JP" sz="200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546350" y="342900"/>
            <a:ext cx="4810125" cy="650875"/>
          </a:xfrm>
        </p:spPr>
        <p:txBody>
          <a:bodyPr/>
          <a:lstStyle/>
          <a:p>
            <a:pPr eaLnBrk="1" hangingPunct="1"/>
            <a:r>
              <a:rPr lang="ja-JP" altLang="en-US"/>
              <a:t>製薬企業に対する要望</a:t>
            </a:r>
          </a:p>
        </p:txBody>
      </p:sp>
      <p:sp>
        <p:nvSpPr>
          <p:cNvPr id="4" name="スライド番号プレースホルダー 5"/>
          <p:cNvSpPr>
            <a:spLocks noGrp="1"/>
          </p:cNvSpPr>
          <p:nvPr>
            <p:ph type="sldNum" sz="quarter" idx="12"/>
          </p:nvPr>
        </p:nvSpPr>
        <p:spPr/>
        <p:txBody>
          <a:bodyPr/>
          <a:lstStyle/>
          <a:p>
            <a:pPr>
              <a:defRPr/>
            </a:pPr>
            <a:fld id="{727DF38A-3E84-40C8-AB37-C5BEEB4494BC}" type="slidenum">
              <a:rPr lang="ja-JP" altLang="en-US">
                <a:solidFill>
                  <a:srgbClr val="000000"/>
                </a:solidFill>
              </a:rPr>
              <a:pPr>
                <a:defRPr/>
              </a:pPr>
              <a:t>73</a:t>
            </a:fld>
            <a:endParaRPr lang="en-US" altLang="ja-JP">
              <a:solidFill>
                <a:srgbClr val="000000"/>
              </a:solidFill>
            </a:endParaRPr>
          </a:p>
        </p:txBody>
      </p:sp>
      <p:sp>
        <p:nvSpPr>
          <p:cNvPr id="86020" name="AutoShape 3"/>
          <p:cNvSpPr>
            <a:spLocks noChangeArrowheads="1"/>
          </p:cNvSpPr>
          <p:nvPr/>
        </p:nvSpPr>
        <p:spPr bwMode="auto">
          <a:xfrm>
            <a:off x="479425" y="1381125"/>
            <a:ext cx="8864600" cy="320040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日本版新生児蘇生法</a:t>
            </a:r>
            <a:r>
              <a:rPr lang="en-US" altLang="ja-JP" sz="2200">
                <a:solidFill>
                  <a:srgbClr val="000000"/>
                </a:solidFill>
                <a:latin typeface="HG丸ｺﾞｼｯｸM-PRO" panose="020F0600000000000000" pitchFamily="50" charset="-128"/>
                <a:ea typeface="HG丸ｺﾞｼｯｸM-PRO" panose="020F0600000000000000" pitchFamily="50" charset="-128"/>
              </a:rPr>
              <a:t>(NCPR)</a:t>
            </a:r>
            <a:r>
              <a:rPr lang="ja-JP" altLang="en-US" sz="2200">
                <a:solidFill>
                  <a:srgbClr val="000000"/>
                </a:solidFill>
                <a:latin typeface="HG丸ｺﾞｼｯｸM-PRO" panose="020F0600000000000000" pitchFamily="50" charset="-128"/>
                <a:ea typeface="HG丸ｺﾞｼｯｸM-PRO" panose="020F0600000000000000" pitchFamily="50" charset="-128"/>
              </a:rPr>
              <a:t>ガイドライン</a:t>
            </a:r>
            <a:r>
              <a:rPr lang="en-US" altLang="ja-JP" sz="2200">
                <a:solidFill>
                  <a:srgbClr val="000000"/>
                </a:solidFill>
                <a:latin typeface="HG丸ｺﾞｼｯｸM-PRO" panose="020F0600000000000000" pitchFamily="50" charset="-128"/>
                <a:ea typeface="HG丸ｺﾞｼｯｸM-PRO" panose="020F0600000000000000" pitchFamily="50" charset="-128"/>
              </a:rPr>
              <a:t>2010</a:t>
            </a:r>
            <a:r>
              <a:rPr lang="ja-JP" altLang="en-US" sz="2200">
                <a:solidFill>
                  <a:srgbClr val="000000"/>
                </a:solidFill>
                <a:latin typeface="HG丸ｺﾞｼｯｸM-PRO" panose="020F0600000000000000" pitchFamily="50" charset="-128"/>
                <a:ea typeface="HG丸ｺﾞｼｯｸM-PRO" panose="020F0600000000000000" pitchFamily="50" charset="-128"/>
              </a:rPr>
              <a:t>では、</a:t>
            </a:r>
            <a:r>
              <a:rPr lang="en-US" altLang="ja-JP" sz="2200">
                <a:solidFill>
                  <a:srgbClr val="000000"/>
                </a:solidFill>
                <a:latin typeface="HG丸ｺﾞｼｯｸM-PRO" panose="020F0600000000000000" pitchFamily="50" charset="-128"/>
                <a:ea typeface="HG丸ｺﾞｼｯｸM-PRO" panose="020F0600000000000000" pitchFamily="50" charset="-128"/>
              </a:rPr>
              <a:t>0.01%</a:t>
            </a: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アドレナリンの投与が推奨されているが、わが国では</a:t>
            </a:r>
            <a:r>
              <a:rPr lang="en-US" altLang="ja-JP" sz="2200">
                <a:solidFill>
                  <a:srgbClr val="000000"/>
                </a:solidFill>
                <a:latin typeface="HG丸ｺﾞｼｯｸM-PRO" panose="020F0600000000000000" pitchFamily="50" charset="-128"/>
                <a:ea typeface="HG丸ｺﾞｼｯｸM-PRO" panose="020F0600000000000000" pitchFamily="50" charset="-128"/>
              </a:rPr>
              <a:t>0.1%</a:t>
            </a:r>
            <a:r>
              <a:rPr lang="ja-JP" altLang="en-US" sz="2200">
                <a:solidFill>
                  <a:srgbClr val="000000"/>
                </a:solidFill>
                <a:latin typeface="HG丸ｺﾞｼｯｸM-PRO" panose="020F0600000000000000" pitchFamily="50" charset="-128"/>
                <a:ea typeface="HG丸ｺﾞｼｯｸM-PRO" panose="020F0600000000000000" pitchFamily="50" charset="-128"/>
              </a:rPr>
              <a:t>アドレ</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ナリンしか市販されていない。推奨されている方法で、安全かつ</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すみやかにアドレナリン投与が行えるよう</a:t>
            </a:r>
            <a:r>
              <a:rPr lang="en-US" altLang="ja-JP" sz="2200">
                <a:solidFill>
                  <a:srgbClr val="000000"/>
                </a:solidFill>
                <a:latin typeface="HG丸ｺﾞｼｯｸM-PRO" panose="020F0600000000000000" pitchFamily="50" charset="-128"/>
                <a:ea typeface="HG丸ｺﾞｼｯｸM-PRO" panose="020F0600000000000000" pitchFamily="50" charset="-128"/>
              </a:rPr>
              <a:t>0.01%</a:t>
            </a:r>
            <a:r>
              <a:rPr lang="ja-JP" altLang="en-US" sz="2200">
                <a:solidFill>
                  <a:srgbClr val="000000"/>
                </a:solidFill>
                <a:latin typeface="HG丸ｺﾞｼｯｸM-PRO" panose="020F0600000000000000" pitchFamily="50" charset="-128"/>
                <a:ea typeface="HG丸ｺﾞｼｯｸM-PRO" panose="020F0600000000000000" pitchFamily="50" charset="-128"/>
              </a:rPr>
              <a:t>アドレナリンの</a:t>
            </a:r>
            <a:endParaRPr lang="en-US" altLang="ja-JP" sz="220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200">
                <a:solidFill>
                  <a:srgbClr val="000000"/>
                </a:solidFill>
                <a:latin typeface="HG丸ｺﾞｼｯｸM-PRO" panose="020F0600000000000000" pitchFamily="50" charset="-128"/>
                <a:ea typeface="HG丸ｺﾞｼｯｸM-PRO" panose="020F0600000000000000" pitchFamily="50" charset="-128"/>
              </a:rPr>
              <a:t>プレフィルドシリンジを発売することを要望する。</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DA4F5A7C-CB55-4B44-A911-7B0AE63AF985}" type="slidenum">
              <a:rPr lang="ja-JP" altLang="en-US"/>
              <a:pPr>
                <a:defRPr/>
              </a:pPr>
              <a:t>74</a:t>
            </a:fld>
            <a:endParaRPr lang="en-US" altLang="ja-JP"/>
          </a:p>
        </p:txBody>
      </p:sp>
      <p:sp>
        <p:nvSpPr>
          <p:cNvPr id="87043" name="Rectangle 2"/>
          <p:cNvSpPr>
            <a:spLocks noGrp="1" noChangeArrowheads="1"/>
          </p:cNvSpPr>
          <p:nvPr>
            <p:ph type="subTitle" idx="4294967295"/>
          </p:nvPr>
        </p:nvSpPr>
        <p:spPr>
          <a:xfrm>
            <a:off x="585788" y="2555875"/>
            <a:ext cx="8732837" cy="1752600"/>
          </a:xfrm>
        </p:spPr>
        <p:txBody>
          <a:bodyPr anchor="ctr"/>
          <a:lstStyle/>
          <a:p>
            <a:pPr marL="0" indent="0" algn="ctr" eaLnBrk="1" hangingPunct="1">
              <a:lnSpc>
                <a:spcPct val="90000"/>
              </a:lnSpc>
              <a:buFontTx/>
              <a:buNone/>
            </a:pPr>
            <a:r>
              <a:rPr lang="ja-JP" altLang="en-US" sz="4400">
                <a:ea typeface="HG丸ｺﾞｼｯｸM-PRO" panose="020F0600000000000000" pitchFamily="50" charset="-128"/>
              </a:rPr>
              <a:t>これまでに取り上げたテーマの</a:t>
            </a:r>
            <a:endParaRPr lang="en-US" altLang="ja-JP" sz="4400">
              <a:ea typeface="HG丸ｺﾞｼｯｸM-PRO" panose="020F0600000000000000" pitchFamily="50" charset="-128"/>
            </a:endParaRPr>
          </a:p>
          <a:p>
            <a:pPr marL="0" indent="0" algn="ctr" eaLnBrk="1" hangingPunct="1">
              <a:lnSpc>
                <a:spcPct val="90000"/>
              </a:lnSpc>
              <a:buFontTx/>
              <a:buNone/>
            </a:pPr>
            <a:r>
              <a:rPr lang="ja-JP" altLang="en-US" sz="4400">
                <a:ea typeface="HG丸ｺﾞｼｯｸM-PRO" panose="020F0600000000000000" pitchFamily="50" charset="-128"/>
              </a:rPr>
              <a:t>分析対象事例の動向について</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084388" y="342900"/>
            <a:ext cx="5734050" cy="650875"/>
          </a:xfrm>
        </p:spPr>
        <p:txBody>
          <a:bodyPr/>
          <a:lstStyle/>
          <a:p>
            <a:pPr eaLnBrk="1" hangingPunct="1"/>
            <a:r>
              <a:rPr lang="ja-JP" altLang="en-US"/>
              <a:t>分析対象事例の動向の目的</a:t>
            </a:r>
          </a:p>
        </p:txBody>
      </p:sp>
      <p:sp>
        <p:nvSpPr>
          <p:cNvPr id="4" name="スライド番号プレースホルダー 5"/>
          <p:cNvSpPr>
            <a:spLocks noGrp="1"/>
          </p:cNvSpPr>
          <p:nvPr>
            <p:ph type="sldNum" sz="quarter" idx="12"/>
          </p:nvPr>
        </p:nvSpPr>
        <p:spPr/>
        <p:txBody>
          <a:bodyPr/>
          <a:lstStyle/>
          <a:p>
            <a:pPr>
              <a:defRPr/>
            </a:pPr>
            <a:fld id="{7B765E2C-AF10-4F6D-977B-C70BCBEDD41D}" type="slidenum">
              <a:rPr lang="ja-JP" altLang="en-US"/>
              <a:pPr>
                <a:defRPr/>
              </a:pPr>
              <a:t>75</a:t>
            </a:fld>
            <a:endParaRPr lang="en-US" altLang="ja-JP"/>
          </a:p>
        </p:txBody>
      </p:sp>
      <p:sp>
        <p:nvSpPr>
          <p:cNvPr id="88068" name="AutoShape 3"/>
          <p:cNvSpPr>
            <a:spLocks noChangeArrowheads="1"/>
          </p:cNvSpPr>
          <p:nvPr/>
        </p:nvSpPr>
        <p:spPr bwMode="auto">
          <a:xfrm>
            <a:off x="344488" y="1412875"/>
            <a:ext cx="9072562" cy="4176713"/>
          </a:xfrm>
          <a:prstGeom prst="roundRect">
            <a:avLst>
              <a:gd name="adj" fmla="val 8167"/>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800">
                <a:latin typeface="HG丸ｺﾞｼｯｸM-PRO" panose="020F0600000000000000" pitchFamily="50" charset="-128"/>
                <a:ea typeface="HG丸ｺﾞｼｯｸM-PRO" panose="020F0600000000000000" pitchFamily="50" charset="-128"/>
              </a:rPr>
              <a:t>　</a:t>
            </a:r>
            <a:endParaRPr lang="en-US" altLang="ja-JP" sz="280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a:latin typeface="HG丸ｺﾞｼｯｸM-PRO" panose="020F0600000000000000" pitchFamily="50" charset="-128"/>
                <a:ea typeface="HG丸ｺﾞｼｯｸM-PRO" panose="020F0600000000000000" pitchFamily="50" charset="-128"/>
              </a:rPr>
              <a:t>　これまでの「再発防止に関する報告書」で取り上げたテーマの中から、妊娠・分娩管理や新生児管理の観点から、また医療の質と安全の向上の観点から医師、看護スタッフ等の産科医療従事者が共に取り組むことが極めて重要であるテーマを選定し、これらのテーマの分析対象事例の動向を概観する。</a:t>
            </a:r>
          </a:p>
          <a:p>
            <a:pPr eaLnBrk="1" hangingPunct="1">
              <a:lnSpc>
                <a:spcPct val="120000"/>
              </a:lnSpc>
              <a:buFontTx/>
              <a:buNone/>
            </a:pPr>
            <a:endParaRPr lang="ja-JP" altLang="en-US" sz="280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95425" y="373063"/>
            <a:ext cx="7580313" cy="590550"/>
          </a:xfrm>
        </p:spPr>
        <p:txBody>
          <a:bodyPr/>
          <a:lstStyle/>
          <a:p>
            <a:pPr eaLnBrk="1" hangingPunct="1"/>
            <a:r>
              <a:rPr lang="ja-JP" altLang="en-US" sz="3200">
                <a:solidFill>
                  <a:srgbClr val="000000"/>
                </a:solidFill>
              </a:rPr>
              <a:t>分析対象事例の動向で取り上げるテーマ</a:t>
            </a:r>
            <a:endParaRPr lang="ja-JP" altLang="en-US" sz="3200"/>
          </a:p>
        </p:txBody>
      </p:sp>
      <p:sp>
        <p:nvSpPr>
          <p:cNvPr id="36" name="スライド番号プレースホルダー 5"/>
          <p:cNvSpPr>
            <a:spLocks noGrp="1"/>
          </p:cNvSpPr>
          <p:nvPr>
            <p:ph type="sldNum" sz="quarter" idx="12"/>
          </p:nvPr>
        </p:nvSpPr>
        <p:spPr/>
        <p:txBody>
          <a:bodyPr/>
          <a:lstStyle/>
          <a:p>
            <a:pPr>
              <a:defRPr/>
            </a:pPr>
            <a:fld id="{A4FB283A-8E0F-4F0C-888E-2D42E586820D}" type="slidenum">
              <a:rPr lang="ja-JP" altLang="en-US"/>
              <a:pPr>
                <a:defRPr/>
              </a:pPr>
              <a:t>76</a:t>
            </a:fld>
            <a:endParaRPr lang="en-US" altLang="ja-JP"/>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a:latin typeface="HG丸ｺﾞｼｯｸM-PRO" panose="020F0600000000000000" pitchFamily="50" charset="-128"/>
                <a:ea typeface="HG丸ｺﾞｼｯｸM-PRO" panose="020F0600000000000000" pitchFamily="50" charset="-128"/>
              </a:rPr>
              <a:t>①　新生児蘇生について</a:t>
            </a:r>
            <a:endParaRPr lang="en-US" altLang="ja-JP" sz="3600">
              <a:latin typeface="HG丸ｺﾞｼｯｸM-PRO" panose="020F0600000000000000" pitchFamily="50" charset="-128"/>
              <a:ea typeface="HG丸ｺﾞｼｯｸM-PRO" panose="020F0600000000000000" pitchFamily="50" charset="-128"/>
            </a:endParaRPr>
          </a:p>
          <a:p>
            <a:pPr>
              <a:lnSpc>
                <a:spcPct val="150000"/>
              </a:lnSpc>
              <a:buFontTx/>
              <a:buNone/>
            </a:pPr>
            <a:r>
              <a:rPr lang="ja-JP" altLang="en-US" sz="1600">
                <a:latin typeface="HG丸ｺﾞｼｯｸM-PRO" panose="020F0600000000000000" pitchFamily="50" charset="-128"/>
                <a:ea typeface="HG丸ｺﾞｼｯｸM-PRO" panose="020F0600000000000000" pitchFamily="50" charset="-128"/>
              </a:rPr>
              <a:t>　</a:t>
            </a:r>
            <a:r>
              <a:rPr lang="en-US" altLang="ja-JP" sz="1600">
                <a:latin typeface="HG丸ｺﾞｼｯｸM-PRO" panose="020F0600000000000000" pitchFamily="50" charset="-128"/>
                <a:ea typeface="HG丸ｺﾞｼｯｸM-PRO" panose="020F0600000000000000" pitchFamily="50" charset="-128"/>
              </a:rPr>
              <a:t>※</a:t>
            </a:r>
            <a:r>
              <a:rPr lang="ja-JP" altLang="en-US" sz="1600">
                <a:latin typeface="HG丸ｺﾞｼｯｸM-PRO" panose="020F0600000000000000" pitchFamily="50" charset="-128"/>
                <a:ea typeface="HG丸ｺﾞｼｯｸM-PRO" panose="020F0600000000000000" pitchFamily="50" charset="-128"/>
              </a:rPr>
              <a:t>「第５回再発防止に関する報告書」において、「新生児蘇生について」は「テーマに沿った分析」のテーマとして取り上げたため、本項への掲載は省略している。</a:t>
            </a:r>
          </a:p>
          <a:p>
            <a:pPr>
              <a:lnSpc>
                <a:spcPct val="150000"/>
              </a:lnSpc>
              <a:buFontTx/>
              <a:buNone/>
            </a:pPr>
            <a:r>
              <a:rPr lang="ja-JP" altLang="en-US" sz="3600">
                <a:latin typeface="HG丸ｺﾞｼｯｸM-PRO" panose="020F0600000000000000" pitchFamily="50" charset="-128"/>
                <a:ea typeface="HG丸ｺﾞｼｯｸM-PRO" panose="020F0600000000000000" pitchFamily="50" charset="-128"/>
              </a:rPr>
              <a:t>②　分娩中の胎児心拍数聴取について</a:t>
            </a:r>
          </a:p>
          <a:p>
            <a:pPr>
              <a:lnSpc>
                <a:spcPct val="150000"/>
              </a:lnSpc>
              <a:buFontTx/>
              <a:buNone/>
            </a:pPr>
            <a:r>
              <a:rPr lang="ja-JP" altLang="en-US" sz="3600">
                <a:latin typeface="HG丸ｺﾞｼｯｸM-PRO" panose="020F0600000000000000" pitchFamily="50" charset="-128"/>
                <a:ea typeface="HG丸ｺﾞｼｯｸM-PRO" panose="020F0600000000000000" pitchFamily="50" charset="-128"/>
              </a:rPr>
              <a:t>③　子宮収縮薬について</a:t>
            </a:r>
          </a:p>
          <a:p>
            <a:pPr>
              <a:lnSpc>
                <a:spcPct val="150000"/>
              </a:lnSpc>
              <a:buFontTx/>
              <a:buNone/>
            </a:pPr>
            <a:r>
              <a:rPr lang="ja-JP" altLang="en-US" sz="3600">
                <a:latin typeface="HG丸ｺﾞｼｯｸM-PRO" panose="020F0600000000000000" pitchFamily="50" charset="-128"/>
                <a:ea typeface="HG丸ｺﾞｼｯｸM-PRO" panose="020F0600000000000000" pitchFamily="50" charset="-128"/>
              </a:rPr>
              <a:t>④　診療録等の記載について</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44613" y="341313"/>
            <a:ext cx="8272462" cy="558800"/>
          </a:xfrm>
        </p:spPr>
        <p:txBody>
          <a:bodyPr/>
          <a:lstStyle/>
          <a:p>
            <a:pPr eaLnBrk="1" hangingPunct="1"/>
            <a:r>
              <a:rPr lang="ja-JP" altLang="en-US" sz="3000"/>
              <a:t>分娩中の胎児心拍数聴取に関する事例の概況①</a:t>
            </a:r>
          </a:p>
        </p:txBody>
      </p:sp>
      <p:sp>
        <p:nvSpPr>
          <p:cNvPr id="36" name="スライド番号プレースホルダー 5"/>
          <p:cNvSpPr>
            <a:spLocks noGrp="1"/>
          </p:cNvSpPr>
          <p:nvPr>
            <p:ph type="sldNum" sz="quarter" idx="12"/>
          </p:nvPr>
        </p:nvSpPr>
        <p:spPr/>
        <p:txBody>
          <a:bodyPr/>
          <a:lstStyle/>
          <a:p>
            <a:pPr>
              <a:defRPr/>
            </a:pPr>
            <a:fld id="{53029231-8BD5-447E-B784-52BB14FEE41E}" type="slidenum">
              <a:rPr lang="ja-JP" altLang="en-US"/>
              <a:pPr>
                <a:defRPr/>
              </a:pPr>
              <a:t>77</a:t>
            </a:fld>
            <a:endParaRPr lang="en-US" altLang="ja-JP"/>
          </a:p>
        </p:txBody>
      </p:sp>
      <p:sp>
        <p:nvSpPr>
          <p:cNvPr id="90116" name="AutoShape 3"/>
          <p:cNvSpPr>
            <a:spLocks noChangeArrowheads="1"/>
          </p:cNvSpPr>
          <p:nvPr/>
        </p:nvSpPr>
        <p:spPr bwMode="auto">
          <a:xfrm>
            <a:off x="271463" y="1341438"/>
            <a:ext cx="9217025" cy="515937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487363" y="1500188"/>
            <a:ext cx="8929687"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a:latin typeface="HG丸ｺﾞｼｯｸM-PRO" panose="020F0600000000000000" pitchFamily="50" charset="-128"/>
              </a:rPr>
              <a:t>○分析対象事例</a:t>
            </a:r>
            <a:r>
              <a:rPr lang="en-US" altLang="ja-JP" sz="2400">
                <a:latin typeface="HG丸ｺﾞｼｯｸM-PRO" panose="020F0600000000000000" pitchFamily="50" charset="-128"/>
              </a:rPr>
              <a:t>534</a:t>
            </a:r>
            <a:r>
              <a:rPr lang="ja-JP" altLang="en-US" sz="2400">
                <a:latin typeface="HG丸ｺﾞｼｯｸM-PRO" panose="020F0600000000000000" pitchFamily="50" charset="-128"/>
              </a:rPr>
              <a:t>件のうち、陣痛発来前に帝王切開術に</a:t>
            </a:r>
            <a:endParaRPr lang="en-US" altLang="ja-JP" sz="2400">
              <a:latin typeface="HG丸ｺﾞｼｯｸM-PRO" panose="020F0600000000000000" pitchFamily="50" charset="-128"/>
            </a:endParaRPr>
          </a:p>
          <a:p>
            <a:pPr eaLnBrk="1" hangingPunct="1">
              <a:lnSpc>
                <a:spcPct val="120000"/>
              </a:lnSpc>
            </a:pPr>
            <a:r>
              <a:rPr lang="ja-JP" altLang="en-US" sz="2400">
                <a:latin typeface="HG丸ｺﾞｼｯｸM-PRO" panose="020F0600000000000000" pitchFamily="50" charset="-128"/>
              </a:rPr>
              <a:t>　なった事例および墜落産の事例等を除いて胎児心拍数聴取が　　</a:t>
            </a:r>
            <a:endParaRPr lang="en-US" altLang="ja-JP" sz="2400">
              <a:latin typeface="HG丸ｺﾞｼｯｸM-PRO" panose="020F0600000000000000" pitchFamily="50" charset="-128"/>
            </a:endParaRPr>
          </a:p>
          <a:p>
            <a:pPr eaLnBrk="1" hangingPunct="1">
              <a:lnSpc>
                <a:spcPct val="120000"/>
              </a:lnSpc>
            </a:pPr>
            <a:r>
              <a:rPr lang="ja-JP" altLang="en-US" sz="2400">
                <a:latin typeface="HG丸ｺﾞｼｯｸM-PRO" panose="020F0600000000000000" pitchFamily="50" charset="-128"/>
              </a:rPr>
              <a:t>　必要とされた事例は</a:t>
            </a:r>
            <a:r>
              <a:rPr lang="en-US" altLang="ja-JP" sz="2400">
                <a:latin typeface="HG丸ｺﾞｼｯｸM-PRO" panose="020F0600000000000000" pitchFamily="50" charset="-128"/>
              </a:rPr>
              <a:t>356</a:t>
            </a:r>
            <a:r>
              <a:rPr lang="ja-JP" altLang="en-US" sz="2400">
                <a:latin typeface="HG丸ｺﾞｼｯｸM-PRO" panose="020F0600000000000000" pitchFamily="50" charset="-128"/>
              </a:rPr>
              <a:t>件であった。</a:t>
            </a:r>
            <a:endParaRPr lang="en-US" altLang="ja-JP" sz="2400">
              <a:latin typeface="HG丸ｺﾞｼｯｸM-PRO" panose="020F0600000000000000" pitchFamily="50" charset="-128"/>
            </a:endParaRPr>
          </a:p>
          <a:p>
            <a:pPr eaLnBrk="1" hangingPunct="1">
              <a:lnSpc>
                <a:spcPct val="120000"/>
              </a:lnSpc>
            </a:pPr>
            <a:endParaRPr lang="en-US" altLang="ja-JP" sz="2400">
              <a:latin typeface="HG丸ｺﾞｼｯｸM-PRO" panose="020F0600000000000000" pitchFamily="50" charset="-128"/>
            </a:endParaRPr>
          </a:p>
          <a:p>
            <a:pPr>
              <a:lnSpc>
                <a:spcPct val="120000"/>
              </a:lnSpc>
            </a:pPr>
            <a:r>
              <a:rPr lang="ja-JP" altLang="en-US" sz="2400">
                <a:latin typeface="HG丸ｺﾞｼｯｸM-PRO" panose="020F0600000000000000" pitchFamily="50" charset="-128"/>
              </a:rPr>
              <a:t>○このうち原因分析報告書の「臨床経過に関する医学的評価」</a:t>
            </a:r>
            <a:endParaRPr lang="en-US" altLang="ja-JP" sz="2400">
              <a:latin typeface="HG丸ｺﾞｼｯｸM-PRO" panose="020F0600000000000000" pitchFamily="50" charset="-128"/>
            </a:endParaRPr>
          </a:p>
          <a:p>
            <a:pPr>
              <a:lnSpc>
                <a:spcPct val="120000"/>
              </a:lnSpc>
            </a:pPr>
            <a:r>
              <a:rPr lang="ja-JP" altLang="en-US" sz="2400">
                <a:latin typeface="HG丸ｺﾞｼｯｸM-PRO" panose="020F0600000000000000" pitchFamily="50" charset="-128"/>
              </a:rPr>
              <a:t>　において、産科医療の質の向上を図るための評価および</a:t>
            </a:r>
            <a:endParaRPr lang="en-US" altLang="ja-JP" sz="2400">
              <a:latin typeface="HG丸ｺﾞｼｯｸM-PRO" panose="020F0600000000000000" pitchFamily="50" charset="-128"/>
            </a:endParaRPr>
          </a:p>
          <a:p>
            <a:pPr>
              <a:lnSpc>
                <a:spcPct val="120000"/>
              </a:lnSpc>
            </a:pPr>
            <a:r>
              <a:rPr lang="ja-JP" altLang="en-US" sz="2400">
                <a:latin typeface="HG丸ｺﾞｼｯｸM-PRO" panose="020F0600000000000000" pitchFamily="50" charset="-128"/>
              </a:rPr>
              <a:t>　「今後の産科医療向上のために検討すべき事項」において</a:t>
            </a:r>
            <a:endParaRPr lang="en-US" altLang="ja-JP" sz="2400">
              <a:latin typeface="HG丸ｺﾞｼｯｸM-PRO" panose="020F0600000000000000" pitchFamily="50" charset="-128"/>
            </a:endParaRPr>
          </a:p>
          <a:p>
            <a:pPr>
              <a:lnSpc>
                <a:spcPct val="120000"/>
              </a:lnSpc>
            </a:pPr>
            <a:r>
              <a:rPr lang="ja-JP" altLang="en-US" sz="2400">
                <a:latin typeface="HG丸ｺﾞｼｯｸM-PRO" panose="020F0600000000000000" pitchFamily="50" charset="-128"/>
              </a:rPr>
              <a:t>　提言がされた事例</a:t>
            </a:r>
            <a:r>
              <a:rPr lang="ja-JP" altLang="ja-JP" sz="2400" baseline="30000">
                <a:solidFill>
                  <a:srgbClr val="000000"/>
                </a:solidFill>
                <a:latin typeface="HG丸ｺﾞｼｯｸM-PRO" panose="020F0600000000000000" pitchFamily="50" charset="-128"/>
                <a:ea typeface="ＭＳ Ｐゴシック" panose="020B0600070205080204" pitchFamily="50" charset="-128"/>
              </a:rPr>
              <a:t>注）</a:t>
            </a:r>
            <a:r>
              <a:rPr lang="ja-JP" altLang="en-US" sz="2400">
                <a:latin typeface="HG丸ｺﾞｼｯｸM-PRO" panose="020F0600000000000000" pitchFamily="50" charset="-128"/>
              </a:rPr>
              <a:t>は</a:t>
            </a:r>
            <a:r>
              <a:rPr lang="en-US" altLang="ja-JP" sz="2400">
                <a:latin typeface="HG丸ｺﾞｼｯｸM-PRO" panose="020F0600000000000000" pitchFamily="50" charset="-128"/>
              </a:rPr>
              <a:t>121</a:t>
            </a:r>
            <a:r>
              <a:rPr lang="ja-JP" altLang="en-US" sz="2400">
                <a:latin typeface="HG丸ｺﾞｼｯｸM-PRO" panose="020F0600000000000000" pitchFamily="50" charset="-128"/>
              </a:rPr>
              <a:t>件であった。</a:t>
            </a:r>
            <a:endParaRPr lang="en-US" altLang="ja-JP" sz="2400">
              <a:latin typeface="HG丸ｺﾞｼｯｸM-PRO" panose="020F0600000000000000" pitchFamily="50" charset="-128"/>
            </a:endParaRPr>
          </a:p>
          <a:p>
            <a:pPr>
              <a:lnSpc>
                <a:spcPct val="120000"/>
              </a:lnSpc>
            </a:pPr>
            <a:endParaRPr lang="en-US" altLang="ja-JP" sz="1400">
              <a:latin typeface="HG丸ｺﾞｼｯｸM-PRO" panose="020F0600000000000000" pitchFamily="50" charset="-128"/>
            </a:endParaRPr>
          </a:p>
          <a:p>
            <a:pPr>
              <a:lnSpc>
                <a:spcPct val="120000"/>
              </a:lnSpc>
            </a:pPr>
            <a:r>
              <a:rPr lang="ja-JP" altLang="en-US" sz="1400">
                <a:latin typeface="HG丸ｺﾞｼｯｸM-PRO" panose="020F0600000000000000" pitchFamily="50" charset="-128"/>
              </a:rPr>
              <a:t>注）原因分析報告書の「臨床経過に関する医学的評価」において、「選択されることは少ない」、「一般的ではない」、「基準から逸脱している」、「医学的妥当性がない」、「劣っている」、「誤っている」等と記載された事例、および分娩機関に対する「今後の産科医療向上のために検討すべき事項」において胎児心拍数聴取に関する提言が記載された事例</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5"/>
          <p:cNvSpPr>
            <a:spLocks noGrp="1"/>
          </p:cNvSpPr>
          <p:nvPr>
            <p:ph type="sldNum" sz="quarter" idx="12"/>
          </p:nvPr>
        </p:nvSpPr>
        <p:spPr/>
        <p:txBody>
          <a:bodyPr/>
          <a:lstStyle/>
          <a:p>
            <a:pPr>
              <a:defRPr/>
            </a:pPr>
            <a:fld id="{56DFA37B-0E2D-4CD2-970F-8771F56E237B}" type="slidenum">
              <a:rPr lang="ja-JP" altLang="en-US"/>
              <a:pPr>
                <a:defRPr/>
              </a:pPr>
              <a:t>78</a:t>
            </a:fld>
            <a:endParaRPr lang="en-US" altLang="ja-JP"/>
          </a:p>
        </p:txBody>
      </p:sp>
      <p:sp>
        <p:nvSpPr>
          <p:cNvPr id="91139" name="AutoShape 3"/>
          <p:cNvSpPr>
            <a:spLocks noChangeArrowheads="1"/>
          </p:cNvSpPr>
          <p:nvPr/>
        </p:nvSpPr>
        <p:spPr bwMode="auto">
          <a:xfrm>
            <a:off x="200025" y="1270000"/>
            <a:ext cx="9577388" cy="5472113"/>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nvGraphicFramePr>
        <p:xfrm>
          <a:off x="457200" y="1582738"/>
          <a:ext cx="9031288" cy="4176714"/>
        </p:xfrm>
        <a:graphic>
          <a:graphicData uri="http://schemas.openxmlformats.org/drawingml/2006/table">
            <a:tbl>
              <a:tblPr/>
              <a:tblGrid>
                <a:gridCol w="306436">
                  <a:extLst>
                    <a:ext uri="{9D8B030D-6E8A-4147-A177-3AD203B41FA5}">
                      <a16:colId xmlns:a16="http://schemas.microsoft.com/office/drawing/2014/main" val="20000"/>
                    </a:ext>
                  </a:extLst>
                </a:gridCol>
                <a:gridCol w="2868359">
                  <a:extLst>
                    <a:ext uri="{9D8B030D-6E8A-4147-A177-3AD203B41FA5}">
                      <a16:colId xmlns:a16="http://schemas.microsoft.com/office/drawing/2014/main" val="20001"/>
                    </a:ext>
                  </a:extLst>
                </a:gridCol>
                <a:gridCol w="704645">
                  <a:extLst>
                    <a:ext uri="{9D8B030D-6E8A-4147-A177-3AD203B41FA5}">
                      <a16:colId xmlns:a16="http://schemas.microsoft.com/office/drawing/2014/main" val="20002"/>
                    </a:ext>
                  </a:extLst>
                </a:gridCol>
                <a:gridCol w="776200">
                  <a:extLst>
                    <a:ext uri="{9D8B030D-6E8A-4147-A177-3AD203B41FA5}">
                      <a16:colId xmlns:a16="http://schemas.microsoft.com/office/drawing/2014/main" val="20003"/>
                    </a:ext>
                  </a:extLst>
                </a:gridCol>
                <a:gridCol w="634648">
                  <a:extLst>
                    <a:ext uri="{9D8B030D-6E8A-4147-A177-3AD203B41FA5}">
                      <a16:colId xmlns:a16="http://schemas.microsoft.com/office/drawing/2014/main" val="20004"/>
                    </a:ext>
                  </a:extLst>
                </a:gridCol>
                <a:gridCol w="847752">
                  <a:extLst>
                    <a:ext uri="{9D8B030D-6E8A-4147-A177-3AD203B41FA5}">
                      <a16:colId xmlns:a16="http://schemas.microsoft.com/office/drawing/2014/main" val="20005"/>
                    </a:ext>
                  </a:extLst>
                </a:gridCol>
                <a:gridCol w="564650">
                  <a:extLst>
                    <a:ext uri="{9D8B030D-6E8A-4147-A177-3AD203B41FA5}">
                      <a16:colId xmlns:a16="http://schemas.microsoft.com/office/drawing/2014/main" val="20006"/>
                    </a:ext>
                  </a:extLst>
                </a:gridCol>
                <a:gridCol w="916195">
                  <a:extLst>
                    <a:ext uri="{9D8B030D-6E8A-4147-A177-3AD203B41FA5}">
                      <a16:colId xmlns:a16="http://schemas.microsoft.com/office/drawing/2014/main" val="20007"/>
                    </a:ext>
                  </a:extLst>
                </a:gridCol>
                <a:gridCol w="636204">
                  <a:extLst>
                    <a:ext uri="{9D8B030D-6E8A-4147-A177-3AD203B41FA5}">
                      <a16:colId xmlns:a16="http://schemas.microsoft.com/office/drawing/2014/main" val="20008"/>
                    </a:ext>
                  </a:extLst>
                </a:gridCol>
                <a:gridCol w="776199">
                  <a:extLst>
                    <a:ext uri="{9D8B030D-6E8A-4147-A177-3AD203B41FA5}">
                      <a16:colId xmlns:a16="http://schemas.microsoft.com/office/drawing/2014/main" val="20009"/>
                    </a:ext>
                  </a:extLst>
                </a:gridCol>
              </a:tblGrid>
              <a:tr h="567888">
                <a:tc rowSpan="2" gridSpan="2">
                  <a:txBody>
                    <a:bodyPr/>
                    <a:lstStyle>
                      <a:lvl1pPr indent="20638">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20638"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出生年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20638"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20638"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項目</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D9D9D9"/>
                    </a:solidFill>
                  </a:tcPr>
                </a:tc>
                <a:tc rowSpan="2"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2009</a:t>
                      </a: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対象数</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2010</a:t>
                      </a: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a:t>
                      </a:r>
                      <a:r>
                        <a:rPr kumimoji="1" lang="ja-JP" altLang="en-US"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対象数</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=174)</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2011</a:t>
                      </a: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a:t>
                      </a:r>
                      <a:r>
                        <a:rPr kumimoji="1" lang="ja-JP" altLang="en-US"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対象数</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=120)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2012</a:t>
                      </a: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a:t>
                      </a:r>
                      <a:r>
                        <a:rPr kumimoji="1" lang="ja-JP" altLang="en-US"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対象数</a:t>
                      </a: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=37)</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kumimoji="1" lang="ja-JP" altLang="en-US"/>
                    </a:p>
                  </a:txBody>
                  <a:tcPr/>
                </a:tc>
                <a:extLst>
                  <a:ext uri="{0D108BD9-81ED-4DB2-BD59-A6C34878D82A}">
                    <a16:rowId xmlns:a16="http://schemas.microsoft.com/office/drawing/2014/main" val="10000"/>
                  </a:ext>
                </a:extLst>
              </a:tr>
              <a:tr h="364860">
                <a:tc gridSpan="2" vMerge="1">
                  <a:txBody>
                    <a:bodyPr/>
                    <a:lstStyle/>
                    <a:p>
                      <a:endParaRPr kumimoji="1" lang="ja-JP" altLang="en-US"/>
                    </a:p>
                  </a:txBody>
                  <a:tcPr/>
                </a:tc>
                <a:tc hMerge="1"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32493">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事例数</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41.3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28.9</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20.7</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9.1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4049">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胎児心拍数聴取に関する事例</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r>
                        <a:rPr kumimoji="1" lang="ja-JP" altLang="en-US"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延</a:t>
                      </a: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べ件数）</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57</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100.0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40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100.0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100.0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14</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100.0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467">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胎児心拍数の聴取間隔</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12.3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17.5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680">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一定時間の装着が必要な状況</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注１）</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9</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15.8</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4</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13.3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21.4</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680">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連続的モニタリングが必要な状況</a:t>
                      </a:r>
                      <a:r>
                        <a:rPr kumimoji="1" lang="ja-JP" sz="16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a:t>
                      </a:r>
                      <a:r>
                        <a:rPr kumimoji="1" lang="en-US" altLang="ja-JP" sz="16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2</a:t>
                      </a:r>
                      <a:r>
                        <a:rPr kumimoji="1" lang="ja-JP" sz="16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43.9</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18</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45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20</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66.7</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8</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57.1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8443">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正確な胎児心拍数および陣痛計測</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22.8</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27.5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4</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13.3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3154">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胎児心拍数が確認できない</a:t>
                      </a:r>
                      <a:endParaRPr kumimoji="1" lang="en-US" alt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状況での分娩管理</a:t>
                      </a:r>
                      <a:endParaRPr kumimoji="1" 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2.5</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3.3</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1</a:t>
                      </a:r>
                      <a:endParaRPr kumimoji="1" lang="ja-JP" altLang="ja-JP" sz="1600" b="0" i="0" u="none" strike="noStrike" cap="none" normalizeH="0" baseline="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7.1</a:t>
                      </a:r>
                      <a:endParaRPr kumimoji="1" lang="ja-JP" altLang="ja-JP" sz="1600" b="0" i="0" u="none" strike="noStrike" cap="none" normalizeH="0" baseline="0" dirty="0">
                        <a:ln>
                          <a:noFill/>
                        </a:ln>
                        <a:solidFill>
                          <a:schemeClr val="tx1"/>
                        </a:solidFill>
                        <a:effectLst/>
                        <a:latin typeface="HG丸ｺﾞｼｯｸM-PRO" panose="020F0600000000000000" pitchFamily="50" charset="-128"/>
                        <a:ea typeface="ＭＳ 明朝" panose="02020609040205080304" pitchFamily="17"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91244" name="Rectangle 2"/>
          <p:cNvSpPr>
            <a:spLocks noGrp="1" noChangeArrowheads="1"/>
          </p:cNvSpPr>
          <p:nvPr>
            <p:ph type="title"/>
          </p:nvPr>
        </p:nvSpPr>
        <p:spPr>
          <a:xfrm>
            <a:off x="1149350" y="388938"/>
            <a:ext cx="8272463" cy="558800"/>
          </a:xfrm>
        </p:spPr>
        <p:txBody>
          <a:bodyPr/>
          <a:lstStyle/>
          <a:p>
            <a:pPr eaLnBrk="1" hangingPunct="1"/>
            <a:r>
              <a:rPr lang="ja-JP" altLang="en-US" sz="3000"/>
              <a:t>分娩中の胎児心拍数聴取に関する事例の概況②</a:t>
            </a:r>
          </a:p>
        </p:txBody>
      </p:sp>
      <p:sp>
        <p:nvSpPr>
          <p:cNvPr id="91245" name="Text Box 178"/>
          <p:cNvSpPr txBox="1">
            <a:spLocks noChangeArrowheads="1"/>
          </p:cNvSpPr>
          <p:nvPr/>
        </p:nvSpPr>
        <p:spPr bwMode="auto">
          <a:xfrm>
            <a:off x="379413" y="5884863"/>
            <a:ext cx="92170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spcBef>
                <a:spcPct val="50000"/>
              </a:spcBef>
            </a:pPr>
            <a:r>
              <a:rPr lang="ja-JP" altLang="en-US" sz="1100"/>
              <a:t>注１）「一定時間の装着が必要な状況」は、原因分析報告書において、入院時、陣痛開始時、破水時、分娩が急速に進行した時など一定時間の分娩監視装置の装着が必要であると判断されたものを集計した。</a:t>
            </a:r>
          </a:p>
          <a:p>
            <a:pPr eaLnBrk="1" hangingPunct="1">
              <a:spcBef>
                <a:spcPct val="50000"/>
              </a:spcBef>
            </a:pPr>
            <a:r>
              <a:rPr lang="ja-JP" altLang="en-US" sz="1100"/>
              <a:t>注２）「連続的胎児心拍数モニタリングが必要な状況」は、原因分析報告書において、子宮収縮薬使用中など連続的胎児心拍数モニタリングが必要であると判断されたものを集計した。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8163" y="-26988"/>
            <a:ext cx="6286500" cy="1069976"/>
          </a:xfrm>
        </p:spPr>
        <p:txBody>
          <a:bodyPr/>
          <a:lstStyle/>
          <a:p>
            <a:pPr eaLnBrk="1" hangingPunct="1"/>
            <a:r>
              <a:rPr lang="ja-JP" altLang="en-US" sz="3200"/>
              <a:t>再発防止に関する報告書</a:t>
            </a:r>
            <a:br>
              <a:rPr lang="ja-JP" altLang="en-US" sz="3200"/>
            </a:br>
            <a:r>
              <a:rPr lang="ja-JP" altLang="en-US" sz="3200"/>
              <a:t>～産科医療の質の向上に向けて～</a:t>
            </a:r>
          </a:p>
        </p:txBody>
      </p:sp>
      <p:sp>
        <p:nvSpPr>
          <p:cNvPr id="17411" name="スライド番号プレースホルダー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91BB9DC-627F-4688-8A25-C21764BF8D01}" type="slidenum">
              <a:rPr lang="ja-JP" altLang="en-US" sz="1800" smtClean="0"/>
              <a:pPr>
                <a:spcBef>
                  <a:spcPct val="0"/>
                </a:spcBef>
                <a:buFontTx/>
                <a:buNone/>
              </a:pPr>
              <a:t>7</a:t>
            </a:fld>
            <a:endParaRPr lang="en-US" altLang="ja-JP" sz="1800"/>
          </a:p>
        </p:txBody>
      </p:sp>
      <p:sp>
        <p:nvSpPr>
          <p:cNvPr id="17412" name="Text Box 3"/>
          <p:cNvSpPr txBox="1">
            <a:spLocks noChangeArrowheads="1"/>
          </p:cNvSpPr>
          <p:nvPr/>
        </p:nvSpPr>
        <p:spPr bwMode="auto">
          <a:xfrm>
            <a:off x="4857750" y="1489075"/>
            <a:ext cx="4846638"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30000"/>
              </a:lnSpc>
              <a:spcBef>
                <a:spcPct val="0"/>
              </a:spcBef>
              <a:buFontTx/>
              <a:buNone/>
            </a:pPr>
            <a:r>
              <a:rPr lang="ja-JP" altLang="en-US" sz="2800">
                <a:latin typeface="HG丸ｺﾞｼｯｸM-PRO" panose="020F0600000000000000" pitchFamily="50" charset="-128"/>
                <a:ea typeface="HG丸ｺﾞｼｯｸM-PRO" panose="020F0600000000000000" pitchFamily="50" charset="-128"/>
              </a:rPr>
              <a:t>再発防止に関する報告書</a:t>
            </a:r>
          </a:p>
          <a:p>
            <a:pPr algn="ctr" eaLnBrk="1" hangingPunct="1">
              <a:lnSpc>
                <a:spcPct val="130000"/>
              </a:lnSpc>
              <a:spcBef>
                <a:spcPct val="0"/>
              </a:spcBef>
              <a:buFontTx/>
              <a:buNone/>
            </a:pPr>
            <a:r>
              <a:rPr lang="ja-JP" altLang="en-US" sz="2800">
                <a:latin typeface="HG丸ｺﾞｼｯｸM-PRO" panose="020F0600000000000000" pitchFamily="50" charset="-128"/>
                <a:ea typeface="HG丸ｺﾞｼｯｸM-PRO" panose="020F0600000000000000" pitchFamily="50" charset="-128"/>
              </a:rPr>
              <a:t>を公表</a:t>
            </a:r>
          </a:p>
          <a:p>
            <a:pPr algn="ctr" eaLnBrk="1" hangingPunct="1">
              <a:lnSpc>
                <a:spcPct val="130000"/>
              </a:lnSpc>
              <a:spcBef>
                <a:spcPct val="0"/>
              </a:spcBef>
              <a:buFontTx/>
              <a:buNone/>
            </a:pPr>
            <a:r>
              <a:rPr lang="ja-JP" altLang="en-US" sz="2400">
                <a:latin typeface="HG丸ｺﾞｼｯｸM-PRO" panose="020F0600000000000000" pitchFamily="50" charset="-128"/>
                <a:ea typeface="HG丸ｺﾞｼｯｸM-PRO" panose="020F0600000000000000" pitchFamily="50" charset="-128"/>
              </a:rPr>
              <a:t>第</a:t>
            </a:r>
            <a:r>
              <a:rPr lang="en-US" altLang="ja-JP" sz="2400">
                <a:latin typeface="HG丸ｺﾞｼｯｸM-PRO" panose="020F0600000000000000" pitchFamily="50" charset="-128"/>
                <a:ea typeface="HG丸ｺﾞｼｯｸM-PRO" panose="020F0600000000000000" pitchFamily="50" charset="-128"/>
              </a:rPr>
              <a:t>1</a:t>
            </a:r>
            <a:r>
              <a:rPr lang="ja-JP" altLang="en-US" sz="2400">
                <a:latin typeface="HG丸ｺﾞｼｯｸM-PRO" panose="020F0600000000000000" pitchFamily="50" charset="-128"/>
                <a:ea typeface="HG丸ｺﾞｼｯｸM-PRO" panose="020F0600000000000000" pitchFamily="50" charset="-128"/>
              </a:rPr>
              <a:t>回：</a:t>
            </a:r>
            <a:r>
              <a:rPr lang="en-US" altLang="ja-JP" sz="2400">
                <a:latin typeface="HG丸ｺﾞｼｯｸM-PRO" panose="020F0600000000000000" pitchFamily="50" charset="-128"/>
                <a:ea typeface="HG丸ｺﾞｼｯｸM-PRO" panose="020F0600000000000000" pitchFamily="50" charset="-128"/>
              </a:rPr>
              <a:t>2011</a:t>
            </a:r>
            <a:r>
              <a:rPr lang="ja-JP" altLang="en-US" sz="2400">
                <a:latin typeface="HG丸ｺﾞｼｯｸM-PRO" panose="020F0600000000000000" pitchFamily="50" charset="-128"/>
                <a:ea typeface="HG丸ｺﾞｼｯｸM-PRO" panose="020F0600000000000000" pitchFamily="50" charset="-128"/>
              </a:rPr>
              <a:t>年</a:t>
            </a:r>
            <a:r>
              <a:rPr lang="en-US" altLang="ja-JP" sz="2400">
                <a:latin typeface="HG丸ｺﾞｼｯｸM-PRO" panose="020F0600000000000000" pitchFamily="50" charset="-128"/>
                <a:ea typeface="HG丸ｺﾞｼｯｸM-PRO" panose="020F0600000000000000" pitchFamily="50" charset="-128"/>
              </a:rPr>
              <a:t>8</a:t>
            </a:r>
            <a:r>
              <a:rPr lang="ja-JP" altLang="en-US" sz="240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400">
                <a:latin typeface="HG丸ｺﾞｼｯｸM-PRO" panose="020F0600000000000000" pitchFamily="50" charset="-128"/>
                <a:ea typeface="HG丸ｺﾞｼｯｸM-PRO" panose="020F0600000000000000" pitchFamily="50" charset="-128"/>
              </a:rPr>
              <a:t>第</a:t>
            </a:r>
            <a:r>
              <a:rPr lang="en-US" altLang="ja-JP" sz="2400">
                <a:latin typeface="HG丸ｺﾞｼｯｸM-PRO" panose="020F0600000000000000" pitchFamily="50" charset="-128"/>
                <a:ea typeface="HG丸ｺﾞｼｯｸM-PRO" panose="020F0600000000000000" pitchFamily="50" charset="-128"/>
              </a:rPr>
              <a:t>2</a:t>
            </a:r>
            <a:r>
              <a:rPr lang="ja-JP" altLang="en-US" sz="2400">
                <a:latin typeface="HG丸ｺﾞｼｯｸM-PRO" panose="020F0600000000000000" pitchFamily="50" charset="-128"/>
                <a:ea typeface="HG丸ｺﾞｼｯｸM-PRO" panose="020F0600000000000000" pitchFamily="50" charset="-128"/>
              </a:rPr>
              <a:t>回：</a:t>
            </a:r>
            <a:r>
              <a:rPr lang="en-US" altLang="ja-JP" sz="2400">
                <a:latin typeface="HG丸ｺﾞｼｯｸM-PRO" panose="020F0600000000000000" pitchFamily="50" charset="-128"/>
                <a:ea typeface="HG丸ｺﾞｼｯｸM-PRO" panose="020F0600000000000000" pitchFamily="50" charset="-128"/>
              </a:rPr>
              <a:t>2012</a:t>
            </a:r>
            <a:r>
              <a:rPr lang="ja-JP" altLang="en-US" sz="2400">
                <a:latin typeface="HG丸ｺﾞｼｯｸM-PRO" panose="020F0600000000000000" pitchFamily="50" charset="-128"/>
                <a:ea typeface="HG丸ｺﾞｼｯｸM-PRO" panose="020F0600000000000000" pitchFamily="50" charset="-128"/>
              </a:rPr>
              <a:t>年</a:t>
            </a:r>
            <a:r>
              <a:rPr lang="en-US" altLang="ja-JP" sz="2400">
                <a:latin typeface="HG丸ｺﾞｼｯｸM-PRO" panose="020F0600000000000000" pitchFamily="50" charset="-128"/>
                <a:ea typeface="HG丸ｺﾞｼｯｸM-PRO" panose="020F0600000000000000" pitchFamily="50" charset="-128"/>
              </a:rPr>
              <a:t>5</a:t>
            </a:r>
            <a:r>
              <a:rPr lang="ja-JP" altLang="en-US" sz="240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400">
                <a:latin typeface="HG丸ｺﾞｼｯｸM-PRO" panose="020F0600000000000000" pitchFamily="50" charset="-128"/>
                <a:ea typeface="HG丸ｺﾞｼｯｸM-PRO" panose="020F0600000000000000" pitchFamily="50" charset="-128"/>
              </a:rPr>
              <a:t>第</a:t>
            </a:r>
            <a:r>
              <a:rPr lang="en-US" altLang="ja-JP" sz="2400">
                <a:latin typeface="HG丸ｺﾞｼｯｸM-PRO" panose="020F0600000000000000" pitchFamily="50" charset="-128"/>
                <a:ea typeface="HG丸ｺﾞｼｯｸM-PRO" panose="020F0600000000000000" pitchFamily="50" charset="-128"/>
              </a:rPr>
              <a:t>3</a:t>
            </a:r>
            <a:r>
              <a:rPr lang="ja-JP" altLang="en-US" sz="2400">
                <a:latin typeface="HG丸ｺﾞｼｯｸM-PRO" panose="020F0600000000000000" pitchFamily="50" charset="-128"/>
                <a:ea typeface="HG丸ｺﾞｼｯｸM-PRO" panose="020F0600000000000000" pitchFamily="50" charset="-128"/>
              </a:rPr>
              <a:t>回：</a:t>
            </a:r>
            <a:r>
              <a:rPr lang="en-US" altLang="ja-JP" sz="2400">
                <a:latin typeface="HG丸ｺﾞｼｯｸM-PRO" panose="020F0600000000000000" pitchFamily="50" charset="-128"/>
                <a:ea typeface="HG丸ｺﾞｼｯｸM-PRO" panose="020F0600000000000000" pitchFamily="50" charset="-128"/>
              </a:rPr>
              <a:t>2013</a:t>
            </a:r>
            <a:r>
              <a:rPr lang="ja-JP" altLang="en-US" sz="2400">
                <a:latin typeface="HG丸ｺﾞｼｯｸM-PRO" panose="020F0600000000000000" pitchFamily="50" charset="-128"/>
                <a:ea typeface="HG丸ｺﾞｼｯｸM-PRO" panose="020F0600000000000000" pitchFamily="50" charset="-128"/>
              </a:rPr>
              <a:t>年</a:t>
            </a:r>
            <a:r>
              <a:rPr lang="en-US" altLang="ja-JP" sz="2400">
                <a:latin typeface="HG丸ｺﾞｼｯｸM-PRO" panose="020F0600000000000000" pitchFamily="50" charset="-128"/>
                <a:ea typeface="HG丸ｺﾞｼｯｸM-PRO" panose="020F0600000000000000" pitchFamily="50" charset="-128"/>
              </a:rPr>
              <a:t>5</a:t>
            </a:r>
            <a:r>
              <a:rPr lang="ja-JP" altLang="en-US" sz="2400">
                <a:latin typeface="HG丸ｺﾞｼｯｸM-PRO" panose="020F0600000000000000" pitchFamily="50" charset="-128"/>
                <a:ea typeface="HG丸ｺﾞｼｯｸM-PRO" panose="020F0600000000000000" pitchFamily="50" charset="-128"/>
              </a:rPr>
              <a:t>月</a:t>
            </a:r>
            <a:endParaRPr lang="en-US" altLang="ja-JP" sz="240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a:latin typeface="HG丸ｺﾞｼｯｸM-PRO" panose="020F0600000000000000" pitchFamily="50" charset="-128"/>
                <a:ea typeface="HG丸ｺﾞｼｯｸM-PRO" panose="020F0600000000000000" pitchFamily="50" charset="-128"/>
              </a:rPr>
              <a:t>第</a:t>
            </a:r>
            <a:r>
              <a:rPr lang="en-US" altLang="ja-JP" sz="2400">
                <a:latin typeface="HG丸ｺﾞｼｯｸM-PRO" panose="020F0600000000000000" pitchFamily="50" charset="-128"/>
                <a:ea typeface="HG丸ｺﾞｼｯｸM-PRO" panose="020F0600000000000000" pitchFamily="50" charset="-128"/>
              </a:rPr>
              <a:t>4</a:t>
            </a:r>
            <a:r>
              <a:rPr lang="ja-JP" altLang="en-US" sz="2400">
                <a:latin typeface="HG丸ｺﾞｼｯｸM-PRO" panose="020F0600000000000000" pitchFamily="50" charset="-128"/>
                <a:ea typeface="HG丸ｺﾞｼｯｸM-PRO" panose="020F0600000000000000" pitchFamily="50" charset="-128"/>
              </a:rPr>
              <a:t>回：</a:t>
            </a:r>
            <a:r>
              <a:rPr lang="en-US" altLang="ja-JP" sz="2400">
                <a:latin typeface="HG丸ｺﾞｼｯｸM-PRO" panose="020F0600000000000000" pitchFamily="50" charset="-128"/>
                <a:ea typeface="HG丸ｺﾞｼｯｸM-PRO" panose="020F0600000000000000" pitchFamily="50" charset="-128"/>
              </a:rPr>
              <a:t>2014</a:t>
            </a:r>
            <a:r>
              <a:rPr lang="ja-JP" altLang="en-US" sz="2400">
                <a:latin typeface="HG丸ｺﾞｼｯｸM-PRO" panose="020F0600000000000000" pitchFamily="50" charset="-128"/>
                <a:ea typeface="HG丸ｺﾞｼｯｸM-PRO" panose="020F0600000000000000" pitchFamily="50" charset="-128"/>
              </a:rPr>
              <a:t>年</a:t>
            </a:r>
            <a:r>
              <a:rPr lang="en-US" altLang="ja-JP" sz="2400">
                <a:latin typeface="HG丸ｺﾞｼｯｸM-PRO" panose="020F0600000000000000" pitchFamily="50" charset="-128"/>
                <a:ea typeface="HG丸ｺﾞｼｯｸM-PRO" panose="020F0600000000000000" pitchFamily="50" charset="-128"/>
              </a:rPr>
              <a:t>4</a:t>
            </a:r>
            <a:r>
              <a:rPr lang="ja-JP" altLang="en-US" sz="2400">
                <a:latin typeface="HG丸ｺﾞｼｯｸM-PRO" panose="020F0600000000000000" pitchFamily="50" charset="-128"/>
                <a:ea typeface="HG丸ｺﾞｼｯｸM-PRO" panose="020F0600000000000000" pitchFamily="50" charset="-128"/>
              </a:rPr>
              <a:t>月</a:t>
            </a:r>
            <a:endParaRPr lang="en-US" altLang="ja-JP" sz="240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a:solidFill>
                  <a:srgbClr val="FF0000"/>
                </a:solidFill>
                <a:ea typeface="HG丸ｺﾞｼｯｸM-PRO" panose="020F0600000000000000" pitchFamily="50" charset="-128"/>
              </a:rPr>
              <a:t>第５回：</a:t>
            </a:r>
            <a:r>
              <a:rPr lang="en-US" altLang="ja-JP" sz="2400">
                <a:solidFill>
                  <a:srgbClr val="FF0000"/>
                </a:solidFill>
                <a:latin typeface="HG丸ｺﾞｼｯｸM-PRO" panose="020F0600000000000000" pitchFamily="50" charset="-128"/>
                <a:ea typeface="HG丸ｺﾞｼｯｸM-PRO" panose="020F0600000000000000" pitchFamily="50" charset="-128"/>
              </a:rPr>
              <a:t>2015</a:t>
            </a:r>
            <a:r>
              <a:rPr lang="ja-JP" altLang="en-US" sz="2400">
                <a:solidFill>
                  <a:srgbClr val="FF0000"/>
                </a:solidFill>
                <a:ea typeface="HG丸ｺﾞｼｯｸM-PRO" panose="020F0600000000000000" pitchFamily="50" charset="-128"/>
              </a:rPr>
              <a:t>年３月</a:t>
            </a:r>
            <a:endParaRPr lang="en-US" altLang="ja-JP" sz="2400">
              <a:solidFill>
                <a:srgbClr val="FF0000"/>
              </a:solidFill>
              <a:ea typeface="HG丸ｺﾞｼｯｸM-PRO" panose="020F0600000000000000" pitchFamily="50" charset="-128"/>
            </a:endParaRPr>
          </a:p>
          <a:p>
            <a:pPr algn="ctr" eaLnBrk="1" hangingPunct="1">
              <a:lnSpc>
                <a:spcPct val="130000"/>
              </a:lnSpc>
              <a:spcBef>
                <a:spcPct val="0"/>
              </a:spcBef>
              <a:buFontTx/>
              <a:buNone/>
            </a:pPr>
            <a:r>
              <a:rPr lang="ja-JP" altLang="en-US" sz="1800">
                <a:ea typeface="HG丸ｺﾞｼｯｸM-PRO" panose="020F0600000000000000" pitchFamily="50" charset="-128"/>
              </a:rPr>
              <a:t>本制度の</a:t>
            </a:r>
            <a:r>
              <a:rPr lang="en-US" altLang="ja-JP" sz="1800">
                <a:ea typeface="HG丸ｺﾞｼｯｸM-PRO" panose="020F0600000000000000" pitchFamily="50" charset="-128"/>
              </a:rPr>
              <a:t>HP</a:t>
            </a:r>
            <a:r>
              <a:rPr lang="ja-JP" altLang="en-US" sz="1800">
                <a:ea typeface="HG丸ｺﾞｼｯｸM-PRO" panose="020F0600000000000000" pitchFamily="50" charset="-128"/>
              </a:rPr>
              <a:t>に掲載：</a:t>
            </a:r>
            <a:endParaRPr lang="en-US" altLang="ja-JP" sz="1800">
              <a:ea typeface="HG丸ｺﾞｼｯｸM-PRO" panose="020F0600000000000000" pitchFamily="50" charset="-128"/>
            </a:endParaRPr>
          </a:p>
          <a:p>
            <a:pPr algn="ctr" eaLnBrk="1" hangingPunct="1">
              <a:lnSpc>
                <a:spcPct val="130000"/>
              </a:lnSpc>
              <a:spcBef>
                <a:spcPct val="0"/>
              </a:spcBef>
              <a:buFontTx/>
              <a:buNone/>
            </a:pPr>
            <a:r>
              <a:rPr lang="en-US" altLang="ja-JP" sz="1800" u="sng">
                <a:solidFill>
                  <a:srgbClr val="FF0000"/>
                </a:solidFill>
                <a:ea typeface="HG丸ｺﾞｼｯｸM-PRO" panose="020F0600000000000000" pitchFamily="50" charset="-128"/>
                <a:hlinkClick r:id="rId2"/>
              </a:rPr>
              <a:t>http://www.sankahp.jcqhc.or.jp/documents</a:t>
            </a:r>
            <a:endParaRPr lang="en-US" altLang="ja-JP" sz="1800" u="sng">
              <a:solidFill>
                <a:srgbClr val="FF0000"/>
              </a:solidFill>
              <a:ea typeface="HG丸ｺﾞｼｯｸM-PRO" panose="020F0600000000000000" pitchFamily="50" charset="-128"/>
            </a:endParaRPr>
          </a:p>
          <a:p>
            <a:pPr algn="ctr" eaLnBrk="1" hangingPunct="1">
              <a:lnSpc>
                <a:spcPct val="130000"/>
              </a:lnSpc>
              <a:spcBef>
                <a:spcPct val="0"/>
              </a:spcBef>
              <a:buFontTx/>
              <a:buNone/>
            </a:pPr>
            <a:r>
              <a:rPr lang="en-US" altLang="ja-JP" sz="1800" u="sng">
                <a:solidFill>
                  <a:srgbClr val="FF0000"/>
                </a:solidFill>
                <a:ea typeface="HG丸ｺﾞｼｯｸM-PRO" panose="020F0600000000000000" pitchFamily="50" charset="-128"/>
              </a:rPr>
              <a:t>/prevention/index.html</a:t>
            </a:r>
            <a:endParaRPr lang="ja-JP" altLang="en-US" sz="1800" u="sng">
              <a:solidFill>
                <a:srgbClr val="FF0000"/>
              </a:solidFill>
              <a:ea typeface="HG丸ｺﾞｼｯｸM-PRO" panose="020F0600000000000000" pitchFamily="50" charset="-128"/>
            </a:endParaRPr>
          </a:p>
          <a:p>
            <a:pPr algn="ctr" eaLnBrk="1" hangingPunct="1">
              <a:lnSpc>
                <a:spcPct val="130000"/>
              </a:lnSpc>
              <a:spcBef>
                <a:spcPct val="0"/>
              </a:spcBef>
              <a:buFontTx/>
              <a:buNone/>
            </a:pPr>
            <a:endParaRPr lang="ja-JP" altLang="en-US" sz="1800">
              <a:latin typeface="HG丸ｺﾞｼｯｸM-PRO" panose="020F0600000000000000" pitchFamily="50" charset="-128"/>
              <a:ea typeface="HG丸ｺﾞｼｯｸM-PRO" panose="020F0600000000000000" pitchFamily="50" charset="-128"/>
            </a:endParaRPr>
          </a:p>
        </p:txBody>
      </p:sp>
      <p:sp>
        <p:nvSpPr>
          <p:cNvPr id="17413" name="正方形/長方形 1"/>
          <p:cNvSpPr>
            <a:spLocks noChangeArrowheads="1"/>
          </p:cNvSpPr>
          <p:nvPr/>
        </p:nvSpPr>
        <p:spPr bwMode="auto">
          <a:xfrm>
            <a:off x="768350" y="1135063"/>
            <a:ext cx="3783013" cy="5349875"/>
          </a:xfrm>
          <a:prstGeom prst="rect">
            <a:avLst/>
          </a:prstGeom>
          <a:solidFill>
            <a:schemeClr val="bg1"/>
          </a:solidFill>
          <a:ln w="9525" algn="ctr">
            <a:solidFill>
              <a:schemeClr val="tx1"/>
            </a:solidFill>
            <a:round/>
            <a:headEnd/>
            <a:tailEnd/>
          </a:ln>
        </p:spPr>
        <p:txBody>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200">
              <a:ea typeface="HG丸ｺﾞｼｯｸM-PRO" panose="020F0600000000000000" pitchFamily="50" charset="-128"/>
            </a:endParaRPr>
          </a:p>
        </p:txBody>
      </p:sp>
      <p:sp>
        <p:nvSpPr>
          <p:cNvPr id="17414" name="正方形/長方形 8"/>
          <p:cNvSpPr>
            <a:spLocks noChangeArrowheads="1"/>
          </p:cNvSpPr>
          <p:nvPr/>
        </p:nvSpPr>
        <p:spPr bwMode="auto">
          <a:xfrm>
            <a:off x="682625" y="1196975"/>
            <a:ext cx="3783013" cy="5349875"/>
          </a:xfrm>
          <a:prstGeom prst="rect">
            <a:avLst/>
          </a:prstGeom>
          <a:solidFill>
            <a:schemeClr val="bg1"/>
          </a:solidFill>
          <a:ln w="9525" algn="ctr">
            <a:solidFill>
              <a:schemeClr val="tx1"/>
            </a:solidFill>
            <a:round/>
            <a:headEnd/>
            <a:tailEnd/>
          </a:ln>
        </p:spPr>
        <p:txBody>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200">
              <a:ea typeface="HG丸ｺﾞｼｯｸM-PRO" panose="020F0600000000000000" pitchFamily="50" charset="-128"/>
            </a:endParaRPr>
          </a:p>
        </p:txBody>
      </p:sp>
      <p:sp>
        <p:nvSpPr>
          <p:cNvPr id="17415" name="正方形/長方形 9"/>
          <p:cNvSpPr>
            <a:spLocks noChangeArrowheads="1"/>
          </p:cNvSpPr>
          <p:nvPr/>
        </p:nvSpPr>
        <p:spPr bwMode="auto">
          <a:xfrm>
            <a:off x="592138" y="1277938"/>
            <a:ext cx="3784600" cy="5349875"/>
          </a:xfrm>
          <a:prstGeom prst="rect">
            <a:avLst/>
          </a:prstGeom>
          <a:solidFill>
            <a:schemeClr val="bg1"/>
          </a:solidFill>
          <a:ln w="9525" algn="ctr">
            <a:solidFill>
              <a:schemeClr val="tx1"/>
            </a:solidFill>
            <a:round/>
            <a:headEnd/>
            <a:tailEnd/>
          </a:ln>
        </p:spPr>
        <p:txBody>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200">
              <a:ea typeface="HG丸ｺﾞｼｯｸM-PRO" panose="020F0600000000000000" pitchFamily="50" charset="-128"/>
            </a:endParaRPr>
          </a:p>
        </p:txBody>
      </p:sp>
      <p:sp>
        <p:nvSpPr>
          <p:cNvPr id="17416" name="図 12"/>
          <p:cNvSpPr>
            <a:spLocks noChangeAspect="1"/>
          </p:cNvSpPr>
          <p:nvPr/>
        </p:nvSpPr>
        <p:spPr bwMode="auto">
          <a:xfrm>
            <a:off x="498475" y="1358900"/>
            <a:ext cx="3783013" cy="5348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endParaRPr lang="ja-JP" altLang="en-US"/>
          </a:p>
        </p:txBody>
      </p:sp>
      <p:pic>
        <p:nvPicPr>
          <p:cNvPr id="17417"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33513"/>
            <a:ext cx="3776663" cy="5345112"/>
          </a:xfrm>
          <a:prstGeom prst="rect">
            <a:avLst/>
          </a:prstGeom>
          <a:solidFill>
            <a:schemeClr val="accent2"/>
          </a:solidFill>
          <a:ln w="9525">
            <a:solidFill>
              <a:schemeClr val="tx1"/>
            </a:solid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711325" y="412750"/>
            <a:ext cx="7170738" cy="588963"/>
          </a:xfrm>
        </p:spPr>
        <p:txBody>
          <a:bodyPr/>
          <a:lstStyle/>
          <a:p>
            <a:pPr eaLnBrk="1" hangingPunct="1"/>
            <a:r>
              <a:rPr lang="ja-JP" altLang="en-US" sz="3200"/>
              <a:t>子宮収縮薬使用に関する事例の概況①</a:t>
            </a:r>
          </a:p>
        </p:txBody>
      </p:sp>
      <p:sp>
        <p:nvSpPr>
          <p:cNvPr id="36" name="スライド番号プレースホルダー 5"/>
          <p:cNvSpPr>
            <a:spLocks noGrp="1"/>
          </p:cNvSpPr>
          <p:nvPr>
            <p:ph type="sldNum" sz="quarter" idx="12"/>
          </p:nvPr>
        </p:nvSpPr>
        <p:spPr/>
        <p:txBody>
          <a:bodyPr/>
          <a:lstStyle/>
          <a:p>
            <a:pPr>
              <a:defRPr/>
            </a:pPr>
            <a:fld id="{F1C1CADC-672A-4EB1-8A9A-2ADE2561F3F6}" type="slidenum">
              <a:rPr lang="ja-JP" altLang="en-US"/>
              <a:pPr>
                <a:defRPr/>
              </a:pPr>
              <a:t>79</a:t>
            </a:fld>
            <a:endParaRPr lang="en-US" altLang="ja-JP"/>
          </a:p>
        </p:txBody>
      </p:sp>
      <p:sp>
        <p:nvSpPr>
          <p:cNvPr id="92164" name="AutoShape 3"/>
          <p:cNvSpPr>
            <a:spLocks noChangeArrowheads="1"/>
          </p:cNvSpPr>
          <p:nvPr/>
        </p:nvSpPr>
        <p:spPr bwMode="auto">
          <a:xfrm>
            <a:off x="271463" y="1341438"/>
            <a:ext cx="9217025" cy="432117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800">
                <a:latin typeface="HG丸ｺﾞｼｯｸM-PRO" panose="020F0600000000000000" pitchFamily="50" charset="-128"/>
                <a:ea typeface="HG丸ｺﾞｼｯｸM-PRO" panose="020F0600000000000000" pitchFamily="50" charset="-128"/>
              </a:rPr>
              <a:t>○分析対象事例</a:t>
            </a:r>
            <a:r>
              <a:rPr lang="en-US" altLang="ja-JP" sz="2800">
                <a:latin typeface="HG丸ｺﾞｼｯｸM-PRO" panose="020F0600000000000000" pitchFamily="50" charset="-128"/>
                <a:ea typeface="HG丸ｺﾞｼｯｸM-PRO" panose="020F0600000000000000" pitchFamily="50" charset="-128"/>
              </a:rPr>
              <a:t>534</a:t>
            </a:r>
            <a:r>
              <a:rPr lang="ja-JP" altLang="en-US" sz="2800">
                <a:latin typeface="HG丸ｺﾞｼｯｸM-PRO" panose="020F0600000000000000" pitchFamily="50" charset="-128"/>
                <a:ea typeface="HG丸ｺﾞｼｯｸM-PRO" panose="020F0600000000000000" pitchFamily="50" charset="-128"/>
              </a:rPr>
              <a:t>件のうち、子宮収縮薬が使用された事例は</a:t>
            </a:r>
            <a:r>
              <a:rPr lang="en-US" altLang="ja-JP" sz="2800">
                <a:latin typeface="HG丸ｺﾞｼｯｸM-PRO" panose="020F0600000000000000" pitchFamily="50" charset="-128"/>
                <a:ea typeface="HG丸ｺﾞｼｯｸM-PRO" panose="020F0600000000000000" pitchFamily="50" charset="-128"/>
              </a:rPr>
              <a:t>146</a:t>
            </a:r>
            <a:r>
              <a:rPr lang="ja-JP" altLang="en-US" sz="2800">
                <a:latin typeface="HG丸ｺﾞｼｯｸM-PRO" panose="020F0600000000000000" pitchFamily="50" charset="-128"/>
                <a:ea typeface="HG丸ｺﾞｼｯｸM-PRO" panose="020F0600000000000000" pitchFamily="50" charset="-128"/>
              </a:rPr>
              <a:t>件であった。</a:t>
            </a:r>
            <a:endParaRPr lang="en-US" altLang="ja-JP" sz="280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800">
              <a:latin typeface="HG丸ｺﾞｼｯｸM-PRO" panose="020F0600000000000000" pitchFamily="50" charset="-128"/>
              <a:ea typeface="HG丸ｺﾞｼｯｸM-PRO" panose="020F0600000000000000" pitchFamily="50" charset="-128"/>
            </a:endParaRPr>
          </a:p>
          <a:p>
            <a:pPr>
              <a:lnSpc>
                <a:spcPct val="120000"/>
              </a:lnSpc>
              <a:buFontTx/>
              <a:buNone/>
            </a:pPr>
            <a:r>
              <a:rPr lang="ja-JP" altLang="en-US" sz="2800">
                <a:latin typeface="HG丸ｺﾞｼｯｸM-PRO" panose="020F0600000000000000" pitchFamily="50" charset="-128"/>
                <a:ea typeface="HG丸ｺﾞｼｯｸM-PRO" panose="020F0600000000000000" pitchFamily="50" charset="-128"/>
              </a:rPr>
              <a:t>○このうち、オキシトシンが使用された事例は</a:t>
            </a:r>
            <a:r>
              <a:rPr lang="en-US" altLang="ja-JP" sz="2800">
                <a:latin typeface="HG丸ｺﾞｼｯｸM-PRO" panose="020F0600000000000000" pitchFamily="50" charset="-128"/>
                <a:ea typeface="HG丸ｺﾞｼｯｸM-PRO" panose="020F0600000000000000" pitchFamily="50" charset="-128"/>
              </a:rPr>
              <a:t>123</a:t>
            </a:r>
            <a:r>
              <a:rPr lang="ja-JP" altLang="en-US" sz="2800">
                <a:latin typeface="HG丸ｺﾞｼｯｸM-PRO" panose="020F0600000000000000" pitchFamily="50" charset="-128"/>
                <a:ea typeface="HG丸ｺﾞｼｯｸM-PRO" panose="020F0600000000000000" pitchFamily="50" charset="-128"/>
              </a:rPr>
              <a:t>件、</a:t>
            </a:r>
            <a:r>
              <a:rPr lang="en-US" altLang="ja-JP" sz="2800">
                <a:latin typeface="HG丸ｺﾞｼｯｸM-PRO" panose="020F0600000000000000" pitchFamily="50" charset="-128"/>
                <a:ea typeface="HG丸ｺﾞｼｯｸM-PRO" panose="020F0600000000000000" pitchFamily="50" charset="-128"/>
              </a:rPr>
              <a:t>PGF2α</a:t>
            </a:r>
            <a:r>
              <a:rPr lang="ja-JP" altLang="en-US" sz="2800">
                <a:latin typeface="HG丸ｺﾞｼｯｸM-PRO" panose="020F0600000000000000" pitchFamily="50" charset="-128"/>
                <a:ea typeface="HG丸ｺﾞｼｯｸM-PRO" panose="020F0600000000000000" pitchFamily="50" charset="-128"/>
              </a:rPr>
              <a:t>が使用された事例は</a:t>
            </a:r>
            <a:r>
              <a:rPr lang="en-US" altLang="ja-JP" sz="2800">
                <a:latin typeface="HG丸ｺﾞｼｯｸM-PRO" panose="020F0600000000000000" pitchFamily="50" charset="-128"/>
                <a:ea typeface="HG丸ｺﾞｼｯｸM-PRO" panose="020F0600000000000000" pitchFamily="50" charset="-128"/>
              </a:rPr>
              <a:t>20</a:t>
            </a:r>
            <a:r>
              <a:rPr lang="ja-JP" altLang="en-US" sz="2800">
                <a:latin typeface="HG丸ｺﾞｼｯｸM-PRO" panose="020F0600000000000000" pitchFamily="50" charset="-128"/>
                <a:ea typeface="HG丸ｺﾞｼｯｸM-PRO" panose="020F0600000000000000" pitchFamily="50" charset="-128"/>
              </a:rPr>
              <a:t>件、</a:t>
            </a:r>
            <a:r>
              <a:rPr lang="en-US" altLang="ja-JP" sz="2800">
                <a:latin typeface="HG丸ｺﾞｼｯｸM-PRO" panose="020F0600000000000000" pitchFamily="50" charset="-128"/>
                <a:ea typeface="HG丸ｺﾞｼｯｸM-PRO" panose="020F0600000000000000" pitchFamily="50" charset="-128"/>
              </a:rPr>
              <a:t>PGE2</a:t>
            </a:r>
            <a:r>
              <a:rPr lang="ja-JP" altLang="en-US" sz="2800">
                <a:latin typeface="HG丸ｺﾞｼｯｸM-PRO" panose="020F0600000000000000" pitchFamily="50" charset="-128"/>
                <a:ea typeface="HG丸ｺﾞｼｯｸM-PRO" panose="020F0600000000000000" pitchFamily="50" charset="-128"/>
              </a:rPr>
              <a:t>が使用された事例は</a:t>
            </a:r>
            <a:r>
              <a:rPr lang="en-US" altLang="ja-JP" sz="2800">
                <a:latin typeface="HG丸ｺﾞｼｯｸM-PRO" panose="020F0600000000000000" pitchFamily="50" charset="-128"/>
                <a:ea typeface="HG丸ｺﾞｼｯｸM-PRO" panose="020F0600000000000000" pitchFamily="50" charset="-128"/>
              </a:rPr>
              <a:t>37</a:t>
            </a:r>
            <a:r>
              <a:rPr lang="ja-JP" altLang="en-US" sz="2800">
                <a:latin typeface="HG丸ｺﾞｼｯｸM-PRO" panose="020F0600000000000000" pitchFamily="50" charset="-128"/>
                <a:ea typeface="HG丸ｺﾞｼｯｸM-PRO" panose="020F0600000000000000" pitchFamily="50" charset="-128"/>
              </a:rPr>
              <a:t>件であった（重複あり）。</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169863" y="1109663"/>
            <a:ext cx="9709150" cy="562927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B8EF5392-9FD3-4437-983B-3EB4CCB642D1}" type="slidenum">
              <a:rPr lang="ja-JP" altLang="en-US" smtClean="0"/>
              <a:pPr>
                <a:defRPr/>
              </a:pPr>
              <a:t>80</a:t>
            </a:fld>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1512810417"/>
              </p:ext>
            </p:extLst>
          </p:nvPr>
        </p:nvGraphicFramePr>
        <p:xfrm>
          <a:off x="415925" y="1216025"/>
          <a:ext cx="9239250" cy="4583113"/>
        </p:xfrm>
        <a:graphic>
          <a:graphicData uri="http://schemas.openxmlformats.org/drawingml/2006/table">
            <a:tbl>
              <a:tblPr/>
              <a:tblGrid>
                <a:gridCol w="1454150">
                  <a:extLst>
                    <a:ext uri="{9D8B030D-6E8A-4147-A177-3AD203B41FA5}">
                      <a16:colId xmlns:a16="http://schemas.microsoft.com/office/drawing/2014/main" val="20000"/>
                    </a:ext>
                  </a:extLst>
                </a:gridCol>
                <a:gridCol w="1697038">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873125">
                  <a:extLst>
                    <a:ext uri="{9D8B030D-6E8A-4147-A177-3AD203B41FA5}">
                      <a16:colId xmlns:a16="http://schemas.microsoft.com/office/drawing/2014/main" val="20003"/>
                    </a:ext>
                  </a:extLst>
                </a:gridCol>
                <a:gridCol w="582612">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654050">
                  <a:extLst>
                    <a:ext uri="{9D8B030D-6E8A-4147-A177-3AD203B41FA5}">
                      <a16:colId xmlns:a16="http://schemas.microsoft.com/office/drawing/2014/main" val="20006"/>
                    </a:ext>
                  </a:extLst>
                </a:gridCol>
                <a:gridCol w="873125">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1090612">
                  <a:extLst>
                    <a:ext uri="{9D8B030D-6E8A-4147-A177-3AD203B41FA5}">
                      <a16:colId xmlns:a16="http://schemas.microsoft.com/office/drawing/2014/main" val="20009"/>
                    </a:ext>
                  </a:extLst>
                </a:gridCol>
              </a:tblGrid>
              <a:tr h="481013">
                <a:tc rowSpan="2"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　　</a:t>
                      </a:r>
                      <a:r>
                        <a:rPr kumimoji="1" lang="ja-JP" altLang="en-US"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　　　　　　　　　　</a:t>
                      </a:r>
                      <a:r>
                        <a:rPr kumimoji="1" 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出生年</a:t>
                      </a:r>
                      <a:endParaRPr kumimoji="1" lang="en-US" alt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br>
                        <a:rPr kumimoji="1" lang="en-US"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br>
                      <a:r>
                        <a:rPr kumimoji="1" 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項目</a:t>
                      </a:r>
                      <a:endParaRPr kumimoji="1" 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BFBFBF"/>
                    </a:solidFill>
                  </a:tcPr>
                </a:tc>
                <a:tc rowSpan="2"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2009</a:t>
                      </a: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対象数</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2010</a:t>
                      </a: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a:t>
                      </a:r>
                      <a:r>
                        <a:rPr kumimoji="1" lang="ja-JP" altLang="en-US"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対象数</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=174)</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2011</a:t>
                      </a: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a:t>
                      </a:r>
                      <a:r>
                        <a:rPr kumimoji="1" lang="ja-JP" altLang="en-US"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対象数</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=120)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2012</a:t>
                      </a: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a:t>
                      </a:r>
                      <a:r>
                        <a:rPr kumimoji="1" lang="ja-JP" altLang="en-US"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対象数</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rPr>
                        <a:t>=37)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ＭＳ Ｐゴシック" panose="020B0600070205080204"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extLst>
                  <a:ext uri="{0D108BD9-81ED-4DB2-BD59-A6C34878D82A}">
                    <a16:rowId xmlns:a16="http://schemas.microsoft.com/office/drawing/2014/main" val="10000"/>
                  </a:ext>
                </a:extLst>
              </a:tr>
              <a:tr h="241300">
                <a:tc gridSpan="2" vMerge="1">
                  <a:txBody>
                    <a:bodyPr/>
                    <a:lstStyle/>
                    <a:p>
                      <a:endParaRPr kumimoji="1" lang="ja-JP" altLang="en-US"/>
                    </a:p>
                  </a:txBody>
                  <a:tcPr/>
                </a:tc>
                <a:tc hMerge="1"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1"/>
                  </a:ext>
                </a:extLst>
              </a:tr>
              <a:tr h="241300">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子宮収縮薬の使用</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重複あり</a:t>
                      </a: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59</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1300">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オキシトシン使用</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54</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36</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1300">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用法・用量</a:t>
                      </a:r>
                      <a:endParaRPr kumimoji="1" 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基準より多い</a:t>
                      </a:r>
                      <a:r>
                        <a:rPr kumimoji="1" lang="ja-JP" sz="15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注２）</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64.8</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24</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66.7</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60.0</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 </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61.5</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13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基準内</a:t>
                      </a:r>
                      <a:endParaRPr kumimoji="1" 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16</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29.6</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25.0</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35.0</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38.5</a:t>
                      </a:r>
                      <a:endParaRPr kumimoji="1" lang="ja-JP" alt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1300">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心拍数聴取方法</a:t>
                      </a:r>
                      <a:r>
                        <a:rPr kumimoji="1" lang="ja-JP" sz="15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注３）</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連続的</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61.1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28</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77.8</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65.0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76.9</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13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間欠的</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19.4</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23.1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1300">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PGF</a:t>
                      </a:r>
                      <a:r>
                        <a:rPr kumimoji="1" lang="ja-JP" sz="1500" b="0" i="0" u="none" strike="noStrike" cap="none" normalizeH="0" baseline="-25000">
                          <a:ln>
                            <a:noFill/>
                          </a:ln>
                          <a:solidFill>
                            <a:srgbClr val="000000"/>
                          </a:solidFill>
                          <a:effectLst/>
                          <a:latin typeface="HG丸ｺﾞｼｯｸM-PRO" panose="020F0600000000000000" pitchFamily="50" charset="-128"/>
                          <a:ea typeface="ＭＳ Ｐゴシック" panose="020B0600070205080204" pitchFamily="50" charset="-128"/>
                        </a:rPr>
                        <a:t>２</a:t>
                      </a:r>
                      <a:r>
                        <a:rPr kumimoji="1" lang="ja-JP" altLang="ja-JP" sz="1500" b="0" i="0" u="none" strike="noStrike" cap="none" normalizeH="0" baseline="-25000">
                          <a:ln>
                            <a:noFill/>
                          </a:ln>
                          <a:solidFill>
                            <a:srgbClr val="000000"/>
                          </a:solidFill>
                          <a:effectLst/>
                          <a:latin typeface="HG丸ｺﾞｼｯｸM-PRO" panose="020F0600000000000000" pitchFamily="50" charset="-128"/>
                          <a:ea typeface="ＭＳ Ｐゴシック" panose="020B0600070205080204" pitchFamily="50" charset="-128"/>
                        </a:rPr>
                        <a:t>α</a:t>
                      </a: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使用</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1300">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用法・用量</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基準より多い</a:t>
                      </a:r>
                      <a:r>
                        <a:rPr kumimoji="1" lang="ja-JP" sz="15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注２）</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66.7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16.7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13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基準内</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33.3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83.3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1300">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心拍数聴取方法</a:t>
                      </a:r>
                      <a:r>
                        <a:rPr kumimoji="1" lang="ja-JP" sz="15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注３）</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連続的</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66.7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13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間欠的</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33.3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1300">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PGE</a:t>
                      </a:r>
                      <a:r>
                        <a:rPr kumimoji="1" lang="ja-JP" sz="1500" b="0" i="0" u="none" strike="noStrike" cap="none" normalizeH="0" baseline="-25000">
                          <a:ln>
                            <a:noFill/>
                          </a:ln>
                          <a:solidFill>
                            <a:srgbClr val="000000"/>
                          </a:solidFill>
                          <a:effectLst/>
                          <a:latin typeface="HG丸ｺﾞｼｯｸM-PRO" panose="020F0600000000000000" pitchFamily="50" charset="-128"/>
                          <a:ea typeface="ＭＳ Ｐゴシック" panose="020B0600070205080204" pitchFamily="50" charset="-128"/>
                        </a:rPr>
                        <a:t>２</a:t>
                      </a: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使用</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1300">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用法・用量</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基準より多い</a:t>
                      </a:r>
                      <a:r>
                        <a:rPr kumimoji="1" lang="ja-JP" sz="15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注２）</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13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dirty="0">
                          <a:ln>
                            <a:noFill/>
                          </a:ln>
                          <a:solidFill>
                            <a:srgbClr val="000000"/>
                          </a:solidFill>
                          <a:effectLst/>
                          <a:latin typeface="HG丸ｺﾞｼｯｸM-PRO" panose="020F0600000000000000" pitchFamily="50" charset="-128"/>
                          <a:ea typeface="ＭＳ Ｐゴシック" panose="020B0600070205080204" pitchFamily="50" charset="-128"/>
                        </a:rPr>
                        <a:t>基準内</a:t>
                      </a:r>
                      <a:endParaRPr kumimoji="1" lang="ja-JP" sz="15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86.7</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92.3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1300">
                <a:tc row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心拍数聴取方法</a:t>
                      </a:r>
                      <a:r>
                        <a:rPr kumimoji="1" lang="ja-JP" sz="15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注３）</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連続的</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15.4</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13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5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間欠的</a:t>
                      </a:r>
                      <a:endParaRPr kumimoji="1" 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84.6</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80.0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 </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75.0</a:t>
                      </a:r>
                      <a:endParaRPr kumimoji="1" lang="ja-JP" altLang="ja-JP" sz="15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4" name="正方形/長方形 3"/>
          <p:cNvSpPr/>
          <p:nvPr/>
        </p:nvSpPr>
        <p:spPr>
          <a:xfrm>
            <a:off x="344488" y="5800725"/>
            <a:ext cx="9359900" cy="938213"/>
          </a:xfrm>
          <a:prstGeom prst="rect">
            <a:avLst/>
          </a:prstGeom>
        </p:spPr>
        <p:txBody>
          <a:bodyPr>
            <a:spAutoFit/>
          </a:bodyPr>
          <a:lstStyle/>
          <a:p>
            <a:pPr marL="381000" indent="-381000" algn="just">
              <a:spcAft>
                <a:spcPts val="0"/>
              </a:spcAft>
              <a:defRPr/>
            </a:pPr>
            <a:r>
              <a:rPr lang="ja-JP" altLang="ja-JP" sz="1100" kern="100" dirty="0">
                <a:latin typeface="HG丸ｺﾞｼｯｸM-PRO" panose="020F0600000000000000" pitchFamily="50" charset="-128"/>
                <a:cs typeface="Times New Roman" panose="02020603050405020304" pitchFamily="18" charset="0"/>
              </a:rPr>
              <a:t>注１）「不明」の件数を除いているため、合計が一致しない場合がある。</a:t>
            </a:r>
          </a:p>
          <a:p>
            <a:pPr marL="381000" indent="-381000" algn="just">
              <a:spcAft>
                <a:spcPts val="0"/>
              </a:spcAft>
              <a:defRPr/>
            </a:pPr>
            <a:r>
              <a:rPr lang="ja-JP" altLang="ja-JP" sz="1100" kern="100" dirty="0">
                <a:latin typeface="HG丸ｺﾞｼｯｸM-PRO" panose="020F0600000000000000" pitchFamily="50" charset="-128"/>
                <a:cs typeface="Times New Roman" panose="02020603050405020304" pitchFamily="18" charset="0"/>
              </a:rPr>
              <a:t>注２）「基準より多い」は、初期投与量、増加量、最大投与量のいずれかが「産婦人科診療ガイドライン産科編」等に記載された基準より多い</a:t>
            </a:r>
            <a:endParaRPr lang="en-US" altLang="ja-JP" sz="1100" kern="100" dirty="0">
              <a:latin typeface="HG丸ｺﾞｼｯｸM-PRO" panose="020F0600000000000000" pitchFamily="50" charset="-128"/>
              <a:cs typeface="Times New Roman" panose="02020603050405020304" pitchFamily="18" charset="0"/>
            </a:endParaRPr>
          </a:p>
          <a:p>
            <a:pPr marL="381000" indent="-381000" algn="just">
              <a:spcAft>
                <a:spcPts val="0"/>
              </a:spcAft>
              <a:defRPr/>
            </a:pPr>
            <a:r>
              <a:rPr lang="ja-JP" altLang="en-US" sz="1100" kern="100" dirty="0">
                <a:latin typeface="HG丸ｺﾞｼｯｸM-PRO" panose="020F0600000000000000" pitchFamily="50" charset="-128"/>
                <a:cs typeface="Times New Roman" panose="02020603050405020304" pitchFamily="18" charset="0"/>
              </a:rPr>
              <a:t>　　　</a:t>
            </a:r>
            <a:r>
              <a:rPr lang="ja-JP" altLang="ja-JP" sz="1100" kern="100" dirty="0">
                <a:latin typeface="HG丸ｺﾞｼｯｸM-PRO" panose="020F0600000000000000" pitchFamily="50" charset="-128"/>
                <a:cs typeface="Times New Roman" panose="02020603050405020304" pitchFamily="18" charset="0"/>
              </a:rPr>
              <a:t>ものである。</a:t>
            </a:r>
          </a:p>
          <a:p>
            <a:pPr marL="381000" indent="-381000" algn="just">
              <a:spcAft>
                <a:spcPts val="0"/>
              </a:spcAft>
              <a:defRPr/>
            </a:pPr>
            <a:r>
              <a:rPr lang="ja-JP" altLang="ja-JP" sz="1100" kern="100" dirty="0">
                <a:latin typeface="HG丸ｺﾞｼｯｸM-PRO" panose="020F0600000000000000" pitchFamily="50" charset="-128"/>
                <a:cs typeface="Times New Roman" panose="02020603050405020304" pitchFamily="18" charset="0"/>
              </a:rPr>
              <a:t>注３）「産婦人科診療ガイドライン産科編」等によると、子宮収縮薬投与中は、分娩監視装置を用いて子宮収縮と胎児心拍を連続的モニターするとされている。「間欠的」は、間欠的な分娩監視装置の装着またはドップラなどによる間欠的胎児心拍数聴取である。</a:t>
            </a:r>
          </a:p>
        </p:txBody>
      </p:sp>
      <p:sp>
        <p:nvSpPr>
          <p:cNvPr id="93386" name="Rectangle 2"/>
          <p:cNvSpPr txBox="1">
            <a:spLocks noChangeArrowheads="1"/>
          </p:cNvSpPr>
          <p:nvPr/>
        </p:nvSpPr>
        <p:spPr bwMode="auto">
          <a:xfrm>
            <a:off x="1657350" y="350838"/>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a:solidFill>
                  <a:schemeClr val="tx2"/>
                </a:solidFill>
                <a:latin typeface="HG丸ｺﾞｼｯｸM-PRO" panose="020F0600000000000000" pitchFamily="50" charset="-128"/>
                <a:ea typeface="HG丸ｺﾞｼｯｸM-PRO" panose="020F0600000000000000" pitchFamily="50" charset="-128"/>
              </a:rPr>
              <a:t>子宮収縮薬使用に関する事例の概況②</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11325" y="412750"/>
            <a:ext cx="7170738" cy="588963"/>
          </a:xfrm>
        </p:spPr>
        <p:txBody>
          <a:bodyPr/>
          <a:lstStyle/>
          <a:p>
            <a:pPr eaLnBrk="1" hangingPunct="1"/>
            <a:r>
              <a:rPr lang="ja-JP" altLang="en-US" sz="3200"/>
              <a:t>診療録等の記載に関する事例の概況①</a:t>
            </a:r>
          </a:p>
        </p:txBody>
      </p:sp>
      <p:sp>
        <p:nvSpPr>
          <p:cNvPr id="36" name="スライド番号プレースホルダー 5"/>
          <p:cNvSpPr>
            <a:spLocks noGrp="1"/>
          </p:cNvSpPr>
          <p:nvPr>
            <p:ph type="sldNum" sz="quarter" idx="12"/>
          </p:nvPr>
        </p:nvSpPr>
        <p:spPr/>
        <p:txBody>
          <a:bodyPr/>
          <a:lstStyle/>
          <a:p>
            <a:pPr>
              <a:defRPr/>
            </a:pPr>
            <a:fld id="{60D78215-2A2F-4702-AFDA-952E4DDC3676}" type="slidenum">
              <a:rPr lang="ja-JP" altLang="en-US"/>
              <a:pPr>
                <a:defRPr/>
              </a:pPr>
              <a:t>81</a:t>
            </a:fld>
            <a:endParaRPr lang="en-US" altLang="ja-JP"/>
          </a:p>
        </p:txBody>
      </p:sp>
      <p:sp>
        <p:nvSpPr>
          <p:cNvPr id="83972" name="AutoShape 3"/>
          <p:cNvSpPr>
            <a:spLocks noChangeArrowheads="1"/>
          </p:cNvSpPr>
          <p:nvPr/>
        </p:nvSpPr>
        <p:spPr bwMode="auto">
          <a:xfrm>
            <a:off x="271463" y="1171575"/>
            <a:ext cx="9217025" cy="5159375"/>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defRPr/>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534</a:t>
            </a:r>
            <a:r>
              <a:rPr lang="ja-JP" altLang="en-US" sz="2400" dirty="0">
                <a:latin typeface="HG丸ｺﾞｼｯｸM-PRO" panose="020F0600000000000000" pitchFamily="50" charset="-128"/>
                <a:ea typeface="HG丸ｺﾞｼｯｸM-PRO" panose="020F0600000000000000" pitchFamily="50" charset="-128"/>
              </a:rPr>
              <a:t>件のうち、行った診療行為等の診療録等への記載について原因分析報告書の「臨床経過に関する医学的評価」において、産科医療の質の向上を図るための評価および「今後の産科医療向上のために検討すべき事項」において提言がされた事例</a:t>
            </a:r>
            <a:r>
              <a:rPr lang="ja-JP" altLang="ja-JP" sz="2400" kern="0" baseline="30000" dirty="0">
                <a:solidFill>
                  <a:srgbClr val="000000"/>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注）</a:t>
            </a:r>
            <a:r>
              <a:rPr lang="ja-JP" altLang="en-US" sz="2400" dirty="0">
                <a:latin typeface="HG丸ｺﾞｼｯｸM-PRO" panose="020F0600000000000000" pitchFamily="50" charset="-128"/>
                <a:ea typeface="HG丸ｺﾞｼｯｸM-PRO" panose="020F0600000000000000" pitchFamily="50" charset="-128"/>
              </a:rPr>
              <a:t>は</a:t>
            </a:r>
            <a:r>
              <a:rPr lang="en-US" altLang="ja-JP" sz="2400" dirty="0">
                <a:latin typeface="HG丸ｺﾞｼｯｸM-PRO" panose="020F0600000000000000" pitchFamily="50" charset="-128"/>
                <a:ea typeface="HG丸ｺﾞｼｯｸM-PRO" panose="020F0600000000000000" pitchFamily="50" charset="-128"/>
              </a:rPr>
              <a:t>288</a:t>
            </a:r>
            <a:r>
              <a:rPr lang="ja-JP" altLang="en-US" sz="2400" dirty="0">
                <a:latin typeface="HG丸ｺﾞｼｯｸM-PRO" panose="020F0600000000000000" pitchFamily="50" charset="-128"/>
                <a:ea typeface="HG丸ｺﾞｼｯｸM-PRO" panose="020F0600000000000000" pitchFamily="50" charset="-128"/>
              </a:rPr>
              <a:t>件であった。</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endParaRPr lang="en-US" altLang="ja-JP" sz="18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defRPr/>
            </a:pPr>
            <a:r>
              <a:rPr lang="ja-JP" altLang="en-US" sz="1800" dirty="0">
                <a:latin typeface="HG丸ｺﾞｼｯｸM-PRO" panose="020F0600000000000000" pitchFamily="50" charset="-128"/>
                <a:ea typeface="HG丸ｺﾞｼｯｸM-PRO" panose="020F0600000000000000" pitchFamily="50" charset="-128"/>
              </a:rPr>
              <a:t>注）原因分析報告書の「臨床経過に関する医学的評価」において、「選択されることは少ない」、「一般的ではない」、「基準から逸脱している」、「医学的妥当性がない」、「劣っている」、「誤っている」等と記載された事例、および分娩機関に対する「今後の産科医療向上のために検討すべき事項」において診療録等の記載に関する提言が記載された事例</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193675" y="1196975"/>
            <a:ext cx="9505950" cy="5408613"/>
          </a:xfrm>
          <a:prstGeom prst="roundRect">
            <a:avLst>
              <a:gd name="adj" fmla="val 9153"/>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44D04853-4093-4A2D-8999-08FAEFCD250D}" type="slidenum">
              <a:rPr lang="ja-JP" altLang="en-US" smtClean="0"/>
              <a:pPr>
                <a:defRPr/>
              </a:pPr>
              <a:t>82</a:t>
            </a:fld>
            <a:endParaRPr lang="en-US" altLang="ja-JP" dirty="0"/>
          </a:p>
        </p:txBody>
      </p:sp>
      <p:graphicFrame>
        <p:nvGraphicFramePr>
          <p:cNvPr id="3" name="表 2"/>
          <p:cNvGraphicFramePr>
            <a:graphicFrameLocks noGrp="1"/>
          </p:cNvGraphicFramePr>
          <p:nvPr/>
        </p:nvGraphicFramePr>
        <p:xfrm>
          <a:off x="355600" y="1406525"/>
          <a:ext cx="9145588" cy="4637088"/>
        </p:xfrm>
        <a:graphic>
          <a:graphicData uri="http://schemas.openxmlformats.org/drawingml/2006/table">
            <a:tbl>
              <a:tblPr/>
              <a:tblGrid>
                <a:gridCol w="215900">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gridCol w="649287">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gridCol w="708025">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855662">
                  <a:extLst>
                    <a:ext uri="{9D8B030D-6E8A-4147-A177-3AD203B41FA5}">
                      <a16:colId xmlns:a16="http://schemas.microsoft.com/office/drawing/2014/main" val="20007"/>
                    </a:ext>
                  </a:extLst>
                </a:gridCol>
                <a:gridCol w="719138">
                  <a:extLst>
                    <a:ext uri="{9D8B030D-6E8A-4147-A177-3AD203B41FA5}">
                      <a16:colId xmlns:a16="http://schemas.microsoft.com/office/drawing/2014/main" val="20008"/>
                    </a:ext>
                  </a:extLst>
                </a:gridCol>
                <a:gridCol w="949325">
                  <a:extLst>
                    <a:ext uri="{9D8B030D-6E8A-4147-A177-3AD203B41FA5}">
                      <a16:colId xmlns:a16="http://schemas.microsoft.com/office/drawing/2014/main" val="20009"/>
                    </a:ext>
                  </a:extLst>
                </a:gridCol>
              </a:tblGrid>
              <a:tr h="650875">
                <a:tc rowSpan="2"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r>
                        <a:rPr kumimoji="1" lang="ja-JP" altLang="en-US"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　　　　　　</a:t>
                      </a: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出生年</a:t>
                      </a:r>
                      <a:endPar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br>
                        <a:rPr kumimoji="1" lang="en-US"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b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項目</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BFBFBF"/>
                    </a:solidFill>
                  </a:tcPr>
                </a:tc>
                <a:tc rowSpan="2"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2009</a:t>
                      </a: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対象数</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2010</a:t>
                      </a: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対象数</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=174)</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2011</a:t>
                      </a: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対象数</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=120)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2012</a:t>
                      </a: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年</a:t>
                      </a:r>
                      <a:endParaRPr kumimoji="1" lang="en-US" alt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対象数</a:t>
                      </a: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kumimoji="1" lang="ja-JP" altLang="en-US"/>
                    </a:p>
                  </a:txBody>
                  <a:tcPr/>
                </a:tc>
                <a:extLst>
                  <a:ext uri="{0D108BD9-81ED-4DB2-BD59-A6C34878D82A}">
                    <a16:rowId xmlns:a16="http://schemas.microsoft.com/office/drawing/2014/main" val="10000"/>
                  </a:ext>
                </a:extLst>
              </a:tr>
              <a:tr h="336550">
                <a:tc gridSpan="2" vMerge="1">
                  <a:txBody>
                    <a:bodyPr/>
                    <a:lstStyle/>
                    <a:p>
                      <a:endParaRPr kumimoji="1" lang="ja-JP" altLang="en-US"/>
                    </a:p>
                  </a:txBody>
                  <a:tcPr/>
                </a:tc>
                <a:tc hMerge="1"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件数</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a:ln>
                            <a:noFill/>
                          </a:ln>
                          <a:solidFill>
                            <a:srgbClr val="000000"/>
                          </a:solidFill>
                          <a:effectLst/>
                          <a:latin typeface="HG丸ｺﾞｼｯｸM-PRO" panose="020F0600000000000000" pitchFamily="50" charset="-128"/>
                          <a:ea typeface="ＭＳ Ｐゴシック" panose="020B0600070205080204" pitchFamily="50" charset="-128"/>
                        </a:rPr>
                        <a:t>％</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1"/>
                  </a:ext>
                </a:extLst>
              </a:tr>
              <a:tr h="420688">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事例数</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59</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0875">
                <a:tc gridSpan="2">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診療録等の記載に関する事項（延べ件数）</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54</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36</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325">
                <a:tc rowSpan="5">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妊娠中の検査の結果</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16</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29.6</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 </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38.5</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625">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分娩進行</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61.1</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28</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77.8</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65.0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 </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76.9</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胎児心拍数</a:t>
                      </a:r>
                      <a:r>
                        <a:rPr kumimoji="1" lang="ja-JP" altLang="ja-JP" sz="1800" b="0" i="0" u="none" strike="noStrike" cap="none" normalizeH="0" baseline="30000">
                          <a:ln>
                            <a:noFill/>
                          </a:ln>
                          <a:solidFill>
                            <a:srgbClr val="000000"/>
                          </a:solidFill>
                          <a:effectLst/>
                          <a:latin typeface="HG丸ｺﾞｼｯｸM-PRO" panose="020F0600000000000000" pitchFamily="50" charset="-128"/>
                          <a:ea typeface="ＭＳ Ｐゴシック" panose="020B0600070205080204" pitchFamily="50" charset="-128"/>
                        </a:rPr>
                        <a:t>注）</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35.2</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19.4</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 </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23.1</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138">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新生児の状態や蘇生の方法</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66.7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16.7</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 </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8000">
                <a:tc vMerge="1">
                  <a:txBody>
                    <a:bodyPr/>
                    <a:lstStyle/>
                    <a:p>
                      <a:endParaRPr kumimoji="1" lang="ja-JP" altLang="en-US"/>
                    </a:p>
                  </a:txBody>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説明と同意</a:t>
                      </a:r>
                      <a:endParaRPr kumimoji="1" 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33.3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83.3</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 </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a:t>
                      </a:r>
                      <a:endParaRPr kumimoji="1" lang="ja-JP" altLang="ja-JP" sz="18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2865" marR="62865" marT="0" marB="0" anchor="ctr" horzOverflow="overflow">
                    <a:lnL w="12700" cap="flat" cmpd="sng" algn="ctr">
                      <a:solidFill>
                        <a:srgbClr val="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正方形/長方形 3"/>
          <p:cNvSpPr/>
          <p:nvPr/>
        </p:nvSpPr>
        <p:spPr>
          <a:xfrm>
            <a:off x="344488" y="6072188"/>
            <a:ext cx="9359900" cy="307975"/>
          </a:xfrm>
          <a:prstGeom prst="rect">
            <a:avLst/>
          </a:prstGeom>
        </p:spPr>
        <p:txBody>
          <a:bodyPr>
            <a:spAutoFit/>
          </a:bodyPr>
          <a:lstStyle/>
          <a:p>
            <a:pPr>
              <a:defRPr/>
            </a:pPr>
            <a:r>
              <a:rPr lang="ja-JP" altLang="ja-JP" sz="1400" kern="100" dirty="0">
                <a:latin typeface="HG丸ｺﾞｼｯｸM-PRO" panose="020F0600000000000000" pitchFamily="50" charset="-128"/>
                <a:cs typeface="Times New Roman" panose="02020603050405020304" pitchFamily="18" charset="0"/>
              </a:rPr>
              <a:t>注）</a:t>
            </a:r>
            <a:r>
              <a:rPr lang="ja-JP" altLang="ja-JP" sz="1400" dirty="0"/>
              <a:t>「胎児心拍数」は、心拍計や陣痛計の適切な装着に関する評価も含んでいる。</a:t>
            </a:r>
          </a:p>
        </p:txBody>
      </p:sp>
      <p:sp>
        <p:nvSpPr>
          <p:cNvPr id="95337" name="Rectangle 2"/>
          <p:cNvSpPr txBox="1">
            <a:spLocks noChangeArrowheads="1"/>
          </p:cNvSpPr>
          <p:nvPr/>
        </p:nvSpPr>
        <p:spPr bwMode="auto">
          <a:xfrm>
            <a:off x="1657350" y="350838"/>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a:solidFill>
                  <a:schemeClr val="tx2"/>
                </a:solidFill>
                <a:latin typeface="HG丸ｺﾞｼｯｸM-PRO" panose="020F0600000000000000" pitchFamily="50" charset="-128"/>
                <a:ea typeface="HG丸ｺﾞｼｯｸM-PRO" panose="020F0600000000000000" pitchFamily="50" charset="-128"/>
              </a:rPr>
              <a:t>診療録等の記載に関する事例の概況②</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p:txBody>
          <a:bodyPr/>
          <a:lstStyle/>
          <a:p>
            <a:pPr>
              <a:defRPr/>
            </a:pPr>
            <a:fld id="{1FDB810B-B661-4BC9-BCFC-4725A4F05936}" type="slidenum">
              <a:rPr lang="ja-JP" altLang="en-US"/>
              <a:pPr>
                <a:defRPr/>
              </a:pPr>
              <a:t>83</a:t>
            </a:fld>
            <a:endParaRPr lang="en-US" altLang="ja-JP"/>
          </a:p>
        </p:txBody>
      </p:sp>
      <p:sp>
        <p:nvSpPr>
          <p:cNvPr id="96259"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関係学会・団体等の動き</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341563" y="346075"/>
            <a:ext cx="5219700" cy="644525"/>
          </a:xfrm>
        </p:spPr>
        <p:txBody>
          <a:bodyPr/>
          <a:lstStyle/>
          <a:p>
            <a:pPr eaLnBrk="1" hangingPunct="1"/>
            <a:r>
              <a:rPr lang="ja-JP" altLang="en-US"/>
              <a:t>関係学会・団体等の動き</a:t>
            </a:r>
          </a:p>
        </p:txBody>
      </p:sp>
      <p:sp>
        <p:nvSpPr>
          <p:cNvPr id="4" name="スライド番号プレースホルダー 5"/>
          <p:cNvSpPr>
            <a:spLocks noGrp="1"/>
          </p:cNvSpPr>
          <p:nvPr>
            <p:ph type="sldNum" sz="quarter" idx="12"/>
          </p:nvPr>
        </p:nvSpPr>
        <p:spPr/>
        <p:txBody>
          <a:bodyPr/>
          <a:lstStyle/>
          <a:p>
            <a:pPr>
              <a:defRPr/>
            </a:pPr>
            <a:fld id="{CAF8EEE4-9B26-4DF1-BA9D-8BB63785EC96}" type="slidenum">
              <a:rPr lang="ja-JP" altLang="en-US"/>
              <a:pPr>
                <a:defRPr/>
              </a:pPr>
              <a:t>84</a:t>
            </a:fld>
            <a:endParaRPr lang="en-US" altLang="ja-JP"/>
          </a:p>
        </p:txBody>
      </p:sp>
      <p:sp>
        <p:nvSpPr>
          <p:cNvPr id="97284" name="AutoShape 3"/>
          <p:cNvSpPr>
            <a:spLocks noChangeArrowheads="1"/>
          </p:cNvSpPr>
          <p:nvPr/>
        </p:nvSpPr>
        <p:spPr bwMode="auto">
          <a:xfrm>
            <a:off x="415925" y="1339850"/>
            <a:ext cx="8943975" cy="525780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800" b="1">
                <a:latin typeface="HG丸ｺﾞｼｯｸM-PRO" panose="020F0600000000000000" pitchFamily="50" charset="-128"/>
                <a:ea typeface="HG丸ｺﾞｼｯｸM-PRO" panose="020F0600000000000000" pitchFamily="50" charset="-128"/>
              </a:rPr>
              <a:t>（１）関係学会・団体等に対する働きかけ</a:t>
            </a:r>
          </a:p>
          <a:p>
            <a:pPr eaLnBrk="1" hangingPunct="1">
              <a:lnSpc>
                <a:spcPct val="90000"/>
              </a:lnSpc>
              <a:spcBef>
                <a:spcPct val="0"/>
              </a:spcBef>
              <a:buFontTx/>
              <a:buNone/>
            </a:pPr>
            <a:r>
              <a:rPr lang="ja-JP" altLang="en-US" sz="1800">
                <a:latin typeface="HG丸ｺﾞｼｯｸM-PRO" panose="020F0600000000000000" pitchFamily="50" charset="-128"/>
                <a:ea typeface="HG丸ｺﾞｼｯｸM-PRO" panose="020F0600000000000000" pitchFamily="50" charset="-128"/>
              </a:rPr>
              <a:t>○公表に併せ、本制度加入分娩機関および関係学会・団体等に報告書を送付した。</a:t>
            </a:r>
          </a:p>
          <a:p>
            <a:pPr eaLnBrk="1" hangingPunct="1">
              <a:lnSpc>
                <a:spcPct val="90000"/>
              </a:lnSpc>
              <a:spcBef>
                <a:spcPct val="0"/>
              </a:spcBef>
              <a:buFontTx/>
              <a:buNone/>
            </a:pPr>
            <a:r>
              <a:rPr lang="ja-JP" altLang="en-US" sz="1800">
                <a:latin typeface="HG丸ｺﾞｼｯｸM-PRO" panose="020F0600000000000000" pitchFamily="50" charset="-128"/>
                <a:ea typeface="HG丸ｺﾞｼｯｸM-PRO" panose="020F0600000000000000" pitchFamily="50" charset="-128"/>
              </a:rPr>
              <a:t>○「学会・職能団体に対する要望」について検討を依頼する旨の文書を、日本産科婦人科学会、日本医師会、日本産婦人科医会、日本助産師会、日本助産学会、日本周産期･新生児医学会、日本看護協会、日本未熟児新生児学会（現：</a:t>
            </a:r>
            <a:r>
              <a:rPr lang="zh-CN" altLang="en-US" sz="1800">
                <a:latin typeface="HG丸ｺﾞｼｯｸM-PRO" panose="020F0600000000000000" pitchFamily="50" charset="-128"/>
                <a:ea typeface="HG丸ｺﾞｼｯｸM-PRO" panose="020F0600000000000000" pitchFamily="50" charset="-128"/>
              </a:rPr>
              <a:t>日本新生児成育医学会</a:t>
            </a:r>
            <a:r>
              <a:rPr lang="ja-JP" altLang="en-US" sz="1800">
                <a:latin typeface="HG丸ｺﾞｼｯｸM-PRO" panose="020F0600000000000000" pitchFamily="50" charset="-128"/>
                <a:ea typeface="HG丸ｺﾞｼｯｸM-PRO" panose="020F0600000000000000" pitchFamily="50" charset="-128"/>
              </a:rPr>
              <a:t>）の合計８団体に送付した。</a:t>
            </a:r>
          </a:p>
          <a:p>
            <a:pPr eaLnBrk="1" hangingPunct="1">
              <a:lnSpc>
                <a:spcPct val="90000"/>
              </a:lnSpc>
              <a:spcBef>
                <a:spcPct val="0"/>
              </a:spcBef>
              <a:buFontTx/>
              <a:buNone/>
            </a:pPr>
            <a:endParaRPr lang="ja-JP" altLang="en-US" sz="1800">
              <a:latin typeface="HG丸ｺﾞｼｯｸM-PRO" panose="020F0600000000000000" pitchFamily="50" charset="-128"/>
              <a:ea typeface="HG丸ｺﾞｼｯｸM-PRO" panose="020F0600000000000000" pitchFamily="50" charset="-128"/>
            </a:endParaRPr>
          </a:p>
          <a:p>
            <a:pPr eaLnBrk="1" hangingPunct="1">
              <a:lnSpc>
                <a:spcPct val="90000"/>
              </a:lnSpc>
              <a:spcBef>
                <a:spcPct val="0"/>
              </a:spcBef>
              <a:buFontTx/>
              <a:buNone/>
            </a:pPr>
            <a:r>
              <a:rPr lang="ja-JP" altLang="en-US" sz="1800" b="1">
                <a:latin typeface="HG丸ｺﾞｼｯｸM-PRO" panose="020F0600000000000000" pitchFamily="50" charset="-128"/>
                <a:ea typeface="HG丸ｺﾞｼｯｸM-PRO" panose="020F0600000000000000" pitchFamily="50" charset="-128"/>
              </a:rPr>
              <a:t>（２）厚生労働省の対応</a:t>
            </a:r>
          </a:p>
          <a:p>
            <a:pPr eaLnBrk="1" hangingPunct="1">
              <a:lnSpc>
                <a:spcPct val="90000"/>
              </a:lnSpc>
              <a:spcBef>
                <a:spcPct val="0"/>
              </a:spcBef>
              <a:buFontTx/>
              <a:buNone/>
            </a:pPr>
            <a:r>
              <a:rPr lang="ja-JP" altLang="en-US" sz="1800">
                <a:latin typeface="HG丸ｺﾞｼｯｸM-PRO" panose="020F0600000000000000" pitchFamily="50" charset="-128"/>
                <a:ea typeface="HG丸ｺﾞｼｯｸM-PRO" panose="020F0600000000000000" pitchFamily="50" charset="-128"/>
              </a:rPr>
              <a:t>○厚生労働省より「産科医療補償制度第</a:t>
            </a:r>
            <a:r>
              <a:rPr lang="en-US" altLang="ja-JP" sz="1800">
                <a:latin typeface="HG丸ｺﾞｼｯｸM-PRO" panose="020F0600000000000000" pitchFamily="50" charset="-128"/>
                <a:ea typeface="HG丸ｺﾞｼｯｸM-PRO" panose="020F0600000000000000" pitchFamily="50" charset="-128"/>
              </a:rPr>
              <a:t>4</a:t>
            </a:r>
            <a:r>
              <a:rPr lang="ja-JP" altLang="en-US" sz="1800">
                <a:latin typeface="HG丸ｺﾞｼｯｸM-PRO" panose="020F0600000000000000" pitchFamily="50" charset="-128"/>
                <a:ea typeface="HG丸ｺﾞｼｯｸM-PRO" panose="020F0600000000000000" pitchFamily="50" charset="-128"/>
              </a:rPr>
              <a:t>回再発防止に関する報告書の公表について」（平成</a:t>
            </a:r>
            <a:r>
              <a:rPr lang="en-US" altLang="ja-JP" sz="1800">
                <a:latin typeface="HG丸ｺﾞｼｯｸM-PRO" panose="020F0600000000000000" pitchFamily="50" charset="-128"/>
                <a:ea typeface="HG丸ｺﾞｼｯｸM-PRO" panose="020F0600000000000000" pitchFamily="50" charset="-128"/>
              </a:rPr>
              <a:t>26</a:t>
            </a:r>
            <a:r>
              <a:rPr lang="ja-JP" altLang="en-US" sz="1800">
                <a:latin typeface="HG丸ｺﾞｼｯｸM-PRO" panose="020F0600000000000000" pitchFamily="50" charset="-128"/>
                <a:ea typeface="HG丸ｺﾞｼｯｸM-PRO" panose="020F0600000000000000" pitchFamily="50" charset="-128"/>
              </a:rPr>
              <a:t>年</a:t>
            </a:r>
            <a:r>
              <a:rPr lang="en-US" altLang="ja-JP" sz="1800">
                <a:latin typeface="HG丸ｺﾞｼｯｸM-PRO" panose="020F0600000000000000" pitchFamily="50" charset="-128"/>
                <a:ea typeface="HG丸ｺﾞｼｯｸM-PRO" panose="020F0600000000000000" pitchFamily="50" charset="-128"/>
              </a:rPr>
              <a:t>4</a:t>
            </a:r>
            <a:r>
              <a:rPr lang="ja-JP" altLang="en-US" sz="1800">
                <a:latin typeface="HG丸ｺﾞｼｯｸM-PRO" panose="020F0600000000000000" pitchFamily="50" charset="-128"/>
                <a:ea typeface="HG丸ｺﾞｼｯｸM-PRO" panose="020F0600000000000000" pitchFamily="50" charset="-128"/>
              </a:rPr>
              <a:t>月</a:t>
            </a:r>
            <a:r>
              <a:rPr lang="en-US" altLang="ja-JP" sz="1800">
                <a:latin typeface="HG丸ｺﾞｼｯｸM-PRO" panose="020F0600000000000000" pitchFamily="50" charset="-128"/>
                <a:ea typeface="HG丸ｺﾞｼｯｸM-PRO" panose="020F0600000000000000" pitchFamily="50" charset="-128"/>
              </a:rPr>
              <a:t>16</a:t>
            </a:r>
            <a:r>
              <a:rPr lang="ja-JP" altLang="en-US" sz="1800">
                <a:latin typeface="HG丸ｺﾞｼｯｸM-PRO" panose="020F0600000000000000" pitchFamily="50" charset="-128"/>
                <a:ea typeface="HG丸ｺﾞｼｯｸM-PRO" panose="020F0600000000000000" pitchFamily="50" charset="-128"/>
              </a:rPr>
              <a:t>日医政総発</a:t>
            </a:r>
            <a:r>
              <a:rPr lang="en-US" altLang="ja-JP" sz="1800">
                <a:latin typeface="HG丸ｺﾞｼｯｸM-PRO" panose="020F0600000000000000" pitchFamily="50" charset="-128"/>
                <a:ea typeface="HG丸ｺﾞｼｯｸM-PRO" panose="020F0600000000000000" pitchFamily="50" charset="-128"/>
              </a:rPr>
              <a:t>0416</a:t>
            </a:r>
            <a:r>
              <a:rPr lang="ja-JP" altLang="en-US" sz="1800">
                <a:latin typeface="HG丸ｺﾞｼｯｸM-PRO" panose="020F0600000000000000" pitchFamily="50" charset="-128"/>
                <a:ea typeface="HG丸ｺﾞｼｯｸM-PRO" panose="020F0600000000000000" pitchFamily="50" charset="-128"/>
              </a:rPr>
              <a:t>第</a:t>
            </a:r>
            <a:r>
              <a:rPr lang="en-US" altLang="ja-JP" sz="1800">
                <a:latin typeface="HG丸ｺﾞｼｯｸM-PRO" panose="020F0600000000000000" pitchFamily="50" charset="-128"/>
                <a:ea typeface="HG丸ｺﾞｼｯｸM-PRO" panose="020F0600000000000000" pitchFamily="50" charset="-128"/>
              </a:rPr>
              <a:t>3</a:t>
            </a:r>
            <a:r>
              <a:rPr lang="ja-JP" altLang="en-US" sz="1800">
                <a:latin typeface="HG丸ｺﾞｼｯｸM-PRO" panose="020F0600000000000000" pitchFamily="50" charset="-128"/>
                <a:ea typeface="HG丸ｺﾞｼｯｸM-PRO" panose="020F0600000000000000" pitchFamily="50" charset="-128"/>
              </a:rPr>
              <a:t>号厚生労働省医政局総務課長通知）が都道府県、保健所設置市、特別区に発出され、また関係団体等宛にも発出された。</a:t>
            </a:r>
          </a:p>
          <a:p>
            <a:pPr eaLnBrk="1" hangingPunct="1">
              <a:lnSpc>
                <a:spcPct val="90000"/>
              </a:lnSpc>
              <a:spcBef>
                <a:spcPct val="0"/>
              </a:spcBef>
              <a:buFontTx/>
              <a:buNone/>
            </a:pPr>
            <a:endParaRPr lang="ja-JP" altLang="en-US" sz="1800">
              <a:latin typeface="HG丸ｺﾞｼｯｸM-PRO" panose="020F0600000000000000" pitchFamily="50" charset="-128"/>
              <a:ea typeface="HG丸ｺﾞｼｯｸM-PRO" panose="020F0600000000000000" pitchFamily="50" charset="-128"/>
            </a:endParaRPr>
          </a:p>
          <a:p>
            <a:pPr eaLnBrk="1" hangingPunct="1">
              <a:lnSpc>
                <a:spcPct val="90000"/>
              </a:lnSpc>
              <a:spcBef>
                <a:spcPct val="0"/>
              </a:spcBef>
              <a:buFontTx/>
              <a:buNone/>
            </a:pPr>
            <a:r>
              <a:rPr lang="ja-JP" altLang="en-US" sz="1800" b="1">
                <a:latin typeface="HG丸ｺﾞｼｯｸM-PRO" panose="020F0600000000000000" pitchFamily="50" charset="-128"/>
                <a:ea typeface="HG丸ｺﾞｼｯｸM-PRO" panose="020F0600000000000000" pitchFamily="50" charset="-128"/>
              </a:rPr>
              <a:t>（３）関係学会・団体の動き</a:t>
            </a:r>
          </a:p>
          <a:p>
            <a:pPr eaLnBrk="1" hangingPunct="1">
              <a:lnSpc>
                <a:spcPct val="90000"/>
              </a:lnSpc>
              <a:spcBef>
                <a:spcPct val="0"/>
              </a:spcBef>
              <a:buFontTx/>
              <a:buNone/>
            </a:pPr>
            <a:r>
              <a:rPr lang="ja-JP" altLang="en-US" sz="1800">
                <a:latin typeface="HG丸ｺﾞｼｯｸM-PRO" panose="020F0600000000000000" pitchFamily="50" charset="-128"/>
                <a:ea typeface="HG丸ｺﾞｼｯｸM-PRO" panose="020F0600000000000000" pitchFamily="50" charset="-128"/>
              </a:rPr>
              <a:t>○第</a:t>
            </a:r>
            <a:r>
              <a:rPr lang="en-US" altLang="ja-JP" sz="1800">
                <a:latin typeface="HG丸ｺﾞｼｯｸM-PRO" panose="020F0600000000000000" pitchFamily="50" charset="-128"/>
                <a:ea typeface="HG丸ｺﾞｼｯｸM-PRO" panose="020F0600000000000000" pitchFamily="50" charset="-128"/>
              </a:rPr>
              <a:t>29</a:t>
            </a:r>
            <a:r>
              <a:rPr lang="ja-JP" altLang="en-US" sz="1800">
                <a:latin typeface="HG丸ｺﾞｼｯｸM-PRO" panose="020F0600000000000000" pitchFamily="50" charset="-128"/>
                <a:ea typeface="HG丸ｺﾞｼｯｸM-PRO" panose="020F0600000000000000" pitchFamily="50" charset="-128"/>
              </a:rPr>
              <a:t>回　日本助産学会学術集会、第</a:t>
            </a:r>
            <a:r>
              <a:rPr lang="en-US" altLang="ja-JP" sz="1800">
                <a:latin typeface="HG丸ｺﾞｼｯｸM-PRO" panose="020F0600000000000000" pitchFamily="50" charset="-128"/>
                <a:ea typeface="HG丸ｺﾞｼｯｸM-PRO" panose="020F0600000000000000" pitchFamily="50" charset="-128"/>
              </a:rPr>
              <a:t>66</a:t>
            </a:r>
            <a:r>
              <a:rPr lang="ja-JP" altLang="en-US" sz="1800">
                <a:latin typeface="HG丸ｺﾞｼｯｸM-PRO" panose="020F0600000000000000" pitchFamily="50" charset="-128"/>
                <a:ea typeface="HG丸ｺﾞｼｯｸM-PRO" panose="020F0600000000000000" pitchFamily="50" charset="-128"/>
              </a:rPr>
              <a:t>回　日本産科婦人科学会学術講演会、第</a:t>
            </a:r>
            <a:r>
              <a:rPr lang="en-US" altLang="ja-JP" sz="1800">
                <a:latin typeface="HG丸ｺﾞｼｯｸM-PRO" panose="020F0600000000000000" pitchFamily="50" charset="-128"/>
                <a:ea typeface="HG丸ｺﾞｼｯｸM-PRO" panose="020F0600000000000000" pitchFamily="50" charset="-128"/>
              </a:rPr>
              <a:t>50</a:t>
            </a:r>
            <a:r>
              <a:rPr lang="ja-JP" altLang="en-US" sz="1800">
                <a:latin typeface="HG丸ｺﾞｼｯｸM-PRO" panose="020F0600000000000000" pitchFamily="50" charset="-128"/>
                <a:ea typeface="HG丸ｺﾞｼｯｸM-PRO" panose="020F0600000000000000" pitchFamily="50" charset="-128"/>
              </a:rPr>
              <a:t>回　日本周産期・新生児医学会学術集会、第</a:t>
            </a:r>
            <a:r>
              <a:rPr lang="en-US" altLang="ja-JP" sz="1800">
                <a:latin typeface="HG丸ｺﾞｼｯｸM-PRO" panose="020F0600000000000000" pitchFamily="50" charset="-128"/>
                <a:ea typeface="HG丸ｺﾞｼｯｸM-PRO" panose="020F0600000000000000" pitchFamily="50" charset="-128"/>
              </a:rPr>
              <a:t>46</a:t>
            </a:r>
            <a:r>
              <a:rPr lang="ja-JP" altLang="en-US" sz="1800">
                <a:latin typeface="HG丸ｺﾞｼｯｸM-PRO" panose="020F0600000000000000" pitchFamily="50" charset="-128"/>
                <a:ea typeface="HG丸ｺﾞｼｯｸM-PRO" panose="020F0600000000000000" pitchFamily="50" charset="-128"/>
              </a:rPr>
              <a:t>回　国際妊娠病態生理学会、第</a:t>
            </a:r>
            <a:r>
              <a:rPr lang="en-US" altLang="ja-JP" sz="1800">
                <a:latin typeface="HG丸ｺﾞｼｯｸM-PRO" panose="020F0600000000000000" pitchFamily="50" charset="-128"/>
                <a:ea typeface="HG丸ｺﾞｼｯｸM-PRO" panose="020F0600000000000000" pitchFamily="50" charset="-128"/>
              </a:rPr>
              <a:t>45</a:t>
            </a:r>
            <a:r>
              <a:rPr lang="ja-JP" altLang="en-US" sz="1800">
                <a:latin typeface="HG丸ｺﾞｼｯｸM-PRO" panose="020F0600000000000000" pitchFamily="50" charset="-128"/>
                <a:ea typeface="HG丸ｺﾞｼｯｸM-PRO" panose="020F0600000000000000" pitchFamily="50" charset="-128"/>
              </a:rPr>
              <a:t>回日本看護学会ヘルスプロモーション、第</a:t>
            </a:r>
            <a:r>
              <a:rPr lang="en-US" altLang="ja-JP" sz="1800">
                <a:latin typeface="HG丸ｺﾞｼｯｸM-PRO" panose="020F0600000000000000" pitchFamily="50" charset="-128"/>
                <a:ea typeface="HG丸ｺﾞｼｯｸM-PRO" panose="020F0600000000000000" pitchFamily="50" charset="-128"/>
              </a:rPr>
              <a:t>9</a:t>
            </a:r>
            <a:r>
              <a:rPr lang="ja-JP" altLang="en-US" sz="1800">
                <a:latin typeface="HG丸ｺﾞｼｯｸM-PRO" panose="020F0600000000000000" pitchFamily="50" charset="-128"/>
                <a:ea typeface="HG丸ｺﾞｼｯｸM-PRO" panose="020F0600000000000000" pitchFamily="50" charset="-128"/>
              </a:rPr>
              <a:t>回　医療の質・安全学会学学術集会において、本制度の原因分析および再発防止に関する講演が行われた。</a:t>
            </a:r>
          </a:p>
          <a:p>
            <a:pPr eaLnBrk="1" hangingPunct="1">
              <a:lnSpc>
                <a:spcPct val="90000"/>
              </a:lnSpc>
              <a:spcBef>
                <a:spcPct val="0"/>
              </a:spcBef>
              <a:buFontTx/>
              <a:buNone/>
            </a:pPr>
            <a:r>
              <a:rPr lang="ja-JP" altLang="en-US" sz="1800">
                <a:latin typeface="HG丸ｺﾞｼｯｸM-PRO" panose="020F0600000000000000" pitchFamily="50" charset="-128"/>
                <a:ea typeface="HG丸ｺﾞｼｯｸM-PRO" panose="020F0600000000000000" pitchFamily="50" charset="-128"/>
              </a:rPr>
              <a:t>○この他、関係学会・団体が主催する研修会や講習会等でも活用されている。</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7593013" y="6499225"/>
            <a:ext cx="2311400" cy="476250"/>
          </a:xfrm>
        </p:spPr>
        <p:txBody>
          <a:bodyPr/>
          <a:lstStyle/>
          <a:p>
            <a:pPr>
              <a:defRPr/>
            </a:pPr>
            <a:fld id="{58698609-CC77-4097-A525-3C918864C4FB}" type="slidenum">
              <a:rPr lang="ja-JP" altLang="en-US"/>
              <a:pPr>
                <a:defRPr/>
              </a:pPr>
              <a:t>85</a:t>
            </a:fld>
            <a:endParaRPr lang="en-US" altLang="ja-JP"/>
          </a:p>
        </p:txBody>
      </p:sp>
      <p:sp>
        <p:nvSpPr>
          <p:cNvPr id="98307" name="Rectangle 2"/>
          <p:cNvSpPr>
            <a:spLocks noGrp="1" noChangeArrowheads="1"/>
          </p:cNvSpPr>
          <p:nvPr>
            <p:ph type="subTitle" idx="4294967295"/>
          </p:nvPr>
        </p:nvSpPr>
        <p:spPr bwMode="hidden">
          <a:xfrm>
            <a:off x="373063" y="2555875"/>
            <a:ext cx="9158287"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5400">
                <a:ea typeface="HG丸ｺﾞｼｯｸM-PRO" panose="020F0600000000000000" pitchFamily="50" charset="-128"/>
              </a:rPr>
              <a:t>再発防止委員会からの提言</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タイトル 1"/>
          <p:cNvSpPr>
            <a:spLocks noGrp="1"/>
          </p:cNvSpPr>
          <p:nvPr>
            <p:ph type="title"/>
          </p:nvPr>
        </p:nvSpPr>
        <p:spPr>
          <a:xfrm>
            <a:off x="357188" y="157163"/>
            <a:ext cx="8913812" cy="1143000"/>
          </a:xfrm>
        </p:spPr>
        <p:txBody>
          <a:bodyPr/>
          <a:lstStyle/>
          <a:p>
            <a:r>
              <a:rPr lang="ja-JP" altLang="en-US"/>
              <a:t>再発防止委員会からの提言集</a:t>
            </a:r>
          </a:p>
        </p:txBody>
      </p:sp>
      <p:sp>
        <p:nvSpPr>
          <p:cNvPr id="99331"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389A80A-F576-4CBF-A0A1-9A6F22FB19E0}" type="slidenum">
              <a:rPr lang="ja-JP" altLang="en-US" sz="1800" smtClean="0"/>
              <a:pPr>
                <a:spcBef>
                  <a:spcPct val="0"/>
                </a:spcBef>
                <a:buFontTx/>
                <a:buNone/>
              </a:pPr>
              <a:t>86</a:t>
            </a:fld>
            <a:endParaRPr lang="en-US" altLang="ja-JP" sz="1800"/>
          </a:p>
        </p:txBody>
      </p:sp>
      <p:pic>
        <p:nvPicPr>
          <p:cNvPr id="99332"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1863"/>
            <a:ext cx="2905125" cy="409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9333"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95513"/>
            <a:ext cx="2903538" cy="4100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4" name="Text Box 4"/>
          <p:cNvSpPr txBox="1">
            <a:spLocks noChangeArrowheads="1"/>
          </p:cNvSpPr>
          <p:nvPr/>
        </p:nvSpPr>
        <p:spPr bwMode="auto">
          <a:xfrm>
            <a:off x="219075" y="1176338"/>
            <a:ext cx="916305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000">
                <a:ea typeface="HG丸ｺﾞｼｯｸM-PRO" panose="020F0600000000000000" pitchFamily="50" charset="-128"/>
              </a:rPr>
              <a:t>過去５回の再発防止に関する報告書で取り上げた１４のテーマにおける「再発防止委員会からの提言」およびリーフレット・ポスター等を取りまとめている。</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5">
                <a:solidFill>
                  <a:schemeClr val="tx1"/>
                </a:solidFill>
                <a:latin typeface="Arial" panose="020B0604020202020204" pitchFamily="34" charset="0"/>
                <a:ea typeface="ＭＳ Ｐゴシック" panose="020B0600070205080204" pitchFamily="50" charset="-128"/>
              </a:defRPr>
            </a:lvl1pPr>
            <a:lvl2pPr marL="686028" indent="-263857">
              <a:spcBef>
                <a:spcPct val="20000"/>
              </a:spcBef>
              <a:buChar char="–"/>
              <a:defRPr kumimoji="1" sz="2586">
                <a:solidFill>
                  <a:schemeClr val="tx1"/>
                </a:solidFill>
                <a:latin typeface="Arial" panose="020B0604020202020204" pitchFamily="34" charset="0"/>
                <a:ea typeface="ＭＳ Ｐゴシック" panose="020B0600070205080204" pitchFamily="50" charset="-128"/>
              </a:defRPr>
            </a:lvl2pPr>
            <a:lvl3pPr marL="1055429" indent="-211086">
              <a:spcBef>
                <a:spcPct val="20000"/>
              </a:spcBef>
              <a:buChar char="•"/>
              <a:defRPr kumimoji="1" sz="2216">
                <a:solidFill>
                  <a:schemeClr val="tx1"/>
                </a:solidFill>
                <a:latin typeface="Arial" panose="020B0604020202020204" pitchFamily="34" charset="0"/>
                <a:ea typeface="ＭＳ Ｐゴシック" panose="020B0600070205080204" pitchFamily="50" charset="-128"/>
              </a:defRPr>
            </a:lvl3pPr>
            <a:lvl4pPr marL="1477600"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772" indent="-211086">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943"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4115"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6286"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8458" indent="-211086"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fld id="{74A219D4-E040-4448-89E5-F6D44825DA2A}" type="slidenum">
              <a:rPr lang="ja-JP" altLang="en-US" sz="1662"/>
              <a:pPr>
                <a:spcBef>
                  <a:spcPct val="0"/>
                </a:spcBef>
                <a:buFontTx/>
                <a:buNone/>
                <a:defRPr/>
              </a:pPr>
              <a:t>87</a:t>
            </a:fld>
            <a:endParaRPr lang="en-US" altLang="ja-JP" sz="1662"/>
          </a:p>
        </p:txBody>
      </p:sp>
      <p:sp>
        <p:nvSpPr>
          <p:cNvPr id="100355" name="Rectangle 5"/>
          <p:cNvSpPr>
            <a:spLocks noGrp="1" noChangeArrowheads="1"/>
          </p:cNvSpPr>
          <p:nvPr>
            <p:ph type="subTitle" idx="4294967295"/>
          </p:nvPr>
        </p:nvSpPr>
        <p:spPr>
          <a:xfrm>
            <a:off x="919163" y="2141538"/>
            <a:ext cx="7921625" cy="2439987"/>
          </a:xfrm>
        </p:spPr>
        <p:txBody>
          <a:bodyPr/>
          <a:lstStyle/>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ご清聴　</a:t>
            </a:r>
            <a:endParaRPr lang="en-US" altLang="ja-JP" sz="4800">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ありがとうございました。</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716338" y="315913"/>
            <a:ext cx="2501900" cy="650875"/>
          </a:xfrm>
        </p:spPr>
        <p:txBody>
          <a:bodyPr/>
          <a:lstStyle/>
          <a:p>
            <a:pPr eaLnBrk="1" hangingPunct="1"/>
            <a:r>
              <a:rPr lang="ja-JP" altLang="en-US"/>
              <a:t>分析の対象</a:t>
            </a:r>
          </a:p>
        </p:txBody>
      </p:sp>
      <p:sp>
        <p:nvSpPr>
          <p:cNvPr id="5" name="スライド番号プレースホルダー 5"/>
          <p:cNvSpPr>
            <a:spLocks noGrp="1"/>
          </p:cNvSpPr>
          <p:nvPr>
            <p:ph type="sldNum" sz="quarter" idx="12"/>
          </p:nvPr>
        </p:nvSpPr>
        <p:spPr/>
        <p:txBody>
          <a:bodyPr/>
          <a:lstStyle/>
          <a:p>
            <a:pPr>
              <a:defRPr/>
            </a:pPr>
            <a:fld id="{FAE8021F-A24C-4249-B754-391712C04642}" type="slidenum">
              <a:rPr lang="ja-JP" altLang="en-US">
                <a:solidFill>
                  <a:srgbClr val="000000"/>
                </a:solidFill>
              </a:rPr>
              <a:pPr>
                <a:defRPr/>
              </a:pPr>
              <a:t>8</a:t>
            </a:fld>
            <a:endParaRPr lang="en-US" altLang="ja-JP">
              <a:solidFill>
                <a:srgbClr val="000000"/>
              </a:solidFill>
            </a:endParaRPr>
          </a:p>
        </p:txBody>
      </p:sp>
      <p:sp>
        <p:nvSpPr>
          <p:cNvPr id="18436" name="AutoShape 5"/>
          <p:cNvSpPr>
            <a:spLocks noChangeArrowheads="1"/>
          </p:cNvSpPr>
          <p:nvPr/>
        </p:nvSpPr>
        <p:spPr bwMode="auto">
          <a:xfrm>
            <a:off x="355600" y="1285875"/>
            <a:ext cx="9191625" cy="4953000"/>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60000"/>
              </a:lnSpc>
              <a:buFontTx/>
              <a:buNone/>
            </a:pPr>
            <a:r>
              <a:rPr lang="ja-JP" altLang="en-US" sz="2200" b="1">
                <a:solidFill>
                  <a:srgbClr val="000000"/>
                </a:solidFill>
                <a:ea typeface="HG丸ｺﾞｼｯｸM-PRO" panose="020F0600000000000000" pitchFamily="50" charset="-128"/>
              </a:rPr>
              <a:t>「分析の対象」</a:t>
            </a:r>
          </a:p>
          <a:p>
            <a:pPr eaLnBrk="1" hangingPunct="1">
              <a:lnSpc>
                <a:spcPct val="160000"/>
              </a:lnSpc>
              <a:buFontTx/>
              <a:buNone/>
            </a:pPr>
            <a:r>
              <a:rPr lang="ja-JP" altLang="en-US" sz="2200">
                <a:solidFill>
                  <a:srgbClr val="000000"/>
                </a:solidFill>
                <a:ea typeface="HG丸ｺﾞｼｯｸM-PRO" panose="020F0600000000000000" pitchFamily="50" charset="-128"/>
              </a:rPr>
              <a:t>○運営組織の審査委員会で補償対象として認定を受けた事例</a:t>
            </a:r>
            <a:endParaRPr lang="en-US" altLang="ja-JP" sz="2200">
              <a:solidFill>
                <a:srgbClr val="000000"/>
              </a:solidFill>
              <a:ea typeface="HG丸ｺﾞｼｯｸM-PRO" panose="020F0600000000000000" pitchFamily="50" charset="-128"/>
            </a:endParaRPr>
          </a:p>
          <a:p>
            <a:pPr eaLnBrk="1" hangingPunct="1">
              <a:lnSpc>
                <a:spcPct val="160000"/>
              </a:lnSpc>
              <a:buFontTx/>
              <a:buNone/>
            </a:pPr>
            <a:r>
              <a:rPr lang="ja-JP" altLang="en-US" sz="2200">
                <a:solidFill>
                  <a:srgbClr val="000000"/>
                </a:solidFill>
                <a:ea typeface="HG丸ｺﾞｼｯｸM-PRO" panose="020F0600000000000000" pitchFamily="50" charset="-128"/>
              </a:rPr>
              <a:t>○以下の条件を満たす場合に補償対象となる。</a:t>
            </a:r>
            <a:endParaRPr lang="en-US" altLang="ja-JP" sz="2200">
              <a:solidFill>
                <a:srgbClr val="000000"/>
              </a:solidFill>
              <a:ea typeface="HG丸ｺﾞｼｯｸM-PRO" panose="020F0600000000000000" pitchFamily="50" charset="-128"/>
            </a:endParaRPr>
          </a:p>
          <a:p>
            <a:pPr eaLnBrk="1" hangingPunct="1">
              <a:lnSpc>
                <a:spcPct val="160000"/>
              </a:lnSpc>
              <a:buFontTx/>
              <a:buNone/>
            </a:pPr>
            <a:r>
              <a:rPr lang="en-US" altLang="ja-JP" sz="2200">
                <a:solidFill>
                  <a:srgbClr val="000000"/>
                </a:solidFill>
                <a:ea typeface="HG丸ｺﾞｼｯｸM-PRO" panose="020F0600000000000000" pitchFamily="50" charset="-128"/>
              </a:rPr>
              <a:t>2009</a:t>
            </a:r>
            <a:r>
              <a:rPr lang="ja-JP" altLang="en-US" sz="2200">
                <a:solidFill>
                  <a:srgbClr val="000000"/>
                </a:solidFill>
                <a:ea typeface="HG丸ｺﾞｼｯｸM-PRO" panose="020F0600000000000000" pitchFamily="50" charset="-128"/>
              </a:rPr>
              <a:t>年１月１日から</a:t>
            </a:r>
            <a:r>
              <a:rPr lang="en-US" altLang="ja-JP" sz="2200">
                <a:solidFill>
                  <a:srgbClr val="000000"/>
                </a:solidFill>
                <a:ea typeface="HG丸ｺﾞｼｯｸM-PRO" panose="020F0600000000000000" pitchFamily="50" charset="-128"/>
              </a:rPr>
              <a:t>2014</a:t>
            </a:r>
            <a:r>
              <a:rPr lang="ja-JP" altLang="en-US" sz="2200">
                <a:solidFill>
                  <a:srgbClr val="000000"/>
                </a:solidFill>
                <a:ea typeface="HG丸ｺﾞｼｯｸM-PRO" panose="020F0600000000000000" pitchFamily="50" charset="-128"/>
              </a:rPr>
              <a:t>年</a:t>
            </a:r>
            <a:r>
              <a:rPr lang="en-US" altLang="ja-JP" sz="2200">
                <a:solidFill>
                  <a:srgbClr val="000000"/>
                </a:solidFill>
                <a:ea typeface="HG丸ｺﾞｼｯｸM-PRO" panose="020F0600000000000000" pitchFamily="50" charset="-128"/>
              </a:rPr>
              <a:t>12</a:t>
            </a:r>
            <a:r>
              <a:rPr lang="ja-JP" altLang="en-US" sz="2200">
                <a:solidFill>
                  <a:srgbClr val="000000"/>
                </a:solidFill>
                <a:ea typeface="HG丸ｺﾞｼｯｸM-PRO" panose="020F0600000000000000" pitchFamily="50" charset="-128"/>
              </a:rPr>
              <a:t>月</a:t>
            </a:r>
            <a:r>
              <a:rPr lang="en-US" altLang="ja-JP" sz="2200">
                <a:solidFill>
                  <a:srgbClr val="000000"/>
                </a:solidFill>
                <a:ea typeface="HG丸ｺﾞｼｯｸM-PRO" panose="020F0600000000000000" pitchFamily="50" charset="-128"/>
              </a:rPr>
              <a:t>31</a:t>
            </a:r>
            <a:r>
              <a:rPr lang="ja-JP" altLang="en-US" sz="2200">
                <a:solidFill>
                  <a:srgbClr val="000000"/>
                </a:solidFill>
                <a:ea typeface="HG丸ｺﾞｼｯｸM-PRO" panose="020F0600000000000000" pitchFamily="50" charset="-128"/>
              </a:rPr>
              <a:t>日までに出生した児の場合</a:t>
            </a:r>
          </a:p>
          <a:p>
            <a:pPr eaLnBrk="1" hangingPunct="1">
              <a:lnSpc>
                <a:spcPct val="160000"/>
              </a:lnSpc>
              <a:buFontTx/>
              <a:buNone/>
            </a:pPr>
            <a:r>
              <a:rPr lang="ja-JP" altLang="en-US" sz="2200">
                <a:solidFill>
                  <a:srgbClr val="000000"/>
                </a:solidFill>
                <a:ea typeface="HG丸ｺﾞｼｯｸM-PRO" panose="020F0600000000000000" pitchFamily="50" charset="-128"/>
              </a:rPr>
              <a:t>（</a:t>
            </a:r>
            <a:r>
              <a:rPr lang="en-US" altLang="ja-JP" sz="2200">
                <a:solidFill>
                  <a:srgbClr val="000000"/>
                </a:solidFill>
                <a:ea typeface="HG丸ｺﾞｼｯｸM-PRO" panose="020F0600000000000000" pitchFamily="50" charset="-128"/>
              </a:rPr>
              <a:t>1</a:t>
            </a:r>
            <a:r>
              <a:rPr lang="ja-JP" altLang="en-US" sz="2200">
                <a:solidFill>
                  <a:srgbClr val="000000"/>
                </a:solidFill>
                <a:ea typeface="HG丸ｺﾞｼｯｸM-PRO" panose="020F0600000000000000" pitchFamily="50" charset="-128"/>
              </a:rPr>
              <a:t>）出生体重</a:t>
            </a:r>
            <a:r>
              <a:rPr lang="en-US" altLang="ja-JP" sz="2200" u="sng">
                <a:solidFill>
                  <a:srgbClr val="000000"/>
                </a:solidFill>
                <a:ea typeface="HG丸ｺﾞｼｯｸM-PRO" panose="020F0600000000000000" pitchFamily="50" charset="-128"/>
              </a:rPr>
              <a:t>2,000g</a:t>
            </a:r>
            <a:r>
              <a:rPr lang="ja-JP" altLang="en-US" sz="2200">
                <a:solidFill>
                  <a:srgbClr val="000000"/>
                </a:solidFill>
                <a:ea typeface="HG丸ｺﾞｼｯｸM-PRO" panose="020F0600000000000000" pitchFamily="50" charset="-128"/>
              </a:rPr>
              <a:t>以上かつ在胎週数</a:t>
            </a:r>
            <a:r>
              <a:rPr lang="en-US" altLang="ja-JP" sz="2200" u="sng">
                <a:solidFill>
                  <a:srgbClr val="000000"/>
                </a:solidFill>
                <a:ea typeface="HG丸ｺﾞｼｯｸM-PRO" panose="020F0600000000000000" pitchFamily="50" charset="-128"/>
              </a:rPr>
              <a:t>33</a:t>
            </a:r>
            <a:r>
              <a:rPr lang="ja-JP" altLang="en-US" sz="2200" u="sng">
                <a:solidFill>
                  <a:srgbClr val="000000"/>
                </a:solidFill>
                <a:ea typeface="HG丸ｺﾞｼｯｸM-PRO" panose="020F0600000000000000" pitchFamily="50" charset="-128"/>
              </a:rPr>
              <a:t>週</a:t>
            </a:r>
            <a:r>
              <a:rPr lang="ja-JP" altLang="en-US" sz="2200">
                <a:solidFill>
                  <a:srgbClr val="000000"/>
                </a:solidFill>
                <a:ea typeface="HG丸ｺﾞｼｯｸM-PRO" panose="020F0600000000000000" pitchFamily="50" charset="-128"/>
              </a:rPr>
              <a:t>以上、または在胎週数</a:t>
            </a:r>
            <a:r>
              <a:rPr lang="en-US" altLang="ja-JP" sz="2200">
                <a:solidFill>
                  <a:srgbClr val="000000"/>
                </a:solidFill>
                <a:ea typeface="HG丸ｺﾞｼｯｸM-PRO" panose="020F0600000000000000" pitchFamily="50" charset="-128"/>
              </a:rPr>
              <a:t>28</a:t>
            </a:r>
            <a:r>
              <a:rPr lang="ja-JP" altLang="en-US" sz="2200">
                <a:solidFill>
                  <a:srgbClr val="000000"/>
                </a:solidFill>
                <a:ea typeface="HG丸ｺﾞｼｯｸM-PRO" panose="020F0600000000000000" pitchFamily="50" charset="-128"/>
              </a:rPr>
              <a:t>週以上で</a:t>
            </a:r>
            <a:r>
              <a:rPr lang="ja-JP" altLang="en-US" sz="2200" u="sng">
                <a:solidFill>
                  <a:srgbClr val="000000"/>
                </a:solidFill>
                <a:ea typeface="HG丸ｺﾞｼｯｸM-PRO" panose="020F0600000000000000" pitchFamily="50" charset="-128"/>
              </a:rPr>
              <a:t>所定の要件</a:t>
            </a:r>
          </a:p>
          <a:p>
            <a:pPr eaLnBrk="1" hangingPunct="1">
              <a:lnSpc>
                <a:spcPct val="160000"/>
              </a:lnSpc>
              <a:buFontTx/>
              <a:buNone/>
            </a:pPr>
            <a:r>
              <a:rPr lang="ja-JP" altLang="en-US" sz="2200">
                <a:solidFill>
                  <a:srgbClr val="000000"/>
                </a:solidFill>
                <a:ea typeface="HG丸ｺﾞｼｯｸM-PRO" panose="020F0600000000000000" pitchFamily="50" charset="-128"/>
              </a:rPr>
              <a:t>（</a:t>
            </a:r>
            <a:r>
              <a:rPr lang="en-US" altLang="ja-JP" sz="2200">
                <a:solidFill>
                  <a:srgbClr val="000000"/>
                </a:solidFill>
                <a:ea typeface="HG丸ｺﾞｼｯｸM-PRO" panose="020F0600000000000000" pitchFamily="50" charset="-128"/>
              </a:rPr>
              <a:t>2</a:t>
            </a:r>
            <a:r>
              <a:rPr lang="ja-JP" altLang="en-US" sz="2200">
                <a:solidFill>
                  <a:srgbClr val="000000"/>
                </a:solidFill>
                <a:ea typeface="HG丸ｺﾞｼｯｸM-PRO" panose="020F0600000000000000" pitchFamily="50" charset="-128"/>
              </a:rPr>
              <a:t>）先天性や新生児期の要因によらない脳性麻痺</a:t>
            </a:r>
          </a:p>
          <a:p>
            <a:pPr eaLnBrk="1" hangingPunct="1">
              <a:lnSpc>
                <a:spcPct val="160000"/>
              </a:lnSpc>
              <a:buFontTx/>
              <a:buNone/>
            </a:pPr>
            <a:r>
              <a:rPr lang="ja-JP" altLang="en-US" sz="2200">
                <a:solidFill>
                  <a:srgbClr val="000000"/>
                </a:solidFill>
                <a:ea typeface="HG丸ｺﾞｼｯｸM-PRO" panose="020F0600000000000000" pitchFamily="50" charset="-128"/>
              </a:rPr>
              <a:t>（</a:t>
            </a:r>
            <a:r>
              <a:rPr lang="en-US" altLang="ja-JP" sz="2200">
                <a:solidFill>
                  <a:srgbClr val="000000"/>
                </a:solidFill>
                <a:ea typeface="HG丸ｺﾞｼｯｸM-PRO" panose="020F0600000000000000" pitchFamily="50" charset="-128"/>
              </a:rPr>
              <a:t>3</a:t>
            </a:r>
            <a:r>
              <a:rPr lang="ja-JP" altLang="en-US" sz="2200">
                <a:solidFill>
                  <a:srgbClr val="000000"/>
                </a:solidFill>
                <a:ea typeface="HG丸ｺﾞｼｯｸM-PRO" panose="020F0600000000000000" pitchFamily="50" charset="-128"/>
              </a:rPr>
              <a:t>）身体障害者手帳</a:t>
            </a:r>
            <a:r>
              <a:rPr lang="en-US" altLang="ja-JP" sz="2200">
                <a:solidFill>
                  <a:srgbClr val="000000"/>
                </a:solidFill>
                <a:ea typeface="HG丸ｺﾞｼｯｸM-PRO" panose="020F0600000000000000" pitchFamily="50" charset="-128"/>
              </a:rPr>
              <a:t>1</a:t>
            </a:r>
            <a:r>
              <a:rPr lang="ja-JP" altLang="en-US" sz="2200">
                <a:solidFill>
                  <a:srgbClr val="000000"/>
                </a:solidFill>
                <a:ea typeface="HG丸ｺﾞｼｯｸM-PRO" panose="020F0600000000000000" pitchFamily="50" charset="-128"/>
              </a:rPr>
              <a:t>･</a:t>
            </a:r>
            <a:r>
              <a:rPr lang="en-US" altLang="ja-JP" sz="2200">
                <a:solidFill>
                  <a:srgbClr val="000000"/>
                </a:solidFill>
                <a:ea typeface="HG丸ｺﾞｼｯｸM-PRO" panose="020F0600000000000000" pitchFamily="50" charset="-128"/>
              </a:rPr>
              <a:t>2</a:t>
            </a:r>
            <a:r>
              <a:rPr lang="ja-JP" altLang="en-US" sz="2200">
                <a:solidFill>
                  <a:srgbClr val="000000"/>
                </a:solidFill>
                <a:ea typeface="HG丸ｺﾞｼｯｸM-PRO" panose="020F0600000000000000" pitchFamily="50" charset="-128"/>
              </a:rPr>
              <a:t>級相当の脳性麻痺</a:t>
            </a:r>
          </a:p>
        </p:txBody>
      </p:sp>
    </p:spTree>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9989</TotalTime>
  <Words>6691</Words>
  <Application>Microsoft Office PowerPoint</Application>
  <PresentationFormat>ユーザー設定</PresentationFormat>
  <Paragraphs>1604</Paragraphs>
  <Slides>88</Slides>
  <Notes>3</Notes>
  <HiddenSlides>0</HiddenSlides>
  <MMClips>0</MMClips>
  <ScaleCrop>false</ScaleCrop>
  <HeadingPairs>
    <vt:vector size="8" baseType="variant">
      <vt:variant>
        <vt:lpstr>使用されているフォント</vt:lpstr>
      </vt:variant>
      <vt:variant>
        <vt:i4>14</vt:i4>
      </vt:variant>
      <vt:variant>
        <vt:lpstr>テーマ</vt:lpstr>
      </vt:variant>
      <vt:variant>
        <vt:i4>3</vt:i4>
      </vt:variant>
      <vt:variant>
        <vt:lpstr>埋め込まれた OLE サーバー</vt:lpstr>
      </vt:variant>
      <vt:variant>
        <vt:i4>1</vt:i4>
      </vt:variant>
      <vt:variant>
        <vt:lpstr>スライド タイトル</vt:lpstr>
      </vt:variant>
      <vt:variant>
        <vt:i4>88</vt:i4>
      </vt:variant>
    </vt:vector>
  </HeadingPairs>
  <TitlesOfParts>
    <vt:vector size="106" baseType="lpstr">
      <vt:lpstr>HGPｺﾞｼｯｸE</vt:lpstr>
      <vt:lpstr>HGSｺﾞｼｯｸE</vt:lpstr>
      <vt:lpstr>HGS創英角ｺﾞｼｯｸUB</vt:lpstr>
      <vt:lpstr>HG丸ｺﾞｼｯｸM-PRO</vt:lpstr>
      <vt:lpstr>ＭＳ Ｐゴシック</vt:lpstr>
      <vt:lpstr>ＭＳ Ｐ明朝</vt:lpstr>
      <vt:lpstr>MS UI Gothic</vt:lpstr>
      <vt:lpstr>ＭＳ ゴシック</vt:lpstr>
      <vt:lpstr>ＭＳ 明朝</vt:lpstr>
      <vt:lpstr>Arial</vt:lpstr>
      <vt:lpstr>Calibri</vt:lpstr>
      <vt:lpstr>Calibri Light</vt:lpstr>
      <vt:lpstr>Times New Roman</vt:lpstr>
      <vt:lpstr>Wingdings</vt:lpstr>
      <vt:lpstr>1_Capsules</vt:lpstr>
      <vt:lpstr>デザインの設定</vt:lpstr>
      <vt:lpstr>標準デザイン</vt:lpstr>
      <vt:lpstr>Worksheet</vt:lpstr>
      <vt:lpstr>第5回　産科医療補償制度 再発防止に関する報告書について</vt:lpstr>
      <vt:lpstr>産科医療補償制度創設の経緯</vt:lpstr>
      <vt:lpstr>産科医療補償制度の概要</vt:lpstr>
      <vt:lpstr>再発防止委員会　委員</vt:lpstr>
      <vt:lpstr>PowerPoint プレゼンテーション</vt:lpstr>
      <vt:lpstr>PowerPoint プレゼンテーション</vt:lpstr>
      <vt:lpstr>再発防止に関する審議状況</vt:lpstr>
      <vt:lpstr>再発防止に関する報告書 ～産科医療の質の向上に向けて～</vt:lpstr>
      <vt:lpstr>分析の対象</vt:lpstr>
      <vt:lpstr>分析の方法①</vt:lpstr>
      <vt:lpstr>分析の方法②</vt:lpstr>
      <vt:lpstr>再発防止に関する分析</vt:lpstr>
      <vt:lpstr>PowerPoint プレゼンテーション</vt:lpstr>
      <vt:lpstr>数量的・疫学的分析について</vt:lpstr>
      <vt:lpstr>①分娩の状況</vt:lpstr>
      <vt:lpstr>②妊産婦等に関する基本情報</vt:lpstr>
      <vt:lpstr>③妊娠経過</vt:lpstr>
      <vt:lpstr>④分娩経過（主な結果）</vt:lpstr>
      <vt:lpstr>⑤新生児期の経過</vt:lpstr>
      <vt:lpstr>⑥分析対象事例における診療体制</vt:lpstr>
      <vt:lpstr>脳性麻痺発症の主たる原因について①</vt:lpstr>
      <vt:lpstr>脳性麻痺発症の主たる原因について②</vt:lpstr>
      <vt:lpstr>脳性麻痺発症の主たる原因について③</vt:lpstr>
      <vt:lpstr>脳性麻痺発症の主たる原因について④</vt:lpstr>
      <vt:lpstr>脳性麻痺発症の主たる原因について⑤</vt:lpstr>
      <vt:lpstr>脳性麻痺発症の主たる原因について⑥</vt:lpstr>
      <vt:lpstr>PowerPoint プレゼンテーション</vt:lpstr>
      <vt:lpstr>テーマに沿った分析について</vt:lpstr>
      <vt:lpstr>テーマに沿った分析の構成</vt:lpstr>
      <vt:lpstr>テーマに沿った分析の視点</vt:lpstr>
      <vt:lpstr>第5回報告書のテーマ</vt:lpstr>
      <vt:lpstr>PowerPoint プレゼンテーション</vt:lpstr>
      <vt:lpstr>はじめに</vt:lpstr>
      <vt:lpstr>「分析対象事例の概況」･ 「原因分析報告書の取りまとめ」より①</vt:lpstr>
      <vt:lpstr>「分析対象事例の概況」･ 「原因分析報告書の取りまとめ」より②</vt:lpstr>
      <vt:lpstr>「分析対象事例の概況」･ 「原因分析報告書の取りまとめ」より③</vt:lpstr>
      <vt:lpstr>産科医療関係者に対する提言①</vt:lpstr>
      <vt:lpstr>産科医療関係者に対する提言②</vt:lpstr>
      <vt:lpstr>産科医療関係者に対する提言③</vt:lpstr>
      <vt:lpstr>産科医療関係者に対する提言④</vt:lpstr>
      <vt:lpstr>産科医療関係者に対する提言⑤</vt:lpstr>
      <vt:lpstr>学会・職能団体に対する要望</vt:lpstr>
      <vt:lpstr>PowerPoint プレゼンテーション</vt:lpstr>
      <vt:lpstr>はじめに</vt:lpstr>
      <vt:lpstr>「分析対象事例の概況」･ 「原因分析報告書の取りまとめ」より①</vt:lpstr>
      <vt:lpstr>「分析対象事例の概況」･ 「原因分析報告書の取りまとめ」より②</vt:lpstr>
      <vt:lpstr>「分析対象事例の概況」･ 「原因分析報告書の取りまとめ」より③</vt:lpstr>
      <vt:lpstr>「分析対象事例の概況」･ 「原因分析報告書の取りまとめ」より④</vt:lpstr>
      <vt:lpstr>妊産婦に対する提言①</vt:lpstr>
      <vt:lpstr>妊産婦に対する提言②</vt:lpstr>
      <vt:lpstr>産科医療関係者に対する提言①</vt:lpstr>
      <vt:lpstr>産科医療関係者に対する提言②</vt:lpstr>
      <vt:lpstr>産科医療関係者に対する提言③</vt:lpstr>
      <vt:lpstr>学会・職能団体に対する要望</vt:lpstr>
      <vt:lpstr>国・地方自治体に対する要望</vt:lpstr>
      <vt:lpstr>PowerPoint プレゼンテーション</vt:lpstr>
      <vt:lpstr>はじめに</vt:lpstr>
      <vt:lpstr>「原因分析報告書の取りまとめ」より①</vt:lpstr>
      <vt:lpstr>「原因分析報告書の取りまとめ」より②</vt:lpstr>
      <vt:lpstr>「原因分析報告書の取りまとめ」より③</vt:lpstr>
      <vt:lpstr>「原因分析報告書の取りまとめ」より④</vt:lpstr>
      <vt:lpstr>「原因分析報告書の取りまとめ」より⑤</vt:lpstr>
      <vt:lpstr>「原因分析報告書の取りまとめ」より⑥</vt:lpstr>
      <vt:lpstr>産科医療関係者に対する提言①</vt:lpstr>
      <vt:lpstr>産科医療関係者に対する提言②</vt:lpstr>
      <vt:lpstr>産科医療関係者に対する提言③</vt:lpstr>
      <vt:lpstr>産科医療関係者に対する提言④</vt:lpstr>
      <vt:lpstr>産科医療関係者に対する提言⑤</vt:lpstr>
      <vt:lpstr>産科医療関係者に対する提言⑥</vt:lpstr>
      <vt:lpstr>産科医療関係者に対する提言⑦</vt:lpstr>
      <vt:lpstr>産科医療関係者に対する提言⑧</vt:lpstr>
      <vt:lpstr>学会・職能団体に対する要望</vt:lpstr>
      <vt:lpstr>国・地方自治体に対する要望</vt:lpstr>
      <vt:lpstr>製薬企業に対する要望</vt:lpstr>
      <vt:lpstr>PowerPoint プレゼンテーション</vt:lpstr>
      <vt:lpstr>分析対象事例の動向の目的</vt:lpstr>
      <vt:lpstr>分析対象事例の動向で取り上げるテーマ</vt:lpstr>
      <vt:lpstr>分娩中の胎児心拍数聴取に関する事例の概況①</vt:lpstr>
      <vt:lpstr>分娩中の胎児心拍数聴取に関する事例の概況②</vt:lpstr>
      <vt:lpstr>子宮収縮薬使用に関する事例の概況①</vt:lpstr>
      <vt:lpstr>PowerPoint プレゼンテーション</vt:lpstr>
      <vt:lpstr>診療録等の記載に関する事例の概況①</vt:lpstr>
      <vt:lpstr>PowerPoint プレゼンテーション</vt:lpstr>
      <vt:lpstr>PowerPoint プレゼンテーション</vt:lpstr>
      <vt:lpstr>関係学会・団体等の動き</vt:lpstr>
      <vt:lpstr>PowerPoint プレゼンテーション</vt:lpstr>
      <vt:lpstr>再発防止委員会からの提言集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大野 紗奈</cp:lastModifiedBy>
  <cp:revision>840</cp:revision>
  <cp:lastPrinted>2015-11-24T05:23:00Z</cp:lastPrinted>
  <dcterms:created xsi:type="dcterms:W3CDTF">2008-08-26T02:42:31Z</dcterms:created>
  <dcterms:modified xsi:type="dcterms:W3CDTF">2017-04-10T04:22:57Z</dcterms:modified>
</cp:coreProperties>
</file>