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 id="2147483727" r:id="rId2"/>
    <p:sldMasterId id="2147483657" r:id="rId3"/>
  </p:sldMasterIdLst>
  <p:notesMasterIdLst>
    <p:notesMasterId r:id="rId125"/>
  </p:notesMasterIdLst>
  <p:handoutMasterIdLst>
    <p:handoutMasterId r:id="rId126"/>
  </p:handoutMasterIdLst>
  <p:sldIdLst>
    <p:sldId id="300" r:id="rId4"/>
    <p:sldId id="500" r:id="rId5"/>
    <p:sldId id="734" r:id="rId6"/>
    <p:sldId id="735" r:id="rId7"/>
    <p:sldId id="736" r:id="rId8"/>
    <p:sldId id="737" r:id="rId9"/>
    <p:sldId id="501" r:id="rId10"/>
    <p:sldId id="499" r:id="rId11"/>
    <p:sldId id="470" r:id="rId12"/>
    <p:sldId id="578" r:id="rId13"/>
    <p:sldId id="485" r:id="rId14"/>
    <p:sldId id="571" r:id="rId15"/>
    <p:sldId id="634" r:id="rId16"/>
    <p:sldId id="483" r:id="rId17"/>
    <p:sldId id="603" r:id="rId18"/>
    <p:sldId id="480" r:id="rId19"/>
    <p:sldId id="568" r:id="rId20"/>
    <p:sldId id="492" r:id="rId21"/>
    <p:sldId id="493" r:id="rId22"/>
    <p:sldId id="494" r:id="rId23"/>
    <p:sldId id="495" r:id="rId24"/>
    <p:sldId id="496" r:id="rId25"/>
    <p:sldId id="503" r:id="rId26"/>
    <p:sldId id="504" r:id="rId27"/>
    <p:sldId id="542" r:id="rId28"/>
    <p:sldId id="536" r:id="rId29"/>
    <p:sldId id="537" r:id="rId30"/>
    <p:sldId id="544" r:id="rId31"/>
    <p:sldId id="569" r:id="rId32"/>
    <p:sldId id="487" r:id="rId33"/>
    <p:sldId id="572" r:id="rId34"/>
    <p:sldId id="484" r:id="rId35"/>
    <p:sldId id="497" r:id="rId36"/>
    <p:sldId id="511" r:id="rId37"/>
    <p:sldId id="488" r:id="rId38"/>
    <p:sldId id="640" r:id="rId39"/>
    <p:sldId id="636" r:id="rId40"/>
    <p:sldId id="671" r:id="rId41"/>
    <p:sldId id="674" r:id="rId42"/>
    <p:sldId id="672" r:id="rId43"/>
    <p:sldId id="638" r:id="rId44"/>
    <p:sldId id="720" r:id="rId45"/>
    <p:sldId id="607" r:id="rId46"/>
    <p:sldId id="675" r:id="rId47"/>
    <p:sldId id="600" r:id="rId48"/>
    <p:sldId id="677" r:id="rId49"/>
    <p:sldId id="678" r:id="rId50"/>
    <p:sldId id="680" r:id="rId51"/>
    <p:sldId id="721" r:id="rId52"/>
    <p:sldId id="725" r:id="rId53"/>
    <p:sldId id="722" r:id="rId54"/>
    <p:sldId id="510" r:id="rId55"/>
    <p:sldId id="505" r:id="rId56"/>
    <p:sldId id="644" r:id="rId57"/>
    <p:sldId id="682" r:id="rId58"/>
    <p:sldId id="684" r:id="rId59"/>
    <p:sldId id="646" r:id="rId60"/>
    <p:sldId id="641" r:id="rId61"/>
    <p:sldId id="507" r:id="rId62"/>
    <p:sldId id="685" r:id="rId63"/>
    <p:sldId id="508" r:id="rId64"/>
    <p:sldId id="723" r:id="rId65"/>
    <p:sldId id="619" r:id="rId66"/>
    <p:sldId id="726" r:id="rId67"/>
    <p:sldId id="512" r:id="rId68"/>
    <p:sldId id="498" r:id="rId69"/>
    <p:sldId id="688" r:id="rId70"/>
    <p:sldId id="650" r:id="rId71"/>
    <p:sldId id="728" r:id="rId72"/>
    <p:sldId id="727" r:id="rId73"/>
    <p:sldId id="729" r:id="rId74"/>
    <p:sldId id="657" r:id="rId75"/>
    <p:sldId id="656" r:id="rId76"/>
    <p:sldId id="651" r:id="rId77"/>
    <p:sldId id="520" r:id="rId78"/>
    <p:sldId id="582" r:id="rId79"/>
    <p:sldId id="691" r:id="rId80"/>
    <p:sldId id="690" r:id="rId81"/>
    <p:sldId id="583" r:id="rId82"/>
    <p:sldId id="692" r:id="rId83"/>
    <p:sldId id="693" r:id="rId84"/>
    <p:sldId id="696" r:id="rId85"/>
    <p:sldId id="695" r:id="rId86"/>
    <p:sldId id="730" r:id="rId87"/>
    <p:sldId id="694" r:id="rId88"/>
    <p:sldId id="697" r:id="rId89"/>
    <p:sldId id="731" r:id="rId90"/>
    <p:sldId id="549" r:id="rId91"/>
    <p:sldId id="550" r:id="rId92"/>
    <p:sldId id="551" r:id="rId93"/>
    <p:sldId id="719" r:id="rId94"/>
    <p:sldId id="626" r:id="rId95"/>
    <p:sldId id="698" r:id="rId96"/>
    <p:sldId id="627" r:id="rId97"/>
    <p:sldId id="629" r:id="rId98"/>
    <p:sldId id="628" r:id="rId99"/>
    <p:sldId id="710" r:id="rId100"/>
    <p:sldId id="699" r:id="rId101"/>
    <p:sldId id="700" r:id="rId102"/>
    <p:sldId id="703" r:id="rId103"/>
    <p:sldId id="701" r:id="rId104"/>
    <p:sldId id="631" r:id="rId105"/>
    <p:sldId id="630" r:id="rId106"/>
    <p:sldId id="540" r:id="rId107"/>
    <p:sldId id="667" r:id="rId108"/>
    <p:sldId id="711" r:id="rId109"/>
    <p:sldId id="709" r:id="rId110"/>
    <p:sldId id="714" r:id="rId111"/>
    <p:sldId id="715" r:id="rId112"/>
    <p:sldId id="716" r:id="rId113"/>
    <p:sldId id="717" r:id="rId114"/>
    <p:sldId id="661" r:id="rId115"/>
    <p:sldId id="658" r:id="rId116"/>
    <p:sldId id="704" r:id="rId117"/>
    <p:sldId id="705" r:id="rId118"/>
    <p:sldId id="706" r:id="rId119"/>
    <p:sldId id="707" r:id="rId120"/>
    <p:sldId id="668" r:id="rId121"/>
    <p:sldId id="732" r:id="rId122"/>
    <p:sldId id="733" r:id="rId123"/>
    <p:sldId id="602" r:id="rId124"/>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CCFFCC"/>
    <a:srgbClr val="F8F8F8"/>
    <a:srgbClr val="5D70F1"/>
    <a:srgbClr val="A9FDE9"/>
    <a:srgbClr val="FFCCCC"/>
    <a:srgbClr val="FFCC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8" autoAdjust="0"/>
    <p:restoredTop sz="99662" autoAdjust="0"/>
  </p:normalViewPr>
  <p:slideViewPr>
    <p:cSldViewPr>
      <p:cViewPr varScale="1">
        <p:scale>
          <a:sx n="110" d="100"/>
          <a:sy n="110" d="100"/>
        </p:scale>
        <p:origin x="810" y="108"/>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制度見直しが円滑に実施され、</a:t>
            </a:r>
            <a:br>
              <a:rPr lang="ja-JP" altLang="en-US">
                <a:latin typeface="Arial" panose="020B0604020202020204" pitchFamily="34" charset="0"/>
              </a:rPr>
            </a:br>
            <a:r>
              <a:rPr lang="ja-JP" altLang="en-US">
                <a:latin typeface="Arial" panose="020B0604020202020204" pitchFamily="34" charset="0"/>
              </a:rPr>
              <a:t>本制度のさらなる充実が図られるよう、産科医療関係者の皆様にも</a:t>
            </a:r>
            <a:br>
              <a:rPr lang="ja-JP" altLang="en-US">
                <a:latin typeface="Arial" panose="020B0604020202020204" pitchFamily="34" charset="0"/>
              </a:rPr>
            </a:br>
            <a:r>
              <a:rPr lang="ja-JP" altLang="en-US">
                <a:latin typeface="Arial" panose="020B0604020202020204" pitchFamily="34" charset="0"/>
              </a:rPr>
              <a:t>ご協力・ご理解をお願いします。</a:t>
            </a:r>
            <a:br>
              <a:rPr lang="ja-JP" altLang="en-US">
                <a:latin typeface="Arial" panose="020B0604020202020204" pitchFamily="34" charset="0"/>
              </a:rPr>
            </a:br>
            <a:r>
              <a:rPr lang="ja-JP" altLang="en-US">
                <a:latin typeface="Arial" panose="020B0604020202020204" pitchFamily="34" charset="0"/>
              </a:rPr>
              <a:t>ご清聴ありがとうございました。</a:t>
            </a:r>
          </a:p>
        </p:txBody>
      </p:sp>
    </p:spTree>
    <p:extLst>
      <p:ext uri="{BB962C8B-B14F-4D97-AF65-F5344CB8AC3E}">
        <p14:creationId xmlns:p14="http://schemas.microsoft.com/office/powerpoint/2010/main" val="102518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3</a:t>
            </a:fld>
            <a:endParaRPr lang="en-US" altLang="ja-JP"/>
          </a:p>
        </p:txBody>
      </p:sp>
    </p:spTree>
    <p:extLst>
      <p:ext uri="{BB962C8B-B14F-4D97-AF65-F5344CB8AC3E}">
        <p14:creationId xmlns:p14="http://schemas.microsoft.com/office/powerpoint/2010/main" val="89590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4</a:t>
            </a:fld>
            <a:endParaRPr lang="en-US" altLang="ja-JP"/>
          </a:p>
        </p:txBody>
      </p:sp>
    </p:spTree>
    <p:extLst>
      <p:ext uri="{BB962C8B-B14F-4D97-AF65-F5344CB8AC3E}">
        <p14:creationId xmlns:p14="http://schemas.microsoft.com/office/powerpoint/2010/main" val="168594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5</a:t>
            </a:fld>
            <a:endParaRPr lang="en-US" altLang="ja-JP"/>
          </a:p>
        </p:txBody>
      </p:sp>
    </p:spTree>
    <p:extLst>
      <p:ext uri="{BB962C8B-B14F-4D97-AF65-F5344CB8AC3E}">
        <p14:creationId xmlns:p14="http://schemas.microsoft.com/office/powerpoint/2010/main" val="12129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01748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C0D68CF-79B9-4BA0-929C-54277AE600AF}" type="slidenum">
              <a:rPr lang="en-US" altLang="ja-JP" smtClean="0"/>
              <a:pPr>
                <a:defRPr/>
              </a:pPr>
              <a:t>113</a:t>
            </a:fld>
            <a:endParaRPr lang="en-US" altLang="ja-JP"/>
          </a:p>
        </p:txBody>
      </p:sp>
    </p:spTree>
    <p:extLst>
      <p:ext uri="{BB962C8B-B14F-4D97-AF65-F5344CB8AC3E}">
        <p14:creationId xmlns:p14="http://schemas.microsoft.com/office/powerpoint/2010/main" val="98488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085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A7599A1D-FEE2-4EBD-ABDF-F880F805B1FE}" type="slidenum">
              <a:rPr lang="en-US" altLang="ja-JP" smtClean="0">
                <a:ea typeface="ＭＳ Ｐゴシック" panose="020B0600070205080204" pitchFamily="50" charset="-128"/>
              </a:rPr>
              <a:pPr/>
              <a:t>117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53365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085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A7599A1D-FEE2-4EBD-ABDF-F880F805B1FE}" type="slidenum">
              <a:rPr lang="en-US" altLang="ja-JP" smtClean="0">
                <a:ea typeface="ＭＳ Ｐゴシック" panose="020B0600070205080204" pitchFamily="50" charset="-128"/>
              </a:rPr>
              <a:pPr/>
              <a:t>118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63630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085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A7599A1D-FEE2-4EBD-ABDF-F880F805B1FE}" type="slidenum">
              <a:rPr lang="en-US" altLang="ja-JP" smtClean="0">
                <a:ea typeface="ＭＳ Ｐゴシック" panose="020B0600070205080204" pitchFamily="50" charset="-128"/>
              </a:rPr>
              <a:pPr/>
              <a:t>119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62571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DAB6B6C7-5107-4F88-A40E-88FBC914DE1B}" type="datetime1">
              <a:rPr lang="ja-JP" altLang="en-US"/>
              <a:pPr>
                <a:defRPr/>
              </a:pPr>
              <a:t>2017/4/7</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fld id="{089E877D-C510-4EDD-94A5-06FD006EDA38}" type="slidenum">
              <a:rPr lang="ja-JP" altLang="en-US"/>
              <a:pPr>
                <a:defRPr/>
              </a:pPr>
              <a:t>‹#›</a:t>
            </a:fld>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67CB3D4-AAF6-4870-84E0-F6C85EBFB873}" type="datetimeFigureOut">
              <a:rPr lang="ja-JP" altLang="en-US"/>
              <a:pPr>
                <a:defRPr/>
              </a:pPr>
              <a:t>2017/4/7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42456B1-2BD0-46CA-9D69-E7E38D8D295F}" type="datetimeFigureOut">
              <a:rPr lang="ja-JP" altLang="en-US"/>
              <a:pPr>
                <a:defRPr/>
              </a:pPr>
              <a:t>2017/4/7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C153FF1-5D01-4A24-99DD-D9976EFD8AE5}" type="datetimeFigureOut">
              <a:rPr lang="ja-JP" altLang="en-US"/>
              <a:pPr>
                <a:defRPr/>
              </a:pPr>
              <a:t>2017/4/7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F0198E3-FC3E-408F-BBC6-25872713C707}" type="datetime1">
              <a:rPr lang="ja-JP" altLang="en-US"/>
              <a:pPr>
                <a:defRPr/>
              </a:pPr>
              <a:t>2017/4/7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B4A39F-CDF4-4362-BED0-8C761B5C053B}" type="datetime1">
              <a:rPr lang="ja-JP" altLang="en-US"/>
              <a:pPr>
                <a:defRPr/>
              </a:pPr>
              <a:t>2017/4/7</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B4A39F-CDF4-4362-BED0-8C761B5C053B}" type="datetime1">
              <a:rPr lang="ja-JP" altLang="en-US"/>
              <a:pPr>
                <a:defRPr/>
              </a:pPr>
              <a:t>2017/4/7</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5BF8B34A-911C-4F44-A7E8-945B4F75F952}" type="datetime1">
              <a:rPr lang="ja-JP" altLang="en-US"/>
              <a:pPr>
                <a:defRPr/>
              </a:pPr>
              <a:t>2017/4/7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1</a:t>
            </a:r>
          </a:p>
        </p:txBody>
      </p:sp>
      <p:sp>
        <p:nvSpPr>
          <p:cNvPr id="6" name="Rectangle 6"/>
          <p:cNvSpPr>
            <a:spLocks noGrp="1" noChangeArrowheads="1"/>
          </p:cNvSpPr>
          <p:nvPr>
            <p:ph type="sldNum" sz="quarter" idx="12"/>
          </p:nvPr>
        </p:nvSpPr>
        <p:spPr>
          <a:ln/>
        </p:spPr>
        <p:txBody>
          <a:bodyPr/>
          <a:lstStyle>
            <a:lvl1pPr>
              <a:defRPr/>
            </a:lvl1pPr>
          </a:lstStyle>
          <a:p>
            <a:pPr>
              <a:defRPr/>
            </a:pPr>
            <a:fld id="{71B280D3-1307-4EE1-A505-30AAC21C8D75}" type="slidenum">
              <a:rPr lang="ja-JP" altLang="en-US"/>
              <a:pPr>
                <a:defRPr/>
              </a:pPr>
              <a:t>‹#›</a:t>
            </a:fld>
            <a:endParaRPr lang="en-US" altLang="ja-JP"/>
          </a:p>
        </p:txBody>
      </p:sp>
    </p:spTree>
    <p:extLst>
      <p:ext uri="{BB962C8B-B14F-4D97-AF65-F5344CB8AC3E}">
        <p14:creationId xmlns:p14="http://schemas.microsoft.com/office/powerpoint/2010/main" val="5567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3AFF86A-2BD9-4B71-AE5B-376032FFAF4E}" type="datetimeFigureOut">
              <a:rPr lang="ja-JP" altLang="en-US"/>
              <a:pPr>
                <a:defRPr/>
              </a:pPr>
              <a:t>2017/4/7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55CFD2E-E94D-4599-BF75-D9545FB32EF4}" type="datetimeFigureOut">
              <a:rPr lang="ja-JP" altLang="en-US"/>
              <a:pPr>
                <a:defRPr/>
              </a:pPr>
              <a:t>2017/4/7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4E2FBB5-C45F-4AD8-A1CA-B7179E85BF1A}" type="datetimeFigureOut">
              <a:rPr lang="ja-JP" altLang="en-US"/>
              <a:pPr>
                <a:defRPr/>
              </a:pPr>
              <a:t>2017/4/7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ACF5766-DFA9-41C4-8EA7-D04753D24A3E}" type="datetimeFigureOut">
              <a:rPr lang="ja-JP" altLang="en-US"/>
              <a:pPr>
                <a:defRPr/>
              </a:pPr>
              <a:t>2017/4/7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627F1088-1FFE-467D-80F6-56D3431824C6}" type="datetimeFigureOut">
              <a:rPr lang="ja-JP" altLang="en-US"/>
              <a:pPr>
                <a:defRPr/>
              </a:pPr>
              <a:t>2017/4/7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FFE95708-5614-4CB2-9457-40A7AAEED238}" type="datetimeFigureOut">
              <a:rPr lang="ja-JP" altLang="en-US"/>
              <a:pPr>
                <a:defRPr/>
              </a:pPr>
              <a:t>2017/4/7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FD4F26-CE56-45F8-BE65-2EC342E77E8B}" type="datetimeFigureOut">
              <a:rPr lang="ja-JP" altLang="en-US"/>
              <a:pPr>
                <a:defRPr/>
              </a:pPr>
              <a:t>2017/4/7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9A5ED53-9A03-4947-B42D-45A407EE38AE}" type="datetimeFigureOut">
              <a:rPr lang="ja-JP" altLang="en-US"/>
              <a:pPr>
                <a:defRPr/>
              </a:pPr>
              <a:t>2017/4/7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CD727F-7907-4A43-8486-41FB7F4C845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41" r:id="rId1"/>
  </p:sldLayoutIdLst>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C155F9-F1E0-4607-A18E-701C8CF19D9D}" type="datetimeFigureOut">
              <a:rPr lang="ja-JP" altLang="en-US"/>
              <a:pPr>
                <a:defRPr/>
              </a:pPr>
              <a:t>2017/4/7</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E99FA7-8B6E-4FD7-A814-9EDE043DECA1}" type="slidenum">
              <a:rPr lang="ja-JP" altLang="en-US"/>
              <a:pPr>
                <a:defRPr/>
              </a:pPr>
              <a:t>‹#›</a:t>
            </a:fld>
            <a:endParaRPr lang="ja-JP" altLang="en-US"/>
          </a:p>
        </p:txBody>
      </p:sp>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第６回 再発防止に関する報告書</a:t>
            </a:r>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EF0198E3-FC3E-408F-BBC6-25872713C707}" type="datetime1">
              <a:rPr lang="ja-JP" altLang="en-US"/>
              <a:pPr>
                <a:defRPr/>
              </a:pPr>
              <a:t>2017/4/7</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第６回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 id="2147484244"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sankahp.jcqhc.or.jp/documents" TargetMode="Externa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package" Target="../embeddings/Microsoft_Excel_Worksheet2.xlsx"/><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a:t>第６回　産科医療補償制度</a:t>
            </a:r>
            <a:br>
              <a:rPr lang="ja-JP" altLang="en-US"/>
            </a:br>
            <a:r>
              <a:rPr lang="ja-JP" altLang="en-US"/>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正方形/長方形 2"/>
          <p:cNvSpPr>
            <a:spLocks noChangeArrowheads="1"/>
          </p:cNvSpPr>
          <p:nvPr/>
        </p:nvSpPr>
        <p:spPr bwMode="auto">
          <a:xfrm>
            <a:off x="4376738" y="5030788"/>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5">
                <a:solidFill>
                  <a:schemeClr val="tx1"/>
                </a:solidFill>
                <a:latin typeface="Arial" panose="020B0604020202020204" pitchFamily="34" charset="0"/>
                <a:ea typeface="ＭＳ Ｐゴシック" panose="020B0600070205080204" pitchFamily="50" charset="-128"/>
              </a:defRPr>
            </a:lvl1pPr>
            <a:lvl2pPr marL="686028" indent="-263857">
              <a:spcBef>
                <a:spcPct val="20000"/>
              </a:spcBef>
              <a:buChar char="–"/>
              <a:defRPr kumimoji="1" sz="2586">
                <a:solidFill>
                  <a:schemeClr val="tx1"/>
                </a:solidFill>
                <a:latin typeface="Arial" panose="020B0604020202020204" pitchFamily="34" charset="0"/>
                <a:ea typeface="ＭＳ Ｐゴシック" panose="020B0600070205080204" pitchFamily="50" charset="-128"/>
              </a:defRPr>
            </a:lvl2pPr>
            <a:lvl3pPr marL="1055429" indent="-211086">
              <a:spcBef>
                <a:spcPct val="20000"/>
              </a:spcBef>
              <a:buChar char="•"/>
              <a:defRPr kumimoji="1" sz="2216">
                <a:solidFill>
                  <a:schemeClr val="tx1"/>
                </a:solidFill>
                <a:latin typeface="Arial" panose="020B0604020202020204" pitchFamily="34" charset="0"/>
                <a:ea typeface="ＭＳ Ｐゴシック" panose="020B0600070205080204" pitchFamily="50" charset="-128"/>
              </a:defRPr>
            </a:lvl3pPr>
            <a:lvl4pPr marL="1477600"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772"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943"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4115"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6286"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8458"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fld id="{F7064BC3-8DA5-4509-B6C8-653C0ECAF693}" type="slidenum">
              <a:rPr lang="ja-JP" altLang="en-US" sz="1662"/>
              <a:pPr>
                <a:spcBef>
                  <a:spcPct val="0"/>
                </a:spcBef>
                <a:buFontTx/>
                <a:buNone/>
                <a:defRPr/>
              </a:pPr>
              <a:t>9</a:t>
            </a:fld>
            <a:endParaRPr lang="en-US" altLang="ja-JP" sz="1662"/>
          </a:p>
        </p:txBody>
      </p:sp>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grpSp>
        <p:nvGrpSpPr>
          <p:cNvPr id="15364" name="Group 3"/>
          <p:cNvGrpSpPr>
            <a:grpSpLocks/>
          </p:cNvGrpSpPr>
          <p:nvPr/>
        </p:nvGrpSpPr>
        <p:grpSpPr bwMode="auto">
          <a:xfrm>
            <a:off x="688975" y="1398588"/>
            <a:ext cx="8134350" cy="4822825"/>
            <a:chOff x="0" y="346"/>
            <a:chExt cx="5760" cy="3719"/>
          </a:xfrm>
        </p:grpSpPr>
        <p:sp>
          <p:nvSpPr>
            <p:cNvPr id="39943" name="AutoShape 4"/>
            <p:cNvSpPr>
              <a:spLocks noChangeArrowheads="1"/>
            </p:cNvSpPr>
            <p:nvPr/>
          </p:nvSpPr>
          <p:spPr bwMode="auto">
            <a:xfrm>
              <a:off x="0" y="346"/>
              <a:ext cx="5760" cy="272"/>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a:t>分析のイメージ</a:t>
              </a:r>
            </a:p>
          </p:txBody>
        </p:sp>
        <p:sp>
          <p:nvSpPr>
            <p:cNvPr id="39945" name="AutoShape 6"/>
            <p:cNvSpPr>
              <a:spLocks noChangeArrowheads="1"/>
            </p:cNvSpPr>
            <p:nvPr/>
          </p:nvSpPr>
          <p:spPr bwMode="auto">
            <a:xfrm rot="5400000">
              <a:off x="2336" y="1100"/>
              <a:ext cx="408" cy="95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7" name="AutoShape 8"/>
            <p:cNvSpPr>
              <a:spLocks noChangeArrowheads="1"/>
            </p:cNvSpPr>
            <p:nvPr/>
          </p:nvSpPr>
          <p:spPr bwMode="auto">
            <a:xfrm rot="5400000">
              <a:off x="4885" y="1416"/>
              <a:ext cx="410" cy="317"/>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8" name="AutoShape 9"/>
            <p:cNvSpPr>
              <a:spLocks noChangeArrowheads="1"/>
            </p:cNvSpPr>
            <p:nvPr/>
          </p:nvSpPr>
          <p:spPr bwMode="auto">
            <a:xfrm>
              <a:off x="2946" y="905"/>
              <a:ext cx="2039" cy="1360"/>
            </a:xfrm>
            <a:prstGeom prst="roundRect">
              <a:avLst>
                <a:gd name="adj" fmla="val 21176"/>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49" name="AutoShape 10"/>
            <p:cNvSpPr>
              <a:spLocks noChangeArrowheads="1"/>
            </p:cNvSpPr>
            <p:nvPr/>
          </p:nvSpPr>
          <p:spPr bwMode="auto">
            <a:xfrm>
              <a:off x="3013" y="886"/>
              <a:ext cx="1910"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再発防止委員会</a:t>
              </a:r>
            </a:p>
          </p:txBody>
        </p:sp>
        <p:sp>
          <p:nvSpPr>
            <p:cNvPr id="39950" name="Text Box 11"/>
            <p:cNvSpPr txBox="1">
              <a:spLocks noChangeArrowheads="1"/>
            </p:cNvSpPr>
            <p:nvPr/>
          </p:nvSpPr>
          <p:spPr bwMode="auto">
            <a:xfrm>
              <a:off x="3028" y="1122"/>
              <a:ext cx="185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＜集積された事例の分析＞</a:t>
              </a:r>
            </a:p>
          </p:txBody>
        </p:sp>
        <p:sp>
          <p:nvSpPr>
            <p:cNvPr id="39951" name="Text Box 12"/>
            <p:cNvSpPr txBox="1">
              <a:spLocks noChangeArrowheads="1"/>
            </p:cNvSpPr>
            <p:nvPr/>
          </p:nvSpPr>
          <p:spPr bwMode="auto">
            <a:xfrm>
              <a:off x="3033" y="1614"/>
              <a:ext cx="193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複数の事例の分析から見えてきた知見などによる</a:t>
              </a:r>
            </a:p>
          </p:txBody>
        </p:sp>
        <p:sp>
          <p:nvSpPr>
            <p:cNvPr id="39952" name="AutoShape 13"/>
            <p:cNvSpPr>
              <a:spLocks noChangeArrowheads="1"/>
            </p:cNvSpPr>
            <p:nvPr/>
          </p:nvSpPr>
          <p:spPr bwMode="auto">
            <a:xfrm>
              <a:off x="69" y="934"/>
              <a:ext cx="2047" cy="1359"/>
            </a:xfrm>
            <a:prstGeom prst="roundRect">
              <a:avLst>
                <a:gd name="adj" fmla="val 16667"/>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53" name="AutoShape 14"/>
            <p:cNvSpPr>
              <a:spLocks noChangeArrowheads="1"/>
            </p:cNvSpPr>
            <p:nvPr/>
          </p:nvSpPr>
          <p:spPr bwMode="auto">
            <a:xfrm>
              <a:off x="136" y="886"/>
              <a:ext cx="1907"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原因分析委員会</a:t>
              </a:r>
            </a:p>
          </p:txBody>
        </p:sp>
        <p:sp>
          <p:nvSpPr>
            <p:cNvPr id="39954" name="Text Box 15"/>
            <p:cNvSpPr txBox="1">
              <a:spLocks noChangeArrowheads="1"/>
            </p:cNvSpPr>
            <p:nvPr/>
          </p:nvSpPr>
          <p:spPr bwMode="auto">
            <a:xfrm>
              <a:off x="226" y="1222"/>
              <a:ext cx="172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＜個々の事例の分析＞</a:t>
              </a:r>
            </a:p>
          </p:txBody>
        </p:sp>
        <p:sp>
          <p:nvSpPr>
            <p:cNvPr id="39955" name="Text Box 16"/>
            <p:cNvSpPr txBox="1">
              <a:spLocks noChangeArrowheads="1"/>
            </p:cNvSpPr>
            <p:nvPr/>
          </p:nvSpPr>
          <p:spPr bwMode="auto">
            <a:xfrm>
              <a:off x="386" y="1635"/>
              <a:ext cx="167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医学的な観点による</a:t>
              </a:r>
            </a:p>
          </p:txBody>
        </p:sp>
        <p:sp>
          <p:nvSpPr>
            <p:cNvPr id="39956" name="AutoShape 7"/>
            <p:cNvSpPr>
              <a:spLocks noChangeArrowheads="1"/>
            </p:cNvSpPr>
            <p:nvPr/>
          </p:nvSpPr>
          <p:spPr bwMode="auto">
            <a:xfrm>
              <a:off x="3470" y="3067"/>
              <a:ext cx="2221" cy="995"/>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39957" name="AutoShape 18"/>
            <p:cNvSpPr>
              <a:spLocks noChangeArrowheads="1"/>
            </p:cNvSpPr>
            <p:nvPr/>
          </p:nvSpPr>
          <p:spPr bwMode="auto">
            <a:xfrm>
              <a:off x="2154"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8" name="AutoShape 19"/>
            <p:cNvSpPr>
              <a:spLocks noChangeArrowheads="1"/>
            </p:cNvSpPr>
            <p:nvPr/>
          </p:nvSpPr>
          <p:spPr bwMode="auto">
            <a:xfrm>
              <a:off x="5052"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9" name="Rectangle 20"/>
            <p:cNvSpPr>
              <a:spLocks noChangeArrowheads="1"/>
            </p:cNvSpPr>
            <p:nvPr/>
          </p:nvSpPr>
          <p:spPr bwMode="auto">
            <a:xfrm>
              <a:off x="4272" y="2378"/>
              <a:ext cx="1452" cy="362"/>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複数の事例の分析から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0" name="Rectangle 21"/>
            <p:cNvSpPr>
              <a:spLocks noChangeArrowheads="1"/>
            </p:cNvSpPr>
            <p:nvPr/>
          </p:nvSpPr>
          <p:spPr bwMode="auto">
            <a:xfrm>
              <a:off x="1837" y="2377"/>
              <a:ext cx="1452" cy="364"/>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個々の事例の分析から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1" name="AutoShape 7"/>
            <p:cNvSpPr>
              <a:spLocks noChangeArrowheads="1"/>
            </p:cNvSpPr>
            <p:nvPr/>
          </p:nvSpPr>
          <p:spPr bwMode="auto">
            <a:xfrm>
              <a:off x="384" y="3069"/>
              <a:ext cx="2904" cy="996"/>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defRPr/>
              </a:pPr>
              <a:r>
                <a:rPr lang="ja-JP" altLang="en-US" sz="1569" b="1" dirty="0">
                  <a:solidFill>
                    <a:schemeClr val="tx2"/>
                  </a:solidFill>
                  <a:ea typeface="HG丸ｺﾞｼｯｸM-PRO" panose="020F0600000000000000" pitchFamily="50" charset="-128"/>
                </a:rPr>
                <a:t>要約版：ホームページでの公表</a:t>
              </a: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全文版：所定の開示要件に合致した</a:t>
              </a:r>
              <a:endParaRPr lang="en-US" altLang="ja-JP" sz="1569" b="1" dirty="0">
                <a:solidFill>
                  <a:schemeClr val="tx2"/>
                </a:solidFill>
                <a:latin typeface="HG丸ｺﾞｼｯｸM-PRO" panose="020F0600000000000000" pitchFamily="50" charset="-128"/>
                <a:ea typeface="HG丸ｺﾞｼｯｸM-PRO" panose="020F0600000000000000" pitchFamily="50" charset="-128"/>
              </a:endParaRP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　　　　利用申請者に開示</a:t>
              </a:r>
            </a:p>
          </p:txBody>
        </p:sp>
        <p:sp>
          <p:nvSpPr>
            <p:cNvPr id="39944" name="AutoShape 5"/>
            <p:cNvSpPr>
              <a:spLocks noChangeArrowheads="1"/>
            </p:cNvSpPr>
            <p:nvPr/>
          </p:nvSpPr>
          <p:spPr bwMode="auto">
            <a:xfrm>
              <a:off x="5148" y="834"/>
              <a:ext cx="516" cy="1360"/>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latin typeface="ＭＳ Ｐゴシック" panose="020B0600070205080204" pitchFamily="50" charset="-128"/>
                </a:rPr>
                <a:t>　　再発防止に関する</a:t>
              </a:r>
            </a:p>
            <a:p>
              <a:pPr algn="ctr" eaLnBrk="1" hangingPunct="1">
                <a:spcBef>
                  <a:spcPct val="0"/>
                </a:spcBef>
                <a:buFontTx/>
                <a:buNone/>
                <a:defRPr/>
              </a:pPr>
              <a:r>
                <a:rPr lang="ja-JP" altLang="en-US" sz="1477" dirty="0">
                  <a:latin typeface="ＭＳ Ｐゴシック" panose="020B0600070205080204" pitchFamily="50" charset="-128"/>
                </a:rPr>
                <a:t>報告書</a:t>
              </a:r>
            </a:p>
          </p:txBody>
        </p:sp>
        <p:sp>
          <p:nvSpPr>
            <p:cNvPr id="39946" name="Documents"/>
            <p:cNvSpPr>
              <a:spLocks noEditPoints="1" noChangeArrowheads="1"/>
            </p:cNvSpPr>
            <p:nvPr/>
          </p:nvSpPr>
          <p:spPr bwMode="auto">
            <a:xfrm>
              <a:off x="2270" y="849"/>
              <a:ext cx="515" cy="1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t>　　原因分析報告書</a:t>
              </a: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87710" y="1341562"/>
            <a:ext cx="9172103" cy="4032447"/>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84E444D-CF48-4F1A-A3C5-919909D2ABEF}" type="slidenum">
              <a:rPr lang="ja-JP" altLang="en-US" smtClean="0"/>
              <a:pPr>
                <a:defRPr/>
              </a:pPr>
              <a:t>99</a:t>
            </a:fld>
            <a:endParaRPr lang="en-US" altLang="ja-JP" dirty="0"/>
          </a:p>
        </p:txBody>
      </p:sp>
      <p:sp>
        <p:nvSpPr>
          <p:cNvPr id="93386" name="Rectangle 2"/>
          <p:cNvSpPr txBox="1">
            <a:spLocks noChangeArrowheads="1"/>
          </p:cNvSpPr>
          <p:nvPr/>
        </p:nvSpPr>
        <p:spPr bwMode="auto">
          <a:xfrm>
            <a:off x="1192438" y="35520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新生児蘇生に関する事例の概況②</a:t>
            </a:r>
          </a:p>
        </p:txBody>
      </p:sp>
      <p:sp>
        <p:nvSpPr>
          <p:cNvPr id="6" name="Rectangle 2"/>
          <p:cNvSpPr txBox="1">
            <a:spLocks noChangeArrowheads="1"/>
          </p:cNvSpPr>
          <p:nvPr/>
        </p:nvSpPr>
        <p:spPr bwMode="auto">
          <a:xfrm>
            <a:off x="703734" y="1489774"/>
            <a:ext cx="2767681" cy="3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新生児蘇生処置の実施状況</a:t>
            </a:r>
          </a:p>
        </p:txBody>
      </p:sp>
      <p:sp>
        <p:nvSpPr>
          <p:cNvPr id="8" name="Rectangle 2"/>
          <p:cNvSpPr txBox="1">
            <a:spLocks noChangeArrowheads="1"/>
          </p:cNvSpPr>
          <p:nvPr/>
        </p:nvSpPr>
        <p:spPr bwMode="auto">
          <a:xfrm>
            <a:off x="813382" y="1819252"/>
            <a:ext cx="8531312" cy="3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solidFill>
                  <a:schemeClr val="tx2"/>
                </a:solidFill>
                <a:latin typeface="+mj-lt"/>
                <a:ea typeface="+mn-ea"/>
              </a:rPr>
              <a:t>【</a:t>
            </a:r>
            <a:r>
              <a:rPr lang="ja-JP" altLang="en-US" sz="1200" dirty="0">
                <a:solidFill>
                  <a:schemeClr val="tx2"/>
                </a:solidFill>
                <a:latin typeface="+mj-lt"/>
                <a:ea typeface="+mn-ea"/>
              </a:rPr>
              <a:t>重複あり</a:t>
            </a:r>
            <a:r>
              <a:rPr lang="en-US" altLang="ja-JP" sz="1200" dirty="0">
                <a:solidFill>
                  <a:schemeClr val="tx2"/>
                </a:solidFill>
                <a:latin typeface="+mj-lt"/>
                <a:ea typeface="+mn-ea"/>
              </a:rPr>
              <a:t>】</a:t>
            </a:r>
            <a:r>
              <a:rPr lang="ja-JP" altLang="en-US" sz="1200" dirty="0">
                <a:solidFill>
                  <a:schemeClr val="tx2"/>
                </a:solidFill>
                <a:latin typeface="+mj-lt"/>
                <a:ea typeface="+mn-ea"/>
              </a:rPr>
              <a:t>　　　　　　　　　　　　　　　　　　　　　　　　　　　　　　　　　　　　　　　　　　　　　　　　　　　　　　　　　　　　　　　　　　対象数</a:t>
            </a:r>
            <a:r>
              <a:rPr lang="en-US" altLang="ja-JP" sz="1200" dirty="0">
                <a:solidFill>
                  <a:schemeClr val="tx2"/>
                </a:solidFill>
                <a:latin typeface="+mj-lt"/>
                <a:ea typeface="+mn-ea"/>
              </a:rPr>
              <a:t>=594</a:t>
            </a:r>
            <a:endParaRPr lang="ja-JP" altLang="en-US" sz="1200" dirty="0">
              <a:solidFill>
                <a:schemeClr val="tx2"/>
              </a:solidFill>
              <a:latin typeface="+mj-lt"/>
              <a:ea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756062734"/>
              </p:ext>
            </p:extLst>
          </p:nvPr>
        </p:nvGraphicFramePr>
        <p:xfrm>
          <a:off x="669367" y="2133650"/>
          <a:ext cx="8531311" cy="2808311"/>
        </p:xfrm>
        <a:graphic>
          <a:graphicData uri="http://schemas.openxmlformats.org/drawingml/2006/table">
            <a:tbl>
              <a:tblPr/>
              <a:tblGrid>
                <a:gridCol w="376381">
                  <a:extLst>
                    <a:ext uri="{9D8B030D-6E8A-4147-A177-3AD203B41FA5}">
                      <a16:colId xmlns:a16="http://schemas.microsoft.com/office/drawing/2014/main" val="20000"/>
                    </a:ext>
                  </a:extLst>
                </a:gridCol>
                <a:gridCol w="2021310">
                  <a:extLst>
                    <a:ext uri="{9D8B030D-6E8A-4147-A177-3AD203B41FA5}">
                      <a16:colId xmlns:a16="http://schemas.microsoft.com/office/drawing/2014/main" val="20001"/>
                    </a:ext>
                  </a:extLst>
                </a:gridCol>
                <a:gridCol w="613362">
                  <a:extLst>
                    <a:ext uri="{9D8B030D-6E8A-4147-A177-3AD203B41FA5}">
                      <a16:colId xmlns:a16="http://schemas.microsoft.com/office/drawing/2014/main" val="20002"/>
                    </a:ext>
                  </a:extLst>
                </a:gridCol>
                <a:gridCol w="613362">
                  <a:extLst>
                    <a:ext uri="{9D8B030D-6E8A-4147-A177-3AD203B41FA5}">
                      <a16:colId xmlns:a16="http://schemas.microsoft.com/office/drawing/2014/main" val="20003"/>
                    </a:ext>
                  </a:extLst>
                </a:gridCol>
                <a:gridCol w="613362">
                  <a:extLst>
                    <a:ext uri="{9D8B030D-6E8A-4147-A177-3AD203B41FA5}">
                      <a16:colId xmlns:a16="http://schemas.microsoft.com/office/drawing/2014/main" val="20004"/>
                    </a:ext>
                  </a:extLst>
                </a:gridCol>
                <a:gridCol w="613362">
                  <a:extLst>
                    <a:ext uri="{9D8B030D-6E8A-4147-A177-3AD203B41FA5}">
                      <a16:colId xmlns:a16="http://schemas.microsoft.com/office/drawing/2014/main" val="20005"/>
                    </a:ext>
                  </a:extLst>
                </a:gridCol>
                <a:gridCol w="613362">
                  <a:extLst>
                    <a:ext uri="{9D8B030D-6E8A-4147-A177-3AD203B41FA5}">
                      <a16:colId xmlns:a16="http://schemas.microsoft.com/office/drawing/2014/main" val="20006"/>
                    </a:ext>
                  </a:extLst>
                </a:gridCol>
                <a:gridCol w="613362">
                  <a:extLst>
                    <a:ext uri="{9D8B030D-6E8A-4147-A177-3AD203B41FA5}">
                      <a16:colId xmlns:a16="http://schemas.microsoft.com/office/drawing/2014/main" val="20007"/>
                    </a:ext>
                  </a:extLst>
                </a:gridCol>
                <a:gridCol w="613362">
                  <a:extLst>
                    <a:ext uri="{9D8B030D-6E8A-4147-A177-3AD203B41FA5}">
                      <a16:colId xmlns:a16="http://schemas.microsoft.com/office/drawing/2014/main" val="20008"/>
                    </a:ext>
                  </a:extLst>
                </a:gridCol>
                <a:gridCol w="613362">
                  <a:extLst>
                    <a:ext uri="{9D8B030D-6E8A-4147-A177-3AD203B41FA5}">
                      <a16:colId xmlns:a16="http://schemas.microsoft.com/office/drawing/2014/main" val="20009"/>
                    </a:ext>
                  </a:extLst>
                </a:gridCol>
                <a:gridCol w="613362">
                  <a:extLst>
                    <a:ext uri="{9D8B030D-6E8A-4147-A177-3AD203B41FA5}">
                      <a16:colId xmlns:a16="http://schemas.microsoft.com/office/drawing/2014/main" val="20010"/>
                    </a:ext>
                  </a:extLst>
                </a:gridCol>
                <a:gridCol w="613362">
                  <a:extLst>
                    <a:ext uri="{9D8B030D-6E8A-4147-A177-3AD203B41FA5}">
                      <a16:colId xmlns:a16="http://schemas.microsoft.com/office/drawing/2014/main" val="20011"/>
                    </a:ext>
                  </a:extLst>
                </a:gridCol>
              </a:tblGrid>
              <a:tr h="327182">
                <a:tc gridSpan="2">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327182">
                <a:tc gridSpan="2">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分析対象数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327182">
                <a:tc gridSpan="2">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365353">
                <a:tc gridSpan="2">
                  <a:txBody>
                    <a:bodyPr/>
                    <a:lstStyle/>
                    <a:p>
                      <a:pPr algn="l" fontAlgn="t"/>
                      <a:r>
                        <a:rPr lang="zh-TW"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新生児蘇生処置実施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75.1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94.1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353">
                <a:tc rowSpan="4">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蘇生処置</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人工呼吸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74.4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353">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胸骨圧迫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5353">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気管挿管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60.8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53">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アドレナリン投与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41.2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67975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79697" y="1270013"/>
            <a:ext cx="9172103" cy="494924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84E444D-CF48-4F1A-A3C5-919909D2ABEF}" type="slidenum">
              <a:rPr lang="ja-JP" altLang="en-US" smtClean="0"/>
              <a:pPr>
                <a:defRPr/>
              </a:pPr>
              <a:t>100</a:t>
            </a:fld>
            <a:endParaRPr lang="en-US" altLang="ja-JP" dirty="0"/>
          </a:p>
        </p:txBody>
      </p:sp>
      <p:sp>
        <p:nvSpPr>
          <p:cNvPr id="93386" name="Rectangle 2"/>
          <p:cNvSpPr txBox="1">
            <a:spLocks noChangeArrowheads="1"/>
          </p:cNvSpPr>
          <p:nvPr/>
        </p:nvSpPr>
        <p:spPr bwMode="auto">
          <a:xfrm>
            <a:off x="847750" y="422722"/>
            <a:ext cx="823599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新生児蘇生に関する事例の概況③</a:t>
            </a:r>
          </a:p>
        </p:txBody>
      </p:sp>
      <p:sp>
        <p:nvSpPr>
          <p:cNvPr id="6" name="Rectangle 2"/>
          <p:cNvSpPr txBox="1">
            <a:spLocks noChangeArrowheads="1"/>
          </p:cNvSpPr>
          <p:nvPr/>
        </p:nvSpPr>
        <p:spPr bwMode="auto">
          <a:xfrm>
            <a:off x="916768" y="1845618"/>
            <a:ext cx="8171272" cy="32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solidFill>
                  <a:schemeClr val="tx2"/>
                </a:solidFill>
                <a:latin typeface="+mj-lt"/>
                <a:ea typeface="+mn-ea"/>
              </a:rPr>
              <a:t>【</a:t>
            </a:r>
            <a:r>
              <a:rPr lang="ja-JP" altLang="en-US" sz="1200" dirty="0">
                <a:solidFill>
                  <a:schemeClr val="tx2"/>
                </a:solidFill>
                <a:latin typeface="+mj-lt"/>
                <a:ea typeface="+mn-ea"/>
              </a:rPr>
              <a:t>重複あり</a:t>
            </a:r>
            <a:r>
              <a:rPr lang="en-US" altLang="ja-JP" sz="1200" dirty="0">
                <a:solidFill>
                  <a:schemeClr val="tx2"/>
                </a:solidFill>
                <a:latin typeface="+mj-lt"/>
                <a:ea typeface="+mn-ea"/>
              </a:rPr>
              <a:t>】</a:t>
            </a:r>
            <a:r>
              <a:rPr lang="ja-JP" altLang="en-US" sz="1200" dirty="0">
                <a:solidFill>
                  <a:schemeClr val="tx2"/>
                </a:solidFill>
                <a:latin typeface="+mj-lt"/>
                <a:ea typeface="+mn-ea"/>
              </a:rPr>
              <a:t>　　　　　　　　　　　　　　　　　　　　　　　　　　　　　　　　　　　　　　　　　　　　　　　　　　　　　　　　　　　　　対象数</a:t>
            </a:r>
            <a:r>
              <a:rPr lang="en-US" altLang="ja-JP" sz="1200" dirty="0">
                <a:solidFill>
                  <a:schemeClr val="tx2"/>
                </a:solidFill>
                <a:latin typeface="+mj-lt"/>
                <a:ea typeface="+mn-ea"/>
              </a:rPr>
              <a:t>=594</a:t>
            </a:r>
            <a:endParaRPr lang="ja-JP" altLang="en-US" sz="1200" dirty="0">
              <a:solidFill>
                <a:schemeClr val="tx2"/>
              </a:solidFill>
              <a:latin typeface="+mj-lt"/>
              <a:ea typeface="+mn-ea"/>
            </a:endParaRPr>
          </a:p>
        </p:txBody>
      </p:sp>
      <p:sp>
        <p:nvSpPr>
          <p:cNvPr id="3" name="テキスト ボックス 2"/>
          <p:cNvSpPr txBox="1"/>
          <p:nvPr/>
        </p:nvSpPr>
        <p:spPr>
          <a:xfrm>
            <a:off x="487710" y="1507064"/>
            <a:ext cx="9031263" cy="338554"/>
          </a:xfrm>
          <a:prstGeom prst="rect">
            <a:avLst/>
          </a:prstGeom>
          <a:noFill/>
        </p:spPr>
        <p:txBody>
          <a:bodyPr wrap="square" rtlCol="0">
            <a:spAutoFit/>
          </a:bodyPr>
          <a:lstStyle/>
          <a:p>
            <a:r>
              <a:rPr lang="ja-JP" altLang="en-US" sz="1600" dirty="0"/>
              <a:t>アルゴリズムに関連する項目に関して産科医療の質の向上を図るための評価・提言がされた項目</a:t>
            </a:r>
            <a:endParaRPr kumimoji="1" lang="ja-JP" altLang="en-US" sz="1600" dirty="0"/>
          </a:p>
        </p:txBody>
      </p:sp>
      <p:graphicFrame>
        <p:nvGraphicFramePr>
          <p:cNvPr id="8" name="表 7"/>
          <p:cNvGraphicFramePr>
            <a:graphicFrameLocks noGrp="1"/>
          </p:cNvGraphicFramePr>
          <p:nvPr>
            <p:extLst>
              <p:ext uri="{D42A27DB-BD31-4B8C-83A1-F6EECF244321}">
                <p14:modId xmlns:p14="http://schemas.microsoft.com/office/powerpoint/2010/main" val="3982055512"/>
              </p:ext>
            </p:extLst>
          </p:nvPr>
        </p:nvGraphicFramePr>
        <p:xfrm>
          <a:off x="919758" y="2133650"/>
          <a:ext cx="8019975" cy="3884034"/>
        </p:xfrm>
        <a:graphic>
          <a:graphicData uri="http://schemas.openxmlformats.org/drawingml/2006/table">
            <a:tbl>
              <a:tblPr/>
              <a:tblGrid>
                <a:gridCol w="366395">
                  <a:extLst>
                    <a:ext uri="{9D8B030D-6E8A-4147-A177-3AD203B41FA5}">
                      <a16:colId xmlns:a16="http://schemas.microsoft.com/office/drawing/2014/main" val="20000"/>
                    </a:ext>
                  </a:extLst>
                </a:gridCol>
                <a:gridCol w="1682700">
                  <a:extLst>
                    <a:ext uri="{9D8B030D-6E8A-4147-A177-3AD203B41FA5}">
                      <a16:colId xmlns:a16="http://schemas.microsoft.com/office/drawing/2014/main" val="20001"/>
                    </a:ext>
                  </a:extLst>
                </a:gridCol>
                <a:gridCol w="597088">
                  <a:extLst>
                    <a:ext uri="{9D8B030D-6E8A-4147-A177-3AD203B41FA5}">
                      <a16:colId xmlns:a16="http://schemas.microsoft.com/office/drawing/2014/main" val="20002"/>
                    </a:ext>
                  </a:extLst>
                </a:gridCol>
                <a:gridCol w="597088">
                  <a:extLst>
                    <a:ext uri="{9D8B030D-6E8A-4147-A177-3AD203B41FA5}">
                      <a16:colId xmlns:a16="http://schemas.microsoft.com/office/drawing/2014/main" val="20003"/>
                    </a:ext>
                  </a:extLst>
                </a:gridCol>
                <a:gridCol w="597088">
                  <a:extLst>
                    <a:ext uri="{9D8B030D-6E8A-4147-A177-3AD203B41FA5}">
                      <a16:colId xmlns:a16="http://schemas.microsoft.com/office/drawing/2014/main" val="20004"/>
                    </a:ext>
                  </a:extLst>
                </a:gridCol>
                <a:gridCol w="597088">
                  <a:extLst>
                    <a:ext uri="{9D8B030D-6E8A-4147-A177-3AD203B41FA5}">
                      <a16:colId xmlns:a16="http://schemas.microsoft.com/office/drawing/2014/main" val="20005"/>
                    </a:ext>
                  </a:extLst>
                </a:gridCol>
                <a:gridCol w="597088">
                  <a:extLst>
                    <a:ext uri="{9D8B030D-6E8A-4147-A177-3AD203B41FA5}">
                      <a16:colId xmlns:a16="http://schemas.microsoft.com/office/drawing/2014/main" val="20006"/>
                    </a:ext>
                  </a:extLst>
                </a:gridCol>
                <a:gridCol w="597088">
                  <a:extLst>
                    <a:ext uri="{9D8B030D-6E8A-4147-A177-3AD203B41FA5}">
                      <a16:colId xmlns:a16="http://schemas.microsoft.com/office/drawing/2014/main" val="20007"/>
                    </a:ext>
                  </a:extLst>
                </a:gridCol>
                <a:gridCol w="597088">
                  <a:extLst>
                    <a:ext uri="{9D8B030D-6E8A-4147-A177-3AD203B41FA5}">
                      <a16:colId xmlns:a16="http://schemas.microsoft.com/office/drawing/2014/main" val="20008"/>
                    </a:ext>
                  </a:extLst>
                </a:gridCol>
                <a:gridCol w="597088">
                  <a:extLst>
                    <a:ext uri="{9D8B030D-6E8A-4147-A177-3AD203B41FA5}">
                      <a16:colId xmlns:a16="http://schemas.microsoft.com/office/drawing/2014/main" val="20009"/>
                    </a:ext>
                  </a:extLst>
                </a:gridCol>
                <a:gridCol w="597088">
                  <a:extLst>
                    <a:ext uri="{9D8B030D-6E8A-4147-A177-3AD203B41FA5}">
                      <a16:colId xmlns:a16="http://schemas.microsoft.com/office/drawing/2014/main" val="20010"/>
                    </a:ext>
                  </a:extLst>
                </a:gridCol>
                <a:gridCol w="597088">
                  <a:extLst>
                    <a:ext uri="{9D8B030D-6E8A-4147-A177-3AD203B41FA5}">
                      <a16:colId xmlns:a16="http://schemas.microsoft.com/office/drawing/2014/main" val="20011"/>
                    </a:ext>
                  </a:extLst>
                </a:gridCol>
              </a:tblGrid>
              <a:tr h="233825">
                <a:tc gridSpan="2">
                  <a:txBody>
                    <a:bodyPr/>
                    <a:lstStyle/>
                    <a:p>
                      <a:pPr algn="ctr" fontAlgn="ctr"/>
                      <a:r>
                        <a:rPr lang="ja-JP" altLang="en-US"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233825">
                <a:tc gridSpan="2">
                  <a:txBody>
                    <a:bodyPr/>
                    <a:lstStyle/>
                    <a:p>
                      <a:pPr algn="ctr" fontAlgn="ctr"/>
                      <a:r>
                        <a:rPr lang="zh-TW" altLang="en-US"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新生児蘇生処置実施事例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233825">
                <a:tc gridSpan="2">
                  <a:txBody>
                    <a:bodyPr/>
                    <a:lstStyle/>
                    <a:p>
                      <a:pPr algn="ctr" fontAlgn="ct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3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3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3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582305">
                <a:tc gridSpan="2">
                  <a:txBody>
                    <a:bodyPr/>
                    <a:lstStyle/>
                    <a:p>
                      <a:pPr algn="l"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アルゴリズムに関する評価・提言がされた事例数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3344">
                <a:tc rowSpan="6">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アルゴリズムに関する項目</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人工呼吸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3344">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胸骨圧迫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334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気管挿管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3344">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アドレナリン投与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3344">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新生児蘇生の手順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3534">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器具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94801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23814" y="412750"/>
            <a:ext cx="7170738" cy="588963"/>
          </a:xfrm>
        </p:spPr>
        <p:txBody>
          <a:bodyPr/>
          <a:lstStyle/>
          <a:p>
            <a:pPr eaLnBrk="1" hangingPunct="1"/>
            <a:r>
              <a:rPr lang="ja-JP" altLang="en-US" sz="3200" dirty="0"/>
              <a:t>診療録等の記載に関する事例の概況①</a:t>
            </a:r>
          </a:p>
        </p:txBody>
      </p:sp>
      <p:sp>
        <p:nvSpPr>
          <p:cNvPr id="36" name="スライド番号プレースホルダー 5"/>
          <p:cNvSpPr>
            <a:spLocks noGrp="1"/>
          </p:cNvSpPr>
          <p:nvPr>
            <p:ph type="sldNum" sz="quarter" idx="12"/>
          </p:nvPr>
        </p:nvSpPr>
        <p:spPr/>
        <p:txBody>
          <a:bodyPr/>
          <a:lstStyle/>
          <a:p>
            <a:pPr>
              <a:defRPr/>
            </a:pPr>
            <a:fld id="{39CCC4E1-4DE5-4D69-BE5A-46649861A5AD}" type="slidenum">
              <a:rPr lang="ja-JP" altLang="en-US"/>
              <a:pPr>
                <a:defRPr/>
              </a:pPr>
              <a:t>101</a:t>
            </a:fld>
            <a:endParaRPr lang="en-US" altLang="ja-JP"/>
          </a:p>
        </p:txBody>
      </p:sp>
      <p:sp>
        <p:nvSpPr>
          <p:cNvPr id="83972" name="AutoShape 3"/>
          <p:cNvSpPr>
            <a:spLocks noChangeArrowheads="1"/>
          </p:cNvSpPr>
          <p:nvPr/>
        </p:nvSpPr>
        <p:spPr bwMode="auto">
          <a:xfrm>
            <a:off x="271463" y="1315591"/>
            <a:ext cx="9217025" cy="204219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defRPr/>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793</a:t>
            </a:r>
            <a:r>
              <a:rPr lang="ja-JP" altLang="en-US" sz="2400" dirty="0">
                <a:latin typeface="HG丸ｺﾞｼｯｸM-PRO" panose="020F0600000000000000" pitchFamily="50" charset="-128"/>
                <a:ea typeface="HG丸ｺﾞｼｯｸM-PRO" panose="020F0600000000000000" pitchFamily="50" charset="-128"/>
              </a:rPr>
              <a:t>件のうち、行った診療行為等の診療録等への記載について原因分析報告書において、産科医療の質の向上を図るための評価・提言がされた事例は</a:t>
            </a:r>
            <a:r>
              <a:rPr lang="en-US" altLang="ja-JP" sz="2400" dirty="0">
                <a:latin typeface="HG丸ｺﾞｼｯｸM-PRO" panose="020F0600000000000000" pitchFamily="50" charset="-128"/>
                <a:ea typeface="HG丸ｺﾞｼｯｸM-PRO" panose="020F0600000000000000" pitchFamily="50" charset="-128"/>
              </a:rPr>
              <a:t>376</a:t>
            </a:r>
            <a:r>
              <a:rPr lang="ja-JP" altLang="en-US" sz="2400" dirty="0">
                <a:latin typeface="HG丸ｺﾞｼｯｸM-PRO" panose="020F0600000000000000" pitchFamily="50" charset="-128"/>
                <a:ea typeface="HG丸ｺﾞｼｯｸM-PRO" panose="020F0600000000000000" pitchFamily="50" charset="-128"/>
              </a:rPr>
              <a:t>件であった。</a:t>
            </a:r>
            <a:endParaRPr lang="en-US" altLang="ja-JP" sz="24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15784"/>
            <a:ext cx="9505950" cy="5408613"/>
          </a:xfrm>
          <a:prstGeom prst="roundRect">
            <a:avLst>
              <a:gd name="adj" fmla="val 9153"/>
            </a:avLst>
          </a:prstGeom>
          <a:gradFill rotWithShape="1">
            <a:gsLst>
              <a:gs pos="0">
                <a:srgbClr val="FFFF99"/>
              </a:gs>
              <a:gs pos="50000">
                <a:srgbClr val="FFFFFF"/>
              </a:gs>
              <a:gs pos="100000">
                <a:srgbClr val="FFFF99"/>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75B53D6-FC75-46E1-8229-C764C9906966}" type="slidenum">
              <a:rPr lang="ja-JP" altLang="en-US" smtClean="0"/>
              <a:pPr>
                <a:defRPr/>
              </a:pPr>
              <a:t>102</a:t>
            </a:fld>
            <a:endParaRPr lang="en-US" altLang="ja-JP" dirty="0"/>
          </a:p>
        </p:txBody>
      </p:sp>
      <p:sp>
        <p:nvSpPr>
          <p:cNvPr id="95337" name="Rectangle 2"/>
          <p:cNvSpPr txBox="1">
            <a:spLocks noChangeArrowheads="1"/>
          </p:cNvSpPr>
          <p:nvPr/>
        </p:nvSpPr>
        <p:spPr bwMode="auto">
          <a:xfrm>
            <a:off x="289619" y="1270952"/>
            <a:ext cx="7686923" cy="2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診療録等の記載に関して産科医療の質の向上を図るための評価・提言がされた項目</a:t>
            </a:r>
          </a:p>
        </p:txBody>
      </p:sp>
      <p:sp>
        <p:nvSpPr>
          <p:cNvPr id="8" name="Rectangle 2"/>
          <p:cNvSpPr txBox="1">
            <a:spLocks noChangeArrowheads="1"/>
          </p:cNvSpPr>
          <p:nvPr/>
        </p:nvSpPr>
        <p:spPr>
          <a:xfrm>
            <a:off x="1423814" y="412750"/>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診療録等の記載に関する事例の概況②</a:t>
            </a:r>
          </a:p>
        </p:txBody>
      </p:sp>
      <p:sp>
        <p:nvSpPr>
          <p:cNvPr id="3" name="テキスト ボックス 2"/>
          <p:cNvSpPr txBox="1"/>
          <p:nvPr/>
        </p:nvSpPr>
        <p:spPr>
          <a:xfrm>
            <a:off x="487710" y="5854482"/>
            <a:ext cx="9036000" cy="646331"/>
          </a:xfrm>
          <a:prstGeom prst="rect">
            <a:avLst/>
          </a:prstGeom>
          <a:noFill/>
        </p:spPr>
        <p:txBody>
          <a:bodyPr wrap="square" rtlCol="0">
            <a:spAutoFit/>
          </a:bodyPr>
          <a:lstStyle/>
          <a:p>
            <a:r>
              <a:rPr lang="ja-JP" altLang="en-US" sz="900" dirty="0"/>
              <a:t>注１）「胎児心拍数」は、心拍計や陣痛計の適切な装着に関する評価を含む。</a:t>
            </a:r>
          </a:p>
          <a:p>
            <a:r>
              <a:rPr lang="ja-JP" altLang="en-US" sz="900" dirty="0"/>
              <a:t>注２）「その他」は、「第２回　再発防止に関する報告書」では集計を行っていないため、「第３回　再発防止に関する報告書」以降の集計である。</a:t>
            </a:r>
          </a:p>
          <a:p>
            <a:r>
              <a:rPr lang="ja-JP" altLang="en-US" sz="900" dirty="0"/>
              <a:t>注３）「機器の時刻合せ」は、分娩監視装置や検査機器等の時刻合わせである。</a:t>
            </a:r>
          </a:p>
          <a:p>
            <a:r>
              <a:rPr lang="ja-JP" altLang="en-US" sz="900" dirty="0"/>
              <a:t>注４）「その他」は、主な内容として、正確な用語での記載、時系列での記載や正確な時刻の記載などがある。</a:t>
            </a:r>
            <a:endParaRPr kumimoji="1" lang="ja-JP" altLang="en-US" sz="900" dirty="0"/>
          </a:p>
        </p:txBody>
      </p:sp>
      <p:sp>
        <p:nvSpPr>
          <p:cNvPr id="9" name="Rectangle 2"/>
          <p:cNvSpPr txBox="1">
            <a:spLocks noChangeArrowheads="1"/>
          </p:cNvSpPr>
          <p:nvPr/>
        </p:nvSpPr>
        <p:spPr bwMode="auto">
          <a:xfrm>
            <a:off x="309081" y="1484180"/>
            <a:ext cx="8891597" cy="2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solidFill>
                  <a:schemeClr val="tx2"/>
                </a:solidFill>
                <a:latin typeface="+mj-ea"/>
                <a:ea typeface="+mj-ea"/>
              </a:rPr>
              <a:t>【</a:t>
            </a:r>
            <a:r>
              <a:rPr lang="ja-JP" altLang="en-US" sz="1200" dirty="0">
                <a:solidFill>
                  <a:schemeClr val="tx2"/>
                </a:solidFill>
                <a:latin typeface="+mj-ea"/>
                <a:ea typeface="+mj-ea"/>
              </a:rPr>
              <a:t>重複あり</a:t>
            </a:r>
            <a:r>
              <a:rPr lang="en-US" altLang="ja-JP" sz="1200" dirty="0">
                <a:solidFill>
                  <a:schemeClr val="tx2"/>
                </a:solidFill>
                <a:latin typeface="+mj-ea"/>
                <a:ea typeface="+mj-ea"/>
              </a:rPr>
              <a:t>】</a:t>
            </a:r>
            <a:r>
              <a:rPr lang="ja-JP" altLang="en-US" sz="1200" dirty="0">
                <a:solidFill>
                  <a:schemeClr val="tx2"/>
                </a:solidFill>
                <a:latin typeface="+mj-ea"/>
                <a:ea typeface="+mj-ea"/>
              </a:rPr>
              <a:t>　　</a:t>
            </a:r>
            <a:r>
              <a:rPr lang="ja-JP" altLang="en-US" sz="1200" dirty="0">
                <a:solidFill>
                  <a:schemeClr val="tx2"/>
                </a:solidFill>
                <a:latin typeface="+mj-lt"/>
                <a:ea typeface="+mn-ea"/>
              </a:rPr>
              <a:t>　　　　　　　　　　　　　　　　　　　　　　　　　　　　　　　　　　　　　　　　　　　　　　　　　　　　　　　　　　　　　　　　対象数</a:t>
            </a:r>
            <a:r>
              <a:rPr lang="en-US" altLang="ja-JP" sz="1200" dirty="0">
                <a:solidFill>
                  <a:schemeClr val="tx2"/>
                </a:solidFill>
                <a:latin typeface="+mj-lt"/>
                <a:ea typeface="+mn-ea"/>
              </a:rPr>
              <a:t>=793</a:t>
            </a:r>
            <a:endParaRPr lang="ja-JP" altLang="en-US" sz="1200" dirty="0">
              <a:solidFill>
                <a:schemeClr val="tx2"/>
              </a:solidFill>
              <a:latin typeface="+mj-lt"/>
              <a:ea typeface="+mn-ea"/>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785743230"/>
              </p:ext>
            </p:extLst>
          </p:nvPr>
        </p:nvGraphicFramePr>
        <p:xfrm>
          <a:off x="569880" y="1773610"/>
          <a:ext cx="8124170" cy="4034159"/>
        </p:xfrm>
        <a:graphic>
          <a:graphicData uri="http://schemas.openxmlformats.org/presentationml/2006/ole">
            <mc:AlternateContent xmlns:mc="http://schemas.openxmlformats.org/markup-compatibility/2006">
              <mc:Choice xmlns:v="urn:schemas-microsoft-com:vml" Requires="v">
                <p:oleObj spid="_x0000_s21545" name="Worksheet" r:id="rId3" imgW="6943735" imgH="3447999" progId="Excel.Sheet.12">
                  <p:embed/>
                </p:oleObj>
              </mc:Choice>
              <mc:Fallback>
                <p:oleObj name="Worksheet" r:id="rId3" imgW="6943735" imgH="3447999" progId="Excel.Sheet.12">
                  <p:embed/>
                  <p:pic>
                    <p:nvPicPr>
                      <p:cNvPr id="0" name=""/>
                      <p:cNvPicPr/>
                      <p:nvPr/>
                    </p:nvPicPr>
                    <p:blipFill>
                      <a:blip r:embed="rId4"/>
                      <a:stretch>
                        <a:fillRect/>
                      </a:stretch>
                    </p:blipFill>
                    <p:spPr>
                      <a:xfrm>
                        <a:off x="569880" y="1773610"/>
                        <a:ext cx="8124170" cy="4034159"/>
                      </a:xfrm>
                      <a:prstGeom prst="rect">
                        <a:avLst/>
                      </a:prstGeom>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354171A3-CFF3-4906-BC38-6003F1350CDA}" type="slidenum">
              <a:rPr lang="ja-JP" altLang="en-US"/>
              <a:pPr>
                <a:defRPr/>
              </a:pPr>
              <a:t>103</a:t>
            </a:fld>
            <a:endParaRPr lang="en-US" altLang="ja-JP"/>
          </a:p>
        </p:txBody>
      </p:sp>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関係学会・団体等の動き</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関係学会・団体等の動き①</a:t>
            </a:r>
          </a:p>
        </p:txBody>
      </p:sp>
      <p:sp>
        <p:nvSpPr>
          <p:cNvPr id="39940" name="AutoShape 3"/>
          <p:cNvSpPr>
            <a:spLocks noChangeArrowheads="1"/>
          </p:cNvSpPr>
          <p:nvPr/>
        </p:nvSpPr>
        <p:spPr bwMode="auto">
          <a:xfrm>
            <a:off x="376998" y="1341562"/>
            <a:ext cx="9073008" cy="49587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defRPr/>
            </a:pPr>
            <a:endParaRPr lang="ja-JP" altLang="en-US" sz="1800" dirty="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9926B270-8F6D-48E3-91EE-9DF4371D0E50}" type="slidenum">
              <a:rPr lang="ja-JP" altLang="en-US" smtClean="0"/>
              <a:pPr>
                <a:defRPr/>
              </a:pPr>
              <a:t>104</a:t>
            </a:fld>
            <a:endParaRPr lang="en-US" altLang="ja-JP" dirty="0"/>
          </a:p>
        </p:txBody>
      </p:sp>
      <p:sp>
        <p:nvSpPr>
          <p:cNvPr id="4" name="Rectangle 1"/>
          <p:cNvSpPr>
            <a:spLocks noChangeArrowheads="1"/>
          </p:cNvSpPr>
          <p:nvPr/>
        </p:nvSpPr>
        <p:spPr bwMode="auto">
          <a:xfrm>
            <a:off x="2071688" y="2413000"/>
            <a:ext cx="990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480418" y="1557586"/>
            <a:ext cx="8936284" cy="341632"/>
          </a:xfrm>
          <a:prstGeom prst="rect">
            <a:avLst/>
          </a:prstGeom>
          <a:noFill/>
        </p:spPr>
        <p:txBody>
          <a:bodyPr wrap="square" rtlCol="0">
            <a:spAutoFit/>
          </a:bodyPr>
          <a:lstStyle/>
          <a:p>
            <a:pPr lvl="0" eaLnBrk="1" hangingPunct="1">
              <a:lnSpc>
                <a:spcPct val="90000"/>
              </a:lnSpc>
              <a:defRPr/>
            </a:pPr>
            <a:r>
              <a:rPr lang="ja-JP" altLang="en-US" dirty="0">
                <a:solidFill>
                  <a:srgbClr val="000000"/>
                </a:solidFill>
                <a:latin typeface="HG丸ｺﾞｼｯｸM-PRO" panose="020F0600000000000000" pitchFamily="50" charset="-128"/>
              </a:rPr>
              <a:t>○各学術集会で再発防止の取組みの内容に関して講演等開催されている。</a:t>
            </a:r>
            <a:endParaRPr kumimoji="1" lang="ja-JP" altLang="en-US" sz="900" dirty="0"/>
          </a:p>
        </p:txBody>
      </p:sp>
      <p:graphicFrame>
        <p:nvGraphicFramePr>
          <p:cNvPr id="5" name="表 4"/>
          <p:cNvGraphicFramePr>
            <a:graphicFrameLocks noGrp="1"/>
          </p:cNvGraphicFramePr>
          <p:nvPr>
            <p:extLst>
              <p:ext uri="{D42A27DB-BD31-4B8C-83A1-F6EECF244321}">
                <p14:modId xmlns:p14="http://schemas.microsoft.com/office/powerpoint/2010/main" val="2282752388"/>
              </p:ext>
            </p:extLst>
          </p:nvPr>
        </p:nvGraphicFramePr>
        <p:xfrm>
          <a:off x="624434" y="1917626"/>
          <a:ext cx="8576244" cy="4097572"/>
        </p:xfrm>
        <a:graphic>
          <a:graphicData uri="http://schemas.openxmlformats.org/drawingml/2006/table">
            <a:tbl>
              <a:tblPr firstRow="1" firstCol="1" bandRow="1"/>
              <a:tblGrid>
                <a:gridCol w="1340510">
                  <a:extLst>
                    <a:ext uri="{9D8B030D-6E8A-4147-A177-3AD203B41FA5}">
                      <a16:colId xmlns:a16="http://schemas.microsoft.com/office/drawing/2014/main" val="20000"/>
                    </a:ext>
                  </a:extLst>
                </a:gridCol>
                <a:gridCol w="2979970">
                  <a:extLst>
                    <a:ext uri="{9D8B030D-6E8A-4147-A177-3AD203B41FA5}">
                      <a16:colId xmlns:a16="http://schemas.microsoft.com/office/drawing/2014/main" val="20001"/>
                    </a:ext>
                  </a:extLst>
                </a:gridCol>
                <a:gridCol w="4255764">
                  <a:extLst>
                    <a:ext uri="{9D8B030D-6E8A-4147-A177-3AD203B41FA5}">
                      <a16:colId xmlns:a16="http://schemas.microsoft.com/office/drawing/2014/main" val="20002"/>
                    </a:ext>
                  </a:extLst>
                </a:gridCol>
              </a:tblGrid>
              <a:tr h="220304">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開催年月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学術集会名等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講演名等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2534">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年４月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67</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回日本産科婦人科学会</a:t>
                      </a: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学術講演会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・事例からみた脳性まひ発症の原因と予防対策：</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27000" indent="-127000" algn="l">
                        <a:lnSpc>
                          <a:spcPts val="1200"/>
                        </a:lnSpc>
                        <a:spcAft>
                          <a:spcPts val="0"/>
                        </a:spcAft>
                      </a:pP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産科医療補償制度再発防止に関する報告書から</a:t>
                      </a:r>
                    </a:p>
                    <a:p>
                      <a:pPr marL="127000" indent="-12700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・脳性麻痺事例の胎児心拍陣痛図～波形パターンの</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27000" indent="-127000" algn="l">
                        <a:lnSpc>
                          <a:spcPts val="1200"/>
                        </a:lnSpc>
                        <a:spcAft>
                          <a:spcPts val="0"/>
                        </a:spcAft>
                      </a:pP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判読と注意点～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607">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年５月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57</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回日本小児神経学会</a:t>
                      </a: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産科医療補償制度の現状と</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年制度改定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9072">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年７月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51</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回日本周産期・新生児医学会</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産科医療補償制度の実績と医療安全の確保における</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効果について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0607">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年７月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ICM</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アジア太平洋地域会議・助産学術集会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産科医療補償制度と周産期における医療安全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0607">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56</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回日本母性衛生学会</a:t>
                      </a: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総会・学術集会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CTG</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を読み解く～脳性麻痺の事例検討から～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2627">
                <a:tc>
                  <a:txBody>
                    <a:bodyPr/>
                    <a:lstStyle/>
                    <a:p>
                      <a:pPr algn="just">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38</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回日本母体胎児医学会</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産科医療補償制度事例に見る胎児心拍数モニタリングの問題点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0607">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2015</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回医療の質・安全学会</a:t>
                      </a:r>
                    </a:p>
                    <a:p>
                      <a:pPr algn="just">
                        <a:lnSpc>
                          <a:spcPts val="1200"/>
                        </a:lnSpc>
                        <a:spcAft>
                          <a:spcPts val="0"/>
                        </a:spcAft>
                      </a:pP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　５年間の実績と総括</a:t>
                      </a:r>
                    </a:p>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　再発防止委員会から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0607">
                <a:tc>
                  <a:txBody>
                    <a:bodyPr/>
                    <a:lstStyle/>
                    <a:p>
                      <a:pPr algn="just">
                        <a:lnSpc>
                          <a:spcPts val="1200"/>
                        </a:lnSpc>
                        <a:spcAft>
                          <a:spcPts val="0"/>
                        </a:spcAft>
                      </a:pPr>
                      <a:r>
                        <a:rPr lang="en-US"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2016</a:t>
                      </a:r>
                      <a:r>
                        <a:rPr lang="ja-JP" sz="13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年３月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回日本助産学会</a:t>
                      </a: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産科医療補償制度～再発防止における取り組み～</a:t>
                      </a:r>
                      <a:endPar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2071688" y="2373313"/>
            <a:ext cx="990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関係学会・団体等の動き②</a:t>
            </a:r>
          </a:p>
        </p:txBody>
      </p:sp>
      <p:sp>
        <p:nvSpPr>
          <p:cNvPr id="39940" name="AutoShape 3"/>
          <p:cNvSpPr>
            <a:spLocks noChangeArrowheads="1"/>
          </p:cNvSpPr>
          <p:nvPr/>
        </p:nvSpPr>
        <p:spPr bwMode="auto">
          <a:xfrm>
            <a:off x="271686" y="1269604"/>
            <a:ext cx="9073008" cy="504051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○「再発防止に関する報告書」で取り上げた常位胎盤早期剥離や臍帯脱出などの</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テーマに関して、産科医療関係者により分析が行われ、各論文誌、学会誌等に</a:t>
            </a:r>
            <a:r>
              <a:rPr lang="ja-JP" altLang="en-US" sz="1800" dirty="0" err="1">
                <a:solidFill>
                  <a:srgbClr val="000000"/>
                </a:solidFill>
                <a:latin typeface="HG丸ｺﾞｼｯｸM-PRO" panose="020F0600000000000000" pitchFamily="50" charset="-128"/>
                <a:ea typeface="HG丸ｺﾞｼｯｸM-PRO" panose="020F0600000000000000" pitchFamily="50" charset="-128"/>
              </a:rPr>
              <a:t>お</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いて発表されている。</a:t>
            </a:r>
            <a:endParaRPr lang="ja-JP" altLang="en-US" sz="900" dirty="0">
              <a:solidFill>
                <a:srgbClr val="000000"/>
              </a:solidFill>
              <a:ea typeface="HG丸ｺﾞｼｯｸM-PRO" panose="020F0600000000000000" pitchFamily="50" charset="-128"/>
            </a:endParaRPr>
          </a:p>
          <a:p>
            <a:pPr eaLnBrk="1" hangingPunct="1">
              <a:lnSpc>
                <a:spcPct val="90000"/>
              </a:lnSpc>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a:t>
            </a:r>
            <a:r>
              <a:rPr lang="en-US" altLang="ja-JP" sz="1800" dirty="0">
                <a:latin typeface="HG丸ｺﾞｼｯｸM-PRO" panose="020F0600000000000000" pitchFamily="50" charset="-128"/>
                <a:ea typeface="HG丸ｺﾞｼｯｸM-PRO" panose="020F0600000000000000" pitchFamily="50" charset="-128"/>
              </a:rPr>
              <a:t>2015</a:t>
            </a:r>
            <a:r>
              <a:rPr lang="ja-JP" altLang="en-US" sz="1800" dirty="0">
                <a:latin typeface="HG丸ｺﾞｼｯｸM-PRO" panose="020F0600000000000000" pitchFamily="50" charset="-128"/>
                <a:ea typeface="HG丸ｺﾞｼｯｸM-PRO" panose="020F0600000000000000" pitchFamily="50" charset="-128"/>
              </a:rPr>
              <a:t>年７月、子宮収縮薬を販売する製薬会社４社が、医療従事者に対し、同薬使用時には分娩監視装置による胎児の心音や子宮収縮状態の監視を徹底するよう文書で呼びかけを始めた。文書には、「第５回　再発防止に関する報告書」に掲載の「子宮収縮薬の使用状況」の表が引用されており、詳細は各製薬会社のホームページおよび</a:t>
            </a:r>
            <a:r>
              <a:rPr lang="en-US" altLang="ja-JP" sz="1800" dirty="0">
                <a:latin typeface="HG丸ｺﾞｼｯｸM-PRO" panose="020F0600000000000000" pitchFamily="50" charset="-128"/>
                <a:ea typeface="HG丸ｺﾞｼｯｸM-PRO" panose="020F0600000000000000" pitchFamily="50" charset="-128"/>
              </a:rPr>
              <a:t>PMDA</a:t>
            </a:r>
            <a:r>
              <a:rPr lang="ja-JP" altLang="en-US" sz="1800" dirty="0">
                <a:latin typeface="HG丸ｺﾞｼｯｸM-PRO" panose="020F0600000000000000" pitchFamily="50" charset="-128"/>
                <a:ea typeface="HG丸ｺﾞｼｯｸM-PRO" panose="020F0600000000000000" pitchFamily="50" charset="-128"/>
              </a:rPr>
              <a:t>（独立行政法人医薬品医療機器総合機構）のホームページに掲載されている。</a:t>
            </a:r>
          </a:p>
          <a:p>
            <a:pPr eaLnBrk="1" hangingPunct="1">
              <a:lnSpc>
                <a:spcPct val="90000"/>
              </a:lnSpc>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a:t>
            </a:r>
            <a:r>
              <a:rPr lang="en-US" altLang="ja-JP" sz="1800" dirty="0">
                <a:latin typeface="HG丸ｺﾞｼｯｸM-PRO" panose="020F0600000000000000" pitchFamily="50" charset="-128"/>
                <a:ea typeface="HG丸ｺﾞｼｯｸM-PRO" panose="020F0600000000000000" pitchFamily="50" charset="-128"/>
              </a:rPr>
              <a:t>2015</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11</a:t>
            </a:r>
            <a:r>
              <a:rPr lang="ja-JP" altLang="en-US" sz="1800" dirty="0">
                <a:latin typeface="HG丸ｺﾞｼｯｸM-PRO" panose="020F0600000000000000" pitchFamily="50" charset="-128"/>
                <a:ea typeface="HG丸ｺﾞｼｯｸM-PRO" panose="020F0600000000000000" pitchFamily="50" charset="-128"/>
              </a:rPr>
              <a:t>月、日本小児科学会、日本新生児成育医学会、日本周産期・新生児医学会、日本小児救急医学会の４学会は、「第５回　再発防止に関する報告書」の中の「第４章テーマに沿った分析」の「新生児蘇生について」において、製薬企業に対し、日本版新生児蘇生法（</a:t>
            </a:r>
            <a:r>
              <a:rPr lang="en-US" altLang="ja-JP" sz="1800" dirty="0">
                <a:latin typeface="HG丸ｺﾞｼｯｸM-PRO" panose="020F0600000000000000" pitchFamily="50" charset="-128"/>
                <a:ea typeface="HG丸ｺﾞｼｯｸM-PRO" panose="020F0600000000000000" pitchFamily="50" charset="-128"/>
              </a:rPr>
              <a:t>NCPR</a:t>
            </a:r>
            <a:r>
              <a:rPr lang="ja-JP" altLang="en-US" sz="1800" dirty="0">
                <a:latin typeface="HG丸ｺﾞｼｯｸM-PRO" panose="020F0600000000000000" pitchFamily="50" charset="-128"/>
                <a:ea typeface="HG丸ｺﾞｼｯｸM-PRO" panose="020F0600000000000000" pitchFamily="50" charset="-128"/>
              </a:rPr>
              <a:t>）ガイドラインで推奨されているアドレナリン投与量に基づいて、安全かつすみやかにアドレナリン投与が行えるよう</a:t>
            </a:r>
            <a:r>
              <a:rPr lang="en-US" altLang="ja-JP" sz="1800" dirty="0">
                <a:latin typeface="HG丸ｺﾞｼｯｸM-PRO" panose="020F0600000000000000" pitchFamily="50" charset="-128"/>
                <a:ea typeface="HG丸ｺﾞｼｯｸM-PRO" panose="020F0600000000000000" pitchFamily="50" charset="-128"/>
              </a:rPr>
              <a:t>0.01</a:t>
            </a:r>
            <a:r>
              <a:rPr lang="ja-JP" altLang="en-US" sz="1800" dirty="0">
                <a:latin typeface="HG丸ｺﾞｼｯｸM-PRO" panose="020F0600000000000000" pitchFamily="50" charset="-128"/>
                <a:ea typeface="HG丸ｺﾞｼｯｸM-PRO" panose="020F0600000000000000" pitchFamily="50" charset="-128"/>
              </a:rPr>
              <a:t>％アドレナリンのプレフィルドシリンジの発売が要望されたことから、</a:t>
            </a:r>
            <a:r>
              <a:rPr lang="en-US" altLang="ja-JP" sz="1800" dirty="0">
                <a:latin typeface="HG丸ｺﾞｼｯｸM-PRO" panose="020F0600000000000000" pitchFamily="50" charset="-128"/>
                <a:ea typeface="HG丸ｺﾞｼｯｸM-PRO" panose="020F0600000000000000" pitchFamily="50" charset="-128"/>
              </a:rPr>
              <a:t>0.01</a:t>
            </a:r>
            <a:r>
              <a:rPr lang="ja-JP" altLang="en-US" sz="1800" dirty="0">
                <a:latin typeface="HG丸ｺﾞｼｯｸM-PRO" panose="020F0600000000000000" pitchFamily="50" charset="-128"/>
                <a:ea typeface="HG丸ｺﾞｼｯｸM-PRO" panose="020F0600000000000000" pitchFamily="50" charset="-128"/>
              </a:rPr>
              <a:t>％プレフィルドシリンジの発売を求める要望書を、厚生労働省と日本製薬工業協会に提出した。</a:t>
            </a:r>
          </a:p>
        </p:txBody>
      </p:sp>
      <p:sp>
        <p:nvSpPr>
          <p:cNvPr id="2" name="スライド番号プレースホルダー 1"/>
          <p:cNvSpPr>
            <a:spLocks noGrp="1"/>
          </p:cNvSpPr>
          <p:nvPr>
            <p:ph type="sldNum" sz="quarter" idx="12"/>
          </p:nvPr>
        </p:nvSpPr>
        <p:spPr/>
        <p:txBody>
          <a:bodyPr/>
          <a:lstStyle/>
          <a:p>
            <a:pPr>
              <a:defRPr/>
            </a:pPr>
            <a:fld id="{9926B270-8F6D-48E3-91EE-9DF4371D0E50}" type="slidenum">
              <a:rPr lang="ja-JP" altLang="en-US" smtClean="0"/>
              <a:pPr>
                <a:defRPr/>
              </a:pPr>
              <a:t>105</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66E372A6-E0CB-441E-BF34-F17801204E40}" type="slidenum">
              <a:rPr lang="ja-JP" altLang="en-US"/>
              <a:pPr>
                <a:defRPr/>
              </a:pPr>
              <a:t>106</a:t>
            </a:fld>
            <a:endParaRPr lang="en-US" altLang="ja-JP"/>
          </a:p>
        </p:txBody>
      </p:sp>
      <p:sp>
        <p:nvSpPr>
          <p:cNvPr id="98307" name="Rectangle 2"/>
          <p:cNvSpPr>
            <a:spLocks noGrp="1" noChangeArrowheads="1"/>
          </p:cNvSpPr>
          <p:nvPr>
            <p:ph type="subTitle" idx="4294967295"/>
          </p:nvPr>
        </p:nvSpPr>
        <p:spPr bwMode="hidden">
          <a:xfrm>
            <a:off x="373063" y="2555875"/>
            <a:ext cx="9158287" cy="1752600"/>
          </a:xfrm>
          <a:solidFill>
            <a:srgbClr val="FFFFFF"/>
          </a:solidFill>
          <a:ln w="9525">
            <a:noFill/>
            <a:miter lim="800000"/>
            <a:headEnd/>
            <a:tailEnd/>
          </a:ln>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再発防止委員会からの提言</a:t>
            </a:r>
          </a:p>
        </p:txBody>
      </p:sp>
    </p:spTree>
    <p:extLst>
      <p:ext uri="{BB962C8B-B14F-4D97-AF65-F5344CB8AC3E}">
        <p14:creationId xmlns:p14="http://schemas.microsoft.com/office/powerpoint/2010/main" val="37354681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74763" y="346075"/>
            <a:ext cx="7962900" cy="644525"/>
          </a:xfrm>
        </p:spPr>
        <p:txBody>
          <a:bodyPr/>
          <a:lstStyle/>
          <a:p>
            <a:pPr eaLnBrk="1" hangingPunct="1"/>
            <a:r>
              <a:rPr lang="ja-JP" altLang="en-US"/>
              <a:t>再発防止委員会からの提言（掲示用）</a:t>
            </a:r>
          </a:p>
        </p:txBody>
      </p:sp>
      <p:sp>
        <p:nvSpPr>
          <p:cNvPr id="4" name="スライド番号プレースホルダー 5"/>
          <p:cNvSpPr>
            <a:spLocks noGrp="1"/>
          </p:cNvSpPr>
          <p:nvPr>
            <p:ph type="sldNum" sz="quarter" idx="12"/>
          </p:nvPr>
        </p:nvSpPr>
        <p:spPr/>
        <p:txBody>
          <a:bodyPr/>
          <a:lstStyle/>
          <a:p>
            <a:pPr>
              <a:defRPr/>
            </a:pPr>
            <a:fld id="{BEB40DC5-44F5-4D2E-8F9D-6B5397CA5155}" type="slidenum">
              <a:rPr lang="ja-JP" altLang="en-US"/>
              <a:pPr>
                <a:defRPr/>
              </a:pPr>
              <a:t>107</a:t>
            </a:fld>
            <a:endParaRPr lang="en-US" altLang="ja-JP"/>
          </a:p>
        </p:txBody>
      </p:sp>
      <p:sp>
        <p:nvSpPr>
          <p:cNvPr id="67588" name="AutoShape 3"/>
          <p:cNvSpPr>
            <a:spLocks noChangeArrowheads="1"/>
          </p:cNvSpPr>
          <p:nvPr/>
        </p:nvSpPr>
        <p:spPr bwMode="auto">
          <a:xfrm>
            <a:off x="207963" y="1219200"/>
            <a:ext cx="9434512" cy="52355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00647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1446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○再発防止委員会では、</a:t>
            </a:r>
            <a:r>
              <a:rPr lang="en-US" altLang="ja-JP" sz="2200" dirty="0">
                <a:latin typeface="HG丸ｺﾞｼｯｸM-PRO" panose="020F0600000000000000" pitchFamily="50" charset="-128"/>
                <a:ea typeface="HG丸ｺﾞｼｯｸM-PRO" panose="020F0600000000000000" pitchFamily="50" charset="-128"/>
              </a:rPr>
              <a:t>2015</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a:latin typeface="HG丸ｺﾞｼｯｸM-PRO" panose="020F0600000000000000" pitchFamily="50" charset="-128"/>
                <a:ea typeface="HG丸ｺﾞｼｯｸM-PRO" panose="020F0600000000000000" pitchFamily="50" charset="-128"/>
              </a:rPr>
              <a:t>月末までに公表された</a:t>
            </a:r>
            <a:r>
              <a:rPr lang="en-US" altLang="ja-JP" sz="2200" dirty="0">
                <a:latin typeface="HG丸ｺﾞｼｯｸM-PRO" panose="020F0600000000000000" pitchFamily="50" charset="-128"/>
                <a:ea typeface="HG丸ｺﾞｼｯｸM-PRO" panose="020F0600000000000000" pitchFamily="50" charset="-128"/>
              </a:rPr>
              <a:t>793</a:t>
            </a:r>
            <a:r>
              <a:rPr lang="ja-JP" altLang="en-US" sz="2200" dirty="0">
                <a:latin typeface="HG丸ｺﾞｼｯｸM-PRO" panose="020F0600000000000000" pitchFamily="50" charset="-128"/>
                <a:ea typeface="HG丸ｺﾞｼｯｸM-PRO" panose="020F0600000000000000" pitchFamily="50" charset="-128"/>
              </a:rPr>
              <a:t>件を分析対象として「第</a:t>
            </a:r>
            <a:r>
              <a:rPr lang="en-US" altLang="ja-JP" sz="2200" dirty="0">
                <a:latin typeface="HG丸ｺﾞｼｯｸM-PRO" panose="020F0600000000000000" pitchFamily="50" charset="-128"/>
                <a:ea typeface="HG丸ｺﾞｼｯｸM-PRO" panose="020F0600000000000000" pitchFamily="50" charset="-128"/>
              </a:rPr>
              <a:t>6</a:t>
            </a:r>
            <a:r>
              <a:rPr lang="ja-JP" altLang="en-US" sz="2200" dirty="0">
                <a:latin typeface="HG丸ｺﾞｼｯｸM-PRO" panose="020F0600000000000000" pitchFamily="50" charset="-128"/>
                <a:ea typeface="HG丸ｺﾞｼｯｸM-PRO" panose="020F0600000000000000" pitchFamily="50" charset="-128"/>
              </a:rPr>
              <a:t>回　産科医療補償制度　再発防止に関する報告書」を作成した。その中で第４章の「テーマに沿った分析」では、</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err="1">
                <a:latin typeface="HG丸ｺﾞｼｯｸM-PRO" panose="020F0600000000000000" pitchFamily="50" charset="-128"/>
                <a:ea typeface="HG丸ｺﾞｼｯｸM-PRO" panose="020F0600000000000000" pitchFamily="50" charset="-128"/>
              </a:rPr>
              <a:t>つの</a:t>
            </a:r>
            <a:r>
              <a:rPr lang="ja-JP" altLang="en-US" sz="2200" dirty="0">
                <a:latin typeface="HG丸ｺﾞｼｯｸM-PRO" panose="020F0600000000000000" pitchFamily="50" charset="-128"/>
                <a:ea typeface="HG丸ｺﾞｼｯｸM-PRO" panose="020F0600000000000000" pitchFamily="50" charset="-128"/>
              </a:rPr>
              <a:t>テーマを設けて分析し、それぞれのテーマの最後に、再発防止策等として、再発防止委員会からの提言を取りまとめた。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a:t>
            </a:r>
            <a:r>
              <a:rPr lang="ja-JP" altLang="en-US" sz="2200" dirty="0">
                <a:ea typeface="HG丸ｺﾞｼｯｸM-PRO" panose="020F0600000000000000" pitchFamily="50" charset="-128"/>
              </a:rPr>
              <a:t>これら提言をより多くの方々に知っていただくため、「再発防止委員会からの提言」をテーマ別に抜粋した資料である。これらを掲示・回覧し周知のためご活用いただきたく、報告書の巻末に掲載するとともに、本制度のホームページに掲載している。</a:t>
            </a:r>
          </a:p>
        </p:txBody>
      </p:sp>
    </p:spTree>
    <p:extLst>
      <p:ext uri="{BB962C8B-B14F-4D97-AF65-F5344CB8AC3E}">
        <p14:creationId xmlns:p14="http://schemas.microsoft.com/office/powerpoint/2010/main" val="37888351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84363" y="346075"/>
            <a:ext cx="6134100" cy="644525"/>
          </a:xfrm>
        </p:spPr>
        <p:txBody>
          <a:bodyPr/>
          <a:lstStyle/>
          <a:p>
            <a:pPr eaLnBrk="1" hangingPunct="1"/>
            <a:r>
              <a:rPr lang="ja-JP" altLang="en-US"/>
              <a:t>再発防止委員会からの提言①</a:t>
            </a:r>
          </a:p>
        </p:txBody>
      </p:sp>
      <p:sp>
        <p:nvSpPr>
          <p:cNvPr id="5" name="スライド番号プレースホルダー 5"/>
          <p:cNvSpPr>
            <a:spLocks noGrp="1"/>
          </p:cNvSpPr>
          <p:nvPr>
            <p:ph type="sldNum" sz="quarter" idx="12"/>
          </p:nvPr>
        </p:nvSpPr>
        <p:spPr/>
        <p:txBody>
          <a:bodyPr/>
          <a:lstStyle/>
          <a:p>
            <a:pPr>
              <a:defRPr/>
            </a:pPr>
            <a:fld id="{C9B7AE9B-9D90-403B-9B9F-9914C01B478C}" type="slidenum">
              <a:rPr lang="ja-JP" altLang="en-US"/>
              <a:pPr>
                <a:defRPr/>
              </a:pPr>
              <a:t>108</a:t>
            </a:fld>
            <a:endParaRPr lang="en-US" altLang="ja-JP"/>
          </a:p>
        </p:txBody>
      </p:sp>
      <p:pic>
        <p:nvPicPr>
          <p:cNvPr id="3" name="図 2"/>
          <p:cNvPicPr>
            <a:picLocks noChangeAspect="1"/>
          </p:cNvPicPr>
          <p:nvPr/>
        </p:nvPicPr>
        <p:blipFill rotWithShape="1">
          <a:blip r:embed="rId2"/>
          <a:srcRect l="32400" t="12635" r="31151" b="5680"/>
          <a:stretch/>
        </p:blipFill>
        <p:spPr>
          <a:xfrm>
            <a:off x="4998116" y="1269554"/>
            <a:ext cx="3821924" cy="5353200"/>
          </a:xfrm>
          <a:prstGeom prst="rect">
            <a:avLst/>
          </a:prstGeom>
          <a:ln>
            <a:solidFill>
              <a:schemeClr val="tx1"/>
            </a:solidFill>
          </a:ln>
        </p:spPr>
      </p:pic>
      <p:pic>
        <p:nvPicPr>
          <p:cNvPr id="8" name="図 7"/>
          <p:cNvPicPr>
            <a:picLocks noChangeAspect="1"/>
          </p:cNvPicPr>
          <p:nvPr/>
        </p:nvPicPr>
        <p:blipFill rotWithShape="1">
          <a:blip r:embed="rId3"/>
          <a:srcRect l="32450" t="12560" r="31100" b="5360"/>
          <a:stretch/>
        </p:blipFill>
        <p:spPr>
          <a:xfrm>
            <a:off x="716569" y="1244946"/>
            <a:ext cx="3803589" cy="5353200"/>
          </a:xfrm>
          <a:prstGeom prst="rect">
            <a:avLst/>
          </a:prstGeom>
          <a:ln>
            <a:solidFill>
              <a:schemeClr val="tx1"/>
            </a:solidFill>
          </a:ln>
        </p:spPr>
      </p:pic>
    </p:spTree>
    <p:extLst>
      <p:ext uri="{BB962C8B-B14F-4D97-AF65-F5344CB8AC3E}">
        <p14:creationId xmlns:p14="http://schemas.microsoft.com/office/powerpoint/2010/main" val="196230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28838" y="327025"/>
            <a:ext cx="5676900" cy="644525"/>
          </a:xfrm>
        </p:spPr>
        <p:txBody>
          <a:bodyPr/>
          <a:lstStyle/>
          <a:p>
            <a:pPr eaLnBrk="1" hangingPunct="1"/>
            <a:r>
              <a:rPr lang="ja-JP" altLang="en-US"/>
              <a:t>再発防止に関する審議状況</a:t>
            </a:r>
          </a:p>
        </p:txBody>
      </p:sp>
      <p:sp>
        <p:nvSpPr>
          <p:cNvPr id="31" name="スライド番号プレースホルダー 5"/>
          <p:cNvSpPr>
            <a:spLocks noGrp="1"/>
          </p:cNvSpPr>
          <p:nvPr>
            <p:ph type="sldNum" sz="quarter" idx="12"/>
          </p:nvPr>
        </p:nvSpPr>
        <p:spPr/>
        <p:txBody>
          <a:bodyPr/>
          <a:lstStyle/>
          <a:p>
            <a:pPr>
              <a:defRPr/>
            </a:pPr>
            <a:fld id="{B93FD1B1-1951-450C-8F86-BBF6D809EA4B}" type="slidenum">
              <a:rPr lang="ja-JP" altLang="en-US"/>
              <a:pPr>
                <a:defRPr/>
              </a:pPr>
              <a:t>10</a:t>
            </a:fld>
            <a:endParaRPr lang="en-US" altLang="ja-JP"/>
          </a:p>
        </p:txBody>
      </p:sp>
      <p:graphicFrame>
        <p:nvGraphicFramePr>
          <p:cNvPr id="234676" name="Group 180"/>
          <p:cNvGraphicFramePr>
            <a:graphicFrameLocks noGrp="1"/>
          </p:cNvGraphicFramePr>
          <p:nvPr>
            <p:extLst>
              <p:ext uri="{D42A27DB-BD31-4B8C-83A1-F6EECF244321}">
                <p14:modId xmlns:p14="http://schemas.microsoft.com/office/powerpoint/2010/main" val="583167898"/>
              </p:ext>
            </p:extLst>
          </p:nvPr>
        </p:nvGraphicFramePr>
        <p:xfrm>
          <a:off x="365125" y="1419225"/>
          <a:ext cx="9339263" cy="4303713"/>
        </p:xfrm>
        <a:graphic>
          <a:graphicData uri="http://schemas.openxmlformats.org/drawingml/2006/table">
            <a:tbl>
              <a:tblPr/>
              <a:tblGrid>
                <a:gridCol w="113069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6768406">
                  <a:extLst>
                    <a:ext uri="{9D8B030D-6E8A-4147-A177-3AD203B41FA5}">
                      <a16:colId xmlns:a16="http://schemas.microsoft.com/office/drawing/2014/main" val="20002"/>
                    </a:ext>
                  </a:extLst>
                </a:gridCol>
              </a:tblGrid>
              <a:tr h="380969">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開催回</a:t>
                      </a:r>
                    </a:p>
                  </a:txBody>
                  <a:tcPr marL="91437" marR="91437"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開催日</a:t>
                      </a:r>
                    </a:p>
                  </a:txBody>
                  <a:tcPr marL="91437" marR="91437"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主な審議内容</a:t>
                      </a:r>
                    </a:p>
                  </a:txBody>
                  <a:tcPr marL="91437" marR="91437" marT="45701" marB="457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2844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41</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2015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年</a:t>
                      </a:r>
                    </a:p>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ctr"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6</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　再発防止に関する報告書」のテーマ選定について</a:t>
                      </a:r>
                    </a:p>
                  </a:txBody>
                  <a:tcPr marL="91437" marR="91437" marT="45701" marB="457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44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42</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○テーマに沿った分析</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・常位胎盤早期剥離について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・母児間輸血症候群について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・生後</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分まで新生児蘇生処置が不要であった事例に</a:t>
                      </a:r>
                      <a:endPar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・これまでに取り上げた分析対象事例の動向について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○数量的・疫学的分析</a:t>
                      </a:r>
                    </a:p>
                  </a:txBody>
                  <a:tcPr marL="91437" marR="91437" marT="45701" marB="457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44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p>
                  </a:txBody>
                  <a:tcPr marL="91437" marR="91437" marT="45701" marB="4570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p>
                  </a:txBody>
                  <a:tcPr marL="91437" marR="91437" marT="45701" marB="45701"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1132962">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47</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12</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21</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72844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48</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2016</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年</a:t>
                      </a:r>
                      <a:endPar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「第６回　再発防止に関する報告書」（案）の審議・承認</a:t>
                      </a:r>
                    </a:p>
                  </a:txBody>
                  <a:tcPr marL="91437" marR="91437" marT="45701" marB="457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53862" y="342975"/>
            <a:ext cx="6195100" cy="650725"/>
          </a:xfrm>
        </p:spPr>
        <p:txBody>
          <a:bodyPr/>
          <a:lstStyle/>
          <a:p>
            <a:pPr eaLnBrk="1" hangingPunct="1"/>
            <a:r>
              <a:rPr lang="ja-JP" altLang="en-US" dirty="0"/>
              <a:t>再発防止委員会からの提言②</a:t>
            </a:r>
          </a:p>
        </p:txBody>
      </p:sp>
      <p:sp>
        <p:nvSpPr>
          <p:cNvPr id="5" name="スライド番号プレースホルダー 5"/>
          <p:cNvSpPr>
            <a:spLocks noGrp="1"/>
          </p:cNvSpPr>
          <p:nvPr>
            <p:ph type="sldNum" sz="quarter" idx="12"/>
          </p:nvPr>
        </p:nvSpPr>
        <p:spPr/>
        <p:txBody>
          <a:bodyPr/>
          <a:lstStyle/>
          <a:p>
            <a:pPr>
              <a:defRPr/>
            </a:pPr>
            <a:fld id="{C9B7AE9B-9D90-403B-9B9F-9914C01B478C}" type="slidenum">
              <a:rPr lang="ja-JP" altLang="en-US"/>
              <a:pPr>
                <a:defRPr/>
              </a:pPr>
              <a:t>109</a:t>
            </a:fld>
            <a:endParaRPr lang="en-US" altLang="ja-JP"/>
          </a:p>
        </p:txBody>
      </p:sp>
      <p:pic>
        <p:nvPicPr>
          <p:cNvPr id="7" name="図 6"/>
          <p:cNvPicPr>
            <a:picLocks noChangeAspect="1"/>
          </p:cNvPicPr>
          <p:nvPr/>
        </p:nvPicPr>
        <p:blipFill rotWithShape="1">
          <a:blip r:embed="rId2"/>
          <a:srcRect l="32451" t="12560" r="31100" b="4640"/>
          <a:stretch/>
        </p:blipFill>
        <p:spPr>
          <a:xfrm>
            <a:off x="2981892" y="1269554"/>
            <a:ext cx="3770514" cy="5353200"/>
          </a:xfrm>
          <a:prstGeom prst="rect">
            <a:avLst/>
          </a:prstGeom>
          <a:ln>
            <a:solidFill>
              <a:schemeClr val="tx1"/>
            </a:solidFill>
          </a:ln>
        </p:spPr>
      </p:pic>
    </p:spTree>
    <p:extLst>
      <p:ext uri="{BB962C8B-B14F-4D97-AF65-F5344CB8AC3E}">
        <p14:creationId xmlns:p14="http://schemas.microsoft.com/office/powerpoint/2010/main" val="15170418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53862" y="342975"/>
            <a:ext cx="6195101" cy="650725"/>
          </a:xfrm>
        </p:spPr>
        <p:txBody>
          <a:bodyPr/>
          <a:lstStyle/>
          <a:p>
            <a:pPr eaLnBrk="1" hangingPunct="1"/>
            <a:r>
              <a:rPr lang="ja-JP" altLang="en-US" dirty="0"/>
              <a:t>再発防止委員会からの提言③</a:t>
            </a:r>
          </a:p>
        </p:txBody>
      </p:sp>
      <p:sp>
        <p:nvSpPr>
          <p:cNvPr id="5" name="スライド番号プレースホルダー 5"/>
          <p:cNvSpPr>
            <a:spLocks noGrp="1"/>
          </p:cNvSpPr>
          <p:nvPr>
            <p:ph type="sldNum" sz="quarter" idx="12"/>
          </p:nvPr>
        </p:nvSpPr>
        <p:spPr/>
        <p:txBody>
          <a:bodyPr/>
          <a:lstStyle/>
          <a:p>
            <a:pPr>
              <a:defRPr/>
            </a:pPr>
            <a:fld id="{C9B7AE9B-9D90-403B-9B9F-9914C01B478C}" type="slidenum">
              <a:rPr lang="ja-JP" altLang="en-US"/>
              <a:pPr>
                <a:defRPr/>
              </a:pPr>
              <a:t>110</a:t>
            </a:fld>
            <a:endParaRPr lang="en-US" altLang="ja-JP"/>
          </a:p>
        </p:txBody>
      </p:sp>
      <p:pic>
        <p:nvPicPr>
          <p:cNvPr id="2" name="図 1"/>
          <p:cNvPicPr>
            <a:picLocks noChangeAspect="1"/>
          </p:cNvPicPr>
          <p:nvPr/>
        </p:nvPicPr>
        <p:blipFill rotWithShape="1">
          <a:blip r:embed="rId2"/>
          <a:srcRect l="32451" t="12560" r="31100" b="5360"/>
          <a:stretch/>
        </p:blipFill>
        <p:spPr>
          <a:xfrm>
            <a:off x="935151" y="1269554"/>
            <a:ext cx="3801031" cy="5349600"/>
          </a:xfrm>
          <a:prstGeom prst="rect">
            <a:avLst/>
          </a:prstGeom>
          <a:ln>
            <a:solidFill>
              <a:schemeClr val="tx1"/>
            </a:solidFill>
          </a:ln>
        </p:spPr>
      </p:pic>
      <p:pic>
        <p:nvPicPr>
          <p:cNvPr id="6" name="図 5"/>
          <p:cNvPicPr>
            <a:picLocks noChangeAspect="1"/>
          </p:cNvPicPr>
          <p:nvPr/>
        </p:nvPicPr>
        <p:blipFill rotWithShape="1">
          <a:blip r:embed="rId3"/>
          <a:srcRect l="32451" t="12560" r="31100" b="5360"/>
          <a:stretch/>
        </p:blipFill>
        <p:spPr>
          <a:xfrm>
            <a:off x="5024214" y="1269554"/>
            <a:ext cx="3801031" cy="5349600"/>
          </a:xfrm>
          <a:prstGeom prst="rect">
            <a:avLst/>
          </a:prstGeom>
          <a:ln>
            <a:solidFill>
              <a:schemeClr val="tx1"/>
            </a:solidFill>
          </a:ln>
        </p:spPr>
      </p:pic>
    </p:spTree>
    <p:extLst>
      <p:ext uri="{BB962C8B-B14F-4D97-AF65-F5344CB8AC3E}">
        <p14:creationId xmlns:p14="http://schemas.microsoft.com/office/powerpoint/2010/main" val="32394675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111</a:t>
            </a:fld>
            <a:endParaRPr lang="en-US" altLang="ja-JP" dirty="0"/>
          </a:p>
        </p:txBody>
      </p:sp>
      <p:sp>
        <p:nvSpPr>
          <p:cNvPr id="101379" name="正方形/長方形 2"/>
          <p:cNvSpPr>
            <a:spLocks noChangeArrowheads="1"/>
          </p:cNvSpPr>
          <p:nvPr/>
        </p:nvSpPr>
        <p:spPr bwMode="auto">
          <a:xfrm>
            <a:off x="1639888" y="404813"/>
            <a:ext cx="61864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pPr>
            <a:r>
              <a:rPr lang="ja-JP" altLang="en-US" sz="3600">
                <a:solidFill>
                  <a:srgbClr val="000000"/>
                </a:solidFill>
              </a:rPr>
              <a:t>再発防止委員会からの提言集</a:t>
            </a:r>
          </a:p>
        </p:txBody>
      </p:sp>
      <p:sp>
        <p:nvSpPr>
          <p:cNvPr id="101380" name="Text Box 4"/>
          <p:cNvSpPr txBox="1">
            <a:spLocks noChangeArrowheads="1"/>
          </p:cNvSpPr>
          <p:nvPr/>
        </p:nvSpPr>
        <p:spPr bwMode="auto">
          <a:xfrm>
            <a:off x="376238" y="1030288"/>
            <a:ext cx="8713787" cy="140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900" dirty="0">
                <a:solidFill>
                  <a:srgbClr val="000000"/>
                </a:solidFill>
                <a:ea typeface="HG丸ｺﾞｼｯｸM-PRO" panose="020F0600000000000000" pitchFamily="50" charset="-128"/>
              </a:rPr>
              <a:t>過去５回までの再発防止報告書で取り上げた１４のテーマにおいてまとめた「再発防止委員会からの提言」やリーフレット・ポスターなどを取りまとめている。</a:t>
            </a:r>
          </a:p>
        </p:txBody>
      </p:sp>
      <p:pic>
        <p:nvPicPr>
          <p:cNvPr id="101381"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2181225"/>
            <a:ext cx="3168650"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203450"/>
            <a:ext cx="3168650" cy="442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355058EF-949B-40C1-BD13-FD821EA7AB45}" type="slidenum">
              <a:rPr lang="ja-JP" altLang="en-US"/>
              <a:pPr>
                <a:defRPr/>
              </a:pPr>
              <a:t>112</a:t>
            </a:fld>
            <a:endParaRPr lang="en-US" altLang="ja-JP"/>
          </a:p>
        </p:txBody>
      </p:sp>
      <p:sp>
        <p:nvSpPr>
          <p:cNvPr id="98307" name="Rectangle 2"/>
          <p:cNvSpPr>
            <a:spLocks noGrp="1" noChangeArrowheads="1"/>
          </p:cNvSpPr>
          <p:nvPr>
            <p:ph type="subTitle" idx="4294967295"/>
          </p:nvPr>
        </p:nvSpPr>
        <p:spPr bwMode="hidden">
          <a:xfrm>
            <a:off x="746125" y="2565400"/>
            <a:ext cx="9158288"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再発防止に関するアンケート</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88C3BC6-431F-4195-BA9E-D62DD9086870}" type="slidenum">
              <a:rPr lang="ja-JP" altLang="en-US" smtClean="0"/>
              <a:pPr>
                <a:defRPr/>
              </a:pPr>
              <a:t>113</a:t>
            </a:fld>
            <a:endParaRPr lang="en-US" altLang="ja-JP" dirty="0"/>
          </a:p>
        </p:txBody>
      </p:sp>
      <p:sp>
        <p:nvSpPr>
          <p:cNvPr id="62467" name="正方形/長方形 2"/>
          <p:cNvSpPr>
            <a:spLocks noChangeArrowheads="1"/>
          </p:cNvSpPr>
          <p:nvPr/>
        </p:nvSpPr>
        <p:spPr bwMode="auto">
          <a:xfrm>
            <a:off x="1366838" y="392113"/>
            <a:ext cx="8032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ea typeface="HG丸ｺﾞｼｯｸM-PRO" panose="020F0600000000000000" pitchFamily="50" charset="-128"/>
              </a:defRPr>
            </a:lvl1pPr>
            <a:lvl2pPr marL="742950" indent="-285750">
              <a:defRPr kumimoji="1" sz="3200">
                <a:solidFill>
                  <a:schemeClr val="tx1"/>
                </a:solidFill>
                <a:latin typeface="Arial" panose="020B0604020202020204" pitchFamily="34" charset="0"/>
                <a:ea typeface="HG丸ｺﾞｼｯｸM-PRO" panose="020F0600000000000000" pitchFamily="50" charset="-128"/>
              </a:defRPr>
            </a:lvl2pPr>
            <a:lvl3pPr marL="1143000" indent="-228600">
              <a:defRPr kumimoji="1" sz="3200">
                <a:solidFill>
                  <a:schemeClr val="tx1"/>
                </a:solidFill>
                <a:latin typeface="Arial" panose="020B0604020202020204" pitchFamily="34" charset="0"/>
                <a:ea typeface="HG丸ｺﾞｼｯｸM-PRO" panose="020F0600000000000000" pitchFamily="50" charset="-128"/>
              </a:defRPr>
            </a:lvl3pPr>
            <a:lvl4pPr marL="1600200" indent="-228600">
              <a:defRPr kumimoji="1" sz="3200">
                <a:solidFill>
                  <a:schemeClr val="tx1"/>
                </a:solidFill>
                <a:latin typeface="Arial" panose="020B0604020202020204" pitchFamily="34" charset="0"/>
                <a:ea typeface="HG丸ｺﾞｼｯｸM-PRO" panose="020F0600000000000000" pitchFamily="50" charset="-128"/>
              </a:defRPr>
            </a:lvl4pPr>
            <a:lvl5pPr marL="2057400" indent="-228600">
              <a:defRPr kumimoji="1" sz="32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pPr>
            <a:r>
              <a:rPr lang="ja-JP" altLang="en-US" sz="3600">
                <a:solidFill>
                  <a:srgbClr val="000000"/>
                </a:solidFill>
              </a:rPr>
              <a:t>再発防止に関するアンケートについて</a:t>
            </a:r>
          </a:p>
        </p:txBody>
      </p:sp>
      <p:sp>
        <p:nvSpPr>
          <p:cNvPr id="62468" name="AutoShape 7"/>
          <p:cNvSpPr>
            <a:spLocks noChangeArrowheads="1"/>
          </p:cNvSpPr>
          <p:nvPr/>
        </p:nvSpPr>
        <p:spPr bwMode="auto">
          <a:xfrm>
            <a:off x="271463" y="1125538"/>
            <a:ext cx="9288462" cy="5545137"/>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62469" name="正方形/長方形 3"/>
          <p:cNvSpPr>
            <a:spLocks noChangeArrowheads="1"/>
          </p:cNvSpPr>
          <p:nvPr/>
        </p:nvSpPr>
        <p:spPr bwMode="auto">
          <a:xfrm>
            <a:off x="611188" y="1230313"/>
            <a:ext cx="868203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anose="020B0604020202020204" pitchFamily="34" charset="0"/>
                <a:ea typeface="HG丸ｺﾞｼｯｸM-PRO" panose="020F0600000000000000" pitchFamily="50" charset="-128"/>
              </a:defRPr>
            </a:lvl1pPr>
            <a:lvl2pPr marL="742950" indent="-285750">
              <a:defRPr kumimoji="1" sz="3200">
                <a:solidFill>
                  <a:schemeClr val="tx1"/>
                </a:solidFill>
                <a:latin typeface="Arial" panose="020B0604020202020204" pitchFamily="34" charset="0"/>
                <a:ea typeface="HG丸ｺﾞｼｯｸM-PRO" panose="020F0600000000000000" pitchFamily="50" charset="-128"/>
              </a:defRPr>
            </a:lvl2pPr>
            <a:lvl3pPr marL="1143000" indent="-228600">
              <a:defRPr kumimoji="1" sz="3200">
                <a:solidFill>
                  <a:schemeClr val="tx1"/>
                </a:solidFill>
                <a:latin typeface="Arial" panose="020B0604020202020204" pitchFamily="34" charset="0"/>
                <a:ea typeface="HG丸ｺﾞｼｯｸM-PRO" panose="020F0600000000000000" pitchFamily="50" charset="-128"/>
              </a:defRPr>
            </a:lvl3pPr>
            <a:lvl4pPr marL="1600200" indent="-228600">
              <a:defRPr kumimoji="1" sz="3200">
                <a:solidFill>
                  <a:schemeClr val="tx1"/>
                </a:solidFill>
                <a:latin typeface="Arial" panose="020B0604020202020204" pitchFamily="34" charset="0"/>
                <a:ea typeface="HG丸ｺﾞｼｯｸM-PRO" panose="020F0600000000000000" pitchFamily="50" charset="-128"/>
              </a:defRPr>
            </a:lvl4pPr>
            <a:lvl5pPr marL="2057400" indent="-228600">
              <a:defRPr kumimoji="1" sz="32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1">
                <a:solidFill>
                  <a:srgbClr val="000000"/>
                </a:solidFill>
                <a:latin typeface="HG丸ｺﾞｼｯｸM-PRO" panose="020F0600000000000000" pitchFamily="50" charset="-128"/>
              </a:rPr>
              <a:t>１．目的</a:t>
            </a:r>
            <a:r>
              <a:rPr lang="ja-JP" altLang="en-US" sz="2000">
                <a:solidFill>
                  <a:srgbClr val="000000"/>
                </a:solidFill>
                <a:latin typeface="HG丸ｺﾞｼｯｸM-PRO" panose="020F0600000000000000" pitchFamily="50" charset="-128"/>
              </a:rPr>
              <a:t> </a:t>
            </a:r>
          </a:p>
          <a:p>
            <a:pPr eaLnBrk="1" hangingPunct="1"/>
            <a:r>
              <a:rPr lang="ja-JP" altLang="en-US" sz="2000">
                <a:solidFill>
                  <a:srgbClr val="000000"/>
                </a:solidFill>
                <a:latin typeface="HG丸ｺﾞｼｯｸM-PRO" panose="020F0600000000000000" pitchFamily="50" charset="-128"/>
              </a:rPr>
              <a:t>　再発防止および産科医療の質の向上の観点から、各分娩機関における「再発防止に関する報告書」等の認知度および利用状況を調査し、今後の再発防止の取り組みに活かすことを目的にアンケートを実施した。 </a:t>
            </a:r>
            <a:endParaRPr lang="en-US" altLang="ja-JP" sz="2000">
              <a:solidFill>
                <a:srgbClr val="000000"/>
              </a:solidFill>
              <a:latin typeface="HG丸ｺﾞｼｯｸM-PRO" panose="020F0600000000000000" pitchFamily="50" charset="-128"/>
            </a:endParaRPr>
          </a:p>
          <a:p>
            <a:pPr eaLnBrk="1" hangingPunct="1"/>
            <a:endParaRPr lang="ja-JP" altLang="en-US" sz="2000">
              <a:solidFill>
                <a:srgbClr val="000000"/>
              </a:solidFill>
              <a:latin typeface="HG丸ｺﾞｼｯｸM-PRO" panose="020F0600000000000000" pitchFamily="50" charset="-128"/>
            </a:endParaRPr>
          </a:p>
          <a:p>
            <a:pPr eaLnBrk="1" hangingPunct="1"/>
            <a:r>
              <a:rPr lang="ja-JP" altLang="en-US" sz="2000" b="1">
                <a:solidFill>
                  <a:srgbClr val="000000"/>
                </a:solidFill>
                <a:latin typeface="HG丸ｺﾞｼｯｸM-PRO" panose="020F0600000000000000" pitchFamily="50" charset="-128"/>
              </a:rPr>
              <a:t>２．調査対象施設および回答者</a:t>
            </a:r>
            <a:endParaRPr lang="en-US" altLang="ja-JP" sz="2000" b="1">
              <a:solidFill>
                <a:srgbClr val="00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○調査対象施設</a:t>
            </a:r>
            <a:endParaRPr lang="en-US" altLang="ja-JP" sz="2000">
              <a:solidFill>
                <a:srgbClr val="00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産科医療補償制度の加入分娩機関</a:t>
            </a:r>
            <a:r>
              <a:rPr lang="en-US" altLang="ja-JP" sz="2000">
                <a:solidFill>
                  <a:srgbClr val="000000"/>
                </a:solidFill>
                <a:latin typeface="HG丸ｺﾞｼｯｸM-PRO" panose="020F0600000000000000" pitchFamily="50" charset="-128"/>
              </a:rPr>
              <a:t>3,293</a:t>
            </a:r>
            <a:r>
              <a:rPr lang="ja-JP" altLang="en-US" sz="2000">
                <a:solidFill>
                  <a:srgbClr val="000000"/>
                </a:solidFill>
                <a:latin typeface="HG丸ｺﾞｼｯｸM-PRO" panose="020F0600000000000000" pitchFamily="50" charset="-128"/>
              </a:rPr>
              <a:t>施設（アンケート実施時）のうち、病院（</a:t>
            </a:r>
            <a:r>
              <a:rPr lang="en-US" altLang="ja-JP" sz="2000">
                <a:solidFill>
                  <a:srgbClr val="000000"/>
                </a:solidFill>
                <a:latin typeface="HG丸ｺﾞｼｯｸM-PRO" panose="020F0600000000000000" pitchFamily="50" charset="-128"/>
              </a:rPr>
              <a:t>600</a:t>
            </a:r>
            <a:r>
              <a:rPr lang="ja-JP" altLang="en-US" sz="2000">
                <a:solidFill>
                  <a:srgbClr val="000000"/>
                </a:solidFill>
                <a:latin typeface="HG丸ｺﾞｼｯｸM-PRO" panose="020F0600000000000000" pitchFamily="50" charset="-128"/>
              </a:rPr>
              <a:t>施設）、診療所（</a:t>
            </a:r>
            <a:r>
              <a:rPr lang="en-US" altLang="ja-JP" sz="2000">
                <a:solidFill>
                  <a:srgbClr val="000000"/>
                </a:solidFill>
                <a:latin typeface="HG丸ｺﾞｼｯｸM-PRO" panose="020F0600000000000000" pitchFamily="50" charset="-128"/>
              </a:rPr>
              <a:t>600</a:t>
            </a:r>
            <a:r>
              <a:rPr lang="ja-JP" altLang="en-US" sz="2000">
                <a:solidFill>
                  <a:srgbClr val="000000"/>
                </a:solidFill>
                <a:latin typeface="HG丸ｺﾞｼｯｸM-PRO" panose="020F0600000000000000" pitchFamily="50" charset="-128"/>
              </a:rPr>
              <a:t>施設）、助産所（全</a:t>
            </a:r>
            <a:r>
              <a:rPr lang="en-US" altLang="ja-JP" sz="2000">
                <a:solidFill>
                  <a:srgbClr val="000000"/>
                </a:solidFill>
                <a:latin typeface="HG丸ｺﾞｼｯｸM-PRO" panose="020F0600000000000000" pitchFamily="50" charset="-128"/>
              </a:rPr>
              <a:t>442</a:t>
            </a:r>
            <a:r>
              <a:rPr lang="ja-JP" altLang="en-US" sz="2000">
                <a:solidFill>
                  <a:srgbClr val="000000"/>
                </a:solidFill>
                <a:latin typeface="HG丸ｺﾞｼｯｸM-PRO" panose="020F0600000000000000" pitchFamily="50" charset="-128"/>
              </a:rPr>
              <a:t>施設）の</a:t>
            </a:r>
            <a:endParaRPr lang="en-US" altLang="ja-JP" sz="2000">
              <a:solidFill>
                <a:srgbClr val="000000"/>
              </a:solidFill>
              <a:latin typeface="HG丸ｺﾞｼｯｸM-PRO" panose="020F0600000000000000" pitchFamily="50" charset="-128"/>
            </a:endParaRPr>
          </a:p>
          <a:p>
            <a:pPr eaLnBrk="1" hangingPunct="1"/>
            <a:r>
              <a:rPr lang="ja-JP" altLang="en-US" sz="2000" b="1" u="sng">
                <a:solidFill>
                  <a:srgbClr val="FF0000"/>
                </a:solidFill>
                <a:latin typeface="HG丸ｺﾞｼｯｸM-PRO" panose="020F0600000000000000" pitchFamily="50" charset="-128"/>
              </a:rPr>
              <a:t>計</a:t>
            </a:r>
            <a:r>
              <a:rPr lang="en-US" altLang="ja-JP" sz="2000" b="1" u="sng">
                <a:solidFill>
                  <a:srgbClr val="FF0000"/>
                </a:solidFill>
                <a:latin typeface="HG丸ｺﾞｼｯｸM-PRO" panose="020F0600000000000000" pitchFamily="50" charset="-128"/>
              </a:rPr>
              <a:t>1,642</a:t>
            </a:r>
            <a:r>
              <a:rPr lang="ja-JP" altLang="en-US" sz="2000" b="1" u="sng">
                <a:solidFill>
                  <a:srgbClr val="FF0000"/>
                </a:solidFill>
                <a:latin typeface="HG丸ｺﾞｼｯｸM-PRO" panose="020F0600000000000000" pitchFamily="50" charset="-128"/>
              </a:rPr>
              <a:t>施設</a:t>
            </a:r>
            <a:endParaRPr lang="en-US" altLang="ja-JP" sz="2000" b="1" u="sng">
              <a:solidFill>
                <a:srgbClr val="FF0000"/>
              </a:solidFill>
              <a:latin typeface="HG丸ｺﾞｼｯｸM-PRO" panose="020F0600000000000000" pitchFamily="50" charset="-128"/>
            </a:endParaRPr>
          </a:p>
          <a:p>
            <a:pPr eaLnBrk="1" hangingPunct="1"/>
            <a:endParaRPr lang="en-US" altLang="ja-JP" sz="2000" b="1" u="sng">
              <a:solidFill>
                <a:srgbClr val="FF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○回答者</a:t>
            </a:r>
            <a:endParaRPr lang="en-US" altLang="ja-JP" sz="2000">
              <a:solidFill>
                <a:srgbClr val="00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病院：</a:t>
            </a:r>
            <a:r>
              <a:rPr lang="en-US" altLang="ja-JP" sz="2000">
                <a:solidFill>
                  <a:srgbClr val="000000"/>
                </a:solidFill>
                <a:latin typeface="HG丸ｺﾞｼｯｸM-PRO" panose="020F0600000000000000" pitchFamily="50" charset="-128"/>
              </a:rPr>
              <a:t>600</a:t>
            </a:r>
            <a:r>
              <a:rPr lang="ja-JP" altLang="en-US" sz="2000">
                <a:solidFill>
                  <a:srgbClr val="000000"/>
                </a:solidFill>
                <a:latin typeface="HG丸ｺﾞｼｯｸM-PRO" panose="020F0600000000000000" pitchFamily="50" charset="-128"/>
              </a:rPr>
              <a:t>施設のうち、①</a:t>
            </a:r>
            <a:r>
              <a:rPr lang="en-US" altLang="ja-JP" sz="2000">
                <a:solidFill>
                  <a:srgbClr val="000000"/>
                </a:solidFill>
                <a:latin typeface="HG丸ｺﾞｼｯｸM-PRO" panose="020F0600000000000000" pitchFamily="50" charset="-128"/>
              </a:rPr>
              <a:t>300</a:t>
            </a:r>
            <a:r>
              <a:rPr lang="ja-JP" altLang="en-US" sz="2000">
                <a:solidFill>
                  <a:srgbClr val="000000"/>
                </a:solidFill>
                <a:latin typeface="HG丸ｺﾞｼｯｸM-PRO" panose="020F0600000000000000" pitchFamily="50" charset="-128"/>
              </a:rPr>
              <a:t>施設は産科部長、</a:t>
            </a:r>
            <a:endParaRPr lang="en-US" altLang="ja-JP" sz="2000">
              <a:solidFill>
                <a:srgbClr val="00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　　　②</a:t>
            </a:r>
            <a:r>
              <a:rPr lang="en-US" altLang="ja-JP" sz="2000">
                <a:solidFill>
                  <a:srgbClr val="000000"/>
                </a:solidFill>
                <a:latin typeface="HG丸ｺﾞｼｯｸM-PRO" panose="020F0600000000000000" pitchFamily="50" charset="-128"/>
              </a:rPr>
              <a:t>300</a:t>
            </a:r>
            <a:r>
              <a:rPr lang="ja-JP" altLang="en-US" sz="2000">
                <a:solidFill>
                  <a:srgbClr val="000000"/>
                </a:solidFill>
                <a:latin typeface="HG丸ｺﾞｼｯｸM-PRO" panose="020F0600000000000000" pitchFamily="50" charset="-128"/>
              </a:rPr>
              <a:t>施設は分娩を取り扱う部署の師長（①②の施設は異なる）</a:t>
            </a:r>
            <a:endParaRPr lang="en-US" altLang="ja-JP" sz="2000">
              <a:solidFill>
                <a:srgbClr val="000000"/>
              </a:solidFill>
              <a:latin typeface="HG丸ｺﾞｼｯｸM-PRO" panose="020F0600000000000000" pitchFamily="50" charset="-128"/>
            </a:endParaRPr>
          </a:p>
          <a:p>
            <a:pPr eaLnBrk="1" hangingPunct="1"/>
            <a:r>
              <a:rPr lang="ja-JP" altLang="en-US" sz="2000">
                <a:solidFill>
                  <a:srgbClr val="000000"/>
                </a:solidFill>
                <a:latin typeface="HG丸ｺﾞｼｯｸM-PRO" panose="020F0600000000000000" pitchFamily="50" charset="-128"/>
              </a:rPr>
              <a:t>診療所および助産所：院長</a:t>
            </a:r>
            <a:endParaRPr lang="en-US" altLang="ja-JP" sz="2000">
              <a:solidFill>
                <a:srgbClr val="000000"/>
              </a:solidFill>
              <a:latin typeface="HG丸ｺﾞｼｯｸM-PRO" panose="020F0600000000000000" pitchFamily="50" charset="-128"/>
            </a:endParaRPr>
          </a:p>
          <a:p>
            <a:pPr eaLnBrk="1" hangingPunct="1"/>
            <a:endParaRPr lang="en-US" altLang="ja-JP" sz="2000">
              <a:solidFill>
                <a:srgbClr val="000000"/>
              </a:solidFill>
              <a:latin typeface="HG丸ｺﾞｼｯｸM-PRO" panose="020F0600000000000000" pitchFamily="50" charset="-128"/>
            </a:endParaRPr>
          </a:p>
          <a:p>
            <a:pPr eaLnBrk="1" hangingPunct="1"/>
            <a:r>
              <a:rPr lang="ja-JP" altLang="en-US" sz="2000" b="1">
                <a:solidFill>
                  <a:srgbClr val="000000"/>
                </a:solidFill>
                <a:latin typeface="HG丸ｺﾞｼｯｸM-PRO" panose="020F0600000000000000" pitchFamily="50" charset="-128"/>
              </a:rPr>
              <a:t>３．実施時期</a:t>
            </a:r>
            <a:r>
              <a:rPr lang="ja-JP" altLang="en-US" sz="2000">
                <a:solidFill>
                  <a:srgbClr val="000000"/>
                </a:solidFill>
                <a:latin typeface="HG丸ｺﾞｼｯｸM-PRO" panose="020F0600000000000000" pitchFamily="50" charset="-128"/>
              </a:rPr>
              <a:t>　</a:t>
            </a:r>
            <a:r>
              <a:rPr lang="en-US" altLang="ja-JP" sz="2000">
                <a:solidFill>
                  <a:srgbClr val="000000"/>
                </a:solidFill>
                <a:latin typeface="HG丸ｺﾞｼｯｸM-PRO" panose="020F0600000000000000" pitchFamily="50" charset="-128"/>
              </a:rPr>
              <a:t>2015</a:t>
            </a:r>
            <a:r>
              <a:rPr lang="ja-JP" altLang="en-US" sz="2000">
                <a:solidFill>
                  <a:srgbClr val="000000"/>
                </a:solidFill>
                <a:latin typeface="HG丸ｺﾞｼｯｸM-PRO" panose="020F0600000000000000" pitchFamily="50" charset="-128"/>
              </a:rPr>
              <a:t>年</a:t>
            </a:r>
            <a:r>
              <a:rPr lang="en-US" altLang="ja-JP" sz="2000">
                <a:solidFill>
                  <a:srgbClr val="000000"/>
                </a:solidFill>
                <a:latin typeface="HG丸ｺﾞｼｯｸM-PRO" panose="020F0600000000000000" pitchFamily="50" charset="-128"/>
              </a:rPr>
              <a:t>9</a:t>
            </a:r>
            <a:r>
              <a:rPr lang="ja-JP" altLang="en-US" sz="2000">
                <a:solidFill>
                  <a:srgbClr val="000000"/>
                </a:solidFill>
                <a:latin typeface="HG丸ｺﾞｼｯｸM-PRO" panose="020F0600000000000000" pitchFamily="50" charset="-128"/>
              </a:rPr>
              <a:t>月</a:t>
            </a:r>
            <a:r>
              <a:rPr lang="en-US" altLang="ja-JP" sz="2000">
                <a:solidFill>
                  <a:srgbClr val="000000"/>
                </a:solidFill>
                <a:latin typeface="HG丸ｺﾞｼｯｸM-PRO" panose="020F0600000000000000" pitchFamily="50" charset="-128"/>
              </a:rPr>
              <a:t>28</a:t>
            </a:r>
            <a:r>
              <a:rPr lang="ja-JP" altLang="en-US" sz="2000">
                <a:solidFill>
                  <a:srgbClr val="000000"/>
                </a:solidFill>
                <a:latin typeface="HG丸ｺﾞｼｯｸM-PRO" panose="020F0600000000000000" pitchFamily="50" charset="-128"/>
              </a:rPr>
              <a:t>日 ～</a:t>
            </a:r>
            <a:r>
              <a:rPr lang="en-US" altLang="ja-JP" sz="2000">
                <a:solidFill>
                  <a:srgbClr val="000000"/>
                </a:solidFill>
                <a:latin typeface="HG丸ｺﾞｼｯｸM-PRO" panose="020F0600000000000000" pitchFamily="50" charset="-128"/>
              </a:rPr>
              <a:t>10</a:t>
            </a:r>
            <a:r>
              <a:rPr lang="ja-JP" altLang="en-US" sz="2000">
                <a:solidFill>
                  <a:srgbClr val="000000"/>
                </a:solidFill>
                <a:latin typeface="HG丸ｺﾞｼｯｸM-PRO" panose="020F0600000000000000" pitchFamily="50" charset="-128"/>
              </a:rPr>
              <a:t>月</a:t>
            </a:r>
            <a:r>
              <a:rPr lang="en-US" altLang="ja-JP" sz="2000">
                <a:solidFill>
                  <a:srgbClr val="000000"/>
                </a:solidFill>
                <a:latin typeface="HG丸ｺﾞｼｯｸM-PRO" panose="020F0600000000000000" pitchFamily="50" charset="-128"/>
              </a:rPr>
              <a:t>28</a:t>
            </a:r>
            <a:r>
              <a:rPr lang="ja-JP" altLang="en-US" sz="2000">
                <a:solidFill>
                  <a:srgbClr val="000000"/>
                </a:solidFill>
                <a:latin typeface="HG丸ｺﾞｼｯｸM-PRO" panose="020F0600000000000000" pitchFamily="50" charset="-128"/>
              </a:rPr>
              <a:t>日</a:t>
            </a:r>
          </a:p>
        </p:txBody>
      </p:sp>
    </p:spTree>
    <p:extLst>
      <p:ext uri="{BB962C8B-B14F-4D97-AF65-F5344CB8AC3E}">
        <p14:creationId xmlns:p14="http://schemas.microsoft.com/office/powerpoint/2010/main" val="837200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BDDFAD7-7AD1-4361-B3FA-A1161151E05C}" type="slidenum">
              <a:rPr lang="ja-JP" altLang="en-US" smtClean="0"/>
              <a:pPr>
                <a:defRPr/>
              </a:pPr>
              <a:t>114</a:t>
            </a:fld>
            <a:endParaRPr lang="en-US" altLang="ja-JP" dirty="0"/>
          </a:p>
        </p:txBody>
      </p:sp>
      <p:sp>
        <p:nvSpPr>
          <p:cNvPr id="63492" name="AutoShape 7"/>
          <p:cNvSpPr>
            <a:spLocks noChangeArrowheads="1"/>
          </p:cNvSpPr>
          <p:nvPr/>
        </p:nvSpPr>
        <p:spPr bwMode="auto">
          <a:xfrm>
            <a:off x="271463" y="1270000"/>
            <a:ext cx="9288462" cy="5400675"/>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165"/>
          <p:cNvSpPr txBox="1"/>
          <p:nvPr/>
        </p:nvSpPr>
        <p:spPr>
          <a:xfrm>
            <a:off x="384175" y="1443037"/>
            <a:ext cx="9456738" cy="4476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ja-JP" altLang="en-US" sz="2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○「再発防止に関する報告書」の認知度および利用状況について、</a:t>
            </a:r>
            <a:endParaRPr lang="en-US" altLang="ja-JP" sz="2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eaLnBrk="1" fontAlgn="auto" hangingPunct="1">
              <a:spcBef>
                <a:spcPts val="0"/>
              </a:spcBef>
              <a:spcAft>
                <a:spcPts val="0"/>
              </a:spcAft>
              <a:defRPr/>
            </a:pPr>
            <a:r>
              <a:rPr lang="ja-JP" altLang="en-US" sz="2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「利用したことがある」との回答が、病院および診療所では約７０％、</a:t>
            </a:r>
            <a:endParaRPr lang="en-US" altLang="ja-JP" sz="2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eaLnBrk="1" fontAlgn="auto" hangingPunct="1">
              <a:spcBef>
                <a:spcPts val="0"/>
              </a:spcBef>
              <a:spcAft>
                <a:spcPts val="0"/>
              </a:spcAft>
              <a:defRPr/>
            </a:pPr>
            <a:r>
              <a:rPr lang="ja-JP" altLang="en-US" sz="2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助産所では約８０％であった。</a:t>
            </a:r>
          </a:p>
        </p:txBody>
      </p:sp>
      <p:graphicFrame>
        <p:nvGraphicFramePr>
          <p:cNvPr id="8" name="表 7"/>
          <p:cNvGraphicFramePr>
            <a:graphicFrameLocks noGrp="1"/>
          </p:cNvGraphicFramePr>
          <p:nvPr>
            <p:extLst/>
          </p:nvPr>
        </p:nvGraphicFramePr>
        <p:xfrm>
          <a:off x="797719" y="2937146"/>
          <a:ext cx="8235950" cy="3450470"/>
        </p:xfrm>
        <a:graphic>
          <a:graphicData uri="http://schemas.openxmlformats.org/drawingml/2006/table">
            <a:tbl>
              <a:tblPr firstRow="1" firstCol="1" bandRow="1"/>
              <a:tblGrid>
                <a:gridCol w="2694497">
                  <a:extLst>
                    <a:ext uri="{9D8B030D-6E8A-4147-A177-3AD203B41FA5}">
                      <a16:colId xmlns:a16="http://schemas.microsoft.com/office/drawing/2014/main" val="20000"/>
                    </a:ext>
                  </a:extLst>
                </a:gridCol>
                <a:gridCol w="1470633">
                  <a:extLst>
                    <a:ext uri="{9D8B030D-6E8A-4147-A177-3AD203B41FA5}">
                      <a16:colId xmlns:a16="http://schemas.microsoft.com/office/drawing/2014/main" val="20001"/>
                    </a:ext>
                  </a:extLst>
                </a:gridCol>
                <a:gridCol w="1503711">
                  <a:extLst>
                    <a:ext uri="{9D8B030D-6E8A-4147-A177-3AD203B41FA5}">
                      <a16:colId xmlns:a16="http://schemas.microsoft.com/office/drawing/2014/main" val="20002"/>
                    </a:ext>
                  </a:extLst>
                </a:gridCol>
                <a:gridCol w="1170056">
                  <a:extLst>
                    <a:ext uri="{9D8B030D-6E8A-4147-A177-3AD203B41FA5}">
                      <a16:colId xmlns:a16="http://schemas.microsoft.com/office/drawing/2014/main" val="20003"/>
                    </a:ext>
                  </a:extLst>
                </a:gridCol>
                <a:gridCol w="1397053">
                  <a:extLst>
                    <a:ext uri="{9D8B030D-6E8A-4147-A177-3AD203B41FA5}">
                      <a16:colId xmlns:a16="http://schemas.microsoft.com/office/drawing/2014/main" val="20004"/>
                    </a:ext>
                  </a:extLst>
                </a:gridCol>
              </a:tblGrid>
              <a:tr h="441729">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spcAft>
                          <a:spcPts val="0"/>
                        </a:spcAft>
                      </a:pPr>
                      <a:r>
                        <a:rPr lang="en-US" sz="2000" kern="100" dirty="0">
                          <a:effectLst/>
                          <a:latin typeface="HG丸ｺﾞｼｯｸM-PRO" panose="020F0600000000000000" pitchFamily="50" charset="-128"/>
                          <a:ea typeface="HG丸ｺﾞｼｯｸM-PRO" panose="020F0600000000000000" pitchFamily="50" charset="-128"/>
                        </a:rPr>
                        <a:t> </a:t>
                      </a:r>
                      <a:endParaRPr lang="ja-JP" sz="2000" kern="100" dirty="0">
                        <a:effectLst/>
                        <a:latin typeface="HG丸ｺﾞｼｯｸM-PRO" panose="020F0600000000000000" pitchFamily="50" charset="-128"/>
                        <a:ea typeface="HG丸ｺﾞｼｯｸM-PRO" panose="020F0600000000000000" pitchFamily="50" charset="-128"/>
                      </a:endParaRPr>
                    </a:p>
                    <a:p>
                      <a:pPr algn="ctr">
                        <a:spcAft>
                          <a:spcPts val="0"/>
                        </a:spcAft>
                      </a:pPr>
                      <a:r>
                        <a:rPr lang="ja-JP" sz="2000" kern="100" dirty="0">
                          <a:effectLst/>
                          <a:latin typeface="HG丸ｺﾞｼｯｸM-PRO" panose="020F0600000000000000" pitchFamily="50" charset="-128"/>
                          <a:ea typeface="HG丸ｺﾞｼｯｸM-PRO" panose="020F0600000000000000" pitchFamily="50" charset="-128"/>
                        </a:rPr>
                        <a:t>回答者</a:t>
                      </a:r>
                    </a:p>
                    <a:p>
                      <a:pPr algn="ctr">
                        <a:spcAft>
                          <a:spcPts val="0"/>
                        </a:spcAft>
                      </a:pPr>
                      <a:r>
                        <a:rPr lang="en-US" sz="2000" kern="100" dirty="0">
                          <a:effectLst/>
                          <a:latin typeface="HG丸ｺﾞｼｯｸM-PRO" panose="020F0600000000000000" pitchFamily="50" charset="-128"/>
                          <a:ea typeface="HG丸ｺﾞｼｯｸM-PRO" panose="020F0600000000000000" pitchFamily="50" charset="-128"/>
                        </a:rPr>
                        <a:t> </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spcAft>
                          <a:spcPts val="0"/>
                        </a:spcAft>
                      </a:pPr>
                      <a:r>
                        <a:rPr lang="ja-JP" sz="2000" kern="100">
                          <a:effectLst/>
                          <a:latin typeface="HG丸ｺﾞｼｯｸM-PRO" panose="020F0600000000000000" pitchFamily="50" charset="-128"/>
                          <a:ea typeface="HG丸ｺﾞｼｯｸM-PRO" panose="020F0600000000000000" pitchFamily="50" charset="-128"/>
                        </a:rPr>
                        <a:t>病　院</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kumimoji="1" lang="ja-JP" altLang="en-US"/>
                    </a:p>
                  </a:txBody>
                  <a:tcPr/>
                </a:tc>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spcAft>
                          <a:spcPts val="0"/>
                        </a:spcAft>
                      </a:pPr>
                      <a:r>
                        <a:rPr lang="ja-JP" sz="2000" kern="100" dirty="0">
                          <a:effectLst/>
                          <a:latin typeface="HG丸ｺﾞｼｯｸM-PRO" panose="020F0600000000000000" pitchFamily="50" charset="-128"/>
                          <a:ea typeface="HG丸ｺﾞｼｯｸM-PRO" panose="020F0600000000000000" pitchFamily="50" charset="-128"/>
                        </a:rPr>
                        <a:t>診療所</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spcAft>
                          <a:spcPts val="0"/>
                        </a:spcAft>
                      </a:pPr>
                      <a:r>
                        <a:rPr lang="ja-JP" sz="2000" kern="100" dirty="0">
                          <a:effectLst/>
                          <a:latin typeface="HG丸ｺﾞｼｯｸM-PRO" panose="020F0600000000000000" pitchFamily="50" charset="-128"/>
                          <a:ea typeface="HG丸ｺﾞｼｯｸM-PRO" panose="020F0600000000000000" pitchFamily="50" charset="-128"/>
                        </a:rPr>
                        <a:t>助産所</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191759">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l">
                        <a:spcAft>
                          <a:spcPts val="0"/>
                        </a:spcAft>
                      </a:pPr>
                      <a:r>
                        <a:rPr lang="ja-JP" sz="2000" kern="100" dirty="0">
                          <a:effectLst/>
                          <a:latin typeface="HG丸ｺﾞｼｯｸM-PRO" panose="020F0600000000000000" pitchFamily="50" charset="-128"/>
                          <a:ea typeface="HG丸ｺﾞｼｯｸM-PRO" panose="020F0600000000000000" pitchFamily="50" charset="-128"/>
                        </a:rPr>
                        <a:t>産科部長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l">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分娩を取り扱う部署の師長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633473">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just">
                        <a:spcAft>
                          <a:spcPts val="0"/>
                        </a:spcAft>
                      </a:pPr>
                      <a:r>
                        <a:rPr lang="ja-JP" sz="2000" kern="100">
                          <a:effectLst/>
                          <a:latin typeface="HG丸ｺﾞｼｯｸM-PRO" panose="020F0600000000000000" pitchFamily="50" charset="-128"/>
                          <a:ea typeface="HG丸ｺﾞｼｯｸM-PRO" panose="020F0600000000000000" pitchFamily="50" charset="-128"/>
                        </a:rPr>
                        <a:t>利用したことがある</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indent="304800" algn="r">
                        <a:spcAft>
                          <a:spcPts val="0"/>
                        </a:spcAft>
                      </a:pPr>
                      <a:r>
                        <a:rPr lang="en-US" sz="2000" kern="100" dirty="0">
                          <a:effectLst/>
                          <a:latin typeface="HG丸ｺﾞｼｯｸM-PRO" panose="020F0600000000000000" pitchFamily="50" charset="-128"/>
                          <a:ea typeface="HG丸ｺﾞｼｯｸM-PRO" panose="020F0600000000000000" pitchFamily="50" charset="-128"/>
                        </a:rPr>
                        <a:t>68.1</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71.5</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a:effectLst/>
                          <a:latin typeface="HG丸ｺﾞｼｯｸM-PRO" panose="020F0600000000000000" pitchFamily="50" charset="-128"/>
                          <a:ea typeface="HG丸ｺﾞｼｯｸM-PRO" panose="020F0600000000000000" pitchFamily="50" charset="-128"/>
                        </a:rPr>
                        <a:t>68.5</a:t>
                      </a:r>
                      <a:r>
                        <a:rPr lang="ja-JP" sz="2000" kern="100">
                          <a:effectLst/>
                          <a:latin typeface="HG丸ｺﾞｼｯｸM-PRO" panose="020F0600000000000000" pitchFamily="50" charset="-128"/>
                          <a:ea typeface="HG丸ｺﾞｼｯｸM-PRO" panose="020F0600000000000000" pitchFamily="50" charset="-128"/>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a:effectLst/>
                          <a:latin typeface="HG丸ｺﾞｼｯｸM-PRO" panose="020F0600000000000000" pitchFamily="50" charset="-128"/>
                          <a:ea typeface="HG丸ｺﾞｼｯｸM-PRO" panose="020F0600000000000000" pitchFamily="50" charset="-128"/>
                        </a:rPr>
                        <a:t>80.1</a:t>
                      </a:r>
                      <a:r>
                        <a:rPr lang="ja-JP" sz="2000" kern="100">
                          <a:effectLst/>
                          <a:latin typeface="HG丸ｺﾞｼｯｸM-PRO" panose="020F0600000000000000" pitchFamily="50" charset="-128"/>
                          <a:ea typeface="HG丸ｺﾞｼｯｸM-PRO" panose="020F0600000000000000" pitchFamily="50" charset="-128"/>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36582">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just">
                        <a:spcAft>
                          <a:spcPts val="0"/>
                        </a:spcAft>
                      </a:pPr>
                      <a:r>
                        <a:rPr lang="ja-JP" sz="2000" kern="100">
                          <a:effectLst/>
                          <a:latin typeface="HG丸ｺﾞｼｯｸM-PRO" panose="020F0600000000000000" pitchFamily="50" charset="-128"/>
                          <a:ea typeface="HG丸ｺﾞｼｯｸM-PRO" panose="020F0600000000000000" pitchFamily="50" charset="-128"/>
                        </a:rPr>
                        <a:t>知っていたが利用したことがない</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a:effectLst/>
                          <a:latin typeface="HG丸ｺﾞｼｯｸM-PRO" panose="020F0600000000000000" pitchFamily="50" charset="-128"/>
                          <a:ea typeface="HG丸ｺﾞｼｯｸM-PRO" panose="020F0600000000000000" pitchFamily="50" charset="-128"/>
                        </a:rPr>
                        <a:t>20.2</a:t>
                      </a:r>
                      <a:r>
                        <a:rPr lang="ja-JP" sz="2000" kern="100">
                          <a:effectLst/>
                          <a:latin typeface="HG丸ｺﾞｼｯｸM-PRO" panose="020F0600000000000000" pitchFamily="50" charset="-128"/>
                          <a:ea typeface="HG丸ｺﾞｼｯｸM-PRO" panose="020F0600000000000000" pitchFamily="50" charset="-128"/>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20.0</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19.5</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14.2</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46927">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l">
                        <a:spcAft>
                          <a:spcPts val="0"/>
                        </a:spcAft>
                      </a:pPr>
                      <a:r>
                        <a:rPr lang="ja-JP" sz="2000" kern="100" dirty="0">
                          <a:effectLst/>
                          <a:latin typeface="HG丸ｺﾞｼｯｸM-PRO" panose="020F0600000000000000" pitchFamily="50" charset="-128"/>
                          <a:ea typeface="HG丸ｺﾞｼｯｸM-PRO" panose="020F0600000000000000" pitchFamily="50" charset="-128"/>
                        </a:rPr>
                        <a:t>存在を知らなかった</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5.3</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7.0</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spcAft>
                          <a:spcPts val="0"/>
                        </a:spcAft>
                      </a:pPr>
                      <a:r>
                        <a:rPr lang="en-US" sz="2000" kern="100" dirty="0">
                          <a:effectLst/>
                          <a:latin typeface="HG丸ｺﾞｼｯｸM-PRO" panose="020F0600000000000000" pitchFamily="50" charset="-128"/>
                          <a:ea typeface="HG丸ｺﾞｼｯｸM-PRO" panose="020F0600000000000000" pitchFamily="50" charset="-128"/>
                        </a:rPr>
                        <a:t>2.4</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8"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ts val="1400"/>
                        </a:lnSpc>
                        <a:spcAft>
                          <a:spcPts val="0"/>
                        </a:spcAft>
                      </a:pPr>
                      <a:endParaRPr lang="en-US" sz="2000" kern="100" dirty="0">
                        <a:effectLst/>
                        <a:latin typeface="HG丸ｺﾞｼｯｸM-PRO" panose="020F0600000000000000" pitchFamily="50" charset="-128"/>
                        <a:ea typeface="HG丸ｺﾞｼｯｸM-PRO" panose="020F0600000000000000" pitchFamily="50" charset="-128"/>
                      </a:endParaRPr>
                    </a:p>
                    <a:p>
                      <a:pPr algn="r">
                        <a:lnSpc>
                          <a:spcPts val="1400"/>
                        </a:lnSpc>
                        <a:spcAft>
                          <a:spcPts val="0"/>
                        </a:spcAft>
                      </a:pPr>
                      <a:r>
                        <a:rPr lang="en-US" sz="2000" kern="100" dirty="0">
                          <a:effectLst/>
                          <a:latin typeface="HG丸ｺﾞｼｯｸM-PRO" panose="020F0600000000000000" pitchFamily="50" charset="-128"/>
                          <a:ea typeface="HG丸ｺﾞｼｯｸM-PRO" panose="020F0600000000000000" pitchFamily="50" charset="-128"/>
                        </a:rPr>
                        <a:t>0.4</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6859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
        <p:nvSpPr>
          <p:cNvPr id="9" name="テキスト ボックス 6"/>
          <p:cNvSpPr txBox="1">
            <a:spLocks noChangeArrowheads="1"/>
          </p:cNvSpPr>
          <p:nvPr/>
        </p:nvSpPr>
        <p:spPr bwMode="auto">
          <a:xfrm>
            <a:off x="6455833" y="2577226"/>
            <a:ext cx="28082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fontAlgn="auto" hangingPunct="1">
              <a:spcBef>
                <a:spcPts val="0"/>
              </a:spcBef>
              <a:spcAft>
                <a:spcPts val="0"/>
              </a:spcAft>
              <a:defRPr/>
            </a:pPr>
            <a:r>
              <a:rPr lang="en-US" altLang="ja-JP" sz="1477" dirty="0">
                <a:solidFill>
                  <a:prstClr val="black"/>
                </a:solidFill>
              </a:rPr>
              <a:t>%</a:t>
            </a:r>
            <a:r>
              <a:rPr lang="ja-JP" altLang="en-US" sz="1477" dirty="0">
                <a:solidFill>
                  <a:prstClr val="black"/>
                </a:solidFill>
              </a:rPr>
              <a:t>は、全回答数に対する割合</a:t>
            </a:r>
          </a:p>
        </p:txBody>
      </p:sp>
      <p:sp>
        <p:nvSpPr>
          <p:cNvPr id="3" name="正方形/長方形 2"/>
          <p:cNvSpPr/>
          <p:nvPr/>
        </p:nvSpPr>
        <p:spPr>
          <a:xfrm>
            <a:off x="1181100" y="435058"/>
            <a:ext cx="8507413" cy="507831"/>
          </a:xfrm>
          <a:prstGeom prst="rect">
            <a:avLst/>
          </a:prstGeom>
        </p:spPr>
        <p:txBody>
          <a:bodyPr wrap="square">
            <a:spAutoFit/>
          </a:bodyPr>
          <a:lstStyle/>
          <a:p>
            <a:pPr eaLnBrk="1" fontAlgn="auto" hangingPunct="1">
              <a:spcBef>
                <a:spcPts val="0"/>
              </a:spcBef>
              <a:spcAft>
                <a:spcPts val="0"/>
              </a:spcAft>
              <a:defRPr/>
            </a:pPr>
            <a:r>
              <a:rPr lang="ja-JP" altLang="en-US" sz="2700" kern="100" dirty="0">
                <a:solidFill>
                  <a:prstClr val="black"/>
                </a:solidFill>
                <a:latin typeface="HG丸ｺﾞｼｯｸM-PRO" panose="020F0600000000000000" pitchFamily="50" charset="-128"/>
                <a:cs typeface="Times New Roman" panose="02020603050405020304" pitchFamily="18" charset="0"/>
              </a:rPr>
              <a:t>「再発防止に関する報告書」の認知度および利用状況</a:t>
            </a:r>
            <a:endParaRPr lang="en-US" altLang="ja-JP" sz="2700" kern="100" dirty="0">
              <a:solidFill>
                <a:prstClr val="black"/>
              </a:solidFill>
              <a:latin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916722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83AA73F-4857-4354-8F0B-35AAAB3E0408}" type="slidenum">
              <a:rPr lang="ja-JP" altLang="en-US" smtClean="0"/>
              <a:pPr>
                <a:defRPr/>
              </a:pPr>
              <a:t>115</a:t>
            </a:fld>
            <a:endParaRPr lang="en-US" altLang="ja-JP" dirty="0"/>
          </a:p>
        </p:txBody>
      </p:sp>
      <p:sp>
        <p:nvSpPr>
          <p:cNvPr id="66564" name="AutoShape 7"/>
          <p:cNvSpPr>
            <a:spLocks noChangeArrowheads="1"/>
          </p:cNvSpPr>
          <p:nvPr/>
        </p:nvSpPr>
        <p:spPr bwMode="auto">
          <a:xfrm>
            <a:off x="271463" y="1125538"/>
            <a:ext cx="9288462" cy="5545137"/>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165"/>
          <p:cNvSpPr txBox="1"/>
          <p:nvPr/>
        </p:nvSpPr>
        <p:spPr>
          <a:xfrm>
            <a:off x="527050" y="1270000"/>
            <a:ext cx="8778875" cy="4721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endPar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正方形/長方形 6"/>
          <p:cNvSpPr/>
          <p:nvPr/>
        </p:nvSpPr>
        <p:spPr>
          <a:xfrm>
            <a:off x="537107" y="1315428"/>
            <a:ext cx="8778875" cy="1754326"/>
          </a:xfrm>
          <a:prstGeom prst="rect">
            <a:avLst/>
          </a:prstGeom>
        </p:spPr>
        <p:txBody>
          <a:bodyPr>
            <a:spAutoFit/>
          </a:bodyPr>
          <a:lstStyle/>
          <a:p>
            <a:pPr eaLnBrk="1" fontAlgn="auto" hangingPunct="1">
              <a:spcBef>
                <a:spcPts val="0"/>
              </a:spcBef>
              <a:spcAft>
                <a:spcPts val="0"/>
              </a:spcAft>
              <a:defRPr/>
            </a:pPr>
            <a:r>
              <a:rPr lang="ja-JP" altLang="en-US" sz="2200" kern="100" dirty="0">
                <a:solidFill>
                  <a:prstClr val="black"/>
                </a:solidFill>
                <a:latin typeface="HG丸ｺﾞｼｯｸM-PRO" panose="020F0600000000000000" pitchFamily="50" charset="-128"/>
                <a:cs typeface="Times New Roman" panose="02020603050405020304" pitchFamily="18" charset="0"/>
              </a:rPr>
              <a:t>○「再発防止委員会からの提言集」に記載されている産科医療関係者に対する提言への取組み状況については、「すでにほとんど取り組んでいる」、「</a:t>
            </a:r>
            <a:r>
              <a:rPr lang="ja-JP" altLang="en-US" sz="2200" kern="100" dirty="0">
                <a:solidFill>
                  <a:srgbClr val="000000"/>
                </a:solidFill>
                <a:latin typeface="HG丸ｺﾞｼｯｸM-PRO" panose="020F0600000000000000" pitchFamily="50" charset="-128"/>
                <a:cs typeface="Times New Roman" panose="02020603050405020304" pitchFamily="18" charset="0"/>
              </a:rPr>
              <a:t>すでに一部取り組んでいる」との回答が、病院および診療所では約７０％、</a:t>
            </a:r>
            <a:r>
              <a:rPr lang="ja-JP" altLang="en-US" sz="2200" kern="100" dirty="0">
                <a:solidFill>
                  <a:prstClr val="black"/>
                </a:solidFill>
                <a:latin typeface="HG丸ｺﾞｼｯｸM-PRO" panose="020F0600000000000000" pitchFamily="50" charset="-128"/>
                <a:cs typeface="Times New Roman" panose="02020603050405020304" pitchFamily="18" charset="0"/>
              </a:rPr>
              <a:t>助産所では約８０％であった。</a:t>
            </a:r>
          </a:p>
          <a:p>
            <a:pPr eaLnBrk="1" fontAlgn="auto" hangingPunct="1">
              <a:spcBef>
                <a:spcPts val="0"/>
              </a:spcBef>
              <a:spcAft>
                <a:spcPts val="0"/>
              </a:spcAft>
              <a:defRPr/>
            </a:pPr>
            <a:endParaRPr lang="ja-JP" altLang="en-US" sz="200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617009" y="2952576"/>
          <a:ext cx="8354747" cy="3121640"/>
        </p:xfrm>
        <a:graphic>
          <a:graphicData uri="http://schemas.openxmlformats.org/drawingml/2006/table">
            <a:tbl>
              <a:tblPr firstRow="1" firstCol="1" bandRow="1"/>
              <a:tblGrid>
                <a:gridCol w="2666409">
                  <a:extLst>
                    <a:ext uri="{9D8B030D-6E8A-4147-A177-3AD203B41FA5}">
                      <a16:colId xmlns:a16="http://schemas.microsoft.com/office/drawing/2014/main" val="20000"/>
                    </a:ext>
                  </a:extLst>
                </a:gridCol>
                <a:gridCol w="1333204">
                  <a:extLst>
                    <a:ext uri="{9D8B030D-6E8A-4147-A177-3AD203B41FA5}">
                      <a16:colId xmlns:a16="http://schemas.microsoft.com/office/drawing/2014/main" val="20001"/>
                    </a:ext>
                  </a:extLst>
                </a:gridCol>
                <a:gridCol w="1519891">
                  <a:extLst>
                    <a:ext uri="{9D8B030D-6E8A-4147-A177-3AD203B41FA5}">
                      <a16:colId xmlns:a16="http://schemas.microsoft.com/office/drawing/2014/main" val="20002"/>
                    </a:ext>
                  </a:extLst>
                </a:gridCol>
                <a:gridCol w="1429865">
                  <a:extLst>
                    <a:ext uri="{9D8B030D-6E8A-4147-A177-3AD203B41FA5}">
                      <a16:colId xmlns:a16="http://schemas.microsoft.com/office/drawing/2014/main" val="20003"/>
                    </a:ext>
                  </a:extLst>
                </a:gridCol>
                <a:gridCol w="1405378">
                  <a:extLst>
                    <a:ext uri="{9D8B030D-6E8A-4147-A177-3AD203B41FA5}">
                      <a16:colId xmlns:a16="http://schemas.microsoft.com/office/drawing/2014/main" val="20004"/>
                    </a:ext>
                  </a:extLst>
                </a:gridCol>
              </a:tblGrid>
              <a:tr h="473529">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just">
                        <a:lnSpc>
                          <a:spcPct val="100000"/>
                        </a:lnSpc>
                        <a:spcAft>
                          <a:spcPts val="0"/>
                        </a:spcAft>
                      </a:pPr>
                      <a:r>
                        <a:rPr lang="ja-JP" sz="1800" kern="100" dirty="0">
                          <a:effectLst/>
                          <a:latin typeface="HG丸ｺﾞｼｯｸM-PRO" panose="020F0600000000000000" pitchFamily="50" charset="-128"/>
                          <a:ea typeface="HG丸ｺﾞｼｯｸM-PRO" panose="020F0600000000000000" pitchFamily="50" charset="-128"/>
                        </a:rPr>
                        <a:t>　　　　　　　</a:t>
                      </a:r>
                    </a:p>
                    <a:p>
                      <a:pPr algn="ctr">
                        <a:lnSpc>
                          <a:spcPct val="100000"/>
                        </a:lnSpc>
                        <a:spcAft>
                          <a:spcPts val="0"/>
                        </a:spcAft>
                      </a:pPr>
                      <a:endParaRPr lang="en-US" altLang="ja-JP" sz="1800" kern="100" dirty="0">
                        <a:effectLst/>
                        <a:latin typeface="HG丸ｺﾞｼｯｸM-PRO" panose="020F0600000000000000" pitchFamily="50" charset="-128"/>
                        <a:ea typeface="HG丸ｺﾞｼｯｸM-PRO" panose="020F0600000000000000" pitchFamily="50" charset="-128"/>
                      </a:endParaRPr>
                    </a:p>
                    <a:p>
                      <a:pPr algn="ctr">
                        <a:lnSpc>
                          <a:spcPct val="100000"/>
                        </a:lnSpc>
                        <a:spcAft>
                          <a:spcPts val="0"/>
                        </a:spcAft>
                      </a:pPr>
                      <a:r>
                        <a:rPr lang="ja-JP" sz="1800" kern="100" dirty="0">
                          <a:effectLst/>
                          <a:latin typeface="HG丸ｺﾞｼｯｸM-PRO" panose="020F0600000000000000" pitchFamily="50" charset="-128"/>
                          <a:ea typeface="HG丸ｺﾞｼｯｸM-PRO" panose="020F0600000000000000" pitchFamily="50" charset="-128"/>
                        </a:rPr>
                        <a:t>回答者</a:t>
                      </a:r>
                    </a:p>
                    <a:p>
                      <a:pPr algn="just">
                        <a:lnSpc>
                          <a:spcPct val="100000"/>
                        </a:lnSpc>
                        <a:spcAft>
                          <a:spcPts val="0"/>
                        </a:spcAft>
                      </a:pPr>
                      <a:r>
                        <a:rPr lang="ja-JP" sz="1800" kern="100" dirty="0">
                          <a:effectLst/>
                          <a:latin typeface="HG丸ｺﾞｼｯｸM-PRO" panose="020F0600000000000000" pitchFamily="50" charset="-128"/>
                          <a:ea typeface="HG丸ｺﾞｼｯｸM-PRO" panose="020F0600000000000000" pitchFamily="50" charset="-128"/>
                        </a:rPr>
                        <a:t>　</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病　院</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kumimoji="1" lang="ja-JP" altLang="en-US"/>
                    </a:p>
                  </a:txBody>
                  <a:tcPr/>
                </a:tc>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診療所</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助産所</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02191">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ctr">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産科部長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just">
                        <a:lnSpc>
                          <a:spcPct val="100000"/>
                        </a:lnSpc>
                        <a:spcAft>
                          <a:spcPts val="0"/>
                        </a:spcAft>
                      </a:pPr>
                      <a:r>
                        <a:rPr lang="ja-JP" sz="2000" kern="100" dirty="0">
                          <a:effectLst/>
                          <a:latin typeface="HG丸ｺﾞｼｯｸM-PRO" panose="020F0600000000000000" pitchFamily="50" charset="-128"/>
                          <a:ea typeface="HG丸ｺﾞｼｯｸM-PRO" panose="020F0600000000000000" pitchFamily="50" charset="-128"/>
                        </a:rPr>
                        <a:t>分娩を取り扱う部署の師長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504994">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just">
                        <a:lnSpc>
                          <a:spcPct val="100000"/>
                        </a:lnSpc>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すでにほとんど取り組んでいる</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34</a:t>
                      </a:r>
                      <a:r>
                        <a:rPr lang="en-US" sz="2000" kern="100" dirty="0">
                          <a:effectLst/>
                          <a:latin typeface="HG丸ｺﾞｼｯｸM-PRO" panose="020F0600000000000000" pitchFamily="50" charset="-128"/>
                          <a:ea typeface="HG丸ｺﾞｼｯｸM-PRO" panose="020F0600000000000000" pitchFamily="50" charset="-128"/>
                        </a:rPr>
                        <a:t>.6</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algn="r">
                        <a:lnSpc>
                          <a:spcPct val="100000"/>
                        </a:lnSpc>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32.9</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42.0</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30.0</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21.1</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19.9</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36.1</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04994">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just">
                        <a:lnSpc>
                          <a:spcPct val="100000"/>
                        </a:lnSpc>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すでに一部取り組んでいる</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35.1</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31.5</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36.5</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41.7</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44.7</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59.3</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38.3</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7626">
                <a:tc>
                  <a:txBody>
                    <a:bodyPr/>
                    <a:lstStyle>
                      <a:lvl1pPr marL="0" algn="l" defTabSz="914400" rtl="0" eaLnBrk="1" latinLnBrk="0" hangingPunct="1">
                        <a:defRPr kumimoji="1" sz="1800" b="1" kern="1200">
                          <a:solidFill>
                            <a:schemeClr val="lt1"/>
                          </a:solidFill>
                          <a:latin typeface="Calibri"/>
                          <a:ea typeface=""/>
                          <a:cs typeface=""/>
                        </a:defRPr>
                      </a:lvl1pPr>
                      <a:lvl2pPr marL="457200" algn="l" defTabSz="914400" rtl="0" eaLnBrk="1" latinLnBrk="0" hangingPunct="1">
                        <a:defRPr kumimoji="1" sz="1800" b="1" kern="1200">
                          <a:solidFill>
                            <a:schemeClr val="lt1"/>
                          </a:solidFill>
                          <a:latin typeface="Calibri"/>
                          <a:ea typeface=""/>
                          <a:cs typeface=""/>
                        </a:defRPr>
                      </a:lvl2pPr>
                      <a:lvl3pPr marL="914400" algn="l" defTabSz="914400" rtl="0" eaLnBrk="1" latinLnBrk="0" hangingPunct="1">
                        <a:defRPr kumimoji="1" sz="1800" b="1" kern="1200">
                          <a:solidFill>
                            <a:schemeClr val="lt1"/>
                          </a:solidFill>
                          <a:latin typeface="Calibri"/>
                          <a:ea typeface=""/>
                          <a:cs typeface=""/>
                        </a:defRPr>
                      </a:lvl3pPr>
                      <a:lvl4pPr marL="1371600" algn="l" defTabSz="914400" rtl="0" eaLnBrk="1" latinLnBrk="0" hangingPunct="1">
                        <a:defRPr kumimoji="1" sz="1800" b="1" kern="1200">
                          <a:solidFill>
                            <a:schemeClr val="lt1"/>
                          </a:solidFill>
                          <a:latin typeface="Calibri"/>
                          <a:ea typeface=""/>
                          <a:cs typeface=""/>
                        </a:defRPr>
                      </a:lvl4pPr>
                      <a:lvl5pPr marL="1828800" algn="l" defTabSz="914400" rtl="0" eaLnBrk="1" latinLnBrk="0" hangingPunct="1">
                        <a:defRPr kumimoji="1" sz="1800" b="1" kern="1200">
                          <a:solidFill>
                            <a:schemeClr val="lt1"/>
                          </a:solidFill>
                          <a:latin typeface="Calibri"/>
                          <a:ea typeface=""/>
                          <a:cs typeface=""/>
                        </a:defRPr>
                      </a:lvl5pPr>
                      <a:lvl6pPr marL="2286000" algn="l" defTabSz="914400" rtl="0" eaLnBrk="1" latinLnBrk="0" hangingPunct="1">
                        <a:defRPr kumimoji="1" sz="1800" b="1" kern="1200">
                          <a:solidFill>
                            <a:schemeClr val="lt1"/>
                          </a:solidFill>
                          <a:latin typeface="Calibri"/>
                          <a:ea typeface=""/>
                          <a:cs typeface=""/>
                        </a:defRPr>
                      </a:lvl6pPr>
                      <a:lvl7pPr marL="2743200" algn="l" defTabSz="914400" rtl="0" eaLnBrk="1" latinLnBrk="0" hangingPunct="1">
                        <a:defRPr kumimoji="1" sz="1800" b="1" kern="1200">
                          <a:solidFill>
                            <a:schemeClr val="lt1"/>
                          </a:solidFill>
                          <a:latin typeface="Calibri"/>
                          <a:ea typeface=""/>
                          <a:cs typeface=""/>
                        </a:defRPr>
                      </a:lvl7pPr>
                      <a:lvl8pPr marL="3200400" algn="l" defTabSz="914400" rtl="0" eaLnBrk="1" latinLnBrk="0" hangingPunct="1">
                        <a:defRPr kumimoji="1" sz="1800" b="1" kern="1200">
                          <a:solidFill>
                            <a:schemeClr val="lt1"/>
                          </a:solidFill>
                          <a:latin typeface="Calibri"/>
                          <a:ea typeface=""/>
                          <a:cs typeface=""/>
                        </a:defRPr>
                      </a:lvl8pPr>
                      <a:lvl9pPr marL="3657600" algn="l" defTabSz="914400" rtl="0" eaLnBrk="1" latinLnBrk="0" hangingPunct="1">
                        <a:defRPr kumimoji="1" sz="1800" b="1" kern="1200">
                          <a:solidFill>
                            <a:schemeClr val="lt1"/>
                          </a:solidFill>
                          <a:latin typeface="Calibri"/>
                          <a:ea typeface=""/>
                          <a:cs typeface=""/>
                        </a:defRPr>
                      </a:lvl9pPr>
                    </a:lstStyle>
                    <a:p>
                      <a:pPr algn="ctr">
                        <a:lnSpc>
                          <a:spcPct val="100000"/>
                        </a:lnSpc>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69.7</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64.4</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78.5</a:t>
                      </a:r>
                      <a:r>
                        <a:rPr lang="ja-JP" sz="2000" kern="100" dirty="0">
                          <a:effectLst/>
                          <a:latin typeface="HG丸ｺﾞｼｯｸM-PRO" panose="020F0600000000000000" pitchFamily="50" charset="-128"/>
                          <a:ea typeface="HG丸ｺﾞｼｯｸM-PRO" panose="020F0600000000000000" pitchFamily="50" charset="-128"/>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71.7</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65.8</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r">
                        <a:lnSpc>
                          <a:spcPct val="100000"/>
                        </a:lnSpc>
                        <a:spcAft>
                          <a:spcPts val="0"/>
                        </a:spcAft>
                      </a:pPr>
                      <a:r>
                        <a:rPr lang="en-US" altLang="ja-JP" sz="2000" kern="100" dirty="0">
                          <a:effectLst/>
                          <a:latin typeface="HG丸ｺﾞｼｯｸM-PRO" panose="020F0600000000000000" pitchFamily="50" charset="-128"/>
                          <a:ea typeface="HG丸ｺﾞｼｯｸM-PRO" panose="020F0600000000000000" pitchFamily="50" charset="-128"/>
                        </a:rPr>
                        <a:t>79.2</a:t>
                      </a:r>
                      <a:r>
                        <a:rPr lang="ja-JP" sz="2000" kern="100" dirty="0">
                          <a:effectLst/>
                          <a:latin typeface="HG丸ｺﾞｼｯｸM-PRO" panose="020F0600000000000000" pitchFamily="50" charset="-128"/>
                          <a:ea typeface="HG丸ｺﾞｼｯｸM-PRO" panose="020F0600000000000000" pitchFamily="50" charset="-128"/>
                        </a:rPr>
                        <a:t>％</a:t>
                      </a:r>
                      <a:endParaRPr lang="en-US" altLang="ja-JP" sz="2000" kern="100" dirty="0">
                        <a:effectLst/>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74.4</a:t>
                      </a:r>
                      <a:r>
                        <a:rPr lang="ja-JP" alt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95" marR="6859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
        <p:nvSpPr>
          <p:cNvPr id="10" name="テキスト ボックス 6"/>
          <p:cNvSpPr txBox="1">
            <a:spLocks noChangeArrowheads="1"/>
          </p:cNvSpPr>
          <p:nvPr/>
        </p:nvSpPr>
        <p:spPr bwMode="auto">
          <a:xfrm>
            <a:off x="6424617" y="2673574"/>
            <a:ext cx="2808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fontAlgn="auto" hangingPunct="1">
              <a:spcBef>
                <a:spcPts val="0"/>
              </a:spcBef>
              <a:spcAft>
                <a:spcPts val="0"/>
              </a:spcAft>
              <a:defRPr/>
            </a:pPr>
            <a:r>
              <a:rPr lang="en-US" altLang="ja-JP" sz="1477" dirty="0">
                <a:solidFill>
                  <a:prstClr val="black"/>
                </a:solidFill>
              </a:rPr>
              <a:t>%</a:t>
            </a:r>
            <a:r>
              <a:rPr lang="ja-JP" altLang="en-US" sz="1477" dirty="0">
                <a:solidFill>
                  <a:prstClr val="black"/>
                </a:solidFill>
              </a:rPr>
              <a:t>は、全回答数に対する割合</a:t>
            </a:r>
          </a:p>
        </p:txBody>
      </p:sp>
      <p:sp>
        <p:nvSpPr>
          <p:cNvPr id="3" name="正方形/長方形 2"/>
          <p:cNvSpPr/>
          <p:nvPr/>
        </p:nvSpPr>
        <p:spPr>
          <a:xfrm>
            <a:off x="1371599" y="382013"/>
            <a:ext cx="8482013" cy="553998"/>
          </a:xfrm>
          <a:prstGeom prst="rect">
            <a:avLst/>
          </a:prstGeom>
        </p:spPr>
        <p:txBody>
          <a:bodyPr wrap="square">
            <a:spAutoFit/>
          </a:bodyPr>
          <a:lstStyle/>
          <a:p>
            <a:r>
              <a:rPr lang="ja-JP" altLang="en-US" sz="3000" kern="100" dirty="0">
                <a:solidFill>
                  <a:prstClr val="black"/>
                </a:solidFill>
                <a:latin typeface="HG丸ｺﾞｼｯｸM-PRO" panose="020F0600000000000000" pitchFamily="50" charset="-128"/>
                <a:cs typeface="Times New Roman" panose="02020603050405020304" pitchFamily="18" charset="0"/>
              </a:rPr>
              <a:t>産科医療関係者に対する提言への取組み状況①</a:t>
            </a:r>
            <a:endParaRPr lang="ja-JP" altLang="en-US" sz="3000" dirty="0"/>
          </a:p>
        </p:txBody>
      </p:sp>
      <p:sp>
        <p:nvSpPr>
          <p:cNvPr id="11" name="テキスト ボックス 6"/>
          <p:cNvSpPr txBox="1">
            <a:spLocks noChangeArrowheads="1"/>
          </p:cNvSpPr>
          <p:nvPr/>
        </p:nvSpPr>
        <p:spPr bwMode="auto">
          <a:xfrm>
            <a:off x="634206" y="6057800"/>
            <a:ext cx="833755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fontAlgn="auto" hangingPunct="1">
              <a:spcBef>
                <a:spcPts val="0"/>
              </a:spcBef>
              <a:spcAft>
                <a:spcPts val="0"/>
              </a:spcAft>
              <a:defRPr/>
            </a:pPr>
            <a:r>
              <a:rPr lang="en-US" altLang="ja-JP" sz="1477" dirty="0">
                <a:solidFill>
                  <a:prstClr val="black"/>
                </a:solidFill>
              </a:rPr>
              <a:t>※</a:t>
            </a:r>
            <a:r>
              <a:rPr lang="ja-JP" altLang="en-US" sz="1477" dirty="0">
                <a:solidFill>
                  <a:prstClr val="black"/>
                </a:solidFill>
              </a:rPr>
              <a:t>括弧内の数値は、</a:t>
            </a:r>
            <a:r>
              <a:rPr lang="en-US" altLang="ja-JP" sz="1477" dirty="0">
                <a:solidFill>
                  <a:prstClr val="black"/>
                </a:solidFill>
              </a:rPr>
              <a:t>2013</a:t>
            </a:r>
            <a:r>
              <a:rPr lang="ja-JP" altLang="en-US" sz="1477" dirty="0">
                <a:solidFill>
                  <a:prstClr val="black"/>
                </a:solidFill>
              </a:rPr>
              <a:t>年に実施した際のアンケート結果である。</a:t>
            </a:r>
            <a:endParaRPr lang="en-US" altLang="ja-JP" sz="1477" dirty="0">
              <a:solidFill>
                <a:prstClr val="black"/>
              </a:solidFill>
            </a:endParaRPr>
          </a:p>
          <a:p>
            <a:pPr eaLnBrk="1" fontAlgn="auto" hangingPunct="1">
              <a:spcBef>
                <a:spcPts val="0"/>
              </a:spcBef>
              <a:spcAft>
                <a:spcPts val="0"/>
              </a:spcAft>
              <a:defRPr/>
            </a:pPr>
            <a:r>
              <a:rPr lang="ja-JP" altLang="en-US" sz="1477" dirty="0">
                <a:solidFill>
                  <a:prstClr val="black"/>
                </a:solidFill>
              </a:rPr>
              <a:t>「分娩を取り扱う部署の師長」については、当時の調査対象外であったため記載していない。</a:t>
            </a:r>
          </a:p>
        </p:txBody>
      </p:sp>
    </p:spTree>
    <p:extLst>
      <p:ext uri="{BB962C8B-B14F-4D97-AF65-F5344CB8AC3E}">
        <p14:creationId xmlns:p14="http://schemas.microsoft.com/office/powerpoint/2010/main" val="6414626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7"/>
          <p:cNvSpPr>
            <a:spLocks noChangeArrowheads="1"/>
          </p:cNvSpPr>
          <p:nvPr/>
        </p:nvSpPr>
        <p:spPr bwMode="auto">
          <a:xfrm>
            <a:off x="200025" y="1125538"/>
            <a:ext cx="9359900" cy="5375275"/>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C27E97D1-D146-48BC-AADB-75421BBC3784}" type="slidenum">
              <a:rPr lang="ja-JP" altLang="en-US" smtClean="0"/>
              <a:pPr>
                <a:defRPr/>
              </a:pPr>
              <a:t>116</a:t>
            </a:fld>
            <a:endParaRPr lang="en-US" altLang="ja-JP" dirty="0"/>
          </a:p>
        </p:txBody>
      </p:sp>
      <p:sp>
        <p:nvSpPr>
          <p:cNvPr id="9" name="正方形/長方形 8"/>
          <p:cNvSpPr/>
          <p:nvPr/>
        </p:nvSpPr>
        <p:spPr>
          <a:xfrm>
            <a:off x="882650" y="2297113"/>
            <a:ext cx="8353425" cy="368300"/>
          </a:xfrm>
          <a:prstGeom prst="rect">
            <a:avLst/>
          </a:prstGeom>
        </p:spPr>
        <p:txBody>
          <a:bodyPr>
            <a:spAutoFit/>
          </a:bodyPr>
          <a:lstStyle/>
          <a:p>
            <a:pPr algn="r">
              <a:defRPr/>
            </a:pPr>
            <a:r>
              <a:rPr lang="ja-JP" altLang="en-US" sz="1800" kern="100" dirty="0">
                <a:solidFill>
                  <a:srgbClr val="000000"/>
                </a:solidFill>
                <a:latin typeface="HG丸ｺﾞｼｯｸM-PRO"/>
                <a:ea typeface="HG丸ｺﾞｼｯｸM-PRO"/>
                <a:cs typeface="Times New Roman" panose="02020603050405020304" pitchFamily="18" charset="0"/>
              </a:rPr>
              <a:t>（複数回答あり）</a:t>
            </a:r>
            <a:endParaRPr lang="ja-JP" altLang="en-US" sz="1800" dirty="0">
              <a:solidFill>
                <a:srgbClr val="000000"/>
              </a:solidFill>
              <a:latin typeface="HG丸ｺﾞｼｯｸM-PRO"/>
              <a:ea typeface="HG丸ｺﾞｼｯｸM-PRO"/>
            </a:endParaRPr>
          </a:p>
        </p:txBody>
      </p:sp>
      <p:graphicFrame>
        <p:nvGraphicFramePr>
          <p:cNvPr id="4" name="表 3"/>
          <p:cNvGraphicFramePr>
            <a:graphicFrameLocks noGrp="1"/>
          </p:cNvGraphicFramePr>
          <p:nvPr/>
        </p:nvGraphicFramePr>
        <p:xfrm>
          <a:off x="539750" y="2663825"/>
          <a:ext cx="8335962" cy="3602037"/>
        </p:xfrm>
        <a:graphic>
          <a:graphicData uri="http://schemas.openxmlformats.org/drawingml/2006/table">
            <a:tbl>
              <a:tblPr/>
              <a:tblGrid>
                <a:gridCol w="914971">
                  <a:extLst>
                    <a:ext uri="{9D8B030D-6E8A-4147-A177-3AD203B41FA5}">
                      <a16:colId xmlns:a16="http://schemas.microsoft.com/office/drawing/2014/main" val="20000"/>
                    </a:ext>
                  </a:extLst>
                </a:gridCol>
                <a:gridCol w="1828391">
                  <a:extLst>
                    <a:ext uri="{9D8B030D-6E8A-4147-A177-3AD203B41FA5}">
                      <a16:colId xmlns:a16="http://schemas.microsoft.com/office/drawing/2014/main" val="20001"/>
                    </a:ext>
                  </a:extLst>
                </a:gridCol>
                <a:gridCol w="1797374">
                  <a:extLst>
                    <a:ext uri="{9D8B030D-6E8A-4147-A177-3AD203B41FA5}">
                      <a16:colId xmlns:a16="http://schemas.microsoft.com/office/drawing/2014/main" val="20002"/>
                    </a:ext>
                  </a:extLst>
                </a:gridCol>
                <a:gridCol w="1828391">
                  <a:extLst>
                    <a:ext uri="{9D8B030D-6E8A-4147-A177-3AD203B41FA5}">
                      <a16:colId xmlns:a16="http://schemas.microsoft.com/office/drawing/2014/main" val="20003"/>
                    </a:ext>
                  </a:extLst>
                </a:gridCol>
                <a:gridCol w="1966835">
                  <a:extLst>
                    <a:ext uri="{9D8B030D-6E8A-4147-A177-3AD203B41FA5}">
                      <a16:colId xmlns:a16="http://schemas.microsoft.com/office/drawing/2014/main" val="20004"/>
                    </a:ext>
                  </a:extLst>
                </a:gridCol>
              </a:tblGrid>
              <a:tr h="318560">
                <a:tc rowSpan="2">
                  <a:txBody>
                    <a:bodyPr/>
                    <a:lstStyle>
                      <a:lvl1pPr marL="71438">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回答者</a:t>
                      </a: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病　院</a:t>
                      </a: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診療所</a:t>
                      </a: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助産所</a:t>
                      </a: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585">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産科部長</a:t>
                      </a: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分娩を取り扱う部署の</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師長</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69248">
                <a:tc>
                  <a:txBody>
                    <a:bodyPr/>
                    <a:lstStyle>
                      <a:lvl1pPr marL="71438">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位</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分娩中の胎児心拍数聴取について（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88.5</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新生児蘇生について（</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89.2</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分娩中の胎児心拍数聴取について（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90.8</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分娩中の胎児心拍数聴取について（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93.3</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extLst>
                  <a:ext uri="{0D108BD9-81ED-4DB2-BD59-A6C34878D82A}">
                    <a16:rowId xmlns:a16="http://schemas.microsoft.com/office/drawing/2014/main" val="10002"/>
                  </a:ext>
                </a:extLst>
              </a:tr>
              <a:tr h="769248">
                <a:tc>
                  <a:txBody>
                    <a:bodyPr/>
                    <a:lstStyle>
                      <a:lvl1pPr marL="71438">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位</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子宮収縮薬について（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86.3</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9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分娩中の胎児心拍数聴取について（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87.9</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子宮収縮薬について（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81.2</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9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新生児蘇生について（</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81.0</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extLst>
                  <a:ext uri="{0D108BD9-81ED-4DB2-BD59-A6C34878D82A}">
                    <a16:rowId xmlns:a16="http://schemas.microsoft.com/office/drawing/2014/main" val="10003"/>
                  </a:ext>
                </a:extLst>
              </a:tr>
              <a:tr h="1224396">
                <a:tc>
                  <a:txBody>
                    <a:bodyPr/>
                    <a:lstStyle>
                      <a:lvl1pPr marL="71438">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位</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新生児蘇生について（</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80.2</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子宮収縮薬について（</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82.8</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9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新生児蘇生について（</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79.1</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常位胎盤早期剥離の保健指導について、</a:t>
                      </a:r>
                      <a:endPar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常位胎盤早期剥離について（</a:t>
                      </a: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77.1</a:t>
                      </a:r>
                      <a:r>
                        <a:rPr kumimoji="1" lang="ja-JP"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7" marR="685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7624" name="正方形/長方形 2"/>
          <p:cNvSpPr>
            <a:spLocks noChangeArrowheads="1"/>
          </p:cNvSpPr>
          <p:nvPr/>
        </p:nvSpPr>
        <p:spPr bwMode="auto">
          <a:xfrm>
            <a:off x="523875" y="1287463"/>
            <a:ext cx="8999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anose="020B0604020202020204" pitchFamily="34" charset="0"/>
                <a:ea typeface="HG丸ｺﾞｼｯｸM-PRO" panose="020F0600000000000000" pitchFamily="50" charset="-128"/>
              </a:defRPr>
            </a:lvl1pPr>
            <a:lvl2pPr marL="742950" indent="-285750">
              <a:defRPr kumimoji="1" sz="3200">
                <a:solidFill>
                  <a:schemeClr val="tx1"/>
                </a:solidFill>
                <a:latin typeface="Arial" panose="020B0604020202020204" pitchFamily="34" charset="0"/>
                <a:ea typeface="HG丸ｺﾞｼｯｸM-PRO" panose="020F0600000000000000" pitchFamily="50" charset="-128"/>
              </a:defRPr>
            </a:lvl2pPr>
            <a:lvl3pPr marL="1143000" indent="-228600">
              <a:defRPr kumimoji="1" sz="3200">
                <a:solidFill>
                  <a:schemeClr val="tx1"/>
                </a:solidFill>
                <a:latin typeface="Arial" panose="020B0604020202020204" pitchFamily="34" charset="0"/>
                <a:ea typeface="HG丸ｺﾞｼｯｸM-PRO" panose="020F0600000000000000" pitchFamily="50" charset="-128"/>
              </a:defRPr>
            </a:lvl3pPr>
            <a:lvl4pPr marL="1600200" indent="-228600">
              <a:defRPr kumimoji="1" sz="3200">
                <a:solidFill>
                  <a:schemeClr val="tx1"/>
                </a:solidFill>
                <a:latin typeface="Arial" panose="020B0604020202020204" pitchFamily="34" charset="0"/>
                <a:ea typeface="HG丸ｺﾞｼｯｸM-PRO" panose="020F0600000000000000" pitchFamily="50" charset="-128"/>
              </a:defRPr>
            </a:lvl4pPr>
            <a:lvl5pPr marL="2057400" indent="-228600">
              <a:defRPr kumimoji="1" sz="32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r>
              <a:rPr lang="ja-JP" altLang="en-US" sz="2000">
                <a:solidFill>
                  <a:srgbClr val="000000"/>
                </a:solidFill>
              </a:rPr>
              <a:t>○「すでに取り組んでいる」、「すでに一部取り組んでいる」提言内容については、「分娩中の胎児心拍数聴取について」が、産科部長、診療所および助産所で最も多かった。また、「新生児蘇生について」が、分娩を取り扱う部署の師長で最も多かった。</a:t>
            </a:r>
          </a:p>
        </p:txBody>
      </p:sp>
      <p:sp>
        <p:nvSpPr>
          <p:cNvPr id="8" name="正方形/長方形 7"/>
          <p:cNvSpPr/>
          <p:nvPr/>
        </p:nvSpPr>
        <p:spPr>
          <a:xfrm>
            <a:off x="1371599" y="382013"/>
            <a:ext cx="8482013" cy="553998"/>
          </a:xfrm>
          <a:prstGeom prst="rect">
            <a:avLst/>
          </a:prstGeom>
        </p:spPr>
        <p:txBody>
          <a:bodyPr wrap="square">
            <a:spAutoFit/>
          </a:bodyPr>
          <a:lstStyle/>
          <a:p>
            <a:r>
              <a:rPr lang="ja-JP" altLang="en-US" sz="3000" kern="100" dirty="0">
                <a:solidFill>
                  <a:prstClr val="black"/>
                </a:solidFill>
                <a:latin typeface="HG丸ｺﾞｼｯｸM-PRO" panose="020F0600000000000000" pitchFamily="50" charset="-128"/>
                <a:cs typeface="Times New Roman" panose="02020603050405020304" pitchFamily="18" charset="0"/>
              </a:rPr>
              <a:t>産科医療関係者に対する提言への取組み状況②</a:t>
            </a:r>
            <a:endParaRPr lang="ja-JP" altLang="en-US" sz="3000" dirty="0"/>
          </a:p>
        </p:txBody>
      </p:sp>
    </p:spTree>
    <p:extLst>
      <p:ext uri="{BB962C8B-B14F-4D97-AF65-F5344CB8AC3E}">
        <p14:creationId xmlns:p14="http://schemas.microsoft.com/office/powerpoint/2010/main" val="42128966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1063774" y="349250"/>
            <a:ext cx="7483475" cy="700088"/>
          </a:xfrm>
        </p:spPr>
        <p:txBody>
          <a:bodyPr>
            <a:normAutofit/>
          </a:bodyPr>
          <a:lstStyle/>
          <a:p>
            <a:pPr algn="l">
              <a:defRPr/>
            </a:pPr>
            <a:r>
              <a:rPr lang="ja-JP" altLang="en-US" dirty="0">
                <a:latin typeface="+mn-ea"/>
              </a:rPr>
              <a:t>　　　　　お知らせ①</a:t>
            </a:r>
            <a:r>
              <a:rPr lang="en-US" altLang="ja-JP" dirty="0">
                <a:latin typeface="+mn-ea"/>
              </a:rPr>
              <a:t>-</a:t>
            </a:r>
            <a:r>
              <a:rPr lang="en-US" altLang="ja-JP" dirty="0">
                <a:latin typeface="HG丸ｺﾞｼｯｸM-PRO" panose="020F0600000000000000" pitchFamily="50" charset="-128"/>
                <a:ea typeface="HG丸ｺﾞｼｯｸM-PRO" panose="020F0600000000000000" pitchFamily="50" charset="-128"/>
              </a:rPr>
              <a:t>1</a:t>
            </a:r>
            <a:endParaRPr lang="ja-JP" altLang="en-US" dirty="0">
              <a:latin typeface="HG丸ｺﾞｼｯｸM-PRO" panose="020F0600000000000000" pitchFamily="50" charset="-128"/>
              <a:ea typeface="HG丸ｺﾞｼｯｸM-PRO" panose="020F0600000000000000" pitchFamily="50" charset="-128"/>
            </a:endParaRPr>
          </a:p>
        </p:txBody>
      </p:sp>
      <p:sp>
        <p:nvSpPr>
          <p:cNvPr id="107523" name="AutoShape 6"/>
          <p:cNvSpPr>
            <a:spLocks noChangeArrowheads="1"/>
          </p:cNvSpPr>
          <p:nvPr/>
        </p:nvSpPr>
        <p:spPr bwMode="auto">
          <a:xfrm>
            <a:off x="415702" y="1197546"/>
            <a:ext cx="9002713" cy="5384169"/>
          </a:xfrm>
          <a:prstGeom prst="roundRect">
            <a:avLst>
              <a:gd name="adj" fmla="val 9208"/>
            </a:avLst>
          </a:prstGeom>
          <a:gradFill rotWithShape="1">
            <a:gsLst>
              <a:gs pos="0">
                <a:srgbClr val="FFCCFF"/>
              </a:gs>
              <a:gs pos="50000">
                <a:srgbClr val="FFFFFF"/>
              </a:gs>
              <a:gs pos="100000">
                <a:srgbClr val="FFCCFF"/>
              </a:gs>
            </a:gsLst>
            <a:lin ang="2700000" scaled="1"/>
          </a:gradFill>
          <a:ln w="9525" algn="ctr">
            <a:solidFill>
              <a:schemeClr val="tx1"/>
            </a:solidFill>
            <a:round/>
            <a:headEnd/>
            <a:tailEnd/>
          </a:ln>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endParaRPr lang="en-US" altLang="ja-JP" sz="24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593013" y="6403975"/>
            <a:ext cx="2311400" cy="476250"/>
          </a:xfrm>
        </p:spPr>
        <p:txBody>
          <a:bodyPr/>
          <a:lstStyle/>
          <a:p>
            <a:pPr>
              <a:defRPr/>
            </a:pPr>
            <a:fld id="{0696BE43-8986-4B44-BC9C-317B941056FF}" type="slidenum">
              <a:rPr lang="ja-JP" altLang="en-US" smtClean="0"/>
              <a:pPr>
                <a:defRPr/>
              </a:pPr>
              <a:t>117</a:t>
            </a:fld>
            <a:endParaRPr lang="en-US" altLang="ja-JP" dirty="0"/>
          </a:p>
        </p:txBody>
      </p:sp>
      <p:pic>
        <p:nvPicPr>
          <p:cNvPr id="5" name="図 4"/>
          <p:cNvPicPr>
            <a:picLocks noChangeAspect="1"/>
          </p:cNvPicPr>
          <p:nvPr/>
        </p:nvPicPr>
        <p:blipFill rotWithShape="1">
          <a:blip r:embed="rId3"/>
          <a:srcRect l="27951" t="32721" r="9050" b="12560"/>
          <a:stretch/>
        </p:blipFill>
        <p:spPr>
          <a:xfrm>
            <a:off x="1740663" y="2565698"/>
            <a:ext cx="6955959" cy="3776083"/>
          </a:xfrm>
          <a:prstGeom prst="rect">
            <a:avLst/>
          </a:prstGeom>
        </p:spPr>
      </p:pic>
      <p:sp>
        <p:nvSpPr>
          <p:cNvPr id="9" name="正方形/長方形 8"/>
          <p:cNvSpPr/>
          <p:nvPr/>
        </p:nvSpPr>
        <p:spPr>
          <a:xfrm>
            <a:off x="559718" y="1341562"/>
            <a:ext cx="8712968" cy="1200329"/>
          </a:xfrm>
          <a:prstGeom prst="rect">
            <a:avLst/>
          </a:prstGeom>
        </p:spPr>
        <p:txBody>
          <a:bodyPr wrap="square">
            <a:spAutoFit/>
          </a:bodyPr>
          <a:lstStyle/>
          <a:p>
            <a:pPr>
              <a:defRPr/>
            </a:pPr>
            <a:r>
              <a:rPr lang="ja-JP" altLang="en-US" sz="2200" dirty="0">
                <a:latin typeface="+mj-ea"/>
                <a:ea typeface="+mj-ea"/>
              </a:rPr>
              <a:t>本制度ホームページ内の再発防止に関する報告書の掲載方法を変更しました。</a:t>
            </a:r>
            <a:endParaRPr lang="en-US" altLang="ja-JP" sz="2200" dirty="0">
              <a:latin typeface="+mj-ea"/>
              <a:ea typeface="+mj-ea"/>
            </a:endParaRPr>
          </a:p>
          <a:p>
            <a:pPr hangingPunct="1">
              <a:defRPr/>
            </a:pPr>
            <a:r>
              <a:rPr lang="ja-JP" altLang="en-US" sz="2800" b="1" dirty="0">
                <a:solidFill>
                  <a:srgbClr val="0070C0"/>
                </a:solidFill>
                <a:latin typeface="+mn-ea"/>
                <a:ea typeface="+mn-ea"/>
              </a:rPr>
              <a:t>○テーマからの検索が可能</a:t>
            </a:r>
            <a:r>
              <a:rPr lang="ja-JP" altLang="en-US" sz="2800" b="1" kern="100" dirty="0">
                <a:solidFill>
                  <a:srgbClr val="0070C0"/>
                </a:solidFill>
                <a:latin typeface="+mn-ea"/>
                <a:ea typeface="+mn-ea"/>
                <a:cs typeface="Times New Roman" panose="02020603050405020304" pitchFamily="18" charset="0"/>
              </a:rPr>
              <a:t>　○全て表を</a:t>
            </a:r>
            <a:r>
              <a:rPr lang="en-US" altLang="ja-JP" sz="2800" b="1" kern="100" dirty="0">
                <a:solidFill>
                  <a:srgbClr val="0070C0"/>
                </a:solidFill>
                <a:latin typeface="+mn-ea"/>
                <a:ea typeface="+mn-ea"/>
                <a:cs typeface="Times New Roman" panose="02020603050405020304" pitchFamily="18" charset="0"/>
              </a:rPr>
              <a:t>Excel</a:t>
            </a:r>
            <a:r>
              <a:rPr lang="ja-JP" altLang="en-US" sz="2800" b="1" kern="100" dirty="0">
                <a:solidFill>
                  <a:srgbClr val="0070C0"/>
                </a:solidFill>
                <a:latin typeface="+mn-ea"/>
                <a:ea typeface="+mn-ea"/>
                <a:cs typeface="Times New Roman" panose="02020603050405020304" pitchFamily="18" charset="0"/>
              </a:rPr>
              <a:t>化</a:t>
            </a:r>
            <a:endParaRPr lang="en-US" altLang="ja-JP" sz="2800" b="1" kern="100" dirty="0">
              <a:solidFill>
                <a:srgbClr val="0070C0"/>
              </a:solidFill>
              <a:latin typeface="+mn-ea"/>
              <a:ea typeface="+mn-ea"/>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1063774" y="349250"/>
            <a:ext cx="7483475" cy="700088"/>
          </a:xfrm>
        </p:spPr>
        <p:txBody>
          <a:bodyPr>
            <a:normAutofit/>
          </a:bodyPr>
          <a:lstStyle/>
          <a:p>
            <a:pPr algn="l">
              <a:defRPr/>
            </a:pPr>
            <a:r>
              <a:rPr lang="ja-JP" altLang="en-US" dirty="0">
                <a:latin typeface="+mn-ea"/>
              </a:rPr>
              <a:t>　　　　　お知らせ①</a:t>
            </a:r>
            <a:r>
              <a:rPr lang="en-US" altLang="ja-JP" dirty="0">
                <a:latin typeface="+mn-ea"/>
              </a:rPr>
              <a:t>-</a:t>
            </a:r>
            <a:r>
              <a:rPr lang="en-US" altLang="ja-JP" dirty="0">
                <a:latin typeface="HG丸ｺﾞｼｯｸM-PRO" panose="020F0600000000000000" pitchFamily="50" charset="-128"/>
                <a:ea typeface="HG丸ｺﾞｼｯｸM-PRO" panose="020F0600000000000000" pitchFamily="50" charset="-128"/>
              </a:rPr>
              <a:t>2</a:t>
            </a:r>
            <a:endParaRPr lang="ja-JP" altLang="en-US" dirty="0">
              <a:latin typeface="HG丸ｺﾞｼｯｸM-PRO" panose="020F0600000000000000" pitchFamily="50" charset="-128"/>
              <a:ea typeface="HG丸ｺﾞｼｯｸM-PRO" panose="020F0600000000000000" pitchFamily="50" charset="-128"/>
            </a:endParaRPr>
          </a:p>
        </p:txBody>
      </p:sp>
      <p:sp>
        <p:nvSpPr>
          <p:cNvPr id="107523" name="AutoShape 6"/>
          <p:cNvSpPr>
            <a:spLocks noChangeArrowheads="1"/>
          </p:cNvSpPr>
          <p:nvPr/>
        </p:nvSpPr>
        <p:spPr bwMode="auto">
          <a:xfrm>
            <a:off x="414845" y="1196570"/>
            <a:ext cx="9002713" cy="5384169"/>
          </a:xfrm>
          <a:prstGeom prst="roundRect">
            <a:avLst>
              <a:gd name="adj" fmla="val 9208"/>
            </a:avLst>
          </a:prstGeom>
          <a:gradFill rotWithShape="1">
            <a:gsLst>
              <a:gs pos="0">
                <a:srgbClr val="FFCCFF"/>
              </a:gs>
              <a:gs pos="50000">
                <a:srgbClr val="FFFFFF"/>
              </a:gs>
              <a:gs pos="100000">
                <a:srgbClr val="FFCCFF"/>
              </a:gs>
            </a:gsLst>
            <a:lin ang="2700000" scaled="1"/>
          </a:gradFill>
          <a:ln w="9525" algn="ctr">
            <a:solidFill>
              <a:schemeClr val="tx1"/>
            </a:solidFill>
            <a:round/>
            <a:headEnd/>
            <a:tailEnd/>
          </a:ln>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endParaRPr lang="en-US" altLang="ja-JP" sz="24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593013" y="6403975"/>
            <a:ext cx="2311400" cy="476250"/>
          </a:xfrm>
        </p:spPr>
        <p:txBody>
          <a:bodyPr/>
          <a:lstStyle/>
          <a:p>
            <a:pPr>
              <a:defRPr/>
            </a:pPr>
            <a:fld id="{0696BE43-8986-4B44-BC9C-317B941056FF}" type="slidenum">
              <a:rPr lang="ja-JP" altLang="en-US" smtClean="0"/>
              <a:pPr>
                <a:defRPr/>
              </a:pPr>
              <a:t>118</a:t>
            </a:fld>
            <a:endParaRPr lang="en-US" altLang="ja-JP" dirty="0"/>
          </a:p>
        </p:txBody>
      </p:sp>
      <p:pic>
        <p:nvPicPr>
          <p:cNvPr id="5" name="図 4"/>
          <p:cNvPicPr>
            <a:picLocks noChangeAspect="1"/>
          </p:cNvPicPr>
          <p:nvPr/>
        </p:nvPicPr>
        <p:blipFill rotWithShape="1">
          <a:blip r:embed="rId3"/>
          <a:srcRect l="27500" t="39920" r="8601" b="14721"/>
          <a:stretch/>
        </p:blipFill>
        <p:spPr>
          <a:xfrm>
            <a:off x="487710" y="1590021"/>
            <a:ext cx="8691350" cy="3855997"/>
          </a:xfrm>
          <a:prstGeom prst="rect">
            <a:avLst/>
          </a:prstGeom>
        </p:spPr>
      </p:pic>
      <p:pic>
        <p:nvPicPr>
          <p:cNvPr id="10" name="Picture 12" descr="①"/>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516" y="5531864"/>
            <a:ext cx="823906" cy="99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吹き出し 10"/>
          <p:cNvSpPr/>
          <p:nvPr/>
        </p:nvSpPr>
        <p:spPr>
          <a:xfrm>
            <a:off x="1906072" y="5593249"/>
            <a:ext cx="3766214" cy="810725"/>
          </a:xfrm>
          <a:prstGeom prst="wedgeRectCallout">
            <a:avLst>
              <a:gd name="adj1" fmla="val 53077"/>
              <a:gd name="adj2" fmla="val 2665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906071" y="5619144"/>
            <a:ext cx="3766215" cy="738664"/>
          </a:xfrm>
          <a:prstGeom prst="rect">
            <a:avLst/>
          </a:prstGeom>
        </p:spPr>
        <p:txBody>
          <a:bodyPr wrap="square">
            <a:spAutoFit/>
          </a:bodyPr>
          <a:lstStyle/>
          <a:p>
            <a:r>
              <a:rPr lang="ja-JP" altLang="en-US" sz="1400" dirty="0">
                <a:latin typeface="+mn-ea"/>
                <a:ea typeface="+mn-ea"/>
              </a:rPr>
              <a:t>例えば、第６回報告書のテーマ「生後５分まで新生児蘇生処置が不要であった事例について」について調べます</a:t>
            </a:r>
            <a:endParaRPr lang="en-US" altLang="ja-JP" sz="1400" dirty="0">
              <a:latin typeface="+mn-ea"/>
              <a:ea typeface="+mn-ea"/>
            </a:endParaRPr>
          </a:p>
        </p:txBody>
      </p:sp>
    </p:spTree>
    <p:extLst>
      <p:ext uri="{BB962C8B-B14F-4D97-AF65-F5344CB8AC3E}">
        <p14:creationId xmlns:p14="http://schemas.microsoft.com/office/powerpoint/2010/main" val="301102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8163" y="-26988"/>
            <a:ext cx="6286500" cy="1069976"/>
          </a:xfrm>
        </p:spPr>
        <p:txBody>
          <a:bodyPr/>
          <a:lstStyle/>
          <a:p>
            <a:pPr eaLnBrk="1" hangingPunct="1"/>
            <a:r>
              <a:rPr lang="ja-JP" altLang="en-US" sz="3200"/>
              <a:t>再発防止に関する報告書</a:t>
            </a:r>
            <a:br>
              <a:rPr lang="ja-JP" altLang="en-US" sz="3200"/>
            </a:br>
            <a:r>
              <a:rPr lang="ja-JP" altLang="en-US" sz="3200"/>
              <a:t>～産科医療の質の向上に向けて～</a:t>
            </a:r>
          </a:p>
        </p:txBody>
      </p:sp>
      <p:sp>
        <p:nvSpPr>
          <p:cNvPr id="17411" name="スライド番号プレースホルダー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434548-7BBC-4540-A681-A04AA88AB42A}" type="slidenum">
              <a:rPr lang="ja-JP" altLang="en-US" sz="1800" smtClean="0"/>
              <a:pPr>
                <a:spcBef>
                  <a:spcPct val="0"/>
                </a:spcBef>
                <a:buFontTx/>
                <a:buNone/>
              </a:pPr>
              <a:t>11</a:t>
            </a:fld>
            <a:endParaRPr lang="en-US" altLang="ja-JP" sz="1800"/>
          </a:p>
        </p:txBody>
      </p:sp>
      <p:sp>
        <p:nvSpPr>
          <p:cNvPr id="17412" name="Text Box 3"/>
          <p:cNvSpPr txBox="1">
            <a:spLocks noChangeArrowheads="1"/>
          </p:cNvSpPr>
          <p:nvPr/>
        </p:nvSpPr>
        <p:spPr bwMode="auto">
          <a:xfrm>
            <a:off x="4808538" y="1135063"/>
            <a:ext cx="4846637" cy="55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再発防止に関する報告書</a:t>
            </a:r>
          </a:p>
          <a:p>
            <a:pPr algn="ctr" eaLnBrk="1" hangingPunct="1">
              <a:lnSpc>
                <a:spcPct val="13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を公表</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2015</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第</a:t>
            </a:r>
            <a:r>
              <a:rPr lang="en-US" altLang="ja-JP" sz="2400" dirty="0">
                <a:solidFill>
                  <a:srgbClr val="FF0000"/>
                </a:solidFill>
                <a:latin typeface="HG丸ｺﾞｼｯｸM-PRO" panose="020F0600000000000000" pitchFamily="50" charset="-128"/>
                <a:ea typeface="HG丸ｺﾞｼｯｸM-PRO" panose="020F0600000000000000" pitchFamily="50" charset="-128"/>
              </a:rPr>
              <a:t>6</a:t>
            </a:r>
            <a:r>
              <a:rPr lang="ja-JP" altLang="en-US" sz="2400" dirty="0">
                <a:solidFill>
                  <a:srgbClr val="FF0000"/>
                </a:solidFill>
                <a:latin typeface="HG丸ｺﾞｼｯｸM-PRO" panose="020F0600000000000000" pitchFamily="50" charset="-128"/>
                <a:ea typeface="HG丸ｺﾞｼｯｸM-PRO" panose="020F0600000000000000" pitchFamily="50" charset="-128"/>
              </a:rPr>
              <a:t>回：</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2016</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r>
              <a:rPr lang="en-US" altLang="ja-JP" sz="2400" dirty="0">
                <a:solidFill>
                  <a:srgbClr val="FF0000"/>
                </a:solidFill>
                <a:latin typeface="HG丸ｺﾞｼｯｸM-PRO" panose="020F0600000000000000" pitchFamily="50" charset="-128"/>
                <a:ea typeface="HG丸ｺﾞｼｯｸM-PRO" panose="020F0600000000000000" pitchFamily="50" charset="-128"/>
              </a:rPr>
              <a:t>3</a:t>
            </a:r>
            <a:r>
              <a:rPr lang="ja-JP" altLang="en-US" sz="2400" dirty="0">
                <a:solidFill>
                  <a:srgbClr val="FF0000"/>
                </a:solidFill>
                <a:latin typeface="HG丸ｺﾞｼｯｸM-PRO" panose="020F0600000000000000" pitchFamily="50" charset="-128"/>
                <a:ea typeface="HG丸ｺﾞｼｯｸM-PRO" panose="020F0600000000000000" pitchFamily="50" charset="-128"/>
              </a:rPr>
              <a:t>月</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ea typeface="HG丸ｺﾞｼｯｸM-PRO" panose="020F0600000000000000" pitchFamily="50" charset="-128"/>
              </a:rPr>
              <a:t>本制度の</a:t>
            </a:r>
            <a:r>
              <a:rPr lang="en-US" altLang="ja-JP" sz="1800" dirty="0">
                <a:ea typeface="HG丸ｺﾞｼｯｸM-PRO" panose="020F0600000000000000" pitchFamily="50" charset="-128"/>
              </a:rPr>
              <a:t>HP</a:t>
            </a:r>
            <a:r>
              <a:rPr lang="ja-JP" altLang="en-US" sz="1800" dirty="0">
                <a:ea typeface="HG丸ｺﾞｼｯｸM-PRO" panose="020F0600000000000000" pitchFamily="50" charset="-128"/>
              </a:rPr>
              <a:t>に掲載：</a:t>
            </a:r>
            <a:endParaRPr lang="en-US" altLang="ja-JP" sz="1800"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hlinkClick r:id="rId2"/>
              </a:rPr>
              <a:t>http://www.sankahp.jcqhc.or.jp/documents</a:t>
            </a:r>
            <a:endParaRPr lang="en-US" altLang="ja-JP" sz="1800" u="sng"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rPr>
              <a:t>/prevention/index.html</a:t>
            </a:r>
            <a:endParaRPr lang="ja-JP" altLang="en-US" sz="1800" u="sng" dirty="0">
              <a:ea typeface="HG丸ｺﾞｼｯｸM-PRO" panose="020F0600000000000000" pitchFamily="50" charset="-128"/>
            </a:endParaRPr>
          </a:p>
          <a:p>
            <a:pPr algn="ctr" eaLnBrk="1" hangingPunct="1">
              <a:lnSpc>
                <a:spcPct val="130000"/>
              </a:lnSpc>
              <a:spcBef>
                <a:spcPct val="0"/>
              </a:spcBef>
              <a:buFontTx/>
              <a:buNone/>
            </a:pPr>
            <a:endParaRPr lang="ja-JP" altLang="en-US" sz="1800" dirty="0">
              <a:latin typeface="HG丸ｺﾞｼｯｸM-PRO" panose="020F0600000000000000" pitchFamily="50" charset="-128"/>
              <a:ea typeface="HG丸ｺﾞｼｯｸM-PRO" panose="020F0600000000000000" pitchFamily="50" charset="-128"/>
            </a:endParaRPr>
          </a:p>
        </p:txBody>
      </p:sp>
      <p:sp>
        <p:nvSpPr>
          <p:cNvPr id="17413" name="正方形/長方形 1"/>
          <p:cNvSpPr>
            <a:spLocks noChangeArrowheads="1"/>
          </p:cNvSpPr>
          <p:nvPr/>
        </p:nvSpPr>
        <p:spPr bwMode="auto">
          <a:xfrm>
            <a:off x="801688" y="1125538"/>
            <a:ext cx="3783012" cy="5349875"/>
          </a:xfrm>
          <a:prstGeom prst="rect">
            <a:avLst/>
          </a:prstGeom>
          <a:solidFill>
            <a:schemeClr val="bg1"/>
          </a:solidFill>
          <a:ln w="9525" algn="ctr">
            <a:solidFill>
              <a:schemeClr val="tx1"/>
            </a:solidFill>
            <a:round/>
            <a:headEnd/>
            <a:tailEnd/>
          </a:ln>
        </p:spPr>
        <p:txBody>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200">
              <a:ea typeface="HG丸ｺﾞｼｯｸM-PRO" panose="020F0600000000000000" pitchFamily="50" charset="-128"/>
            </a:endParaRPr>
          </a:p>
        </p:txBody>
      </p:sp>
      <p:sp>
        <p:nvSpPr>
          <p:cNvPr id="17414" name="図 12"/>
          <p:cNvSpPr>
            <a:spLocks noChangeAspect="1"/>
          </p:cNvSpPr>
          <p:nvPr/>
        </p:nvSpPr>
        <p:spPr bwMode="auto">
          <a:xfrm>
            <a:off x="706438" y="1211263"/>
            <a:ext cx="3783012" cy="534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endParaRPr lang="ja-JP" altLang="en-US"/>
          </a:p>
        </p:txBody>
      </p:sp>
      <p:pic>
        <p:nvPicPr>
          <p:cNvPr id="17415"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1281113"/>
            <a:ext cx="3795713" cy="5392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1063774" y="349250"/>
            <a:ext cx="7483475" cy="700088"/>
          </a:xfrm>
        </p:spPr>
        <p:txBody>
          <a:bodyPr>
            <a:normAutofit/>
          </a:bodyPr>
          <a:lstStyle/>
          <a:p>
            <a:pPr algn="l">
              <a:defRPr/>
            </a:pPr>
            <a:r>
              <a:rPr lang="ja-JP" altLang="en-US" dirty="0">
                <a:latin typeface="+mn-ea"/>
              </a:rPr>
              <a:t>　　　　　お知らせ①</a:t>
            </a:r>
            <a:r>
              <a:rPr lang="en-US" altLang="ja-JP" dirty="0">
                <a:latin typeface="+mn-ea"/>
              </a:rPr>
              <a:t>-</a:t>
            </a:r>
            <a:r>
              <a:rPr lang="en-US" altLang="ja-JP" dirty="0">
                <a:latin typeface="HG丸ｺﾞｼｯｸM-PRO" panose="020F0600000000000000" pitchFamily="50" charset="-128"/>
                <a:ea typeface="HG丸ｺﾞｼｯｸM-PRO" panose="020F0600000000000000" pitchFamily="50" charset="-128"/>
              </a:rPr>
              <a:t>3</a:t>
            </a:r>
            <a:endParaRPr lang="ja-JP" altLang="en-US" dirty="0">
              <a:latin typeface="HG丸ｺﾞｼｯｸM-PRO" panose="020F0600000000000000" pitchFamily="50" charset="-128"/>
              <a:ea typeface="HG丸ｺﾞｼｯｸM-PRO" panose="020F0600000000000000" pitchFamily="50" charset="-128"/>
            </a:endParaRPr>
          </a:p>
        </p:txBody>
      </p:sp>
      <p:sp>
        <p:nvSpPr>
          <p:cNvPr id="107523" name="AutoShape 6"/>
          <p:cNvSpPr>
            <a:spLocks noChangeArrowheads="1"/>
          </p:cNvSpPr>
          <p:nvPr/>
        </p:nvSpPr>
        <p:spPr bwMode="auto">
          <a:xfrm>
            <a:off x="414845" y="1196570"/>
            <a:ext cx="9002713" cy="5384169"/>
          </a:xfrm>
          <a:prstGeom prst="roundRect">
            <a:avLst>
              <a:gd name="adj" fmla="val 9208"/>
            </a:avLst>
          </a:prstGeom>
          <a:gradFill rotWithShape="1">
            <a:gsLst>
              <a:gs pos="0">
                <a:srgbClr val="FFCCFF"/>
              </a:gs>
              <a:gs pos="50000">
                <a:srgbClr val="FFFFFF"/>
              </a:gs>
              <a:gs pos="100000">
                <a:srgbClr val="FFCCFF"/>
              </a:gs>
            </a:gsLst>
            <a:lin ang="2700000" scaled="1"/>
          </a:gradFill>
          <a:ln w="9525" algn="ctr">
            <a:solidFill>
              <a:schemeClr val="tx1"/>
            </a:solidFill>
            <a:round/>
            <a:headEnd/>
            <a:tailEnd/>
          </a:ln>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endParaRPr lang="en-US" altLang="ja-JP" sz="24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593013" y="6403975"/>
            <a:ext cx="2311400" cy="476250"/>
          </a:xfrm>
        </p:spPr>
        <p:txBody>
          <a:bodyPr/>
          <a:lstStyle/>
          <a:p>
            <a:pPr>
              <a:defRPr/>
            </a:pPr>
            <a:fld id="{0696BE43-8986-4B44-BC9C-317B941056FF}" type="slidenum">
              <a:rPr lang="ja-JP" altLang="en-US" smtClean="0"/>
              <a:pPr>
                <a:defRPr/>
              </a:pPr>
              <a:t>119</a:t>
            </a:fld>
            <a:endParaRPr lang="en-US" altLang="ja-JP" dirty="0"/>
          </a:p>
        </p:txBody>
      </p:sp>
      <p:pic>
        <p:nvPicPr>
          <p:cNvPr id="6" name="図 5"/>
          <p:cNvPicPr>
            <a:picLocks noChangeAspect="1"/>
          </p:cNvPicPr>
          <p:nvPr/>
        </p:nvPicPr>
        <p:blipFill rotWithShape="1">
          <a:blip r:embed="rId3"/>
          <a:srcRect l="18501" t="30560" r="43700" b="13280"/>
          <a:stretch/>
        </p:blipFill>
        <p:spPr>
          <a:xfrm>
            <a:off x="640429" y="1798627"/>
            <a:ext cx="4959849" cy="4605696"/>
          </a:xfrm>
          <a:prstGeom prst="rect">
            <a:avLst/>
          </a:prstGeom>
        </p:spPr>
      </p:pic>
      <p:pic>
        <p:nvPicPr>
          <p:cNvPr id="15" name="コンテンツ プレースホルダー 4"/>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554" y="1845618"/>
            <a:ext cx="2912364" cy="4623938"/>
          </a:xfrm>
          <a:prstGeom prst="rect">
            <a:avLst/>
          </a:prstGeom>
          <a:ln w="3175">
            <a:solidFill>
              <a:schemeClr val="tx1"/>
            </a:solidFill>
          </a:ln>
          <a:effectLst/>
        </p:spPr>
      </p:pic>
      <p:sp>
        <p:nvSpPr>
          <p:cNvPr id="16" name="正方形/長方形 15"/>
          <p:cNvSpPr/>
          <p:nvPr/>
        </p:nvSpPr>
        <p:spPr>
          <a:xfrm>
            <a:off x="559718" y="1435056"/>
            <a:ext cx="2232248" cy="338554"/>
          </a:xfrm>
          <a:prstGeom prst="rect">
            <a:avLst/>
          </a:prstGeom>
        </p:spPr>
        <p:txBody>
          <a:bodyPr wrap="square">
            <a:spAutoFit/>
          </a:bodyPr>
          <a:lstStyle/>
          <a:p>
            <a:pPr hangingPunct="1">
              <a:defRPr/>
            </a:pPr>
            <a:r>
              <a:rPr lang="ja-JP" altLang="en-US" sz="1600" b="1" dirty="0">
                <a:solidFill>
                  <a:srgbClr val="0070C0"/>
                </a:solidFill>
                <a:latin typeface="HG丸ｺﾞｼｯｸM-PRO" panose="020F0600000000000000" pitchFamily="50" charset="-128"/>
              </a:rPr>
              <a:t>各種</a:t>
            </a:r>
            <a:r>
              <a:rPr lang="en-US" altLang="ja-JP" sz="1600" b="1" dirty="0">
                <a:solidFill>
                  <a:srgbClr val="0070C0"/>
                </a:solidFill>
                <a:latin typeface="HG丸ｺﾞｼｯｸM-PRO" panose="020F0600000000000000" pitchFamily="50" charset="-128"/>
              </a:rPr>
              <a:t>Excel</a:t>
            </a:r>
            <a:r>
              <a:rPr lang="ja-JP" altLang="en-US" sz="1600" b="1" dirty="0">
                <a:solidFill>
                  <a:srgbClr val="0070C0"/>
                </a:solidFill>
                <a:latin typeface="HG丸ｺﾞｼｯｸM-PRO" panose="020F0600000000000000" pitchFamily="50" charset="-128"/>
              </a:rPr>
              <a:t>表</a:t>
            </a:r>
            <a:endParaRPr lang="en-US" altLang="ja-JP" sz="1600" b="1" kern="100" dirty="0">
              <a:solidFill>
                <a:srgbClr val="0070C0"/>
              </a:solidFill>
              <a:latin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5816303" y="1322398"/>
            <a:ext cx="3888431" cy="523220"/>
          </a:xfrm>
          <a:prstGeom prst="rect">
            <a:avLst/>
          </a:prstGeom>
        </p:spPr>
        <p:txBody>
          <a:bodyPr wrap="square">
            <a:spAutoFit/>
          </a:bodyPr>
          <a:lstStyle/>
          <a:p>
            <a:pPr hangingPunct="1">
              <a:defRPr/>
            </a:pPr>
            <a:r>
              <a:rPr lang="ja-JP" altLang="en-US" sz="1400" b="1" dirty="0">
                <a:solidFill>
                  <a:srgbClr val="0070C0"/>
                </a:solidFill>
                <a:latin typeface="HG丸ｺﾞｼｯｸM-PRO" panose="020F0600000000000000" pitchFamily="50" charset="-128"/>
              </a:rPr>
              <a:t>教訓となる事例（「原因分析報告書の</a:t>
            </a:r>
            <a:endParaRPr lang="en-US" altLang="ja-JP" sz="1400" b="1" dirty="0">
              <a:solidFill>
                <a:srgbClr val="0070C0"/>
              </a:solidFill>
              <a:latin typeface="HG丸ｺﾞｼｯｸM-PRO" panose="020F0600000000000000" pitchFamily="50" charset="-128"/>
            </a:endParaRPr>
          </a:p>
          <a:p>
            <a:pPr hangingPunct="1">
              <a:defRPr/>
            </a:pPr>
            <a:r>
              <a:rPr lang="ja-JP" altLang="en-US" sz="1400" b="1" dirty="0">
                <a:solidFill>
                  <a:srgbClr val="0070C0"/>
                </a:solidFill>
                <a:latin typeface="HG丸ｺﾞｼｯｸM-PRO" panose="020F0600000000000000" pitchFamily="50" charset="-128"/>
              </a:rPr>
              <a:t>とりまとめ」より）</a:t>
            </a:r>
            <a:endParaRPr lang="en-US" altLang="ja-JP" sz="1400" b="1" kern="100" dirty="0">
              <a:solidFill>
                <a:srgbClr val="0070C0"/>
              </a:solidFill>
              <a:latin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995463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5">
                <a:solidFill>
                  <a:schemeClr val="tx1"/>
                </a:solidFill>
                <a:latin typeface="Arial" panose="020B0604020202020204" pitchFamily="34" charset="0"/>
                <a:ea typeface="ＭＳ Ｐゴシック" panose="020B0600070205080204" pitchFamily="50" charset="-128"/>
              </a:defRPr>
            </a:lvl1pPr>
            <a:lvl2pPr marL="686028" indent="-263857">
              <a:spcBef>
                <a:spcPct val="20000"/>
              </a:spcBef>
              <a:buChar char="–"/>
              <a:defRPr kumimoji="1" sz="2586">
                <a:solidFill>
                  <a:schemeClr val="tx1"/>
                </a:solidFill>
                <a:latin typeface="Arial" panose="020B0604020202020204" pitchFamily="34" charset="0"/>
                <a:ea typeface="ＭＳ Ｐゴシック" panose="020B0600070205080204" pitchFamily="50" charset="-128"/>
              </a:defRPr>
            </a:lvl2pPr>
            <a:lvl3pPr marL="1055429" indent="-211086">
              <a:spcBef>
                <a:spcPct val="20000"/>
              </a:spcBef>
              <a:buChar char="•"/>
              <a:defRPr kumimoji="1" sz="2216">
                <a:solidFill>
                  <a:schemeClr val="tx1"/>
                </a:solidFill>
                <a:latin typeface="Arial" panose="020B0604020202020204" pitchFamily="34" charset="0"/>
                <a:ea typeface="ＭＳ Ｐゴシック" panose="020B0600070205080204" pitchFamily="50" charset="-128"/>
              </a:defRPr>
            </a:lvl3pPr>
            <a:lvl4pPr marL="1477600"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772"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943"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4115"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6286"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8458"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fld id="{40337F2E-D0E2-456C-9BC1-C900E5CB0E96}" type="slidenum">
              <a:rPr lang="ja-JP" altLang="en-US" sz="1662"/>
              <a:pPr>
                <a:spcBef>
                  <a:spcPct val="0"/>
                </a:spcBef>
                <a:buFontTx/>
                <a:buNone/>
                <a:defRPr/>
              </a:pPr>
              <a:t>120</a:t>
            </a:fld>
            <a:endParaRPr lang="en-US" altLang="ja-JP" sz="1662"/>
          </a:p>
        </p:txBody>
      </p:sp>
      <p:sp>
        <p:nvSpPr>
          <p:cNvPr id="111619" name="Rectangle 5"/>
          <p:cNvSpPr>
            <a:spLocks noGrp="1" noChangeArrowheads="1"/>
          </p:cNvSpPr>
          <p:nvPr>
            <p:ph type="subTitle" idx="4294967295"/>
          </p:nvPr>
        </p:nvSpPr>
        <p:spPr>
          <a:xfrm>
            <a:off x="919163" y="2141538"/>
            <a:ext cx="7921625" cy="2439987"/>
          </a:xfrm>
        </p:spPr>
        <p:txBody>
          <a:bodyPr/>
          <a:lstStyle/>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ご清聴　</a:t>
            </a:r>
            <a:endParaRPr lang="en-US" altLang="ja-JP" sz="4800">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ありがとうございました。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5" name="スライド番号プレースホルダー 5"/>
          <p:cNvSpPr>
            <a:spLocks noGrp="1"/>
          </p:cNvSpPr>
          <p:nvPr>
            <p:ph type="sldNum" sz="quarter" idx="12"/>
          </p:nvPr>
        </p:nvSpPr>
        <p:spPr/>
        <p:txBody>
          <a:bodyPr/>
          <a:lstStyle/>
          <a:p>
            <a:pPr>
              <a:defRPr/>
            </a:pPr>
            <a:fld id="{27EDED7A-0072-4944-9BDE-AF1C8A3BA1E2}" type="slidenum">
              <a:rPr lang="ja-JP" altLang="en-US">
                <a:solidFill>
                  <a:srgbClr val="000000"/>
                </a:solidFill>
              </a:rPr>
              <a:pPr>
                <a:defRPr/>
              </a:pPr>
              <a:t>12</a:t>
            </a:fld>
            <a:endParaRPr lang="en-US" altLang="ja-JP">
              <a:solidFill>
                <a:srgbClr val="000000"/>
              </a:solidFill>
            </a:endParaRPr>
          </a:p>
        </p:txBody>
      </p:sp>
      <p:sp>
        <p:nvSpPr>
          <p:cNvPr id="18436" name="AutoShape 5"/>
          <p:cNvSpPr>
            <a:spLocks noChangeArrowheads="1"/>
          </p:cNvSpPr>
          <p:nvPr/>
        </p:nvSpPr>
        <p:spPr bwMode="auto">
          <a:xfrm>
            <a:off x="407529" y="1341562"/>
            <a:ext cx="9081182" cy="5121612"/>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59718" y="1563970"/>
            <a:ext cx="9031263" cy="2369880"/>
          </a:xfrm>
          <a:prstGeom prst="rect">
            <a:avLst/>
          </a:prstGeom>
          <a:noFill/>
        </p:spPr>
        <p:txBody>
          <a:bodyPr wrap="square" rtlCol="0">
            <a:spAutoFit/>
          </a:bodyPr>
          <a:lstStyle/>
          <a:p>
            <a:pPr eaLnBrk="1" hangingPunct="1">
              <a:lnSpc>
                <a:spcPct val="150000"/>
              </a:lnSpc>
              <a:buFontTx/>
              <a:buNone/>
            </a:pPr>
            <a:r>
              <a:rPr lang="ja-JP" altLang="en-US" sz="2200" dirty="0">
                <a:solidFill>
                  <a:srgbClr val="000000"/>
                </a:solidFill>
                <a:latin typeface="HG丸ｺﾞｼｯｸM-PRO" panose="020F0600000000000000" pitchFamily="50" charset="-128"/>
              </a:rPr>
              <a:t>○運営組織の審査委員会で補償対象として認定を受けた事例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○第６回報告書の分析対象は、本制度で補償対象となった脳性麻痺事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　例のうち、</a:t>
            </a:r>
            <a:r>
              <a:rPr lang="en-US" altLang="ja-JP" sz="2200" u="sng" dirty="0">
                <a:solidFill>
                  <a:srgbClr val="000000"/>
                </a:solidFill>
                <a:latin typeface="HG丸ｺﾞｼｯｸM-PRO" panose="020F0600000000000000" pitchFamily="50" charset="-128"/>
              </a:rPr>
              <a:t>2015</a:t>
            </a:r>
            <a:r>
              <a:rPr lang="ja-JP" altLang="en-US" sz="2200" u="sng" dirty="0">
                <a:solidFill>
                  <a:srgbClr val="000000"/>
                </a:solidFill>
                <a:latin typeface="HG丸ｺﾞｼｯｸM-PRO" panose="020F0600000000000000" pitchFamily="50" charset="-128"/>
              </a:rPr>
              <a:t>年</a:t>
            </a:r>
            <a:r>
              <a:rPr lang="en-US" altLang="ja-JP" sz="2200" u="sng" dirty="0">
                <a:solidFill>
                  <a:srgbClr val="000000"/>
                </a:solidFill>
                <a:latin typeface="HG丸ｺﾞｼｯｸM-PRO" panose="020F0600000000000000" pitchFamily="50" charset="-128"/>
              </a:rPr>
              <a:t>12</a:t>
            </a:r>
            <a:r>
              <a:rPr lang="ja-JP" altLang="en-US" sz="2200" u="sng" dirty="0">
                <a:solidFill>
                  <a:srgbClr val="000000"/>
                </a:solidFill>
                <a:latin typeface="HG丸ｺﾞｼｯｸM-PRO" panose="020F0600000000000000" pitchFamily="50" charset="-128"/>
              </a:rPr>
              <a:t>月末までに原因分析報告書を公表した</a:t>
            </a:r>
            <a:r>
              <a:rPr lang="ja-JP" altLang="en-US" sz="2200" dirty="0">
                <a:solidFill>
                  <a:srgbClr val="000000"/>
                </a:solidFill>
                <a:latin typeface="HG丸ｺﾞｼｯｸM-PRO" panose="020F0600000000000000" pitchFamily="50" charset="-128"/>
              </a:rPr>
              <a:t>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　</a:t>
            </a:r>
            <a:r>
              <a:rPr lang="en-US" altLang="ja-JP" sz="2200" dirty="0">
                <a:solidFill>
                  <a:srgbClr val="000000"/>
                </a:solidFill>
                <a:latin typeface="HG丸ｺﾞｼｯｸM-PRO" panose="020F0600000000000000" pitchFamily="50" charset="-128"/>
              </a:rPr>
              <a:t>793</a:t>
            </a:r>
            <a:r>
              <a:rPr lang="ja-JP" altLang="en-US" sz="2200" dirty="0">
                <a:solidFill>
                  <a:srgbClr val="000000"/>
                </a:solidFill>
                <a:latin typeface="HG丸ｺﾞｼｯｸM-PRO" panose="020F0600000000000000" pitchFamily="50" charset="-128"/>
              </a:rPr>
              <a:t>件である。</a:t>
            </a:r>
            <a:endParaRPr lang="en-US" altLang="ja-JP" sz="2200" dirty="0">
              <a:solidFill>
                <a:srgbClr val="000000"/>
              </a:solidFill>
              <a:latin typeface="HG丸ｺﾞｼｯｸM-PRO" panose="020F0600000000000000" pitchFamily="50" charset="-128"/>
            </a:endParaRPr>
          </a:p>
          <a:p>
            <a:endParaRPr kumimoji="1" lang="ja-JP" altLang="en-US" sz="1600" dirty="0"/>
          </a:p>
        </p:txBody>
      </p:sp>
      <p:sp>
        <p:nvSpPr>
          <p:cNvPr id="7" name="テキスト ボックス 6"/>
          <p:cNvSpPr txBox="1"/>
          <p:nvPr/>
        </p:nvSpPr>
        <p:spPr>
          <a:xfrm>
            <a:off x="703734" y="3708534"/>
            <a:ext cx="9031263" cy="369332"/>
          </a:xfrm>
          <a:prstGeom prst="rect">
            <a:avLst/>
          </a:prstGeom>
          <a:noFill/>
        </p:spPr>
        <p:txBody>
          <a:bodyPr wrap="square" rtlCol="0">
            <a:spAutoFit/>
          </a:bodyPr>
          <a:lstStyle/>
          <a:p>
            <a:r>
              <a:rPr kumimoji="1" lang="ja-JP" altLang="en-US" dirty="0"/>
              <a:t>出生年別再発防止分析対象事例</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756932405"/>
              </p:ext>
            </p:extLst>
          </p:nvPr>
        </p:nvGraphicFramePr>
        <p:xfrm>
          <a:off x="1351806" y="4077866"/>
          <a:ext cx="5760640" cy="1722745"/>
        </p:xfrm>
        <a:graphic>
          <a:graphicData uri="http://schemas.openxmlformats.org/presentationml/2006/ole">
            <mc:AlternateContent xmlns:mc="http://schemas.openxmlformats.org/markup-compatibility/2006">
              <mc:Choice xmlns:v="urn:schemas-microsoft-com:vml" Requires="v">
                <p:oleObj spid="_x0000_s23558" name="Worksheet" r:id="rId3" imgW="3448121" imgH="1133385" progId="Excel.Sheet.12">
                  <p:embed/>
                </p:oleObj>
              </mc:Choice>
              <mc:Fallback>
                <p:oleObj name="Worksheet" r:id="rId3" imgW="3448121" imgH="1133385" progId="Excel.Sheet.12">
                  <p:embed/>
                  <p:pic>
                    <p:nvPicPr>
                      <p:cNvPr id="0" name=""/>
                      <p:cNvPicPr/>
                      <p:nvPr/>
                    </p:nvPicPr>
                    <p:blipFill>
                      <a:blip r:embed="rId4"/>
                      <a:stretch>
                        <a:fillRect/>
                      </a:stretch>
                    </p:blipFill>
                    <p:spPr>
                      <a:xfrm>
                        <a:off x="1351806" y="4077866"/>
                        <a:ext cx="5760640" cy="1722745"/>
                      </a:xfrm>
                      <a:prstGeom prst="rect">
                        <a:avLst/>
                      </a:prstGeom>
                    </p:spPr>
                  </p:pic>
                </p:oleObj>
              </mc:Fallback>
            </mc:AlternateContent>
          </a:graphicData>
        </a:graphic>
      </p:graphicFrame>
      <p:sp>
        <p:nvSpPr>
          <p:cNvPr id="10" name="テキスト ボックス 9"/>
          <p:cNvSpPr txBox="1"/>
          <p:nvPr/>
        </p:nvSpPr>
        <p:spPr>
          <a:xfrm>
            <a:off x="1207791" y="5878066"/>
            <a:ext cx="7560840" cy="523220"/>
          </a:xfrm>
          <a:prstGeom prst="rect">
            <a:avLst/>
          </a:prstGeom>
          <a:noFill/>
        </p:spPr>
        <p:txBody>
          <a:bodyPr wrap="square" rtlCol="0">
            <a:spAutoFit/>
          </a:bodyPr>
          <a:lstStyle/>
          <a:p>
            <a:r>
              <a:rPr lang="ja-JP" altLang="en-US" sz="1400" dirty="0"/>
              <a:t>注）</a:t>
            </a:r>
            <a:r>
              <a:rPr lang="en-US" altLang="ja-JP" sz="1400" dirty="0"/>
              <a:t>2009</a:t>
            </a:r>
            <a:r>
              <a:rPr lang="ja-JP" altLang="en-US" sz="1400" dirty="0"/>
              <a:t>年出生の事例については、補償対象者数は確定しているが、原因分析報告書が完成　</a:t>
            </a:r>
            <a:endParaRPr lang="en-US" altLang="ja-JP" sz="1400" dirty="0"/>
          </a:p>
          <a:p>
            <a:r>
              <a:rPr lang="ja-JP" altLang="en-US" sz="1400" dirty="0"/>
              <a:t>　　していない事例があることから、全補償対象者ではない。</a:t>
            </a:r>
            <a:endParaRPr kumimoji="1" lang="ja-JP"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5" name="スライド番号プレースホルダー 5"/>
          <p:cNvSpPr>
            <a:spLocks noGrp="1"/>
          </p:cNvSpPr>
          <p:nvPr>
            <p:ph type="sldNum" sz="quarter" idx="12"/>
          </p:nvPr>
        </p:nvSpPr>
        <p:spPr/>
        <p:txBody>
          <a:bodyPr/>
          <a:lstStyle/>
          <a:p>
            <a:pPr>
              <a:defRPr/>
            </a:pPr>
            <a:fld id="{B7D674B4-3B55-41FA-A6E8-3BE559B5AF0E}" type="slidenum">
              <a:rPr lang="ja-JP" altLang="en-US"/>
              <a:pPr>
                <a:defRPr/>
              </a:pPr>
              <a:t>13</a:t>
            </a:fld>
            <a:endParaRPr lang="en-US" altLang="ja-JP"/>
          </a:p>
        </p:txBody>
      </p:sp>
      <p:sp>
        <p:nvSpPr>
          <p:cNvPr id="19460" name="AutoShape 6"/>
          <p:cNvSpPr>
            <a:spLocks noChangeArrowheads="1"/>
          </p:cNvSpPr>
          <p:nvPr/>
        </p:nvSpPr>
        <p:spPr bwMode="auto">
          <a:xfrm>
            <a:off x="271463" y="1270000"/>
            <a:ext cx="9061450" cy="3265488"/>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spcBef>
                <a:spcPct val="0"/>
              </a:spcBef>
              <a:buFontTx/>
              <a:buNone/>
            </a:pPr>
            <a:r>
              <a:rPr lang="ja-JP" altLang="en-US" sz="2200" dirty="0">
                <a:ea typeface="HG丸ｺﾞｼｯｸM-PRO" panose="020F0600000000000000" pitchFamily="50" charset="-128"/>
              </a:rPr>
              <a:t>○原因分析委員会において取りまとめられた原因分析報告書の情報を基に、再発防止の視点で必要な情報を整理する。</a:t>
            </a:r>
          </a:p>
          <a:p>
            <a:pPr eaLnBrk="1" hangingPunct="1">
              <a:lnSpc>
                <a:spcPct val="160000"/>
              </a:lnSpc>
              <a:spcBef>
                <a:spcPct val="0"/>
              </a:spcBef>
              <a:buFontTx/>
              <a:buNone/>
            </a:pPr>
            <a:r>
              <a:rPr lang="ja-JP" altLang="en-US" sz="2200" dirty="0">
                <a:ea typeface="HG丸ｺﾞｼｯｸM-PRO" panose="020F0600000000000000" pitchFamily="50" charset="-128"/>
              </a:rPr>
              <a:t>○これらに基づいて「数量的・疫学的分析」および「テーマに沿った分析」を行う。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37B2B098-C36A-440B-AF5F-A2C8851450EC}" type="slidenum">
              <a:rPr lang="ja-JP" altLang="en-US"/>
              <a:pPr>
                <a:defRPr/>
              </a:pPr>
              <a:t>14</a:t>
            </a:fld>
            <a:endParaRPr lang="en-US" altLang="ja-JP"/>
          </a:p>
        </p:txBody>
      </p:sp>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679450" y="1173163"/>
            <a:ext cx="8413750" cy="2689225"/>
          </a:xfrm>
          <a:prstGeom prst="roundRect">
            <a:avLst>
              <a:gd name="adj" fmla="val 12806"/>
            </a:avLst>
          </a:prstGeom>
          <a:gradFill rotWithShape="1">
            <a:gsLst>
              <a:gs pos="0">
                <a:srgbClr val="FFCCCC"/>
              </a:gs>
              <a:gs pos="50000">
                <a:srgbClr val="FFFFFF"/>
              </a:gs>
              <a:gs pos="100000">
                <a:srgbClr val="FFCCCC"/>
              </a:gs>
            </a:gsLst>
            <a:lin ang="2700000" scaled="1"/>
          </a:gra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の補償対象は、在胎週数や出生体重等の基準を満たし、重症度が身体障害者障害程度等級１級・２級に相当し、かつ児の先天性要因および新生児期の要因等の除外基準に該当しない場合としており、すべての脳性麻痺の事例ではない。</a:t>
            </a: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○本制度における補償申請期間が満５歳の誕生日までであることから、同一年に出生した補償対象事例の原因分析報告書が完成していない。</a:t>
            </a:r>
            <a:endParaRPr lang="en-US" altLang="ja-JP" sz="2031" dirty="0">
              <a:latin typeface="HG丸ｺﾞｼｯｸM-PRO" panose="020F0600000000000000" pitchFamily="50" charset="-128"/>
              <a:ea typeface="HG丸ｺﾞｼｯｸM-PRO" panose="020F0600000000000000" pitchFamily="50" charset="-128"/>
            </a:endParaRPr>
          </a:p>
        </p:txBody>
      </p:sp>
      <p:sp>
        <p:nvSpPr>
          <p:cNvPr id="256006" name="AutoShape 3"/>
          <p:cNvSpPr>
            <a:spLocks noChangeArrowheads="1"/>
          </p:cNvSpPr>
          <p:nvPr/>
        </p:nvSpPr>
        <p:spPr bwMode="auto">
          <a:xfrm>
            <a:off x="642912" y="4725988"/>
            <a:ext cx="8413750" cy="1855787"/>
          </a:xfrm>
          <a:prstGeom prst="roundRect">
            <a:avLst>
              <a:gd name="adj" fmla="val 12806"/>
            </a:avLst>
          </a:prstGeom>
          <a:gradFill rotWithShape="1">
            <a:gsLst>
              <a:gs pos="0">
                <a:srgbClr val="CCFFCC"/>
              </a:gs>
              <a:gs pos="50000">
                <a:srgbClr val="FFFFFF"/>
              </a:gs>
              <a:gs pos="100000">
                <a:srgbClr val="CCFFCC"/>
              </a:gs>
            </a:gsLst>
            <a:lin ang="2700000" scaled="1"/>
          </a:gradFill>
          <a:ln w="9525">
            <a:solidFill>
              <a:schemeClr val="tx1"/>
            </a:solid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疫学的な分析としては必ずしも十分ではないが、再発防止および産科医療の質の向上を図る上で教訓となる分析結果が得られており、また今後、データが蓄積されることにより何らかの傾向を導きだせると　考えている。</a:t>
            </a:r>
          </a:p>
        </p:txBody>
      </p:sp>
      <p:sp>
        <p:nvSpPr>
          <p:cNvPr id="256007" name="AutoShape 7"/>
          <p:cNvSpPr>
            <a:spLocks noChangeArrowheads="1"/>
          </p:cNvSpPr>
          <p:nvPr/>
        </p:nvSpPr>
        <p:spPr bwMode="auto">
          <a:xfrm>
            <a:off x="2851150" y="3944938"/>
            <a:ext cx="3686175" cy="722312"/>
          </a:xfrm>
          <a:prstGeom prst="downArrow">
            <a:avLst>
              <a:gd name="adj1" fmla="val 48704"/>
              <a:gd name="adj2" fmla="val 5615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sz="2216"/>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5" name="スライド番号プレースホルダー 5"/>
          <p:cNvSpPr>
            <a:spLocks noGrp="1"/>
          </p:cNvSpPr>
          <p:nvPr>
            <p:ph type="sldNum" sz="quarter" idx="12"/>
          </p:nvPr>
        </p:nvSpPr>
        <p:spPr/>
        <p:txBody>
          <a:bodyPr/>
          <a:lstStyle/>
          <a:p>
            <a:pPr>
              <a:defRPr/>
            </a:pPr>
            <a:fld id="{62499003-3758-4300-B34E-CF94FD31F1C4}" type="slidenum">
              <a:rPr lang="ja-JP" altLang="en-US"/>
              <a:pPr>
                <a:defRPr/>
              </a:pPr>
              <a:t>15</a:t>
            </a:fld>
            <a:endParaRPr lang="en-US" altLang="ja-JP"/>
          </a:p>
        </p:txBody>
      </p:sp>
      <p:sp>
        <p:nvSpPr>
          <p:cNvPr id="22532" name="AutoShape 7"/>
          <p:cNvSpPr>
            <a:spLocks noChangeArrowheads="1"/>
          </p:cNvSpPr>
          <p:nvPr/>
        </p:nvSpPr>
        <p:spPr bwMode="auto">
          <a:xfrm>
            <a:off x="466725" y="1285875"/>
            <a:ext cx="8972550" cy="2366963"/>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a:latin typeface="HG丸ｺﾞｼｯｸM-PRO" panose="020F0600000000000000" pitchFamily="50" charset="-128"/>
                <a:ea typeface="HG丸ｺﾞｼｯｸM-PRO" panose="020F0600000000000000" pitchFamily="50" charset="-128"/>
              </a:rPr>
              <a:t>「数量的・疫学的分析」</a:t>
            </a:r>
          </a:p>
          <a:p>
            <a:pPr eaLnBrk="1" hangingPunct="1">
              <a:lnSpc>
                <a:spcPct val="150000"/>
              </a:lnSpc>
              <a:buFontTx/>
              <a:buNone/>
            </a:pPr>
            <a:r>
              <a:rPr lang="ja-JP" altLang="en-US" sz="220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○個々の事例から妊産婦の基本情報、妊娠経過、分娩経過、新生児期の経過、診療体制等の情報を丁寧に抽出し、蓄積された情報の概略を基本統計により示す。</a:t>
            </a:r>
          </a:p>
        </p:txBody>
      </p:sp>
      <p:sp>
        <p:nvSpPr>
          <p:cNvPr id="22533" name="AutoShape 8"/>
          <p:cNvSpPr>
            <a:spLocks noChangeArrowheads="1"/>
          </p:cNvSpPr>
          <p:nvPr/>
        </p:nvSpPr>
        <p:spPr bwMode="auto">
          <a:xfrm>
            <a:off x="466725" y="4249738"/>
            <a:ext cx="8972550" cy="195421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a:latin typeface="HG丸ｺﾞｼｯｸM-PRO" panose="020F0600000000000000" pitchFamily="50" charset="-128"/>
                <a:ea typeface="HG丸ｺﾞｼｯｸM-PRO" panose="020F0600000000000000" pitchFamily="50" charset="-128"/>
              </a:rPr>
              <a:t>「テーマに沿った分析」</a:t>
            </a:r>
          </a:p>
          <a:p>
            <a:pPr eaLnBrk="1" hangingPunct="1">
              <a:lnSpc>
                <a:spcPct val="150000"/>
              </a:lnSpc>
              <a:buFontTx/>
              <a:buNone/>
            </a:pPr>
            <a:r>
              <a:rPr lang="ja-JP" altLang="en-US" sz="220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CEEB6579-AD05-42EA-B832-6FB4EE262509}" type="slidenum">
              <a:rPr lang="ja-JP" altLang="en-US"/>
              <a:pPr>
                <a:defRPr/>
              </a:pPr>
              <a:t>16</a:t>
            </a:fld>
            <a:endParaRPr lang="en-US" altLang="ja-JP"/>
          </a:p>
        </p:txBody>
      </p:sp>
      <p:sp>
        <p:nvSpPr>
          <p:cNvPr id="23555"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数量的・疫学的分析</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84363" y="346075"/>
            <a:ext cx="6134100" cy="644525"/>
          </a:xfrm>
        </p:spPr>
        <p:txBody>
          <a:bodyPr/>
          <a:lstStyle/>
          <a:p>
            <a:pPr eaLnBrk="1" hangingPunct="1"/>
            <a:r>
              <a:rPr lang="ja-JP" altLang="en-US"/>
              <a:t>数量的・疫学的分析について</a:t>
            </a:r>
          </a:p>
        </p:txBody>
      </p:sp>
      <p:sp>
        <p:nvSpPr>
          <p:cNvPr id="4" name="スライド番号プレースホルダー 5"/>
          <p:cNvSpPr>
            <a:spLocks noGrp="1"/>
          </p:cNvSpPr>
          <p:nvPr>
            <p:ph type="sldNum" sz="quarter" idx="12"/>
          </p:nvPr>
        </p:nvSpPr>
        <p:spPr/>
        <p:txBody>
          <a:bodyPr/>
          <a:lstStyle/>
          <a:p>
            <a:pPr>
              <a:defRPr/>
            </a:pPr>
            <a:fld id="{60D90507-7639-432F-9A25-C984DCA04246}" type="slidenum">
              <a:rPr lang="ja-JP" altLang="en-US"/>
              <a:pPr>
                <a:defRPr/>
              </a:pPr>
              <a:t>17</a:t>
            </a:fld>
            <a:endParaRPr lang="en-US" altLang="ja-JP"/>
          </a:p>
        </p:txBody>
      </p:sp>
      <p:sp>
        <p:nvSpPr>
          <p:cNvPr id="24580" name="AutoShape 3"/>
          <p:cNvSpPr>
            <a:spLocks noChangeArrowheads="1"/>
          </p:cNvSpPr>
          <p:nvPr/>
        </p:nvSpPr>
        <p:spPr bwMode="auto">
          <a:xfrm>
            <a:off x="268288" y="1266825"/>
            <a:ext cx="9369425" cy="4754563"/>
          </a:xfrm>
          <a:prstGeom prst="roundRect">
            <a:avLst>
              <a:gd name="adj" fmla="val 12806"/>
            </a:avLst>
          </a:prstGeom>
          <a:gradFill rotWithShape="1">
            <a:gsLst>
              <a:gs pos="0">
                <a:srgbClr val="CCFFFF"/>
              </a:gs>
              <a:gs pos="50000">
                <a:srgbClr val="FFFFFF"/>
              </a:gs>
              <a:gs pos="100000">
                <a:srgbClr val="CCFFFF"/>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FontTx/>
              <a:buNone/>
            </a:pPr>
            <a:r>
              <a:rPr lang="ja-JP" altLang="en-US" sz="2200" b="1">
                <a:latin typeface="HG丸ｺﾞｼｯｸM-PRO" panose="020F0600000000000000" pitchFamily="50" charset="-128"/>
                <a:ea typeface="HG丸ｺﾞｼｯｸM-PRO" panose="020F0600000000000000" pitchFamily="50" charset="-128"/>
              </a:rPr>
              <a:t>「基本的な考え方」</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○個々の事例における情報を体系的に整理・蓄積し、分析対象事例の概略を示すこと、および集積された事例から新たな知見などを見出す。</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○再発防止に関して深く分析するために「テーマに沿った分析」につなげる。</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○同様の分析を毎年継続することで、経年的な変化や傾向を明らかにする。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a:t>①分娩の状況</a:t>
            </a:r>
          </a:p>
        </p:txBody>
      </p:sp>
      <p:sp>
        <p:nvSpPr>
          <p:cNvPr id="25603" name="AutoShape 3"/>
          <p:cNvSpPr>
            <a:spLocks noGrp="1" noChangeArrowheads="1"/>
          </p:cNvSpPr>
          <p:nvPr>
            <p:ph idx="1"/>
          </p:nvPr>
        </p:nvSpPr>
        <p:spPr>
          <a:xfrm>
            <a:off x="703560" y="1207393"/>
            <a:ext cx="3384550" cy="2366417"/>
          </a:xfrm>
          <a:prstGeom prst="wedgeRoundRectCallout">
            <a:avLst>
              <a:gd name="adj1" fmla="val 65482"/>
              <a:gd name="adj2" fmla="val -2392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dirty="0">
                <a:ea typeface="HG丸ｺﾞｼｯｸM-PRO" panose="020F0600000000000000" pitchFamily="50" charset="-128"/>
              </a:rPr>
              <a:t>・曜日別件数</a:t>
            </a:r>
          </a:p>
          <a:p>
            <a:pPr eaLnBrk="1" hangingPunct="1">
              <a:lnSpc>
                <a:spcPct val="150000"/>
              </a:lnSpc>
              <a:buFontTx/>
              <a:buNone/>
            </a:pPr>
            <a:r>
              <a:rPr lang="ja-JP" altLang="en-US" sz="2200" dirty="0">
                <a:ea typeface="HG丸ｺﾞｼｯｸM-PRO" panose="020F0600000000000000" pitchFamily="50" charset="-128"/>
              </a:rPr>
              <a:t>・出生時間別件数</a:t>
            </a:r>
          </a:p>
          <a:p>
            <a:pPr eaLnBrk="1" hangingPunct="1">
              <a:lnSpc>
                <a:spcPct val="150000"/>
              </a:lnSpc>
              <a:buFontTx/>
              <a:buNone/>
            </a:pPr>
            <a:r>
              <a:rPr lang="ja-JP" altLang="en-US" sz="2200" dirty="0">
                <a:ea typeface="HG丸ｺﾞｼｯｸM-PRO" panose="020F0600000000000000" pitchFamily="50" charset="-128"/>
              </a:rPr>
              <a:t>・</a:t>
            </a:r>
            <a:r>
              <a:rPr lang="ja-JP" altLang="en-US" sz="2200" u="sng" dirty="0">
                <a:ea typeface="HG丸ｺﾞｼｯｸM-PRO" panose="020F0600000000000000" pitchFamily="50" charset="-128"/>
              </a:rPr>
              <a:t>分娩週数別件数</a:t>
            </a:r>
          </a:p>
          <a:p>
            <a:pPr eaLnBrk="1" hangingPunct="1">
              <a:lnSpc>
                <a:spcPct val="150000"/>
              </a:lnSpc>
              <a:buFontTx/>
              <a:buNone/>
            </a:pPr>
            <a:r>
              <a:rPr lang="ja-JP" altLang="en-US" sz="2200" dirty="0">
                <a:ea typeface="HG丸ｺﾞｼｯｸM-PRO" panose="020F0600000000000000" pitchFamily="50" charset="-128"/>
              </a:rPr>
              <a:t>・分娩機関区分別件数</a:t>
            </a:r>
          </a:p>
        </p:txBody>
      </p:sp>
      <p:sp>
        <p:nvSpPr>
          <p:cNvPr id="79" name="スライド番号プレースホルダー 5"/>
          <p:cNvSpPr>
            <a:spLocks noGrp="1"/>
          </p:cNvSpPr>
          <p:nvPr>
            <p:ph type="sldNum" sz="quarter" idx="12"/>
          </p:nvPr>
        </p:nvSpPr>
        <p:spPr>
          <a:xfrm>
            <a:off x="7597775" y="6503988"/>
            <a:ext cx="2311400" cy="476250"/>
          </a:xfrm>
        </p:spPr>
        <p:txBody>
          <a:bodyPr/>
          <a:lstStyle/>
          <a:p>
            <a:pPr>
              <a:defRPr/>
            </a:pPr>
            <a:fld id="{D168D58F-CB19-4040-BF36-7ED8C2220097}" type="slidenum">
              <a:rPr lang="ja-JP" altLang="en-US"/>
              <a:pPr>
                <a:defRPr/>
              </a:pPr>
              <a:t>18</a:t>
            </a:fld>
            <a:endParaRPr lang="en-US" altLang="ja-JP"/>
          </a:p>
        </p:txBody>
      </p:sp>
      <p:sp>
        <p:nvSpPr>
          <p:cNvPr id="25605" name="Rectangle 57"/>
          <p:cNvSpPr>
            <a:spLocks noChangeArrowheads="1"/>
          </p:cNvSpPr>
          <p:nvPr/>
        </p:nvSpPr>
        <p:spPr bwMode="auto">
          <a:xfrm>
            <a:off x="4832350" y="102711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＜分娩週数別件数＞</a:t>
            </a:r>
          </a:p>
        </p:txBody>
      </p:sp>
      <p:sp>
        <p:nvSpPr>
          <p:cNvPr id="25607" name="テキスト ボックス 3"/>
          <p:cNvSpPr txBox="1">
            <a:spLocks noChangeArrowheads="1"/>
          </p:cNvSpPr>
          <p:nvPr/>
        </p:nvSpPr>
        <p:spPr bwMode="auto">
          <a:xfrm>
            <a:off x="271687" y="4149874"/>
            <a:ext cx="44273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600" dirty="0">
                <a:solidFill>
                  <a:srgbClr val="000000"/>
                </a:solidFill>
              </a:rPr>
              <a:t>【2009</a:t>
            </a:r>
            <a:r>
              <a:rPr lang="ja-JP" altLang="en-US" sz="1600" dirty="0">
                <a:solidFill>
                  <a:srgbClr val="000000"/>
                </a:solidFill>
              </a:rPr>
              <a:t>年～</a:t>
            </a:r>
            <a:r>
              <a:rPr lang="en-US" altLang="ja-JP" sz="1600" dirty="0">
                <a:solidFill>
                  <a:srgbClr val="000000"/>
                </a:solidFill>
              </a:rPr>
              <a:t>2014</a:t>
            </a:r>
            <a:r>
              <a:rPr lang="ja-JP" altLang="en-US" sz="1600" dirty="0">
                <a:solidFill>
                  <a:srgbClr val="000000"/>
                </a:solidFill>
              </a:rPr>
              <a:t>年までに出生した児の場合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2,000g</a:t>
            </a:r>
            <a:r>
              <a:rPr lang="ja-JP" altLang="en-US" sz="1600" dirty="0">
                <a:solidFill>
                  <a:srgbClr val="000000"/>
                </a:solidFill>
              </a:rPr>
              <a:t>以上かつ在胎週数</a:t>
            </a:r>
            <a:r>
              <a:rPr lang="en-US" altLang="ja-JP" sz="1600" u="sng" dirty="0">
                <a:solidFill>
                  <a:srgbClr val="000000"/>
                </a:solidFill>
              </a:rPr>
              <a:t>33</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endParaRPr lang="en-US" altLang="ja-JP" sz="1600" dirty="0">
              <a:solidFill>
                <a:srgbClr val="000000"/>
              </a:solidFill>
            </a:endParaRPr>
          </a:p>
          <a:p>
            <a:pPr eaLnBrk="1" hangingPunct="1"/>
            <a:endParaRPr lang="en-US" altLang="ja-JP" sz="1600" dirty="0">
              <a:solidFill>
                <a:srgbClr val="000000"/>
              </a:solidFill>
            </a:endParaRPr>
          </a:p>
          <a:p>
            <a:pPr eaLnBrk="1" hangingPunct="1"/>
            <a:r>
              <a:rPr lang="en-US" altLang="ja-JP" sz="1600" dirty="0">
                <a:solidFill>
                  <a:srgbClr val="000000"/>
                </a:solidFill>
              </a:rPr>
              <a:t>【2015</a:t>
            </a:r>
            <a:r>
              <a:rPr lang="ja-JP" altLang="en-US" sz="1600" dirty="0">
                <a:solidFill>
                  <a:srgbClr val="000000"/>
                </a:solidFill>
              </a:rPr>
              <a:t>年</a:t>
            </a:r>
            <a:r>
              <a:rPr lang="en-US" altLang="ja-JP" sz="1600" dirty="0">
                <a:solidFill>
                  <a:srgbClr val="000000"/>
                </a:solidFill>
              </a:rPr>
              <a:t>1</a:t>
            </a:r>
            <a:r>
              <a:rPr lang="ja-JP" altLang="en-US" sz="1600" dirty="0">
                <a:solidFill>
                  <a:srgbClr val="000000"/>
                </a:solidFill>
              </a:rPr>
              <a:t>月</a:t>
            </a:r>
            <a:r>
              <a:rPr lang="en-US" altLang="ja-JP" sz="1600" dirty="0">
                <a:solidFill>
                  <a:srgbClr val="000000"/>
                </a:solidFill>
              </a:rPr>
              <a:t>1</a:t>
            </a:r>
            <a:r>
              <a:rPr lang="ja-JP" altLang="en-US" sz="1600" dirty="0">
                <a:solidFill>
                  <a:srgbClr val="000000"/>
                </a:solidFill>
              </a:rPr>
              <a:t>日以降に出生した児の場合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1,400g</a:t>
            </a:r>
            <a:r>
              <a:rPr lang="ja-JP" altLang="en-US" sz="1600" dirty="0">
                <a:solidFill>
                  <a:srgbClr val="000000"/>
                </a:solidFill>
              </a:rPr>
              <a:t>以上かつ在胎週数</a:t>
            </a:r>
            <a:r>
              <a:rPr lang="en-US" altLang="ja-JP" sz="1600" u="sng" dirty="0">
                <a:solidFill>
                  <a:srgbClr val="000000"/>
                </a:solidFill>
              </a:rPr>
              <a:t>32</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p>
        </p:txBody>
      </p:sp>
      <p:sp>
        <p:nvSpPr>
          <p:cNvPr id="25608" name="テキスト ボックス 4"/>
          <p:cNvSpPr txBox="1">
            <a:spLocks noChangeArrowheads="1"/>
          </p:cNvSpPr>
          <p:nvPr/>
        </p:nvSpPr>
        <p:spPr bwMode="auto">
          <a:xfrm>
            <a:off x="271686" y="3707978"/>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b="1" dirty="0">
                <a:latin typeface="HG丸ｺﾞｼｯｸM-PRO" panose="020F0600000000000000" pitchFamily="50" charset="-128"/>
              </a:rPr>
              <a:t>注</a:t>
            </a:r>
            <a:r>
              <a:rPr lang="en-US" altLang="ja-JP" b="1" dirty="0">
                <a:latin typeface="HG丸ｺﾞｼｯｸM-PRO" panose="020F0600000000000000" pitchFamily="50" charset="-128"/>
              </a:rPr>
              <a:t>)</a:t>
            </a:r>
            <a:r>
              <a:rPr lang="ja-JP" altLang="en-US" b="1" dirty="0">
                <a:latin typeface="HG丸ｺﾞｼｯｸM-PRO" panose="020F0600000000000000" pitchFamily="50" charset="-128"/>
              </a:rPr>
              <a:t>補償対象基準</a:t>
            </a:r>
            <a:r>
              <a:rPr lang="ja-JP" altLang="en-US" sz="1600" b="1" dirty="0">
                <a:latin typeface="HG丸ｺﾞｼｯｸM-PRO" panose="020F0600000000000000" pitchFamily="50" charset="-128"/>
              </a:rPr>
              <a:t>　　　</a:t>
            </a:r>
          </a:p>
        </p:txBody>
      </p:sp>
      <p:graphicFrame>
        <p:nvGraphicFramePr>
          <p:cNvPr id="25699" name="表 25698"/>
          <p:cNvGraphicFramePr>
            <a:graphicFrameLocks noGrp="1"/>
          </p:cNvGraphicFramePr>
          <p:nvPr>
            <p:extLst>
              <p:ext uri="{D42A27DB-BD31-4B8C-83A1-F6EECF244321}">
                <p14:modId xmlns:p14="http://schemas.microsoft.com/office/powerpoint/2010/main" val="1042073649"/>
              </p:ext>
            </p:extLst>
          </p:nvPr>
        </p:nvGraphicFramePr>
        <p:xfrm>
          <a:off x="4702395" y="1485578"/>
          <a:ext cx="4786315" cy="4922033"/>
        </p:xfrm>
        <a:graphic>
          <a:graphicData uri="http://schemas.openxmlformats.org/drawingml/2006/table">
            <a:tbl>
              <a:tblPr/>
              <a:tblGrid>
                <a:gridCol w="2134319">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27860">
                  <a:extLst>
                    <a:ext uri="{9D8B030D-6E8A-4147-A177-3AD203B41FA5}">
                      <a16:colId xmlns:a16="http://schemas.microsoft.com/office/drawing/2014/main" val="20002"/>
                    </a:ext>
                  </a:extLst>
                </a:gridCol>
              </a:tblGrid>
              <a:tr h="311543">
                <a:tc>
                  <a:txBody>
                    <a:bodyPr/>
                    <a:lstStyle/>
                    <a:p>
                      <a:pPr algn="ctr" fontAlgn="ctr"/>
                      <a:r>
                        <a:rPr lang="ja-JP" altLang="en-US" sz="17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分娩週数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700" b="1" i="0" u="none" strike="noStrike" dirty="0">
                          <a:solidFill>
                            <a:srgbClr val="FFFFFF"/>
                          </a:solidFill>
                          <a:effectLst/>
                          <a:latin typeface="+mj-ea"/>
                          <a:ea typeface="+mj-ea"/>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700" b="1" i="0" u="none" strike="noStrike" dirty="0">
                          <a:solidFill>
                            <a:srgbClr val="FFFFFF"/>
                          </a:solidFill>
                          <a:effectLst/>
                          <a:latin typeface="+mj-ea"/>
                          <a:ea typeface="+mj-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32</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33</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35</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36</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38</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39</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40</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872">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42</a:t>
                      </a: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1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不明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mj-ea"/>
                          <a:ea typeface="+mj-ea"/>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mj-ea"/>
                          <a:ea typeface="+mj-ea"/>
                        </a:rPr>
                        <a:t>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6543">
                <a:tc>
                  <a:txBody>
                    <a:bodyPr/>
                    <a:lstStyle/>
                    <a:p>
                      <a:pPr algn="ctr" fontAlgn="ctr"/>
                      <a:r>
                        <a:rPr lang="ja-JP" altLang="en-US" sz="1700" b="0" i="0" u="none" strike="noStrike" dirty="0">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700" b="0" i="0" u="none" strike="noStrike" dirty="0">
                          <a:solidFill>
                            <a:srgbClr val="000000"/>
                          </a:solidFill>
                          <a:effectLst/>
                          <a:latin typeface="+mj-ea"/>
                          <a:ea typeface="+mj-ea"/>
                        </a:rPr>
                        <a:t>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700" b="0" i="0" u="none" strike="noStrike" dirty="0">
                          <a:solidFill>
                            <a:srgbClr val="000000"/>
                          </a:solidFill>
                          <a:effectLst/>
                          <a:latin typeface="+mj-ea"/>
                          <a:ea typeface="+mj-ea"/>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4363" y="346075"/>
            <a:ext cx="6134100" cy="644525"/>
          </a:xfrm>
        </p:spPr>
        <p:txBody>
          <a:bodyPr/>
          <a:lstStyle/>
          <a:p>
            <a:pPr eaLnBrk="1" hangingPunct="1"/>
            <a:r>
              <a:rPr lang="ja-JP" altLang="en-US"/>
              <a:t>産科医療補償制度創設の経緯</a:t>
            </a:r>
          </a:p>
        </p:txBody>
      </p:sp>
      <p:sp>
        <p:nvSpPr>
          <p:cNvPr id="4" name="スライド番号プレースホルダー 5"/>
          <p:cNvSpPr>
            <a:spLocks noGrp="1"/>
          </p:cNvSpPr>
          <p:nvPr>
            <p:ph type="sldNum" sz="quarter" idx="12"/>
          </p:nvPr>
        </p:nvSpPr>
        <p:spPr/>
        <p:txBody>
          <a:bodyPr/>
          <a:lstStyle/>
          <a:p>
            <a:pPr>
              <a:defRPr/>
            </a:pPr>
            <a:fld id="{2619A84E-4F57-4600-ADC1-30B916282FE8}" type="slidenum">
              <a:rPr lang="ja-JP" altLang="en-US"/>
              <a:pPr>
                <a:defRPr/>
              </a:pPr>
              <a:t>1</a:t>
            </a:fld>
            <a:endParaRPr lang="en-US" altLang="ja-JP"/>
          </a:p>
        </p:txBody>
      </p:sp>
      <p:graphicFrame>
        <p:nvGraphicFramePr>
          <p:cNvPr id="11268" name="Object 7"/>
          <p:cNvGraphicFramePr>
            <a:graphicFrameLocks noChangeAspect="1"/>
          </p:cNvGraphicFramePr>
          <p:nvPr/>
        </p:nvGraphicFramePr>
        <p:xfrm>
          <a:off x="115888" y="1069975"/>
          <a:ext cx="9672637" cy="5516563"/>
        </p:xfrm>
        <a:graphic>
          <a:graphicData uri="http://schemas.openxmlformats.org/presentationml/2006/ole">
            <mc:AlternateContent xmlns:mc="http://schemas.openxmlformats.org/markup-compatibility/2006">
              <mc:Choice xmlns:v="urn:schemas-microsoft-com:vml" Requires="v">
                <p:oleObj spid="_x0000_s11363" name="Worksheet" r:id="rId3" imgW="6229266" imgH="3552930" progId="Excel.Sheet.8">
                  <p:embed/>
                </p:oleObj>
              </mc:Choice>
              <mc:Fallback>
                <p:oleObj name="Worksheet" r:id="rId3" imgW="6229266" imgH="3552930" progId="Excel.Shee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069975"/>
                        <a:ext cx="9672637"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a:t>②妊産婦等に関する基本情報</a:t>
            </a:r>
          </a:p>
        </p:txBody>
      </p:sp>
      <p:sp>
        <p:nvSpPr>
          <p:cNvPr id="26627" name="AutoShape 3"/>
          <p:cNvSpPr>
            <a:spLocks noGrp="1" noChangeArrowheads="1"/>
          </p:cNvSpPr>
          <p:nvPr>
            <p:ph idx="1"/>
          </p:nvPr>
        </p:nvSpPr>
        <p:spPr>
          <a:xfrm>
            <a:off x="211138" y="1236663"/>
            <a:ext cx="3589337" cy="5434012"/>
          </a:xfrm>
          <a:prstGeom prst="wedgeRoundRectCallout">
            <a:avLst>
              <a:gd name="adj1" fmla="val 59074"/>
              <a:gd name="adj2" fmla="val -37167"/>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出産時における妊産婦の</a:t>
            </a:r>
            <a:endParaRPr lang="en-US" altLang="ja-JP" sz="1900" u="sng" dirty="0">
              <a:ea typeface="HG丸ｺﾞｼｯｸM-PRO" panose="020F0600000000000000" pitchFamily="50" charset="-128"/>
            </a:endParaRPr>
          </a:p>
          <a:p>
            <a:pPr marL="257175" indent="-257175" eaLnBrk="1" hangingPunct="1">
              <a:lnSpc>
                <a:spcPct val="130000"/>
              </a:lnSpc>
              <a:buFontTx/>
              <a:buNone/>
            </a:pPr>
            <a:r>
              <a:rPr lang="ja-JP" altLang="en-US" sz="1900" dirty="0">
                <a:ea typeface="HG丸ｺﾞｼｯｸM-PRO" panose="020F0600000000000000" pitchFamily="50" charset="-128"/>
              </a:rPr>
              <a:t>　</a:t>
            </a:r>
            <a:r>
              <a:rPr lang="ja-JP" altLang="en-US" sz="1900" u="sng" dirty="0">
                <a:ea typeface="HG丸ｺﾞｼｯｸM-PRO" panose="020F0600000000000000" pitchFamily="50" charset="-128"/>
              </a:rPr>
              <a:t>年齢</a:t>
            </a:r>
          </a:p>
          <a:p>
            <a:pPr marL="257175" indent="-257175" eaLnBrk="1" hangingPunct="1">
              <a:lnSpc>
                <a:spcPct val="130000"/>
              </a:lnSpc>
              <a:buFontTx/>
              <a:buNone/>
            </a:pPr>
            <a:r>
              <a:rPr lang="ja-JP" altLang="en-US" sz="1900" dirty="0">
                <a:ea typeface="HG丸ｺﾞｼｯｸM-PRO" panose="020F0600000000000000" pitchFamily="50" charset="-128"/>
              </a:rPr>
              <a:t>・妊産婦の身長</a:t>
            </a:r>
          </a:p>
          <a:p>
            <a:pPr marL="257175" indent="-257175" eaLnBrk="1" hangingPunct="1">
              <a:lnSpc>
                <a:spcPct val="130000"/>
              </a:lnSpc>
              <a:buFontTx/>
              <a:buNone/>
            </a:pPr>
            <a:r>
              <a:rPr lang="ja-JP" altLang="en-US" sz="1900" dirty="0">
                <a:ea typeface="HG丸ｺﾞｼｯｸM-PRO" panose="020F0600000000000000" pitchFamily="50" charset="-128"/>
              </a:rPr>
              <a:t>・妊産婦の体重</a:t>
            </a:r>
          </a:p>
          <a:p>
            <a:pPr marL="257175" indent="-2571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妊産婦のＢＭＩ</a:t>
            </a:r>
          </a:p>
          <a:p>
            <a:pPr marL="257175" indent="-257175" eaLnBrk="1" hangingPunct="1">
              <a:lnSpc>
                <a:spcPct val="130000"/>
              </a:lnSpc>
              <a:buFontTx/>
              <a:buNone/>
            </a:pPr>
            <a:r>
              <a:rPr lang="ja-JP" altLang="en-US" sz="1900" dirty="0">
                <a:ea typeface="HG丸ｺﾞｼｯｸM-PRO" panose="020F0600000000000000" pitchFamily="50" charset="-128"/>
              </a:rPr>
              <a:t>・妊娠中の体重の増減</a:t>
            </a:r>
          </a:p>
          <a:p>
            <a:pPr marL="257175" indent="-257175" eaLnBrk="1" hangingPunct="1">
              <a:lnSpc>
                <a:spcPct val="130000"/>
              </a:lnSpc>
              <a:buFontTx/>
              <a:buNone/>
            </a:pPr>
            <a:r>
              <a:rPr lang="ja-JP" altLang="en-US" sz="1900" dirty="0">
                <a:ea typeface="HG丸ｺﾞｼｯｸM-PRO" panose="020F0600000000000000" pitchFamily="50" charset="-128"/>
              </a:rPr>
              <a:t>・妊産婦の飲酒および喫煙の有無</a:t>
            </a:r>
          </a:p>
          <a:p>
            <a:pPr marL="257175" indent="-257175" eaLnBrk="1" hangingPunct="1">
              <a:lnSpc>
                <a:spcPct val="130000"/>
              </a:lnSpc>
              <a:buFontTx/>
              <a:buNone/>
            </a:pPr>
            <a:r>
              <a:rPr lang="ja-JP" altLang="en-US" sz="1900" dirty="0">
                <a:ea typeface="HG丸ｺﾞｼｯｸM-PRO" panose="020F0600000000000000" pitchFamily="50" charset="-128"/>
              </a:rPr>
              <a:t>・妊産婦の既往</a:t>
            </a:r>
          </a:p>
          <a:p>
            <a:pPr marL="257175" indent="-257175" eaLnBrk="1" hangingPunct="1">
              <a:lnSpc>
                <a:spcPct val="130000"/>
              </a:lnSpc>
              <a:buFontTx/>
              <a:buNone/>
            </a:pPr>
            <a:r>
              <a:rPr lang="ja-JP" altLang="en-US" sz="1900" dirty="0">
                <a:ea typeface="HG丸ｺﾞｼｯｸM-PRO" panose="020F0600000000000000" pitchFamily="50" charset="-128"/>
              </a:rPr>
              <a:t>・既往分娩回数</a:t>
            </a:r>
          </a:p>
          <a:p>
            <a:pPr marL="257175" indent="-257175" eaLnBrk="1" hangingPunct="1">
              <a:lnSpc>
                <a:spcPct val="130000"/>
              </a:lnSpc>
              <a:buFontTx/>
              <a:buNone/>
            </a:pPr>
            <a:r>
              <a:rPr lang="ja-JP" altLang="en-US" sz="1900" dirty="0">
                <a:ea typeface="HG丸ｺﾞｼｯｸM-PRO" panose="020F0600000000000000" pitchFamily="50" charset="-128"/>
              </a:rPr>
              <a:t>・経産婦における既往帝王切開術の回数</a:t>
            </a:r>
          </a:p>
        </p:txBody>
      </p:sp>
      <p:sp>
        <p:nvSpPr>
          <p:cNvPr id="86" name="スライド番号プレースホルダー 5"/>
          <p:cNvSpPr>
            <a:spLocks noGrp="1"/>
          </p:cNvSpPr>
          <p:nvPr>
            <p:ph type="sldNum" sz="quarter" idx="12"/>
          </p:nvPr>
        </p:nvSpPr>
        <p:spPr/>
        <p:txBody>
          <a:bodyPr/>
          <a:lstStyle/>
          <a:p>
            <a:pPr>
              <a:defRPr/>
            </a:pPr>
            <a:fld id="{D0E4E1A8-5F81-48B9-B22B-67A196626C99}" type="slidenum">
              <a:rPr lang="ja-JP" altLang="en-US"/>
              <a:pPr>
                <a:defRPr/>
              </a:pPr>
              <a:t>19</a:t>
            </a:fld>
            <a:endParaRPr lang="en-US" altLang="ja-JP" dirty="0"/>
          </a:p>
        </p:txBody>
      </p:sp>
      <p:graphicFrame>
        <p:nvGraphicFramePr>
          <p:cNvPr id="244094" name="Group 382"/>
          <p:cNvGraphicFramePr>
            <a:graphicFrameLocks noGrp="1"/>
          </p:cNvGraphicFramePr>
          <p:nvPr>
            <p:extLst>
              <p:ext uri="{D42A27DB-BD31-4B8C-83A1-F6EECF244321}">
                <p14:modId xmlns:p14="http://schemas.microsoft.com/office/powerpoint/2010/main" val="40261087"/>
              </p:ext>
            </p:extLst>
          </p:nvPr>
        </p:nvGraphicFramePr>
        <p:xfrm>
          <a:off x="4097338" y="1590675"/>
          <a:ext cx="2951162" cy="5200650"/>
        </p:xfrm>
        <a:graphic>
          <a:graphicData uri="http://schemas.openxmlformats.org/drawingml/2006/table">
            <a:tbl>
              <a:tblPr/>
              <a:tblGrid>
                <a:gridCol w="1366837">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tblGrid>
              <a:tr h="682729">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妊産婦の</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年齢</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4618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48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64</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8.1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216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27.2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8272">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34</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273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34.4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186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23.5</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7771">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40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5.0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14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0.4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3147">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679" name="Rectangle 138"/>
          <p:cNvSpPr>
            <a:spLocks noChangeArrowheads="1"/>
          </p:cNvSpPr>
          <p:nvPr/>
        </p:nvSpPr>
        <p:spPr bwMode="auto">
          <a:xfrm>
            <a:off x="3705349" y="1197546"/>
            <a:ext cx="3767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＜出産時における妊産婦の年齢＞</a:t>
            </a:r>
          </a:p>
        </p:txBody>
      </p:sp>
      <p:graphicFrame>
        <p:nvGraphicFramePr>
          <p:cNvPr id="244093" name="Group 381"/>
          <p:cNvGraphicFramePr>
            <a:graphicFrameLocks noGrp="1"/>
          </p:cNvGraphicFramePr>
          <p:nvPr>
            <p:extLst>
              <p:ext uri="{D42A27DB-BD31-4B8C-83A1-F6EECF244321}">
                <p14:modId xmlns:p14="http://schemas.microsoft.com/office/powerpoint/2010/main" val="2587833819"/>
              </p:ext>
            </p:extLst>
          </p:nvPr>
        </p:nvGraphicFramePr>
        <p:xfrm>
          <a:off x="7151688" y="1595438"/>
          <a:ext cx="2624137" cy="4730751"/>
        </p:xfrm>
        <a:graphic>
          <a:graphicData uri="http://schemas.openxmlformats.org/drawingml/2006/table">
            <a:tbl>
              <a:tblPr/>
              <a:tblGrid>
                <a:gridCol w="1039812">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tblGrid>
              <a:tr h="663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ＢＭＩ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547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450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41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722" name="Rectangle 327"/>
          <p:cNvSpPr>
            <a:spLocks noChangeArrowheads="1"/>
          </p:cNvSpPr>
          <p:nvPr/>
        </p:nvSpPr>
        <p:spPr bwMode="auto">
          <a:xfrm>
            <a:off x="7140351" y="1197546"/>
            <a:ext cx="2492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＜妊産婦のＢＭＩ＞</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ea typeface="HG丸ｺﾞｼｯｸM-PRO" panose="020F0600000000000000" pitchFamily="50" charset="-128"/>
              </a:rPr>
              <a:t>・不妊治療の有無</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妊婦健診の受診状況</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胎児数</a:t>
            </a:r>
          </a:p>
          <a:p>
            <a:pPr marL="257175" indent="-257175" eaLnBrk="1" hangingPunct="1">
              <a:lnSpc>
                <a:spcPct val="150000"/>
              </a:lnSpc>
              <a:buFontTx/>
              <a:buNone/>
            </a:pPr>
            <a:r>
              <a:rPr lang="ja-JP" altLang="en-US" sz="2400" dirty="0">
                <a:ea typeface="HG丸ｺﾞｼｯｸM-PRO" panose="020F0600000000000000" pitchFamily="50" charset="-128"/>
              </a:rPr>
              <a:t>・胎盤位置</a:t>
            </a:r>
          </a:p>
          <a:p>
            <a:pPr marL="257175" indent="-257175" eaLnBrk="1" hangingPunct="1">
              <a:lnSpc>
                <a:spcPct val="150000"/>
              </a:lnSpc>
              <a:buFontTx/>
              <a:buNone/>
            </a:pPr>
            <a:r>
              <a:rPr lang="ja-JP" altLang="en-US" sz="2400" dirty="0">
                <a:ea typeface="HG丸ｺﾞｼｯｸM-PRO" panose="020F0600000000000000" pitchFamily="50" charset="-128"/>
              </a:rPr>
              <a:t>・羊水量異常</a:t>
            </a:r>
          </a:p>
          <a:p>
            <a:pPr marL="257175" indent="-257175" eaLnBrk="1" hangingPunct="1">
              <a:lnSpc>
                <a:spcPct val="150000"/>
              </a:lnSpc>
              <a:buFontTx/>
              <a:buNone/>
            </a:pPr>
            <a:r>
              <a:rPr lang="ja-JP" altLang="en-US" sz="2400" dirty="0">
                <a:ea typeface="HG丸ｺﾞｼｯｸM-PRO" panose="020F0600000000000000" pitchFamily="50" charset="-128"/>
              </a:rPr>
              <a:t>・産科合併症</a:t>
            </a:r>
          </a:p>
        </p:txBody>
      </p:sp>
      <p:sp>
        <p:nvSpPr>
          <p:cNvPr id="66" name="スライド番号プレースホルダー 5"/>
          <p:cNvSpPr>
            <a:spLocks noGrp="1"/>
          </p:cNvSpPr>
          <p:nvPr>
            <p:ph type="sldNum" sz="quarter" idx="12"/>
          </p:nvPr>
        </p:nvSpPr>
        <p:spPr>
          <a:xfrm>
            <a:off x="7566991" y="6417814"/>
            <a:ext cx="2311400" cy="476250"/>
          </a:xfrm>
        </p:spPr>
        <p:txBody>
          <a:bodyPr/>
          <a:lstStyle/>
          <a:p>
            <a:pPr>
              <a:defRPr/>
            </a:pPr>
            <a:fld id="{474BEE76-5ACC-420D-AEB5-5BBA0D5BDC0D}" type="slidenum">
              <a:rPr lang="ja-JP" altLang="en-US"/>
              <a:pPr>
                <a:defRPr/>
              </a:pPr>
              <a:t>20</a:t>
            </a:fld>
            <a:endParaRPr lang="en-US" altLang="ja-JP"/>
          </a:p>
        </p:txBody>
      </p:sp>
      <p:graphicFrame>
        <p:nvGraphicFramePr>
          <p:cNvPr id="245135" name="Group 399"/>
          <p:cNvGraphicFramePr>
            <a:graphicFrameLocks noGrp="1"/>
          </p:cNvGraphicFramePr>
          <p:nvPr>
            <p:extLst>
              <p:ext uri="{D42A27DB-BD31-4B8C-83A1-F6EECF244321}">
                <p14:modId xmlns:p14="http://schemas.microsoft.com/office/powerpoint/2010/main" val="2485888194"/>
              </p:ext>
            </p:extLst>
          </p:nvPr>
        </p:nvGraphicFramePr>
        <p:xfrm>
          <a:off x="4849813" y="4498082"/>
          <a:ext cx="4425950" cy="1524000"/>
        </p:xfrm>
        <a:graphic>
          <a:graphicData uri="http://schemas.openxmlformats.org/drawingml/2006/table">
            <a:tbl>
              <a:tblPr/>
              <a:tblGrid>
                <a:gridCol w="1703387">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60488">
                  <a:extLst>
                    <a:ext uri="{9D8B030D-6E8A-4147-A177-3AD203B41FA5}">
                      <a16:colId xmlns:a16="http://schemas.microsoft.com/office/drawing/2014/main" val="20002"/>
                    </a:ext>
                  </a:extLst>
                </a:gridCol>
              </a:tblGrid>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胎児数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単胎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742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双胎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rPr>
                        <a:t>793</a:t>
                      </a:r>
                      <a:r>
                        <a:rPr kumimoji="1" lang="en-US" altLang="ja-JP" sz="1600" b="0" i="0" u="none" strike="noStrike" kern="1200" dirty="0">
                          <a:solidFill>
                            <a:srgbClr val="000000"/>
                          </a:solidFill>
                          <a:effectLst/>
                          <a:latin typeface="+mn-lt"/>
                          <a:ea typeface="MS UI Gothic" panose="020B0600070205080204" pitchFamily="50" charset="-128"/>
                          <a:cs typeface="+mn-cs"/>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83" name="Rectangle 105"/>
          <p:cNvSpPr>
            <a:spLocks noChangeArrowheads="1"/>
          </p:cNvSpPr>
          <p:nvPr/>
        </p:nvSpPr>
        <p:spPr bwMode="auto">
          <a:xfrm>
            <a:off x="4722192" y="4113039"/>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＜胎児数＞</a:t>
            </a:r>
          </a:p>
        </p:txBody>
      </p:sp>
      <p:sp>
        <p:nvSpPr>
          <p:cNvPr id="27684" name="Rectangle 293"/>
          <p:cNvSpPr>
            <a:spLocks noChangeArrowheads="1"/>
          </p:cNvSpPr>
          <p:nvPr/>
        </p:nvSpPr>
        <p:spPr bwMode="auto">
          <a:xfrm>
            <a:off x="4705350" y="1054100"/>
            <a:ext cx="297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＜妊婦健診の受診状況＞</a:t>
            </a:r>
          </a:p>
        </p:txBody>
      </p:sp>
      <p:graphicFrame>
        <p:nvGraphicFramePr>
          <p:cNvPr id="245133" name="Group 397"/>
          <p:cNvGraphicFramePr>
            <a:graphicFrameLocks noGrp="1"/>
          </p:cNvGraphicFramePr>
          <p:nvPr>
            <p:extLst>
              <p:ext uri="{D42A27DB-BD31-4B8C-83A1-F6EECF244321}">
                <p14:modId xmlns:p14="http://schemas.microsoft.com/office/powerpoint/2010/main" val="2827775855"/>
              </p:ext>
            </p:extLst>
          </p:nvPr>
        </p:nvGraphicFramePr>
        <p:xfrm>
          <a:off x="4846638" y="1485900"/>
          <a:ext cx="4425950" cy="2286000"/>
        </p:xfrm>
        <a:graphic>
          <a:graphicData uri="http://schemas.openxmlformats.org/drawingml/2006/table">
            <a:tbl>
              <a:tblPr/>
              <a:tblGrid>
                <a:gridCol w="2424112">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001713">
                  <a:extLst>
                    <a:ext uri="{9D8B030D-6E8A-4147-A177-3AD203B41FA5}">
                      <a16:colId xmlns:a16="http://schemas.microsoft.com/office/drawing/2014/main" val="20002"/>
                    </a:ext>
                  </a:extLst>
                </a:gridCol>
              </a:tblGrid>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受診状況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定期的に受診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712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89.8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受診回数に不足あり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未受診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793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a:t>④分娩経過（主な結果）</a:t>
            </a:r>
          </a:p>
        </p:txBody>
      </p:sp>
      <p:sp>
        <p:nvSpPr>
          <p:cNvPr id="28675" name="AutoShape 3"/>
          <p:cNvSpPr>
            <a:spLocks noGrp="1" noChangeArrowheads="1"/>
          </p:cNvSpPr>
          <p:nvPr>
            <p:ph idx="1"/>
          </p:nvPr>
        </p:nvSpPr>
        <p:spPr>
          <a:xfrm>
            <a:off x="352425" y="1236663"/>
            <a:ext cx="3554413" cy="5238750"/>
          </a:xfrm>
          <a:prstGeom prst="wedgeRoundRectCallout">
            <a:avLst>
              <a:gd name="adj1" fmla="val 63130"/>
              <a:gd name="adj2" fmla="val -3194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ea typeface="HG丸ｺﾞｼｯｸM-PRO" panose="020F0600000000000000" pitchFamily="50" charset="-128"/>
              </a:rPr>
              <a:t>・</a:t>
            </a:r>
            <a:r>
              <a:rPr lang="ja-JP" altLang="en-US" sz="2100" u="sng" dirty="0">
                <a:ea typeface="HG丸ｺﾞｼｯｸM-PRO" panose="020F0600000000000000" pitchFamily="50" charset="-128"/>
              </a:rPr>
              <a:t>児娩出経路</a:t>
            </a:r>
          </a:p>
          <a:p>
            <a:pPr marL="269875" indent="-269875" eaLnBrk="1" hangingPunct="1">
              <a:lnSpc>
                <a:spcPct val="130000"/>
              </a:lnSpc>
              <a:buFontTx/>
              <a:buNone/>
            </a:pPr>
            <a:r>
              <a:rPr lang="ja-JP" altLang="en-US" sz="2100" dirty="0">
                <a:ea typeface="HG丸ｺﾞｼｯｸM-PRO" panose="020F0600000000000000" pitchFamily="50" charset="-128"/>
              </a:rPr>
              <a:t>・臍帯脱出の有無および関連因子</a:t>
            </a:r>
          </a:p>
          <a:p>
            <a:pPr marL="269875" indent="-269875" eaLnBrk="1" hangingPunct="1">
              <a:lnSpc>
                <a:spcPct val="130000"/>
              </a:lnSpc>
              <a:buFontTx/>
              <a:buNone/>
            </a:pPr>
            <a:r>
              <a:rPr lang="ja-JP" altLang="en-US" sz="2100" dirty="0">
                <a:ea typeface="HG丸ｺﾞｼｯｸM-PRO" panose="020F0600000000000000" pitchFamily="50" charset="-128"/>
              </a:rPr>
              <a:t>・分娩誘発・促進の処置の方法</a:t>
            </a:r>
          </a:p>
          <a:p>
            <a:pPr marL="269875" indent="-269875" eaLnBrk="1" hangingPunct="1">
              <a:lnSpc>
                <a:spcPct val="130000"/>
              </a:lnSpc>
              <a:buFontTx/>
              <a:buNone/>
            </a:pPr>
            <a:r>
              <a:rPr lang="ja-JP" altLang="en-US" sz="2100" dirty="0">
                <a:ea typeface="HG丸ｺﾞｼｯｸM-PRO" panose="020F0600000000000000" pitchFamily="50" charset="-128"/>
              </a:rPr>
              <a:t>・急速遂娩決定から児娩出までの時間</a:t>
            </a:r>
          </a:p>
          <a:p>
            <a:pPr marL="269875" indent="-269875" eaLnBrk="1" hangingPunct="1">
              <a:lnSpc>
                <a:spcPct val="130000"/>
              </a:lnSpc>
              <a:buFontTx/>
              <a:buNone/>
            </a:pPr>
            <a:r>
              <a:rPr lang="ja-JP" altLang="en-US" sz="2100" dirty="0">
                <a:ea typeface="HG丸ｺﾞｼｯｸM-PRO" panose="020F0600000000000000" pitchFamily="50" charset="-128"/>
              </a:rPr>
              <a:t>・吸引分娩および鉗子分娩の回数　　　　　　など</a:t>
            </a:r>
          </a:p>
        </p:txBody>
      </p:sp>
      <p:sp>
        <p:nvSpPr>
          <p:cNvPr id="60" name="スライド番号プレースホルダー 5"/>
          <p:cNvSpPr>
            <a:spLocks noGrp="1"/>
          </p:cNvSpPr>
          <p:nvPr>
            <p:ph type="sldNum" sz="quarter" idx="12"/>
          </p:nvPr>
        </p:nvSpPr>
        <p:spPr/>
        <p:txBody>
          <a:bodyPr/>
          <a:lstStyle/>
          <a:p>
            <a:pPr>
              <a:defRPr/>
            </a:pPr>
            <a:fld id="{21D5003A-2424-4A90-AC8B-F2C9312EC262}" type="slidenum">
              <a:rPr lang="ja-JP" altLang="en-US"/>
              <a:pPr>
                <a:defRPr/>
              </a:pPr>
              <a:t>21</a:t>
            </a:fld>
            <a:endParaRPr lang="en-US" altLang="ja-JP"/>
          </a:p>
        </p:txBody>
      </p:sp>
      <p:graphicFrame>
        <p:nvGraphicFramePr>
          <p:cNvPr id="326010" name="Group 1402"/>
          <p:cNvGraphicFramePr>
            <a:graphicFrameLocks noGrp="1"/>
          </p:cNvGraphicFramePr>
          <p:nvPr>
            <p:extLst>
              <p:ext uri="{D42A27DB-BD31-4B8C-83A1-F6EECF244321}">
                <p14:modId xmlns:p14="http://schemas.microsoft.com/office/powerpoint/2010/main" val="3384392190"/>
              </p:ext>
            </p:extLst>
          </p:nvPr>
        </p:nvGraphicFramePr>
        <p:xfrm>
          <a:off x="4443413" y="1600200"/>
          <a:ext cx="4973637" cy="3725865"/>
        </p:xfrm>
        <a:graphic>
          <a:graphicData uri="http://schemas.openxmlformats.org/drawingml/2006/table">
            <a:tbl>
              <a:tblPr/>
              <a:tblGrid>
                <a:gridCol w="411162">
                  <a:extLst>
                    <a:ext uri="{9D8B030D-6E8A-4147-A177-3AD203B41FA5}">
                      <a16:colId xmlns:a16="http://schemas.microsoft.com/office/drawing/2014/main" val="20000"/>
                    </a:ext>
                  </a:extLst>
                </a:gridCol>
                <a:gridCol w="2544763">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tblGrid>
              <a:tr h="460375">
                <a:tc gridSpan="2">
                  <a:txBody>
                    <a:bodyPr/>
                    <a:lstStyle>
                      <a:lvl1pPr indent="457200"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45720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娩出経路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経腟分娩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自然経腟分娩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28.9</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吸引分娩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13.2</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鉗子分娩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1.5</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予定帝王切開術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3.7</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緊急帝王切開術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52.7</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8731" name="Rectangle 526"/>
          <p:cNvSpPr>
            <a:spLocks noChangeArrowheads="1"/>
          </p:cNvSpPr>
          <p:nvPr/>
        </p:nvSpPr>
        <p:spPr bwMode="auto">
          <a:xfrm>
            <a:off x="4332288" y="1177925"/>
            <a:ext cx="2127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＜児娩出経路</a:t>
            </a:r>
            <a:r>
              <a:rPr lang="en-US" altLang="ja-JP" sz="2000" baseline="30000"/>
              <a:t>※</a:t>
            </a:r>
            <a:r>
              <a:rPr lang="ja-JP" altLang="en-US" sz="2000"/>
              <a:t>＞</a:t>
            </a:r>
          </a:p>
        </p:txBody>
      </p:sp>
      <p:sp>
        <p:nvSpPr>
          <p:cNvPr id="28732" name="Rectangle 1316"/>
          <p:cNvSpPr>
            <a:spLocks noChangeArrowheads="1"/>
          </p:cNvSpPr>
          <p:nvPr/>
        </p:nvSpPr>
        <p:spPr bwMode="auto">
          <a:xfrm>
            <a:off x="4448175" y="531177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t>※</a:t>
            </a:r>
            <a:r>
              <a:rPr lang="ja-JP" altLang="en-US" sz="1200"/>
              <a:t>最終的な娩出経路のことである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a:t>⑤新生児期の経過</a:t>
            </a:r>
          </a:p>
        </p:txBody>
      </p:sp>
      <p:sp>
        <p:nvSpPr>
          <p:cNvPr id="29699" name="AutoShape 3"/>
          <p:cNvSpPr>
            <a:spLocks noGrp="1" noChangeArrowheads="1"/>
          </p:cNvSpPr>
          <p:nvPr>
            <p:ph idx="1"/>
          </p:nvPr>
        </p:nvSpPr>
        <p:spPr>
          <a:xfrm>
            <a:off x="263524" y="1236663"/>
            <a:ext cx="3968601" cy="3993331"/>
          </a:xfrm>
          <a:prstGeom prst="wedgeRoundRectCallout">
            <a:avLst>
              <a:gd name="adj1" fmla="val 53889"/>
              <a:gd name="adj2" fmla="val -35212"/>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ea typeface="HG丸ｺﾞｼｯｸM-PRO" panose="020F0600000000000000" pitchFamily="50" charset="-128"/>
              </a:rPr>
              <a:t>・出生体重</a:t>
            </a:r>
          </a:p>
          <a:p>
            <a:pPr marL="269875" indent="-269875" eaLnBrk="1" hangingPunct="1">
              <a:lnSpc>
                <a:spcPct val="130000"/>
              </a:lnSpc>
              <a:buFontTx/>
              <a:buNone/>
            </a:pPr>
            <a:r>
              <a:rPr lang="ja-JP" altLang="en-US" sz="1900" dirty="0">
                <a:ea typeface="HG丸ｺﾞｼｯｸM-PRO" panose="020F0600000000000000" pitchFamily="50" charset="-128"/>
              </a:rPr>
              <a:t>・出生時の発育状態</a:t>
            </a:r>
          </a:p>
          <a:p>
            <a:pPr marL="269875" indent="-269875" eaLnBrk="1" hangingPunct="1">
              <a:lnSpc>
                <a:spcPct val="130000"/>
              </a:lnSpc>
              <a:buFontTx/>
              <a:buNone/>
            </a:pPr>
            <a:r>
              <a:rPr lang="ja-JP" altLang="en-US" sz="1900" dirty="0">
                <a:ea typeface="HG丸ｺﾞｼｯｸM-PRO" panose="020F0600000000000000" pitchFamily="50" charset="-128"/>
              </a:rPr>
              <a:t>・新生児の性別</a:t>
            </a:r>
          </a:p>
          <a:p>
            <a:pPr marL="269875" indent="-2698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アプガースコア</a:t>
            </a:r>
          </a:p>
          <a:p>
            <a:pPr marL="269875" indent="-269875" eaLnBrk="1" hangingPunct="1">
              <a:lnSpc>
                <a:spcPct val="130000"/>
              </a:lnSpc>
              <a:buFontTx/>
              <a:buNone/>
            </a:pPr>
            <a:r>
              <a:rPr lang="ja-JP" altLang="en-US" sz="1900" dirty="0">
                <a:ea typeface="HG丸ｺﾞｼｯｸM-PRO" panose="020F0600000000000000" pitchFamily="50" charset="-128"/>
              </a:rPr>
              <a:t>・臍帯動脈血ガス分析値のｐＨ</a:t>
            </a:r>
          </a:p>
          <a:p>
            <a:pPr marL="269875" indent="-269875" eaLnBrk="1" hangingPunct="1">
              <a:lnSpc>
                <a:spcPct val="130000"/>
              </a:lnSpc>
              <a:buFontTx/>
              <a:buNone/>
            </a:pPr>
            <a:r>
              <a:rPr lang="ja-JP" altLang="en-US" sz="1900" dirty="0">
                <a:ea typeface="HG丸ｺﾞｼｯｸM-PRO" panose="020F0600000000000000" pitchFamily="50" charset="-128"/>
              </a:rPr>
              <a:t>・出生時に実施した蘇生処置</a:t>
            </a:r>
          </a:p>
          <a:p>
            <a:pPr marL="269875" indent="-269875" eaLnBrk="1" hangingPunct="1">
              <a:lnSpc>
                <a:spcPct val="130000"/>
              </a:lnSpc>
              <a:buFontTx/>
              <a:buNone/>
            </a:pPr>
            <a:r>
              <a:rPr lang="ja-JP" altLang="en-US" sz="1900" dirty="0">
                <a:ea typeface="HG丸ｺﾞｼｯｸM-PRO" panose="020F0600000000000000" pitchFamily="50" charset="-128"/>
              </a:rPr>
              <a:t>・新生児搬送の有無</a:t>
            </a:r>
          </a:p>
          <a:p>
            <a:pPr marL="269875" indent="-269875" eaLnBrk="1" hangingPunct="1">
              <a:lnSpc>
                <a:spcPct val="130000"/>
              </a:lnSpc>
              <a:buFontTx/>
              <a:buNone/>
            </a:pPr>
            <a:r>
              <a:rPr lang="ja-JP" altLang="en-US" sz="1900" dirty="0">
                <a:ea typeface="HG丸ｺﾞｼｯｸM-PRO" panose="020F0600000000000000" pitchFamily="50" charset="-128"/>
              </a:rPr>
              <a:t>・新生児期の診断名</a:t>
            </a:r>
          </a:p>
        </p:txBody>
      </p:sp>
      <p:sp>
        <p:nvSpPr>
          <p:cNvPr id="108" name="スライド番号プレースホルダー 5"/>
          <p:cNvSpPr>
            <a:spLocks noGrp="1"/>
          </p:cNvSpPr>
          <p:nvPr>
            <p:ph type="sldNum" sz="quarter" idx="12"/>
          </p:nvPr>
        </p:nvSpPr>
        <p:spPr/>
        <p:txBody>
          <a:bodyPr/>
          <a:lstStyle/>
          <a:p>
            <a:pPr>
              <a:defRPr/>
            </a:pPr>
            <a:fld id="{E6BB5D3E-1F12-4136-8BBD-DDBF31C04331}" type="slidenum">
              <a:rPr lang="ja-JP" altLang="en-US"/>
              <a:pPr>
                <a:defRPr/>
              </a:pPr>
              <a:t>22</a:t>
            </a:fld>
            <a:endParaRPr lang="en-US" altLang="ja-JP"/>
          </a:p>
        </p:txBody>
      </p:sp>
      <p:graphicFrame>
        <p:nvGraphicFramePr>
          <p:cNvPr id="257807" name="Group 783"/>
          <p:cNvGraphicFramePr>
            <a:graphicFrameLocks noGrp="1"/>
          </p:cNvGraphicFramePr>
          <p:nvPr>
            <p:extLst>
              <p:ext uri="{D42A27DB-BD31-4B8C-83A1-F6EECF244321}">
                <p14:modId xmlns:p14="http://schemas.microsoft.com/office/powerpoint/2010/main" val="2899018521"/>
              </p:ext>
            </p:extLst>
          </p:nvPr>
        </p:nvGraphicFramePr>
        <p:xfrm>
          <a:off x="4425950" y="1400175"/>
          <a:ext cx="5129213" cy="5029200"/>
        </p:xfrm>
        <a:graphic>
          <a:graphicData uri="http://schemas.openxmlformats.org/drawingml/2006/table">
            <a:tbl>
              <a:tblPr/>
              <a:tblGrid>
                <a:gridCol w="1604963">
                  <a:extLst>
                    <a:ext uri="{9D8B030D-6E8A-4147-A177-3AD203B41FA5}">
                      <a16:colId xmlns:a16="http://schemas.microsoft.com/office/drawing/2014/main" val="20000"/>
                    </a:ext>
                  </a:extLst>
                </a:gridCol>
                <a:gridCol w="881062">
                  <a:extLst>
                    <a:ext uri="{9D8B030D-6E8A-4147-A177-3AD203B41FA5}">
                      <a16:colId xmlns:a16="http://schemas.microsoft.com/office/drawing/2014/main" val="20001"/>
                    </a:ext>
                  </a:extLst>
                </a:gridCol>
                <a:gridCol w="881063">
                  <a:extLst>
                    <a:ext uri="{9D8B030D-6E8A-4147-A177-3AD203B41FA5}">
                      <a16:colId xmlns:a16="http://schemas.microsoft.com/office/drawing/2014/main" val="20002"/>
                    </a:ext>
                  </a:extLst>
                </a:gridCol>
                <a:gridCol w="881062">
                  <a:extLst>
                    <a:ext uri="{9D8B030D-6E8A-4147-A177-3AD203B41FA5}">
                      <a16:colId xmlns:a16="http://schemas.microsoft.com/office/drawing/2014/main" val="20003"/>
                    </a:ext>
                  </a:extLst>
                </a:gridCol>
                <a:gridCol w="881063">
                  <a:extLst>
                    <a:ext uri="{9D8B030D-6E8A-4147-A177-3AD203B41FA5}">
                      <a16:colId xmlns:a16="http://schemas.microsoft.com/office/drawing/2014/main" val="20004"/>
                    </a:ext>
                  </a:extLst>
                </a:gridCol>
              </a:tblGrid>
              <a:tr h="220663">
                <a:tc row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2"/>
                    </a:solidFill>
                  </a:tcPr>
                </a:tc>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１分後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５分後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180975">
                <a:tc vMerge="1">
                  <a:txBody>
                    <a:bodyPr/>
                    <a:lstStyle/>
                    <a:p>
                      <a:endParaRPr kumimoji="1" lang="ja-JP" altLang="en-US"/>
                    </a:p>
                  </a:txBody>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09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０点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17.3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202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622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71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622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４点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６点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７点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８点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９点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１０点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不明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793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9797" name="Rectangle 278"/>
          <p:cNvSpPr>
            <a:spLocks noChangeArrowheads="1"/>
          </p:cNvSpPr>
          <p:nvPr/>
        </p:nvSpPr>
        <p:spPr bwMode="auto">
          <a:xfrm>
            <a:off x="4332288" y="10350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＜アプガースコア＞</a:t>
            </a:r>
          </a:p>
        </p:txBody>
      </p:sp>
      <p:sp>
        <p:nvSpPr>
          <p:cNvPr id="29798" name="Rectangle 778"/>
          <p:cNvSpPr>
            <a:spLocks noChangeArrowheads="1"/>
          </p:cNvSpPr>
          <p:nvPr/>
        </p:nvSpPr>
        <p:spPr bwMode="ltGray">
          <a:xfrm>
            <a:off x="4357688" y="1811338"/>
            <a:ext cx="1250950" cy="2746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rgbClr val="F8F8F8"/>
                </a:solidFill>
              </a:rPr>
              <a:t>アプガースコア</a:t>
            </a:r>
          </a:p>
        </p:txBody>
      </p:sp>
      <p:sp>
        <p:nvSpPr>
          <p:cNvPr id="29799" name="Rectangle 784"/>
          <p:cNvSpPr>
            <a:spLocks noChangeArrowheads="1"/>
          </p:cNvSpPr>
          <p:nvPr/>
        </p:nvSpPr>
        <p:spPr bwMode="ltGray">
          <a:xfrm>
            <a:off x="5527675" y="1412875"/>
            <a:ext cx="488950" cy="274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rgbClr val="F8F8F8"/>
                </a:solidFill>
              </a:rPr>
              <a:t>時間</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27163" y="346075"/>
            <a:ext cx="7048500" cy="644525"/>
          </a:xfrm>
        </p:spPr>
        <p:txBody>
          <a:bodyPr/>
          <a:lstStyle/>
          <a:p>
            <a:pPr eaLnBrk="1" hangingPunct="1"/>
            <a:r>
              <a:rPr lang="ja-JP" altLang="en-US"/>
              <a:t>⑥分析対象事例における診療体制</a:t>
            </a:r>
          </a:p>
        </p:txBody>
      </p:sp>
      <p:sp>
        <p:nvSpPr>
          <p:cNvPr id="30723" name="AutoShape 3"/>
          <p:cNvSpPr>
            <a:spLocks noGrp="1" noChangeArrowheads="1"/>
          </p:cNvSpPr>
          <p:nvPr>
            <p:ph idx="1"/>
          </p:nvPr>
        </p:nvSpPr>
        <p:spPr>
          <a:xfrm>
            <a:off x="263525" y="1196975"/>
            <a:ext cx="3759200" cy="4608513"/>
          </a:xfrm>
          <a:prstGeom prst="wedgeRoundRectCallout">
            <a:avLst>
              <a:gd name="adj1" fmla="val 59177"/>
              <a:gd name="adj2" fmla="val -35564"/>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・年間分娩件数別再発防止分析対象事例の件数</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・分娩機関の医療安全体制</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a:t>
            </a:r>
            <a:r>
              <a:rPr lang="ja-JP" altLang="en-US" sz="2000" u="sng">
                <a:latin typeface="HG丸ｺﾞｼｯｸM-PRO" panose="020F0600000000000000" pitchFamily="50" charset="-128"/>
                <a:ea typeface="HG丸ｺﾞｼｯｸM-PRO" panose="020F0600000000000000" pitchFamily="50" charset="-128"/>
              </a:rPr>
              <a:t>分娩に関わる医療従事者の常勤職員数（医師）</a:t>
            </a:r>
            <a:r>
              <a:rPr lang="en-US" altLang="ja-JP" sz="2000">
                <a:latin typeface="HG丸ｺﾞｼｯｸM-PRO" panose="020F0600000000000000" pitchFamily="50" charset="-128"/>
                <a:ea typeface="HG丸ｺﾞｼｯｸM-PRO" panose="020F0600000000000000" pitchFamily="50" charset="-128"/>
              </a:rPr>
              <a:t>(</a:t>
            </a:r>
            <a:r>
              <a:rPr lang="ja-JP" altLang="en-US" sz="2000">
                <a:latin typeface="HG丸ｺﾞｼｯｸM-PRO" panose="020F0600000000000000" pitchFamily="50" charset="-128"/>
                <a:ea typeface="HG丸ｺﾞｼｯｸM-PRO" panose="020F0600000000000000" pitchFamily="50" charset="-128"/>
              </a:rPr>
              <a:t>助産師・看護師・准看護師</a:t>
            </a:r>
            <a:r>
              <a:rPr lang="en-US" altLang="ja-JP" sz="2000">
                <a:latin typeface="HG丸ｺﾞｼｯｸM-PRO" panose="020F0600000000000000" pitchFamily="50" charset="-128"/>
                <a:ea typeface="HG丸ｺﾞｼｯｸM-PRO" panose="020F0600000000000000" pitchFamily="50" charset="-128"/>
              </a:rPr>
              <a:t>)</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00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　など</a:t>
            </a:r>
          </a:p>
        </p:txBody>
      </p:sp>
      <p:sp>
        <p:nvSpPr>
          <p:cNvPr id="78" name="スライド番号プレースホルダー 5"/>
          <p:cNvSpPr>
            <a:spLocks noGrp="1"/>
          </p:cNvSpPr>
          <p:nvPr>
            <p:ph type="sldNum" sz="quarter" idx="12"/>
          </p:nvPr>
        </p:nvSpPr>
        <p:spPr/>
        <p:txBody>
          <a:bodyPr/>
          <a:lstStyle/>
          <a:p>
            <a:pPr>
              <a:defRPr/>
            </a:pPr>
            <a:fld id="{0FF72613-87B9-482B-A4B2-EC9CB43BE49F}" type="slidenum">
              <a:rPr lang="ja-JP" altLang="en-US"/>
              <a:pPr>
                <a:defRPr/>
              </a:pPr>
              <a:t>23</a:t>
            </a:fld>
            <a:endParaRPr lang="en-US" altLang="ja-JP"/>
          </a:p>
        </p:txBody>
      </p:sp>
      <p:sp>
        <p:nvSpPr>
          <p:cNvPr id="30725" name="Rectangle 50"/>
          <p:cNvSpPr>
            <a:spLocks noChangeArrowheads="1"/>
          </p:cNvSpPr>
          <p:nvPr/>
        </p:nvSpPr>
        <p:spPr bwMode="auto">
          <a:xfrm>
            <a:off x="3837041" y="1176308"/>
            <a:ext cx="6083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＜分娩に関わる医療従事者の常勤職員数（医師）＞</a:t>
            </a:r>
          </a:p>
        </p:txBody>
      </p:sp>
      <p:sp>
        <p:nvSpPr>
          <p:cNvPr id="30726" name="Line 363"/>
          <p:cNvSpPr>
            <a:spLocks noChangeShapeType="1"/>
          </p:cNvSpPr>
          <p:nvPr/>
        </p:nvSpPr>
        <p:spPr bwMode="auto">
          <a:xfrm>
            <a:off x="4016375" y="2228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27" name="Line 447"/>
          <p:cNvSpPr>
            <a:spLocks noChangeShapeType="1"/>
          </p:cNvSpPr>
          <p:nvPr/>
        </p:nvSpPr>
        <p:spPr bwMode="auto">
          <a:xfrm>
            <a:off x="4016375" y="35433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258896" name="Group 848"/>
          <p:cNvGraphicFramePr>
            <a:graphicFrameLocks noGrp="1"/>
          </p:cNvGraphicFramePr>
          <p:nvPr>
            <p:extLst>
              <p:ext uri="{D42A27DB-BD31-4B8C-83A1-F6EECF244321}">
                <p14:modId xmlns:p14="http://schemas.microsoft.com/office/powerpoint/2010/main" val="595463635"/>
              </p:ext>
            </p:extLst>
          </p:nvPr>
        </p:nvGraphicFramePr>
        <p:xfrm>
          <a:off x="4597400" y="1638537"/>
          <a:ext cx="5151438" cy="4419756"/>
        </p:xfrm>
        <a:graphic>
          <a:graphicData uri="http://schemas.openxmlformats.org/drawingml/2006/table">
            <a:tbl>
              <a:tblPr/>
              <a:tblGrid>
                <a:gridCol w="135255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211263">
                  <a:extLst>
                    <a:ext uri="{9D8B030D-6E8A-4147-A177-3AD203B41FA5}">
                      <a16:colId xmlns:a16="http://schemas.microsoft.com/office/drawing/2014/main" val="20002"/>
                    </a:ext>
                  </a:extLst>
                </a:gridCol>
                <a:gridCol w="1184275">
                  <a:extLst>
                    <a:ext uri="{9D8B030D-6E8A-4147-A177-3AD203B41FA5}">
                      <a16:colId xmlns:a16="http://schemas.microsoft.com/office/drawing/2014/main" val="20003"/>
                    </a:ext>
                  </a:extLst>
                </a:gridCol>
              </a:tblGrid>
              <a:tr h="522091">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産婦人科医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小児科医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麻酔科医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０人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291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328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144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88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２人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126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38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102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88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35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６～</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10</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167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126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117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11</a:t>
                      </a: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15</a:t>
                      </a: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43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16</a:t>
                      </a: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a:t>
                      </a: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8342">
                <a:tc>
                  <a:txBody>
                    <a:body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21</a:t>
                      </a: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人以上</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18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36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不明</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8342">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786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a:solidFill>
                            <a:srgbClr val="000000"/>
                          </a:solidFill>
                          <a:effectLst/>
                          <a:latin typeface="HG丸ｺﾞｼｯｸM-PRO" panose="020F0600000000000000" pitchFamily="50" charset="-128"/>
                          <a:ea typeface="HG丸ｺﾞｼｯｸM-PRO" panose="020F0600000000000000" pitchFamily="50" charset="-128"/>
                        </a:rPr>
                        <a:t>786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786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0795" name="Rectangle 842"/>
          <p:cNvSpPr>
            <a:spLocks noChangeArrowheads="1"/>
          </p:cNvSpPr>
          <p:nvPr/>
        </p:nvSpPr>
        <p:spPr bwMode="auto">
          <a:xfrm>
            <a:off x="4522788" y="6166098"/>
            <a:ext cx="5365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a:t>※</a:t>
            </a:r>
            <a:r>
              <a:rPr lang="ja-JP" altLang="en-US" sz="1200"/>
              <a:t>分娩に関わることのできる医師数のため助産所の件数は計上していない。</a:t>
            </a:r>
          </a:p>
        </p:txBody>
      </p:sp>
      <p:sp>
        <p:nvSpPr>
          <p:cNvPr id="30796" name="Line 843"/>
          <p:cNvSpPr>
            <a:spLocks noChangeShapeType="1"/>
          </p:cNvSpPr>
          <p:nvPr/>
        </p:nvSpPr>
        <p:spPr bwMode="auto">
          <a:xfrm>
            <a:off x="4584700" y="1597025"/>
            <a:ext cx="1392238" cy="644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30798" name="Rectangle 845"/>
          <p:cNvSpPr>
            <a:spLocks noChangeArrowheads="1"/>
          </p:cNvSpPr>
          <p:nvPr/>
        </p:nvSpPr>
        <p:spPr bwMode="ltGray">
          <a:xfrm>
            <a:off x="4519613" y="1738313"/>
            <a:ext cx="717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常勤</a:t>
            </a:r>
          </a:p>
          <a:p>
            <a:pPr algn="ctr" eaLnBrk="1" hangingPunct="1"/>
            <a:r>
              <a:rPr lang="ja-JP" altLang="en-US" sz="1400" b="1" dirty="0">
                <a:solidFill>
                  <a:schemeClr val="bg1"/>
                </a:solidFill>
              </a:rPr>
              <a:t>職員数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70356" y="342975"/>
            <a:ext cx="8041760" cy="650725"/>
          </a:xfrm>
        </p:spPr>
        <p:txBody>
          <a:bodyPr/>
          <a:lstStyle/>
          <a:p>
            <a:pPr eaLnBrk="1" hangingPunct="1"/>
            <a:r>
              <a:rPr lang="ja-JP" altLang="en-US" dirty="0"/>
              <a:t>脳性麻痺発症の主たる原因について①</a:t>
            </a:r>
          </a:p>
        </p:txBody>
      </p:sp>
      <p:sp>
        <p:nvSpPr>
          <p:cNvPr id="4" name="スライド番号プレースホルダー 5"/>
          <p:cNvSpPr>
            <a:spLocks noGrp="1"/>
          </p:cNvSpPr>
          <p:nvPr>
            <p:ph type="sldNum" sz="quarter" idx="12"/>
          </p:nvPr>
        </p:nvSpPr>
        <p:spPr/>
        <p:txBody>
          <a:bodyPr/>
          <a:lstStyle/>
          <a:p>
            <a:pPr>
              <a:defRPr/>
            </a:pPr>
            <a:fld id="{C549898E-F6AB-4CF5-9A91-686D16C5C278}" type="slidenum">
              <a:rPr lang="ja-JP" altLang="en-US"/>
              <a:pPr>
                <a:defRPr/>
              </a:pPr>
              <a:t>24</a:t>
            </a:fld>
            <a:endParaRPr lang="en-US" altLang="ja-JP" dirty="0"/>
          </a:p>
        </p:txBody>
      </p:sp>
      <p:sp>
        <p:nvSpPr>
          <p:cNvPr id="27652" name="AutoShape 4"/>
          <p:cNvSpPr>
            <a:spLocks noChangeArrowheads="1"/>
          </p:cNvSpPr>
          <p:nvPr/>
        </p:nvSpPr>
        <p:spPr bwMode="auto">
          <a:xfrm>
            <a:off x="415702" y="1197547"/>
            <a:ext cx="8972550" cy="5112568"/>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（１）分析対象および分析の方法</a:t>
            </a:r>
          </a:p>
          <a:p>
            <a:pPr eaLnBrk="1" hangingPunct="1">
              <a:lnSpc>
                <a:spcPct val="110000"/>
              </a:lnSpc>
              <a:spcBef>
                <a:spcPct val="0"/>
              </a:spcBef>
              <a:buFontTx/>
              <a:buNone/>
              <a:defRPr/>
            </a:pPr>
            <a:r>
              <a:rPr lang="ja-JP" altLang="en-US" sz="2200" dirty="0">
                <a:ea typeface="HG丸ｺﾞｼｯｸM-PRO" panose="020F0600000000000000" pitchFamily="50" charset="-128"/>
              </a:rPr>
              <a:t>○</a:t>
            </a:r>
            <a:r>
              <a:rPr lang="en-US" altLang="ja-JP" sz="2200" dirty="0">
                <a:latin typeface="+mj-ea"/>
                <a:ea typeface="+mj-ea"/>
              </a:rPr>
              <a:t>793</a:t>
            </a:r>
            <a:r>
              <a:rPr lang="ja-JP" altLang="en-US" sz="2200" dirty="0">
                <a:latin typeface="+mj-ea"/>
                <a:ea typeface="+mj-ea"/>
              </a:rPr>
              <a:t>件について、原因分析報告書における「脳性麻痺発症の原因」の項をもとに再発防止委員会において分類・集計した。</a:t>
            </a:r>
          </a:p>
          <a:p>
            <a:pPr eaLnBrk="1" hangingPunct="1">
              <a:lnSpc>
                <a:spcPct val="110000"/>
              </a:lnSpc>
              <a:spcBef>
                <a:spcPct val="0"/>
              </a:spcBef>
              <a:buFontTx/>
              <a:buNone/>
              <a:defRPr/>
            </a:pPr>
            <a:endParaRPr lang="en-US" altLang="ja-JP" sz="2200" dirty="0">
              <a:latin typeface="+mj-ea"/>
              <a:ea typeface="+mj-ea"/>
            </a:endParaRPr>
          </a:p>
          <a:p>
            <a:pPr marL="0" lvl="0" indent="0" eaLnBrk="1" hangingPunct="1">
              <a:lnSpc>
                <a:spcPct val="110000"/>
              </a:lnSpc>
              <a:spcBef>
                <a:spcPct val="0"/>
              </a:spcBef>
              <a:buNone/>
              <a:defRPr/>
            </a:pPr>
            <a:r>
              <a:rPr lang="ja-JP" altLang="en-US" sz="2200" dirty="0">
                <a:latin typeface="+mj-ea"/>
                <a:ea typeface="+mj-ea"/>
              </a:rPr>
              <a:t>○</a:t>
            </a:r>
            <a:r>
              <a:rPr lang="en-US" altLang="ja-JP" sz="2200" dirty="0">
                <a:latin typeface="+mj-ea"/>
                <a:ea typeface="+mj-ea"/>
              </a:rPr>
              <a:t>793</a:t>
            </a:r>
            <a:r>
              <a:rPr lang="ja-JP" altLang="en-US" sz="2200" dirty="0">
                <a:latin typeface="+mj-ea"/>
                <a:ea typeface="+mj-ea"/>
              </a:rPr>
              <a:t>件の内訳は、</a:t>
            </a:r>
            <a:r>
              <a:rPr lang="en-US" altLang="ja-JP" sz="2200" dirty="0">
                <a:latin typeface="+mj-ea"/>
                <a:ea typeface="+mj-ea"/>
              </a:rPr>
              <a:t>2009</a:t>
            </a:r>
            <a:r>
              <a:rPr lang="ja-JP" altLang="en-US" sz="2200" dirty="0">
                <a:latin typeface="+mj-ea"/>
                <a:ea typeface="+mj-ea"/>
              </a:rPr>
              <a:t>年出生児の事例が</a:t>
            </a:r>
            <a:r>
              <a:rPr lang="en-US" altLang="ja-JP" sz="2200" dirty="0">
                <a:latin typeface="+mj-ea"/>
                <a:ea typeface="+mj-ea"/>
              </a:rPr>
              <a:t>289</a:t>
            </a:r>
            <a:r>
              <a:rPr lang="ja-JP" altLang="en-US" sz="2200" dirty="0">
                <a:latin typeface="+mj-ea"/>
                <a:ea typeface="+mj-ea"/>
              </a:rPr>
              <a:t>件、</a:t>
            </a:r>
            <a:r>
              <a:rPr lang="en-US" altLang="ja-JP" sz="2200" dirty="0">
                <a:latin typeface="+mj-ea"/>
                <a:ea typeface="+mj-ea"/>
              </a:rPr>
              <a:t>2010</a:t>
            </a:r>
            <a:r>
              <a:rPr lang="ja-JP" altLang="en-US" sz="2200" dirty="0">
                <a:latin typeface="+mj-ea"/>
                <a:ea typeface="+mj-ea"/>
              </a:rPr>
              <a:t>年出　</a:t>
            </a:r>
            <a:endParaRPr lang="en-US" altLang="ja-JP" sz="2200" dirty="0">
              <a:latin typeface="+mj-ea"/>
              <a:ea typeface="+mj-ea"/>
            </a:endParaRPr>
          </a:p>
          <a:p>
            <a:pPr marL="0" lvl="0" indent="0" eaLnBrk="1" hangingPunct="1">
              <a:lnSpc>
                <a:spcPct val="110000"/>
              </a:lnSpc>
              <a:spcBef>
                <a:spcPct val="0"/>
              </a:spcBef>
              <a:buNone/>
              <a:defRPr/>
            </a:pPr>
            <a:r>
              <a:rPr lang="ja-JP" altLang="en-US" sz="2200" dirty="0">
                <a:latin typeface="+mj-ea"/>
                <a:ea typeface="+mj-ea"/>
              </a:rPr>
              <a:t>　生児の事例が</a:t>
            </a:r>
            <a:r>
              <a:rPr lang="en-US" altLang="ja-JP" sz="2200" dirty="0">
                <a:latin typeface="+mj-ea"/>
                <a:ea typeface="+mj-ea"/>
              </a:rPr>
              <a:t>217</a:t>
            </a:r>
            <a:r>
              <a:rPr lang="ja-JP" altLang="en-US" sz="2200" dirty="0">
                <a:latin typeface="+mj-ea"/>
                <a:ea typeface="+mj-ea"/>
              </a:rPr>
              <a:t>件、</a:t>
            </a:r>
            <a:r>
              <a:rPr lang="en-US" altLang="ja-JP" sz="2200" dirty="0">
                <a:latin typeface="+mj-ea"/>
                <a:ea typeface="+mj-ea"/>
              </a:rPr>
              <a:t>2011</a:t>
            </a:r>
            <a:r>
              <a:rPr lang="ja-JP" altLang="en-US" sz="2200" dirty="0">
                <a:latin typeface="+mj-ea"/>
                <a:ea typeface="+mj-ea"/>
              </a:rPr>
              <a:t>年出生児の事例が</a:t>
            </a:r>
            <a:r>
              <a:rPr lang="en-US" altLang="ja-JP" sz="2200" dirty="0">
                <a:latin typeface="+mj-ea"/>
                <a:ea typeface="+mj-ea"/>
              </a:rPr>
              <a:t>168</a:t>
            </a:r>
            <a:r>
              <a:rPr lang="ja-JP" altLang="en-US" sz="2200" dirty="0">
                <a:latin typeface="+mj-ea"/>
                <a:ea typeface="+mj-ea"/>
              </a:rPr>
              <a:t>件、</a:t>
            </a:r>
            <a:r>
              <a:rPr lang="en-US" altLang="ja-JP" sz="2200" dirty="0">
                <a:solidFill>
                  <a:srgbClr val="000000"/>
                </a:solidFill>
                <a:latin typeface="HG丸ｺﾞｼｯｸM-PRO"/>
                <a:ea typeface="HG丸ｺﾞｼｯｸM-PRO"/>
              </a:rPr>
              <a:t>2012</a:t>
            </a:r>
          </a:p>
          <a:p>
            <a:pPr marL="0" lvl="0" indent="0" eaLnBrk="1" hangingPunct="1">
              <a:lnSpc>
                <a:spcPct val="110000"/>
              </a:lnSpc>
              <a:spcBef>
                <a:spcPct val="0"/>
              </a:spcBef>
              <a:buNone/>
              <a:defRPr/>
            </a:pPr>
            <a:r>
              <a:rPr lang="ja-JP" altLang="en-US" sz="2200" dirty="0">
                <a:solidFill>
                  <a:srgbClr val="000000"/>
                </a:solidFill>
                <a:latin typeface="HG丸ｺﾞｼｯｸM-PRO"/>
                <a:ea typeface="HG丸ｺﾞｼｯｸM-PRO"/>
              </a:rPr>
              <a:t>　年出生児の事例が</a:t>
            </a:r>
            <a:r>
              <a:rPr lang="en-US" altLang="ja-JP" sz="2200" dirty="0">
                <a:solidFill>
                  <a:srgbClr val="000000"/>
                </a:solidFill>
                <a:latin typeface="HG丸ｺﾞｼｯｸM-PRO"/>
                <a:ea typeface="HG丸ｺﾞｼｯｸM-PRO"/>
              </a:rPr>
              <a:t>102</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2013</a:t>
            </a:r>
            <a:r>
              <a:rPr lang="ja-JP" altLang="en-US" sz="2200" dirty="0">
                <a:solidFill>
                  <a:srgbClr val="000000"/>
                </a:solidFill>
                <a:latin typeface="HG丸ｺﾞｼｯｸM-PRO"/>
                <a:ea typeface="HG丸ｺﾞｼｯｸM-PRO"/>
              </a:rPr>
              <a:t>年出生児の事例が</a:t>
            </a:r>
            <a:r>
              <a:rPr lang="en-US" altLang="ja-JP" sz="2200" dirty="0">
                <a:solidFill>
                  <a:srgbClr val="000000"/>
                </a:solidFill>
                <a:latin typeface="HG丸ｺﾞｼｯｸM-PRO"/>
                <a:ea typeface="HG丸ｺﾞｼｯｸM-PRO"/>
              </a:rPr>
              <a:t>17</a:t>
            </a:r>
            <a:r>
              <a:rPr lang="ja-JP" altLang="en-US" sz="2200" dirty="0">
                <a:solidFill>
                  <a:srgbClr val="000000"/>
                </a:solidFill>
                <a:latin typeface="HG丸ｺﾞｼｯｸM-PRO"/>
                <a:ea typeface="HG丸ｺﾞｼｯｸM-PRO"/>
              </a:rPr>
              <a:t>件で</a:t>
            </a:r>
            <a:endParaRPr lang="en-US" altLang="ja-JP" sz="2200" dirty="0">
              <a:solidFill>
                <a:srgbClr val="000000"/>
              </a:solidFill>
              <a:latin typeface="HG丸ｺﾞｼｯｸM-PRO"/>
              <a:ea typeface="HG丸ｺﾞｼｯｸM-PRO"/>
            </a:endParaRPr>
          </a:p>
          <a:p>
            <a:pPr marL="0" lvl="0" indent="0" eaLnBrk="1" hangingPunct="1">
              <a:lnSpc>
                <a:spcPct val="110000"/>
              </a:lnSpc>
              <a:spcBef>
                <a:spcPct val="0"/>
              </a:spcBef>
              <a:buNone/>
              <a:defRPr/>
            </a:pPr>
            <a:r>
              <a:rPr lang="ja-JP" altLang="en-US" sz="2200" dirty="0">
                <a:solidFill>
                  <a:srgbClr val="000000"/>
                </a:solidFill>
                <a:latin typeface="HG丸ｺﾞｼｯｸM-PRO"/>
                <a:ea typeface="HG丸ｺﾞｼｯｸM-PRO"/>
              </a:rPr>
              <a:t>　あった。</a:t>
            </a:r>
            <a:endParaRPr lang="en-US" altLang="ja-JP" sz="2200" dirty="0">
              <a:solidFill>
                <a:srgbClr val="000000"/>
              </a:solidFill>
              <a:latin typeface="HG丸ｺﾞｼｯｸM-PRO"/>
              <a:ea typeface="HG丸ｺﾞｼｯｸM-PRO"/>
            </a:endParaRPr>
          </a:p>
          <a:p>
            <a:pPr marL="0" indent="0" eaLnBrk="1" hangingPunct="1">
              <a:lnSpc>
                <a:spcPct val="110000"/>
              </a:lnSpc>
              <a:spcBef>
                <a:spcPct val="0"/>
              </a:spcBef>
              <a:buNone/>
              <a:defRPr/>
            </a:pP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○分類した「主たる原因」については、さらにその要因を</a:t>
            </a:r>
            <a:r>
              <a:rPr lang="ja-JP" altLang="en-US" sz="2200" dirty="0" err="1">
                <a:ea typeface="HG丸ｺﾞｼｯｸM-PRO" panose="020F0600000000000000" pitchFamily="50" charset="-128"/>
              </a:rPr>
              <a:t>分析す</a:t>
            </a:r>
            <a:r>
              <a:rPr lang="ja-JP" altLang="en-US" sz="2200" dirty="0">
                <a:ea typeface="HG丸ｺﾞｼｯｸM-PRO" panose="020F0600000000000000" pitchFamily="50" charset="-128"/>
              </a:rPr>
              <a:t>　</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a:t>
            </a:r>
            <a:r>
              <a:rPr lang="ja-JP" altLang="en-US" sz="2200" dirty="0" err="1">
                <a:ea typeface="HG丸ｺﾞｼｯｸM-PRO" panose="020F0600000000000000" pitchFamily="50" charset="-128"/>
              </a:rPr>
              <a:t>る</a:t>
            </a:r>
            <a:r>
              <a:rPr lang="ja-JP" altLang="en-US" sz="2200" dirty="0">
                <a:ea typeface="HG丸ｺﾞｼｯｸM-PRO" panose="020F0600000000000000" pitchFamily="50" charset="-128"/>
              </a:rPr>
              <a:t>ことが重要であり、各事例の詳細な状況などを分析する必要</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があることから、「テーマに沿った分析」の章において</a:t>
            </a:r>
            <a:r>
              <a:rPr lang="ja-JP" altLang="en-US" sz="2200" dirty="0" err="1">
                <a:ea typeface="HG丸ｺﾞｼｯｸM-PRO" panose="020F0600000000000000" pitchFamily="50" charset="-128"/>
              </a:rPr>
              <a:t>分析す</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a:t>
            </a:r>
            <a:r>
              <a:rPr lang="ja-JP" altLang="en-US" sz="2200" dirty="0" err="1">
                <a:ea typeface="HG丸ｺﾞｼｯｸM-PRO" panose="020F0600000000000000" pitchFamily="50" charset="-128"/>
              </a:rPr>
              <a:t>る</a:t>
            </a:r>
            <a:r>
              <a:rPr lang="ja-JP" altLang="en-US" sz="2200" dirty="0">
                <a:ea typeface="HG丸ｺﾞｼｯｸM-PRO" panose="020F0600000000000000" pitchFamily="50" charset="-128"/>
              </a:rPr>
              <a:t>こととしている。</a:t>
            </a:r>
            <a:endParaRPr lang="en-US" altLang="ja-JP" sz="2200" dirty="0">
              <a:latin typeface="+mj-ea"/>
              <a:ea typeface="+mj-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30926" y="342975"/>
            <a:ext cx="8041760" cy="650725"/>
          </a:xfrm>
        </p:spPr>
        <p:txBody>
          <a:bodyPr/>
          <a:lstStyle/>
          <a:p>
            <a:pPr eaLnBrk="1" hangingPunct="1"/>
            <a:r>
              <a:rPr lang="ja-JP" altLang="en-US" dirty="0"/>
              <a:t>脳性麻痺発症の主たる原因について②</a:t>
            </a:r>
          </a:p>
        </p:txBody>
      </p:sp>
      <p:sp>
        <p:nvSpPr>
          <p:cNvPr id="4" name="スライド番号プレースホルダー 5"/>
          <p:cNvSpPr>
            <a:spLocks noGrp="1"/>
          </p:cNvSpPr>
          <p:nvPr>
            <p:ph type="sldNum" sz="quarter" idx="12"/>
          </p:nvPr>
        </p:nvSpPr>
        <p:spPr/>
        <p:txBody>
          <a:bodyPr/>
          <a:lstStyle/>
          <a:p>
            <a:pPr>
              <a:defRPr/>
            </a:pPr>
            <a:fld id="{856CBBB0-6050-4F33-B998-4852B6F9F4E7}" type="slidenum">
              <a:rPr lang="ja-JP" altLang="en-US"/>
              <a:pPr>
                <a:defRPr/>
              </a:pPr>
              <a:t>25</a:t>
            </a:fld>
            <a:endParaRPr lang="en-US" altLang="ja-JP"/>
          </a:p>
        </p:txBody>
      </p:sp>
      <p:sp>
        <p:nvSpPr>
          <p:cNvPr id="29700" name="AutoShape 6"/>
          <p:cNvSpPr>
            <a:spLocks noChangeArrowheads="1"/>
          </p:cNvSpPr>
          <p:nvPr/>
        </p:nvSpPr>
        <p:spPr bwMode="auto">
          <a:xfrm>
            <a:off x="415925" y="1235075"/>
            <a:ext cx="8972550" cy="5435600"/>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（２）分析対象の脳性麻痺発症の主たる原因</a:t>
            </a:r>
          </a:p>
          <a:p>
            <a:pPr eaLnBrk="1" hangingPunct="1">
              <a:lnSpc>
                <a:spcPct val="13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○主</a:t>
            </a:r>
            <a:r>
              <a:rPr lang="ja-JP" altLang="en-US" sz="2200" dirty="0">
                <a:latin typeface="+mj-ea"/>
                <a:ea typeface="+mj-ea"/>
              </a:rPr>
              <a:t>たる原因が明らかであった事例が</a:t>
            </a:r>
            <a:r>
              <a:rPr lang="en-US" altLang="ja-JP" sz="2200" dirty="0">
                <a:latin typeface="+mj-ea"/>
                <a:ea typeface="+mj-ea"/>
              </a:rPr>
              <a:t>550</a:t>
            </a:r>
            <a:r>
              <a:rPr lang="ja-JP" altLang="en-US" sz="2200" dirty="0">
                <a:latin typeface="+mj-ea"/>
                <a:ea typeface="+mj-ea"/>
              </a:rPr>
              <a:t>件のうち、単一の病態が記されている事例が</a:t>
            </a:r>
            <a:r>
              <a:rPr lang="en-US" altLang="ja-JP" sz="2200" dirty="0">
                <a:latin typeface="+mj-ea"/>
                <a:ea typeface="+mj-ea"/>
              </a:rPr>
              <a:t>431</a:t>
            </a:r>
            <a:r>
              <a:rPr lang="ja-JP" altLang="en-US" sz="2200" dirty="0">
                <a:latin typeface="+mj-ea"/>
                <a:ea typeface="+mj-ea"/>
              </a:rPr>
              <a:t>件あり、常位胎盤早期剥離が</a:t>
            </a:r>
            <a:r>
              <a:rPr lang="en-US" altLang="ja-JP" sz="2200" dirty="0">
                <a:latin typeface="+mj-ea"/>
                <a:ea typeface="+mj-ea"/>
              </a:rPr>
              <a:t>145</a:t>
            </a:r>
            <a:r>
              <a:rPr lang="ja-JP" altLang="en-US" sz="2200" dirty="0">
                <a:latin typeface="+mj-ea"/>
                <a:ea typeface="+mj-ea"/>
              </a:rPr>
              <a:t>件、臍帯因子が</a:t>
            </a:r>
            <a:r>
              <a:rPr lang="en-US" altLang="ja-JP" sz="2200" dirty="0">
                <a:latin typeface="+mj-ea"/>
                <a:ea typeface="+mj-ea"/>
              </a:rPr>
              <a:t>135</a:t>
            </a:r>
            <a:r>
              <a:rPr lang="ja-JP" altLang="en-US" sz="2200" dirty="0">
                <a:latin typeface="+mj-ea"/>
                <a:ea typeface="+mj-ea"/>
              </a:rPr>
              <a:t>件、感染が</a:t>
            </a:r>
            <a:r>
              <a:rPr lang="en-US" altLang="ja-JP" sz="2200" dirty="0">
                <a:latin typeface="+mj-ea"/>
                <a:ea typeface="+mj-ea"/>
              </a:rPr>
              <a:t>29</a:t>
            </a:r>
            <a:r>
              <a:rPr lang="ja-JP" altLang="en-US" sz="2200" dirty="0">
                <a:latin typeface="+mj-ea"/>
                <a:ea typeface="+mj-ea"/>
              </a:rPr>
              <a:t>件などがあった。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○主たる原因が明らかであった</a:t>
            </a:r>
            <a:r>
              <a:rPr lang="en-US" altLang="ja-JP" sz="2200" dirty="0">
                <a:latin typeface="+mj-ea"/>
                <a:ea typeface="+mj-ea"/>
              </a:rPr>
              <a:t>550</a:t>
            </a:r>
            <a:r>
              <a:rPr lang="ja-JP" altLang="en-US" sz="2200" dirty="0">
                <a:latin typeface="+mj-ea"/>
                <a:ea typeface="+mj-ea"/>
              </a:rPr>
              <a:t>件のうち、複数の原因が関与している事例が</a:t>
            </a:r>
            <a:r>
              <a:rPr lang="en-US" altLang="ja-JP" sz="2200" dirty="0">
                <a:latin typeface="+mj-ea"/>
                <a:ea typeface="+mj-ea"/>
              </a:rPr>
              <a:t>119</a:t>
            </a:r>
            <a:r>
              <a:rPr lang="ja-JP" altLang="en-US" sz="2200" dirty="0">
                <a:latin typeface="+mj-ea"/>
                <a:ea typeface="+mj-ea"/>
              </a:rPr>
              <a:t>件あり、臍帯脱出以外の臍帯因子、胎盤機能不全または胎盤機能の低下、</a:t>
            </a:r>
            <a:r>
              <a:rPr lang="ja-JP" altLang="en-US" sz="2200" dirty="0">
                <a:solidFill>
                  <a:srgbClr val="000000"/>
                </a:solidFill>
                <a:latin typeface="HG丸ｺﾞｼｯｸM-PRO"/>
                <a:ea typeface="HG丸ｺﾞｼｯｸM-PRO"/>
              </a:rPr>
              <a:t>絨毛膜羊膜炎またはその他の感染、</a:t>
            </a:r>
            <a:r>
              <a:rPr lang="ja-JP" altLang="en-US" sz="2200" dirty="0">
                <a:latin typeface="+mj-ea"/>
                <a:ea typeface="+mj-ea"/>
              </a:rPr>
              <a:t>常位胎盤早期剥離など</a:t>
            </a:r>
            <a:r>
              <a:rPr lang="en-US" altLang="ja-JP" sz="2200" dirty="0">
                <a:latin typeface="+mj-ea"/>
                <a:ea typeface="+mj-ea"/>
              </a:rPr>
              <a:t>2</a:t>
            </a:r>
            <a:r>
              <a:rPr lang="ja-JP" altLang="en-US" sz="2200" dirty="0">
                <a:latin typeface="+mj-ea"/>
                <a:ea typeface="+mj-ea"/>
              </a:rPr>
              <a:t>～</a:t>
            </a:r>
            <a:r>
              <a:rPr lang="en-US" altLang="ja-JP" sz="2200" dirty="0">
                <a:latin typeface="+mj-ea"/>
                <a:ea typeface="+mj-ea"/>
              </a:rPr>
              <a:t>4</a:t>
            </a:r>
            <a:r>
              <a:rPr lang="ja-JP" altLang="en-US" sz="2200" dirty="0" err="1">
                <a:latin typeface="+mj-ea"/>
                <a:ea typeface="+mj-ea"/>
              </a:rPr>
              <a:t>つの</a:t>
            </a:r>
            <a:r>
              <a:rPr lang="ja-JP" altLang="en-US" sz="2200" dirty="0">
                <a:latin typeface="+mj-ea"/>
                <a:ea typeface="+mj-ea"/>
              </a:rPr>
              <a:t>原因が関与していた。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○原因が明らかではないまたは特定困難の事例が</a:t>
            </a:r>
            <a:r>
              <a:rPr lang="en-US" altLang="ja-JP" sz="2200" dirty="0">
                <a:latin typeface="+mj-ea"/>
                <a:ea typeface="+mj-ea"/>
              </a:rPr>
              <a:t>243</a:t>
            </a:r>
            <a:r>
              <a:rPr lang="ja-JP" altLang="en-US" sz="2200" dirty="0">
                <a:latin typeface="+mj-ea"/>
                <a:ea typeface="+mj-ea"/>
              </a:rPr>
              <a:t>件</a:t>
            </a:r>
            <a:r>
              <a:rPr lang="ja-JP" altLang="en-US" sz="2200" dirty="0">
                <a:latin typeface="HG丸ｺﾞｼｯｸM-PRO" panose="020F0600000000000000" pitchFamily="50" charset="-128"/>
                <a:ea typeface="HG丸ｺﾞｼｯｸM-PRO" panose="020F0600000000000000" pitchFamily="50" charset="-128"/>
              </a:rPr>
              <a:t>あり、これらは原因分析において原因を特定することができなかった。</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30926" y="342975"/>
            <a:ext cx="8041760" cy="650725"/>
          </a:xfrm>
        </p:spPr>
        <p:txBody>
          <a:bodyPr/>
          <a:lstStyle/>
          <a:p>
            <a:pPr eaLnBrk="1" hangingPunct="1"/>
            <a:r>
              <a:rPr lang="ja-JP" altLang="en-US" dirty="0"/>
              <a:t>脳性麻痺発症の主たる原因について③</a:t>
            </a:r>
          </a:p>
        </p:txBody>
      </p:sp>
      <p:sp>
        <p:nvSpPr>
          <p:cNvPr id="6" name="スライド番号プレースホルダー 5"/>
          <p:cNvSpPr>
            <a:spLocks noGrp="1"/>
          </p:cNvSpPr>
          <p:nvPr>
            <p:ph type="sldNum" sz="quarter" idx="12"/>
          </p:nvPr>
        </p:nvSpPr>
        <p:spPr>
          <a:xfrm>
            <a:off x="7591039" y="6489165"/>
            <a:ext cx="2311400" cy="476250"/>
          </a:xfrm>
        </p:spPr>
        <p:txBody>
          <a:bodyPr/>
          <a:lstStyle/>
          <a:p>
            <a:pPr>
              <a:defRPr/>
            </a:pPr>
            <a:fld id="{ACBD8017-035A-415E-AD35-ED706B5B22B7}" type="slidenum">
              <a:rPr lang="ja-JP" altLang="en-US"/>
              <a:pPr>
                <a:defRPr/>
              </a:pPr>
              <a:t>26</a:t>
            </a:fld>
            <a:endParaRPr lang="en-US" altLang="ja-JP"/>
          </a:p>
        </p:txBody>
      </p:sp>
      <p:sp>
        <p:nvSpPr>
          <p:cNvPr id="35844" name="AutoShape 821"/>
          <p:cNvSpPr>
            <a:spLocks noChangeArrowheads="1"/>
          </p:cNvSpPr>
          <p:nvPr/>
        </p:nvSpPr>
        <p:spPr bwMode="auto">
          <a:xfrm>
            <a:off x="270668" y="1196976"/>
            <a:ext cx="9290050" cy="5292190"/>
          </a:xfrm>
          <a:prstGeom prst="roundRect">
            <a:avLst>
              <a:gd name="adj" fmla="val 5333"/>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ea typeface="HG丸ｺﾞｼｯｸM-PRO" panose="020F0600000000000000"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49893164"/>
              </p:ext>
            </p:extLst>
          </p:nvPr>
        </p:nvGraphicFramePr>
        <p:xfrm>
          <a:off x="670365" y="1341562"/>
          <a:ext cx="8098265" cy="2457899"/>
        </p:xfrm>
        <a:graphic>
          <a:graphicData uri="http://schemas.openxmlformats.org/presentationml/2006/ole">
            <mc:AlternateContent xmlns:mc="http://schemas.openxmlformats.org/markup-compatibility/2006">
              <mc:Choice xmlns:v="urn:schemas-microsoft-com:vml" Requires="v">
                <p:oleObj spid="_x0000_s22621" name="Worksheet" r:id="rId3" imgW="5743450" imgH="1743191" progId="Excel.Sheet.12">
                  <p:embed/>
                </p:oleObj>
              </mc:Choice>
              <mc:Fallback>
                <p:oleObj name="Worksheet" r:id="rId3" imgW="5743450" imgH="1743191" progId="Excel.Sheet.12">
                  <p:embed/>
                  <p:pic>
                    <p:nvPicPr>
                      <p:cNvPr id="0" name=""/>
                      <p:cNvPicPr/>
                      <p:nvPr/>
                    </p:nvPicPr>
                    <p:blipFill>
                      <a:blip r:embed="rId4"/>
                      <a:stretch>
                        <a:fillRect/>
                      </a:stretch>
                    </p:blipFill>
                    <p:spPr>
                      <a:xfrm>
                        <a:off x="670365" y="1341562"/>
                        <a:ext cx="8098265" cy="2457899"/>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726931865"/>
              </p:ext>
            </p:extLst>
          </p:nvPr>
        </p:nvGraphicFramePr>
        <p:xfrm>
          <a:off x="670365" y="3933850"/>
          <a:ext cx="8098265" cy="1584733"/>
        </p:xfrm>
        <a:graphic>
          <a:graphicData uri="http://schemas.openxmlformats.org/presentationml/2006/ole">
            <mc:AlternateContent xmlns:mc="http://schemas.openxmlformats.org/markup-compatibility/2006">
              <mc:Choice xmlns:v="urn:schemas-microsoft-com:vml" Requires="v">
                <p:oleObj spid="_x0000_s22622" name="Worksheet" r:id="rId5" imgW="5743450" imgH="1123924" progId="Excel.Sheet.12">
                  <p:embed/>
                </p:oleObj>
              </mc:Choice>
              <mc:Fallback>
                <p:oleObj name="Worksheet" r:id="rId5" imgW="5743450" imgH="1123924" progId="Excel.Sheet.12">
                  <p:embed/>
                  <p:pic>
                    <p:nvPicPr>
                      <p:cNvPr id="0" name=""/>
                      <p:cNvPicPr/>
                      <p:nvPr/>
                    </p:nvPicPr>
                    <p:blipFill>
                      <a:blip r:embed="rId6"/>
                      <a:stretch>
                        <a:fillRect/>
                      </a:stretch>
                    </p:blipFill>
                    <p:spPr>
                      <a:xfrm>
                        <a:off x="670365" y="3933850"/>
                        <a:ext cx="8098265" cy="158473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630765168"/>
              </p:ext>
            </p:extLst>
          </p:nvPr>
        </p:nvGraphicFramePr>
        <p:xfrm>
          <a:off x="670365" y="5662042"/>
          <a:ext cx="8098265" cy="658209"/>
        </p:xfrm>
        <a:graphic>
          <a:graphicData uri="http://schemas.openxmlformats.org/presentationml/2006/ole">
            <mc:AlternateContent xmlns:mc="http://schemas.openxmlformats.org/markup-compatibility/2006">
              <mc:Choice xmlns:v="urn:schemas-microsoft-com:vml" Requires="v">
                <p:oleObj spid="_x0000_s22623" name="Worksheet" r:id="rId7" imgW="5743450" imgH="466815" progId="Excel.Sheet.12">
                  <p:embed/>
                </p:oleObj>
              </mc:Choice>
              <mc:Fallback>
                <p:oleObj name="Worksheet" r:id="rId7" imgW="5743450" imgH="466815" progId="Excel.Sheet.12">
                  <p:embed/>
                  <p:pic>
                    <p:nvPicPr>
                      <p:cNvPr id="0" name=""/>
                      <p:cNvPicPr/>
                      <p:nvPr/>
                    </p:nvPicPr>
                    <p:blipFill>
                      <a:blip r:embed="rId8"/>
                      <a:stretch>
                        <a:fillRect/>
                      </a:stretch>
                    </p:blipFill>
                    <p:spPr>
                      <a:xfrm>
                        <a:off x="670365" y="5662042"/>
                        <a:ext cx="8098265" cy="658209"/>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30927" y="342975"/>
            <a:ext cx="8041759" cy="650725"/>
          </a:xfrm>
        </p:spPr>
        <p:txBody>
          <a:bodyPr/>
          <a:lstStyle/>
          <a:p>
            <a:pPr eaLnBrk="1" hangingPunct="1"/>
            <a:r>
              <a:rPr lang="ja-JP" altLang="en-US" dirty="0"/>
              <a:t>脳性麻痺発症の主たる原因について④</a:t>
            </a:r>
          </a:p>
        </p:txBody>
      </p:sp>
      <p:sp>
        <p:nvSpPr>
          <p:cNvPr id="4" name="スライド番号プレースホルダー 5"/>
          <p:cNvSpPr>
            <a:spLocks noGrp="1"/>
          </p:cNvSpPr>
          <p:nvPr>
            <p:ph type="sldNum" sz="quarter" idx="12"/>
          </p:nvPr>
        </p:nvSpPr>
        <p:spPr/>
        <p:txBody>
          <a:bodyPr/>
          <a:lstStyle/>
          <a:p>
            <a:pPr>
              <a:defRPr/>
            </a:pPr>
            <a:fld id="{ADE269FB-84B6-48BD-A302-36373FBA99E0}" type="slidenum">
              <a:rPr lang="ja-JP" altLang="en-US"/>
              <a:pPr>
                <a:defRPr/>
              </a:pPr>
              <a:t>27</a:t>
            </a:fld>
            <a:endParaRPr lang="en-US" altLang="ja-JP" dirty="0"/>
          </a:p>
        </p:txBody>
      </p:sp>
      <p:sp>
        <p:nvSpPr>
          <p:cNvPr id="36868" name="AutoShape 6"/>
          <p:cNvSpPr>
            <a:spLocks noChangeArrowheads="1"/>
          </p:cNvSpPr>
          <p:nvPr/>
        </p:nvSpPr>
        <p:spPr bwMode="auto">
          <a:xfrm>
            <a:off x="415702" y="1307654"/>
            <a:ext cx="8972550" cy="3274268"/>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200" dirty="0">
                <a:ea typeface="HG丸ｺﾞｼｯｸM-PRO" panose="020F0600000000000000" pitchFamily="50" charset="-128"/>
              </a:rPr>
              <a:t>○常位胎盤早期剥離や臍帯脱出などが診断され、直ちに児の娩出を試みても、重度の低酸素状態を改善できない事例もあった。</a:t>
            </a:r>
          </a:p>
          <a:p>
            <a:pPr eaLnBrk="1" hangingPunct="1">
              <a:lnSpc>
                <a:spcPct val="110000"/>
              </a:lnSpc>
              <a:spcBef>
                <a:spcPct val="0"/>
              </a:spcBef>
              <a:buFontTx/>
              <a:buNone/>
            </a:pPr>
            <a:endParaRPr lang="ja-JP" altLang="en-US" sz="2200" dirty="0">
              <a:ea typeface="HG丸ｺﾞｼｯｸM-PRO" panose="020F0600000000000000" pitchFamily="50" charset="-128"/>
            </a:endParaRPr>
          </a:p>
          <a:p>
            <a:pPr eaLnBrk="1" hangingPunct="1">
              <a:lnSpc>
                <a:spcPct val="110000"/>
              </a:lnSpc>
              <a:spcBef>
                <a:spcPct val="0"/>
              </a:spcBef>
              <a:buFontTx/>
              <a:buNone/>
            </a:pPr>
            <a:r>
              <a:rPr lang="ja-JP" altLang="en-US" sz="2200" dirty="0">
                <a:ea typeface="HG丸ｺﾞｼｯｸM-PRO" panose="020F0600000000000000" pitchFamily="50" charset="-128"/>
              </a:rPr>
              <a:t>○常位胎盤早期剥離や臍帯脱出以外の臍帯因子、臍帯脱出、感染、子宮破裂等について、早期発見や危険因子の適切な管理、分娩中の胎児管理などといった視点から再発防止策を考察することも、今後の重要な課題であ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C3919D8C-0C91-4EB5-9639-DEF30990D3E5}" type="slidenum">
              <a:rPr lang="ja-JP" altLang="en-US"/>
              <a:pPr>
                <a:defRPr/>
              </a:pPr>
              <a:t>28</a:t>
            </a:fld>
            <a:endParaRPr lang="en-US" altLang="ja-JP"/>
          </a:p>
        </p:txBody>
      </p:sp>
      <p:sp>
        <p:nvSpPr>
          <p:cNvPr id="37891"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テーマに沿った分析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BDF3AFD-3700-4CFA-B843-C1AA2355D56C}" type="slidenum">
              <a:rPr lang="ja-JP" altLang="en-US" smtClean="0"/>
              <a:pPr>
                <a:defRPr/>
              </a:pPr>
              <a:t>2</a:t>
            </a:fld>
            <a:endParaRPr lang="en-US" altLang="ja-JP"/>
          </a:p>
        </p:txBody>
      </p:sp>
      <p:sp>
        <p:nvSpPr>
          <p:cNvPr id="3" name="Rectangle 2"/>
          <p:cNvSpPr txBox="1">
            <a:spLocks noChangeArrowheads="1"/>
          </p:cNvSpPr>
          <p:nvPr/>
        </p:nvSpPr>
        <p:spPr>
          <a:xfrm>
            <a:off x="1239716" y="256916"/>
            <a:ext cx="5310553"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kumimoji="0" lang="ja-JP" altLang="en-US" sz="3200" dirty="0">
                <a:solidFill>
                  <a:schemeClr val="tx1"/>
                </a:solidFill>
              </a:rPr>
              <a:t>産科医療補償制度の見直し</a:t>
            </a:r>
          </a:p>
        </p:txBody>
      </p:sp>
      <p:sp>
        <p:nvSpPr>
          <p:cNvPr id="4" name="AutoShape 2"/>
          <p:cNvSpPr>
            <a:spLocks noChangeArrowheads="1"/>
          </p:cNvSpPr>
          <p:nvPr/>
        </p:nvSpPr>
        <p:spPr bwMode="auto">
          <a:xfrm>
            <a:off x="571500" y="135052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産科医療提供体制の確保を早急に図るために、</a:t>
            </a:r>
            <a:r>
              <a:rPr lang="ja-JP" altLang="en-US" sz="2800" dirty="0">
                <a:solidFill>
                  <a:srgbClr val="FF0066"/>
                </a:solidFill>
              </a:rPr>
              <a:t>民間保険</a:t>
            </a:r>
            <a:r>
              <a:rPr lang="ja-JP" altLang="en-US" sz="2800" dirty="0">
                <a:solidFill>
                  <a:schemeClr val="tx2"/>
                </a:solidFill>
              </a:rPr>
              <a:t>を活用し、限られたデータを元に早期に創設</a:t>
            </a:r>
          </a:p>
        </p:txBody>
      </p:sp>
      <p:sp>
        <p:nvSpPr>
          <p:cNvPr id="10" name="AutoShape 13"/>
          <p:cNvSpPr>
            <a:spLocks noChangeArrowheads="1"/>
          </p:cNvSpPr>
          <p:nvPr/>
        </p:nvSpPr>
        <p:spPr bwMode="auto">
          <a:xfrm rot="5400000">
            <a:off x="4504817" y="3544115"/>
            <a:ext cx="503634"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2" name="AutoShape 13"/>
          <p:cNvSpPr>
            <a:spLocks noChangeArrowheads="1"/>
          </p:cNvSpPr>
          <p:nvPr/>
        </p:nvSpPr>
        <p:spPr bwMode="auto">
          <a:xfrm rot="5400000">
            <a:off x="4517760" y="1526669"/>
            <a:ext cx="477749"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3" name="AutoShape 2"/>
          <p:cNvSpPr>
            <a:spLocks noChangeArrowheads="1"/>
          </p:cNvSpPr>
          <p:nvPr/>
        </p:nvSpPr>
        <p:spPr bwMode="auto">
          <a:xfrm>
            <a:off x="571500" y="333219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限られたデータを元に設計されたため、「遅くとも</a:t>
            </a:r>
            <a:r>
              <a:rPr lang="ja-JP" altLang="en-US" sz="2800" dirty="0">
                <a:solidFill>
                  <a:srgbClr val="FF0000"/>
                </a:solidFill>
              </a:rPr>
              <a:t>５年後</a:t>
            </a:r>
            <a:r>
              <a:rPr lang="ja-JP" altLang="en-US" sz="2800" dirty="0">
                <a:solidFill>
                  <a:schemeClr val="tx2"/>
                </a:solidFill>
              </a:rPr>
              <a:t>を目処に、本制度の内容について検証し適宜必要な見直しを行う」こととされていた。</a:t>
            </a:r>
          </a:p>
        </p:txBody>
      </p:sp>
      <p:sp>
        <p:nvSpPr>
          <p:cNvPr id="14" name="AutoShape 2"/>
          <p:cNvSpPr>
            <a:spLocks noChangeArrowheads="1"/>
          </p:cNvSpPr>
          <p:nvPr/>
        </p:nvSpPr>
        <p:spPr bwMode="auto">
          <a:xfrm>
            <a:off x="571500" y="5362585"/>
            <a:ext cx="8666163" cy="989191"/>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endParaRPr lang="ja-JP" altLang="en-US" sz="2800" dirty="0">
              <a:solidFill>
                <a:schemeClr val="tx2"/>
              </a:solidFill>
            </a:endParaRPr>
          </a:p>
        </p:txBody>
      </p:sp>
      <p:sp>
        <p:nvSpPr>
          <p:cNvPr id="9" name="AutoShape 6"/>
          <p:cNvSpPr>
            <a:spLocks noChangeArrowheads="1"/>
          </p:cNvSpPr>
          <p:nvPr/>
        </p:nvSpPr>
        <p:spPr bwMode="auto">
          <a:xfrm>
            <a:off x="1316465" y="5578430"/>
            <a:ext cx="7299325" cy="560265"/>
          </a:xfrm>
          <a:prstGeom prst="roundRect">
            <a:avLst>
              <a:gd name="adj" fmla="val 50000"/>
            </a:avLst>
          </a:prstGeom>
          <a:solidFill>
            <a:schemeClr val="bg1"/>
          </a:solidFill>
          <a:ln w="9525">
            <a:solidFill>
              <a:schemeClr val="tx1"/>
            </a:solidFill>
            <a:round/>
            <a:headEnd/>
            <a:tailEnd/>
          </a:ln>
          <a:effectLst/>
        </p:spPr>
        <p:txBody>
          <a:bodyPr lIns="95793" tIns="47896" rIns="95793" bIns="47896" anchor="ctr"/>
          <a:lstStyle/>
          <a:p>
            <a:pPr algn="ctr" defTabSz="957263" eaLnBrk="0" hangingPunct="0">
              <a:defRPr/>
            </a:pPr>
            <a:r>
              <a:rPr lang="ja-JP" altLang="en-US" sz="2900" b="1" dirty="0">
                <a:effectLst>
                  <a:outerShdw blurRad="38100" dist="38100" dir="2700000" algn="tl">
                    <a:srgbClr val="C0C0C0"/>
                  </a:outerShdw>
                </a:effectLst>
              </a:rPr>
              <a:t>平成２７年１月の制度改定の実施</a:t>
            </a:r>
            <a:endParaRPr lang="ja-JP" altLang="en-US" sz="2900" b="1"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111475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a:t>テーマに沿った分析について</a:t>
            </a:r>
          </a:p>
        </p:txBody>
      </p:sp>
      <p:sp>
        <p:nvSpPr>
          <p:cNvPr id="4" name="スライド番号プレースホルダー 5"/>
          <p:cNvSpPr>
            <a:spLocks noGrp="1"/>
          </p:cNvSpPr>
          <p:nvPr>
            <p:ph type="sldNum" sz="quarter" idx="12"/>
          </p:nvPr>
        </p:nvSpPr>
        <p:spPr/>
        <p:txBody>
          <a:bodyPr/>
          <a:lstStyle/>
          <a:p>
            <a:pPr>
              <a:defRPr/>
            </a:pPr>
            <a:fld id="{821F80ED-6982-4C75-98B9-2E0BC5EAF49A}" type="slidenum">
              <a:rPr lang="ja-JP" altLang="en-US"/>
              <a:pPr>
                <a:defRPr/>
              </a:pPr>
              <a:t>29</a:t>
            </a:fld>
            <a:endParaRPr lang="en-US" altLang="ja-JP"/>
          </a:p>
        </p:txBody>
      </p:sp>
      <p:sp>
        <p:nvSpPr>
          <p:cNvPr id="38916" name="AutoShape 3"/>
          <p:cNvSpPr>
            <a:spLocks noChangeArrowheads="1"/>
          </p:cNvSpPr>
          <p:nvPr/>
        </p:nvSpPr>
        <p:spPr bwMode="auto">
          <a:xfrm>
            <a:off x="249238" y="1292225"/>
            <a:ext cx="9407525" cy="50863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b="1">
                <a:latin typeface="HG丸ｺﾞｼｯｸM-PRO" panose="020F0600000000000000" pitchFamily="50" charset="-128"/>
                <a:ea typeface="HG丸ｺﾞｼｯｸM-PRO" panose="020F0600000000000000" pitchFamily="50" charset="-128"/>
              </a:rPr>
              <a:t>「基本的な考え方」</a:t>
            </a: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○集積された事例から見えてきた知見などを中心に、深く分析することが必要な事例について、テーマを選定し分析を行うことで再発防止策等を取りまとめるものである。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○脳性麻痺の再発防止が可能と考えられるものについては、それをテーマとして選定する。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○直接脳性麻痺の再発防止につながらないものであっても、産科医療の質の向上を図る上で重要なものについてはテーマとして選定する。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○テーマは、一般性・普遍性、発生頻度、妊産婦・児への影響、防止可能性、教訓性等の観点から選定する。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492C5AF-1411-4703-A2AE-86CB9C2727F0}" type="slidenum">
              <a:rPr lang="ja-JP" altLang="en-US" sz="1800" smtClean="0"/>
              <a:pPr>
                <a:spcBef>
                  <a:spcPct val="0"/>
                </a:spcBef>
                <a:buFontTx/>
                <a:buNone/>
              </a:pPr>
              <a:t>30</a:t>
            </a:fld>
            <a:endParaRPr lang="en-US" altLang="ja-JP" sz="1800"/>
          </a:p>
        </p:txBody>
      </p:sp>
      <p:graphicFrame>
        <p:nvGraphicFramePr>
          <p:cNvPr id="5" name="コンテンツ プレースホルダー 5"/>
          <p:cNvGraphicFramePr>
            <a:graphicFrameLocks noGrp="1"/>
          </p:cNvGraphicFramePr>
          <p:nvPr>
            <p:ph idx="1"/>
            <p:extLst>
              <p:ext uri="{D42A27DB-BD31-4B8C-83A1-F6EECF244321}">
                <p14:modId xmlns:p14="http://schemas.microsoft.com/office/powerpoint/2010/main" val="3736061397"/>
              </p:ext>
            </p:extLst>
          </p:nvPr>
        </p:nvGraphicFramePr>
        <p:xfrm>
          <a:off x="239713" y="1270000"/>
          <a:ext cx="9142412" cy="5214937"/>
        </p:xfrm>
        <a:graphic>
          <a:graphicData uri="http://schemas.openxmlformats.org/drawingml/2006/table">
            <a:tbl>
              <a:tblPr firstRow="1" bandRow="1">
                <a:tableStyleId>{5940675A-B579-460E-94D1-54222C63F5DA}</a:tableStyleId>
              </a:tblPr>
              <a:tblGrid>
                <a:gridCol w="3915284">
                  <a:extLst>
                    <a:ext uri="{9D8B030D-6E8A-4147-A177-3AD203B41FA5}">
                      <a16:colId xmlns:a16="http://schemas.microsoft.com/office/drawing/2014/main" val="20000"/>
                    </a:ext>
                  </a:extLst>
                </a:gridCol>
                <a:gridCol w="5227128">
                  <a:extLst>
                    <a:ext uri="{9D8B030D-6E8A-4147-A177-3AD203B41FA5}">
                      <a16:colId xmlns:a16="http://schemas.microsoft.com/office/drawing/2014/main" val="20001"/>
                    </a:ext>
                  </a:extLst>
                </a:gridCol>
              </a:tblGrid>
              <a:tr h="413364">
                <a:tc>
                  <a:txBody>
                    <a:bodyPr/>
                    <a:lstStyle/>
                    <a:p>
                      <a:pPr algn="ctr"/>
                      <a:r>
                        <a:rPr kumimoji="1" lang="ja-JP" altLang="en-US" sz="2000" dirty="0">
                          <a:latin typeface="+mj-ea"/>
                          <a:ea typeface="+mj-ea"/>
                        </a:rPr>
                        <a:t>項立て</a:t>
                      </a:r>
                    </a:p>
                  </a:txBody>
                  <a:tcPr marL="91442" marR="91442" marT="45713" marB="45713">
                    <a:solidFill>
                      <a:schemeClr val="accent1"/>
                    </a:solidFill>
                  </a:tcPr>
                </a:tc>
                <a:tc>
                  <a:txBody>
                    <a:bodyPr/>
                    <a:lstStyle/>
                    <a:p>
                      <a:pPr algn="ctr"/>
                      <a:r>
                        <a:rPr kumimoji="1" lang="ja-JP" altLang="en-US" sz="2000" dirty="0">
                          <a:latin typeface="+mj-ea"/>
                          <a:ea typeface="+mj-ea"/>
                        </a:rPr>
                        <a:t>記載する内容</a:t>
                      </a:r>
                    </a:p>
                  </a:txBody>
                  <a:tcPr marL="91442" marR="91442" marT="45713" marB="45713">
                    <a:solidFill>
                      <a:schemeClr val="accent1"/>
                    </a:solidFill>
                  </a:tcPr>
                </a:tc>
                <a:extLst>
                  <a:ext uri="{0D108BD9-81ED-4DB2-BD59-A6C34878D82A}">
                    <a16:rowId xmlns:a16="http://schemas.microsoft.com/office/drawing/2014/main" val="10000"/>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はじめに</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r>
                        <a:rPr kumimoji="1" lang="ja-JP" altLang="en-US" sz="2000" u="none" strike="noStrike" cap="none" normalizeH="0" baseline="0" dirty="0">
                          <a:ln>
                            <a:noFill/>
                          </a:ln>
                          <a:effectLst/>
                          <a:latin typeface="+mj-ea"/>
                          <a:ea typeface="+mj-ea"/>
                        </a:rPr>
                        <a:t>テーマに関する概説およびテーマとして取り上げた目的やねらい等について記載する。</a:t>
                      </a:r>
                      <a:endParaRPr kumimoji="1" lang="ja-JP" altLang="en-US" sz="2000" dirty="0">
                        <a:latin typeface="+mj-ea"/>
                        <a:ea typeface="+mj-ea"/>
                      </a:endParaRPr>
                    </a:p>
                  </a:txBody>
                  <a:tcPr marL="91442" marR="91442" marT="45713" marB="45713"/>
                </a:tc>
                <a:extLst>
                  <a:ext uri="{0D108BD9-81ED-4DB2-BD59-A6C34878D82A}">
                    <a16:rowId xmlns:a16="http://schemas.microsoft.com/office/drawing/2014/main" val="10001"/>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２</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分析対象事例の概況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分析対象事例の背景や分類等について、数量的に示す。</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2"/>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３</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原因分析報告書の取りまとめ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原因分析報告書の記載内容を取りまとめる。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extLst>
                  <a:ext uri="{0D108BD9-81ED-4DB2-BD59-A6C34878D82A}">
                    <a16:rowId xmlns:a16="http://schemas.microsoft.com/office/drawing/2014/main" val="10003"/>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４</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テーマに関する現況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文献等を参考にテーマに関する現況を取りまとめる。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4"/>
                  </a:ext>
                </a:extLst>
              </a:tr>
              <a:tr h="187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５</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再発防止および産科医療の　質の向上に向けて</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nchor="ctr">
                    <a:solidFill>
                      <a:schemeClr val="accent1"/>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再発防止委員会からの提言・要望を取りまとめている。</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産科医療関係者に対する提言</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2)</a:t>
                      </a:r>
                      <a:r>
                        <a:rPr kumimoji="1" lang="ja-JP" altLang="en-US" sz="2000" u="none" strike="noStrike" cap="none" normalizeH="0" baseline="0" dirty="0">
                          <a:ln>
                            <a:noFill/>
                          </a:ln>
                          <a:effectLst/>
                          <a:latin typeface="+mj-ea"/>
                          <a:ea typeface="+mj-ea"/>
                        </a:rPr>
                        <a:t>学会・職能団体に対する要望</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3)</a:t>
                      </a:r>
                      <a:r>
                        <a:rPr kumimoji="1" lang="ja-JP" altLang="en-US" sz="2000" u="none" strike="noStrike" cap="none" normalizeH="0" baseline="0" dirty="0">
                          <a:ln>
                            <a:noFill/>
                          </a:ln>
                          <a:effectLst/>
                          <a:latin typeface="+mj-ea"/>
                          <a:ea typeface="+mj-ea"/>
                        </a:rPr>
                        <a:t>国・地方自治体に対する要望</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solidFill>
                      <a:schemeClr val="accent1"/>
                    </a:solidFill>
                  </a:tcPr>
                </a:tc>
                <a:extLst>
                  <a:ext uri="{0D108BD9-81ED-4DB2-BD59-A6C34878D82A}">
                    <a16:rowId xmlns:a16="http://schemas.microsoft.com/office/drawing/2014/main" val="10005"/>
                  </a:ext>
                </a:extLst>
              </a:tr>
            </a:tbl>
          </a:graphicData>
        </a:graphic>
      </p:graphicFrame>
      <p:sp>
        <p:nvSpPr>
          <p:cNvPr id="39962" name="タイトル 1"/>
          <p:cNvSpPr>
            <a:spLocks noGrp="1"/>
          </p:cNvSpPr>
          <p:nvPr>
            <p:ph type="title"/>
          </p:nvPr>
        </p:nvSpPr>
        <p:spPr>
          <a:xfrm>
            <a:off x="119063" y="49213"/>
            <a:ext cx="8913812" cy="1143000"/>
          </a:xfrm>
        </p:spPr>
        <p:txBody>
          <a:bodyPr/>
          <a:lstStyle/>
          <a:p>
            <a:r>
              <a:rPr lang="ja-JP" altLang="en-US"/>
              <a:t>テーマに沿った分析の構成</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28838" y="328613"/>
            <a:ext cx="5676900" cy="644525"/>
          </a:xfrm>
        </p:spPr>
        <p:txBody>
          <a:bodyPr/>
          <a:lstStyle/>
          <a:p>
            <a:pPr eaLnBrk="1" hangingPunct="1"/>
            <a:r>
              <a:rPr lang="ja-JP" altLang="en-US"/>
              <a:t>テーマに沿った分析の視点</a:t>
            </a:r>
          </a:p>
        </p:txBody>
      </p:sp>
      <p:sp>
        <p:nvSpPr>
          <p:cNvPr id="7" name="スライド番号プレースホルダー 5"/>
          <p:cNvSpPr>
            <a:spLocks noGrp="1"/>
          </p:cNvSpPr>
          <p:nvPr>
            <p:ph type="sldNum" sz="quarter" idx="12"/>
          </p:nvPr>
        </p:nvSpPr>
        <p:spPr/>
        <p:txBody>
          <a:bodyPr/>
          <a:lstStyle/>
          <a:p>
            <a:pPr>
              <a:defRPr/>
            </a:pPr>
            <a:fld id="{6BF525D9-1E22-415F-9835-2CB8CD71F1F4}" type="slidenum">
              <a:rPr lang="ja-JP" altLang="en-US"/>
              <a:pPr>
                <a:defRPr/>
              </a:pPr>
              <a:t>31</a:t>
            </a:fld>
            <a:endParaRPr lang="en-US" altLang="ja-JP"/>
          </a:p>
        </p:txBody>
      </p:sp>
      <p:sp>
        <p:nvSpPr>
          <p:cNvPr id="40964" name="AutoShape 4"/>
          <p:cNvSpPr>
            <a:spLocks noChangeArrowheads="1"/>
          </p:cNvSpPr>
          <p:nvPr/>
        </p:nvSpPr>
        <p:spPr bwMode="auto">
          <a:xfrm>
            <a:off x="466725" y="1349375"/>
            <a:ext cx="8972550" cy="1303338"/>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①集積された事例を通して分析を行う視点</a:t>
            </a:r>
          </a:p>
          <a:p>
            <a:pPr eaLnBrk="1" hangingPunct="1">
              <a:buFontTx/>
              <a:buNone/>
            </a:pPr>
            <a:r>
              <a:rPr lang="ja-JP" altLang="en-US" sz="180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ja-JP" altLang="en-US" sz="1800" b="1">
                <a:latin typeface="HG丸ｺﾞｼｯｸM-PRO" panose="020F0600000000000000" pitchFamily="50" charset="-128"/>
                <a:ea typeface="HG丸ｺﾞｼｯｸM-PRO" panose="020F0600000000000000" pitchFamily="50" charset="-128"/>
              </a:rPr>
              <a:t>②実施可能な視点</a:t>
            </a:r>
          </a:p>
          <a:p>
            <a:pPr eaLnBrk="1" hangingPunct="1">
              <a:lnSpc>
                <a:spcPct val="90000"/>
              </a:lnSpc>
              <a:buFontTx/>
              <a:buNone/>
            </a:pPr>
            <a:r>
              <a:rPr lang="ja-JP" altLang="en-US" sz="180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③積極的に取り組まれる視点</a:t>
            </a: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に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buFontTx/>
              <a:buNone/>
            </a:pPr>
            <a:r>
              <a:rPr lang="ja-JP" altLang="en-US" sz="1800" b="1">
                <a:ea typeface="HG丸ｺﾞｼｯｸM-PRO" panose="020F0600000000000000" pitchFamily="50" charset="-128"/>
              </a:rPr>
              <a:t>④妊産婦や病院運営者等においても活用される視点</a:t>
            </a:r>
          </a:p>
          <a:p>
            <a:pPr eaLnBrk="1" hangingPunct="1">
              <a:lnSpc>
                <a:spcPct val="110000"/>
              </a:lnSpc>
              <a:spcBef>
                <a:spcPct val="0"/>
              </a:spcBef>
              <a:buFontTx/>
              <a:buNone/>
            </a:pPr>
            <a:r>
              <a:rPr lang="ja-JP" altLang="en-US" sz="180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46360" y="342975"/>
            <a:ext cx="4810106" cy="650725"/>
          </a:xfrm>
        </p:spPr>
        <p:txBody>
          <a:bodyPr/>
          <a:lstStyle/>
          <a:p>
            <a:pPr eaLnBrk="1" hangingPunct="1"/>
            <a:r>
              <a:rPr lang="ja-JP" altLang="en-US" dirty="0"/>
              <a:t>第６回報告書のテーマ</a:t>
            </a:r>
          </a:p>
        </p:txBody>
      </p:sp>
      <p:sp>
        <p:nvSpPr>
          <p:cNvPr id="8" name="スライド番号プレースホルダー 5"/>
          <p:cNvSpPr>
            <a:spLocks noGrp="1"/>
          </p:cNvSpPr>
          <p:nvPr>
            <p:ph type="sldNum" sz="quarter" idx="12"/>
          </p:nvPr>
        </p:nvSpPr>
        <p:spPr/>
        <p:txBody>
          <a:bodyPr/>
          <a:lstStyle/>
          <a:p>
            <a:pPr>
              <a:defRPr/>
            </a:pPr>
            <a:fld id="{C422FD70-BD03-4509-8C06-7E632A2CBCE8}" type="slidenum">
              <a:rPr lang="ja-JP" altLang="en-US"/>
              <a:pPr>
                <a:defRPr/>
              </a:pPr>
              <a:t>32</a:t>
            </a:fld>
            <a:endParaRPr lang="en-US" altLang="ja-JP" dirty="0"/>
          </a:p>
        </p:txBody>
      </p:sp>
      <p:sp>
        <p:nvSpPr>
          <p:cNvPr id="41988" name="AutoShape 3"/>
          <p:cNvSpPr>
            <a:spLocks noChangeArrowheads="1"/>
          </p:cNvSpPr>
          <p:nvPr/>
        </p:nvSpPr>
        <p:spPr bwMode="auto">
          <a:xfrm>
            <a:off x="477838" y="1341438"/>
            <a:ext cx="8943975" cy="13906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dirty="0">
                <a:ea typeface="HG丸ｺﾞｼｯｸM-PRO" panose="020F0600000000000000" pitchFamily="50" charset="-128"/>
              </a:rPr>
              <a:t>①常位胎盤早期剥離について</a:t>
            </a:r>
          </a:p>
        </p:txBody>
      </p:sp>
      <p:sp>
        <p:nvSpPr>
          <p:cNvPr id="41989" name="AutoShape 3"/>
          <p:cNvSpPr>
            <a:spLocks noChangeArrowheads="1"/>
          </p:cNvSpPr>
          <p:nvPr/>
        </p:nvSpPr>
        <p:spPr bwMode="auto">
          <a:xfrm>
            <a:off x="493713" y="2971800"/>
            <a:ext cx="8943975" cy="14414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dirty="0">
                <a:latin typeface="HG丸ｺﾞｼｯｸM-PRO" panose="020F0600000000000000" pitchFamily="50" charset="-128"/>
                <a:ea typeface="HG丸ｺﾞｼｯｸM-PRO" panose="020F0600000000000000" pitchFamily="50" charset="-128"/>
              </a:rPr>
              <a:t>②母児間輸血症候群について</a:t>
            </a:r>
          </a:p>
        </p:txBody>
      </p:sp>
      <p:sp>
        <p:nvSpPr>
          <p:cNvPr id="41990" name="AutoShape 3"/>
          <p:cNvSpPr>
            <a:spLocks noChangeArrowheads="1"/>
          </p:cNvSpPr>
          <p:nvPr/>
        </p:nvSpPr>
        <p:spPr bwMode="auto">
          <a:xfrm>
            <a:off x="493713" y="4654550"/>
            <a:ext cx="8928100" cy="1439863"/>
          </a:xfrm>
          <a:prstGeom prst="roundRect">
            <a:avLst>
              <a:gd name="adj" fmla="val 12806"/>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dirty="0">
                <a:latin typeface="HG丸ｺﾞｼｯｸM-PRO" panose="020F0600000000000000" pitchFamily="50" charset="-128"/>
                <a:ea typeface="HG丸ｺﾞｼｯｸM-PRO" panose="020F0600000000000000" pitchFamily="50" charset="-128"/>
              </a:rPr>
              <a:t>③生後５分まで新生児蘇生処置が不要であった</a:t>
            </a:r>
            <a:endParaRPr lang="en-US" altLang="ja-JP" sz="2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2800" b="1" dirty="0">
                <a:latin typeface="HG丸ｺﾞｼｯｸM-PRO" panose="020F0600000000000000" pitchFamily="50" charset="-128"/>
                <a:ea typeface="HG丸ｺﾞｼｯｸM-PRO" panose="020F0600000000000000" pitchFamily="50" charset="-128"/>
              </a:rPr>
              <a:t>　事例について</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0508C4BD-0565-454A-B1FF-FCD35274F030}" type="slidenum">
              <a:rPr lang="ja-JP" altLang="en-US"/>
              <a:pPr>
                <a:defRPr/>
              </a:pPr>
              <a:t>33</a:t>
            </a:fld>
            <a:endParaRPr lang="en-US" altLang="ja-JP" dirty="0"/>
          </a:p>
        </p:txBody>
      </p:sp>
      <p:sp>
        <p:nvSpPr>
          <p:cNvPr id="43011" name="Rectangle 2"/>
          <p:cNvSpPr>
            <a:spLocks noGrp="1" noChangeArrowheads="1"/>
          </p:cNvSpPr>
          <p:nvPr>
            <p:ph type="subTitle" idx="4294967295"/>
          </p:nvPr>
        </p:nvSpPr>
        <p:spPr bwMode="hidden">
          <a:xfrm>
            <a:off x="1333500" y="2349500"/>
            <a:ext cx="7237413"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buFontTx/>
              <a:buNone/>
            </a:pPr>
            <a:endParaRPr lang="en-US" altLang="ja-JP" sz="5400" dirty="0">
              <a:ea typeface="HG丸ｺﾞｼｯｸM-PRO" panose="020F0600000000000000" pitchFamily="50" charset="-128"/>
            </a:endParaRPr>
          </a:p>
          <a:p>
            <a:pPr marL="0" indent="0" algn="ctr" eaLnBrk="1" hangingPunct="1">
              <a:buFontTx/>
              <a:buNone/>
            </a:pPr>
            <a:r>
              <a:rPr lang="ja-JP" altLang="en-US" sz="5400" dirty="0">
                <a:ea typeface="HG丸ｺﾞｼｯｸM-PRO" panose="020F0600000000000000" pitchFamily="50" charset="-128"/>
              </a:rPr>
              <a:t>①常位胎盤早期剥離について</a:t>
            </a:r>
          </a:p>
          <a:p>
            <a:pPr marL="0" indent="0" algn="ctr" eaLnBrk="1" hangingPunct="1">
              <a:buFontTx/>
              <a:buNone/>
            </a:pPr>
            <a:endParaRPr lang="en-US" altLang="ja-JP" sz="5400" dirty="0">
              <a:ea typeface="HG丸ｺﾞｼｯｸM-PRO" panose="020F0600000000000000"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9" y="342975"/>
            <a:ext cx="2040116" cy="650725"/>
          </a:xfrm>
        </p:spPr>
        <p:txBody>
          <a:bodyPr/>
          <a:lstStyle/>
          <a:p>
            <a:pPr eaLnBrk="1" hangingPunct="1"/>
            <a:r>
              <a:rPr lang="ja-JP" altLang="en-US" dirty="0"/>
              <a:t>はじめに</a:t>
            </a:r>
          </a:p>
        </p:txBody>
      </p:sp>
      <p:sp>
        <p:nvSpPr>
          <p:cNvPr id="4" name="スライド番号プレースホルダー 5"/>
          <p:cNvSpPr>
            <a:spLocks noGrp="1"/>
          </p:cNvSpPr>
          <p:nvPr>
            <p:ph type="sldNum" sz="quarter" idx="12"/>
          </p:nvPr>
        </p:nvSpPr>
        <p:spPr/>
        <p:txBody>
          <a:bodyPr/>
          <a:lstStyle/>
          <a:p>
            <a:pPr>
              <a:defRPr/>
            </a:pPr>
            <a:fld id="{A693CEC4-9B3F-4657-BDD1-35F3322037CF}" type="slidenum">
              <a:rPr lang="ja-JP" altLang="en-US"/>
              <a:pPr>
                <a:defRPr/>
              </a:pPr>
              <a:t>34</a:t>
            </a:fld>
            <a:endParaRPr lang="en-US" altLang="ja-JP"/>
          </a:p>
        </p:txBody>
      </p:sp>
      <p:sp>
        <p:nvSpPr>
          <p:cNvPr id="44036" name="AutoShape 3"/>
          <p:cNvSpPr>
            <a:spLocks noChangeArrowheads="1"/>
          </p:cNvSpPr>
          <p:nvPr/>
        </p:nvSpPr>
        <p:spPr bwMode="auto">
          <a:xfrm>
            <a:off x="342900" y="1485578"/>
            <a:ext cx="9213850" cy="43924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dirty="0">
                <a:latin typeface="HG丸ｺﾞｼｯｸM-PRO" panose="020F0600000000000000" pitchFamily="50" charset="-128"/>
                <a:ea typeface="HG丸ｺﾞｼｯｸM-PRO" panose="020F0600000000000000" pitchFamily="50" charset="-128"/>
              </a:rPr>
              <a:t>○公表した７</a:t>
            </a:r>
            <a:r>
              <a:rPr lang="en-US" altLang="ja-JP" sz="2200" dirty="0">
                <a:latin typeface="HG丸ｺﾞｼｯｸM-PRO" panose="020F0600000000000000" pitchFamily="50" charset="-128"/>
                <a:ea typeface="HG丸ｺﾞｼｯｸM-PRO" panose="020F0600000000000000" pitchFamily="50" charset="-128"/>
              </a:rPr>
              <a:t>93</a:t>
            </a:r>
            <a:r>
              <a:rPr lang="ja-JP" altLang="en-US" sz="2200" dirty="0">
                <a:latin typeface="HG丸ｺﾞｼｯｸM-PRO" panose="020F0600000000000000" pitchFamily="50" charset="-128"/>
                <a:ea typeface="HG丸ｺﾞｼｯｸM-PRO" panose="020F0600000000000000" pitchFamily="50" charset="-128"/>
              </a:rPr>
              <a:t>事例のうち、原因分析報告書において、常位胎盤早期剥離があると記載された事例</a:t>
            </a:r>
            <a:r>
              <a:rPr lang="en-US" altLang="ja-JP" sz="2200" dirty="0">
                <a:latin typeface="HG丸ｺﾞｼｯｸM-PRO" panose="020F0600000000000000" pitchFamily="50" charset="-128"/>
                <a:ea typeface="HG丸ｺﾞｼｯｸM-PRO" panose="020F0600000000000000" pitchFamily="50" charset="-128"/>
              </a:rPr>
              <a:t>176</a:t>
            </a:r>
            <a:r>
              <a:rPr lang="ja-JP" altLang="en-US" sz="2200" dirty="0">
                <a:latin typeface="HG丸ｺﾞｼｯｸM-PRO" panose="020F0600000000000000" pitchFamily="50" charset="-128"/>
                <a:ea typeface="HG丸ｺﾞｼｯｸM-PRO" panose="020F0600000000000000" pitchFamily="50" charset="-128"/>
              </a:rPr>
              <a:t>件を分析した。</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○「第２回　再発防止に関する報告書」では、「常位胎盤早期剥離の保健指導について」、「第３回　再発防止に関する報告書」では、「常位胎盤早期剥離について」を「テーマに沿った分析」のテーマとして取り上げたが、今回常位胎盤早期剥離を合併した事例が増え、動向の確認やより詳細な分析が可能となったことから、再度テーマとして選定した。</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66863" y="127000"/>
            <a:ext cx="6657975" cy="957263"/>
          </a:xfrm>
        </p:spPr>
        <p:txBody>
          <a:bodyPr/>
          <a:lstStyle/>
          <a:p>
            <a:pPr eaLnBrk="1" hangingPunct="1"/>
            <a:r>
              <a:rPr lang="ja-JP" altLang="en-US" sz="2800"/>
              <a:t>「分析対象事例の概況」･</a:t>
            </a:r>
            <a:br>
              <a:rPr lang="en-US" altLang="ja-JP" sz="2800"/>
            </a:br>
            <a:r>
              <a:rPr lang="ja-JP" altLang="en-US" sz="2800"/>
              <a:t>「原因分析報告書の取りまとめ」より①</a:t>
            </a:r>
          </a:p>
        </p:txBody>
      </p:sp>
      <p:sp>
        <p:nvSpPr>
          <p:cNvPr id="4" name="スライド番号プレースホルダー 5"/>
          <p:cNvSpPr>
            <a:spLocks noGrp="1"/>
          </p:cNvSpPr>
          <p:nvPr>
            <p:ph type="sldNum" sz="quarter" idx="12"/>
          </p:nvPr>
        </p:nvSpPr>
        <p:spPr/>
        <p:txBody>
          <a:bodyPr/>
          <a:lstStyle/>
          <a:p>
            <a:pPr>
              <a:defRPr/>
            </a:pPr>
            <a:fld id="{2E936233-57E5-4F93-829C-06ADBB5F683E}" type="slidenum">
              <a:rPr lang="ja-JP" altLang="en-US">
                <a:solidFill>
                  <a:srgbClr val="000000"/>
                </a:solidFill>
              </a:rPr>
              <a:pPr>
                <a:defRPr/>
              </a:pPr>
              <a:t>35</a:t>
            </a:fld>
            <a:endParaRPr lang="en-US" altLang="ja-JP" dirty="0">
              <a:solidFill>
                <a:srgbClr val="000000"/>
              </a:solidFill>
            </a:endParaRPr>
          </a:p>
        </p:txBody>
      </p:sp>
      <p:sp>
        <p:nvSpPr>
          <p:cNvPr id="45060" name="AutoShape 3"/>
          <p:cNvSpPr>
            <a:spLocks noChangeArrowheads="1"/>
          </p:cNvSpPr>
          <p:nvPr/>
        </p:nvSpPr>
        <p:spPr bwMode="auto">
          <a:xfrm>
            <a:off x="342900" y="1413447"/>
            <a:ext cx="9213850" cy="40325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件のうち、分娩機関外で常位胎盤早期剥離を発症した事例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件における妊産婦が分娩機関に来院した際の主訴は、腹痛が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85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69.1</a:t>
            </a:r>
            <a:r>
              <a:rPr lang="ja-JP" altLang="en-US" sz="2200" dirty="0">
                <a:solidFill>
                  <a:srgbClr val="000000"/>
                </a:solidFill>
                <a:latin typeface="HG丸ｺﾞｼｯｸM-PRO" panose="020F0600000000000000" pitchFamily="50" charset="-128"/>
                <a:ea typeface="HG丸ｺﾞｼｯｸM-PRO" panose="020F0600000000000000" pitchFamily="50" charset="-128"/>
              </a:rPr>
              <a:t>％）、性器出血が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44.7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％）であった。また、腹部緊満感が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％）、胎動の変化（胎動減少・消失、胎動が激しい）が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○出生時在胎週数</a:t>
            </a:r>
            <a:r>
              <a:rPr lang="en-US" altLang="ja-JP" sz="2200" dirty="0">
                <a:solidFill>
                  <a:srgbClr val="000000"/>
                </a:solidFill>
                <a:latin typeface="HG丸ｺﾞｼｯｸM-PRO" panose="020F0600000000000000" pitchFamily="50" charset="-128"/>
                <a:ea typeface="HG丸ｺﾞｼｯｸM-PRO" panose="020F0600000000000000" pitchFamily="50" charset="-128"/>
              </a:rPr>
              <a:t>37</a:t>
            </a:r>
            <a:r>
              <a:rPr lang="ja-JP" altLang="en-US" sz="2200" dirty="0">
                <a:solidFill>
                  <a:srgbClr val="000000"/>
                </a:solidFill>
                <a:latin typeface="HG丸ｺﾞｼｯｸM-PRO" panose="020F0600000000000000" pitchFamily="50" charset="-128"/>
                <a:ea typeface="HG丸ｺﾞｼｯｸM-PRO" panose="020F0600000000000000" pitchFamily="50" charset="-128"/>
              </a:rPr>
              <a:t>週未満（早産）であった事例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75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件のうち、原因分析報告書で常位胎盤早期剥離発症と分析された時期に切迫早産として子宮収縮抑制薬が使用開始・継続・増量された事例は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4188" y="128588"/>
            <a:ext cx="6656387" cy="957262"/>
          </a:xfrm>
        </p:spPr>
        <p:txBody>
          <a:bodyPr/>
          <a:lstStyle/>
          <a:p>
            <a:pPr eaLnBrk="1" hangingPunct="1"/>
            <a:r>
              <a:rPr lang="ja-JP" altLang="en-US" sz="2800"/>
              <a:t>「分析対象事例の概況」･</a:t>
            </a:r>
            <a:br>
              <a:rPr lang="en-US" altLang="ja-JP" sz="2800"/>
            </a:br>
            <a:r>
              <a:rPr lang="ja-JP" altLang="en-US" sz="2800"/>
              <a:t>「原因分析報告書の取りまとめ」より②</a:t>
            </a:r>
          </a:p>
        </p:txBody>
      </p:sp>
      <p:sp>
        <p:nvSpPr>
          <p:cNvPr id="4" name="スライド番号プレースホルダー 5"/>
          <p:cNvSpPr>
            <a:spLocks noGrp="1"/>
          </p:cNvSpPr>
          <p:nvPr>
            <p:ph type="sldNum" sz="quarter" idx="12"/>
          </p:nvPr>
        </p:nvSpPr>
        <p:spPr/>
        <p:txBody>
          <a:bodyPr/>
          <a:lstStyle/>
          <a:p>
            <a:pPr>
              <a:defRPr/>
            </a:pPr>
            <a:fld id="{3B5838EF-CB90-4FCE-AD90-A98A3EAFD735}" type="slidenum">
              <a:rPr lang="ja-JP" altLang="en-US">
                <a:solidFill>
                  <a:srgbClr val="000000"/>
                </a:solidFill>
              </a:rPr>
              <a:pPr>
                <a:defRPr/>
              </a:pPr>
              <a:t>36</a:t>
            </a:fld>
            <a:endParaRPr lang="en-US" altLang="ja-JP" dirty="0">
              <a:solidFill>
                <a:srgbClr val="000000"/>
              </a:solidFill>
            </a:endParaRPr>
          </a:p>
        </p:txBody>
      </p:sp>
      <p:sp>
        <p:nvSpPr>
          <p:cNvPr id="46084" name="AutoShape 3"/>
          <p:cNvSpPr>
            <a:spLocks noChangeArrowheads="1"/>
          </p:cNvSpPr>
          <p:nvPr/>
        </p:nvSpPr>
        <p:spPr bwMode="auto">
          <a:xfrm>
            <a:off x="427038" y="1269554"/>
            <a:ext cx="9048750" cy="468052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件において、妊娠中の喫煙ありが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9.7</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％）、妊娠高血圧症候群が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％）、常位胎盤早期剥離発症後の母体搬送ありが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30.1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％）、緊急帝王切開術が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84.7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○当該分娩機関において、緊急帝王切開術を決定してから児娩出までの平均時間については、全体が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分であり、常位胎盤早期剥離発症後に母体搬送された事例のうち、妊産婦到着前に当該分娩機関で帝王切開術準備がされていた事例が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25</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分、妊産婦到</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着前に当該分娩機関で帝王切開術準備がされていなかった事例が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分、常位胎盤早期剥離発症後に母体搬送されなかった事例が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分であった。</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8"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「原因分析報告書の取りまとめ」より③</a:t>
            </a:r>
          </a:p>
        </p:txBody>
      </p:sp>
      <p:sp>
        <p:nvSpPr>
          <p:cNvPr id="4" name="スライド番号プレースホルダー 5"/>
          <p:cNvSpPr>
            <a:spLocks noGrp="1"/>
          </p:cNvSpPr>
          <p:nvPr>
            <p:ph type="sldNum" sz="quarter" idx="12"/>
          </p:nvPr>
        </p:nvSpPr>
        <p:spPr/>
        <p:txBody>
          <a:bodyPr/>
          <a:lstStyle/>
          <a:p>
            <a:pPr>
              <a:defRPr/>
            </a:pPr>
            <a:fld id="{3B5838EF-CB90-4FCE-AD90-A98A3EAFD735}" type="slidenum">
              <a:rPr lang="ja-JP" altLang="en-US">
                <a:solidFill>
                  <a:srgbClr val="000000"/>
                </a:solidFill>
              </a:rPr>
              <a:pPr>
                <a:defRPr/>
              </a:pPr>
              <a:t>37</a:t>
            </a:fld>
            <a:endParaRPr lang="en-US" altLang="ja-JP" dirty="0">
              <a:solidFill>
                <a:srgbClr val="000000"/>
              </a:solidFill>
            </a:endParaRPr>
          </a:p>
        </p:txBody>
      </p:sp>
      <p:sp>
        <p:nvSpPr>
          <p:cNvPr id="46084" name="AutoShape 3"/>
          <p:cNvSpPr>
            <a:spLocks noChangeArrowheads="1"/>
          </p:cNvSpPr>
          <p:nvPr/>
        </p:nvSpPr>
        <p:spPr bwMode="auto">
          <a:xfrm>
            <a:off x="427038" y="1268983"/>
            <a:ext cx="9048750" cy="259285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mn-ea"/>
                <a:ea typeface="+mn-ea"/>
              </a:rPr>
              <a:t>■脳性麻痺発症の主たる原因について</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○単一の病態が記されているものが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89.2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％）であり、このうち常位胎盤早期剥離が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80.7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％）と最も多く、次いで臍帯脱出以外の臍</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帯因子が５件（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Tree>
    <p:extLst>
      <p:ext uri="{BB962C8B-B14F-4D97-AF65-F5344CB8AC3E}">
        <p14:creationId xmlns:p14="http://schemas.microsoft.com/office/powerpoint/2010/main" val="2378760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8"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p>
        </p:txBody>
      </p:sp>
      <p:sp>
        <p:nvSpPr>
          <p:cNvPr id="4" name="スライド番号プレースホルダー 5"/>
          <p:cNvSpPr>
            <a:spLocks noGrp="1"/>
          </p:cNvSpPr>
          <p:nvPr>
            <p:ph type="sldNum" sz="quarter" idx="12"/>
          </p:nvPr>
        </p:nvSpPr>
        <p:spPr/>
        <p:txBody>
          <a:bodyPr/>
          <a:lstStyle/>
          <a:p>
            <a:pPr>
              <a:defRPr/>
            </a:pPr>
            <a:fld id="{3B5838EF-CB90-4FCE-AD90-A98A3EAFD735}" type="slidenum">
              <a:rPr lang="ja-JP" altLang="en-US">
                <a:solidFill>
                  <a:srgbClr val="000000"/>
                </a:solidFill>
              </a:rPr>
              <a:pPr>
                <a:defRPr/>
              </a:pPr>
              <a:t>38</a:t>
            </a:fld>
            <a:endParaRPr lang="en-US" altLang="ja-JP" dirty="0">
              <a:solidFill>
                <a:srgbClr val="000000"/>
              </a:solidFill>
            </a:endParaRPr>
          </a:p>
        </p:txBody>
      </p:sp>
      <p:sp>
        <p:nvSpPr>
          <p:cNvPr id="46084" name="AutoShape 3"/>
          <p:cNvSpPr>
            <a:spLocks noChangeArrowheads="1"/>
          </p:cNvSpPr>
          <p:nvPr/>
        </p:nvSpPr>
        <p:spPr bwMode="auto">
          <a:xfrm>
            <a:off x="427038" y="1269555"/>
            <a:ext cx="9133680" cy="468052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mn-ea"/>
                <a:ea typeface="+mn-ea"/>
              </a:rPr>
              <a:t>■臨床経過に関する医学的評価</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○常位胎盤早期剥離に関して産科医療の質の向上を図るための評価がされた施設は、搬送元分娩機関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76</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96</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妊娠中の管理に関しては、妊娠高血圧症候群の診断・管理が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12.5</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％）、分娩中の管理に関しては、分娩中の胎児心拍数聴取が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％）、胎児心拍数陣痛図の判読と対応が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％）、緊急帝王切開術決定から手術開始・児娩出までの所要時間が９件（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9.4</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％）、新生児管理に関しては、新生児蘇生が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％）（うち９件（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9.4</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％）が人工呼吸または胸骨圧迫に関する評価あり）、その他の事項に関しては、診療録の記載（胎児心拍数陣痛図の記録速度を含む）が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5029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80727" y="106903"/>
            <a:ext cx="7124620" cy="847725"/>
          </a:xfrm>
        </p:spPr>
        <p:txBody>
          <a:bodyPr/>
          <a:lstStyle/>
          <a:p>
            <a:pPr eaLnBrk="1" hangingPunct="1">
              <a:defRPr/>
            </a:pPr>
            <a:r>
              <a:rPr lang="ja-JP" altLang="en-US" sz="3200" dirty="0"/>
              <a:t>制度の改定（一般審査基準）</a:t>
            </a:r>
          </a:p>
        </p:txBody>
      </p:sp>
      <p:sp>
        <p:nvSpPr>
          <p:cNvPr id="5" name="角丸四角形 4"/>
          <p:cNvSpPr/>
          <p:nvPr/>
        </p:nvSpPr>
        <p:spPr bwMode="auto">
          <a:xfrm>
            <a:off x="155448" y="5923344"/>
            <a:ext cx="9564370"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2" name="スライド番号プレースホルダー 1"/>
          <p:cNvSpPr>
            <a:spLocks noGrp="1"/>
          </p:cNvSpPr>
          <p:nvPr>
            <p:ph type="sldNum" sz="quarter" idx="12"/>
          </p:nvPr>
        </p:nvSpPr>
        <p:spPr/>
        <p:txBody>
          <a:bodyPr/>
          <a:lstStyle/>
          <a:p>
            <a:pPr>
              <a:defRPr/>
            </a:pPr>
            <a:r>
              <a:rPr lang="en-US" altLang="ja-JP" dirty="0"/>
              <a:t>5</a:t>
            </a:r>
          </a:p>
        </p:txBody>
      </p:sp>
      <p:pic>
        <p:nvPicPr>
          <p:cNvPr id="4" name="図 3"/>
          <p:cNvPicPr>
            <a:picLocks noChangeAspect="1"/>
          </p:cNvPicPr>
          <p:nvPr/>
        </p:nvPicPr>
        <p:blipFill>
          <a:blip r:embed="rId3"/>
          <a:stretch>
            <a:fillRect/>
          </a:stretch>
        </p:blipFill>
        <p:spPr>
          <a:xfrm>
            <a:off x="334742" y="1371600"/>
            <a:ext cx="9087164" cy="4347882"/>
          </a:xfrm>
          <a:prstGeom prst="rect">
            <a:avLst/>
          </a:prstGeom>
        </p:spPr>
      </p:pic>
    </p:spTree>
    <p:extLst>
      <p:ext uri="{BB962C8B-B14F-4D97-AF65-F5344CB8AC3E}">
        <p14:creationId xmlns:p14="http://schemas.microsoft.com/office/powerpoint/2010/main" val="1663409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8"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「原因分析報告書の取りまとめ」より⑤</a:t>
            </a:r>
          </a:p>
        </p:txBody>
      </p:sp>
      <p:sp>
        <p:nvSpPr>
          <p:cNvPr id="4" name="スライド番号プレースホルダー 5"/>
          <p:cNvSpPr>
            <a:spLocks noGrp="1"/>
          </p:cNvSpPr>
          <p:nvPr>
            <p:ph type="sldNum" sz="quarter" idx="12"/>
          </p:nvPr>
        </p:nvSpPr>
        <p:spPr/>
        <p:txBody>
          <a:bodyPr/>
          <a:lstStyle/>
          <a:p>
            <a:pPr>
              <a:defRPr/>
            </a:pPr>
            <a:fld id="{3B5838EF-CB90-4FCE-AD90-A98A3EAFD735}" type="slidenum">
              <a:rPr lang="ja-JP" altLang="en-US">
                <a:solidFill>
                  <a:srgbClr val="000000"/>
                </a:solidFill>
              </a:rPr>
              <a:pPr>
                <a:defRPr/>
              </a:pPr>
              <a:t>39</a:t>
            </a:fld>
            <a:endParaRPr lang="en-US" altLang="ja-JP" dirty="0">
              <a:solidFill>
                <a:srgbClr val="000000"/>
              </a:solidFill>
            </a:endParaRPr>
          </a:p>
        </p:txBody>
      </p:sp>
      <p:sp>
        <p:nvSpPr>
          <p:cNvPr id="46084" name="AutoShape 3"/>
          <p:cNvSpPr>
            <a:spLocks noChangeArrowheads="1"/>
          </p:cNvSpPr>
          <p:nvPr/>
        </p:nvSpPr>
        <p:spPr bwMode="auto">
          <a:xfrm>
            <a:off x="271686" y="1294879"/>
            <a:ext cx="9217024" cy="44391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mn-ea"/>
                <a:ea typeface="+mn-ea"/>
              </a:rPr>
              <a:t>　　　　　　　　　　　　　　　　　　　　　　　　　　　　　　　　～分娩機関～</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○常位胎盤早期剥離に関して提言がされた施設は、搬送元分娩機関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施設であった。妊娠中の管理に関しては、保健指導が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12.7</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％）、分娩中の管理に関しては、胎児心拍数陣痛図の判読と対応が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％）、常位胎盤早期剥離の診断と対応が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％）、新生児管理に関しては、新生児蘇生法講習会受講と処置の訓練が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8.9</a:t>
            </a:r>
            <a:r>
              <a:rPr lang="ja-JP" altLang="en-US" sz="2200" dirty="0">
                <a:solidFill>
                  <a:srgbClr val="000000"/>
                </a:solidFill>
                <a:latin typeface="HG丸ｺﾞｼｯｸM-PRO" panose="020F0600000000000000" pitchFamily="50" charset="-128"/>
                <a:ea typeface="HG丸ｺﾞｼｯｸM-PRO" panose="020F0600000000000000" pitchFamily="50" charset="-128"/>
              </a:rPr>
              <a:t>％）、診療体制に関しては、緊急時の診療体制整備が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％）、その他の事項に関しては、診療録の記載（胎児心拍数陣痛図の記録速度を含む）が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5036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47950" y="280269"/>
            <a:ext cx="4348441" cy="650725"/>
          </a:xfrm>
        </p:spPr>
        <p:txBody>
          <a:bodyPr/>
          <a:lstStyle/>
          <a:p>
            <a:pPr eaLnBrk="1" hangingPunct="1"/>
            <a:r>
              <a:rPr lang="ja-JP" altLang="en-US" dirty="0"/>
              <a:t>妊産婦に対する提言</a:t>
            </a:r>
          </a:p>
        </p:txBody>
      </p:sp>
      <p:sp>
        <p:nvSpPr>
          <p:cNvPr id="4" name="スライド番号プレースホルダー 5"/>
          <p:cNvSpPr>
            <a:spLocks noGrp="1"/>
          </p:cNvSpPr>
          <p:nvPr>
            <p:ph type="sldNum" sz="quarter" idx="12"/>
          </p:nvPr>
        </p:nvSpPr>
        <p:spPr/>
        <p:txBody>
          <a:bodyPr/>
          <a:lstStyle/>
          <a:p>
            <a:pPr>
              <a:defRPr/>
            </a:pPr>
            <a:fld id="{E09F3B56-AA4A-4900-BC31-FF221F166F83}" type="slidenum">
              <a:rPr lang="ja-JP" altLang="en-US">
                <a:solidFill>
                  <a:srgbClr val="000000"/>
                </a:solidFill>
              </a:rPr>
              <a:pPr>
                <a:defRPr/>
              </a:pPr>
              <a:t>40</a:t>
            </a:fld>
            <a:endParaRPr lang="en-US" altLang="ja-JP" dirty="0">
              <a:solidFill>
                <a:srgbClr val="000000"/>
              </a:solidFill>
            </a:endParaRPr>
          </a:p>
        </p:txBody>
      </p:sp>
      <p:sp>
        <p:nvSpPr>
          <p:cNvPr id="47108" name="AutoShape 3"/>
          <p:cNvSpPr>
            <a:spLocks noChangeArrowheads="1"/>
          </p:cNvSpPr>
          <p:nvPr/>
        </p:nvSpPr>
        <p:spPr bwMode="auto">
          <a:xfrm>
            <a:off x="297795" y="1269555"/>
            <a:ext cx="9048750" cy="252028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常位胎盤早期剥離の症状（性器出血、腹痛、お腹の張り等）や胎動の減少・消失等を感じた場合は、我慢せず早めに分娩機関に相談する。特に、常位胎盤早期剥離の危険因子に該当する事象がある妊産婦（妊娠高血圧症候群、常位胎盤早期剥離既往、外傷（交通事故等）、</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歳以上、喫煙、</a:t>
            </a:r>
            <a:r>
              <a:rPr lang="en-US" altLang="ja-JP" sz="2200" dirty="0">
                <a:solidFill>
                  <a:srgbClr val="000000"/>
                </a:solidFill>
                <a:latin typeface="HG丸ｺﾞｼｯｸM-PRO" panose="020F0600000000000000" pitchFamily="50" charset="-128"/>
                <a:ea typeface="HG丸ｺﾞｼｯｸM-PRO" panose="020F0600000000000000" pitchFamily="50" charset="-128"/>
              </a:rPr>
              <a:t>IVF-ET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妊娠、高血圧合併妊娠）は、常位胎盤早期剥離の症状に注意する。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defRPr kumimoji="1" sz="3200">
                <a:solidFill>
                  <a:schemeClr val="tx1"/>
                </a:solidFill>
                <a:latin typeface="Arial" panose="020B0604020202020204" pitchFamily="34" charset="0"/>
                <a:ea typeface="HG丸ｺﾞｼｯｸM-PRO" panose="020F0600000000000000" pitchFamily="50" charset="-128"/>
              </a:defRPr>
            </a:lvl1pPr>
            <a:lvl2pPr marL="742950" indent="-285750">
              <a:lnSpc>
                <a:spcPct val="150000"/>
              </a:lnSpc>
              <a:spcBef>
                <a:spcPct val="20000"/>
              </a:spcBef>
              <a:defRPr kumimoji="1" sz="3200">
                <a:solidFill>
                  <a:schemeClr val="tx1"/>
                </a:solidFill>
                <a:latin typeface="Arial" panose="020B0604020202020204" pitchFamily="34" charset="0"/>
                <a:ea typeface="HG丸ｺﾞｼｯｸM-PRO" panose="020F0600000000000000" pitchFamily="50" charset="-128"/>
              </a:defRPr>
            </a:lvl2pPr>
            <a:lvl3pPr marL="1143000" indent="-228600">
              <a:lnSpc>
                <a:spcPct val="150000"/>
              </a:lnSpc>
              <a:spcBef>
                <a:spcPct val="20000"/>
              </a:spcBef>
              <a:defRPr kumimoji="1" sz="3200">
                <a:solidFill>
                  <a:schemeClr val="tx1"/>
                </a:solidFill>
                <a:latin typeface="Arial" panose="020B0604020202020204" pitchFamily="34" charset="0"/>
                <a:ea typeface="HG丸ｺﾞｼｯｸM-PRO" panose="020F0600000000000000" pitchFamily="50" charset="-128"/>
              </a:defRPr>
            </a:lvl3pPr>
            <a:lvl4pPr marL="1600200" indent="-228600">
              <a:lnSpc>
                <a:spcPct val="150000"/>
              </a:lnSpc>
              <a:spcBef>
                <a:spcPct val="20000"/>
              </a:spcBef>
              <a:defRPr kumimoji="1" sz="3200">
                <a:solidFill>
                  <a:schemeClr val="tx1"/>
                </a:solidFill>
                <a:latin typeface="Arial" panose="020B0604020202020204" pitchFamily="34" charset="0"/>
                <a:ea typeface="HG丸ｺﾞｼｯｸM-PRO" panose="020F0600000000000000" pitchFamily="50" charset="-128"/>
              </a:defRPr>
            </a:lvl4pPr>
            <a:lvl5pPr marL="2057400" indent="-228600">
              <a:lnSpc>
                <a:spcPct val="150000"/>
              </a:lnSpc>
              <a:spcBef>
                <a:spcPct val="20000"/>
              </a:spcBef>
              <a:defRPr kumimoji="1" sz="32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lnSpc>
                <a:spcPct val="150000"/>
              </a:lnSpc>
              <a:spcBef>
                <a:spcPct val="2000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lnSpc>
                <a:spcPct val="150000"/>
              </a:lnSpc>
              <a:spcBef>
                <a:spcPct val="2000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lnSpc>
                <a:spcPct val="150000"/>
              </a:lnSpc>
              <a:spcBef>
                <a:spcPct val="2000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lnSpc>
                <a:spcPct val="150000"/>
              </a:lnSpc>
              <a:spcBef>
                <a:spcPct val="2000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pPr>
              <a:lnSpc>
                <a:spcPct val="100000"/>
              </a:lnSpc>
              <a:spcBef>
                <a:spcPct val="0"/>
              </a:spcBef>
            </a:pPr>
            <a:fld id="{A09336C9-9270-42E3-8783-6E8693842048}" type="slidenum">
              <a:rPr lang="ja-JP" altLang="en-US" sz="1800">
                <a:ea typeface="ＭＳ Ｐゴシック" panose="020B0600070205080204" pitchFamily="50" charset="-128"/>
              </a:rPr>
              <a:pPr>
                <a:lnSpc>
                  <a:spcPct val="100000"/>
                </a:lnSpc>
                <a:spcBef>
                  <a:spcPct val="0"/>
                </a:spcBef>
              </a:pPr>
              <a:t>41</a:t>
            </a:fld>
            <a:endParaRPr lang="en-US" altLang="ja-JP" sz="1800">
              <a:ea typeface="ＭＳ Ｐゴシック" panose="020B0600070205080204" pitchFamily="50" charset="-128"/>
            </a:endParaRPr>
          </a:p>
        </p:txBody>
      </p:sp>
      <p:sp>
        <p:nvSpPr>
          <p:cNvPr id="104451" name="Rectangle 2"/>
          <p:cNvSpPr>
            <a:spLocks noGrp="1" noChangeArrowheads="1"/>
          </p:cNvSpPr>
          <p:nvPr>
            <p:ph type="title"/>
          </p:nvPr>
        </p:nvSpPr>
        <p:spPr>
          <a:xfrm>
            <a:off x="1681163" y="188913"/>
            <a:ext cx="6286500" cy="854075"/>
          </a:xfrm>
        </p:spPr>
        <p:txBody>
          <a:bodyPr/>
          <a:lstStyle/>
          <a:p>
            <a:r>
              <a:rPr lang="ja-JP" altLang="en-US"/>
              <a:t>妊産婦への保健指導</a:t>
            </a:r>
          </a:p>
        </p:txBody>
      </p:sp>
      <p:sp>
        <p:nvSpPr>
          <p:cNvPr id="104452" name="Text Box 3"/>
          <p:cNvSpPr txBox="1">
            <a:spLocks noChangeArrowheads="1"/>
          </p:cNvSpPr>
          <p:nvPr/>
        </p:nvSpPr>
        <p:spPr bwMode="auto">
          <a:xfrm>
            <a:off x="558800" y="1158875"/>
            <a:ext cx="8497862" cy="84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9425" indent="-285750" defTabSz="9572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228600" defTabSz="95726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6113"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33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305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77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49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○妊産婦に対する保健指導のために、「妊産婦の皆様へ　常位胎盤早期剥離ってなに？」と題したリーフレットとポスターを作成した。</a:t>
            </a:r>
          </a:p>
        </p:txBody>
      </p:sp>
      <p:pic>
        <p:nvPicPr>
          <p:cNvPr id="104454" name="Picture 5" descr="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806" y="1989634"/>
            <a:ext cx="3031668"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6" descr="図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538" y="1989634"/>
            <a:ext cx="3248044"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Text Box 7"/>
          <p:cNvSpPr txBox="1">
            <a:spLocks noChangeArrowheads="1"/>
          </p:cNvSpPr>
          <p:nvPr/>
        </p:nvSpPr>
        <p:spPr bwMode="auto">
          <a:xfrm>
            <a:off x="2268785" y="6185396"/>
            <a:ext cx="8112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9425" indent="-285750" defTabSz="9572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228600" defTabSz="95726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6113"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33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305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77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49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（表）</a:t>
            </a:r>
          </a:p>
        </p:txBody>
      </p:sp>
      <p:sp>
        <p:nvSpPr>
          <p:cNvPr id="104457" name="Text Box 8"/>
          <p:cNvSpPr txBox="1">
            <a:spLocks noChangeArrowheads="1"/>
          </p:cNvSpPr>
          <p:nvPr/>
        </p:nvSpPr>
        <p:spPr bwMode="auto">
          <a:xfrm>
            <a:off x="6229225" y="6257404"/>
            <a:ext cx="8112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9425" indent="-285750" defTabSz="9572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228600" defTabSz="95726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6113" indent="-228600" defTabSz="9572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33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305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77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4913" indent="-228600" defTabSz="9572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（裏）</a:t>
            </a:r>
          </a:p>
        </p:txBody>
      </p:sp>
    </p:spTree>
    <p:extLst>
      <p:ext uri="{BB962C8B-B14F-4D97-AF65-F5344CB8AC3E}">
        <p14:creationId xmlns:p14="http://schemas.microsoft.com/office/powerpoint/2010/main" val="219829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55763" y="346075"/>
            <a:ext cx="6591300" cy="644525"/>
          </a:xfrm>
        </p:spPr>
        <p:txBody>
          <a:bodyPr/>
          <a:lstStyle/>
          <a:p>
            <a:pPr eaLnBrk="1" hangingPunct="1"/>
            <a:r>
              <a:rPr lang="ja-JP" altLang="en-US" dirty="0"/>
              <a:t>産科医療関係者に対する提言①</a:t>
            </a:r>
          </a:p>
        </p:txBody>
      </p:sp>
      <p:sp>
        <p:nvSpPr>
          <p:cNvPr id="6" name="スライド番号プレースホルダー 5"/>
          <p:cNvSpPr>
            <a:spLocks noGrp="1"/>
          </p:cNvSpPr>
          <p:nvPr>
            <p:ph type="sldNum" sz="quarter" idx="12"/>
          </p:nvPr>
        </p:nvSpPr>
        <p:spPr/>
        <p:txBody>
          <a:bodyPr/>
          <a:lstStyle/>
          <a:p>
            <a:pPr>
              <a:defRPr/>
            </a:pPr>
            <a:fld id="{A817FC81-A7FD-4AB3-ABC6-C11E05B16DF5}" type="slidenum">
              <a:rPr lang="ja-JP" altLang="en-US">
                <a:solidFill>
                  <a:srgbClr val="000000"/>
                </a:solidFill>
              </a:rPr>
              <a:pPr>
                <a:defRPr/>
              </a:pPr>
              <a:t>42</a:t>
            </a:fld>
            <a:endParaRPr lang="en-US" altLang="ja-JP">
              <a:solidFill>
                <a:srgbClr val="000000"/>
              </a:solidFill>
            </a:endParaRPr>
          </a:p>
        </p:txBody>
      </p:sp>
      <p:sp>
        <p:nvSpPr>
          <p:cNvPr id="40964" name="AutoShape 3"/>
          <p:cNvSpPr>
            <a:spLocks noChangeArrowheads="1"/>
          </p:cNvSpPr>
          <p:nvPr/>
        </p:nvSpPr>
        <p:spPr bwMode="auto">
          <a:xfrm>
            <a:off x="271463" y="1291208"/>
            <a:ext cx="9288462" cy="264264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defRPr/>
            </a:pPr>
            <a:r>
              <a:rPr lang="en-US" altLang="ja-JP" sz="2200" dirty="0">
                <a:solidFill>
                  <a:srgbClr val="000000"/>
                </a:solidFill>
                <a:latin typeface="HG丸ｺﾞｼｯｸM-PRO"/>
              </a:rPr>
              <a:t>(</a:t>
            </a:r>
            <a:r>
              <a:rPr lang="ja-JP" altLang="en-US" sz="2200" dirty="0">
                <a:solidFill>
                  <a:srgbClr val="000000"/>
                </a:solidFill>
                <a:latin typeface="HG丸ｺﾞｼｯｸM-PRO"/>
              </a:rPr>
              <a:t>１</a:t>
            </a:r>
            <a:r>
              <a:rPr lang="en-US" altLang="ja-JP" sz="2200" dirty="0">
                <a:solidFill>
                  <a:srgbClr val="000000"/>
                </a:solidFill>
                <a:latin typeface="HG丸ｺﾞｼｯｸM-PRO"/>
              </a:rPr>
              <a:t>)</a:t>
            </a:r>
            <a:r>
              <a:rPr lang="ja-JP" altLang="en-US" sz="2200" dirty="0">
                <a:solidFill>
                  <a:srgbClr val="000000"/>
                </a:solidFill>
                <a:latin typeface="HG丸ｺﾞｼｯｸM-PRO" panose="020F0600000000000000" pitchFamily="50" charset="-128"/>
              </a:rPr>
              <a:t>妊娠中の管理</a:t>
            </a:r>
            <a:endParaRPr lang="en-US" altLang="ja-JP" sz="2200" dirty="0">
              <a:solidFill>
                <a:srgbClr val="000000"/>
              </a:solidFill>
              <a:latin typeface="HG丸ｺﾞｼｯｸM-PRO" panose="020F0600000000000000" pitchFamily="50" charset="-128"/>
            </a:endParaRPr>
          </a:p>
          <a:p>
            <a:pPr marL="233363" indent="-233363" defTabSz="957263" eaLnBrk="1" hangingPunct="1">
              <a:defRPr/>
            </a:pPr>
            <a:r>
              <a:rPr lang="ja-JP" altLang="en-US" sz="2200" dirty="0">
                <a:solidFill>
                  <a:srgbClr val="000000"/>
                </a:solidFill>
                <a:latin typeface="HG丸ｺﾞｼｯｸM-PRO" panose="020F0600000000000000" pitchFamily="50" charset="-128"/>
              </a:rPr>
              <a:t>　</a:t>
            </a:r>
            <a:r>
              <a:rPr lang="ja-JP" altLang="en-US" sz="2000" dirty="0">
                <a:solidFill>
                  <a:srgbClr val="000000"/>
                </a:solidFill>
                <a:latin typeface="HG丸ｺﾞｼｯｸM-PRO"/>
              </a:rPr>
              <a:t>ア．全ての妊産婦に、妊娠</a:t>
            </a:r>
            <a:r>
              <a:rPr lang="en-US" altLang="ja-JP" sz="2000" dirty="0">
                <a:solidFill>
                  <a:srgbClr val="000000"/>
                </a:solidFill>
                <a:latin typeface="HG丸ｺﾞｼｯｸM-PRO"/>
              </a:rPr>
              <a:t>30</a:t>
            </a:r>
            <a:r>
              <a:rPr lang="ja-JP" altLang="en-US" sz="2000" dirty="0">
                <a:solidFill>
                  <a:srgbClr val="000000"/>
                </a:solidFill>
                <a:latin typeface="HG丸ｺﾞｼｯｸM-PRO"/>
              </a:rPr>
              <a:t>週頃までに常位胎盤早期剥離の初期症状（性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器出血、腹痛、腹部緊満感、胎動減少等）に関する情報を提供する。</a:t>
            </a:r>
          </a:p>
          <a:p>
            <a:pPr marL="233363" indent="-233363" defTabSz="957263" eaLnBrk="1" hangingPunct="1">
              <a:defRPr/>
            </a:pPr>
            <a:r>
              <a:rPr lang="ja-JP" altLang="en-US" sz="2000" dirty="0">
                <a:solidFill>
                  <a:srgbClr val="000000"/>
                </a:solidFill>
                <a:latin typeface="HG丸ｺﾞｼｯｸM-PRO"/>
              </a:rPr>
              <a:t>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イ．常位胎盤早期剥離の危険因子（妊娠高血圧症候群、喫煙等）について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認識し、該当する妊産婦に対しては、より注意を促すような保健指導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および慎重な管理を行う。</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23030" y="342975"/>
            <a:ext cx="6656766" cy="650725"/>
          </a:xfrm>
        </p:spPr>
        <p:txBody>
          <a:bodyPr/>
          <a:lstStyle/>
          <a:p>
            <a:pPr eaLnBrk="1" hangingPunct="1"/>
            <a:r>
              <a:rPr lang="ja-JP" altLang="en-US" dirty="0"/>
              <a:t>産科医療関係者に対する提言②</a:t>
            </a:r>
          </a:p>
        </p:txBody>
      </p:sp>
      <p:sp>
        <p:nvSpPr>
          <p:cNvPr id="6" name="スライド番号プレースホルダー 5"/>
          <p:cNvSpPr>
            <a:spLocks noGrp="1"/>
          </p:cNvSpPr>
          <p:nvPr>
            <p:ph type="sldNum" sz="quarter" idx="12"/>
          </p:nvPr>
        </p:nvSpPr>
        <p:spPr/>
        <p:txBody>
          <a:bodyPr/>
          <a:lstStyle/>
          <a:p>
            <a:pPr>
              <a:defRPr/>
            </a:pPr>
            <a:fld id="{A817FC81-A7FD-4AB3-ABC6-C11E05B16DF5}" type="slidenum">
              <a:rPr lang="ja-JP" altLang="en-US">
                <a:solidFill>
                  <a:srgbClr val="000000"/>
                </a:solidFill>
              </a:rPr>
              <a:pPr>
                <a:defRPr/>
              </a:pPr>
              <a:t>43</a:t>
            </a:fld>
            <a:endParaRPr lang="en-US" altLang="ja-JP">
              <a:solidFill>
                <a:srgbClr val="000000"/>
              </a:solidFill>
            </a:endParaRPr>
          </a:p>
        </p:txBody>
      </p:sp>
      <p:sp>
        <p:nvSpPr>
          <p:cNvPr id="40964" name="AutoShape 3"/>
          <p:cNvSpPr>
            <a:spLocks noChangeArrowheads="1"/>
          </p:cNvSpPr>
          <p:nvPr/>
        </p:nvSpPr>
        <p:spPr bwMode="auto">
          <a:xfrm>
            <a:off x="271463" y="1197546"/>
            <a:ext cx="9288462" cy="545095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defRPr/>
            </a:pPr>
            <a:r>
              <a:rPr lang="ja-JP" altLang="en-US" sz="2000" dirty="0">
                <a:solidFill>
                  <a:srgbClr val="000000"/>
                </a:solidFill>
                <a:latin typeface="HG丸ｺﾞｼｯｸM-PRO"/>
              </a:rPr>
              <a:t>（２）常位胎盤早期剥離の診断</a:t>
            </a:r>
          </a:p>
          <a:p>
            <a:pPr marL="233363" indent="-233363" defTabSz="957263" eaLnBrk="1" hangingPunct="1">
              <a:defRPr/>
            </a:pPr>
            <a:r>
              <a:rPr lang="ja-JP" altLang="en-US" sz="2000" dirty="0">
                <a:solidFill>
                  <a:srgbClr val="000000"/>
                </a:solidFill>
                <a:latin typeface="HG丸ｺﾞｼｯｸM-PRO"/>
              </a:rPr>
              <a:t>　ア．妊娠中に異常徴候を訴えた妊産婦の受診時、および全ての妊産婦の分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娩のための入院時には、一定時間（</a:t>
            </a:r>
            <a:r>
              <a:rPr lang="en-US" altLang="ja-JP" sz="2000" dirty="0">
                <a:solidFill>
                  <a:srgbClr val="000000"/>
                </a:solidFill>
                <a:latin typeface="HG丸ｺﾞｼｯｸM-PRO"/>
              </a:rPr>
              <a:t>20</a:t>
            </a:r>
            <a:r>
              <a:rPr lang="ja-JP" altLang="en-US" sz="2000" dirty="0">
                <a:solidFill>
                  <a:srgbClr val="000000"/>
                </a:solidFill>
                <a:latin typeface="HG丸ｺﾞｼｯｸM-PRO"/>
              </a:rPr>
              <a:t>分以上）分娩監視装置を装着し、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胎児健常性を確認する。</a:t>
            </a:r>
          </a:p>
          <a:p>
            <a:pPr marL="233363" indent="-233363" defTabSz="957263" eaLnBrk="1" hangingPunct="1">
              <a:defRPr/>
            </a:pPr>
            <a:r>
              <a:rPr lang="ja-JP" altLang="en-US" sz="2000" dirty="0">
                <a:solidFill>
                  <a:srgbClr val="000000"/>
                </a:solidFill>
                <a:latin typeface="HG丸ｺﾞｼｯｸM-PRO"/>
              </a:rPr>
              <a:t>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イ．切迫早産様の症状と異常胎児心拍数パターンを認めたときは、常位胎</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盤早期剥離を疑い、「産婦人科診療ガイドライン－産科編</a:t>
            </a:r>
            <a:r>
              <a:rPr lang="en-US" altLang="ja-JP" sz="2000" dirty="0">
                <a:solidFill>
                  <a:srgbClr val="000000"/>
                </a:solidFill>
                <a:latin typeface="HG丸ｺﾞｼｯｸM-PRO"/>
              </a:rPr>
              <a:t>2014</a:t>
            </a:r>
            <a:r>
              <a:rPr lang="ja-JP" altLang="en-US" sz="2000" dirty="0">
                <a:solidFill>
                  <a:srgbClr val="000000"/>
                </a:solidFill>
                <a:latin typeface="HG丸ｺﾞｼｯｸM-PRO"/>
              </a:rPr>
              <a:t>」に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沿って、超音波断層法、血液検査（血算、生化学、凝固・線溶系）、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分娩監視装置による胎児心拍数モニタリングを含めた鑑別診断を行う。</a:t>
            </a:r>
          </a:p>
          <a:p>
            <a:pPr marL="233363" indent="-233363" defTabSz="957263" eaLnBrk="1" hangingPunct="1">
              <a:defRPr/>
            </a:pPr>
            <a:r>
              <a:rPr lang="ja-JP" altLang="en-US" sz="2000" dirty="0">
                <a:solidFill>
                  <a:srgbClr val="000000"/>
                </a:solidFill>
                <a:latin typeface="HG丸ｺﾞｼｯｸM-PRO"/>
              </a:rPr>
              <a:t>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ウ．常位胎盤早期剥離は、腹痛、腹部緊満感、性器出血、胎動減少・消失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等の代表的な症状だけでなく、腰痛等の代表的でない症状、および陣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痛発来・破水感といった分娩開始徴候がみられることを念頭におき診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a:t>
            </a:r>
            <a:r>
              <a:rPr lang="ja-JP" altLang="en-US" sz="2000" dirty="0" err="1">
                <a:solidFill>
                  <a:srgbClr val="000000"/>
                </a:solidFill>
                <a:latin typeface="HG丸ｺﾞｼｯｸM-PRO"/>
              </a:rPr>
              <a:t>断する</a:t>
            </a:r>
            <a:r>
              <a:rPr lang="ja-JP" altLang="en-US" sz="2000" dirty="0">
                <a:solidFill>
                  <a:srgbClr val="000000"/>
                </a:solidFill>
                <a:latin typeface="HG丸ｺﾞｼｯｸM-PRO"/>
              </a:rPr>
              <a:t>。</a:t>
            </a:r>
            <a:endParaRPr lang="en-US" altLang="ja-JP" sz="2000" dirty="0">
              <a:solidFill>
                <a:srgbClr val="000000"/>
              </a:solidFill>
              <a:latin typeface="HG丸ｺﾞｼｯｸM-PRO"/>
            </a:endParaRP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エ．全ての産科医療関係者は、胎児心拍数陣痛図の判読能力を高めるよう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各施設における院内の勉強会への参加や院外の講習会への参加を行う。</a:t>
            </a: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a:t>
            </a:r>
          </a:p>
        </p:txBody>
      </p:sp>
    </p:spTree>
    <p:extLst>
      <p:ext uri="{BB962C8B-B14F-4D97-AF65-F5344CB8AC3E}">
        <p14:creationId xmlns:p14="http://schemas.microsoft.com/office/powerpoint/2010/main" val="942536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産科医療関係者に対する提言③</a:t>
            </a:r>
          </a:p>
        </p:txBody>
      </p:sp>
      <p:sp>
        <p:nvSpPr>
          <p:cNvPr id="6" name="スライド番号プレースホルダー 5"/>
          <p:cNvSpPr>
            <a:spLocks noGrp="1"/>
          </p:cNvSpPr>
          <p:nvPr>
            <p:ph type="sldNum" sz="quarter" idx="12"/>
          </p:nvPr>
        </p:nvSpPr>
        <p:spPr/>
        <p:txBody>
          <a:bodyPr/>
          <a:lstStyle/>
          <a:p>
            <a:pPr>
              <a:defRPr/>
            </a:pPr>
            <a:fld id="{4DA5221C-91C6-4BB0-A334-429F9F2D61EF}" type="slidenum">
              <a:rPr lang="ja-JP" altLang="en-US">
                <a:solidFill>
                  <a:srgbClr val="000000"/>
                </a:solidFill>
              </a:rPr>
              <a:pPr>
                <a:defRPr/>
              </a:pPr>
              <a:t>44</a:t>
            </a:fld>
            <a:endParaRPr lang="en-US" altLang="ja-JP">
              <a:solidFill>
                <a:srgbClr val="000000"/>
              </a:solidFill>
            </a:endParaRPr>
          </a:p>
        </p:txBody>
      </p:sp>
      <p:sp>
        <p:nvSpPr>
          <p:cNvPr id="50180" name="AutoShape 3"/>
          <p:cNvSpPr>
            <a:spLocks noChangeArrowheads="1"/>
          </p:cNvSpPr>
          <p:nvPr/>
        </p:nvSpPr>
        <p:spPr bwMode="auto">
          <a:xfrm>
            <a:off x="200025" y="1223317"/>
            <a:ext cx="9432925" cy="5230813"/>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dirty="0">
                <a:solidFill>
                  <a:srgbClr val="000000"/>
                </a:solidFill>
                <a:latin typeface="HG丸ｺﾞｼｯｸM-PRO" panose="020F0600000000000000" pitchFamily="50" charset="-128"/>
              </a:rPr>
              <a:t>（３）常位胎盤早期剥離の診断後の対応</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ア．常位胎盤早期剥離が診断された場合は、播種性血管内凝固症候群（</a:t>
            </a:r>
            <a:r>
              <a:rPr lang="en-US" altLang="ja-JP" sz="2000" dirty="0">
                <a:solidFill>
                  <a:srgbClr val="000000"/>
                </a:solidFill>
                <a:latin typeface="HG丸ｺﾞｼｯｸM-PRO" panose="020F0600000000000000" pitchFamily="50" charset="-128"/>
              </a:rPr>
              <a:t>DIC</a:t>
            </a:r>
            <a:r>
              <a:rPr lang="ja-JP" altLang="en-US" sz="2000" dirty="0">
                <a:solidFill>
                  <a:srgbClr val="000000"/>
                </a:solidFill>
                <a:latin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など母体の管理および早産など児の管理の面から、急速遂娩の方法、小児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科医の応援要請、母体・新生児搬送の必要性等を判断し、できるだけ早く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児を娩出させる。</a:t>
            </a:r>
          </a:p>
          <a:p>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イ．日本版新生児蘇生法（</a:t>
            </a:r>
            <a:r>
              <a:rPr lang="en-US" altLang="ja-JP" sz="2000" dirty="0">
                <a:solidFill>
                  <a:srgbClr val="000000"/>
                </a:solidFill>
                <a:latin typeface="HG丸ｺﾞｼｯｸM-PRO" panose="020F0600000000000000" pitchFamily="50" charset="-128"/>
              </a:rPr>
              <a:t>NCPR</a:t>
            </a:r>
            <a:r>
              <a:rPr lang="ja-JP" altLang="en-US" sz="2000" dirty="0">
                <a:solidFill>
                  <a:srgbClr val="000000"/>
                </a:solidFill>
                <a:latin typeface="HG丸ｺﾞｼｯｸM-PRO" panose="020F0600000000000000" pitchFamily="50" charset="-128"/>
              </a:rPr>
              <a:t>）ガイドライン</a:t>
            </a:r>
            <a:r>
              <a:rPr lang="en-US" altLang="ja-JP" sz="2000" dirty="0">
                <a:solidFill>
                  <a:srgbClr val="000000"/>
                </a:solidFill>
                <a:latin typeface="HG丸ｺﾞｼｯｸM-PRO" panose="020F0600000000000000" pitchFamily="50" charset="-128"/>
              </a:rPr>
              <a:t>2015 </a:t>
            </a:r>
            <a:r>
              <a:rPr lang="ja-JP" altLang="en-US" sz="2000" dirty="0">
                <a:solidFill>
                  <a:srgbClr val="000000"/>
                </a:solidFill>
                <a:latin typeface="HG丸ｺﾞｼｯｸM-PRO" panose="020F0600000000000000" pitchFamily="50" charset="-128"/>
              </a:rPr>
              <a:t>に沿った新生児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蘇生を実施する。また、新生児蘇生を行った場合は、低体温療法の適応</a:t>
            </a:r>
            <a:r>
              <a:rPr lang="ja-JP" altLang="en-US" sz="2000" baseline="30000" dirty="0">
                <a:solidFill>
                  <a:srgbClr val="000000"/>
                </a:solidFill>
                <a:latin typeface="HG丸ｺﾞｼｯｸM-PRO" panose="020F0600000000000000" pitchFamily="50" charset="-128"/>
              </a:rPr>
              <a:t>＊</a:t>
            </a:r>
            <a:endParaRPr lang="en-US" altLang="ja-JP" sz="2000" baseline="30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も含めて新生児管理を検討する。</a:t>
            </a:r>
          </a:p>
          <a:p>
            <a:r>
              <a:rPr lang="ja-JP" altLang="en-US" sz="2000" dirty="0">
                <a:solidFill>
                  <a:srgbClr val="000000"/>
                </a:solidFill>
                <a:latin typeface="HG丸ｺﾞｼｯｸM-PRO" panose="020F0600000000000000" pitchFamily="50" charset="-128"/>
              </a:rPr>
              <a:t>　　</a:t>
            </a:r>
            <a:r>
              <a:rPr lang="ja-JP" altLang="en-US" dirty="0">
                <a:solidFill>
                  <a:srgbClr val="000000"/>
                </a:solidFill>
                <a:latin typeface="HG丸ｺﾞｼｯｸM-PRO" panose="020F0600000000000000" pitchFamily="50" charset="-128"/>
              </a:rPr>
              <a:t>＊低体温療法の適応</a:t>
            </a:r>
            <a:endParaRPr lang="en-US" altLang="ja-JP" dirty="0">
              <a:solidFill>
                <a:srgbClr val="000000"/>
              </a:solidFill>
              <a:latin typeface="HG丸ｺﾞｼｯｸM-PRO" panose="020F0600000000000000" pitchFamily="50" charset="-128"/>
            </a:endParaRPr>
          </a:p>
          <a:p>
            <a:r>
              <a:rPr lang="ja-JP" altLang="en-US" dirty="0">
                <a:solidFill>
                  <a:srgbClr val="000000"/>
                </a:solidFill>
                <a:latin typeface="HG丸ｺﾞｼｯｸM-PRO" panose="020F0600000000000000" pitchFamily="50" charset="-128"/>
              </a:rPr>
              <a:t>　　　（</a:t>
            </a:r>
            <a:r>
              <a:rPr lang="en-US" altLang="ja-JP" dirty="0">
                <a:solidFill>
                  <a:srgbClr val="000000"/>
                </a:solidFill>
                <a:latin typeface="HG丸ｺﾞｼｯｸM-PRO" panose="020F0600000000000000" pitchFamily="50" charset="-128"/>
              </a:rPr>
              <a:t>http://www.babycooling.jp/data/lowbody/lowbody.html</a:t>
            </a:r>
            <a:r>
              <a:rPr lang="ja-JP" altLang="en-US" dirty="0">
                <a:solidFill>
                  <a:srgbClr val="000000"/>
                </a:solidFill>
                <a:latin typeface="HG丸ｺﾞｼｯｸM-PRO" panose="020F0600000000000000" pitchFamily="50" charset="-128"/>
              </a:rPr>
              <a:t>）</a:t>
            </a:r>
          </a:p>
          <a:p>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ウ．緊急時で速やかに診療録に記載できない場合であっても</a:t>
            </a:r>
            <a:r>
              <a:rPr lang="en-US" altLang="ja-JP" sz="2000" dirty="0">
                <a:solidFill>
                  <a:srgbClr val="000000"/>
                </a:solidFill>
                <a:latin typeface="HG丸ｺﾞｼｯｸM-PRO" panose="020F0600000000000000" pitchFamily="50" charset="-128"/>
              </a:rPr>
              <a:t>､</a:t>
            </a:r>
            <a:r>
              <a:rPr lang="ja-JP" altLang="en-US" sz="2000" dirty="0">
                <a:solidFill>
                  <a:srgbClr val="000000"/>
                </a:solidFill>
                <a:latin typeface="HG丸ｺﾞｼｯｸM-PRO" panose="020F0600000000000000" pitchFamily="50" charset="-128"/>
              </a:rPr>
              <a:t>対応が終了した</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際には、妊産婦の訴え</a:t>
            </a:r>
            <a:r>
              <a:rPr lang="en-US" altLang="ja-JP" sz="2000" dirty="0">
                <a:solidFill>
                  <a:srgbClr val="000000"/>
                </a:solidFill>
                <a:latin typeface="HG丸ｺﾞｼｯｸM-PRO" panose="020F0600000000000000" pitchFamily="50" charset="-128"/>
              </a:rPr>
              <a:t>､</a:t>
            </a:r>
            <a:r>
              <a:rPr lang="ja-JP" altLang="en-US" sz="2000" dirty="0">
                <a:solidFill>
                  <a:srgbClr val="000000"/>
                </a:solidFill>
                <a:latin typeface="HG丸ｺﾞｼｯｸM-PRO" panose="020F0600000000000000" pitchFamily="50" charset="-128"/>
              </a:rPr>
              <a:t>内診所見</a:t>
            </a:r>
            <a:r>
              <a:rPr lang="en-US" altLang="ja-JP" sz="2000" dirty="0">
                <a:solidFill>
                  <a:srgbClr val="000000"/>
                </a:solidFill>
                <a:latin typeface="HG丸ｺﾞｼｯｸM-PRO" panose="020F0600000000000000" pitchFamily="50" charset="-128"/>
              </a:rPr>
              <a:t>､</a:t>
            </a:r>
            <a:r>
              <a:rPr lang="ja-JP" altLang="en-US" sz="2000" dirty="0">
                <a:solidFill>
                  <a:srgbClr val="000000"/>
                </a:solidFill>
                <a:latin typeface="HG丸ｺﾞｼｯｸM-PRO" panose="020F0600000000000000" pitchFamily="50" charset="-128"/>
              </a:rPr>
              <a:t>超音波断層法所見</a:t>
            </a:r>
            <a:r>
              <a:rPr lang="en-US" altLang="ja-JP" sz="2000" dirty="0">
                <a:solidFill>
                  <a:srgbClr val="000000"/>
                </a:solidFill>
                <a:latin typeface="HG丸ｺﾞｼｯｸM-PRO" panose="020F0600000000000000" pitchFamily="50" charset="-128"/>
              </a:rPr>
              <a:t>､</a:t>
            </a:r>
            <a:r>
              <a:rPr lang="ja-JP" altLang="en-US" sz="2000" dirty="0">
                <a:solidFill>
                  <a:srgbClr val="000000"/>
                </a:solidFill>
                <a:latin typeface="HG丸ｺﾞｼｯｸM-PRO" panose="020F0600000000000000" pitchFamily="50" charset="-128"/>
              </a:rPr>
              <a:t>胎児心拍数所見、母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体搬送時の状況と対応、帝王切開術所見等について診療録に記載する。</a:t>
            </a:r>
            <a:endParaRPr lang="en-US" altLang="ja-JP" sz="2000" dirty="0">
              <a:solidFill>
                <a:srgbClr val="000000"/>
              </a:solidFill>
              <a:latin typeface="HG丸ｺﾞｼｯｸM-PRO" panose="020F0600000000000000" pitchFamily="50"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20676" y="342975"/>
            <a:ext cx="7461473" cy="650725"/>
          </a:xfrm>
        </p:spPr>
        <p:txBody>
          <a:bodyPr/>
          <a:lstStyle/>
          <a:p>
            <a:pPr eaLnBrk="1" hangingPunct="1"/>
            <a:r>
              <a:rPr lang="ja-JP" altLang="en-US" dirty="0"/>
              <a:t>産科医療関係者に対する提言</a:t>
            </a:r>
            <a:r>
              <a:rPr lang="ja-JP" altLang="en-US" dirty="0">
                <a:latin typeface="+mj-ea"/>
              </a:rPr>
              <a:t>④</a:t>
            </a:r>
            <a:r>
              <a:rPr lang="en-US" altLang="ja-JP" dirty="0">
                <a:latin typeface="+mj-ea"/>
              </a:rPr>
              <a:t>-1</a:t>
            </a:r>
            <a:endParaRPr lang="ja-JP" altLang="en-US" dirty="0">
              <a:latin typeface="+mj-ea"/>
            </a:endParaRPr>
          </a:p>
        </p:txBody>
      </p:sp>
      <p:sp>
        <p:nvSpPr>
          <p:cNvPr id="6" name="スライド番号プレースホルダー 5"/>
          <p:cNvSpPr>
            <a:spLocks noGrp="1"/>
          </p:cNvSpPr>
          <p:nvPr>
            <p:ph type="sldNum" sz="quarter" idx="12"/>
          </p:nvPr>
        </p:nvSpPr>
        <p:spPr/>
        <p:txBody>
          <a:bodyPr/>
          <a:lstStyle/>
          <a:p>
            <a:pPr>
              <a:defRPr/>
            </a:pPr>
            <a:fld id="{4DA5221C-91C6-4BB0-A334-429F9F2D61EF}" type="slidenum">
              <a:rPr lang="ja-JP" altLang="en-US">
                <a:solidFill>
                  <a:srgbClr val="000000"/>
                </a:solidFill>
              </a:rPr>
              <a:pPr>
                <a:defRPr/>
              </a:pPr>
              <a:t>45</a:t>
            </a:fld>
            <a:endParaRPr lang="en-US" altLang="ja-JP">
              <a:solidFill>
                <a:srgbClr val="000000"/>
              </a:solidFill>
            </a:endParaRPr>
          </a:p>
        </p:txBody>
      </p:sp>
      <p:sp>
        <p:nvSpPr>
          <p:cNvPr id="50180" name="AutoShape 3"/>
          <p:cNvSpPr>
            <a:spLocks noChangeArrowheads="1"/>
          </p:cNvSpPr>
          <p:nvPr/>
        </p:nvSpPr>
        <p:spPr bwMode="auto">
          <a:xfrm>
            <a:off x="0" y="1312836"/>
            <a:ext cx="9432925" cy="540067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dirty="0">
                <a:solidFill>
                  <a:srgbClr val="000000"/>
                </a:solidFill>
                <a:latin typeface="HG丸ｺﾞｼｯｸM-PRO" panose="020F0600000000000000" pitchFamily="50" charset="-128"/>
              </a:rPr>
              <a:t>（４）緊急時の診療体制整備</a:t>
            </a:r>
          </a:p>
          <a:p>
            <a:r>
              <a:rPr lang="ja-JP" altLang="en-US" sz="2000" dirty="0">
                <a:solidFill>
                  <a:srgbClr val="000000"/>
                </a:solidFill>
                <a:latin typeface="HG丸ｺﾞｼｯｸM-PRO" panose="020F0600000000000000" pitchFamily="50" charset="-128"/>
              </a:rPr>
              <a:t>　ア．各施設において、常位胎盤早期剥離が疑われる症状（性器出血、腹痛、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腹部緊満感、胎動減少等）を訴える妊産婦からの連絡に対し、最初に連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絡を受ける職員（事務職員、救急外来の医療スタッフ等）から産科医、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助産師等へ円滑に連絡が行われるよう、応対基準を作成する。</a:t>
            </a:r>
          </a:p>
          <a:p>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イ．常位胎盤早期剥離に迅速に対応することができるよう、各施設において、　　</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手術時の人員、輸血を含めた妊産婦出血への対応、新生児蘇生、低体温　　</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療法を含めた出生後の新生児管理等について検討し、自施設での急速遂　　</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娩、母体搬送依頼、分娩時小児科医立ち会い依頼、新生児搬送依頼の基　　</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準を作成する。</a:t>
            </a:r>
            <a:endParaRPr lang="en-US" altLang="ja-JP" sz="2000" dirty="0">
              <a:solidFill>
                <a:srgbClr val="000000"/>
              </a:solidFill>
              <a:latin typeface="HG丸ｺﾞｼｯｸM-PRO" panose="020F0600000000000000" pitchFamily="50" charset="-128"/>
            </a:endParaRPr>
          </a:p>
          <a:p>
            <a:pPr hangingPunct="1"/>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ウ． 緊急時のスタッフの呼び出し方法、緊急手術時の準備手順、緊急度の　　</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伝達法等の手順を決める。また、日常よりシミュレーション等を実施し、</a:t>
            </a:r>
            <a:endParaRPr lang="en-US" altLang="ja-JP" sz="2000" dirty="0">
              <a:solidFill>
                <a:srgbClr val="000000"/>
              </a:solidFill>
              <a:latin typeface="HG丸ｺﾞｼｯｸM-PRO" panose="020F0600000000000000" pitchFamily="50" charset="-128"/>
            </a:endParaRPr>
          </a:p>
          <a:p>
            <a:pPr hangingPunct="1"/>
            <a:r>
              <a:rPr lang="ja-JP" altLang="en-US" sz="2000" dirty="0">
                <a:solidFill>
                  <a:srgbClr val="000000"/>
                </a:solidFill>
                <a:latin typeface="HG丸ｺﾞｼｯｸM-PRO" panose="020F0600000000000000" pitchFamily="50" charset="-128"/>
              </a:rPr>
              <a:t>　　　緊急時の体制を整える。</a:t>
            </a:r>
          </a:p>
          <a:p>
            <a:pPr hangingPunct="1"/>
            <a:endParaRPr lang="ja-JP" altLang="en-US" sz="2000" dirty="0">
              <a:solidFill>
                <a:srgbClr val="000000"/>
              </a:solidFill>
              <a:latin typeface="HG丸ｺﾞｼｯｸM-PRO" panose="020F0600000000000000" pitchFamily="50" charset="-128"/>
            </a:endParaRPr>
          </a:p>
        </p:txBody>
      </p:sp>
    </p:spTree>
    <p:extLst>
      <p:ext uri="{BB962C8B-B14F-4D97-AF65-F5344CB8AC3E}">
        <p14:creationId xmlns:p14="http://schemas.microsoft.com/office/powerpoint/2010/main" val="3543598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6092" y="342975"/>
            <a:ext cx="7230640" cy="650725"/>
          </a:xfrm>
        </p:spPr>
        <p:txBody>
          <a:bodyPr/>
          <a:lstStyle/>
          <a:p>
            <a:pPr eaLnBrk="1" hangingPunct="1"/>
            <a:r>
              <a:rPr lang="ja-JP" altLang="en-US" dirty="0"/>
              <a:t>産科医療関係者に対する提言</a:t>
            </a:r>
            <a:r>
              <a:rPr lang="ja-JP" altLang="en-US" dirty="0">
                <a:latin typeface="+mj-ea"/>
              </a:rPr>
              <a:t>④</a:t>
            </a:r>
            <a:r>
              <a:rPr lang="en-US" altLang="ja-JP" dirty="0">
                <a:latin typeface="+mj-ea"/>
              </a:rPr>
              <a:t>-2</a:t>
            </a:r>
            <a:endParaRPr lang="ja-JP" altLang="en-US" dirty="0"/>
          </a:p>
        </p:txBody>
      </p:sp>
      <p:sp>
        <p:nvSpPr>
          <p:cNvPr id="6" name="スライド番号プレースホルダー 5"/>
          <p:cNvSpPr>
            <a:spLocks noGrp="1"/>
          </p:cNvSpPr>
          <p:nvPr>
            <p:ph type="sldNum" sz="quarter" idx="12"/>
          </p:nvPr>
        </p:nvSpPr>
        <p:spPr/>
        <p:txBody>
          <a:bodyPr/>
          <a:lstStyle/>
          <a:p>
            <a:pPr>
              <a:defRPr/>
            </a:pPr>
            <a:fld id="{4DA5221C-91C6-4BB0-A334-429F9F2D61EF}" type="slidenum">
              <a:rPr lang="ja-JP" altLang="en-US">
                <a:solidFill>
                  <a:srgbClr val="000000"/>
                </a:solidFill>
              </a:rPr>
              <a:pPr>
                <a:defRPr/>
              </a:pPr>
              <a:t>46</a:t>
            </a:fld>
            <a:endParaRPr lang="en-US" altLang="ja-JP">
              <a:solidFill>
                <a:srgbClr val="000000"/>
              </a:solidFill>
            </a:endParaRPr>
          </a:p>
        </p:txBody>
      </p:sp>
      <p:sp>
        <p:nvSpPr>
          <p:cNvPr id="50180" name="AutoShape 3"/>
          <p:cNvSpPr>
            <a:spLocks noChangeArrowheads="1"/>
          </p:cNvSpPr>
          <p:nvPr/>
        </p:nvSpPr>
        <p:spPr bwMode="auto">
          <a:xfrm>
            <a:off x="200025" y="1270001"/>
            <a:ext cx="9288685" cy="2447826"/>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solidFill>
                  <a:srgbClr val="000000"/>
                </a:solidFill>
                <a:latin typeface="HG丸ｺﾞｼｯｸM-PRO" panose="020F0600000000000000" pitchFamily="50" charset="-128"/>
              </a:rPr>
              <a:t>　エ．常位胎盤早期剥離を発症している妊産婦、または常位胎盤早期剥離を発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a:t>
            </a:r>
            <a:r>
              <a:rPr lang="ja-JP" altLang="en-US" sz="2000" dirty="0" err="1">
                <a:solidFill>
                  <a:srgbClr val="000000"/>
                </a:solidFill>
                <a:latin typeface="HG丸ｺﾞｼｯｸM-PRO" panose="020F0600000000000000" pitchFamily="50" charset="-128"/>
              </a:rPr>
              <a:t>症して</a:t>
            </a:r>
            <a:r>
              <a:rPr lang="ja-JP" altLang="en-US" sz="2000" dirty="0">
                <a:solidFill>
                  <a:srgbClr val="000000"/>
                </a:solidFill>
                <a:latin typeface="HG丸ｺﾞｼｯｸM-PRO" panose="020F0600000000000000" pitchFamily="50" charset="-128"/>
              </a:rPr>
              <a:t>いる可能性が高い妊産婦の母体搬送を受け入れる際は、妊産婦が</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到着する前からあらかじめ急速遂娩や新生児蘇生の準備を行う。また、　　</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妊産婦が到着した後は、児の状態や常位胎盤早期剥離の評価を行い、方</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針を決定することが望まれる。</a:t>
            </a:r>
            <a:endParaRPr lang="en-US" altLang="ja-JP" sz="2000" dirty="0">
              <a:solidFill>
                <a:srgbClr val="000000"/>
              </a:solidFill>
              <a:latin typeface="HG丸ｺﾞｼｯｸM-PRO" panose="020F0600000000000000" pitchFamily="50" charset="-128"/>
            </a:endParaRPr>
          </a:p>
        </p:txBody>
      </p:sp>
    </p:spTree>
    <p:extLst>
      <p:ext uri="{BB962C8B-B14F-4D97-AF65-F5344CB8AC3E}">
        <p14:creationId xmlns:p14="http://schemas.microsoft.com/office/powerpoint/2010/main" val="320533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66543" y="373752"/>
            <a:ext cx="7169726" cy="589170"/>
          </a:xfrm>
        </p:spPr>
        <p:txBody>
          <a:bodyPr/>
          <a:lstStyle/>
          <a:p>
            <a:pPr eaLnBrk="1" hangingPunct="1"/>
            <a:r>
              <a:rPr lang="ja-JP" altLang="en-US" sz="3200" dirty="0">
                <a:latin typeface="+mj-ea"/>
              </a:rPr>
              <a:t>「原因分析報告書の取りまとめ」より</a:t>
            </a:r>
            <a:endParaRPr lang="ja-JP" altLang="en-US" sz="3200" dirty="0"/>
          </a:p>
        </p:txBody>
      </p:sp>
      <p:sp>
        <p:nvSpPr>
          <p:cNvPr id="4" name="スライド番号プレースホルダー 5"/>
          <p:cNvSpPr>
            <a:spLocks noGrp="1"/>
          </p:cNvSpPr>
          <p:nvPr>
            <p:ph type="sldNum" sz="quarter" idx="12"/>
          </p:nvPr>
        </p:nvSpPr>
        <p:spPr>
          <a:xfrm>
            <a:off x="7593013" y="6418019"/>
            <a:ext cx="2311400" cy="476250"/>
          </a:xfrm>
        </p:spPr>
        <p:txBody>
          <a:bodyPr/>
          <a:lstStyle/>
          <a:p>
            <a:pPr>
              <a:defRPr/>
            </a:pPr>
            <a:fld id="{3EA4CC8C-45C6-4288-B87C-5532F1A6C8DF}" type="slidenum">
              <a:rPr lang="ja-JP" altLang="en-US"/>
              <a:pPr>
                <a:defRPr/>
              </a:pPr>
              <a:t>47</a:t>
            </a:fld>
            <a:endParaRPr lang="en-US" altLang="ja-JP"/>
          </a:p>
        </p:txBody>
      </p:sp>
      <p:sp>
        <p:nvSpPr>
          <p:cNvPr id="53252" name="AutoShape 3"/>
          <p:cNvSpPr>
            <a:spLocks noChangeArrowheads="1"/>
          </p:cNvSpPr>
          <p:nvPr/>
        </p:nvSpPr>
        <p:spPr bwMode="auto">
          <a:xfrm>
            <a:off x="343693" y="1413570"/>
            <a:ext cx="9073009" cy="252028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latin typeface="+mn-ea"/>
              </a:rPr>
              <a:t>　</a:t>
            </a:r>
            <a:endParaRPr lang="en-US" altLang="ja-JP" sz="2000" dirty="0">
              <a:latin typeface="+mn-ea"/>
            </a:endParaRPr>
          </a:p>
          <a:p>
            <a:r>
              <a:rPr lang="ja-JP" altLang="en-US" sz="2000" dirty="0">
                <a:latin typeface="+mj-ea"/>
                <a:ea typeface="+mj-ea"/>
              </a:rPr>
              <a:t>　</a:t>
            </a:r>
            <a:r>
              <a:rPr lang="ja-JP" altLang="en-US" sz="2200" dirty="0">
                <a:latin typeface="+mn-ea"/>
                <a:ea typeface="+mn-ea"/>
              </a:rPr>
              <a:t>■今後の産科医療向上のために検討すべき事項</a:t>
            </a:r>
            <a:endParaRPr lang="en-US" altLang="ja-JP" sz="2200" dirty="0">
              <a:latin typeface="+mn-ea"/>
              <a:ea typeface="+mn-ea"/>
            </a:endParaRPr>
          </a:p>
          <a:p>
            <a:pPr algn="ctr"/>
            <a:r>
              <a:rPr lang="ja-JP" altLang="en-US" sz="2200" dirty="0">
                <a:latin typeface="+mn-ea"/>
                <a:ea typeface="+mn-ea"/>
              </a:rPr>
              <a:t>　　　　　　　　　　　　　　　　　　　　　　　　　　　　　～学会・職能団体～</a:t>
            </a:r>
            <a:endParaRPr lang="en-US" altLang="ja-JP" sz="2200" dirty="0">
              <a:latin typeface="+mn-ea"/>
              <a:ea typeface="+mn-ea"/>
            </a:endParaRPr>
          </a:p>
          <a:p>
            <a:r>
              <a:rPr lang="ja-JP" altLang="en-US" sz="2000" dirty="0">
                <a:latin typeface="+mj-ea"/>
                <a:ea typeface="+mj-ea"/>
              </a:rPr>
              <a:t>　</a:t>
            </a:r>
            <a:r>
              <a:rPr lang="ja-JP" altLang="en-US" sz="2200" dirty="0">
                <a:latin typeface="+mj-ea"/>
                <a:ea typeface="+mj-ea"/>
              </a:rPr>
              <a:t>常位胎盤早期剥離に関して提言がされた事例は</a:t>
            </a:r>
            <a:r>
              <a:rPr lang="en-US" altLang="ja-JP" sz="2200" dirty="0">
                <a:latin typeface="+mj-ea"/>
                <a:ea typeface="+mj-ea"/>
              </a:rPr>
              <a:t>156</a:t>
            </a:r>
            <a:r>
              <a:rPr lang="ja-JP" altLang="en-US" sz="2200" dirty="0">
                <a:latin typeface="+mj-ea"/>
                <a:ea typeface="+mj-ea"/>
              </a:rPr>
              <a:t>件であった。</a:t>
            </a:r>
            <a:endParaRPr lang="en-US" altLang="ja-JP" sz="2200" dirty="0">
              <a:latin typeface="+mj-ea"/>
              <a:ea typeface="+mj-ea"/>
            </a:endParaRPr>
          </a:p>
          <a:p>
            <a:r>
              <a:rPr lang="en-US" altLang="ja-JP" sz="2200" dirty="0">
                <a:latin typeface="+mj-ea"/>
                <a:ea typeface="+mj-ea"/>
              </a:rPr>
              <a:t> </a:t>
            </a:r>
            <a:r>
              <a:rPr lang="ja-JP" altLang="en-US" sz="2200" dirty="0">
                <a:latin typeface="+mj-ea"/>
                <a:ea typeface="+mj-ea"/>
              </a:rPr>
              <a:t>  常位胎盤早期剥離の調査・研究が</a:t>
            </a:r>
            <a:r>
              <a:rPr lang="en-US" altLang="ja-JP" sz="2200" dirty="0">
                <a:latin typeface="+mj-ea"/>
                <a:ea typeface="+mj-ea"/>
              </a:rPr>
              <a:t>132</a:t>
            </a:r>
            <a:r>
              <a:rPr lang="ja-JP" altLang="en-US" sz="2200" dirty="0">
                <a:latin typeface="+mj-ea"/>
                <a:ea typeface="+mj-ea"/>
              </a:rPr>
              <a:t>件（</a:t>
            </a:r>
            <a:r>
              <a:rPr lang="en-US" altLang="ja-JP" sz="2200" dirty="0">
                <a:latin typeface="+mj-ea"/>
                <a:ea typeface="+mj-ea"/>
              </a:rPr>
              <a:t>84.6</a:t>
            </a:r>
            <a:r>
              <a:rPr lang="ja-JP" altLang="en-US" sz="2200" dirty="0">
                <a:latin typeface="+mj-ea"/>
                <a:ea typeface="+mj-ea"/>
              </a:rPr>
              <a:t>％）、保健指導の</a:t>
            </a:r>
            <a:endParaRPr lang="en-US" altLang="ja-JP" sz="2200" dirty="0">
              <a:latin typeface="+mj-ea"/>
              <a:ea typeface="+mj-ea"/>
            </a:endParaRPr>
          </a:p>
          <a:p>
            <a:r>
              <a:rPr lang="en-US" altLang="ja-JP" sz="2200" dirty="0">
                <a:latin typeface="+mj-ea"/>
                <a:ea typeface="+mj-ea"/>
              </a:rPr>
              <a:t>   </a:t>
            </a:r>
            <a:r>
              <a:rPr lang="ja-JP" altLang="en-US" sz="2200" dirty="0">
                <a:latin typeface="+mj-ea"/>
                <a:ea typeface="+mj-ea"/>
              </a:rPr>
              <a:t>充実・周知が</a:t>
            </a:r>
            <a:r>
              <a:rPr lang="en-US" altLang="ja-JP" sz="2200" dirty="0">
                <a:latin typeface="+mj-ea"/>
                <a:ea typeface="+mj-ea"/>
              </a:rPr>
              <a:t>17</a:t>
            </a:r>
            <a:r>
              <a:rPr lang="ja-JP" altLang="en-US" sz="2200" dirty="0">
                <a:latin typeface="+mj-ea"/>
                <a:ea typeface="+mj-ea"/>
              </a:rPr>
              <a:t>件（</a:t>
            </a:r>
            <a:r>
              <a:rPr lang="en-US" altLang="ja-JP" sz="2200" dirty="0">
                <a:latin typeface="+mj-ea"/>
                <a:ea typeface="+mj-ea"/>
              </a:rPr>
              <a:t>10.9</a:t>
            </a:r>
            <a:r>
              <a:rPr lang="ja-JP" altLang="en-US" sz="2200" dirty="0">
                <a:latin typeface="+mj-ea"/>
                <a:ea typeface="+mj-ea"/>
              </a:rPr>
              <a:t>％）であった。</a:t>
            </a:r>
            <a:endParaRPr lang="en-US" altLang="ja-JP" sz="2200" dirty="0">
              <a:latin typeface="+mj-ea"/>
              <a:ea typeface="+mj-ea"/>
            </a:endParaRPr>
          </a:p>
          <a:p>
            <a:r>
              <a:rPr lang="ja-JP" altLang="en-US" sz="2000" dirty="0"/>
              <a:t>　</a:t>
            </a:r>
            <a:endParaRPr lang="ja-JP" altLang="en-US" sz="2000" dirty="0">
              <a:latin typeface="HG丸ｺﾞｼｯｸM-PRO" panose="020F0600000000000000" pitchFamily="50" charset="-128"/>
            </a:endParaRPr>
          </a:p>
        </p:txBody>
      </p:sp>
    </p:spTree>
    <p:extLst>
      <p:ext uri="{BB962C8B-B14F-4D97-AF65-F5344CB8AC3E}">
        <p14:creationId xmlns:p14="http://schemas.microsoft.com/office/powerpoint/2010/main" val="194070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4363" y="346075"/>
            <a:ext cx="6134100" cy="644525"/>
          </a:xfrm>
        </p:spPr>
        <p:txBody>
          <a:bodyPr/>
          <a:lstStyle/>
          <a:p>
            <a:pPr eaLnBrk="1" hangingPunct="1"/>
            <a:r>
              <a:rPr lang="ja-JP" altLang="en-US" dirty="0"/>
              <a:t>学会・職能団体に対する要望</a:t>
            </a:r>
          </a:p>
        </p:txBody>
      </p:sp>
      <p:sp>
        <p:nvSpPr>
          <p:cNvPr id="4" name="スライド番号プレースホルダー 5"/>
          <p:cNvSpPr>
            <a:spLocks noGrp="1"/>
          </p:cNvSpPr>
          <p:nvPr>
            <p:ph type="sldNum" sz="quarter" idx="12"/>
          </p:nvPr>
        </p:nvSpPr>
        <p:spPr>
          <a:xfrm>
            <a:off x="7593013" y="6470650"/>
            <a:ext cx="2311400" cy="476250"/>
          </a:xfrm>
        </p:spPr>
        <p:txBody>
          <a:bodyPr/>
          <a:lstStyle/>
          <a:p>
            <a:pPr>
              <a:defRPr/>
            </a:pPr>
            <a:fld id="{3EA4CC8C-45C6-4288-B87C-5532F1A6C8DF}" type="slidenum">
              <a:rPr lang="ja-JP" altLang="en-US"/>
              <a:pPr>
                <a:defRPr/>
              </a:pPr>
              <a:t>48</a:t>
            </a:fld>
            <a:endParaRPr lang="en-US" altLang="ja-JP"/>
          </a:p>
        </p:txBody>
      </p:sp>
      <p:sp>
        <p:nvSpPr>
          <p:cNvPr id="53252" name="AutoShape 3"/>
          <p:cNvSpPr>
            <a:spLocks noChangeArrowheads="1"/>
          </p:cNvSpPr>
          <p:nvPr/>
        </p:nvSpPr>
        <p:spPr bwMode="auto">
          <a:xfrm>
            <a:off x="200025" y="1269554"/>
            <a:ext cx="9288686" cy="388843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t>ア．常位胎盤早期剥離発症の原因究明と早期診断へ向けて、事例を集積・検</a:t>
            </a:r>
            <a:endParaRPr lang="en-US" altLang="ja-JP" sz="2000" dirty="0"/>
          </a:p>
          <a:p>
            <a:r>
              <a:rPr lang="ja-JP" altLang="en-US" sz="2000" dirty="0"/>
              <a:t>　　</a:t>
            </a:r>
            <a:r>
              <a:rPr lang="ja-JP" altLang="en-US" sz="2000" dirty="0" err="1"/>
              <a:t>討し</a:t>
            </a:r>
            <a:r>
              <a:rPr lang="ja-JP" altLang="en-US" sz="2000" dirty="0"/>
              <a:t>、研究を推進することを要望する。</a:t>
            </a:r>
          </a:p>
          <a:p>
            <a:endParaRPr lang="en-US" altLang="ja-JP" sz="2000" dirty="0"/>
          </a:p>
          <a:p>
            <a:r>
              <a:rPr lang="ja-JP" altLang="en-US" sz="2000" dirty="0"/>
              <a:t>イ．常位胎盤早期剥離は母児の救命が困難となる、また重篤な後遺症が残る</a:t>
            </a:r>
            <a:endParaRPr lang="en-US" altLang="ja-JP" sz="2000" dirty="0"/>
          </a:p>
          <a:p>
            <a:r>
              <a:rPr lang="ja-JP" altLang="en-US" sz="2000" dirty="0"/>
              <a:t>　　危険性があるという現状を広く国民に知らせ、その可能性が疑われた場</a:t>
            </a:r>
            <a:endParaRPr lang="en-US" altLang="ja-JP" sz="2000" dirty="0"/>
          </a:p>
          <a:p>
            <a:r>
              <a:rPr lang="ja-JP" altLang="en-US" sz="2000" dirty="0"/>
              <a:t>　　合には早急に受診するよう、広報活動などを通じて周知することを要望</a:t>
            </a:r>
            <a:endParaRPr lang="en-US" altLang="ja-JP" sz="2000" dirty="0"/>
          </a:p>
          <a:p>
            <a:r>
              <a:rPr lang="ja-JP" altLang="en-US" sz="2000" dirty="0"/>
              <a:t>　　する。</a:t>
            </a:r>
            <a:endParaRPr lang="en-US" altLang="ja-JP" sz="2000" dirty="0"/>
          </a:p>
          <a:p>
            <a:endParaRPr lang="en-US" altLang="ja-JP" sz="2000" dirty="0"/>
          </a:p>
          <a:p>
            <a:r>
              <a:rPr lang="ja-JP" altLang="en-US" sz="2000" dirty="0"/>
              <a:t>ウ．常位胎盤早期剥離の注意すべき症状や徴候およびそれらへの対応につい</a:t>
            </a:r>
            <a:endParaRPr lang="en-US" altLang="ja-JP" sz="2000" dirty="0"/>
          </a:p>
          <a:p>
            <a:r>
              <a:rPr lang="ja-JP" altLang="en-US" sz="2000" dirty="0"/>
              <a:t>　　て、妊産婦に対する教育・指導に関するガイドライン等の作成を</a:t>
            </a:r>
            <a:r>
              <a:rPr lang="ja-JP" altLang="en-US" sz="2000" dirty="0" err="1"/>
              <a:t>検討す</a:t>
            </a:r>
            <a:endParaRPr lang="en-US" altLang="ja-JP" sz="2000" dirty="0"/>
          </a:p>
          <a:p>
            <a:r>
              <a:rPr lang="ja-JP" altLang="en-US" sz="2000" dirty="0"/>
              <a:t>　　</a:t>
            </a:r>
            <a:r>
              <a:rPr lang="ja-JP" altLang="en-US" sz="2000" dirty="0" err="1"/>
              <a:t>る</a:t>
            </a:r>
            <a:r>
              <a:rPr lang="ja-JP" altLang="en-US" sz="2000" dirty="0"/>
              <a:t>ことを要望する。</a:t>
            </a:r>
            <a:endParaRPr lang="ja-JP" altLang="en-US" sz="2000" dirty="0">
              <a:latin typeface="HG丸ｺﾞｼｯｸM-PRO" panose="020F0600000000000000" pitchFamily="50" charset="-128"/>
            </a:endParaRPr>
          </a:p>
        </p:txBody>
      </p:sp>
    </p:spTree>
    <p:extLst>
      <p:ext uri="{BB962C8B-B14F-4D97-AF65-F5344CB8AC3E}">
        <p14:creationId xmlns:p14="http://schemas.microsoft.com/office/powerpoint/2010/main" val="21624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37847" y="175113"/>
            <a:ext cx="7273007" cy="847725"/>
          </a:xfrm>
        </p:spPr>
        <p:txBody>
          <a:bodyPr/>
          <a:lstStyle/>
          <a:p>
            <a:pPr eaLnBrk="1" hangingPunct="1">
              <a:defRPr/>
            </a:pPr>
            <a:r>
              <a:rPr lang="ja-JP" altLang="en-US" sz="3200" dirty="0"/>
              <a:t>制度の改定（個別審査基準）</a:t>
            </a:r>
          </a:p>
        </p:txBody>
      </p:sp>
      <p:graphicFrame>
        <p:nvGraphicFramePr>
          <p:cNvPr id="6" name="Group 741"/>
          <p:cNvGraphicFramePr>
            <a:graphicFrameLocks noGrp="1"/>
          </p:cNvGraphicFramePr>
          <p:nvPr>
            <p:extLst/>
          </p:nvPr>
        </p:nvGraphicFramePr>
        <p:xfrm>
          <a:off x="171292" y="1181100"/>
          <a:ext cx="9448196" cy="4771136"/>
        </p:xfrm>
        <a:graphic>
          <a:graphicData uri="http://schemas.openxmlformats.org/drawingml/2006/table">
            <a:tbl>
              <a:tblPr>
                <a:tableStyleId>{8A107856-5554-42FB-B03E-39F5DBC370BA}</a:tableStyleId>
              </a:tblPr>
              <a:tblGrid>
                <a:gridCol w="4711507">
                  <a:extLst>
                    <a:ext uri="{9D8B030D-6E8A-4147-A177-3AD203B41FA5}">
                      <a16:colId xmlns:a16="http://schemas.microsoft.com/office/drawing/2014/main" val="20000"/>
                    </a:ext>
                  </a:extLst>
                </a:gridCol>
                <a:gridCol w="4736689">
                  <a:extLst>
                    <a:ext uri="{9D8B030D-6E8A-4147-A177-3AD203B41FA5}">
                      <a16:colId xmlns:a16="http://schemas.microsoft.com/office/drawing/2014/main" val="20001"/>
                    </a:ext>
                  </a:extLst>
                </a:gridCol>
              </a:tblGrid>
              <a:tr h="485450">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現行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（平成</a:t>
                      </a:r>
                      <a:r>
                        <a:rPr lang="en-US" altLang="ja-JP" sz="1200" b="1" kern="0" dirty="0">
                          <a:effectLst/>
                          <a:latin typeface="ＭＳ Ｐゴシック" panose="020B0600070205080204" pitchFamily="50" charset="-128"/>
                          <a:ea typeface="ＭＳ Ｐゴシック" panose="020B0600070205080204" pitchFamily="50" charset="-128"/>
                        </a:rPr>
                        <a:t>21</a:t>
                      </a:r>
                      <a:r>
                        <a:rPr lang="ja-JP" altLang="ja-JP" sz="1200" b="1" kern="0" dirty="0">
                          <a:effectLst/>
                          <a:latin typeface="ＭＳ Ｐゴシック" panose="020B0600070205080204" pitchFamily="50" charset="-128"/>
                          <a:ea typeface="ＭＳ Ｐゴシック" panose="020B0600070205080204" pitchFamily="50" charset="-128"/>
                        </a:rPr>
                        <a:t>年から</a:t>
                      </a:r>
                      <a:r>
                        <a:rPr lang="en-US" altLang="ja-JP" sz="1200" b="1" kern="0" dirty="0">
                          <a:effectLst/>
                          <a:latin typeface="ＭＳ Ｐゴシック" panose="020B0600070205080204" pitchFamily="50" charset="-128"/>
                          <a:ea typeface="ＭＳ Ｐゴシック" panose="020B0600070205080204" pitchFamily="50" charset="-128"/>
                        </a:rPr>
                        <a:t>26</a:t>
                      </a:r>
                      <a:r>
                        <a:rPr lang="ja-JP" altLang="ja-JP" sz="1200" b="1" kern="0" dirty="0">
                          <a:effectLst/>
                          <a:latin typeface="ＭＳ Ｐゴシック" panose="020B0600070205080204" pitchFamily="50" charset="-128"/>
                          <a:ea typeface="ＭＳ Ｐゴシック" panose="020B0600070205080204" pitchFamily="50" charset="-128"/>
                        </a:rPr>
                        <a:t>年までに出生した児に適用）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a:t>
                      </a:r>
                      <a:r>
                        <a:rPr lang="ja-JP" altLang="ja-JP" sz="1200" b="1" kern="0" dirty="0">
                          <a:effectLst/>
                          <a:latin typeface="ＭＳ Ｐゴシック" panose="020B0600070205080204" pitchFamily="50" charset="-128"/>
                          <a:ea typeface="ＭＳ Ｐゴシック" panose="020B0600070205080204" pitchFamily="50" charset="-128"/>
                        </a:rPr>
                        <a:t>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（平成</a:t>
                      </a:r>
                      <a:r>
                        <a:rPr lang="en-US" altLang="ja-JP" sz="1200" b="1" kern="0" dirty="0">
                          <a:effectLst/>
                          <a:latin typeface="ＭＳ Ｐゴシック" panose="020B0600070205080204" pitchFamily="50" charset="-128"/>
                          <a:ea typeface="ＭＳ Ｐゴシック" panose="020B0600070205080204" pitchFamily="50" charset="-128"/>
                        </a:rPr>
                        <a:t>27</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日以降に出生した児に適用）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266700" indent="-266700" algn="ctr">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在胎週数が</a:t>
                      </a:r>
                      <a:r>
                        <a:rPr lang="en-US" altLang="ja-JP" sz="1200" b="1" kern="0" dirty="0">
                          <a:effectLst/>
                          <a:latin typeface="ＭＳ Ｐゴシック" panose="020B0600070205080204" pitchFamily="50" charset="-128"/>
                          <a:ea typeface="ＭＳ Ｐゴシック" panose="020B0600070205080204" pitchFamily="50" charset="-128"/>
                        </a:rPr>
                        <a:t>28</a:t>
                      </a:r>
                      <a:r>
                        <a:rPr lang="ja-JP" altLang="ja-JP" sz="1200" b="1" kern="0" dirty="0">
                          <a:effectLst/>
                          <a:latin typeface="ＭＳ Ｐゴシック" panose="020B0600070205080204" pitchFamily="50" charset="-128"/>
                          <a:ea typeface="ＭＳ Ｐゴシック" panose="020B0600070205080204" pitchFamily="50" charset="-128"/>
                        </a:rPr>
                        <a:t>週以上であり、かつ、次の（一）又は（二）に該当すること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1"/>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400050" algn="l">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（一）低酸素状況が持続して臍帯動脈血中の代謝性アシドーシス（酸性血症）の所見が認められる場合（</a:t>
                      </a:r>
                      <a:r>
                        <a:rPr lang="en-US" altLang="ja-JP" sz="1200" b="1" kern="0" dirty="0">
                          <a:effectLst/>
                          <a:latin typeface="ＭＳ Ｐゴシック" panose="020B0600070205080204" pitchFamily="50" charset="-128"/>
                          <a:ea typeface="ＭＳ Ｐゴシック" panose="020B0600070205080204" pitchFamily="50" charset="-128"/>
                        </a:rPr>
                        <a:t>pH</a:t>
                      </a:r>
                      <a:r>
                        <a:rPr lang="ja-JP" altLang="ja-JP" sz="1200" b="1" kern="0" dirty="0">
                          <a:effectLst/>
                          <a:latin typeface="ＭＳ Ｐゴシック" panose="020B0600070205080204" pitchFamily="50" charset="-128"/>
                          <a:ea typeface="ＭＳ Ｐゴシック" panose="020B0600070205080204" pitchFamily="50" charset="-128"/>
                        </a:rPr>
                        <a:t>値が</a:t>
                      </a:r>
                      <a:r>
                        <a:rPr lang="en-US" altLang="ja-JP" sz="1200" b="1" kern="0" dirty="0">
                          <a:effectLst/>
                          <a:latin typeface="ＭＳ Ｐゴシック" panose="020B0600070205080204" pitchFamily="50" charset="-128"/>
                          <a:ea typeface="ＭＳ Ｐゴシック" panose="020B0600070205080204" pitchFamily="50" charset="-128"/>
                        </a:rPr>
                        <a:t>7.1</a:t>
                      </a:r>
                      <a:r>
                        <a:rPr lang="ja-JP" altLang="ja-JP" sz="1200" b="1" kern="0" dirty="0">
                          <a:effectLst/>
                          <a:latin typeface="ＭＳ Ｐゴシック" panose="020B0600070205080204" pitchFamily="50" charset="-128"/>
                          <a:ea typeface="ＭＳ Ｐゴシック" panose="020B0600070205080204" pitchFamily="50" charset="-128"/>
                        </a:rPr>
                        <a:t>未満）</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2"/>
                  </a:ext>
                </a:extLst>
              </a:tr>
              <a:tr h="1145266">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ja-JP" sz="1200" b="1" kern="0" dirty="0">
                          <a:effectLst/>
                          <a:latin typeface="ＭＳ Ｐゴシック" panose="020B0600070205080204" pitchFamily="50" charset="-128"/>
                          <a:ea typeface="ＭＳ Ｐゴシック" panose="020B0600070205080204" pitchFamily="50" charset="-128"/>
                        </a:rPr>
                        <a:t>（ニ）胎児心拍数モニターにおいて特に異常のなかった症例で、</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通常、前兆となるような低酸素状況が前置胎盤、常位胎盤早期</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剥離、子宮破裂、子癇、臍帯脱出等によって起こり、引き続き、</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次のイからハまでのいずれかの胎児心拍数パターンが認められ、</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solidFill>
                            <a:srgbClr val="0070C0"/>
                          </a:solidFill>
                          <a:effectLst/>
                          <a:latin typeface="ＭＳ Ｐゴシック" panose="020B0600070205080204" pitchFamily="50" charset="-128"/>
                          <a:ea typeface="ＭＳ Ｐゴシック" panose="020B0600070205080204" pitchFamily="50" charset="-128"/>
                        </a:rPr>
                        <a:t>かつ</a:t>
                      </a:r>
                      <a:r>
                        <a:rPr lang="ja-JP" altLang="ja-JP" sz="1200" b="1" kern="0" dirty="0">
                          <a:effectLst/>
                          <a:latin typeface="ＭＳ Ｐゴシック" panose="020B0600070205080204" pitchFamily="50" charset="-128"/>
                          <a:ea typeface="ＭＳ Ｐゴシック" panose="020B0600070205080204" pitchFamily="50" charset="-128"/>
                        </a:rPr>
                        <a:t>、心拍数基線細変動の消失が認められる場合</a:t>
                      </a:r>
                      <a:endParaRPr kumimoji="1" lang="ja-JP" altLang="en-US" sz="1200" b="1" i="0" u="none" strike="noStrike" cap="none" normalizeH="0" baseline="0" dirty="0">
                        <a:ln>
                          <a:noFill/>
                        </a:ln>
                        <a:solidFill>
                          <a:schemeClr val="bg2">
                            <a:lumMod val="60000"/>
                            <a:lumOff val="40000"/>
                          </a:schemeClr>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anchor="ctr" horzOverflow="overflow"/>
                </a:tc>
                <a:tc>
                  <a:txBody>
                    <a:bodyPr/>
                    <a:lstStyle/>
                    <a:p>
                      <a:pPr marL="351790" indent="-35306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（二）低酸素状況が常位胎盤早期剥離、臍帯脱出、子宮破裂、子癇、</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胎児母体間輸血症候群、前置胎盤からの出血、急激に発症した双胎間輸血症候群</a:t>
                      </a:r>
                      <a:r>
                        <a:rPr lang="ja-JP" altLang="ja-JP" sz="1200" b="1" kern="0" dirty="0">
                          <a:effectLst/>
                          <a:latin typeface="ＭＳ Ｐゴシック" panose="020B0600070205080204" pitchFamily="50" charset="-128"/>
                          <a:ea typeface="ＭＳ Ｐゴシック" panose="020B0600070205080204" pitchFamily="50" charset="-128"/>
                        </a:rPr>
                        <a:t>等によって起こり、引き続き、</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次のイからチまでのいずれかの所見</a:t>
                      </a:r>
                      <a:r>
                        <a:rPr lang="ja-JP" altLang="ja-JP" sz="1200" b="1" kern="0" dirty="0">
                          <a:effectLst/>
                          <a:latin typeface="ＭＳ Ｐゴシック" panose="020B0600070205080204" pitchFamily="50" charset="-128"/>
                          <a:ea typeface="ＭＳ Ｐゴシック" panose="020B0600070205080204" pitchFamily="50" charset="-128"/>
                        </a:rPr>
                        <a:t>が認められる場合</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3"/>
                  </a:ext>
                </a:extLst>
              </a:tr>
              <a:tr h="2244021">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r>
                        <a:rPr lang="en-US" altLang="ja-JP" sz="1200" b="1" kern="0" dirty="0">
                          <a:effectLst/>
                          <a:latin typeface="ＭＳ Ｐゴシック" panose="020B0600070205080204" pitchFamily="50" charset="-128"/>
                          <a:ea typeface="ＭＳ Ｐゴシック" panose="020B0600070205080204" pitchFamily="50" charset="-128"/>
                        </a:rPr>
                        <a:t> </a:t>
                      </a: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ニ　心拍数基線細変動の消失</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ホ　心拍数基線細変動の減少を伴った高度徐脈</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ヘ　サイナソイダルパターン</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ト　アプガースコア</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分値が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3</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点以下</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チ　生後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時間以内の児の血液ガス分析値（</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pH</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7.0</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未満）</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4"/>
                  </a:ext>
                </a:extLst>
              </a:tr>
            </a:tbl>
          </a:graphicData>
        </a:graphic>
      </p:graphicFrame>
      <p:sp>
        <p:nvSpPr>
          <p:cNvPr id="7" name="角丸四角形 6"/>
          <p:cNvSpPr/>
          <p:nvPr/>
        </p:nvSpPr>
        <p:spPr bwMode="auto">
          <a:xfrm>
            <a:off x="170021" y="6005513"/>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2" name="スライド番号プレースホルダー 1"/>
          <p:cNvSpPr>
            <a:spLocks noGrp="1"/>
          </p:cNvSpPr>
          <p:nvPr>
            <p:ph type="sldNum" sz="quarter" idx="12"/>
          </p:nvPr>
        </p:nvSpPr>
        <p:spPr/>
        <p:txBody>
          <a:bodyPr/>
          <a:lstStyle/>
          <a:p>
            <a:pPr>
              <a:defRPr/>
            </a:pPr>
            <a:r>
              <a:rPr lang="ja-JP" altLang="en-US" dirty="0"/>
              <a:t>６</a:t>
            </a:r>
            <a:endParaRPr lang="en-US" altLang="ja-JP" dirty="0"/>
          </a:p>
        </p:txBody>
      </p:sp>
    </p:spTree>
    <p:extLst>
      <p:ext uri="{BB962C8B-B14F-4D97-AF65-F5344CB8AC3E}">
        <p14:creationId xmlns:p14="http://schemas.microsoft.com/office/powerpoint/2010/main" val="366075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66543" y="373752"/>
            <a:ext cx="7169726" cy="589170"/>
          </a:xfrm>
        </p:spPr>
        <p:txBody>
          <a:bodyPr/>
          <a:lstStyle/>
          <a:p>
            <a:pPr eaLnBrk="1" hangingPunct="1"/>
            <a:r>
              <a:rPr lang="ja-JP" altLang="en-US" sz="3200" dirty="0">
                <a:latin typeface="+mj-ea"/>
              </a:rPr>
              <a:t>「原因分析報告書の取りまとめ」より</a:t>
            </a:r>
            <a:endParaRPr lang="ja-JP" altLang="en-US" sz="3200" dirty="0"/>
          </a:p>
        </p:txBody>
      </p:sp>
      <p:sp>
        <p:nvSpPr>
          <p:cNvPr id="4" name="スライド番号プレースホルダー 5"/>
          <p:cNvSpPr>
            <a:spLocks noGrp="1"/>
          </p:cNvSpPr>
          <p:nvPr>
            <p:ph type="sldNum" sz="quarter" idx="12"/>
          </p:nvPr>
        </p:nvSpPr>
        <p:spPr>
          <a:xfrm>
            <a:off x="7593013" y="6418019"/>
            <a:ext cx="2311400" cy="476250"/>
          </a:xfrm>
        </p:spPr>
        <p:txBody>
          <a:bodyPr/>
          <a:lstStyle/>
          <a:p>
            <a:pPr>
              <a:defRPr/>
            </a:pPr>
            <a:fld id="{3EA4CC8C-45C6-4288-B87C-5532F1A6C8DF}" type="slidenum">
              <a:rPr lang="ja-JP" altLang="en-US"/>
              <a:pPr>
                <a:defRPr/>
              </a:pPr>
              <a:t>49</a:t>
            </a:fld>
            <a:endParaRPr lang="en-US" altLang="ja-JP"/>
          </a:p>
        </p:txBody>
      </p:sp>
      <p:sp>
        <p:nvSpPr>
          <p:cNvPr id="53252" name="AutoShape 3"/>
          <p:cNvSpPr>
            <a:spLocks noChangeArrowheads="1"/>
          </p:cNvSpPr>
          <p:nvPr/>
        </p:nvSpPr>
        <p:spPr bwMode="auto">
          <a:xfrm>
            <a:off x="343693" y="1413570"/>
            <a:ext cx="9073009" cy="28083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latin typeface="+mn-ea"/>
              </a:rPr>
              <a:t>　</a:t>
            </a:r>
            <a:endParaRPr lang="en-US" altLang="ja-JP" sz="2000" dirty="0">
              <a:latin typeface="+mn-ea"/>
            </a:endParaRPr>
          </a:p>
          <a:p>
            <a:r>
              <a:rPr lang="ja-JP" altLang="en-US" sz="2200" dirty="0">
                <a:latin typeface="+mj-ea"/>
                <a:ea typeface="+mj-ea"/>
              </a:rPr>
              <a:t>　</a:t>
            </a:r>
            <a:r>
              <a:rPr lang="ja-JP" altLang="en-US" sz="2200" dirty="0">
                <a:latin typeface="+mn-ea"/>
                <a:ea typeface="+mn-ea"/>
              </a:rPr>
              <a:t>■今後の産科医療向上のために検討すべき事項</a:t>
            </a:r>
            <a:endParaRPr lang="en-US" altLang="ja-JP" sz="2200" dirty="0">
              <a:latin typeface="+mn-ea"/>
              <a:ea typeface="+mn-ea"/>
            </a:endParaRPr>
          </a:p>
          <a:p>
            <a:pPr algn="ctr"/>
            <a:r>
              <a:rPr lang="ja-JP" altLang="en-US" sz="2200" dirty="0">
                <a:latin typeface="+mn-ea"/>
                <a:ea typeface="+mn-ea"/>
              </a:rPr>
              <a:t>　　　　　　　　　　　　　　　　　　　　　　　　～国・地方自治体～</a:t>
            </a:r>
            <a:endParaRPr lang="en-US" altLang="ja-JP" sz="2200" dirty="0">
              <a:latin typeface="+mj-ea"/>
              <a:ea typeface="+mj-ea"/>
            </a:endParaRPr>
          </a:p>
          <a:p>
            <a:r>
              <a:rPr lang="ja-JP" altLang="en-US" sz="2200" dirty="0">
                <a:latin typeface="+mj-ea"/>
                <a:ea typeface="+mj-ea"/>
              </a:rPr>
              <a:t>　常位胎盤早期剥離に関して提言がされた事例は</a:t>
            </a:r>
            <a:r>
              <a:rPr lang="en-US" altLang="ja-JP" sz="2200" dirty="0">
                <a:latin typeface="+mj-ea"/>
                <a:ea typeface="+mj-ea"/>
              </a:rPr>
              <a:t>48</a:t>
            </a:r>
            <a:r>
              <a:rPr lang="ja-JP" altLang="en-US" sz="2200" dirty="0">
                <a:latin typeface="+mj-ea"/>
                <a:ea typeface="+mj-ea"/>
              </a:rPr>
              <a:t>件であった。</a:t>
            </a:r>
            <a:endParaRPr lang="en-US" altLang="ja-JP" sz="2200" dirty="0">
              <a:latin typeface="+mj-ea"/>
              <a:ea typeface="+mj-ea"/>
            </a:endParaRPr>
          </a:p>
          <a:p>
            <a:r>
              <a:rPr lang="ja-JP" altLang="en-US" sz="2200" dirty="0">
                <a:latin typeface="+mj-ea"/>
                <a:ea typeface="+mj-ea"/>
              </a:rPr>
              <a:t>　母体搬送・新生児搬送体制整備が</a:t>
            </a:r>
            <a:r>
              <a:rPr lang="en-US" altLang="ja-JP" sz="2200" dirty="0">
                <a:latin typeface="+mj-ea"/>
                <a:ea typeface="+mj-ea"/>
              </a:rPr>
              <a:t>16</a:t>
            </a:r>
            <a:r>
              <a:rPr lang="ja-JP" altLang="en-US" sz="2200" dirty="0">
                <a:latin typeface="+mj-ea"/>
                <a:ea typeface="+mj-ea"/>
              </a:rPr>
              <a:t>件（</a:t>
            </a:r>
            <a:r>
              <a:rPr lang="en-US" altLang="ja-JP" sz="2200" dirty="0">
                <a:latin typeface="+mj-ea"/>
                <a:ea typeface="+mj-ea"/>
              </a:rPr>
              <a:t>33.3</a:t>
            </a:r>
            <a:r>
              <a:rPr lang="ja-JP" altLang="en-US" sz="2200" dirty="0">
                <a:latin typeface="+mj-ea"/>
                <a:ea typeface="+mj-ea"/>
              </a:rPr>
              <a:t>％）、産科医不足の</a:t>
            </a:r>
            <a:endParaRPr lang="en-US" altLang="ja-JP" sz="2200" dirty="0">
              <a:latin typeface="+mj-ea"/>
              <a:ea typeface="+mj-ea"/>
            </a:endParaRPr>
          </a:p>
          <a:p>
            <a:r>
              <a:rPr lang="ja-JP" altLang="en-US" sz="2200" dirty="0">
                <a:latin typeface="+mj-ea"/>
                <a:ea typeface="+mj-ea"/>
              </a:rPr>
              <a:t>　解消、研究への支援が各６件（</a:t>
            </a:r>
            <a:r>
              <a:rPr lang="en-US" altLang="ja-JP" sz="2200" dirty="0">
                <a:latin typeface="+mj-ea"/>
                <a:ea typeface="+mj-ea"/>
              </a:rPr>
              <a:t>12.5</a:t>
            </a:r>
            <a:r>
              <a:rPr lang="ja-JP" altLang="en-US" sz="2200" dirty="0">
                <a:latin typeface="+mj-ea"/>
                <a:ea typeface="+mj-ea"/>
              </a:rPr>
              <a:t>％）であった。</a:t>
            </a:r>
            <a:endParaRPr lang="en-US" altLang="ja-JP" sz="2200" dirty="0">
              <a:latin typeface="+mj-ea"/>
              <a:ea typeface="+mj-ea"/>
            </a:endParaRPr>
          </a:p>
          <a:p>
            <a:r>
              <a:rPr lang="ja-JP" altLang="en-US" sz="2000" dirty="0"/>
              <a:t>　</a:t>
            </a:r>
            <a:endParaRPr lang="ja-JP" altLang="en-US" sz="2000" dirty="0">
              <a:latin typeface="HG丸ｺﾞｼｯｸM-PRO" panose="020F0600000000000000" pitchFamily="50" charset="-128"/>
            </a:endParaRPr>
          </a:p>
        </p:txBody>
      </p:sp>
    </p:spTree>
    <p:extLst>
      <p:ext uri="{BB962C8B-B14F-4D97-AF65-F5344CB8AC3E}">
        <p14:creationId xmlns:p14="http://schemas.microsoft.com/office/powerpoint/2010/main" val="83790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53861" y="342975"/>
            <a:ext cx="6195100" cy="650725"/>
          </a:xfrm>
        </p:spPr>
        <p:txBody>
          <a:bodyPr/>
          <a:lstStyle/>
          <a:p>
            <a:pPr eaLnBrk="1" hangingPunct="1"/>
            <a:r>
              <a:rPr lang="ja-JP" altLang="en-US" dirty="0"/>
              <a:t>国・地方自治体に対する要望</a:t>
            </a:r>
          </a:p>
        </p:txBody>
      </p:sp>
      <p:sp>
        <p:nvSpPr>
          <p:cNvPr id="4" name="スライド番号プレースホルダー 5"/>
          <p:cNvSpPr>
            <a:spLocks noGrp="1"/>
          </p:cNvSpPr>
          <p:nvPr>
            <p:ph type="sldNum" sz="quarter" idx="12"/>
          </p:nvPr>
        </p:nvSpPr>
        <p:spPr>
          <a:xfrm>
            <a:off x="7593013" y="6470650"/>
            <a:ext cx="2311400" cy="476250"/>
          </a:xfrm>
        </p:spPr>
        <p:txBody>
          <a:bodyPr/>
          <a:lstStyle/>
          <a:p>
            <a:pPr>
              <a:defRPr/>
            </a:pPr>
            <a:fld id="{3EA4CC8C-45C6-4288-B87C-5532F1A6C8DF}" type="slidenum">
              <a:rPr lang="ja-JP" altLang="en-US"/>
              <a:pPr>
                <a:defRPr/>
              </a:pPr>
              <a:t>50</a:t>
            </a:fld>
            <a:endParaRPr lang="en-US" altLang="ja-JP"/>
          </a:p>
        </p:txBody>
      </p:sp>
      <p:sp>
        <p:nvSpPr>
          <p:cNvPr id="53252" name="AutoShape 3"/>
          <p:cNvSpPr>
            <a:spLocks noChangeArrowheads="1"/>
          </p:cNvSpPr>
          <p:nvPr/>
        </p:nvSpPr>
        <p:spPr bwMode="auto">
          <a:xfrm>
            <a:off x="200025" y="1340991"/>
            <a:ext cx="9359900" cy="338494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t>ア．母児いずれか、または双方に重大なリスクが考えられる場合は、母体搬　</a:t>
            </a:r>
            <a:endParaRPr lang="en-US" altLang="ja-JP" sz="2000" dirty="0"/>
          </a:p>
          <a:p>
            <a:r>
              <a:rPr lang="ja-JP" altLang="en-US" sz="2000" dirty="0"/>
              <a:t>　　送や新生児搬送（新生児科医の立ち会い依頼も含めて）が円滑に行われ</a:t>
            </a:r>
            <a:endParaRPr lang="en-US" altLang="ja-JP" sz="2000" dirty="0"/>
          </a:p>
          <a:p>
            <a:r>
              <a:rPr lang="ja-JP" altLang="en-US" sz="2000" dirty="0"/>
              <a:t>　　るよう、地域の搬送システム、および周産期母子医療センターなど高次</a:t>
            </a:r>
            <a:endParaRPr lang="en-US" altLang="ja-JP" sz="2000" dirty="0"/>
          </a:p>
          <a:p>
            <a:r>
              <a:rPr lang="ja-JP" altLang="en-US" sz="2000" dirty="0"/>
              <a:t>　　医療機関をより一層整備することを要望する。特に、医療機関が所在す</a:t>
            </a:r>
            <a:endParaRPr lang="en-US" altLang="ja-JP" sz="2000" dirty="0"/>
          </a:p>
          <a:p>
            <a:r>
              <a:rPr lang="ja-JP" altLang="en-US" sz="2000" dirty="0"/>
              <a:t>　　</a:t>
            </a:r>
            <a:r>
              <a:rPr lang="ja-JP" altLang="en-US" sz="2000" dirty="0" err="1"/>
              <a:t>る</a:t>
            </a:r>
            <a:r>
              <a:rPr lang="ja-JP" altLang="en-US" sz="2000" dirty="0"/>
              <a:t>都道府県外にも円滑に搬送できるよう、広域搬送システム体制を充実</a:t>
            </a:r>
            <a:endParaRPr lang="en-US" altLang="ja-JP" sz="2000" dirty="0"/>
          </a:p>
          <a:p>
            <a:r>
              <a:rPr lang="ja-JP" altLang="en-US" sz="2000" dirty="0"/>
              <a:t>　　させることを要望する。</a:t>
            </a:r>
          </a:p>
          <a:p>
            <a:endParaRPr lang="en-US" altLang="ja-JP" sz="2000" dirty="0"/>
          </a:p>
          <a:p>
            <a:r>
              <a:rPr lang="ja-JP" altLang="en-US" sz="2000" dirty="0"/>
              <a:t>イ． 常位胎盤早期剥離発症の原因究明と早期診断に関する研究促進のために</a:t>
            </a:r>
            <a:endParaRPr lang="en-US" altLang="ja-JP" sz="2000" dirty="0"/>
          </a:p>
          <a:p>
            <a:r>
              <a:rPr lang="ja-JP" altLang="en-US" sz="2000" dirty="0"/>
              <a:t>　　支援することを要望する。</a:t>
            </a:r>
            <a:endParaRPr lang="ja-JP" altLang="en-US" sz="2000" dirty="0">
              <a:latin typeface="HG丸ｺﾞｼｯｸM-PRO" panose="020F0600000000000000" pitchFamily="50" charset="-128"/>
            </a:endParaRPr>
          </a:p>
        </p:txBody>
      </p:sp>
    </p:spTree>
    <p:extLst>
      <p:ext uri="{BB962C8B-B14F-4D97-AF65-F5344CB8AC3E}">
        <p14:creationId xmlns:p14="http://schemas.microsoft.com/office/powerpoint/2010/main" val="1926574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5666031C-9EBF-4FF6-8ABD-579C39E01147}" type="slidenum">
              <a:rPr lang="ja-JP" altLang="en-US"/>
              <a:pPr>
                <a:defRPr/>
              </a:pPr>
              <a:t>51</a:t>
            </a:fld>
            <a:endParaRPr lang="en-US" altLang="ja-JP"/>
          </a:p>
        </p:txBody>
      </p:sp>
      <p:sp>
        <p:nvSpPr>
          <p:cNvPr id="54275" name="Rectangle 3"/>
          <p:cNvSpPr>
            <a:spLocks noGrp="1" noChangeArrowheads="1"/>
          </p:cNvSpPr>
          <p:nvPr>
            <p:ph type="subTitle" idx="4294967295"/>
          </p:nvPr>
        </p:nvSpPr>
        <p:spPr bwMode="hidden">
          <a:xfrm>
            <a:off x="415925" y="2565400"/>
            <a:ext cx="9144000"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②母児間輸血症候群について</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a:t>はじめに</a:t>
            </a:r>
          </a:p>
        </p:txBody>
      </p:sp>
      <p:sp>
        <p:nvSpPr>
          <p:cNvPr id="4" name="スライド番号プレースホルダー 5"/>
          <p:cNvSpPr>
            <a:spLocks noGrp="1"/>
          </p:cNvSpPr>
          <p:nvPr>
            <p:ph type="sldNum" sz="quarter" idx="12"/>
          </p:nvPr>
        </p:nvSpPr>
        <p:spPr/>
        <p:txBody>
          <a:bodyPr/>
          <a:lstStyle/>
          <a:p>
            <a:pPr>
              <a:defRPr/>
            </a:pPr>
            <a:fld id="{99D29DE1-B77D-4E92-B8E0-422D85513159}" type="slidenum">
              <a:rPr lang="ja-JP" altLang="en-US"/>
              <a:pPr>
                <a:defRPr/>
              </a:pPr>
              <a:t>52</a:t>
            </a:fld>
            <a:endParaRPr lang="en-US" altLang="ja-JP" dirty="0"/>
          </a:p>
        </p:txBody>
      </p:sp>
      <p:sp>
        <p:nvSpPr>
          <p:cNvPr id="55300" name="AutoShape 3"/>
          <p:cNvSpPr>
            <a:spLocks noChangeArrowheads="1"/>
          </p:cNvSpPr>
          <p:nvPr/>
        </p:nvSpPr>
        <p:spPr bwMode="auto">
          <a:xfrm>
            <a:off x="427038" y="1270000"/>
            <a:ext cx="9048750" cy="352794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○公表した７</a:t>
            </a:r>
            <a:r>
              <a:rPr lang="en-US" altLang="ja-JP" sz="2200" dirty="0">
                <a:latin typeface="HG丸ｺﾞｼｯｸM-PRO" panose="020F0600000000000000" pitchFamily="50" charset="-128"/>
                <a:ea typeface="HG丸ｺﾞｼｯｸM-PRO" panose="020F0600000000000000" pitchFamily="50" charset="-128"/>
              </a:rPr>
              <a:t>93</a:t>
            </a:r>
            <a:r>
              <a:rPr lang="ja-JP" altLang="en-US" sz="2200" dirty="0">
                <a:latin typeface="HG丸ｺﾞｼｯｸM-PRO" panose="020F0600000000000000" pitchFamily="50" charset="-128"/>
                <a:ea typeface="HG丸ｺﾞｼｯｸM-PRO" panose="020F0600000000000000" pitchFamily="50" charset="-128"/>
              </a:rPr>
              <a:t>事例のうち、原因分析報告書において脳性麻痺発症の主たる原因が母児間輸血症候群とされた事例</a:t>
            </a:r>
            <a:r>
              <a:rPr lang="en-US" altLang="ja-JP" sz="2200" dirty="0">
                <a:latin typeface="HG丸ｺﾞｼｯｸM-PRO" panose="020F0600000000000000" pitchFamily="50" charset="-128"/>
                <a:ea typeface="HG丸ｺﾞｼｯｸM-PRO" panose="020F0600000000000000" pitchFamily="50" charset="-128"/>
              </a:rPr>
              <a:t>20</a:t>
            </a:r>
            <a:r>
              <a:rPr lang="ja-JP" altLang="en-US" sz="2200" dirty="0">
                <a:latin typeface="HG丸ｺﾞｼｯｸM-PRO" panose="020F0600000000000000" pitchFamily="50" charset="-128"/>
                <a:ea typeface="HG丸ｺﾞｼｯｸM-PRO" panose="020F0600000000000000" pitchFamily="50" charset="-128"/>
              </a:rPr>
              <a:t>件を分析した。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○母児間輸血症候群について、事例の経過や胎児心拍数波形などを概観し分析することは、再発防止および産科医療の質の向上に向けて重要であることから、テーマとして選定した。</a:t>
            </a:r>
            <a:endParaRPr lang="ja-JP" altLang="en-US" sz="2200" dirty="0">
              <a:ea typeface="HG丸ｺﾞｼｯｸM-PRO" panose="020F0600000000000000" pitchFamily="50"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161"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「原因分析報告書の取りまとめ」より①</a:t>
            </a:r>
          </a:p>
        </p:txBody>
      </p:sp>
      <p:sp>
        <p:nvSpPr>
          <p:cNvPr id="4" name="スライド番号プレースホルダー 5"/>
          <p:cNvSpPr>
            <a:spLocks noGrp="1"/>
          </p:cNvSpPr>
          <p:nvPr>
            <p:ph type="sldNum" sz="quarter" idx="12"/>
          </p:nvPr>
        </p:nvSpPr>
        <p:spPr/>
        <p:txBody>
          <a:bodyPr/>
          <a:lstStyle/>
          <a:p>
            <a:pPr>
              <a:defRPr/>
            </a:pPr>
            <a:fld id="{E98CE4FE-DCFB-489E-A4EB-8A9ED6F476A7}" type="slidenum">
              <a:rPr lang="ja-JP" altLang="en-US">
                <a:solidFill>
                  <a:srgbClr val="000000"/>
                </a:solidFill>
              </a:rPr>
              <a:pPr>
                <a:defRPr/>
              </a:pPr>
              <a:t>53</a:t>
            </a:fld>
            <a:endParaRPr lang="en-US" altLang="ja-JP" dirty="0">
              <a:solidFill>
                <a:srgbClr val="000000"/>
              </a:solidFill>
            </a:endParaRPr>
          </a:p>
        </p:txBody>
      </p:sp>
      <p:sp>
        <p:nvSpPr>
          <p:cNvPr id="57348" name="AutoShape 3"/>
          <p:cNvSpPr>
            <a:spLocks noChangeArrowheads="1"/>
          </p:cNvSpPr>
          <p:nvPr/>
        </p:nvSpPr>
        <p:spPr bwMode="auto">
          <a:xfrm>
            <a:off x="343694" y="1341562"/>
            <a:ext cx="9048750" cy="482453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件のうち、管理入院中に分娩に至った１件を除いた</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件における妊産婦が分娩機関に来院した際の主訴は、胎動減少・消失が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57.9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％）と最も多く、</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妊産婦が胎動減少・消失を自覚してから児娩出までに要した日数は０～８日であった。</a:t>
            </a: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○入院時に分娩監視装置が装着された事例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件における入院時の胎児心拍数陣痛図所見は、基線細変動の減少・消失が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77.8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％）と最も多く、遅発一過性徐脈が８件（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44.4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一過性頻脈消失が７件（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38.9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％）、サイナソイダルパターン</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（「サイナソイダルパターン様」などと記載されたものを含む）が６件（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33.3</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161"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「原因分析報告書の取りまとめ」より②</a:t>
            </a:r>
          </a:p>
        </p:txBody>
      </p:sp>
      <p:sp>
        <p:nvSpPr>
          <p:cNvPr id="4" name="スライド番号プレースホルダー 5"/>
          <p:cNvSpPr>
            <a:spLocks noGrp="1"/>
          </p:cNvSpPr>
          <p:nvPr>
            <p:ph type="sldNum" sz="quarter" idx="12"/>
          </p:nvPr>
        </p:nvSpPr>
        <p:spPr/>
        <p:txBody>
          <a:bodyPr/>
          <a:lstStyle/>
          <a:p>
            <a:pPr>
              <a:defRPr/>
            </a:pPr>
            <a:fld id="{E98CE4FE-DCFB-489E-A4EB-8A9ED6F476A7}" type="slidenum">
              <a:rPr lang="ja-JP" altLang="en-US">
                <a:solidFill>
                  <a:srgbClr val="000000"/>
                </a:solidFill>
              </a:rPr>
              <a:pPr>
                <a:defRPr/>
              </a:pPr>
              <a:t>54</a:t>
            </a:fld>
            <a:endParaRPr lang="en-US" altLang="ja-JP" dirty="0">
              <a:solidFill>
                <a:srgbClr val="000000"/>
              </a:solidFill>
            </a:endParaRPr>
          </a:p>
        </p:txBody>
      </p:sp>
      <p:sp>
        <p:nvSpPr>
          <p:cNvPr id="57348" name="AutoShape 3"/>
          <p:cNvSpPr>
            <a:spLocks noChangeArrowheads="1"/>
          </p:cNvSpPr>
          <p:nvPr/>
        </p:nvSpPr>
        <p:spPr bwMode="auto">
          <a:xfrm>
            <a:off x="271686" y="1341562"/>
            <a:ext cx="9048750" cy="187220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solidFill>
                  <a:srgbClr val="000000"/>
                </a:solidFill>
                <a:latin typeface="+mn-ea"/>
              </a:rPr>
              <a:t>■脳性麻痺発症の主たる原因について</a:t>
            </a: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件の原因分析報告書において母児間輸血症候群の原因は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件全てで不明とされていた。</a:t>
            </a:r>
          </a:p>
        </p:txBody>
      </p:sp>
    </p:spTree>
    <p:extLst>
      <p:ext uri="{BB962C8B-B14F-4D97-AF65-F5344CB8AC3E}">
        <p14:creationId xmlns:p14="http://schemas.microsoft.com/office/powerpoint/2010/main" val="4167807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29769"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「原因分析報告書の取りまとめ」より③</a:t>
            </a:r>
          </a:p>
        </p:txBody>
      </p:sp>
      <p:sp>
        <p:nvSpPr>
          <p:cNvPr id="4" name="スライド番号プレースホルダー 5"/>
          <p:cNvSpPr>
            <a:spLocks noGrp="1"/>
          </p:cNvSpPr>
          <p:nvPr>
            <p:ph type="sldNum" sz="quarter" idx="12"/>
          </p:nvPr>
        </p:nvSpPr>
        <p:spPr/>
        <p:txBody>
          <a:bodyPr/>
          <a:lstStyle/>
          <a:p>
            <a:pPr>
              <a:defRPr/>
            </a:pPr>
            <a:fld id="{E98CE4FE-DCFB-489E-A4EB-8A9ED6F476A7}" type="slidenum">
              <a:rPr lang="ja-JP" altLang="en-US">
                <a:solidFill>
                  <a:srgbClr val="000000"/>
                </a:solidFill>
              </a:rPr>
              <a:pPr>
                <a:defRPr/>
              </a:pPr>
              <a:t>55</a:t>
            </a:fld>
            <a:endParaRPr lang="en-US" altLang="ja-JP" dirty="0">
              <a:solidFill>
                <a:srgbClr val="000000"/>
              </a:solidFill>
            </a:endParaRPr>
          </a:p>
        </p:txBody>
      </p:sp>
      <p:sp>
        <p:nvSpPr>
          <p:cNvPr id="57348" name="AutoShape 3"/>
          <p:cNvSpPr>
            <a:spLocks noChangeArrowheads="1"/>
          </p:cNvSpPr>
          <p:nvPr/>
        </p:nvSpPr>
        <p:spPr bwMode="auto">
          <a:xfrm>
            <a:off x="427037" y="1270000"/>
            <a:ext cx="9133681" cy="374396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solidFill>
                  <a:srgbClr val="000000"/>
                </a:solidFill>
                <a:latin typeface="+mn-ea"/>
              </a:rPr>
              <a:t>　■臨床経過に関する医学的評価</a:t>
            </a:r>
            <a:endParaRPr lang="en-US" altLang="ja-JP" sz="2200" dirty="0">
              <a:solidFill>
                <a:srgbClr val="000000"/>
              </a:solidFill>
              <a:latin typeface="ＭＳ Ｐゴシック" panose="020B0600070205080204" pitchFamily="50" charset="-128"/>
            </a:endParaRPr>
          </a:p>
          <a:p>
            <a:pPr eaLnBrk="1" hangingPunct="1">
              <a:lnSpc>
                <a:spcPct val="120000"/>
              </a:lnSpc>
              <a:buNone/>
            </a:pPr>
            <a:r>
              <a:rPr lang="en-US" altLang="ja-JP" sz="2200" dirty="0">
                <a:solidFill>
                  <a:srgbClr val="000000"/>
                </a:solidFill>
                <a:latin typeface="ＭＳ Ｐゴシック" panose="020B0600070205080204" pitchFamily="50" charset="-128"/>
                <a:ea typeface="HG丸ｺﾞｼｯｸM-PRO" panose="020F0600000000000000" pitchFamily="50" charset="-128"/>
              </a:rPr>
              <a:t>   </a:t>
            </a:r>
            <a:r>
              <a:rPr lang="ja-JP" altLang="en-US" sz="2200" dirty="0">
                <a:solidFill>
                  <a:srgbClr val="000000"/>
                </a:solidFill>
                <a:latin typeface="ＭＳ Ｐゴシック" panose="020B0600070205080204"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母児間輸血症候群に関して産科医療の質の向上を図るための評価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件であり、妊娠中の管理に関しては、胎児心</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拍数聴取・超音波断層法等による胎児健常性の検討が２件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16.7</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％）、胎児心拍数陣痛図の判読と対応が２件（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16.7</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分娩中の管理に関しては、胎児心拍数陣痛図の判読と対応が９件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75.0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Tree>
    <p:extLst>
      <p:ext uri="{BB962C8B-B14F-4D97-AF65-F5344CB8AC3E}">
        <p14:creationId xmlns:p14="http://schemas.microsoft.com/office/powerpoint/2010/main" val="2115525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55598"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p>
        </p:txBody>
      </p:sp>
      <p:sp>
        <p:nvSpPr>
          <p:cNvPr id="4" name="スライド番号プレースホルダー 5"/>
          <p:cNvSpPr>
            <a:spLocks noGrp="1"/>
          </p:cNvSpPr>
          <p:nvPr>
            <p:ph type="sldNum" sz="quarter" idx="12"/>
          </p:nvPr>
        </p:nvSpPr>
        <p:spPr/>
        <p:txBody>
          <a:bodyPr/>
          <a:lstStyle/>
          <a:p>
            <a:pPr>
              <a:defRPr/>
            </a:pPr>
            <a:fld id="{F3A6E570-869E-48AB-8680-495F3AD56FF2}" type="slidenum">
              <a:rPr lang="ja-JP" altLang="en-US">
                <a:solidFill>
                  <a:srgbClr val="000000"/>
                </a:solidFill>
              </a:rPr>
              <a:pPr>
                <a:defRPr/>
              </a:pPr>
              <a:t>56</a:t>
            </a:fld>
            <a:endParaRPr lang="en-US" altLang="ja-JP" dirty="0">
              <a:solidFill>
                <a:srgbClr val="000000"/>
              </a:solidFill>
            </a:endParaRPr>
          </a:p>
        </p:txBody>
      </p:sp>
      <p:sp>
        <p:nvSpPr>
          <p:cNvPr id="59396" name="AutoShape 3"/>
          <p:cNvSpPr>
            <a:spLocks noChangeArrowheads="1"/>
          </p:cNvSpPr>
          <p:nvPr/>
        </p:nvSpPr>
        <p:spPr bwMode="auto">
          <a:xfrm>
            <a:off x="343694" y="1341562"/>
            <a:ext cx="8999984" cy="345670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ＭＳ Ｐゴシック" panose="020B0600070205080204" pitchFamily="50" charset="-128"/>
              </a:rPr>
              <a:t>■今後の産科医療向上のために検討すべき事項</a:t>
            </a: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ＭＳ Ｐゴシック" panose="020B0600070205080204" pitchFamily="50" charset="-128"/>
              </a:rPr>
              <a:t>　　　　　　　　　　　　　　　　　　　　　　　　　　　　　　　　～分娩機関～</a:t>
            </a: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○母児間輸血症候群に関して提言がされた事例は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件であり、妊娠中の管理に関しては、胎動減少時の対応が３件（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％）、分娩中の管理に関しては、胎児心拍数陣痛図の判読と対応が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％）、新生児管理に関しては、新生児蘇生法講習会受講と処置の訓練が４件（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28.6</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％）、新生児貧血への対応が２件（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14.3</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91966" y="342975"/>
            <a:ext cx="4348441" cy="650725"/>
          </a:xfrm>
        </p:spPr>
        <p:txBody>
          <a:bodyPr/>
          <a:lstStyle/>
          <a:p>
            <a:pPr eaLnBrk="1" hangingPunct="1"/>
            <a:r>
              <a:rPr lang="ja-JP" altLang="en-US" dirty="0"/>
              <a:t>妊産婦に対する提言</a:t>
            </a:r>
          </a:p>
        </p:txBody>
      </p:sp>
      <p:sp>
        <p:nvSpPr>
          <p:cNvPr id="4" name="スライド番号プレースホルダー 5"/>
          <p:cNvSpPr>
            <a:spLocks noGrp="1"/>
          </p:cNvSpPr>
          <p:nvPr>
            <p:ph type="sldNum" sz="quarter" idx="12"/>
          </p:nvPr>
        </p:nvSpPr>
        <p:spPr/>
        <p:txBody>
          <a:bodyPr/>
          <a:lstStyle/>
          <a:p>
            <a:pPr>
              <a:defRPr/>
            </a:pPr>
            <a:fld id="{B04746E9-6613-47B7-B7EF-84F04FD2B1A2}" type="slidenum">
              <a:rPr lang="ja-JP" altLang="en-US">
                <a:solidFill>
                  <a:srgbClr val="000000"/>
                </a:solidFill>
              </a:rPr>
              <a:pPr>
                <a:defRPr/>
              </a:pPr>
              <a:t>57</a:t>
            </a:fld>
            <a:endParaRPr lang="en-US" altLang="ja-JP" dirty="0">
              <a:solidFill>
                <a:srgbClr val="000000"/>
              </a:solidFill>
            </a:endParaRPr>
          </a:p>
        </p:txBody>
      </p:sp>
      <p:sp>
        <p:nvSpPr>
          <p:cNvPr id="58372" name="AutoShape 3"/>
          <p:cNvSpPr>
            <a:spLocks noChangeArrowheads="1"/>
          </p:cNvSpPr>
          <p:nvPr/>
        </p:nvSpPr>
        <p:spPr bwMode="auto">
          <a:xfrm>
            <a:off x="1495822" y="2061642"/>
            <a:ext cx="6912768" cy="7920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defRPr/>
            </a:pPr>
            <a:r>
              <a:rPr lang="ja-JP" altLang="en-US" sz="2000" dirty="0">
                <a:latin typeface="HG丸ｺﾞｼｯｸM-PRO" panose="020F0600000000000000" pitchFamily="50" charset="-128"/>
                <a:ea typeface="HG丸ｺﾞｼｯｸM-PRO" panose="020F0600000000000000" pitchFamily="50" charset="-128"/>
              </a:rPr>
              <a:t>胎動減少・消失を自覚したときは分娩機関へ連絡する。</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a:t>産科医療関係者に対する提言①</a:t>
            </a:r>
          </a:p>
        </p:txBody>
      </p:sp>
      <p:sp>
        <p:nvSpPr>
          <p:cNvPr id="4" name="スライド番号プレースホルダー 5"/>
          <p:cNvSpPr>
            <a:spLocks noGrp="1"/>
          </p:cNvSpPr>
          <p:nvPr>
            <p:ph type="sldNum" sz="quarter" idx="12"/>
          </p:nvPr>
        </p:nvSpPr>
        <p:spPr/>
        <p:txBody>
          <a:bodyPr/>
          <a:lstStyle/>
          <a:p>
            <a:pPr>
              <a:defRPr/>
            </a:pPr>
            <a:fld id="{546AFEE9-C7C4-4434-B9F7-97B5BBEC8609}" type="slidenum">
              <a:rPr lang="ja-JP" altLang="en-US"/>
              <a:pPr>
                <a:defRPr/>
              </a:pPr>
              <a:t>58</a:t>
            </a:fld>
            <a:endParaRPr lang="en-US" altLang="ja-JP"/>
          </a:p>
        </p:txBody>
      </p:sp>
      <p:sp>
        <p:nvSpPr>
          <p:cNvPr id="62468" name="AutoShape 3"/>
          <p:cNvSpPr>
            <a:spLocks noChangeArrowheads="1"/>
          </p:cNvSpPr>
          <p:nvPr/>
        </p:nvSpPr>
        <p:spPr bwMode="auto">
          <a:xfrm>
            <a:off x="198784" y="1269554"/>
            <a:ext cx="9433942" cy="51130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（１）胎児管理</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ア．胎動減少・消失を自覚したときは分娩機関に連絡するよう、妊婦健診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において妊産婦へ情報提供する。</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イ．妊産婦が胎動減少・消失を訴えた際は、分娩監視装置の装着、超音波</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断層法（</a:t>
            </a:r>
            <a:r>
              <a:rPr lang="en-US" altLang="ja-JP" sz="2000" dirty="0">
                <a:latin typeface="HG丸ｺﾞｼｯｸM-PRO" panose="020F0600000000000000" pitchFamily="50" charset="-128"/>
                <a:ea typeface="HG丸ｺﾞｼｯｸM-PRO" panose="020F0600000000000000" pitchFamily="50" charset="-128"/>
              </a:rPr>
              <a:t>biophysical</a:t>
            </a: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profile score</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BPS</a:t>
            </a:r>
            <a:r>
              <a:rPr lang="ja-JP" altLang="en-US" sz="2000" dirty="0">
                <a:latin typeface="HG丸ｺﾞｼｯｸM-PRO" panose="020F0600000000000000" pitchFamily="50" charset="-128"/>
                <a:ea typeface="HG丸ｺﾞｼｯｸM-PRO" panose="020F0600000000000000" pitchFamily="50" charset="-128"/>
              </a:rPr>
              <a:t>）、羊水量計測、血流計測</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等）により胎児の健常性を確認する。</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ウ．院内の勉強会への参加や、院外の講習会への参加により、胎児心拍数</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陣痛図の判読と対応について習熟する。</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エ．サイナソイダルパターンや基線細変動の消失等が認められる場合は、</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胎児貧血を発症している可能性があることも考慮に入れ、母体搬送、</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または急速遂娩、新生児蘇生・新生児管理の準備を行う。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178813" y="5908797"/>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改定後の掛金の額は、平成２７年１月１日以降に出生した児から適用されます。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5" name="角丸四角形 4"/>
          <p:cNvSpPr/>
          <p:nvPr/>
        </p:nvSpPr>
        <p:spPr>
          <a:xfrm>
            <a:off x="456134" y="4496471"/>
            <a:ext cx="8344965" cy="1002324"/>
          </a:xfrm>
          <a:prstGeom prst="roundRect">
            <a:avLst/>
          </a:prstGeom>
          <a:solidFill>
            <a:srgbClr val="FAAE2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1"/>
            <a:r>
              <a:rPr lang="ja-JP" altLang="en-US" sz="1600" dirty="0">
                <a:solidFill>
                  <a:schemeClr val="tx1"/>
                </a:solidFill>
              </a:rPr>
              <a:t>制度の改定後に運営組織から保険会社に支払う保険料は</a:t>
            </a:r>
            <a:r>
              <a:rPr lang="ja-JP" altLang="ja-JP" sz="1600" dirty="0">
                <a:solidFill>
                  <a:schemeClr val="tx1"/>
                </a:solidFill>
              </a:rPr>
              <a:t>、</a:t>
            </a:r>
            <a:r>
              <a:rPr lang="en-US" altLang="ja-JP" sz="1600" dirty="0">
                <a:solidFill>
                  <a:schemeClr val="tx1"/>
                </a:solidFill>
              </a:rPr>
              <a:t>1</a:t>
            </a:r>
            <a:r>
              <a:rPr lang="ja-JP" altLang="ja-JP" sz="1600" dirty="0">
                <a:solidFill>
                  <a:schemeClr val="tx1"/>
                </a:solidFill>
              </a:rPr>
              <a:t>分娩あた</a:t>
            </a:r>
            <a:r>
              <a:rPr lang="ja-JP" altLang="en-US" sz="1600" dirty="0">
                <a:solidFill>
                  <a:schemeClr val="tx1"/>
                </a:solidFill>
              </a:rPr>
              <a:t>り</a:t>
            </a:r>
            <a:r>
              <a:rPr lang="en-US" altLang="ja-JP" sz="1600" dirty="0">
                <a:solidFill>
                  <a:schemeClr val="tx1"/>
                </a:solidFill>
              </a:rPr>
              <a:t>24,000</a:t>
            </a:r>
            <a:r>
              <a:rPr lang="ja-JP" altLang="ja-JP" sz="1600" dirty="0">
                <a:solidFill>
                  <a:schemeClr val="tx1"/>
                </a:solidFill>
              </a:rPr>
              <a:t>円となりますが、本制度の剰余金から</a:t>
            </a:r>
            <a:r>
              <a:rPr lang="en-US" altLang="ja-JP" sz="1600" dirty="0">
                <a:solidFill>
                  <a:schemeClr val="tx1"/>
                </a:solidFill>
              </a:rPr>
              <a:t>1</a:t>
            </a:r>
            <a:r>
              <a:rPr lang="ja-JP" altLang="ja-JP" sz="1600" dirty="0">
                <a:solidFill>
                  <a:schemeClr val="tx1"/>
                </a:solidFill>
              </a:rPr>
              <a:t>分娩あたり</a:t>
            </a:r>
            <a:r>
              <a:rPr lang="en-US" altLang="ja-JP" sz="1600" dirty="0">
                <a:solidFill>
                  <a:schemeClr val="tx1"/>
                </a:solidFill>
              </a:rPr>
              <a:t>8,000</a:t>
            </a:r>
            <a:r>
              <a:rPr lang="ja-JP" altLang="ja-JP" sz="1600" dirty="0">
                <a:solidFill>
                  <a:schemeClr val="tx1"/>
                </a:solidFill>
              </a:rPr>
              <a:t>円が充当されるため、分娩機関からお支払いいただく</a:t>
            </a:r>
            <a:r>
              <a:rPr lang="ja-JP" altLang="en-US" sz="1600" dirty="0">
                <a:solidFill>
                  <a:schemeClr val="tx1"/>
                </a:solidFill>
              </a:rPr>
              <a:t>　</a:t>
            </a:r>
            <a:r>
              <a:rPr lang="en-US" altLang="ja-JP" sz="1600" dirty="0">
                <a:solidFill>
                  <a:schemeClr val="tx1"/>
                </a:solidFill>
              </a:rPr>
              <a:t>1</a:t>
            </a:r>
            <a:r>
              <a:rPr lang="ja-JP" altLang="ja-JP" sz="1600" dirty="0">
                <a:solidFill>
                  <a:schemeClr val="tx1"/>
                </a:solidFill>
              </a:rPr>
              <a:t>分娩あたりの掛金は</a:t>
            </a:r>
            <a:r>
              <a:rPr lang="en-US" altLang="ja-JP" sz="1600" dirty="0">
                <a:solidFill>
                  <a:schemeClr val="tx1"/>
                </a:solidFill>
              </a:rPr>
              <a:t>16,000</a:t>
            </a:r>
            <a:r>
              <a:rPr lang="ja-JP" altLang="ja-JP" sz="1600" dirty="0">
                <a:solidFill>
                  <a:schemeClr val="tx1"/>
                </a:solidFill>
              </a:rPr>
              <a:t>円となります。</a:t>
            </a:r>
          </a:p>
        </p:txBody>
      </p:sp>
      <p:graphicFrame>
        <p:nvGraphicFramePr>
          <p:cNvPr id="6" name="表 5"/>
          <p:cNvGraphicFramePr>
            <a:graphicFrameLocks noGrp="1"/>
          </p:cNvGraphicFramePr>
          <p:nvPr>
            <p:extLst/>
          </p:nvPr>
        </p:nvGraphicFramePr>
        <p:xfrm>
          <a:off x="379743" y="1450731"/>
          <a:ext cx="8371205" cy="2752358"/>
        </p:xfrm>
        <a:graphic>
          <a:graphicData uri="http://schemas.openxmlformats.org/drawingml/2006/table">
            <a:tbl>
              <a:tblPr firstRow="1" firstCol="1" lastRow="1" lastCol="1" bandRow="1" bandCol="1"/>
              <a:tblGrid>
                <a:gridCol w="1827126">
                  <a:extLst>
                    <a:ext uri="{9D8B030D-6E8A-4147-A177-3AD203B41FA5}">
                      <a16:colId xmlns:a16="http://schemas.microsoft.com/office/drawing/2014/main" val="20000"/>
                    </a:ext>
                  </a:extLst>
                </a:gridCol>
                <a:gridCol w="1178169">
                  <a:extLst>
                    <a:ext uri="{9D8B030D-6E8A-4147-A177-3AD203B41FA5}">
                      <a16:colId xmlns:a16="http://schemas.microsoft.com/office/drawing/2014/main" val="20001"/>
                    </a:ext>
                  </a:extLst>
                </a:gridCol>
                <a:gridCol w="2708031">
                  <a:extLst>
                    <a:ext uri="{9D8B030D-6E8A-4147-A177-3AD203B41FA5}">
                      <a16:colId xmlns:a16="http://schemas.microsoft.com/office/drawing/2014/main" val="20002"/>
                    </a:ext>
                  </a:extLst>
                </a:gridCol>
                <a:gridCol w="2657879">
                  <a:extLst>
                    <a:ext uri="{9D8B030D-6E8A-4147-A177-3AD203B41FA5}">
                      <a16:colId xmlns:a16="http://schemas.microsoft.com/office/drawing/2014/main" val="20003"/>
                    </a:ext>
                  </a:extLst>
                </a:gridCol>
              </a:tblGrid>
              <a:tr h="847946">
                <a:tc gridSpan="2">
                  <a:txBody>
                    <a:bodyPr/>
                    <a:lstStyle/>
                    <a:p>
                      <a:pPr algn="ctr">
                        <a:spcAft>
                          <a:spcPts val="0"/>
                        </a:spcAft>
                      </a:pPr>
                      <a:r>
                        <a:rPr lang="en-US" sz="105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tc hMerge="1">
                  <a:txBody>
                    <a:bodyPr/>
                    <a:lstStyle/>
                    <a:p>
                      <a:endParaRPr kumimoji="1" lang="ja-JP" altLang="en-US"/>
                    </a:p>
                  </a:txBody>
                  <a:tcPr/>
                </a:tc>
                <a:tc>
                  <a:txBody>
                    <a:bodyPr/>
                    <a:lstStyle/>
                    <a:p>
                      <a:pPr algn="ctr">
                        <a:spcAft>
                          <a:spcPts val="0"/>
                        </a:spcAft>
                      </a:pPr>
                      <a:r>
                        <a:rPr lang="ja-JP" sz="1400" b="1" kern="100" dirty="0">
                          <a:effectLst/>
                          <a:latin typeface="+mj-ea"/>
                          <a:ea typeface="+mj-ea"/>
                          <a:cs typeface="Times New Roman" panose="02020603050405020304" pitchFamily="18" charset="0"/>
                        </a:rPr>
                        <a:t>現行</a:t>
                      </a:r>
                      <a:r>
                        <a:rPr lang="ja-JP" altLang="en-US" sz="1400" b="1" kern="100" dirty="0">
                          <a:effectLst/>
                          <a:latin typeface="+mj-ea"/>
                          <a:ea typeface="+mj-ea"/>
                          <a:cs typeface="Times New Roman" panose="02020603050405020304" pitchFamily="18" charset="0"/>
                        </a:rPr>
                        <a:t>の掛金の額</a:t>
                      </a:r>
                      <a:endParaRPr lang="en-US" altLang="ja-JP" sz="1400" b="1"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（平成</a:t>
                      </a: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年から</a:t>
                      </a:r>
                      <a:r>
                        <a:rPr lang="en-US" sz="1400" b="1" kern="100" dirty="0">
                          <a:effectLst/>
                          <a:latin typeface="+mj-ea"/>
                          <a:ea typeface="+mj-ea"/>
                          <a:cs typeface="Times New Roman" panose="02020603050405020304" pitchFamily="18" charset="0"/>
                        </a:rPr>
                        <a:t>26</a:t>
                      </a:r>
                      <a:r>
                        <a:rPr lang="ja-JP" sz="1400" b="1" kern="100" dirty="0">
                          <a:effectLst/>
                          <a:latin typeface="+mj-ea"/>
                          <a:ea typeface="+mj-ea"/>
                          <a:cs typeface="Times New Roman" panose="02020603050405020304" pitchFamily="18" charset="0"/>
                        </a:rPr>
                        <a:t>年までに</a:t>
                      </a:r>
                    </a:p>
                    <a:p>
                      <a:pPr algn="ctr">
                        <a:spcAft>
                          <a:spcPts val="0"/>
                        </a:spcAft>
                      </a:pPr>
                      <a:r>
                        <a:rPr lang="ja-JP" sz="1400" b="1" kern="100" dirty="0">
                          <a:effectLst/>
                          <a:latin typeface="+mj-ea"/>
                          <a:ea typeface="+mj-ea"/>
                          <a:cs typeface="Times New Roman" panose="02020603050405020304" pitchFamily="18" charset="0"/>
                        </a:rPr>
                        <a:t>出生した児に適用）</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tc>
                  <a:txBody>
                    <a:bodyPr/>
                    <a:lstStyle/>
                    <a:p>
                      <a:pPr algn="ctr">
                        <a:spcAft>
                          <a:spcPts val="0"/>
                        </a:spcAft>
                      </a:pPr>
                      <a:r>
                        <a:rPr lang="ja-JP" altLang="en-US" sz="1400" b="1" kern="100" dirty="0">
                          <a:effectLst/>
                          <a:latin typeface="+mj-ea"/>
                          <a:ea typeface="+mj-ea"/>
                          <a:cs typeface="Times New Roman" panose="02020603050405020304" pitchFamily="18" charset="0"/>
                        </a:rPr>
                        <a:t>改定</a:t>
                      </a:r>
                      <a:r>
                        <a:rPr lang="ja-JP" sz="1400" b="1" kern="100" dirty="0">
                          <a:effectLst/>
                          <a:latin typeface="+mj-ea"/>
                          <a:ea typeface="+mj-ea"/>
                          <a:cs typeface="Times New Roman" panose="02020603050405020304" pitchFamily="18" charset="0"/>
                        </a:rPr>
                        <a:t>後</a:t>
                      </a:r>
                      <a:r>
                        <a:rPr lang="ja-JP" altLang="en-US" sz="1400" b="1" kern="100" dirty="0">
                          <a:effectLst/>
                          <a:latin typeface="+mj-ea"/>
                          <a:ea typeface="+mj-ea"/>
                          <a:cs typeface="Times New Roman" panose="02020603050405020304" pitchFamily="18" charset="0"/>
                        </a:rPr>
                        <a:t>の掛金の額</a:t>
                      </a:r>
                      <a:endParaRPr lang="en-US" altLang="ja-JP" sz="1400" b="1"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（平成</a:t>
                      </a:r>
                      <a:r>
                        <a:rPr lang="en-US" sz="1400" b="1" kern="100" dirty="0">
                          <a:effectLst/>
                          <a:latin typeface="+mj-ea"/>
                          <a:ea typeface="+mj-ea"/>
                          <a:cs typeface="Times New Roman" panose="02020603050405020304" pitchFamily="18" charset="0"/>
                        </a:rPr>
                        <a:t>27</a:t>
                      </a:r>
                      <a:r>
                        <a:rPr lang="ja-JP" sz="1400" b="1" kern="100" dirty="0">
                          <a:effectLst/>
                          <a:latin typeface="+mj-ea"/>
                          <a:ea typeface="+mj-ea"/>
                          <a:cs typeface="Times New Roman" panose="02020603050405020304" pitchFamily="18" charset="0"/>
                        </a:rPr>
                        <a:t>年</a:t>
                      </a: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月</a:t>
                      </a: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日以降に</a:t>
                      </a:r>
                      <a:endParaRPr lang="ja-JP" sz="1400"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出生した児に適用）</a:t>
                      </a:r>
                      <a:endParaRPr lang="ja-JP" sz="1400" kern="100" dirty="0">
                        <a:effectLst/>
                        <a:latin typeface="+mj-ea"/>
                        <a:ea typeface="+mj-ea"/>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1015892">
                <a:tc rowSpan="2">
                  <a:txBody>
                    <a:bodyPr/>
                    <a:lstStyle/>
                    <a:p>
                      <a:pPr indent="153035" algn="just">
                        <a:spcAft>
                          <a:spcPts val="0"/>
                        </a:spcAft>
                      </a:pPr>
                      <a:r>
                        <a:rPr lang="ja-JP" sz="1200" b="1" kern="100" dirty="0">
                          <a:effectLst/>
                          <a:latin typeface="Century" panose="02040604050505020304" pitchFamily="18" charset="0"/>
                          <a:ea typeface="ＭＳ ゴシック" panose="020B0609070205080204" pitchFamily="49" charset="-128"/>
                          <a:cs typeface="Times New Roman" panose="02020603050405020304" pitchFamily="18" charset="0"/>
                        </a:rPr>
                        <a:t>産科医療補償制度専用</a:t>
                      </a:r>
                      <a:endParaRPr lang="ja-JP" sz="12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06070" indent="-306070" algn="ctr">
                        <a:lnSpc>
                          <a:spcPts val="1500"/>
                        </a:lnSpc>
                        <a:spcAft>
                          <a:spcPts val="0"/>
                        </a:spcAft>
                      </a:pPr>
                      <a:r>
                        <a:rPr lang="en-US" sz="12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Web</a:t>
                      </a:r>
                      <a:r>
                        <a:rPr lang="ja-JP" sz="1200" b="1" kern="100" dirty="0">
                          <a:effectLst/>
                          <a:latin typeface="Century" panose="02040604050505020304" pitchFamily="18" charset="0"/>
                          <a:ea typeface="ＭＳ ゴシック" panose="020B0609070205080204" pitchFamily="49" charset="-128"/>
                          <a:cs typeface="Times New Roman" panose="02020603050405020304" pitchFamily="18" charset="0"/>
                        </a:rPr>
                        <a:t>システム</a:t>
                      </a:r>
                      <a:endParaRPr lang="ja-JP" sz="1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9FFCC"/>
                    </a:solidFill>
                  </a:tcPr>
                </a:tc>
                <a:tc>
                  <a:txBody>
                    <a:bodyPr/>
                    <a:lstStyle/>
                    <a:p>
                      <a:pPr algn="ctr">
                        <a:lnSpc>
                          <a:spcPts val="1500"/>
                        </a:lnSpc>
                        <a:spcAft>
                          <a:spcPts val="0"/>
                        </a:spcAft>
                      </a:pP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利用する場合</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endPar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lnSpc>
                          <a:spcPts val="2200"/>
                        </a:lnSpc>
                        <a:spcAft>
                          <a:spcPts val="0"/>
                        </a:spcAft>
                      </a:pPr>
                      <a:r>
                        <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30,000</a:t>
                      </a:r>
                      <a:r>
                        <a:rPr 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endParaRPr lang="en-US" alt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lnSpc>
                          <a:spcPts val="2200"/>
                        </a:lnSpc>
                        <a:spcAft>
                          <a:spcPts val="0"/>
                        </a:spcAft>
                      </a:pPr>
                      <a:r>
                        <a:rPr 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en-US" sz="14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a:t>
                      </a: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endPar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lnSpc>
                          <a:spcPts val="2200"/>
                        </a:lnSpc>
                        <a:spcAft>
                          <a:spcPts val="0"/>
                        </a:spcAft>
                      </a:pPr>
                      <a:r>
                        <a:rPr lang="en-US" altLang="ja-JP"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16</a:t>
                      </a:r>
                      <a:r>
                        <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,000</a:t>
                      </a:r>
                      <a:r>
                        <a:rPr 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endParaRPr lang="en-US" alt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lnSpc>
                          <a:spcPts val="2200"/>
                        </a:lnSpc>
                        <a:spcAft>
                          <a:spcPts val="0"/>
                        </a:spcAft>
                      </a:pPr>
                      <a:r>
                        <a:rPr 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en-US" sz="14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a:t>
                      </a: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8520">
                <a:tc vMerge="1">
                  <a:txBody>
                    <a:bodyPr/>
                    <a:lstStyle/>
                    <a:p>
                      <a:endParaRPr kumimoji="1" lang="ja-JP" altLang="en-US"/>
                    </a:p>
                  </a:txBody>
                  <a:tcPr/>
                </a:tc>
                <a:tc>
                  <a:txBody>
                    <a:bodyPr/>
                    <a:lstStyle/>
                    <a:p>
                      <a:pPr algn="ctr">
                        <a:lnSpc>
                          <a:spcPts val="1500"/>
                        </a:lnSpc>
                        <a:spcAft>
                          <a:spcPts val="0"/>
                        </a:spcAft>
                      </a:pP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利用しない場合</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endPar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ts val="22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30,500</a:t>
                      </a:r>
                      <a:r>
                        <a:rPr kumimoji="1" lang="ja-JP" altLang="en-US"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円</a:t>
                      </a:r>
                      <a:endParaRPr kumimoji="1" lang="en-US" altLang="ja-JP"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r" defTabSz="914400" rtl="0" eaLnBrk="1" fontAlgn="auto" latinLnBrk="0" hangingPunct="1">
                        <a:lnSpc>
                          <a:spcPts val="22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a:t>
                      </a:r>
                      <a:r>
                        <a:rPr kumimoji="1" lang="ja-JP" altLang="en-US"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endPar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ts val="22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16,500</a:t>
                      </a:r>
                      <a:r>
                        <a:rPr kumimoji="1" lang="ja-JP" altLang="en-US"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円</a:t>
                      </a:r>
                      <a:endParaRPr kumimoji="1" lang="en-US" altLang="ja-JP"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r" defTabSz="914400" rtl="0" eaLnBrk="1" fontAlgn="auto" latinLnBrk="0" hangingPunct="1">
                        <a:lnSpc>
                          <a:spcPts val="22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a:t>
                      </a:r>
                      <a:r>
                        <a:rPr kumimoji="1" lang="ja-JP" altLang="en-US"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txBox="1">
            <a:spLocks noChangeArrowheads="1"/>
          </p:cNvSpPr>
          <p:nvPr/>
        </p:nvSpPr>
        <p:spPr>
          <a:xfrm>
            <a:off x="0" y="271830"/>
            <a:ext cx="6761285"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lang="ja-JP" altLang="en-US" sz="3200" kern="0" dirty="0"/>
              <a:t>制度の改定（掛金）</a:t>
            </a:r>
          </a:p>
        </p:txBody>
      </p:sp>
      <p:sp>
        <p:nvSpPr>
          <p:cNvPr id="8" name="スライド番号プレースホルダー 1"/>
          <p:cNvSpPr>
            <a:spLocks noGrp="1"/>
          </p:cNvSpPr>
          <p:nvPr>
            <p:ph type="sldNum" sz="quarter" idx="12"/>
          </p:nvPr>
        </p:nvSpPr>
        <p:spPr>
          <a:xfrm>
            <a:off x="7535863" y="6484938"/>
            <a:ext cx="2311400" cy="476250"/>
          </a:xfrm>
        </p:spPr>
        <p:txBody>
          <a:bodyPr/>
          <a:lstStyle/>
          <a:p>
            <a:pPr>
              <a:defRPr/>
            </a:pPr>
            <a:r>
              <a:rPr lang="ja-JP" altLang="en-US" dirty="0"/>
              <a:t>７</a:t>
            </a:r>
            <a:endParaRPr lang="en-US" altLang="ja-JP" dirty="0"/>
          </a:p>
        </p:txBody>
      </p:sp>
    </p:spTree>
    <p:extLst>
      <p:ext uri="{BB962C8B-B14F-4D97-AF65-F5344CB8AC3E}">
        <p14:creationId xmlns:p14="http://schemas.microsoft.com/office/powerpoint/2010/main" val="2877673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産科医療関係者に対する提言②</a:t>
            </a:r>
          </a:p>
        </p:txBody>
      </p:sp>
      <p:sp>
        <p:nvSpPr>
          <p:cNvPr id="4" name="スライド番号プレースホルダー 5"/>
          <p:cNvSpPr>
            <a:spLocks noGrp="1"/>
          </p:cNvSpPr>
          <p:nvPr>
            <p:ph type="sldNum" sz="quarter" idx="12"/>
          </p:nvPr>
        </p:nvSpPr>
        <p:spPr/>
        <p:txBody>
          <a:bodyPr/>
          <a:lstStyle/>
          <a:p>
            <a:pPr>
              <a:defRPr/>
            </a:pPr>
            <a:fld id="{546AFEE9-C7C4-4434-B9F7-97B5BBEC8609}" type="slidenum">
              <a:rPr lang="ja-JP" altLang="en-US"/>
              <a:pPr>
                <a:defRPr/>
              </a:pPr>
              <a:t>59</a:t>
            </a:fld>
            <a:endParaRPr lang="en-US" altLang="ja-JP"/>
          </a:p>
        </p:txBody>
      </p:sp>
      <p:sp>
        <p:nvSpPr>
          <p:cNvPr id="62468" name="AutoShape 3"/>
          <p:cNvSpPr>
            <a:spLocks noChangeArrowheads="1"/>
          </p:cNvSpPr>
          <p:nvPr/>
        </p:nvSpPr>
        <p:spPr bwMode="auto">
          <a:xfrm>
            <a:off x="343694" y="1201739"/>
            <a:ext cx="9167019" cy="273211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（２）新生児管理</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出生した児に循環血液量不足が疑われる際は、日本版新生児蘇生法（</a:t>
            </a:r>
            <a:r>
              <a:rPr lang="en-US" altLang="ja-JP" sz="2000" dirty="0">
                <a:latin typeface="HG丸ｺﾞｼｯｸM-PRO" panose="020F0600000000000000" pitchFamily="50" charset="-128"/>
                <a:ea typeface="HG丸ｺﾞｼｯｸM-PRO" panose="020F0600000000000000" pitchFamily="50" charset="-128"/>
              </a:rPr>
              <a:t>NCPR</a:t>
            </a:r>
            <a:r>
              <a:rPr lang="ja-JP" altLang="en-US" sz="2000" dirty="0">
                <a:latin typeface="HG丸ｺﾞｼｯｸM-PRO" panose="020F0600000000000000" pitchFamily="50" charset="-128"/>
                <a:ea typeface="HG丸ｺﾞｼｯｸM-PRO" panose="020F0600000000000000" pitchFamily="50" charset="-128"/>
              </a:rPr>
              <a:t>）ガイドライン</a:t>
            </a:r>
            <a:r>
              <a:rPr lang="en-US" altLang="ja-JP" sz="2000" dirty="0">
                <a:latin typeface="HG丸ｺﾞｼｯｸM-PRO" panose="020F0600000000000000" pitchFamily="50" charset="-128"/>
                <a:ea typeface="HG丸ｺﾞｼｯｸM-PRO" panose="020F0600000000000000" pitchFamily="50" charset="-128"/>
              </a:rPr>
              <a:t>2015</a:t>
            </a:r>
            <a:r>
              <a:rPr lang="ja-JP" altLang="en-US" sz="2000" dirty="0">
                <a:latin typeface="HG丸ｺﾞｼｯｸM-PRO" panose="020F0600000000000000" pitchFamily="50" charset="-128"/>
                <a:ea typeface="HG丸ｺﾞｼｯｸM-PRO" panose="020F0600000000000000" pitchFamily="50" charset="-128"/>
              </a:rPr>
              <a:t>を参考にし、生理食塩水等の投与を考慮する。また、自施設で輸血等の実施が困難な場合の対応（新生児搬送、応援の要請等）について、各施設においてあらかじめ検討し、児を速やかに搬送できる体制を整備する。　</a:t>
            </a:r>
          </a:p>
        </p:txBody>
      </p:sp>
    </p:spTree>
    <p:extLst>
      <p:ext uri="{BB962C8B-B14F-4D97-AF65-F5344CB8AC3E}">
        <p14:creationId xmlns:p14="http://schemas.microsoft.com/office/powerpoint/2010/main" val="1516922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68132" y="373752"/>
            <a:ext cx="7169726" cy="589170"/>
          </a:xfrm>
        </p:spPr>
        <p:txBody>
          <a:bodyPr/>
          <a:lstStyle/>
          <a:p>
            <a:pPr eaLnBrk="1" hangingPunct="1"/>
            <a:r>
              <a:rPr lang="ja-JP" altLang="en-US" sz="3200" dirty="0">
                <a:solidFill>
                  <a:srgbClr val="000000"/>
                </a:solidFill>
                <a:latin typeface="ＭＳ Ｐゴシック" panose="020B0600070205080204" pitchFamily="50" charset="-128"/>
              </a:rPr>
              <a:t>「原因分析報告書の取りまとめ」より</a:t>
            </a:r>
            <a:endParaRPr lang="ja-JP" altLang="en-US" sz="3200" dirty="0"/>
          </a:p>
        </p:txBody>
      </p:sp>
      <p:sp>
        <p:nvSpPr>
          <p:cNvPr id="4" name="スライド番号プレースホルダー 5"/>
          <p:cNvSpPr>
            <a:spLocks noGrp="1"/>
          </p:cNvSpPr>
          <p:nvPr>
            <p:ph type="sldNum" sz="quarter" idx="12"/>
          </p:nvPr>
        </p:nvSpPr>
        <p:spPr/>
        <p:txBody>
          <a:bodyPr/>
          <a:lstStyle/>
          <a:p>
            <a:pPr>
              <a:defRPr/>
            </a:pPr>
            <a:fld id="{32F52CBD-5720-4B6A-961B-7B80A84E4543}" type="slidenum">
              <a:rPr lang="ja-JP" altLang="en-US"/>
              <a:pPr>
                <a:defRPr/>
              </a:pPr>
              <a:t>60</a:t>
            </a:fld>
            <a:endParaRPr lang="en-US" altLang="ja-JP"/>
          </a:p>
        </p:txBody>
      </p:sp>
      <p:sp>
        <p:nvSpPr>
          <p:cNvPr id="65540" name="AutoShape 3"/>
          <p:cNvSpPr>
            <a:spLocks noChangeArrowheads="1"/>
          </p:cNvSpPr>
          <p:nvPr/>
        </p:nvSpPr>
        <p:spPr bwMode="auto">
          <a:xfrm>
            <a:off x="416496" y="1341439"/>
            <a:ext cx="9072214" cy="345650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849313" indent="-8493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763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84338"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9232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500313"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9575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4147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8719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3291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pPr>
            <a:r>
              <a:rPr lang="ja-JP" altLang="en-US" sz="2200" dirty="0">
                <a:solidFill>
                  <a:srgbClr val="000000"/>
                </a:solidFill>
                <a:latin typeface="+mn-ea"/>
                <a:ea typeface="+mn-ea"/>
              </a:rPr>
              <a:t>　　　　　　　　　　　　　　　　　　　　　　　　　　　　　～学会・職能団体～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母児間輸血症候群に関して提言がされた事例は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母児間輸血症候群の病態、原因等の解明が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母児間輸血症候群の胎児心拍数陣痛図の研究が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55.0</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母児間輸血症候群の早期診断と治療法の研究が６件（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83854" y="342975"/>
            <a:ext cx="6195100" cy="650725"/>
          </a:xfrm>
        </p:spPr>
        <p:txBody>
          <a:bodyPr/>
          <a:lstStyle/>
          <a:p>
            <a:pPr eaLnBrk="1" hangingPunct="1"/>
            <a:r>
              <a:rPr lang="ja-JP" altLang="en-US" dirty="0"/>
              <a:t>学会・職能団体に対する要望</a:t>
            </a:r>
          </a:p>
        </p:txBody>
      </p:sp>
      <p:sp>
        <p:nvSpPr>
          <p:cNvPr id="4" name="スライド番号プレースホルダー 5"/>
          <p:cNvSpPr>
            <a:spLocks noGrp="1"/>
          </p:cNvSpPr>
          <p:nvPr>
            <p:ph type="sldNum" sz="quarter" idx="12"/>
          </p:nvPr>
        </p:nvSpPr>
        <p:spPr/>
        <p:txBody>
          <a:bodyPr/>
          <a:lstStyle/>
          <a:p>
            <a:pPr>
              <a:defRPr/>
            </a:pPr>
            <a:fld id="{32F52CBD-5720-4B6A-961B-7B80A84E4543}" type="slidenum">
              <a:rPr lang="ja-JP" altLang="en-US"/>
              <a:pPr>
                <a:defRPr/>
              </a:pPr>
              <a:t>61</a:t>
            </a:fld>
            <a:endParaRPr lang="en-US" altLang="ja-JP"/>
          </a:p>
        </p:txBody>
      </p:sp>
      <p:sp>
        <p:nvSpPr>
          <p:cNvPr id="65540" name="AutoShape 3"/>
          <p:cNvSpPr>
            <a:spLocks noChangeArrowheads="1"/>
          </p:cNvSpPr>
          <p:nvPr/>
        </p:nvSpPr>
        <p:spPr bwMode="auto">
          <a:xfrm>
            <a:off x="271686" y="1353739"/>
            <a:ext cx="9144222" cy="517239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849313" indent="-8493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763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84338"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9232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500313"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9575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4147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8719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3291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ア．母児間輸血症候群の発症について</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その病態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原因</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リスク因子を</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解明することを要望する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イ．母児間輸血症候群に特有の胎児心拍パターンの有無について</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児心拍数陣痛図の特徴を研究することを要望する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ウ．胎動カウント法の検討を行い、その実施の有用性について研究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することを要望する。</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エ．母児間輸血症候群の早期診断と治療法について研究することを</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要望する。</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オ．児の重症貧血によるショック状態の早期診断、緊急輸血等の管</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理法について、診療管理指針を策定することを要望する。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79270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66545" y="373753"/>
            <a:ext cx="7169726" cy="589170"/>
          </a:xfrm>
        </p:spPr>
        <p:txBody>
          <a:bodyPr/>
          <a:lstStyle/>
          <a:p>
            <a:pPr eaLnBrk="1" hangingPunct="1"/>
            <a:r>
              <a:rPr lang="ja-JP" altLang="en-US" sz="3200" dirty="0">
                <a:solidFill>
                  <a:srgbClr val="000000"/>
                </a:solidFill>
                <a:latin typeface="+mn-ea"/>
              </a:rPr>
              <a:t>「原因分析報告書の取りまとめ」より</a:t>
            </a:r>
            <a:endParaRPr lang="ja-JP" altLang="en-US" sz="3200"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62</a:t>
            </a:fld>
            <a:endParaRPr lang="en-US" altLang="ja-JP">
              <a:solidFill>
                <a:srgbClr val="000000"/>
              </a:solidFill>
            </a:endParaRPr>
          </a:p>
        </p:txBody>
      </p:sp>
      <p:sp>
        <p:nvSpPr>
          <p:cNvPr id="68612" name="AutoShape 3"/>
          <p:cNvSpPr>
            <a:spLocks noChangeArrowheads="1"/>
          </p:cNvSpPr>
          <p:nvPr/>
        </p:nvSpPr>
        <p:spPr bwMode="auto">
          <a:xfrm>
            <a:off x="199231" y="1378198"/>
            <a:ext cx="9001447" cy="21956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～国・地方自治体～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母児間輸血症候群に関して提言がされた事例は２件であり、２件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とも学会・職能団体への支援であった。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84363" y="346075"/>
            <a:ext cx="6134100" cy="644525"/>
          </a:xfrm>
        </p:spPr>
        <p:txBody>
          <a:bodyPr/>
          <a:lstStyle/>
          <a:p>
            <a:pPr eaLnBrk="1" hangingPunct="1"/>
            <a:r>
              <a:rPr lang="ja-JP" altLang="en-US"/>
              <a:t>国・地方自治体に対する要望</a:t>
            </a:r>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63</a:t>
            </a:fld>
            <a:endParaRPr lang="en-US" altLang="ja-JP">
              <a:solidFill>
                <a:srgbClr val="000000"/>
              </a:solidFill>
            </a:endParaRPr>
          </a:p>
        </p:txBody>
      </p:sp>
      <p:sp>
        <p:nvSpPr>
          <p:cNvPr id="68612" name="AutoShape 3"/>
          <p:cNvSpPr>
            <a:spLocks noChangeArrowheads="1"/>
          </p:cNvSpPr>
          <p:nvPr/>
        </p:nvSpPr>
        <p:spPr bwMode="auto">
          <a:xfrm>
            <a:off x="271686" y="1773610"/>
            <a:ext cx="9217024" cy="144016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母児間輸血症候群に関する病態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原因</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リスク因子の解明に関する研究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促進のために支援することを要望する。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43710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669B65AF-3875-402C-B901-F34805A74E98}" type="slidenum">
              <a:rPr lang="ja-JP" altLang="en-US"/>
              <a:pPr>
                <a:defRPr/>
              </a:pPr>
              <a:t>64</a:t>
            </a:fld>
            <a:endParaRPr lang="en-US" altLang="ja-JP"/>
          </a:p>
        </p:txBody>
      </p:sp>
      <p:sp>
        <p:nvSpPr>
          <p:cNvPr id="67587" name="Rectangle 2"/>
          <p:cNvSpPr>
            <a:spLocks noGrp="1" noChangeArrowheads="1"/>
          </p:cNvSpPr>
          <p:nvPr>
            <p:ph type="subTitle" idx="4294967295"/>
          </p:nvPr>
        </p:nvSpPr>
        <p:spPr bwMode="hidden">
          <a:xfrm>
            <a:off x="585788" y="2555875"/>
            <a:ext cx="8732837"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4800" dirty="0">
                <a:ea typeface="HG丸ｺﾞｼｯｸM-PRO" panose="020F0600000000000000" pitchFamily="50" charset="-128"/>
              </a:rPr>
              <a:t>③生後５分まで新生児蘇生処置が不要であった事例について</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584054" y="342975"/>
            <a:ext cx="2501781" cy="650725"/>
          </a:xfrm>
        </p:spPr>
        <p:txBody>
          <a:bodyPr/>
          <a:lstStyle/>
          <a:p>
            <a:pPr eaLnBrk="1" hangingPunct="1"/>
            <a:r>
              <a:rPr lang="ja-JP" altLang="en-US" dirty="0"/>
              <a:t>はじめに①</a:t>
            </a:r>
          </a:p>
        </p:txBody>
      </p:sp>
      <p:sp>
        <p:nvSpPr>
          <p:cNvPr id="4" name="スライド番号プレースホルダー 5"/>
          <p:cNvSpPr>
            <a:spLocks noGrp="1"/>
          </p:cNvSpPr>
          <p:nvPr>
            <p:ph type="sldNum" sz="quarter" idx="12"/>
          </p:nvPr>
        </p:nvSpPr>
        <p:spPr/>
        <p:txBody>
          <a:bodyPr/>
          <a:lstStyle/>
          <a:p>
            <a:pPr>
              <a:defRPr/>
            </a:pPr>
            <a:fld id="{12965324-5E2C-4911-B2DD-AE840F12D09D}" type="slidenum">
              <a:rPr lang="ja-JP" altLang="en-US"/>
              <a:pPr>
                <a:defRPr/>
              </a:pPr>
              <a:t>65</a:t>
            </a:fld>
            <a:endParaRPr lang="en-US" altLang="ja-JP"/>
          </a:p>
        </p:txBody>
      </p:sp>
      <p:sp>
        <p:nvSpPr>
          <p:cNvPr id="68612" name="AutoShape 3"/>
          <p:cNvSpPr>
            <a:spLocks noChangeArrowheads="1"/>
          </p:cNvSpPr>
          <p:nvPr/>
        </p:nvSpPr>
        <p:spPr bwMode="auto">
          <a:xfrm>
            <a:off x="479425" y="1412875"/>
            <a:ext cx="8943975" cy="4609207"/>
          </a:xfrm>
          <a:prstGeom prst="roundRect">
            <a:avLst>
              <a:gd name="adj" fmla="val 8167"/>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buFontTx/>
              <a:buNone/>
            </a:pPr>
            <a:r>
              <a:rPr lang="ja-JP" altLang="en-US" sz="2200" dirty="0">
                <a:latin typeface="HG丸ｺﾞｼｯｸM-PRO" panose="020F0600000000000000" pitchFamily="50" charset="-128"/>
                <a:ea typeface="HG丸ｺﾞｼｯｸM-PRO" panose="020F0600000000000000" pitchFamily="50" charset="-128"/>
              </a:rPr>
              <a:t>○公表した７</a:t>
            </a:r>
            <a:r>
              <a:rPr lang="en-US" altLang="ja-JP" sz="2200" dirty="0">
                <a:latin typeface="HG丸ｺﾞｼｯｸM-PRO" panose="020F0600000000000000" pitchFamily="50" charset="-128"/>
                <a:ea typeface="HG丸ｺﾞｼｯｸM-PRO" panose="020F0600000000000000" pitchFamily="50" charset="-128"/>
              </a:rPr>
              <a:t>93</a:t>
            </a:r>
            <a:r>
              <a:rPr lang="ja-JP" altLang="en-US" sz="2200" dirty="0">
                <a:latin typeface="HG丸ｺﾞｼｯｸM-PRO" panose="020F0600000000000000" pitchFamily="50" charset="-128"/>
                <a:ea typeface="HG丸ｺﾞｼｯｸM-PRO" panose="020F0600000000000000" pitchFamily="50" charset="-128"/>
              </a:rPr>
              <a:t>事例のうち、生後５分まで新生児蘇生処置が不要であった事例</a:t>
            </a:r>
            <a:r>
              <a:rPr lang="en-US" altLang="ja-JP" sz="2200" dirty="0">
                <a:latin typeface="HG丸ｺﾞｼｯｸM-PRO" panose="020F0600000000000000" pitchFamily="50" charset="-128"/>
                <a:ea typeface="HG丸ｺﾞｼｯｸM-PRO" panose="020F0600000000000000" pitchFamily="50" charset="-128"/>
              </a:rPr>
              <a:t>188</a:t>
            </a:r>
            <a:r>
              <a:rPr lang="ja-JP" altLang="en-US" sz="2200" dirty="0">
                <a:latin typeface="HG丸ｺﾞｼｯｸM-PRO" panose="020F0600000000000000" pitchFamily="50" charset="-128"/>
                <a:ea typeface="HG丸ｺﾞｼｯｸM-PRO" panose="020F0600000000000000" pitchFamily="50" charset="-128"/>
              </a:rPr>
              <a:t>件を分析した。</a:t>
            </a:r>
          </a:p>
          <a:p>
            <a:pPr eaLnBrk="1" hangingPunct="1">
              <a:lnSpc>
                <a:spcPct val="130000"/>
              </a:lnSpc>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生後５分まで新生児蘇生処置が不要であった事例」は、生後５分までに新生児蘇生処置（人⼯呼吸、胸⾻圧迫、気管挿管、アドレナリン投与）が実施されず、生後５分以内のアプガースコアが７点以上であり、かつ原因分析報告書において生後５分までに新生児蘇生処置の必要性が指摘されなかった事例である。これらの事例は、出生から生後５分までは新生児蘇生処置が不要であったが、その後の経過において児に異常徴候が出現し、重度脳性麻痺と診断された事例であ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425934" y="342975"/>
            <a:ext cx="2501782" cy="650725"/>
          </a:xfrm>
        </p:spPr>
        <p:txBody>
          <a:bodyPr/>
          <a:lstStyle/>
          <a:p>
            <a:pPr eaLnBrk="1" hangingPunct="1"/>
            <a:r>
              <a:rPr lang="ja-JP" altLang="en-US" dirty="0"/>
              <a:t>はじめに②</a:t>
            </a:r>
          </a:p>
        </p:txBody>
      </p:sp>
      <p:sp>
        <p:nvSpPr>
          <p:cNvPr id="4" name="スライド番号プレースホルダー 5"/>
          <p:cNvSpPr>
            <a:spLocks noGrp="1"/>
          </p:cNvSpPr>
          <p:nvPr>
            <p:ph type="sldNum" sz="quarter" idx="12"/>
          </p:nvPr>
        </p:nvSpPr>
        <p:spPr/>
        <p:txBody>
          <a:bodyPr/>
          <a:lstStyle/>
          <a:p>
            <a:pPr>
              <a:defRPr/>
            </a:pPr>
            <a:fld id="{12965324-5E2C-4911-B2DD-AE840F12D09D}" type="slidenum">
              <a:rPr lang="ja-JP" altLang="en-US"/>
              <a:pPr>
                <a:defRPr/>
              </a:pPr>
              <a:t>66</a:t>
            </a:fld>
            <a:endParaRPr lang="en-US" altLang="ja-JP"/>
          </a:p>
        </p:txBody>
      </p:sp>
      <p:sp>
        <p:nvSpPr>
          <p:cNvPr id="68612" name="AutoShape 3"/>
          <p:cNvSpPr>
            <a:spLocks noChangeArrowheads="1"/>
          </p:cNvSpPr>
          <p:nvPr/>
        </p:nvSpPr>
        <p:spPr bwMode="auto">
          <a:xfrm>
            <a:off x="479425" y="1412875"/>
            <a:ext cx="8943975" cy="4177159"/>
          </a:xfrm>
          <a:prstGeom prst="roundRect">
            <a:avLst>
              <a:gd name="adj" fmla="val 8167"/>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　出生時に新生児仮死がなく、リスクが低いと判断された新生児であっても、新生児期は胎内環境から胎外環境へ移行する不安定な時期であり、予期せぬ重篤な症状が出現する可能性がある。出生から生後５分までは新生児蘇生処置が不要であったが、その後の経過において児に異常徴候が出現し、重度脳性麻痺と診断された事例の脳性麻痺発症の原因、および新生児管理について概観し検討することは、再発防止および産科医療の質の向上に向けて重要であることから、テーマとして選定した。</a:t>
            </a:r>
          </a:p>
        </p:txBody>
      </p:sp>
    </p:spTree>
    <p:extLst>
      <p:ext uri="{BB962C8B-B14F-4D97-AF65-F5344CB8AC3E}">
        <p14:creationId xmlns:p14="http://schemas.microsoft.com/office/powerpoint/2010/main" val="3034155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pPr>
              <a:defRPr/>
            </a:pPr>
            <a:fld id="{33C28159-7CDA-44C8-A01F-1B42E3AB50EC}" type="slidenum">
              <a:rPr lang="ja-JP" altLang="en-US">
                <a:solidFill>
                  <a:srgbClr val="000000"/>
                </a:solidFill>
              </a:rPr>
              <a:pPr>
                <a:defRPr/>
              </a:pPr>
              <a:t>67</a:t>
            </a:fld>
            <a:endParaRPr lang="en-US" altLang="ja-JP">
              <a:solidFill>
                <a:srgbClr val="000000"/>
              </a:solidFill>
            </a:endParaRPr>
          </a:p>
        </p:txBody>
      </p:sp>
      <p:sp>
        <p:nvSpPr>
          <p:cNvPr id="69636" name="AutoShape 3"/>
          <p:cNvSpPr>
            <a:spLocks noChangeArrowheads="1"/>
          </p:cNvSpPr>
          <p:nvPr/>
        </p:nvSpPr>
        <p:spPr bwMode="auto">
          <a:xfrm>
            <a:off x="343695" y="1413570"/>
            <a:ext cx="9145016" cy="410445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dirty="0">
                <a:latin typeface="ＭＳ Ｐゴシック" panose="020B0600070205080204" pitchFamily="50" charset="-128"/>
              </a:rPr>
              <a:t>■脳性麻痺発症の主たる原因について</a:t>
            </a:r>
            <a:endParaRPr lang="en-US" altLang="ja-JP" sz="2200" dirty="0">
              <a:latin typeface="ＭＳ Ｐゴシック" panose="020B0600070205080204"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件の原因分析報告書において脳性麻痺発症の主たる原因として記載された病態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・「明らかではない、または特定困難」とされているものが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54.8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・「単一の病態が記されているもの」が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）、このうち</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感染が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感染</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2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200" dirty="0">
                <a:solidFill>
                  <a:srgbClr val="000000"/>
                </a:solidFill>
                <a:latin typeface="HG丸ｺﾞｼｯｸM-PRO" panose="020F0600000000000000" pitchFamily="50" charset="-128"/>
                <a:ea typeface="HG丸ｺﾞｼｯｸM-PRO" panose="020F0600000000000000" pitchFamily="50" charset="-128"/>
              </a:rPr>
              <a:t>感染が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件と最も多く、</a:t>
            </a:r>
            <a:r>
              <a:rPr lang="en-US" altLang="ja-JP" sz="22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200" dirty="0">
                <a:solidFill>
                  <a:srgbClr val="000000"/>
                </a:solidFill>
                <a:latin typeface="HG丸ｺﾞｼｯｸM-PRO" panose="020F0600000000000000" pitchFamily="50" charset="-128"/>
                <a:ea typeface="HG丸ｺﾞｼｯｸM-PRO" panose="020F0600000000000000" pitchFamily="50" charset="-128"/>
              </a:rPr>
              <a:t>スクリーニ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ング検査において、妊娠中に陽性ありが６件（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％）、妊娠中</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に陽性なしが６件（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Rectangle 2"/>
          <p:cNvSpPr txBox="1">
            <a:spLocks noChangeArrowheads="1"/>
          </p:cNvSpPr>
          <p:nvPr/>
        </p:nvSpPr>
        <p:spPr bwMode="auto">
          <a:xfrm>
            <a:off x="1423814" y="95028"/>
            <a:ext cx="6656766" cy="95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2800" dirty="0"/>
              <a:t>「分析対象事例の概況」･</a:t>
            </a:r>
            <a:br>
              <a:rPr lang="en-US" altLang="ja-JP" sz="2800" dirty="0"/>
            </a:br>
            <a:r>
              <a:rPr lang="ja-JP" altLang="en-US" sz="2800" dirty="0"/>
              <a:t>「原因分析報告書の取りまとめ」より①</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51805" y="23020"/>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「原因分析報告書の取りまとめ」より②</a:t>
            </a:r>
            <a:endParaRPr lang="ja-JP" altLang="en-US" sz="3400" dirty="0"/>
          </a:p>
        </p:txBody>
      </p:sp>
      <p:sp>
        <p:nvSpPr>
          <p:cNvPr id="39" name="スライド番号プレースホルダー 5"/>
          <p:cNvSpPr>
            <a:spLocks noGrp="1"/>
          </p:cNvSpPr>
          <p:nvPr>
            <p:ph type="sldNum" sz="quarter" idx="12"/>
          </p:nvPr>
        </p:nvSpPr>
        <p:spPr>
          <a:xfrm>
            <a:off x="7600649" y="6383338"/>
            <a:ext cx="2311400" cy="476250"/>
          </a:xfrm>
        </p:spPr>
        <p:txBody>
          <a:bodyPr/>
          <a:lstStyle/>
          <a:p>
            <a:pPr>
              <a:defRPr/>
            </a:pPr>
            <a:fld id="{2E2B16ED-227B-4341-AB57-A504CB219074}" type="slidenum">
              <a:rPr lang="ja-JP" altLang="en-US"/>
              <a:pPr>
                <a:defRPr/>
              </a:pPr>
              <a:t>68</a:t>
            </a:fld>
            <a:endParaRPr lang="en-US" altLang="ja-JP"/>
          </a:p>
        </p:txBody>
      </p:sp>
      <p:sp>
        <p:nvSpPr>
          <p:cNvPr id="6" name="AutoShape 3"/>
          <p:cNvSpPr>
            <a:spLocks noChangeArrowheads="1"/>
          </p:cNvSpPr>
          <p:nvPr/>
        </p:nvSpPr>
        <p:spPr bwMode="auto">
          <a:xfrm>
            <a:off x="343694" y="1260820"/>
            <a:ext cx="8936037" cy="532859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p>
            <a:r>
              <a:rPr lang="ja-JP" altLang="en-US" sz="2200" dirty="0">
                <a:latin typeface="+mj-ea"/>
                <a:ea typeface="+mj-ea"/>
              </a:rPr>
              <a:t>　</a:t>
            </a:r>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dirty="0">
              <a:latin typeface="+mj-ea"/>
              <a:ea typeface="+mj-ea"/>
            </a:endParaRPr>
          </a:p>
          <a:p>
            <a:endParaRPr lang="en-US" altLang="ja-JP" dirty="0">
              <a:latin typeface="+mj-ea"/>
              <a:ea typeface="+mj-ea"/>
            </a:endParaRPr>
          </a:p>
          <a:p>
            <a:r>
              <a:rPr lang="ja-JP" altLang="en-US" dirty="0">
                <a:latin typeface="+mj-ea"/>
                <a:ea typeface="+mj-ea"/>
              </a:rPr>
              <a:t>○小児科入院ありが</a:t>
            </a:r>
            <a:r>
              <a:rPr lang="en-US" altLang="ja-JP" dirty="0">
                <a:latin typeface="+mj-ea"/>
                <a:ea typeface="+mj-ea"/>
              </a:rPr>
              <a:t>156</a:t>
            </a:r>
            <a:r>
              <a:rPr lang="ja-JP" altLang="en-US" dirty="0">
                <a:latin typeface="+mj-ea"/>
                <a:ea typeface="+mj-ea"/>
              </a:rPr>
              <a:t>件（</a:t>
            </a:r>
            <a:r>
              <a:rPr lang="en-US" altLang="ja-JP" dirty="0">
                <a:latin typeface="+mj-ea"/>
                <a:ea typeface="+mj-ea"/>
              </a:rPr>
              <a:t>83.0</a:t>
            </a:r>
            <a:r>
              <a:rPr lang="ja-JP" altLang="en-US" dirty="0">
                <a:latin typeface="+mj-ea"/>
                <a:ea typeface="+mj-ea"/>
              </a:rPr>
              <a:t>％）、小児科入院なしが</a:t>
            </a:r>
            <a:r>
              <a:rPr lang="en-US" altLang="ja-JP" dirty="0">
                <a:latin typeface="+mj-ea"/>
                <a:ea typeface="+mj-ea"/>
              </a:rPr>
              <a:t>32</a:t>
            </a:r>
            <a:r>
              <a:rPr lang="ja-JP" altLang="en-US" dirty="0">
                <a:latin typeface="+mj-ea"/>
                <a:ea typeface="+mj-ea"/>
              </a:rPr>
              <a:t>件（</a:t>
            </a:r>
            <a:r>
              <a:rPr lang="en-US" altLang="ja-JP" dirty="0">
                <a:latin typeface="+mj-ea"/>
                <a:ea typeface="+mj-ea"/>
              </a:rPr>
              <a:t>17.0</a:t>
            </a:r>
            <a:r>
              <a:rPr lang="ja-JP" altLang="en-US" dirty="0">
                <a:latin typeface="+mj-ea"/>
                <a:ea typeface="+mj-ea"/>
              </a:rPr>
              <a:t>％）であ　</a:t>
            </a:r>
            <a:endParaRPr lang="en-US" altLang="ja-JP" dirty="0">
              <a:latin typeface="+mj-ea"/>
              <a:ea typeface="+mj-ea"/>
            </a:endParaRPr>
          </a:p>
          <a:p>
            <a:r>
              <a:rPr lang="ja-JP" altLang="en-US" dirty="0">
                <a:latin typeface="+mj-ea"/>
                <a:ea typeface="+mj-ea"/>
              </a:rPr>
              <a:t>　った。</a:t>
            </a:r>
            <a:endParaRPr lang="en-US" altLang="ja-JP" dirty="0">
              <a:latin typeface="+mj-ea"/>
              <a:ea typeface="+mj-ea"/>
            </a:endParaRPr>
          </a:p>
          <a:p>
            <a:r>
              <a:rPr lang="ja-JP" altLang="en-US" dirty="0">
                <a:latin typeface="+mj-ea"/>
                <a:ea typeface="+mj-ea"/>
              </a:rPr>
              <a:t>○出生時の異常兆候があり、小児科に入院となった事例が</a:t>
            </a:r>
            <a:r>
              <a:rPr lang="en-US" altLang="ja-JP" dirty="0">
                <a:latin typeface="+mj-ea"/>
                <a:ea typeface="+mj-ea"/>
              </a:rPr>
              <a:t>52</a:t>
            </a:r>
            <a:r>
              <a:rPr lang="ja-JP" altLang="en-US" dirty="0">
                <a:latin typeface="+mj-ea"/>
                <a:ea typeface="+mj-ea"/>
              </a:rPr>
              <a:t>件（</a:t>
            </a:r>
            <a:r>
              <a:rPr lang="en-US" altLang="ja-JP" dirty="0">
                <a:latin typeface="+mj-ea"/>
                <a:ea typeface="+mj-ea"/>
              </a:rPr>
              <a:t>27.7</a:t>
            </a:r>
            <a:r>
              <a:rPr lang="ja-JP" altLang="en-US" dirty="0">
                <a:latin typeface="+mj-ea"/>
                <a:ea typeface="+mj-ea"/>
              </a:rPr>
              <a:t>％）、</a:t>
            </a:r>
            <a:endParaRPr lang="en-US" altLang="ja-JP" dirty="0">
              <a:latin typeface="+mj-ea"/>
              <a:ea typeface="+mj-ea"/>
            </a:endParaRPr>
          </a:p>
          <a:p>
            <a:r>
              <a:rPr lang="ja-JP" altLang="en-US" dirty="0">
                <a:latin typeface="+mj-ea"/>
                <a:ea typeface="+mj-ea"/>
              </a:rPr>
              <a:t>　出生時の異常兆候がなく、その後の経過において、小児科入院を要する事象出現</a:t>
            </a:r>
            <a:endParaRPr lang="en-US" altLang="ja-JP" dirty="0">
              <a:latin typeface="+mj-ea"/>
              <a:ea typeface="+mj-ea"/>
            </a:endParaRPr>
          </a:p>
          <a:p>
            <a:r>
              <a:rPr lang="ja-JP" altLang="en-US" dirty="0">
                <a:latin typeface="+mj-ea"/>
                <a:ea typeface="+mj-ea"/>
              </a:rPr>
              <a:t>　により小児科入院となった事例が</a:t>
            </a:r>
            <a:r>
              <a:rPr lang="en-US" altLang="ja-JP" dirty="0">
                <a:latin typeface="+mj-ea"/>
                <a:ea typeface="+mj-ea"/>
              </a:rPr>
              <a:t>84</a:t>
            </a:r>
            <a:r>
              <a:rPr lang="ja-JP" altLang="en-US" dirty="0">
                <a:latin typeface="+mj-ea"/>
                <a:ea typeface="+mj-ea"/>
              </a:rPr>
              <a:t>件（</a:t>
            </a:r>
            <a:r>
              <a:rPr lang="en-US" altLang="ja-JP" dirty="0">
                <a:latin typeface="+mj-ea"/>
                <a:ea typeface="+mj-ea"/>
              </a:rPr>
              <a:t>44.7</a:t>
            </a:r>
            <a:r>
              <a:rPr lang="ja-JP" altLang="en-US" dirty="0">
                <a:latin typeface="+mj-ea"/>
                <a:ea typeface="+mj-ea"/>
              </a:rPr>
              <a:t>％）であった。</a:t>
            </a:r>
            <a:endParaRPr lang="en-US" altLang="ja-JP" dirty="0">
              <a:latin typeface="+mj-ea"/>
              <a:ea typeface="+mj-ea"/>
            </a:endParaRPr>
          </a:p>
        </p:txBody>
      </p:sp>
      <p:pic>
        <p:nvPicPr>
          <p:cNvPr id="2" name="図 1"/>
          <p:cNvPicPr>
            <a:picLocks noChangeAspect="1"/>
          </p:cNvPicPr>
          <p:nvPr/>
        </p:nvPicPr>
        <p:blipFill>
          <a:blip r:embed="rId2"/>
          <a:stretch>
            <a:fillRect/>
          </a:stretch>
        </p:blipFill>
        <p:spPr>
          <a:xfrm>
            <a:off x="559718" y="1701602"/>
            <a:ext cx="7848872" cy="3338499"/>
          </a:xfrm>
          <a:prstGeom prst="rect">
            <a:avLst/>
          </a:prstGeom>
        </p:spPr>
      </p:pic>
      <p:sp>
        <p:nvSpPr>
          <p:cNvPr id="7" name="テキスト ボックス 6"/>
          <p:cNvSpPr txBox="1"/>
          <p:nvPr/>
        </p:nvSpPr>
        <p:spPr>
          <a:xfrm>
            <a:off x="671445" y="1291040"/>
            <a:ext cx="4208753" cy="338554"/>
          </a:xfrm>
          <a:prstGeom prst="rect">
            <a:avLst/>
          </a:prstGeom>
          <a:noFill/>
        </p:spPr>
        <p:txBody>
          <a:bodyPr wrap="square" rtlCol="0">
            <a:spAutoFit/>
          </a:bodyPr>
          <a:lstStyle/>
          <a:p>
            <a:r>
              <a:rPr lang="ja-JP" altLang="en-US" sz="1600" dirty="0">
                <a:latin typeface="+mn-ea"/>
                <a:ea typeface="+mn-ea"/>
              </a:rPr>
              <a:t>小児科入院の有無と小児科入院までの経過</a:t>
            </a:r>
            <a:endParaRPr kumimoji="1" lang="ja-JP" altLang="en-US" sz="1600" dirty="0">
              <a:latin typeface="+mn-ea"/>
              <a:ea typeface="+mn-ea"/>
            </a:endParaRPr>
          </a:p>
        </p:txBody>
      </p:sp>
      <p:sp>
        <p:nvSpPr>
          <p:cNvPr id="8" name="テキスト ボックス 7"/>
          <p:cNvSpPr txBox="1"/>
          <p:nvPr/>
        </p:nvSpPr>
        <p:spPr>
          <a:xfrm>
            <a:off x="919758" y="1413570"/>
            <a:ext cx="8568952" cy="276999"/>
          </a:xfrm>
          <a:prstGeom prst="rect">
            <a:avLst/>
          </a:prstGeom>
          <a:noFill/>
        </p:spPr>
        <p:txBody>
          <a:bodyPr wrap="square" rtlCol="0">
            <a:spAutoFit/>
          </a:bodyPr>
          <a:lstStyle/>
          <a:p>
            <a:r>
              <a:rPr lang="ja-JP" altLang="en-US" sz="1200" dirty="0">
                <a:latin typeface="+mj-lt"/>
              </a:rPr>
              <a:t>　　　　　　　　　　　　　　　　　　　　　　　　　　　　　　　　　　　　　　　　対象数</a:t>
            </a:r>
            <a:r>
              <a:rPr lang="en-US" altLang="ja-JP" sz="1200" dirty="0">
                <a:latin typeface="+mj-lt"/>
              </a:rPr>
              <a:t>=188</a:t>
            </a:r>
            <a:endParaRPr kumimoji="1" lang="ja-JP" altLang="en-US" sz="1200" dirty="0">
              <a:latin typeface="+mj-lt"/>
            </a:endParaRPr>
          </a:p>
        </p:txBody>
      </p:sp>
    </p:spTree>
    <p:extLst>
      <p:ext uri="{BB962C8B-B14F-4D97-AF65-F5344CB8AC3E}">
        <p14:creationId xmlns:p14="http://schemas.microsoft.com/office/powerpoint/2010/main" val="402243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1563" y="346075"/>
            <a:ext cx="5219700" cy="644525"/>
          </a:xfrm>
        </p:spPr>
        <p:txBody>
          <a:bodyPr/>
          <a:lstStyle/>
          <a:p>
            <a:pPr eaLnBrk="1" hangingPunct="1"/>
            <a:r>
              <a:rPr lang="ja-JP" altLang="en-US"/>
              <a:t>産科医療補償制度の概要</a:t>
            </a:r>
          </a:p>
        </p:txBody>
      </p:sp>
      <p:sp>
        <p:nvSpPr>
          <p:cNvPr id="16" name="スライド番号プレースホルダー 5"/>
          <p:cNvSpPr>
            <a:spLocks noGrp="1"/>
          </p:cNvSpPr>
          <p:nvPr>
            <p:ph type="sldNum" sz="quarter" idx="12"/>
          </p:nvPr>
        </p:nvSpPr>
        <p:spPr/>
        <p:txBody>
          <a:bodyPr/>
          <a:lstStyle/>
          <a:p>
            <a:pPr>
              <a:defRPr/>
            </a:pPr>
            <a:fld id="{200BF3A7-113D-48DA-ADB4-14E4340DE562}" type="slidenum">
              <a:rPr lang="ja-JP" altLang="en-US"/>
              <a:pPr>
                <a:defRPr/>
              </a:pPr>
              <a:t>6</a:t>
            </a:fld>
            <a:endParaRPr lang="en-US" altLang="ja-JP"/>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分娩に関連して発症した</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重度脳性麻痺児とその家族の</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脳性麻痺発症の原因</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分析を行い</a:t>
            </a:r>
            <a:r>
              <a:rPr lang="en-US" altLang="ja-JP" sz="2700" b="1">
                <a:solidFill>
                  <a:srgbClr val="3333FF"/>
                </a:solidFill>
                <a:ea typeface="HG丸ｺﾞｼｯｸM-PRO" panose="020F0600000000000000" pitchFamily="50" charset="-128"/>
              </a:rPr>
              <a:t>､</a:t>
            </a:r>
            <a:r>
              <a:rPr lang="ja-JP" altLang="en-US" sz="2700" b="1">
                <a:solidFill>
                  <a:srgbClr val="3333FF"/>
                </a:solidFill>
                <a:ea typeface="HG丸ｺﾞｼｯｸM-PRO" panose="020F0600000000000000" pitchFamily="50" charset="-128"/>
              </a:rPr>
              <a:t>再発防止</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に資する情報の提供</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07160" y="14308"/>
            <a:ext cx="6656765" cy="148172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「原因分析報告書の取りまとめ」より③</a:t>
            </a:r>
            <a:br>
              <a:rPr lang="ja-JP" altLang="en-US" sz="3200" dirty="0"/>
            </a:br>
            <a:endParaRPr lang="ja-JP" altLang="en-US" sz="3400" dirty="0"/>
          </a:p>
        </p:txBody>
      </p:sp>
      <p:sp>
        <p:nvSpPr>
          <p:cNvPr id="39" name="スライド番号プレースホルダー 5"/>
          <p:cNvSpPr>
            <a:spLocks noGrp="1"/>
          </p:cNvSpPr>
          <p:nvPr>
            <p:ph type="sldNum" sz="quarter" idx="12"/>
          </p:nvPr>
        </p:nvSpPr>
        <p:spPr>
          <a:xfrm>
            <a:off x="7600649" y="6383338"/>
            <a:ext cx="2311400" cy="476250"/>
          </a:xfrm>
        </p:spPr>
        <p:txBody>
          <a:bodyPr/>
          <a:lstStyle/>
          <a:p>
            <a:pPr>
              <a:defRPr/>
            </a:pPr>
            <a:fld id="{2E2B16ED-227B-4341-AB57-A504CB219074}" type="slidenum">
              <a:rPr lang="ja-JP" altLang="en-US"/>
              <a:pPr>
                <a:defRPr/>
              </a:pPr>
              <a:t>69</a:t>
            </a:fld>
            <a:endParaRPr lang="en-US" altLang="ja-JP"/>
          </a:p>
        </p:txBody>
      </p:sp>
      <p:sp>
        <p:nvSpPr>
          <p:cNvPr id="6" name="AutoShape 3"/>
          <p:cNvSpPr>
            <a:spLocks noChangeArrowheads="1"/>
          </p:cNvSpPr>
          <p:nvPr/>
        </p:nvSpPr>
        <p:spPr bwMode="auto">
          <a:xfrm>
            <a:off x="277813" y="1269554"/>
            <a:ext cx="8936037" cy="532859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000" dirty="0">
              <a:latin typeface="+mj-ea"/>
              <a:ea typeface="+mj-ea"/>
            </a:endParaRPr>
          </a:p>
          <a:p>
            <a:r>
              <a:rPr lang="ja-JP" altLang="en-US" sz="2000" dirty="0">
                <a:latin typeface="+mj-ea"/>
                <a:ea typeface="+mj-ea"/>
              </a:rPr>
              <a:t>○生後５分以降に、新生児蘇生処置が実施された事例</a:t>
            </a:r>
            <a:r>
              <a:rPr lang="en-US" altLang="ja-JP" sz="2000" dirty="0">
                <a:latin typeface="+mj-ea"/>
                <a:ea typeface="+mj-ea"/>
              </a:rPr>
              <a:t>51</a:t>
            </a:r>
            <a:r>
              <a:rPr lang="ja-JP" altLang="en-US" sz="2000" dirty="0">
                <a:latin typeface="+mj-ea"/>
                <a:ea typeface="+mj-ea"/>
              </a:rPr>
              <a:t>件であった。</a:t>
            </a:r>
            <a:endParaRPr lang="en-US" altLang="ja-JP" sz="2000" dirty="0">
              <a:latin typeface="+mj-ea"/>
              <a:ea typeface="+mj-ea"/>
            </a:endParaRPr>
          </a:p>
          <a:p>
            <a:r>
              <a:rPr lang="ja-JP" altLang="en-US" sz="2000" dirty="0">
                <a:latin typeface="+mj-ea"/>
                <a:ea typeface="+mj-ea"/>
              </a:rPr>
              <a:t>○新生児蘇生処置開始日時は、生後３時間以内では</a:t>
            </a:r>
            <a:r>
              <a:rPr lang="en-US" altLang="ja-JP" sz="2000" dirty="0">
                <a:latin typeface="+mj-ea"/>
                <a:ea typeface="+mj-ea"/>
              </a:rPr>
              <a:t>18</a:t>
            </a:r>
            <a:r>
              <a:rPr lang="ja-JP" altLang="en-US" sz="2000" dirty="0">
                <a:latin typeface="+mj-ea"/>
                <a:ea typeface="+mj-ea"/>
              </a:rPr>
              <a:t>件（</a:t>
            </a:r>
            <a:r>
              <a:rPr lang="en-US" altLang="ja-JP" sz="2000" dirty="0">
                <a:latin typeface="+mj-ea"/>
                <a:ea typeface="+mj-ea"/>
              </a:rPr>
              <a:t>35.3</a:t>
            </a:r>
            <a:r>
              <a:rPr lang="ja-JP" altLang="en-US" sz="2000" dirty="0">
                <a:latin typeface="+mj-ea"/>
                <a:ea typeface="+mj-ea"/>
              </a:rPr>
              <a:t>％）、</a:t>
            </a:r>
            <a:endParaRPr lang="en-US" altLang="ja-JP" sz="2000" dirty="0">
              <a:latin typeface="+mj-ea"/>
              <a:ea typeface="+mj-ea"/>
            </a:endParaRPr>
          </a:p>
          <a:p>
            <a:r>
              <a:rPr lang="ja-JP" altLang="en-US" sz="2000" dirty="0">
                <a:latin typeface="+mj-ea"/>
                <a:ea typeface="+mj-ea"/>
              </a:rPr>
              <a:t>　生後２日以内では</a:t>
            </a:r>
            <a:r>
              <a:rPr lang="en-US" altLang="ja-JP" sz="2000" dirty="0">
                <a:latin typeface="+mj-ea"/>
                <a:ea typeface="+mj-ea"/>
              </a:rPr>
              <a:t>40</a:t>
            </a:r>
            <a:r>
              <a:rPr lang="ja-JP" altLang="en-US" sz="2000" dirty="0">
                <a:latin typeface="+mj-ea"/>
                <a:ea typeface="+mj-ea"/>
              </a:rPr>
              <a:t>件（</a:t>
            </a:r>
            <a:r>
              <a:rPr lang="en-US" altLang="ja-JP" sz="2000" dirty="0">
                <a:latin typeface="+mj-ea"/>
                <a:ea typeface="+mj-ea"/>
              </a:rPr>
              <a:t>78.4</a:t>
            </a:r>
            <a:r>
              <a:rPr lang="ja-JP" altLang="en-US" sz="2000" dirty="0">
                <a:latin typeface="+mj-ea"/>
                <a:ea typeface="+mj-ea"/>
              </a:rPr>
              <a:t>％）であった</a:t>
            </a:r>
            <a:r>
              <a:rPr lang="ja-JP" altLang="en-US" sz="2200" dirty="0">
                <a:latin typeface="+mj-ea"/>
                <a:ea typeface="+mj-ea"/>
              </a:rPr>
              <a:t>。</a:t>
            </a:r>
            <a:endParaRPr lang="en-US" altLang="ja-JP" sz="2200" dirty="0">
              <a:latin typeface="+mj-ea"/>
              <a:ea typeface="+mj-ea"/>
            </a:endParaRPr>
          </a:p>
        </p:txBody>
      </p:sp>
      <p:pic>
        <p:nvPicPr>
          <p:cNvPr id="2" name="図 1"/>
          <p:cNvPicPr>
            <a:picLocks noChangeAspect="1"/>
          </p:cNvPicPr>
          <p:nvPr/>
        </p:nvPicPr>
        <p:blipFill rotWithShape="1">
          <a:blip r:embed="rId2"/>
          <a:srcRect l="10851" t="36320" r="50000" b="12560"/>
          <a:stretch/>
        </p:blipFill>
        <p:spPr>
          <a:xfrm>
            <a:off x="775740" y="1750168"/>
            <a:ext cx="7082571" cy="3528000"/>
          </a:xfrm>
          <a:prstGeom prst="rect">
            <a:avLst/>
          </a:prstGeom>
        </p:spPr>
      </p:pic>
      <p:sp>
        <p:nvSpPr>
          <p:cNvPr id="7" name="テキスト ボックス 6"/>
          <p:cNvSpPr txBox="1"/>
          <p:nvPr/>
        </p:nvSpPr>
        <p:spPr>
          <a:xfrm>
            <a:off x="757400" y="1291040"/>
            <a:ext cx="6355046" cy="338554"/>
          </a:xfrm>
          <a:prstGeom prst="rect">
            <a:avLst/>
          </a:prstGeom>
          <a:noFill/>
        </p:spPr>
        <p:txBody>
          <a:bodyPr wrap="square" rtlCol="0">
            <a:spAutoFit/>
          </a:bodyPr>
          <a:lstStyle/>
          <a:p>
            <a:r>
              <a:rPr lang="ja-JP" altLang="en-US" sz="1600" dirty="0">
                <a:latin typeface="+mn-ea"/>
                <a:ea typeface="+mn-ea"/>
              </a:rPr>
              <a:t>新生児蘇生処置開始日時と脳性麻痺発症に関与する事象の発生時期</a:t>
            </a:r>
            <a:endParaRPr kumimoji="1" lang="ja-JP" altLang="en-US" sz="1600" dirty="0">
              <a:latin typeface="+mn-ea"/>
              <a:ea typeface="+mn-ea"/>
            </a:endParaRPr>
          </a:p>
        </p:txBody>
      </p:sp>
      <p:sp>
        <p:nvSpPr>
          <p:cNvPr id="8" name="テキスト ボックス 7"/>
          <p:cNvSpPr txBox="1"/>
          <p:nvPr/>
        </p:nvSpPr>
        <p:spPr>
          <a:xfrm>
            <a:off x="847750" y="1596724"/>
            <a:ext cx="8568952" cy="276999"/>
          </a:xfrm>
          <a:prstGeom prst="rect">
            <a:avLst/>
          </a:prstGeom>
          <a:noFill/>
        </p:spPr>
        <p:txBody>
          <a:bodyPr wrap="square" rtlCol="0">
            <a:spAutoFit/>
          </a:bodyPr>
          <a:lstStyle/>
          <a:p>
            <a:r>
              <a:rPr lang="ja-JP" altLang="en-US" sz="1200" dirty="0">
                <a:latin typeface="+mj-lt"/>
              </a:rPr>
              <a:t>　　　　　　　　　　　　　　　　　　　　　　　　　　　　　　　　　　　　　　　　対象数</a:t>
            </a:r>
            <a:r>
              <a:rPr lang="en-US" altLang="ja-JP" sz="1200" dirty="0">
                <a:latin typeface="+mj-lt"/>
              </a:rPr>
              <a:t>=51</a:t>
            </a:r>
            <a:endParaRPr kumimoji="1" lang="ja-JP" altLang="en-US" sz="1200" dirty="0">
              <a:latin typeface="+mj-lt"/>
            </a:endParaRPr>
          </a:p>
        </p:txBody>
      </p:sp>
    </p:spTree>
    <p:extLst>
      <p:ext uri="{BB962C8B-B14F-4D97-AF65-F5344CB8AC3E}">
        <p14:creationId xmlns:p14="http://schemas.microsoft.com/office/powerpoint/2010/main" val="1489876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07160" y="45418"/>
            <a:ext cx="6656765"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endParaRPr lang="ja-JP" altLang="en-US" sz="3400" dirty="0"/>
          </a:p>
        </p:txBody>
      </p:sp>
      <p:sp>
        <p:nvSpPr>
          <p:cNvPr id="39" name="スライド番号プレースホルダー 5"/>
          <p:cNvSpPr>
            <a:spLocks noGrp="1"/>
          </p:cNvSpPr>
          <p:nvPr>
            <p:ph type="sldNum" sz="quarter" idx="12"/>
          </p:nvPr>
        </p:nvSpPr>
        <p:spPr>
          <a:xfrm>
            <a:off x="7600649" y="6383338"/>
            <a:ext cx="2311400" cy="476250"/>
          </a:xfrm>
        </p:spPr>
        <p:txBody>
          <a:bodyPr/>
          <a:lstStyle/>
          <a:p>
            <a:pPr>
              <a:defRPr/>
            </a:pPr>
            <a:fld id="{2E2B16ED-227B-4341-AB57-A504CB219074}" type="slidenum">
              <a:rPr lang="ja-JP" altLang="en-US"/>
              <a:pPr>
                <a:defRPr/>
              </a:pPr>
              <a:t>70</a:t>
            </a:fld>
            <a:endParaRPr lang="en-US" altLang="ja-JP"/>
          </a:p>
        </p:txBody>
      </p:sp>
      <p:sp>
        <p:nvSpPr>
          <p:cNvPr id="6" name="AutoShape 3"/>
          <p:cNvSpPr>
            <a:spLocks noChangeArrowheads="1"/>
          </p:cNvSpPr>
          <p:nvPr/>
        </p:nvSpPr>
        <p:spPr bwMode="auto">
          <a:xfrm>
            <a:off x="408657" y="1269554"/>
            <a:ext cx="8864029" cy="532859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200" dirty="0">
              <a:latin typeface="+mj-ea"/>
              <a:ea typeface="+mj-ea"/>
            </a:endParaRPr>
          </a:p>
          <a:p>
            <a:endParaRPr lang="en-US" altLang="ja-JP" sz="2000" dirty="0">
              <a:latin typeface="+mj-ea"/>
              <a:ea typeface="+mj-ea"/>
            </a:endParaRPr>
          </a:p>
          <a:p>
            <a:r>
              <a:rPr lang="ja-JP" altLang="en-US" sz="2000" dirty="0">
                <a:latin typeface="+mj-ea"/>
                <a:ea typeface="+mj-ea"/>
              </a:rPr>
              <a:t>○小児科入院あり事例</a:t>
            </a:r>
            <a:r>
              <a:rPr lang="en-US" altLang="ja-JP" sz="2000" dirty="0">
                <a:latin typeface="+mj-ea"/>
                <a:ea typeface="+mj-ea"/>
              </a:rPr>
              <a:t>156</a:t>
            </a:r>
            <a:r>
              <a:rPr lang="ja-JP" altLang="en-US" sz="2000" dirty="0">
                <a:latin typeface="+mj-ea"/>
                <a:ea typeface="+mj-ea"/>
              </a:rPr>
              <a:t>件における小児科入院日時は、</a:t>
            </a:r>
            <a:endParaRPr lang="en-US" altLang="ja-JP" sz="2000" dirty="0">
              <a:latin typeface="+mj-ea"/>
              <a:ea typeface="+mj-ea"/>
            </a:endParaRPr>
          </a:p>
          <a:p>
            <a:r>
              <a:rPr lang="ja-JP" altLang="en-US" sz="2000" dirty="0">
                <a:latin typeface="+mj-ea"/>
                <a:ea typeface="+mj-ea"/>
              </a:rPr>
              <a:t>　生後３時間以内では</a:t>
            </a:r>
            <a:r>
              <a:rPr lang="en-US" altLang="ja-JP" sz="2000" dirty="0">
                <a:latin typeface="+mj-ea"/>
                <a:ea typeface="+mj-ea"/>
              </a:rPr>
              <a:t>64</a:t>
            </a:r>
            <a:r>
              <a:rPr lang="ja-JP" altLang="en-US" sz="2000" dirty="0">
                <a:latin typeface="+mj-ea"/>
                <a:ea typeface="+mj-ea"/>
              </a:rPr>
              <a:t>件（</a:t>
            </a:r>
            <a:r>
              <a:rPr lang="en-US" altLang="ja-JP" sz="2000" dirty="0">
                <a:latin typeface="+mj-ea"/>
                <a:ea typeface="+mj-ea"/>
              </a:rPr>
              <a:t>41.0</a:t>
            </a:r>
            <a:r>
              <a:rPr lang="ja-JP" altLang="en-US" sz="2000" dirty="0">
                <a:latin typeface="+mj-ea"/>
                <a:ea typeface="+mj-ea"/>
              </a:rPr>
              <a:t>％）、</a:t>
            </a:r>
            <a:endParaRPr lang="en-US" altLang="ja-JP" sz="2000" dirty="0">
              <a:latin typeface="+mj-ea"/>
              <a:ea typeface="+mj-ea"/>
            </a:endParaRPr>
          </a:p>
          <a:p>
            <a:r>
              <a:rPr lang="ja-JP" altLang="en-US" sz="2000" dirty="0">
                <a:latin typeface="+mj-ea"/>
                <a:ea typeface="+mj-ea"/>
              </a:rPr>
              <a:t>　生後２日以内では</a:t>
            </a:r>
            <a:r>
              <a:rPr lang="en-US" altLang="ja-JP" sz="2000" dirty="0">
                <a:latin typeface="+mj-ea"/>
                <a:ea typeface="+mj-ea"/>
              </a:rPr>
              <a:t>107</a:t>
            </a:r>
            <a:r>
              <a:rPr lang="ja-JP" altLang="en-US" sz="2000" dirty="0">
                <a:latin typeface="+mj-ea"/>
                <a:ea typeface="+mj-ea"/>
              </a:rPr>
              <a:t>件（</a:t>
            </a:r>
            <a:r>
              <a:rPr lang="en-US" altLang="ja-JP" sz="2000" dirty="0">
                <a:latin typeface="+mj-ea"/>
                <a:ea typeface="+mj-ea"/>
              </a:rPr>
              <a:t>68.6</a:t>
            </a:r>
            <a:r>
              <a:rPr lang="ja-JP" altLang="en-US" sz="2000" dirty="0">
                <a:latin typeface="+mj-ea"/>
                <a:ea typeface="+mj-ea"/>
              </a:rPr>
              <a:t>％）であった。</a:t>
            </a:r>
            <a:endParaRPr lang="en-US" altLang="ja-JP" sz="2000" dirty="0">
              <a:latin typeface="+mj-ea"/>
              <a:ea typeface="+mj-ea"/>
            </a:endParaRPr>
          </a:p>
        </p:txBody>
      </p:sp>
      <p:sp>
        <p:nvSpPr>
          <p:cNvPr id="7" name="テキスト ボックス 6"/>
          <p:cNvSpPr txBox="1"/>
          <p:nvPr/>
        </p:nvSpPr>
        <p:spPr>
          <a:xfrm>
            <a:off x="757400" y="1363048"/>
            <a:ext cx="6355046" cy="338554"/>
          </a:xfrm>
          <a:prstGeom prst="rect">
            <a:avLst/>
          </a:prstGeom>
          <a:noFill/>
        </p:spPr>
        <p:txBody>
          <a:bodyPr wrap="square" rtlCol="0">
            <a:spAutoFit/>
          </a:bodyPr>
          <a:lstStyle/>
          <a:p>
            <a:r>
              <a:rPr lang="ja-JP" altLang="en-US" sz="1600" dirty="0">
                <a:latin typeface="+mn-ea"/>
                <a:ea typeface="+mn-ea"/>
              </a:rPr>
              <a:t>小児科入院日時と脳性麻痺発症に関与する事象の発生時期</a:t>
            </a:r>
            <a:endParaRPr kumimoji="1" lang="ja-JP" altLang="en-US" sz="1600" dirty="0">
              <a:latin typeface="+mn-ea"/>
              <a:ea typeface="+mn-ea"/>
            </a:endParaRPr>
          </a:p>
        </p:txBody>
      </p:sp>
      <p:pic>
        <p:nvPicPr>
          <p:cNvPr id="4" name="図 3"/>
          <p:cNvPicPr>
            <a:picLocks noChangeAspect="1"/>
          </p:cNvPicPr>
          <p:nvPr/>
        </p:nvPicPr>
        <p:blipFill rotWithShape="1">
          <a:blip r:embed="rId2"/>
          <a:srcRect l="41900" t="21920" r="9951" b="15441"/>
          <a:stretch/>
        </p:blipFill>
        <p:spPr>
          <a:xfrm>
            <a:off x="631724" y="1701602"/>
            <a:ext cx="7242354" cy="3888000"/>
          </a:xfrm>
          <a:prstGeom prst="rect">
            <a:avLst/>
          </a:prstGeom>
        </p:spPr>
      </p:pic>
      <p:sp>
        <p:nvSpPr>
          <p:cNvPr id="8" name="テキスト ボックス 7"/>
          <p:cNvSpPr txBox="1"/>
          <p:nvPr/>
        </p:nvSpPr>
        <p:spPr>
          <a:xfrm>
            <a:off x="487710" y="1485578"/>
            <a:ext cx="8568952" cy="276999"/>
          </a:xfrm>
          <a:prstGeom prst="rect">
            <a:avLst/>
          </a:prstGeom>
          <a:noFill/>
        </p:spPr>
        <p:txBody>
          <a:bodyPr wrap="square" rtlCol="0">
            <a:spAutoFit/>
          </a:bodyPr>
          <a:lstStyle/>
          <a:p>
            <a:r>
              <a:rPr lang="ja-JP" altLang="en-US" sz="1200" dirty="0">
                <a:latin typeface="+mj-lt"/>
              </a:rPr>
              <a:t>　　　　　　　　　　　　　　　　　　　　　　　　　　　　　　　　　　　　　　　　対象数</a:t>
            </a:r>
            <a:r>
              <a:rPr lang="en-US" altLang="ja-JP" sz="1200" dirty="0">
                <a:latin typeface="+mj-lt"/>
              </a:rPr>
              <a:t>=156</a:t>
            </a:r>
            <a:endParaRPr kumimoji="1" lang="ja-JP" altLang="en-US" sz="1200" dirty="0">
              <a:latin typeface="+mj-lt"/>
            </a:endParaRPr>
          </a:p>
        </p:txBody>
      </p:sp>
    </p:spTree>
    <p:extLst>
      <p:ext uri="{BB962C8B-B14F-4D97-AF65-F5344CB8AC3E}">
        <p14:creationId xmlns:p14="http://schemas.microsoft.com/office/powerpoint/2010/main" val="19383112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07165" y="117426"/>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「原因分析報告書の取りまとめ」より⑤</a:t>
            </a:r>
            <a:endParaRPr lang="ja-JP" altLang="en-US" sz="3400" dirty="0"/>
          </a:p>
        </p:txBody>
      </p:sp>
      <p:sp>
        <p:nvSpPr>
          <p:cNvPr id="39" name="スライド番号プレースホルダー 5"/>
          <p:cNvSpPr>
            <a:spLocks noGrp="1"/>
          </p:cNvSpPr>
          <p:nvPr>
            <p:ph type="sldNum" sz="quarter" idx="12"/>
          </p:nvPr>
        </p:nvSpPr>
        <p:spPr>
          <a:xfrm>
            <a:off x="7600649" y="6383338"/>
            <a:ext cx="2311400" cy="476250"/>
          </a:xfrm>
        </p:spPr>
        <p:txBody>
          <a:bodyPr/>
          <a:lstStyle/>
          <a:p>
            <a:pPr>
              <a:defRPr/>
            </a:pPr>
            <a:fld id="{2E2B16ED-227B-4341-AB57-A504CB219074}" type="slidenum">
              <a:rPr lang="ja-JP" altLang="en-US"/>
              <a:pPr>
                <a:defRPr/>
              </a:pPr>
              <a:t>71</a:t>
            </a:fld>
            <a:endParaRPr lang="en-US" altLang="ja-JP"/>
          </a:p>
        </p:txBody>
      </p:sp>
      <p:sp>
        <p:nvSpPr>
          <p:cNvPr id="6" name="AutoShape 3"/>
          <p:cNvSpPr>
            <a:spLocks noChangeArrowheads="1"/>
          </p:cNvSpPr>
          <p:nvPr/>
        </p:nvSpPr>
        <p:spPr bwMode="auto">
          <a:xfrm>
            <a:off x="277813" y="1269554"/>
            <a:ext cx="8936037" cy="3888431"/>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p>
            <a:r>
              <a:rPr lang="ja-JP" altLang="en-US" sz="2200" dirty="0">
                <a:latin typeface="+mj-ea"/>
                <a:ea typeface="+mj-ea"/>
              </a:rPr>
              <a:t>○分析対象事例</a:t>
            </a:r>
            <a:r>
              <a:rPr lang="en-US" altLang="ja-JP" sz="2200" dirty="0">
                <a:latin typeface="+mj-ea"/>
                <a:ea typeface="+mj-ea"/>
              </a:rPr>
              <a:t>188</a:t>
            </a:r>
            <a:r>
              <a:rPr lang="ja-JP" altLang="en-US" sz="2200" dirty="0">
                <a:latin typeface="+mj-ea"/>
                <a:ea typeface="+mj-ea"/>
              </a:rPr>
              <a:t>件のうち、早期母子接触中に小児科入院を要</a:t>
            </a:r>
            <a:endParaRPr lang="en-US" altLang="ja-JP" sz="2200" dirty="0">
              <a:latin typeface="+mj-ea"/>
              <a:ea typeface="+mj-ea"/>
            </a:endParaRPr>
          </a:p>
          <a:p>
            <a:r>
              <a:rPr lang="ja-JP" altLang="en-US" sz="2200" dirty="0">
                <a:latin typeface="+mj-ea"/>
                <a:ea typeface="+mj-ea"/>
              </a:rPr>
              <a:t>　する事象が出現した事例が７件（</a:t>
            </a:r>
            <a:r>
              <a:rPr lang="en-US" altLang="ja-JP" sz="2200" dirty="0">
                <a:latin typeface="+mj-ea"/>
                <a:ea typeface="+mj-ea"/>
              </a:rPr>
              <a:t>3.7</a:t>
            </a:r>
            <a:r>
              <a:rPr lang="ja-JP" altLang="en-US" sz="2200" dirty="0">
                <a:latin typeface="+mj-ea"/>
                <a:ea typeface="+mj-ea"/>
              </a:rPr>
              <a:t>％）、母子同室中に小児科</a:t>
            </a:r>
            <a:endParaRPr lang="en-US" altLang="ja-JP" sz="2200" dirty="0">
              <a:latin typeface="+mj-ea"/>
              <a:ea typeface="+mj-ea"/>
            </a:endParaRPr>
          </a:p>
          <a:p>
            <a:r>
              <a:rPr lang="ja-JP" altLang="en-US" sz="2200" dirty="0">
                <a:latin typeface="+mj-ea"/>
                <a:ea typeface="+mj-ea"/>
              </a:rPr>
              <a:t>　入院を要する事象が出現した事例が</a:t>
            </a:r>
            <a:r>
              <a:rPr lang="en-US" altLang="ja-JP" sz="2200" dirty="0">
                <a:latin typeface="+mj-ea"/>
                <a:ea typeface="+mj-ea"/>
              </a:rPr>
              <a:t>18</a:t>
            </a:r>
            <a:r>
              <a:rPr lang="ja-JP" altLang="en-US" sz="2200" dirty="0">
                <a:latin typeface="+mj-ea"/>
                <a:ea typeface="+mj-ea"/>
              </a:rPr>
              <a:t>件（</a:t>
            </a:r>
            <a:r>
              <a:rPr lang="en-US" altLang="ja-JP" sz="2200" dirty="0">
                <a:latin typeface="+mj-ea"/>
                <a:ea typeface="+mj-ea"/>
              </a:rPr>
              <a:t>9.6</a:t>
            </a:r>
            <a:r>
              <a:rPr lang="ja-JP" altLang="en-US" sz="2200" dirty="0">
                <a:latin typeface="+mj-ea"/>
                <a:ea typeface="+mj-ea"/>
              </a:rPr>
              <a:t>％）、産科退院後</a:t>
            </a:r>
            <a:endParaRPr lang="en-US" altLang="ja-JP" sz="2200" dirty="0">
              <a:latin typeface="+mj-ea"/>
              <a:ea typeface="+mj-ea"/>
            </a:endParaRPr>
          </a:p>
          <a:p>
            <a:r>
              <a:rPr lang="ja-JP" altLang="en-US" sz="2200" dirty="0">
                <a:latin typeface="+mj-ea"/>
                <a:ea typeface="+mj-ea"/>
              </a:rPr>
              <a:t>　に小児科入院を要する事象が出現した事例が</a:t>
            </a:r>
            <a:r>
              <a:rPr lang="en-US" altLang="ja-JP" sz="2200" dirty="0">
                <a:latin typeface="+mj-ea"/>
                <a:ea typeface="+mj-ea"/>
              </a:rPr>
              <a:t>29</a:t>
            </a:r>
            <a:r>
              <a:rPr lang="ja-JP" altLang="en-US" sz="2200" dirty="0">
                <a:latin typeface="+mj-ea"/>
                <a:ea typeface="+mj-ea"/>
              </a:rPr>
              <a:t>件（</a:t>
            </a:r>
            <a:r>
              <a:rPr lang="en-US" altLang="ja-JP" sz="2200" dirty="0">
                <a:latin typeface="+mj-ea"/>
                <a:ea typeface="+mj-ea"/>
              </a:rPr>
              <a:t>15.4</a:t>
            </a:r>
            <a:r>
              <a:rPr lang="ja-JP" altLang="en-US" sz="2200" dirty="0">
                <a:latin typeface="+mj-ea"/>
                <a:ea typeface="+mj-ea"/>
              </a:rPr>
              <a:t>％）で　</a:t>
            </a:r>
            <a:endParaRPr lang="en-US" altLang="ja-JP" sz="2200" dirty="0">
              <a:latin typeface="+mj-ea"/>
              <a:ea typeface="+mj-ea"/>
            </a:endParaRPr>
          </a:p>
          <a:p>
            <a:r>
              <a:rPr lang="ja-JP" altLang="en-US" sz="2200" dirty="0">
                <a:latin typeface="+mj-ea"/>
                <a:ea typeface="+mj-ea"/>
              </a:rPr>
              <a:t>　あった。</a:t>
            </a:r>
            <a:endParaRPr lang="en-US" altLang="ja-JP" sz="2200" dirty="0">
              <a:latin typeface="+mj-ea"/>
              <a:ea typeface="+mj-ea"/>
            </a:endParaRPr>
          </a:p>
          <a:p>
            <a:endParaRPr lang="en-US" altLang="ja-JP" sz="2200" dirty="0">
              <a:latin typeface="+mj-ea"/>
              <a:ea typeface="+mj-ea"/>
            </a:endParaRPr>
          </a:p>
          <a:p>
            <a:r>
              <a:rPr lang="ja-JP" altLang="en-US" sz="2200" dirty="0">
                <a:latin typeface="+mj-ea"/>
              </a:rPr>
              <a:t>○生後５分以降に新生児蘇生処置が実施された事例</a:t>
            </a:r>
            <a:r>
              <a:rPr lang="en-US" altLang="ja-JP" sz="2200" dirty="0">
                <a:latin typeface="+mj-ea"/>
              </a:rPr>
              <a:t>51</a:t>
            </a:r>
            <a:r>
              <a:rPr lang="ja-JP" altLang="en-US" sz="2200" dirty="0">
                <a:latin typeface="+mj-ea"/>
              </a:rPr>
              <a:t>件のうち、</a:t>
            </a:r>
            <a:endParaRPr lang="en-US" altLang="ja-JP" sz="2200" dirty="0">
              <a:latin typeface="+mj-ea"/>
            </a:endParaRPr>
          </a:p>
          <a:p>
            <a:r>
              <a:rPr lang="ja-JP" altLang="en-US" sz="2200" dirty="0">
                <a:latin typeface="+mj-ea"/>
              </a:rPr>
              <a:t>　早期母子接触中であった事例が７件、母子同室中であった事例が　</a:t>
            </a:r>
            <a:endParaRPr lang="en-US" altLang="ja-JP" sz="2200" dirty="0">
              <a:latin typeface="+mj-ea"/>
            </a:endParaRPr>
          </a:p>
          <a:p>
            <a:r>
              <a:rPr lang="ja-JP" altLang="en-US" sz="2200" dirty="0">
                <a:latin typeface="+mj-ea"/>
              </a:rPr>
              <a:t>　</a:t>
            </a:r>
            <a:r>
              <a:rPr lang="en-US" altLang="ja-JP" sz="2200" dirty="0">
                <a:latin typeface="+mj-ea"/>
              </a:rPr>
              <a:t>11</a:t>
            </a:r>
            <a:r>
              <a:rPr lang="ja-JP" altLang="en-US" sz="2200" dirty="0">
                <a:latin typeface="+mj-ea"/>
              </a:rPr>
              <a:t>件、早期母子接触中または母子同室中以外であった事例が</a:t>
            </a:r>
            <a:r>
              <a:rPr lang="en-US" altLang="ja-JP" sz="2200" dirty="0">
                <a:latin typeface="+mj-ea"/>
              </a:rPr>
              <a:t>33</a:t>
            </a:r>
          </a:p>
          <a:p>
            <a:r>
              <a:rPr lang="ja-JP" altLang="en-US" sz="2200" dirty="0">
                <a:latin typeface="+mj-ea"/>
              </a:rPr>
              <a:t>　件であった。</a:t>
            </a:r>
            <a:endParaRPr lang="en-US" altLang="ja-JP" sz="2200" dirty="0">
              <a:latin typeface="+mj-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07166" y="45418"/>
            <a:ext cx="6656766" cy="958502"/>
          </a:xfrm>
        </p:spPr>
        <p:txBody>
          <a:bodyPr/>
          <a:lstStyle/>
          <a:p>
            <a:pPr eaLnBrk="1" hangingPunct="1">
              <a:defRPr/>
            </a:pPr>
            <a:r>
              <a:rPr lang="ja-JP" altLang="en-US" sz="2800" dirty="0"/>
              <a:t>「分析対象事例の概況」･</a:t>
            </a:r>
            <a:br>
              <a:rPr lang="en-US" altLang="ja-JP" sz="2800" dirty="0"/>
            </a:br>
            <a:r>
              <a:rPr lang="ja-JP" altLang="en-US" sz="2800" dirty="0"/>
              <a:t>「原因分析報告書の取りまとめ」より⑥</a:t>
            </a:r>
          </a:p>
        </p:txBody>
      </p:sp>
      <p:sp>
        <p:nvSpPr>
          <p:cNvPr id="4" name="スライド番号プレースホルダー 5"/>
          <p:cNvSpPr>
            <a:spLocks noGrp="1"/>
          </p:cNvSpPr>
          <p:nvPr>
            <p:ph type="sldNum" sz="quarter" idx="12"/>
          </p:nvPr>
        </p:nvSpPr>
        <p:spPr/>
        <p:txBody>
          <a:bodyPr/>
          <a:lstStyle/>
          <a:p>
            <a:pPr>
              <a:defRPr/>
            </a:pPr>
            <a:fld id="{DA84F6C8-9C74-4FE8-85A5-993B404AFADA}" type="slidenum">
              <a:rPr lang="ja-JP" altLang="en-US">
                <a:solidFill>
                  <a:srgbClr val="000000"/>
                </a:solidFill>
              </a:rPr>
              <a:pPr>
                <a:defRPr/>
              </a:pPr>
              <a:t>72</a:t>
            </a:fld>
            <a:endParaRPr lang="en-US" altLang="ja-JP">
              <a:solidFill>
                <a:srgbClr val="000000"/>
              </a:solidFill>
            </a:endParaRPr>
          </a:p>
        </p:txBody>
      </p:sp>
      <p:sp>
        <p:nvSpPr>
          <p:cNvPr id="76804" name="AutoShape 3"/>
          <p:cNvSpPr>
            <a:spLocks noChangeArrowheads="1"/>
          </p:cNvSpPr>
          <p:nvPr/>
        </p:nvSpPr>
        <p:spPr bwMode="auto">
          <a:xfrm>
            <a:off x="344488" y="1341562"/>
            <a:ext cx="8943975" cy="288032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358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■臨床経過に関する医学的評価</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○新生児管理に関して産科医療の質の向上を図るための評価が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49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件であり、小児科依頼・新生児搬送が６件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％）、呼吸管理が６件（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％）、血糖管理（血糖値</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測定を含む）が９件（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18.4</a:t>
            </a:r>
            <a:r>
              <a:rPr lang="ja-JP" altLang="en-US" sz="2200" dirty="0">
                <a:solidFill>
                  <a:srgbClr val="000000"/>
                </a:solidFill>
                <a:latin typeface="HG丸ｺﾞｼｯｸM-PRO" panose="020F0600000000000000" pitchFamily="50" charset="-128"/>
                <a:ea typeface="HG丸ｺﾞｼｯｸM-PRO" panose="020F0600000000000000" pitchFamily="50" charset="-128"/>
              </a:rPr>
              <a:t>％）、診療録の記載が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38.8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992188" y="33473"/>
            <a:ext cx="8064500" cy="958502"/>
          </a:xfrm>
        </p:spPr>
        <p:txBody>
          <a:bodyPr wrap="square"/>
          <a:lstStyle/>
          <a:p>
            <a:pPr eaLnBrk="1" hangingPunct="1">
              <a:defRPr/>
            </a:pPr>
            <a:r>
              <a:rPr lang="ja-JP" altLang="en-US" sz="2800" dirty="0"/>
              <a:t>「分析対象事例の概況」･</a:t>
            </a:r>
            <a:br>
              <a:rPr lang="en-US" altLang="ja-JP" sz="2800" dirty="0"/>
            </a:br>
            <a:r>
              <a:rPr lang="ja-JP" altLang="en-US" sz="2800" dirty="0"/>
              <a:t>「原因分析報告書の取りまとめ」より⑦</a:t>
            </a:r>
          </a:p>
        </p:txBody>
      </p:sp>
      <p:sp>
        <p:nvSpPr>
          <p:cNvPr id="4" name="スライド番号プレースホルダー 5"/>
          <p:cNvSpPr>
            <a:spLocks noGrp="1"/>
          </p:cNvSpPr>
          <p:nvPr>
            <p:ph type="sldNum" sz="quarter" idx="12"/>
          </p:nvPr>
        </p:nvSpPr>
        <p:spPr/>
        <p:txBody>
          <a:bodyPr/>
          <a:lstStyle/>
          <a:p>
            <a:pPr>
              <a:defRPr/>
            </a:pPr>
            <a:fld id="{13157A24-41F6-4283-8E24-225467BE98C7}" type="slidenum">
              <a:rPr lang="ja-JP" altLang="en-US">
                <a:solidFill>
                  <a:srgbClr val="000000"/>
                </a:solidFill>
              </a:rPr>
              <a:pPr>
                <a:defRPr/>
              </a:pPr>
              <a:t>73</a:t>
            </a:fld>
            <a:endParaRPr lang="en-US" altLang="ja-JP">
              <a:solidFill>
                <a:srgbClr val="000000"/>
              </a:solidFill>
            </a:endParaRPr>
          </a:p>
        </p:txBody>
      </p:sp>
      <p:sp>
        <p:nvSpPr>
          <p:cNvPr id="73732" name="AutoShape 3"/>
          <p:cNvSpPr>
            <a:spLocks noChangeArrowheads="1"/>
          </p:cNvSpPr>
          <p:nvPr/>
        </p:nvSpPr>
        <p:spPr bwMode="auto">
          <a:xfrm>
            <a:off x="271686" y="1485579"/>
            <a:ext cx="9145016" cy="316835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～分娩機関～</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77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件であり、早期母子接触・母子同室実施時の体制整備が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％）、新生児蘇生法講習会受講と処置の訓練が９件（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％）、血糖管理（血糖値測定を含む）が９件（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40.3</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655763" y="346075"/>
            <a:ext cx="6591300" cy="644525"/>
          </a:xfrm>
        </p:spPr>
        <p:txBody>
          <a:bodyPr/>
          <a:lstStyle/>
          <a:p>
            <a:pPr eaLnBrk="1" hangingPunct="1"/>
            <a:r>
              <a:rPr lang="ja-JP" altLang="en-US"/>
              <a:t>産科医療関係者に対する提言①</a:t>
            </a:r>
          </a:p>
        </p:txBody>
      </p:sp>
      <p:sp>
        <p:nvSpPr>
          <p:cNvPr id="4" name="スライド番号プレースホルダー 5"/>
          <p:cNvSpPr>
            <a:spLocks noGrp="1"/>
          </p:cNvSpPr>
          <p:nvPr>
            <p:ph type="sldNum" sz="quarter" idx="12"/>
          </p:nvPr>
        </p:nvSpPr>
        <p:spPr/>
        <p:txBody>
          <a:bodyPr/>
          <a:lstStyle/>
          <a:p>
            <a:pPr>
              <a:defRPr/>
            </a:pPr>
            <a:fld id="{5CFF252D-689F-418D-9E38-A8DA9F041EEE}" type="slidenum">
              <a:rPr lang="ja-JP" altLang="en-US"/>
              <a:pPr>
                <a:defRPr/>
              </a:pPr>
              <a:t>74</a:t>
            </a:fld>
            <a:endParaRPr lang="en-US" altLang="ja-JP"/>
          </a:p>
        </p:txBody>
      </p:sp>
      <p:sp>
        <p:nvSpPr>
          <p:cNvPr id="70660" name="AutoShape 3"/>
          <p:cNvSpPr>
            <a:spLocks noChangeArrowheads="1"/>
          </p:cNvSpPr>
          <p:nvPr/>
        </p:nvSpPr>
        <p:spPr bwMode="auto">
          <a:xfrm>
            <a:off x="199678" y="1413571"/>
            <a:ext cx="9073008" cy="180019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（１）</a:t>
            </a:r>
            <a:r>
              <a:rPr lang="en-US" altLang="ja-JP" sz="2200" dirty="0">
                <a:latin typeface="HG丸ｺﾞｼｯｸM-PRO" panose="020F0600000000000000" pitchFamily="50" charset="-128"/>
                <a:ea typeface="HG丸ｺﾞｼｯｸM-PRO" panose="020F0600000000000000" pitchFamily="50" charset="-128"/>
              </a:rPr>
              <a:t>GBS</a:t>
            </a:r>
            <a:r>
              <a:rPr lang="ja-JP" altLang="en-US" sz="2200" dirty="0">
                <a:latin typeface="HG丸ｺﾞｼｯｸM-PRO" panose="020F0600000000000000" pitchFamily="50" charset="-128"/>
                <a:ea typeface="HG丸ｺﾞｼｯｸM-PRO" panose="020F0600000000000000" pitchFamily="50" charset="-128"/>
              </a:rPr>
              <a:t>管理</a:t>
            </a:r>
          </a:p>
          <a:p>
            <a:pPr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「産婦人科診療ガイドライン－産科編</a:t>
            </a:r>
            <a:r>
              <a:rPr lang="en-US" altLang="ja-JP" sz="2000" dirty="0">
                <a:latin typeface="HG丸ｺﾞｼｯｸM-PRO" panose="020F0600000000000000" pitchFamily="50" charset="-128"/>
                <a:ea typeface="HG丸ｺﾞｼｯｸM-PRO" panose="020F0600000000000000" pitchFamily="50" charset="-128"/>
              </a:rPr>
              <a:t>2014</a:t>
            </a:r>
            <a:r>
              <a:rPr lang="ja-JP" altLang="en-US" sz="2000" dirty="0">
                <a:latin typeface="HG丸ｺﾞｼｯｸM-PRO" panose="020F0600000000000000" pitchFamily="50" charset="-128"/>
                <a:ea typeface="HG丸ｺﾞｼｯｸM-PRO" panose="020F0600000000000000" pitchFamily="50" charset="-128"/>
              </a:rPr>
              <a:t>」に沿ったスクリーニング検査（妊娠</a:t>
            </a:r>
            <a:r>
              <a:rPr lang="en-US" altLang="ja-JP" sz="2000" dirty="0">
                <a:latin typeface="HG丸ｺﾞｼｯｸM-PRO" panose="020F0600000000000000" pitchFamily="50" charset="-128"/>
                <a:ea typeface="HG丸ｺﾞｼｯｸM-PRO" panose="020F0600000000000000" pitchFamily="50" charset="-128"/>
              </a:rPr>
              <a:t>33 </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37</a:t>
            </a:r>
            <a:r>
              <a:rPr lang="ja-JP" altLang="en-US" sz="2000" dirty="0">
                <a:latin typeface="HG丸ｺﾞｼｯｸM-PRO" panose="020F0600000000000000" pitchFamily="50" charset="-128"/>
                <a:ea typeface="HG丸ｺﾞｼｯｸM-PRO" panose="020F0600000000000000" pitchFamily="50" charset="-128"/>
              </a:rPr>
              <a:t>週に培養検査実施、検体は腟入口部ならびに肛門内から採取することが望ましい）、および母子感染予防を実施する。</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07614" y="342975"/>
            <a:ext cx="7333024" cy="650725"/>
          </a:xfrm>
        </p:spPr>
        <p:txBody>
          <a:bodyPr/>
          <a:lstStyle/>
          <a:p>
            <a:pPr eaLnBrk="1" hangingPunct="1"/>
            <a:r>
              <a:rPr lang="ja-JP" altLang="en-US" dirty="0"/>
              <a:t>産科医療関係者に対する提言②</a:t>
            </a:r>
            <a:r>
              <a:rPr lang="en-US" altLang="ja-JP" dirty="0"/>
              <a:t>-1</a:t>
            </a:r>
            <a:endParaRPr lang="ja-JP" altLang="en-US" dirty="0"/>
          </a:p>
        </p:txBody>
      </p:sp>
      <p:sp>
        <p:nvSpPr>
          <p:cNvPr id="4" name="スライド番号プレースホルダー 5"/>
          <p:cNvSpPr>
            <a:spLocks noGrp="1"/>
          </p:cNvSpPr>
          <p:nvPr>
            <p:ph type="sldNum" sz="quarter" idx="12"/>
          </p:nvPr>
        </p:nvSpPr>
        <p:spPr/>
        <p:txBody>
          <a:bodyPr/>
          <a:lstStyle/>
          <a:p>
            <a:pPr>
              <a:defRPr/>
            </a:pPr>
            <a:fld id="{5C11D4F2-9AA8-4564-8A74-ACDE35A87D4A}" type="slidenum">
              <a:rPr lang="ja-JP" altLang="en-US">
                <a:solidFill>
                  <a:srgbClr val="000000"/>
                </a:solidFill>
              </a:rPr>
              <a:pPr>
                <a:defRPr/>
              </a:pPr>
              <a:t>75</a:t>
            </a:fld>
            <a:endParaRPr lang="en-US" altLang="ja-JP">
              <a:solidFill>
                <a:srgbClr val="000000"/>
              </a:solidFill>
            </a:endParaRPr>
          </a:p>
        </p:txBody>
      </p:sp>
      <p:sp>
        <p:nvSpPr>
          <p:cNvPr id="78852" name="AutoShape 3"/>
          <p:cNvSpPr>
            <a:spLocks noChangeArrowheads="1"/>
          </p:cNvSpPr>
          <p:nvPr/>
        </p:nvSpPr>
        <p:spPr bwMode="auto">
          <a:xfrm>
            <a:off x="343694" y="1125538"/>
            <a:ext cx="8943975" cy="554461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（２）新生児管理</a:t>
            </a:r>
          </a:p>
          <a:p>
            <a:pPr eaLnBrk="1" hangingPunct="1">
              <a:spcBef>
                <a:spcPct val="0"/>
              </a:spcBef>
              <a:buFontTx/>
              <a:buNone/>
              <a:defRPr/>
            </a:pP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新生児管理全般</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ア．今回の分析において、生後３時間頃までは新生児蘇生処置および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小児科入院を要する事象が出現した事例が特に多く、加えて生後</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２日までにおいても新生児蘇生処置および小児科入院を要する事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象が出現した事例が多かった。一般的にも、分娩直後に新生児蘇</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生処置を必要とせず、リスクが低いと判断された新生児であって</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も、新生児期は胎内環境から胎外環境へ移行する不安定な時期で</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あり、予期せぬ重篤な症状が出現する可能性があることから、よ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り</a:t>
            </a:r>
            <a:r>
              <a:rPr lang="ja-JP" altLang="en-US" sz="2000" dirty="0">
                <a:solidFill>
                  <a:srgbClr val="000000"/>
                </a:solidFill>
                <a:latin typeface="HG丸ｺﾞｼｯｸM-PRO" panose="020F0600000000000000" pitchFamily="50" charset="-128"/>
                <a:ea typeface="HG丸ｺﾞｼｯｸM-PRO" panose="020F0600000000000000" pitchFamily="50" charset="-128"/>
              </a:rPr>
              <a:t>慎重な観察を行い、観察した内容を記録する。</a:t>
            </a: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イ．新生児の呼吸異常（経皮的動脈血酸素飽和度の低下、無呼吸発作</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等）、循環異常（徐脈、頻脈等）、神経症状（痙攣等）、低血糖</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等の異常徴候が認められた場合の、看護スタッフから医師への報</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告、観察間隔、小児科医への診察依頼、高次医療機関への搬送依</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頼等について、各施設での新生児医療の実情に合致した基準を作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成する</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76780" y="342975"/>
            <a:ext cx="7349263" cy="650725"/>
          </a:xfrm>
        </p:spPr>
        <p:txBody>
          <a:bodyPr/>
          <a:lstStyle/>
          <a:p>
            <a:pPr eaLnBrk="1" hangingPunct="1"/>
            <a:r>
              <a:rPr lang="ja-JP" altLang="en-US" dirty="0"/>
              <a:t>産科医療関係者に対する提言②</a:t>
            </a:r>
            <a:r>
              <a:rPr lang="en-US" altLang="ja-JP" dirty="0"/>
              <a:t>-2</a:t>
            </a:r>
            <a:endParaRPr lang="ja-JP" altLang="en-US" dirty="0"/>
          </a:p>
        </p:txBody>
      </p:sp>
      <p:sp>
        <p:nvSpPr>
          <p:cNvPr id="4" name="スライド番号プレースホルダー 5"/>
          <p:cNvSpPr>
            <a:spLocks noGrp="1"/>
          </p:cNvSpPr>
          <p:nvPr>
            <p:ph type="sldNum" sz="quarter" idx="12"/>
          </p:nvPr>
        </p:nvSpPr>
        <p:spPr/>
        <p:txBody>
          <a:bodyPr/>
          <a:lstStyle/>
          <a:p>
            <a:pPr>
              <a:defRPr/>
            </a:pPr>
            <a:fld id="{5C11D4F2-9AA8-4564-8A74-ACDE35A87D4A}" type="slidenum">
              <a:rPr lang="ja-JP" altLang="en-US">
                <a:solidFill>
                  <a:srgbClr val="000000"/>
                </a:solidFill>
              </a:rPr>
              <a:pPr>
                <a:defRPr/>
              </a:pPr>
              <a:t>76</a:t>
            </a:fld>
            <a:endParaRPr lang="en-US" altLang="ja-JP">
              <a:solidFill>
                <a:srgbClr val="000000"/>
              </a:solidFill>
            </a:endParaRPr>
          </a:p>
        </p:txBody>
      </p:sp>
      <p:sp>
        <p:nvSpPr>
          <p:cNvPr id="78852" name="AutoShape 3"/>
          <p:cNvSpPr>
            <a:spLocks noChangeArrowheads="1"/>
          </p:cNvSpPr>
          <p:nvPr/>
        </p:nvSpPr>
        <p:spPr bwMode="auto">
          <a:xfrm>
            <a:off x="343694" y="1333425"/>
            <a:ext cx="8943975" cy="202436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ウ．新生児室で勤務する看護スタッフを含め、新生児管理を行う全ての</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医療関係者は、日本周産期・新生児医学会の「新生児蘇生法講習</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会」を受講する。また、予期せぬ重篤な症状が出現した際に、児の</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状態が新生児蘇生や新生児搬送を要する状態であるかどうか判断で</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きるよう研鑽する。</a:t>
            </a:r>
          </a:p>
        </p:txBody>
      </p:sp>
    </p:spTree>
    <p:extLst>
      <p:ext uri="{BB962C8B-B14F-4D97-AF65-F5344CB8AC3E}">
        <p14:creationId xmlns:p14="http://schemas.microsoft.com/office/powerpoint/2010/main" val="2639692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23029" y="342975"/>
            <a:ext cx="6656766" cy="650725"/>
          </a:xfrm>
        </p:spPr>
        <p:txBody>
          <a:bodyPr/>
          <a:lstStyle/>
          <a:p>
            <a:pPr eaLnBrk="1" hangingPunct="1"/>
            <a:r>
              <a:rPr lang="ja-JP" altLang="en-US" dirty="0"/>
              <a:t>産科医療関係者に対する提言③</a:t>
            </a:r>
          </a:p>
        </p:txBody>
      </p:sp>
      <p:sp>
        <p:nvSpPr>
          <p:cNvPr id="4" name="スライド番号プレースホルダー 5"/>
          <p:cNvSpPr>
            <a:spLocks noGrp="1"/>
          </p:cNvSpPr>
          <p:nvPr>
            <p:ph type="sldNum" sz="quarter" idx="12"/>
          </p:nvPr>
        </p:nvSpPr>
        <p:spPr/>
        <p:txBody>
          <a:bodyPr/>
          <a:lstStyle/>
          <a:p>
            <a:pPr>
              <a:defRPr/>
            </a:pPr>
            <a:fld id="{5C11D4F2-9AA8-4564-8A74-ACDE35A87D4A}" type="slidenum">
              <a:rPr lang="ja-JP" altLang="en-US">
                <a:solidFill>
                  <a:srgbClr val="000000"/>
                </a:solidFill>
              </a:rPr>
              <a:pPr>
                <a:defRPr/>
              </a:pPr>
              <a:t>77</a:t>
            </a:fld>
            <a:endParaRPr lang="en-US" altLang="ja-JP">
              <a:solidFill>
                <a:srgbClr val="000000"/>
              </a:solidFill>
            </a:endParaRPr>
          </a:p>
        </p:txBody>
      </p:sp>
      <p:sp>
        <p:nvSpPr>
          <p:cNvPr id="78852" name="AutoShape 3"/>
          <p:cNvSpPr>
            <a:spLocks noChangeArrowheads="1"/>
          </p:cNvSpPr>
          <p:nvPr/>
        </p:nvSpPr>
        <p:spPr bwMode="auto">
          <a:xfrm>
            <a:off x="415702" y="1314249"/>
            <a:ext cx="8856984" cy="519271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早期母子接触実施時の管理</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ア．今回の分析において、生後３時間頃までは新生児蘇生処置を要する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事象が出現した事例が多かったことから、早期母子接触実施中は、</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医療関係者による母子の継続的な観察を行う、または新生児への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en-US" altLang="ja-JP" sz="2000" dirty="0">
                <a:solidFill>
                  <a:srgbClr val="000000"/>
                </a:solidFill>
                <a:latin typeface="HG丸ｺﾞｼｯｸM-PRO" panose="020F0600000000000000" pitchFamily="50" charset="-128"/>
                <a:ea typeface="HG丸ｺﾞｼｯｸM-PRO" panose="020F0600000000000000" pitchFamily="50" charset="-128"/>
              </a:rPr>
              <a:t>SpO</a:t>
            </a:r>
            <a:r>
              <a:rPr lang="en-US" altLang="ja-JP" sz="2000" baseline="-25000" dirty="0">
                <a:solidFill>
                  <a:srgbClr val="000000"/>
                </a:solidFill>
                <a:latin typeface="HG丸ｺﾞｼｯｸM-PRO" panose="020F0600000000000000" pitchFamily="50" charset="-128"/>
                <a:ea typeface="HG丸ｺﾞｼｯｸM-PRO" panose="020F0600000000000000" pitchFamily="50" charset="-128"/>
              </a:rPr>
              <a:t>2</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モニタ、心電図モニタ装着等の機器による観察と医療関係者</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による頻回な観察を行う。</a:t>
            </a: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イ．早期母子接触を行う際は、「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早期母子接触</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実施の留意点」に従</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い、以下の点に特に留意して実施する。</a:t>
            </a:r>
          </a:p>
          <a:p>
            <a:pPr eaLnBrk="1" hangingPunct="1">
              <a:spcBef>
                <a:spcPct val="0"/>
              </a:spcBef>
              <a:buFontTx/>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・妊産婦・家族へ十分説明を行った上で、妊産婦・家族の早期母子接触実施の</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希望を確認する。</a:t>
            </a:r>
          </a:p>
          <a:p>
            <a:pPr eaLnBrk="1" hangingPunct="1">
              <a:spcBef>
                <a:spcPct val="0"/>
              </a:spcBef>
              <a:buFontTx/>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・実施前に、「</a:t>
            </a:r>
            <a:r>
              <a:rPr lang="en-US" altLang="ja-JP" sz="180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早期母子接触</a:t>
            </a:r>
            <a:r>
              <a:rPr lang="en-US" altLang="ja-JP" sz="180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実施の留意点」の適応基準・中止基準に照ら</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し、母子の状態が早期母子接触実施可能な状態であるか評価する。</a:t>
            </a:r>
          </a:p>
          <a:p>
            <a:pPr eaLnBrk="1" hangingPunct="1">
              <a:spcBef>
                <a:spcPct val="0"/>
              </a:spcBef>
              <a:buFontTx/>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・児の顔を横に向け鼻腔閉塞を起こさず、呼吸が楽にできるようにする。</a:t>
            </a:r>
          </a:p>
        </p:txBody>
      </p:sp>
    </p:spTree>
    <p:extLst>
      <p:ext uri="{BB962C8B-B14F-4D97-AF65-F5344CB8AC3E}">
        <p14:creationId xmlns:p14="http://schemas.microsoft.com/office/powerpoint/2010/main" val="3954077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63491" y="346150"/>
            <a:ext cx="7349263" cy="650725"/>
          </a:xfrm>
        </p:spPr>
        <p:txBody>
          <a:bodyPr/>
          <a:lstStyle/>
          <a:p>
            <a:pPr eaLnBrk="1" hangingPunct="1"/>
            <a:r>
              <a:rPr lang="ja-JP" altLang="en-US" dirty="0"/>
              <a:t>産科医療関係者に対する提言④</a:t>
            </a:r>
            <a:r>
              <a:rPr lang="en-US" altLang="ja-JP" dirty="0"/>
              <a:t>-1</a:t>
            </a:r>
            <a:endParaRPr lang="ja-JP" altLang="en-US" dirty="0"/>
          </a:p>
        </p:txBody>
      </p:sp>
      <p:sp>
        <p:nvSpPr>
          <p:cNvPr id="4" name="スライド番号プレースホルダー 5"/>
          <p:cNvSpPr>
            <a:spLocks noGrp="1"/>
          </p:cNvSpPr>
          <p:nvPr>
            <p:ph type="sldNum" sz="quarter" idx="12"/>
          </p:nvPr>
        </p:nvSpPr>
        <p:spPr/>
        <p:txBody>
          <a:bodyPr/>
          <a:lstStyle/>
          <a:p>
            <a:pPr>
              <a:defRPr/>
            </a:pPr>
            <a:fld id="{EF97A9BE-1D2F-4DF3-8501-B1508691888E}" type="slidenum">
              <a:rPr lang="ja-JP" altLang="en-US"/>
              <a:pPr>
                <a:defRPr/>
              </a:pPr>
              <a:t>78</a:t>
            </a:fld>
            <a:endParaRPr lang="en-US" altLang="ja-JP"/>
          </a:p>
        </p:txBody>
      </p:sp>
      <p:sp>
        <p:nvSpPr>
          <p:cNvPr id="79876" name="AutoShape 3"/>
          <p:cNvSpPr>
            <a:spLocks noChangeArrowheads="1"/>
          </p:cNvSpPr>
          <p:nvPr/>
        </p:nvSpPr>
        <p:spPr bwMode="auto">
          <a:xfrm>
            <a:off x="415925" y="1341438"/>
            <a:ext cx="9072563" cy="432060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母子同室実施時の管理</a:t>
            </a:r>
            <a:r>
              <a:rPr lang="en-US" altLang="ja-JP" sz="2200" dirty="0">
                <a:latin typeface="HG丸ｺﾞｼｯｸM-PRO" panose="020F0600000000000000" pitchFamily="50" charset="-128"/>
                <a:ea typeface="HG丸ｺﾞｼｯｸM-PRO" panose="020F0600000000000000" pitchFamily="50" charset="-128"/>
              </a:rPr>
              <a:t>】</a:t>
            </a:r>
          </a:p>
          <a:p>
            <a:pPr eaLnBrk="1" hangingPunct="1">
              <a:spcBef>
                <a:spcPct val="0"/>
              </a:spcBef>
              <a:buFontTx/>
              <a:buNone/>
              <a:defRP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ア．母子同室実施時の管理についてのガイドラインはないが、今回の分析</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において、生後３時間頃までは新生児蘇生処置および小児科入院を要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する事象が出現した事例が特に多く、加えて生後２日までにおいても</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新生児蘇生処置および小児科入院を要する事象が出現した事例が多</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かった。一般的にも、分娩直後に新生児蘇生処置を必要とせず、リス</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クが低いと判断された新生児であっても、新生児期は胎内環境から胎</a:t>
            </a: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外環境へ移行する不安定な時期であり、予期せぬ重篤な症状が出現す</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る</a:t>
            </a:r>
            <a:r>
              <a:rPr lang="ja-JP" altLang="en-US" sz="2000" dirty="0">
                <a:latin typeface="HG丸ｺﾞｼｯｸM-PRO" panose="020F0600000000000000" pitchFamily="50" charset="-128"/>
                <a:ea typeface="HG丸ｺﾞｼｯｸM-PRO" panose="020F0600000000000000" pitchFamily="50" charset="-128"/>
              </a:rPr>
              <a:t>可能性があることから、母子同室の安全性を担保する方策（医療関</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係者による観察、医療機器（</a:t>
            </a:r>
            <a:r>
              <a:rPr lang="en-US" altLang="ja-JP" sz="2000" dirty="0">
                <a:latin typeface="HG丸ｺﾞｼｯｸM-PRO" panose="020F0600000000000000" pitchFamily="50" charset="-128"/>
                <a:ea typeface="HG丸ｺﾞｼｯｸM-PRO" panose="020F0600000000000000" pitchFamily="50" charset="-128"/>
              </a:rPr>
              <a:t>SpO</a:t>
            </a:r>
            <a:r>
              <a:rPr lang="en-US" altLang="ja-JP" sz="2000" baseline="-25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モニタ、心電図モニタ、呼吸モニ</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タ等）による観察等）について、各施設において検討する。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a:t>再発防止委員会　委員</a:t>
            </a:r>
          </a:p>
        </p:txBody>
      </p:sp>
      <p:sp>
        <p:nvSpPr>
          <p:cNvPr id="5" name="スライド番号プレースホルダー 5"/>
          <p:cNvSpPr>
            <a:spLocks noGrp="1"/>
          </p:cNvSpPr>
          <p:nvPr>
            <p:ph type="sldNum" sz="quarter" idx="12"/>
          </p:nvPr>
        </p:nvSpPr>
        <p:spPr>
          <a:xfrm>
            <a:off x="6392366" y="6500813"/>
            <a:ext cx="3486647" cy="476250"/>
          </a:xfrm>
        </p:spPr>
        <p:txBody>
          <a:bodyPr/>
          <a:lstStyle/>
          <a:p>
            <a:pPr>
              <a:defRPr/>
            </a:pPr>
            <a:fld id="{A5AA2CE7-1753-4076-AEA9-CF3729268184}" type="slidenum">
              <a:rPr lang="ja-JP" altLang="en-US"/>
              <a:pPr>
                <a:defRPr/>
              </a:pPr>
              <a:t>7</a:t>
            </a:fld>
            <a:endParaRPr lang="en-US" altLang="ja-JP"/>
          </a:p>
        </p:txBody>
      </p:sp>
      <p:graphicFrame>
        <p:nvGraphicFramePr>
          <p:cNvPr id="13316" name="Object 469"/>
          <p:cNvGraphicFramePr>
            <a:graphicFrameLocks noChangeAspect="1"/>
          </p:cNvGraphicFramePr>
          <p:nvPr>
            <p:extLst>
              <p:ext uri="{D42A27DB-BD31-4B8C-83A1-F6EECF244321}">
                <p14:modId xmlns:p14="http://schemas.microsoft.com/office/powerpoint/2010/main" val="91670977"/>
              </p:ext>
            </p:extLst>
          </p:nvPr>
        </p:nvGraphicFramePr>
        <p:xfrm>
          <a:off x="703263" y="1146175"/>
          <a:ext cx="8405812" cy="5307955"/>
        </p:xfrm>
        <a:graphic>
          <a:graphicData uri="http://schemas.openxmlformats.org/presentationml/2006/ole">
            <mc:AlternateContent xmlns:mc="http://schemas.openxmlformats.org/markup-compatibility/2006">
              <mc:Choice xmlns:v="urn:schemas-microsoft-com:vml" Requires="v">
                <p:oleObj spid="_x0000_s13412" name="Worksheet" r:id="rId3" imgW="8496172" imgH="5772073" progId="Excel.Sheet.8">
                  <p:embed/>
                </p:oleObj>
              </mc:Choice>
              <mc:Fallback>
                <p:oleObj name="Worksheet" r:id="rId3" imgW="8496172" imgH="5772073" progId="Excel.Sheet.8">
                  <p:embed/>
                  <p:pic>
                    <p:nvPicPr>
                      <p:cNvPr id="0" name="Object 469"/>
                      <p:cNvPicPr>
                        <a:picLocks noChangeAspect="1" noChangeArrowheads="1"/>
                      </p:cNvPicPr>
                      <p:nvPr/>
                    </p:nvPicPr>
                    <p:blipFill>
                      <a:blip r:embed="rId4"/>
                      <a:srcRect/>
                      <a:stretch>
                        <a:fillRect/>
                      </a:stretch>
                    </p:blipFill>
                    <p:spPr bwMode="auto">
                      <a:xfrm>
                        <a:off x="703263" y="1146175"/>
                        <a:ext cx="8405812" cy="5307955"/>
                      </a:xfrm>
                      <a:prstGeom prst="rect">
                        <a:avLst/>
                      </a:prstGeom>
                      <a:gradFill rotWithShape="1">
                        <a:gsLst>
                          <a:gs pos="0">
                            <a:srgbClr val="CCFFCC"/>
                          </a:gs>
                          <a:gs pos="50000">
                            <a:schemeClr val="bg1"/>
                          </a:gs>
                          <a:gs pos="100000">
                            <a:srgbClr val="CCFFCC"/>
                          </a:gs>
                        </a:gsLst>
                        <a:lin ang="5400000" scaled="1"/>
                      </a:gradFill>
                      <a:ln>
                        <a:noFill/>
                      </a:ln>
                      <a:extLst/>
                    </p:spPr>
                  </p:pic>
                </p:oleObj>
              </mc:Fallback>
            </mc:AlternateContent>
          </a:graphicData>
        </a:graphic>
      </p:graphicFrame>
      <p:sp>
        <p:nvSpPr>
          <p:cNvPr id="13317" name="Rectangle 470"/>
          <p:cNvSpPr>
            <a:spLocks noChangeArrowheads="1"/>
          </p:cNvSpPr>
          <p:nvPr/>
        </p:nvSpPr>
        <p:spPr bwMode="auto">
          <a:xfrm>
            <a:off x="6752406" y="6454130"/>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2016</a:t>
            </a:r>
            <a:r>
              <a:rPr lang="ja-JP" altLang="en-US" sz="1400" dirty="0">
                <a:latin typeface="HG丸ｺﾞｼｯｸM-PRO" panose="020F0600000000000000" pitchFamily="50" charset="-128"/>
              </a:rPr>
              <a:t>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月末現在（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音順・敬称略）</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36092" y="346150"/>
            <a:ext cx="7230640" cy="650725"/>
          </a:xfrm>
        </p:spPr>
        <p:txBody>
          <a:bodyPr/>
          <a:lstStyle/>
          <a:p>
            <a:pPr eaLnBrk="1" hangingPunct="1"/>
            <a:r>
              <a:rPr lang="ja-JP" altLang="en-US" dirty="0"/>
              <a:t>産科医療関係者に対する提言④</a:t>
            </a:r>
            <a:r>
              <a:rPr lang="en-US" altLang="ja-JP" dirty="0"/>
              <a:t>-2</a:t>
            </a:r>
            <a:endParaRPr lang="ja-JP" altLang="en-US" dirty="0"/>
          </a:p>
        </p:txBody>
      </p:sp>
      <p:sp>
        <p:nvSpPr>
          <p:cNvPr id="4" name="スライド番号プレースホルダー 5"/>
          <p:cNvSpPr>
            <a:spLocks noGrp="1"/>
          </p:cNvSpPr>
          <p:nvPr>
            <p:ph type="sldNum" sz="quarter" idx="12"/>
          </p:nvPr>
        </p:nvSpPr>
        <p:spPr/>
        <p:txBody>
          <a:bodyPr/>
          <a:lstStyle/>
          <a:p>
            <a:pPr>
              <a:defRPr/>
            </a:pPr>
            <a:fld id="{EF97A9BE-1D2F-4DF3-8501-B1508691888E}" type="slidenum">
              <a:rPr lang="ja-JP" altLang="en-US"/>
              <a:pPr>
                <a:defRPr/>
              </a:pPr>
              <a:t>79</a:t>
            </a:fld>
            <a:endParaRPr lang="en-US" altLang="ja-JP"/>
          </a:p>
        </p:txBody>
      </p:sp>
      <p:sp>
        <p:nvSpPr>
          <p:cNvPr id="79876" name="AutoShape 3"/>
          <p:cNvSpPr>
            <a:spLocks noChangeArrowheads="1"/>
          </p:cNvSpPr>
          <p:nvPr/>
        </p:nvSpPr>
        <p:spPr bwMode="auto">
          <a:xfrm>
            <a:off x="271686" y="1341439"/>
            <a:ext cx="9072563" cy="309646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イ．母子同室実施時は、医療関係者による常時観察ではなく、妊産婦も新</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生児の観察者となる。今回の分析において、生後３時間頃までは新生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児蘇生処置および小児科入院を要する事象が出現した事例が特に多く、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加えて生後２日までにおいても新生児蘇生処置および小児科入院を要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する事象が出現した事例が多かったことから、妊産婦に対し、児の体</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温、皮膚色、呼吸等の異常徴候について説明を行う。妊産婦から児の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異常徴候について訴えがあった場合は、医療関係者が児の状態の観</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察・確認を行い、母子同室実施の継続の可否を判断する。</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52654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23029" y="346150"/>
            <a:ext cx="6656766" cy="650725"/>
          </a:xfrm>
        </p:spPr>
        <p:txBody>
          <a:bodyPr/>
          <a:lstStyle/>
          <a:p>
            <a:pPr eaLnBrk="1" hangingPunct="1"/>
            <a:r>
              <a:rPr lang="ja-JP" altLang="en-US" dirty="0"/>
              <a:t>産科医療関係者に対する提言⑤</a:t>
            </a:r>
          </a:p>
        </p:txBody>
      </p:sp>
      <p:sp>
        <p:nvSpPr>
          <p:cNvPr id="4" name="スライド番号プレースホルダー 5"/>
          <p:cNvSpPr>
            <a:spLocks noGrp="1"/>
          </p:cNvSpPr>
          <p:nvPr>
            <p:ph type="sldNum" sz="quarter" idx="12"/>
          </p:nvPr>
        </p:nvSpPr>
        <p:spPr/>
        <p:txBody>
          <a:bodyPr/>
          <a:lstStyle/>
          <a:p>
            <a:pPr>
              <a:defRPr/>
            </a:pPr>
            <a:fld id="{EF97A9BE-1D2F-4DF3-8501-B1508691888E}" type="slidenum">
              <a:rPr lang="ja-JP" altLang="en-US"/>
              <a:pPr>
                <a:defRPr/>
              </a:pPr>
              <a:t>80</a:t>
            </a:fld>
            <a:endParaRPr lang="en-US" altLang="ja-JP"/>
          </a:p>
        </p:txBody>
      </p:sp>
      <p:sp>
        <p:nvSpPr>
          <p:cNvPr id="79876" name="AutoShape 3"/>
          <p:cNvSpPr>
            <a:spLocks noChangeArrowheads="1"/>
          </p:cNvSpPr>
          <p:nvPr/>
        </p:nvSpPr>
        <p:spPr bwMode="auto">
          <a:xfrm>
            <a:off x="271686" y="1341439"/>
            <a:ext cx="9072563" cy="237638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母子が退院する際の情報提供</a:t>
            </a:r>
            <a:r>
              <a:rPr lang="en-US" altLang="ja-JP" sz="2200" dirty="0">
                <a:latin typeface="HG丸ｺﾞｼｯｸM-PRO" panose="020F0600000000000000" pitchFamily="50" charset="-128"/>
                <a:ea typeface="HG丸ｺﾞｼｯｸM-PRO" panose="020F0600000000000000" pitchFamily="50" charset="-128"/>
              </a:rPr>
              <a:t>】</a:t>
            </a: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異常なく分娩機関から退院となった新生児であっても、退院後に小児科入</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院を要する事象が出現した事例があったことから、母子が退院する際には、</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妊産婦や児の家族に対し、医療機関に連絡・受診すべき児の異常徴候（発</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熱、呼吸異常、活気不良、哺乳不良等）について情報提供を行う。</a:t>
            </a:r>
          </a:p>
        </p:txBody>
      </p:sp>
    </p:spTree>
    <p:extLst>
      <p:ext uri="{BB962C8B-B14F-4D97-AF65-F5344CB8AC3E}">
        <p14:creationId xmlns:p14="http://schemas.microsoft.com/office/powerpoint/2010/main" val="745471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51806" y="342976"/>
            <a:ext cx="7118430" cy="650725"/>
          </a:xfrm>
        </p:spPr>
        <p:txBody>
          <a:bodyPr/>
          <a:lstStyle/>
          <a:p>
            <a:pPr eaLnBrk="1" hangingPunct="1"/>
            <a:r>
              <a:rPr lang="ja-JP" altLang="en-US" dirty="0">
                <a:solidFill>
                  <a:srgbClr val="000000"/>
                </a:solidFill>
                <a:latin typeface="HG丸ｺﾞｼｯｸM-PRO" panose="020F0600000000000000" pitchFamily="50" charset="-128"/>
                <a:ea typeface="HG丸ｺﾞｼｯｸM-PRO" panose="020F0600000000000000" pitchFamily="50" charset="-128"/>
              </a:rPr>
              <a:t>「分析報告書の取りまとめ」より</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81</a:t>
            </a:fld>
            <a:endParaRPr lang="en-US" altLang="ja-JP">
              <a:solidFill>
                <a:srgbClr val="000000"/>
              </a:solidFill>
            </a:endParaRPr>
          </a:p>
        </p:txBody>
      </p:sp>
      <p:sp>
        <p:nvSpPr>
          <p:cNvPr id="68612" name="AutoShape 3"/>
          <p:cNvSpPr>
            <a:spLocks noChangeArrowheads="1"/>
          </p:cNvSpPr>
          <p:nvPr/>
        </p:nvSpPr>
        <p:spPr bwMode="auto">
          <a:xfrm>
            <a:off x="271239" y="1269554"/>
            <a:ext cx="9073455" cy="345638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  ■今後の産科医療向上のために検討すべき事項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～学会・職能団体～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新生児管理に関して提言がされた事例は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件であった。脳性麻</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痺発症の原因となるような疾患・病態の調査・研究が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92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63.9</a:t>
            </a:r>
            <a:r>
              <a:rPr lang="ja-JP" altLang="en-US" sz="2200" dirty="0">
                <a:solidFill>
                  <a:srgbClr val="000000"/>
                </a:solidFill>
                <a:latin typeface="HG丸ｺﾞｼｯｸM-PRO" panose="020F0600000000000000" pitchFamily="50" charset="-128"/>
                <a:ea typeface="HG丸ｺﾞｼｯｸM-PRO" panose="020F0600000000000000" pitchFamily="50" charset="-128"/>
              </a:rPr>
              <a:t>％）、脳性麻痺発症の原因が不明である事例の病態解明・</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研究が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32.6</a:t>
            </a:r>
            <a:r>
              <a:rPr lang="ja-JP" altLang="en-US" sz="2200" dirty="0">
                <a:solidFill>
                  <a:srgbClr val="000000"/>
                </a:solidFill>
                <a:latin typeface="HG丸ｺﾞｼｯｸM-PRO" panose="020F0600000000000000" pitchFamily="50" charset="-128"/>
                <a:ea typeface="HG丸ｺﾞｼｯｸM-PRO" panose="020F0600000000000000" pitchFamily="50" charset="-128"/>
              </a:rPr>
              <a:t>％）、脳性麻痺発症の原因となるような疾患</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・病態の周知が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0682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03343" y="342975"/>
            <a:ext cx="7349263" cy="650725"/>
          </a:xfrm>
        </p:spPr>
        <p:txBody>
          <a:bodyPr/>
          <a:lstStyle/>
          <a:p>
            <a:pPr eaLnBrk="1" hangingPunct="1"/>
            <a:r>
              <a:rPr lang="ja-JP" altLang="en-US" dirty="0"/>
              <a:t>学会・職能団体に対する要望①</a:t>
            </a:r>
            <a:r>
              <a:rPr lang="en-US" altLang="ja-JP" dirty="0"/>
              <a:t>-1</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82</a:t>
            </a:fld>
            <a:endParaRPr lang="en-US" altLang="ja-JP">
              <a:solidFill>
                <a:srgbClr val="000000"/>
              </a:solidFill>
            </a:endParaRPr>
          </a:p>
        </p:txBody>
      </p:sp>
      <p:sp>
        <p:nvSpPr>
          <p:cNvPr id="68612" name="AutoShape 3"/>
          <p:cNvSpPr>
            <a:spLocks noChangeArrowheads="1"/>
          </p:cNvSpPr>
          <p:nvPr/>
        </p:nvSpPr>
        <p:spPr bwMode="auto">
          <a:xfrm>
            <a:off x="199678" y="1269554"/>
            <a:ext cx="9001447" cy="46085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ア．出生後に重篤な状態に至る疾患・事象（</a:t>
            </a:r>
            <a:r>
              <a:rPr lang="en-US" altLang="ja-JP" sz="22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200" dirty="0">
                <a:solidFill>
                  <a:srgbClr val="000000"/>
                </a:solidFill>
                <a:latin typeface="HG丸ｺﾞｼｯｸM-PRO" panose="020F0600000000000000" pitchFamily="50" charset="-128"/>
                <a:ea typeface="HG丸ｺﾞｼｯｸM-PRO" panose="020F0600000000000000" pitchFamily="50" charset="-128"/>
              </a:rPr>
              <a:t>感染、</a:t>
            </a:r>
            <a:r>
              <a:rPr lang="en-US" altLang="ja-JP" sz="2200" dirty="0">
                <a:solidFill>
                  <a:srgbClr val="000000"/>
                </a:solidFill>
                <a:latin typeface="HG丸ｺﾞｼｯｸM-PRO" panose="020F0600000000000000" pitchFamily="50" charset="-128"/>
                <a:ea typeface="HG丸ｺﾞｼｯｸM-PRO" panose="020F0600000000000000" pitchFamily="50" charset="-128"/>
              </a:rPr>
              <a:t>ALTE</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低血糖、新生児脳梗塞等）について、調査を行い、その知見を</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医療従事者へ周知することを要望する。</a:t>
            </a: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イ．早期母子接触・母子同室を阻害することなく、新生児の呼吸・</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心拍モニタリングができるよう、医療機器メーカーとも協働し、</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無呼吸・徐脈の早期発見・予防に関する研究を行うことを要望する。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ウ．新生児経過において異常がみられる場合の診断、初期対応、新</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生児搬送等についてガイドラインを策定し、推進・普及する</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とを要望する。</a:t>
            </a:r>
          </a:p>
        </p:txBody>
      </p:sp>
    </p:spTree>
    <p:extLst>
      <p:ext uri="{BB962C8B-B14F-4D97-AF65-F5344CB8AC3E}">
        <p14:creationId xmlns:p14="http://schemas.microsoft.com/office/powerpoint/2010/main" val="3304002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03343" y="342975"/>
            <a:ext cx="7349263" cy="650725"/>
          </a:xfrm>
        </p:spPr>
        <p:txBody>
          <a:bodyPr/>
          <a:lstStyle/>
          <a:p>
            <a:pPr eaLnBrk="1" hangingPunct="1"/>
            <a:r>
              <a:rPr lang="ja-JP" altLang="en-US" dirty="0"/>
              <a:t>学会・職能団体に対する要望①</a:t>
            </a:r>
            <a:r>
              <a:rPr lang="en-US" altLang="ja-JP" dirty="0"/>
              <a:t>-2</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83</a:t>
            </a:fld>
            <a:endParaRPr lang="en-US" altLang="ja-JP">
              <a:solidFill>
                <a:srgbClr val="000000"/>
              </a:solidFill>
            </a:endParaRPr>
          </a:p>
        </p:txBody>
      </p:sp>
      <p:sp>
        <p:nvSpPr>
          <p:cNvPr id="68612" name="AutoShape 3"/>
          <p:cNvSpPr>
            <a:spLocks noChangeArrowheads="1"/>
          </p:cNvSpPr>
          <p:nvPr/>
        </p:nvSpPr>
        <p:spPr bwMode="auto">
          <a:xfrm>
            <a:off x="199678" y="1413570"/>
            <a:ext cx="9001447" cy="180199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エ．日本産科婦人科学会、日本周産期・新生児医学会、日本新生児</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成育医学会に対し、妊産婦の心身の状況および新生児の全身状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態について考慮した母子同室に関するガイドラインを作成する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16285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76352" y="373753"/>
            <a:ext cx="7169726" cy="589170"/>
          </a:xfrm>
        </p:spPr>
        <p:txBody>
          <a:bodyPr/>
          <a:lstStyle/>
          <a:p>
            <a:pPr eaLnBrk="1" hangingPunct="1"/>
            <a:r>
              <a:rPr lang="ja-JP" altLang="en-US" sz="3200" dirty="0">
                <a:solidFill>
                  <a:srgbClr val="000000"/>
                </a:solidFill>
                <a:latin typeface="HG丸ｺﾞｼｯｸM-PRO" panose="020F0600000000000000" pitchFamily="50" charset="-128"/>
                <a:ea typeface="HG丸ｺﾞｼｯｸM-PRO" panose="020F0600000000000000" pitchFamily="50" charset="-128"/>
              </a:rPr>
              <a:t>「原因分析報告書の取りまとめ」より</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84</a:t>
            </a:fld>
            <a:endParaRPr lang="en-US" altLang="ja-JP">
              <a:solidFill>
                <a:srgbClr val="000000"/>
              </a:solidFill>
            </a:endParaRPr>
          </a:p>
        </p:txBody>
      </p:sp>
      <p:sp>
        <p:nvSpPr>
          <p:cNvPr id="68612" name="AutoShape 3"/>
          <p:cNvSpPr>
            <a:spLocks noChangeArrowheads="1"/>
          </p:cNvSpPr>
          <p:nvPr/>
        </p:nvSpPr>
        <p:spPr bwMode="auto">
          <a:xfrm>
            <a:off x="271686" y="1341562"/>
            <a:ext cx="9073455" cy="223224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～国・地方自治体～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件であった。学会支援が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７件（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％）、正常新生児の管理体制整備が４件（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27702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95681" y="342975"/>
            <a:ext cx="7349263" cy="650725"/>
          </a:xfrm>
        </p:spPr>
        <p:txBody>
          <a:bodyPr/>
          <a:lstStyle/>
          <a:p>
            <a:pPr eaLnBrk="1" hangingPunct="1"/>
            <a:r>
              <a:rPr lang="ja-JP" altLang="en-US" dirty="0"/>
              <a:t>国・地方自治体に対する要望①</a:t>
            </a:r>
            <a:r>
              <a:rPr lang="en-US" altLang="ja-JP" dirty="0"/>
              <a:t>-1</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85</a:t>
            </a:fld>
            <a:endParaRPr lang="en-US" altLang="ja-JP">
              <a:solidFill>
                <a:srgbClr val="000000"/>
              </a:solidFill>
            </a:endParaRPr>
          </a:p>
        </p:txBody>
      </p:sp>
      <p:sp>
        <p:nvSpPr>
          <p:cNvPr id="68612" name="AutoShape 3"/>
          <p:cNvSpPr>
            <a:spLocks noChangeArrowheads="1"/>
          </p:cNvSpPr>
          <p:nvPr/>
        </p:nvSpPr>
        <p:spPr bwMode="auto">
          <a:xfrm>
            <a:off x="271239" y="1269554"/>
            <a:ext cx="9073455" cy="388843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ア．妊娠中の</a:t>
            </a:r>
            <a:r>
              <a:rPr lang="en-US" altLang="ja-JP" sz="22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200" dirty="0">
                <a:solidFill>
                  <a:srgbClr val="000000"/>
                </a:solidFill>
                <a:latin typeface="HG丸ｺﾞｼｯｸM-PRO" panose="020F0600000000000000" pitchFamily="50" charset="-128"/>
                <a:ea typeface="HG丸ｺﾞｼｯｸM-PRO" panose="020F0600000000000000" pitchFamily="50" charset="-128"/>
              </a:rPr>
              <a:t>スクリーニング検査については、「産婦人科診療</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ガイドライン－産科編</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」で推奨されている時期に、公的</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補助により一律に検査できる制度を構築することを要望する。</a:t>
            </a: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イ．新生児の危機的状況に際して、分娩機関へのより充実した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200" dirty="0">
                <a:solidFill>
                  <a:srgbClr val="000000"/>
                </a:solidFill>
                <a:latin typeface="HG丸ｺﾞｼｯｸM-PRO" panose="020F0600000000000000" pitchFamily="50" charset="-128"/>
                <a:ea typeface="HG丸ｺﾞｼｯｸM-PRO" panose="020F0600000000000000" pitchFamily="50" charset="-128"/>
              </a:rPr>
              <a:t>医師の応援・往診体制を構築することを要望する。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ウ．重篤な状態の新生児の搬送には、新生児科医が救急車に同乗し</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て</a:t>
            </a:r>
            <a:r>
              <a:rPr lang="ja-JP" altLang="en-US" sz="2200" dirty="0">
                <a:solidFill>
                  <a:srgbClr val="000000"/>
                </a:solidFill>
                <a:latin typeface="HG丸ｺﾞｼｯｸM-PRO" panose="020F0600000000000000" pitchFamily="50" charset="-128"/>
                <a:ea typeface="HG丸ｺﾞｼｯｸM-PRO" panose="020F0600000000000000" pitchFamily="50" charset="-128"/>
              </a:rPr>
              <a:t>迎えに行くなど、円滑に救急搬送ができるような体制を構築</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することを要望する。</a:t>
            </a:r>
          </a:p>
        </p:txBody>
      </p:sp>
    </p:spTree>
    <p:extLst>
      <p:ext uri="{BB962C8B-B14F-4D97-AF65-F5344CB8AC3E}">
        <p14:creationId xmlns:p14="http://schemas.microsoft.com/office/powerpoint/2010/main" val="3568877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95681" y="342975"/>
            <a:ext cx="7349263" cy="650725"/>
          </a:xfrm>
        </p:spPr>
        <p:txBody>
          <a:bodyPr/>
          <a:lstStyle/>
          <a:p>
            <a:pPr eaLnBrk="1" hangingPunct="1"/>
            <a:r>
              <a:rPr lang="ja-JP" altLang="en-US" dirty="0"/>
              <a:t>国・地方自治体に対する要望①</a:t>
            </a:r>
            <a:r>
              <a:rPr lang="en-US" altLang="ja-JP" dirty="0"/>
              <a:t>-2</a:t>
            </a:r>
            <a:endParaRPr lang="ja-JP" altLang="en-US" dirty="0"/>
          </a:p>
        </p:txBody>
      </p:sp>
      <p:sp>
        <p:nvSpPr>
          <p:cNvPr id="4" name="スライド番号プレースホルダー 5"/>
          <p:cNvSpPr>
            <a:spLocks noGrp="1"/>
          </p:cNvSpPr>
          <p:nvPr>
            <p:ph type="sldNum" sz="quarter" idx="12"/>
          </p:nvPr>
        </p:nvSpPr>
        <p:spPr/>
        <p:txBody>
          <a:bodyPr/>
          <a:lstStyle/>
          <a:p>
            <a:pPr>
              <a:defRPr/>
            </a:pPr>
            <a:fld id="{9058D27C-D914-4C34-BCAB-1B43B267B2C4}" type="slidenum">
              <a:rPr lang="ja-JP" altLang="en-US">
                <a:solidFill>
                  <a:srgbClr val="000000"/>
                </a:solidFill>
              </a:rPr>
              <a:pPr>
                <a:defRPr/>
              </a:pPr>
              <a:t>86</a:t>
            </a:fld>
            <a:endParaRPr lang="en-US" altLang="ja-JP">
              <a:solidFill>
                <a:srgbClr val="000000"/>
              </a:solidFill>
            </a:endParaRPr>
          </a:p>
        </p:txBody>
      </p:sp>
      <p:sp>
        <p:nvSpPr>
          <p:cNvPr id="68612" name="AutoShape 3"/>
          <p:cNvSpPr>
            <a:spLocks noChangeArrowheads="1"/>
          </p:cNvSpPr>
          <p:nvPr/>
        </p:nvSpPr>
        <p:spPr bwMode="auto">
          <a:xfrm>
            <a:off x="271239" y="1269554"/>
            <a:ext cx="9073455" cy="316835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エ．正常新生児は母親の付属物として管理され、診療記録も十分で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ないことが以前から指摘されている。分娩機関において、正常</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新生児についても独立した診療情報を十分に記録・管理できる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よう、関連法規等について必要な整備をすることを要望する。</a:t>
            </a: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オ．出生後に重篤な状態に至る疾患・事象（</a:t>
            </a:r>
            <a:r>
              <a:rPr lang="en-US" altLang="ja-JP" sz="22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200" dirty="0">
                <a:solidFill>
                  <a:srgbClr val="000000"/>
                </a:solidFill>
                <a:latin typeface="HG丸ｺﾞｼｯｸM-PRO" panose="020F0600000000000000" pitchFamily="50" charset="-128"/>
                <a:ea typeface="HG丸ｺﾞｼｯｸM-PRO" panose="020F0600000000000000" pitchFamily="50" charset="-128"/>
              </a:rPr>
              <a:t>感染、</a:t>
            </a:r>
            <a:r>
              <a:rPr lang="en-US" altLang="ja-JP" sz="2200" dirty="0">
                <a:solidFill>
                  <a:srgbClr val="000000"/>
                </a:solidFill>
                <a:latin typeface="HG丸ｺﾞｼｯｸM-PRO" panose="020F0600000000000000" pitchFamily="50" charset="-128"/>
                <a:ea typeface="HG丸ｺﾞｼｯｸM-PRO" panose="020F0600000000000000" pitchFamily="50" charset="-128"/>
              </a:rPr>
              <a:t>ALTE</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低</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血糖、新生児脳梗塞等）についての調査、早期発見・予防に関</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する研究を支援することを要望する。</a:t>
            </a:r>
          </a:p>
        </p:txBody>
      </p:sp>
    </p:spTree>
    <p:extLst>
      <p:ext uri="{BB962C8B-B14F-4D97-AF65-F5344CB8AC3E}">
        <p14:creationId xmlns:p14="http://schemas.microsoft.com/office/powerpoint/2010/main" val="3572438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6ECC321B-04DD-4FFA-BDF6-7227D95DD07F}" type="slidenum">
              <a:rPr lang="ja-JP" altLang="en-US"/>
              <a:pPr>
                <a:defRPr/>
              </a:pPr>
              <a:t>87</a:t>
            </a:fld>
            <a:endParaRPr lang="en-US" altLang="ja-JP"/>
          </a:p>
        </p:txBody>
      </p:sp>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4400">
                <a:ea typeface="HG丸ｺﾞｼｯｸM-PRO" panose="020F0600000000000000" pitchFamily="50" charset="-128"/>
              </a:rPr>
              <a:t>これまでに取り上げたテーマの</a:t>
            </a:r>
            <a:endParaRPr lang="en-US" altLang="ja-JP" sz="4400">
              <a:ea typeface="HG丸ｺﾞｼｯｸM-PRO" panose="020F0600000000000000" pitchFamily="50" charset="-128"/>
            </a:endParaRPr>
          </a:p>
          <a:p>
            <a:pPr marL="0" indent="0" algn="ctr" eaLnBrk="1" hangingPunct="1">
              <a:lnSpc>
                <a:spcPct val="90000"/>
              </a:lnSpc>
              <a:buFontTx/>
              <a:buNone/>
            </a:pPr>
            <a:r>
              <a:rPr lang="ja-JP" altLang="en-US" sz="4400">
                <a:ea typeface="HG丸ｺﾞｼｯｸM-PRO" panose="020F0600000000000000" pitchFamily="50" charset="-128"/>
              </a:rPr>
              <a:t>分析対象事例の動向について</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084388" y="342900"/>
            <a:ext cx="5734050" cy="650875"/>
          </a:xfrm>
        </p:spPr>
        <p:txBody>
          <a:bodyPr/>
          <a:lstStyle/>
          <a:p>
            <a:pPr eaLnBrk="1" hangingPunct="1"/>
            <a:r>
              <a:rPr lang="ja-JP" altLang="en-US"/>
              <a:t>分析対象事例の動向の目的</a:t>
            </a:r>
          </a:p>
        </p:txBody>
      </p:sp>
      <p:sp>
        <p:nvSpPr>
          <p:cNvPr id="4" name="スライド番号プレースホルダー 5"/>
          <p:cNvSpPr>
            <a:spLocks noGrp="1"/>
          </p:cNvSpPr>
          <p:nvPr>
            <p:ph type="sldNum" sz="quarter" idx="12"/>
          </p:nvPr>
        </p:nvSpPr>
        <p:spPr/>
        <p:txBody>
          <a:bodyPr/>
          <a:lstStyle/>
          <a:p>
            <a:pPr>
              <a:defRPr/>
            </a:pPr>
            <a:fld id="{1EBE41F1-8ED1-422C-8A1B-9F6C8579074A}" type="slidenum">
              <a:rPr lang="ja-JP" altLang="en-US"/>
              <a:pPr>
                <a:defRPr/>
              </a:pPr>
              <a:t>88</a:t>
            </a:fld>
            <a:endParaRPr lang="en-US" altLang="ja-JP"/>
          </a:p>
        </p:txBody>
      </p:sp>
      <p:sp>
        <p:nvSpPr>
          <p:cNvPr id="88068" name="AutoShape 3"/>
          <p:cNvSpPr>
            <a:spLocks noChangeArrowheads="1"/>
          </p:cNvSpPr>
          <p:nvPr/>
        </p:nvSpPr>
        <p:spPr bwMode="auto">
          <a:xfrm>
            <a:off x="344488" y="1412875"/>
            <a:ext cx="9072562" cy="4176713"/>
          </a:xfrm>
          <a:prstGeom prst="roundRect">
            <a:avLst>
              <a:gd name="adj" fmla="val 8167"/>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800">
                <a:latin typeface="HG丸ｺﾞｼｯｸM-PRO" panose="020F0600000000000000" pitchFamily="50" charset="-128"/>
                <a:ea typeface="HG丸ｺﾞｼｯｸM-PRO" panose="020F0600000000000000" pitchFamily="50" charset="-128"/>
              </a:rPr>
              <a:t>　</a:t>
            </a:r>
            <a:endParaRPr lang="en-US" altLang="ja-JP" sz="280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a:latin typeface="HG丸ｺﾞｼｯｸM-PRO" panose="020F0600000000000000" pitchFamily="50" charset="-128"/>
                <a:ea typeface="HG丸ｺﾞｼｯｸM-PRO" panose="020F0600000000000000" pitchFamily="50" charset="-128"/>
              </a:rPr>
              <a:t>　これまでの「再発防止に関する報告書」で取り上げたテーマの中から、妊娠・分娩管理や新生児管理の観点から、また医療の質と安全の向上の観点から医師、看護スタッフ等の産科医療従事者が共に取り組むことが極めて重要であるテーマを選定し、これらのテーマの分析対象事例の動向を概観する。</a:t>
            </a:r>
          </a:p>
          <a:p>
            <a:pPr eaLnBrk="1" hangingPunct="1">
              <a:lnSpc>
                <a:spcPct val="120000"/>
              </a:lnSpc>
              <a:buFontTx/>
              <a:buNone/>
            </a:pPr>
            <a:endParaRPr lang="ja-JP" altLang="en-US" sz="280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a:defRPr/>
            </a:pPr>
            <a:fld id="{73953401-3F08-4C4B-85DA-D56F70130983}" type="slidenum">
              <a:rPr lang="ja-JP" altLang="en-US"/>
              <a:pPr>
                <a:defRPr/>
              </a:pPr>
              <a:t>8</a:t>
            </a:fld>
            <a:endParaRPr lang="en-US" altLang="ja-JP"/>
          </a:p>
        </p:txBody>
      </p:sp>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・将来の脳性麻痺の再発防止</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gradFill rotWithShape="1">
            <a:gsLst>
              <a:gs pos="0">
                <a:srgbClr val="CCFFCC"/>
              </a:gs>
              <a:gs pos="50000">
                <a:schemeClr val="bg1"/>
              </a:gs>
              <a:gs pos="100000">
                <a:srgbClr val="CCFFCC"/>
              </a:gs>
            </a:gsLst>
            <a:lin ang="2700000" scaled="1"/>
          </a:gra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a:latin typeface="HG丸ｺﾞｼｯｸM-PRO" panose="020F0600000000000000" pitchFamily="50" charset="-128"/>
                <a:ea typeface="HG丸ｺﾞｼｯｸM-PRO" panose="020F0600000000000000" pitchFamily="50" charset="-128"/>
              </a:rPr>
              <a:t>○</a:t>
            </a:r>
            <a:r>
              <a:rPr lang="ja-JP" altLang="en-US" sz="1900">
                <a:latin typeface="HG丸ｺﾞｼｯｸM-PRO" panose="020F0600000000000000" pitchFamily="50" charset="-128"/>
                <a:ea typeface="HG丸ｺﾞｼｯｸM-PRO" panose="020F0600000000000000" pitchFamily="50" charset="-128"/>
              </a:rPr>
              <a:t>産科医療補償制度 再発防止に関する報告書を発行（年１回）</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○再発防止委員会からの提言の発行（年１回、適宜）</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○関係団体や行政機関との連携・協力</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95425" y="373063"/>
            <a:ext cx="7580313" cy="590550"/>
          </a:xfrm>
        </p:spPr>
        <p:txBody>
          <a:bodyPr/>
          <a:lstStyle/>
          <a:p>
            <a:pPr eaLnBrk="1" hangingPunct="1"/>
            <a:r>
              <a:rPr lang="ja-JP" altLang="en-US" sz="3200">
                <a:solidFill>
                  <a:srgbClr val="000000"/>
                </a:solidFill>
              </a:rPr>
              <a:t>分析対象事例の動向で取り上げるテーマ</a:t>
            </a:r>
            <a:endParaRPr lang="ja-JP" altLang="en-US" sz="3200"/>
          </a:p>
        </p:txBody>
      </p:sp>
      <p:sp>
        <p:nvSpPr>
          <p:cNvPr id="36" name="スライド番号プレースホルダー 5"/>
          <p:cNvSpPr>
            <a:spLocks noGrp="1"/>
          </p:cNvSpPr>
          <p:nvPr>
            <p:ph type="sldNum" sz="quarter" idx="12"/>
          </p:nvPr>
        </p:nvSpPr>
        <p:spPr/>
        <p:txBody>
          <a:bodyPr/>
          <a:lstStyle/>
          <a:p>
            <a:pPr>
              <a:defRPr/>
            </a:pPr>
            <a:fld id="{797EAC46-DA76-49F0-9FF7-924264AED29D}" type="slidenum">
              <a:rPr lang="ja-JP" altLang="en-US"/>
              <a:pPr>
                <a:defRPr/>
              </a:pPr>
              <a:t>89</a:t>
            </a:fld>
            <a:endParaRPr lang="en-US" altLang="ja-JP"/>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①　胎児心拍数聴取について</a:t>
            </a:r>
          </a:p>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②　子宮収縮薬について</a:t>
            </a:r>
            <a:endParaRPr lang="en-US" altLang="ja-JP" sz="3600" dirty="0">
              <a:latin typeface="HG丸ｺﾞｼｯｸM-PRO" panose="020F0600000000000000" pitchFamily="50" charset="-128"/>
              <a:ea typeface="HG丸ｺﾞｼｯｸM-PRO" panose="020F0600000000000000" pitchFamily="50" charset="-128"/>
            </a:endParaRPr>
          </a:p>
          <a:p>
            <a:pPr>
              <a:lnSpc>
                <a:spcPct val="150000"/>
              </a:lnSpc>
              <a:buNone/>
            </a:pPr>
            <a:r>
              <a:rPr lang="ja-JP" altLang="en-US" sz="3600" dirty="0">
                <a:latin typeface="HG丸ｺﾞｼｯｸM-PRO" panose="020F0600000000000000" pitchFamily="50" charset="-128"/>
                <a:ea typeface="HG丸ｺﾞｼｯｸM-PRO" panose="020F0600000000000000" pitchFamily="50" charset="-128"/>
              </a:rPr>
              <a:t>③　新生児蘇生について</a:t>
            </a:r>
          </a:p>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④　診療録等の記載について</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016102" y="341517"/>
            <a:ext cx="2117060" cy="558392"/>
          </a:xfrm>
        </p:spPr>
        <p:txBody>
          <a:bodyPr/>
          <a:lstStyle/>
          <a:p>
            <a:pPr eaLnBrk="1" hangingPunct="1"/>
            <a:r>
              <a:rPr lang="ja-JP" altLang="en-US" sz="3000" dirty="0"/>
              <a:t>分析の対象</a:t>
            </a:r>
          </a:p>
        </p:txBody>
      </p:sp>
      <p:sp>
        <p:nvSpPr>
          <p:cNvPr id="36" name="スライド番号プレースホルダー 5"/>
          <p:cNvSpPr>
            <a:spLocks noGrp="1"/>
          </p:cNvSpPr>
          <p:nvPr>
            <p:ph type="sldNum" sz="quarter" idx="12"/>
          </p:nvPr>
        </p:nvSpPr>
        <p:spPr/>
        <p:txBody>
          <a:bodyPr/>
          <a:lstStyle/>
          <a:p>
            <a:pPr>
              <a:defRPr/>
            </a:pPr>
            <a:fld id="{52EF573E-6ED0-4BB5-8F91-EBDA95B3DA0D}" type="slidenum">
              <a:rPr lang="ja-JP" altLang="en-US"/>
              <a:pPr>
                <a:defRPr/>
              </a:pPr>
              <a:t>90</a:t>
            </a:fld>
            <a:endParaRPr lang="en-US" altLang="ja-JP"/>
          </a:p>
        </p:txBody>
      </p:sp>
      <p:sp>
        <p:nvSpPr>
          <p:cNvPr id="90116" name="AutoShape 3"/>
          <p:cNvSpPr>
            <a:spLocks noChangeArrowheads="1"/>
          </p:cNvSpPr>
          <p:nvPr/>
        </p:nvSpPr>
        <p:spPr bwMode="auto">
          <a:xfrm>
            <a:off x="375351" y="1341562"/>
            <a:ext cx="9041700" cy="3456384"/>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415354" y="1485578"/>
            <a:ext cx="9073356"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400" dirty="0">
                <a:latin typeface="RyuminPro-Regular"/>
              </a:rPr>
              <a:t>○産科医療の質の向上を図るための評価・提言がされた事例</a:t>
            </a:r>
            <a:endParaRPr lang="en-US" altLang="ja-JP" sz="2400" dirty="0">
              <a:latin typeface="RyuminPro-Regular"/>
            </a:endParaRPr>
          </a:p>
          <a:p>
            <a:r>
              <a:rPr lang="ja-JP" altLang="en-US" sz="2400" dirty="0">
                <a:latin typeface="RyuminPro-Regular"/>
              </a:rPr>
              <a:t>　</a:t>
            </a:r>
            <a:r>
              <a:rPr lang="ja-JP" altLang="en-US" sz="2000" dirty="0">
                <a:latin typeface="RyuminPro-Regular"/>
              </a:rPr>
              <a:t>→原因分析報告書の「臨床経過に関する医学的評価」において、「選択さ</a:t>
            </a:r>
            <a:endParaRPr lang="en-US" altLang="ja-JP" sz="2000" dirty="0">
              <a:latin typeface="RyuminPro-Regular"/>
            </a:endParaRPr>
          </a:p>
          <a:p>
            <a:pPr hangingPunct="1"/>
            <a:r>
              <a:rPr lang="ja-JP" altLang="en-US" sz="2000" dirty="0">
                <a:latin typeface="RyuminPro-Regular"/>
              </a:rPr>
              <a:t>　　</a:t>
            </a:r>
            <a:r>
              <a:rPr lang="ja-JP" altLang="en-US" sz="2000" dirty="0" err="1">
                <a:latin typeface="RyuminPro-Regular"/>
              </a:rPr>
              <a:t>れる</a:t>
            </a:r>
            <a:r>
              <a:rPr lang="ja-JP" altLang="en-US" sz="2000" dirty="0">
                <a:latin typeface="RyuminPro-Regular"/>
              </a:rPr>
              <a:t>ことは少ない」、「一般的ではない」、「基準から逸脱している」、　</a:t>
            </a:r>
            <a:endParaRPr lang="en-US" altLang="ja-JP" sz="2000" dirty="0">
              <a:latin typeface="RyuminPro-Regular"/>
            </a:endParaRPr>
          </a:p>
          <a:p>
            <a:pPr hangingPunct="1"/>
            <a:r>
              <a:rPr lang="ja-JP" altLang="en-US" sz="2000" dirty="0">
                <a:latin typeface="RyuminPro-Regular"/>
              </a:rPr>
              <a:t>　　「医学的妥当性がない」、「劣っている」、「誤っている」等と記載され</a:t>
            </a:r>
            <a:endParaRPr lang="en-US" altLang="ja-JP" sz="2000" dirty="0">
              <a:latin typeface="RyuminPro-Regular"/>
            </a:endParaRPr>
          </a:p>
          <a:p>
            <a:pPr hangingPunct="1"/>
            <a:r>
              <a:rPr lang="ja-JP" altLang="en-US" sz="2000" dirty="0">
                <a:latin typeface="RyuminPro-Regular"/>
              </a:rPr>
              <a:t>　　</a:t>
            </a:r>
            <a:r>
              <a:rPr lang="ja-JP" altLang="en-US" sz="2000" dirty="0" err="1">
                <a:latin typeface="RyuminPro-Regular"/>
              </a:rPr>
              <a:t>た</a:t>
            </a:r>
            <a:r>
              <a:rPr lang="ja-JP" altLang="en-US" sz="2000" dirty="0">
                <a:latin typeface="RyuminPro-Regular"/>
              </a:rPr>
              <a:t>事例、および分娩機関に対する「今後の産科医療向上のために検討すべ</a:t>
            </a:r>
            <a:endParaRPr lang="en-US" altLang="ja-JP" sz="2000" dirty="0">
              <a:latin typeface="RyuminPro-Regular"/>
            </a:endParaRPr>
          </a:p>
          <a:p>
            <a:pPr hangingPunct="1"/>
            <a:r>
              <a:rPr lang="ja-JP" altLang="en-US" sz="2000" dirty="0">
                <a:latin typeface="RyuminPro-Regular"/>
              </a:rPr>
              <a:t>　　</a:t>
            </a:r>
            <a:r>
              <a:rPr lang="ja-JP" altLang="en-US" sz="2000" dirty="0" err="1">
                <a:latin typeface="RyuminPro-Regular"/>
              </a:rPr>
              <a:t>き</a:t>
            </a:r>
            <a:r>
              <a:rPr lang="ja-JP" altLang="en-US" sz="2000" dirty="0">
                <a:latin typeface="RyuminPro-Regular"/>
              </a:rPr>
              <a:t>事項」において提言が記載された事例</a:t>
            </a:r>
            <a:endParaRPr lang="en-US" altLang="ja-JP" sz="2000" dirty="0">
              <a:latin typeface="RyuminPro-Regular"/>
            </a:endParaRPr>
          </a:p>
          <a:p>
            <a:pPr hangingPunct="1"/>
            <a:endParaRPr lang="en-US" altLang="ja-JP" sz="2000" dirty="0">
              <a:latin typeface="RyuminPro-Regular"/>
            </a:endParaRPr>
          </a:p>
          <a:p>
            <a:pPr hangingPunct="1"/>
            <a:r>
              <a:rPr lang="ja-JP" altLang="en-US" sz="2400" dirty="0">
                <a:latin typeface="RyuminPro-Regular"/>
              </a:rPr>
              <a:t>○「子宮収縮薬について」では、子宮収縮薬使用事例を分析対象　</a:t>
            </a:r>
            <a:endParaRPr lang="en-US" altLang="ja-JP" sz="2400" dirty="0">
              <a:latin typeface="RyuminPro-Regular"/>
            </a:endParaRPr>
          </a:p>
          <a:p>
            <a:pPr hangingPunct="1"/>
            <a:r>
              <a:rPr lang="ja-JP" altLang="en-US" sz="2400" dirty="0">
                <a:latin typeface="RyuminPro-Regular"/>
              </a:rPr>
              <a:t>　としている。</a:t>
            </a:r>
            <a:endParaRPr lang="en-US" altLang="ja-JP" sz="2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Tree>
    <p:extLst>
      <p:ext uri="{BB962C8B-B14F-4D97-AF65-F5344CB8AC3E}">
        <p14:creationId xmlns:p14="http://schemas.microsoft.com/office/powerpoint/2010/main" val="3249538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10871" y="392352"/>
            <a:ext cx="7169727" cy="589170"/>
          </a:xfrm>
        </p:spPr>
        <p:txBody>
          <a:bodyPr/>
          <a:lstStyle/>
          <a:p>
            <a:pPr eaLnBrk="1" hangingPunct="1"/>
            <a:r>
              <a:rPr lang="ja-JP" altLang="en-US" sz="3200" dirty="0"/>
              <a:t>胎児心拍数聴取に関する事例の概況①</a:t>
            </a:r>
          </a:p>
        </p:txBody>
      </p:sp>
      <p:sp>
        <p:nvSpPr>
          <p:cNvPr id="36" name="スライド番号プレースホルダー 5"/>
          <p:cNvSpPr>
            <a:spLocks noGrp="1"/>
          </p:cNvSpPr>
          <p:nvPr>
            <p:ph type="sldNum" sz="quarter" idx="12"/>
          </p:nvPr>
        </p:nvSpPr>
        <p:spPr/>
        <p:txBody>
          <a:bodyPr/>
          <a:lstStyle/>
          <a:p>
            <a:pPr>
              <a:defRPr/>
            </a:pPr>
            <a:fld id="{52EF573E-6ED0-4BB5-8F91-EBDA95B3DA0D}" type="slidenum">
              <a:rPr lang="ja-JP" altLang="en-US"/>
              <a:pPr>
                <a:defRPr/>
              </a:pPr>
              <a:t>91</a:t>
            </a:fld>
            <a:endParaRPr lang="en-US" altLang="ja-JP"/>
          </a:p>
        </p:txBody>
      </p:sp>
      <p:sp>
        <p:nvSpPr>
          <p:cNvPr id="90116" name="AutoShape 3"/>
          <p:cNvSpPr>
            <a:spLocks noChangeArrowheads="1"/>
          </p:cNvSpPr>
          <p:nvPr/>
        </p:nvSpPr>
        <p:spPr bwMode="auto">
          <a:xfrm>
            <a:off x="271686" y="1341438"/>
            <a:ext cx="9217025" cy="3600523"/>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007"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○分析対象事例</a:t>
            </a:r>
            <a:r>
              <a:rPr lang="en-US" altLang="ja-JP" sz="2400" dirty="0">
                <a:latin typeface="HG丸ｺﾞｼｯｸM-PRO" panose="020F0600000000000000" pitchFamily="50" charset="-128"/>
              </a:rPr>
              <a:t>793</a:t>
            </a:r>
            <a:r>
              <a:rPr lang="ja-JP" altLang="en-US" sz="2400" dirty="0">
                <a:latin typeface="HG丸ｺﾞｼｯｸM-PRO" panose="020F0600000000000000" pitchFamily="50" charset="-128"/>
              </a:rPr>
              <a:t>件のうち、胎児心拍数聴取に関する事例は、　　</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施設外での墜落産、災害下で医療機器がなかったことや、や</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a:t>
            </a:r>
            <a:r>
              <a:rPr lang="ja-JP" altLang="en-US" sz="2400" dirty="0" err="1">
                <a:latin typeface="HG丸ｺﾞｼｯｸM-PRO" panose="020F0600000000000000" pitchFamily="50" charset="-128"/>
              </a:rPr>
              <a:t>むを</a:t>
            </a:r>
            <a:r>
              <a:rPr lang="ja-JP" altLang="en-US" sz="2400" dirty="0">
                <a:latin typeface="HG丸ｺﾞｼｯｸM-PRO" panose="020F0600000000000000" pitchFamily="50" charset="-128"/>
              </a:rPr>
              <a:t>得ず胎児心拍数を聴取できなかった３件を除いた</a:t>
            </a:r>
            <a:r>
              <a:rPr lang="en-US" altLang="ja-JP" sz="2400" dirty="0">
                <a:latin typeface="HG丸ｺﾞｼｯｸM-PRO" panose="020F0600000000000000" pitchFamily="50" charset="-128"/>
              </a:rPr>
              <a:t>790</a:t>
            </a:r>
            <a:r>
              <a:rPr lang="ja-JP" altLang="en-US" sz="2400" dirty="0">
                <a:latin typeface="HG丸ｺﾞｼｯｸM-PRO" panose="020F0600000000000000" pitchFamily="50" charset="-128"/>
              </a:rPr>
              <a:t>件　</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であった。</a:t>
            </a:r>
            <a:endParaRPr lang="en-US" altLang="ja-JP" sz="2400" dirty="0">
              <a:latin typeface="HG丸ｺﾞｼｯｸM-PRO" panose="020F0600000000000000" pitchFamily="50" charset="-128"/>
            </a:endParaRPr>
          </a:p>
          <a:p>
            <a:pPr eaLnBrk="1" hangingPunct="1">
              <a:lnSpc>
                <a:spcPct val="120000"/>
              </a:lnSpc>
            </a:pPr>
            <a:endParaRPr lang="en-US" altLang="ja-JP" sz="2400" dirty="0">
              <a:latin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rPr>
              <a:t>○このうち原因分析報告書において産科医療の質の向上を図る　</a:t>
            </a:r>
            <a:endParaRPr lang="en-US" altLang="ja-JP" sz="2400" dirty="0">
              <a:latin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rPr>
              <a:t>　ための評価・提言がされた事例は</a:t>
            </a:r>
            <a:r>
              <a:rPr lang="en-US" altLang="ja-JP" sz="2400" dirty="0">
                <a:latin typeface="HG丸ｺﾞｼｯｸM-PRO" panose="020F0600000000000000" pitchFamily="50" charset="-128"/>
              </a:rPr>
              <a:t>395</a:t>
            </a:r>
            <a:r>
              <a:rPr lang="ja-JP" altLang="en-US" sz="2400" dirty="0">
                <a:latin typeface="HG丸ｺﾞｼｯｸM-PRO" panose="020F0600000000000000" pitchFamily="50" charset="-128"/>
              </a:rPr>
              <a:t>件であった。</a:t>
            </a:r>
            <a:endParaRPr lang="en-US" altLang="ja-JP" sz="2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5"/>
          <p:cNvSpPr>
            <a:spLocks noGrp="1"/>
          </p:cNvSpPr>
          <p:nvPr>
            <p:ph type="sldNum" sz="quarter" idx="12"/>
          </p:nvPr>
        </p:nvSpPr>
        <p:spPr>
          <a:xfrm>
            <a:off x="7590176" y="6591526"/>
            <a:ext cx="2311400" cy="476250"/>
          </a:xfrm>
        </p:spPr>
        <p:txBody>
          <a:bodyPr/>
          <a:lstStyle/>
          <a:p>
            <a:pPr>
              <a:defRPr/>
            </a:pPr>
            <a:fld id="{721933F1-65E7-45F7-BB2D-46F7EB032403}" type="slidenum">
              <a:rPr lang="ja-JP" altLang="en-US"/>
              <a:pPr>
                <a:defRPr/>
              </a:pPr>
              <a:t>92</a:t>
            </a:fld>
            <a:endParaRPr lang="en-US" altLang="ja-JP"/>
          </a:p>
        </p:txBody>
      </p:sp>
      <p:sp>
        <p:nvSpPr>
          <p:cNvPr id="91139" name="AutoShape 3"/>
          <p:cNvSpPr>
            <a:spLocks noChangeArrowheads="1"/>
          </p:cNvSpPr>
          <p:nvPr/>
        </p:nvSpPr>
        <p:spPr bwMode="auto">
          <a:xfrm>
            <a:off x="399276" y="1269554"/>
            <a:ext cx="9160209" cy="5321972"/>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1244" name="Rectangle 2"/>
          <p:cNvSpPr>
            <a:spLocks noGrp="1" noChangeArrowheads="1"/>
          </p:cNvSpPr>
          <p:nvPr>
            <p:ph type="title"/>
          </p:nvPr>
        </p:nvSpPr>
        <p:spPr>
          <a:xfrm>
            <a:off x="1188047" y="373753"/>
            <a:ext cx="7785279" cy="589170"/>
          </a:xfrm>
        </p:spPr>
        <p:txBody>
          <a:bodyPr/>
          <a:lstStyle/>
          <a:p>
            <a:pPr eaLnBrk="1" hangingPunct="1"/>
            <a:r>
              <a:rPr lang="ja-JP" altLang="en-US" sz="3200" dirty="0"/>
              <a:t>胎児心拍数聴取に関する事例の概況②</a:t>
            </a:r>
            <a:r>
              <a:rPr lang="en-US" altLang="ja-JP" sz="3200" dirty="0"/>
              <a:t>-1</a:t>
            </a:r>
            <a:endParaRPr lang="ja-JP" altLang="en-US" sz="3200" dirty="0"/>
          </a:p>
        </p:txBody>
      </p:sp>
      <p:sp>
        <p:nvSpPr>
          <p:cNvPr id="8" name="テキスト ボックス 7"/>
          <p:cNvSpPr txBox="1"/>
          <p:nvPr/>
        </p:nvSpPr>
        <p:spPr>
          <a:xfrm>
            <a:off x="7328470" y="6187584"/>
            <a:ext cx="2448272" cy="338554"/>
          </a:xfrm>
          <a:prstGeom prst="rect">
            <a:avLst/>
          </a:prstGeom>
          <a:noFill/>
        </p:spPr>
        <p:txBody>
          <a:bodyPr wrap="square" rtlCol="0">
            <a:spAutoFit/>
          </a:bodyPr>
          <a:lstStyle/>
          <a:p>
            <a:r>
              <a:rPr lang="en-US" altLang="ja-JP" sz="1600" dirty="0"/>
              <a:t>〔</a:t>
            </a:r>
            <a:r>
              <a:rPr lang="ja-JP" altLang="en-US" sz="1600" dirty="0"/>
              <a:t>次ページに続く</a:t>
            </a:r>
            <a:r>
              <a:rPr lang="en-US" altLang="ja-JP" sz="1600" dirty="0"/>
              <a:t>〕</a:t>
            </a:r>
            <a:endParaRPr kumimoji="1" lang="ja-JP" altLang="en-US" sz="1600" dirty="0"/>
          </a:p>
        </p:txBody>
      </p:sp>
      <p:sp>
        <p:nvSpPr>
          <p:cNvPr id="4" name="テキスト ボックス 3"/>
          <p:cNvSpPr txBox="1"/>
          <p:nvPr/>
        </p:nvSpPr>
        <p:spPr>
          <a:xfrm>
            <a:off x="671445" y="1435056"/>
            <a:ext cx="8594859" cy="338554"/>
          </a:xfrm>
          <a:prstGeom prst="rect">
            <a:avLst/>
          </a:prstGeom>
          <a:noFill/>
        </p:spPr>
        <p:txBody>
          <a:bodyPr wrap="square" rtlCol="0">
            <a:spAutoFit/>
          </a:bodyPr>
          <a:lstStyle/>
          <a:p>
            <a:r>
              <a:rPr kumimoji="1" lang="ja-JP" altLang="en-US" sz="1600" dirty="0">
                <a:latin typeface="+mn-ea"/>
                <a:ea typeface="+mn-ea"/>
              </a:rPr>
              <a:t>胎児心拍数聴取に関して産科医療の質の向上を図るために評価・提言がされた項目</a:t>
            </a:r>
          </a:p>
        </p:txBody>
      </p:sp>
      <p:sp>
        <p:nvSpPr>
          <p:cNvPr id="9" name="テキスト ボックス 8"/>
          <p:cNvSpPr txBox="1"/>
          <p:nvPr/>
        </p:nvSpPr>
        <p:spPr>
          <a:xfrm>
            <a:off x="487710" y="1784643"/>
            <a:ext cx="9071775" cy="276999"/>
          </a:xfrm>
          <a:prstGeom prst="rect">
            <a:avLst/>
          </a:prstGeom>
          <a:noFill/>
        </p:spPr>
        <p:txBody>
          <a:bodyPr wrap="square" rtlCol="0">
            <a:spAutoFit/>
          </a:bodyPr>
          <a:lstStyle/>
          <a:p>
            <a:r>
              <a:rPr lang="en-US" altLang="ja-JP" sz="1200" dirty="0">
                <a:latin typeface="+mj-lt"/>
              </a:rPr>
              <a:t>【</a:t>
            </a:r>
            <a:r>
              <a:rPr lang="ja-JP" altLang="en-US" sz="1200" dirty="0">
                <a:latin typeface="+mj-lt"/>
              </a:rPr>
              <a:t>重複あり</a:t>
            </a:r>
            <a:r>
              <a:rPr lang="en-US" altLang="ja-JP" sz="1200" dirty="0">
                <a:latin typeface="+mj-lt"/>
              </a:rPr>
              <a:t>】</a:t>
            </a:r>
            <a:r>
              <a:rPr lang="ja-JP" altLang="en-US" sz="1200" dirty="0">
                <a:latin typeface="+mj-lt"/>
              </a:rPr>
              <a:t>　　　　　　　　　　　　　　　　　　　　　　　　　　　　　　　　　　　　　　　　　　　　　　対象数</a:t>
            </a:r>
            <a:r>
              <a:rPr lang="en-US" altLang="ja-JP" sz="1200" dirty="0">
                <a:latin typeface="+mj-lt"/>
              </a:rPr>
              <a:t>=790</a:t>
            </a:r>
          </a:p>
        </p:txBody>
      </p:sp>
      <p:graphicFrame>
        <p:nvGraphicFramePr>
          <p:cNvPr id="5" name="表 4"/>
          <p:cNvGraphicFramePr>
            <a:graphicFrameLocks noGrp="1" noChangeAspect="1"/>
          </p:cNvGraphicFramePr>
          <p:nvPr>
            <p:extLst>
              <p:ext uri="{D42A27DB-BD31-4B8C-83A1-F6EECF244321}">
                <p14:modId xmlns:p14="http://schemas.microsoft.com/office/powerpoint/2010/main" val="1241804377"/>
              </p:ext>
            </p:extLst>
          </p:nvPr>
        </p:nvGraphicFramePr>
        <p:xfrm>
          <a:off x="661446" y="2183641"/>
          <a:ext cx="8395213" cy="3906338"/>
        </p:xfrm>
        <a:graphic>
          <a:graphicData uri="http://schemas.openxmlformats.org/drawingml/2006/table">
            <a:tbl>
              <a:tblPr/>
              <a:tblGrid>
                <a:gridCol w="198976">
                  <a:extLst>
                    <a:ext uri="{9D8B030D-6E8A-4147-A177-3AD203B41FA5}">
                      <a16:colId xmlns:a16="http://schemas.microsoft.com/office/drawing/2014/main" val="20000"/>
                    </a:ext>
                  </a:extLst>
                </a:gridCol>
                <a:gridCol w="3145337">
                  <a:extLst>
                    <a:ext uri="{9D8B030D-6E8A-4147-A177-3AD203B41FA5}">
                      <a16:colId xmlns:a16="http://schemas.microsoft.com/office/drawing/2014/main" val="20001"/>
                    </a:ext>
                  </a:extLst>
                </a:gridCol>
                <a:gridCol w="505090">
                  <a:extLst>
                    <a:ext uri="{9D8B030D-6E8A-4147-A177-3AD203B41FA5}">
                      <a16:colId xmlns:a16="http://schemas.microsoft.com/office/drawing/2014/main" val="20002"/>
                    </a:ext>
                  </a:extLst>
                </a:gridCol>
                <a:gridCol w="505090">
                  <a:extLst>
                    <a:ext uri="{9D8B030D-6E8A-4147-A177-3AD203B41FA5}">
                      <a16:colId xmlns:a16="http://schemas.microsoft.com/office/drawing/2014/main" val="20003"/>
                    </a:ext>
                  </a:extLst>
                </a:gridCol>
                <a:gridCol w="505090">
                  <a:extLst>
                    <a:ext uri="{9D8B030D-6E8A-4147-A177-3AD203B41FA5}">
                      <a16:colId xmlns:a16="http://schemas.microsoft.com/office/drawing/2014/main" val="20004"/>
                    </a:ext>
                  </a:extLst>
                </a:gridCol>
                <a:gridCol w="505090">
                  <a:extLst>
                    <a:ext uri="{9D8B030D-6E8A-4147-A177-3AD203B41FA5}">
                      <a16:colId xmlns:a16="http://schemas.microsoft.com/office/drawing/2014/main" val="20005"/>
                    </a:ext>
                  </a:extLst>
                </a:gridCol>
                <a:gridCol w="505090">
                  <a:extLst>
                    <a:ext uri="{9D8B030D-6E8A-4147-A177-3AD203B41FA5}">
                      <a16:colId xmlns:a16="http://schemas.microsoft.com/office/drawing/2014/main" val="20006"/>
                    </a:ext>
                  </a:extLst>
                </a:gridCol>
                <a:gridCol w="505090">
                  <a:extLst>
                    <a:ext uri="{9D8B030D-6E8A-4147-A177-3AD203B41FA5}">
                      <a16:colId xmlns:a16="http://schemas.microsoft.com/office/drawing/2014/main" val="20007"/>
                    </a:ext>
                  </a:extLst>
                </a:gridCol>
                <a:gridCol w="505090">
                  <a:extLst>
                    <a:ext uri="{9D8B030D-6E8A-4147-A177-3AD203B41FA5}">
                      <a16:colId xmlns:a16="http://schemas.microsoft.com/office/drawing/2014/main" val="20008"/>
                    </a:ext>
                  </a:extLst>
                </a:gridCol>
                <a:gridCol w="505090">
                  <a:extLst>
                    <a:ext uri="{9D8B030D-6E8A-4147-A177-3AD203B41FA5}">
                      <a16:colId xmlns:a16="http://schemas.microsoft.com/office/drawing/2014/main" val="20009"/>
                    </a:ext>
                  </a:extLst>
                </a:gridCol>
                <a:gridCol w="505090">
                  <a:extLst>
                    <a:ext uri="{9D8B030D-6E8A-4147-A177-3AD203B41FA5}">
                      <a16:colId xmlns:a16="http://schemas.microsoft.com/office/drawing/2014/main" val="20010"/>
                    </a:ext>
                  </a:extLst>
                </a:gridCol>
                <a:gridCol w="505090">
                  <a:extLst>
                    <a:ext uri="{9D8B030D-6E8A-4147-A177-3AD203B41FA5}">
                      <a16:colId xmlns:a16="http://schemas.microsoft.com/office/drawing/2014/main" val="20011"/>
                    </a:ext>
                  </a:extLst>
                </a:gridCol>
              </a:tblGrid>
              <a:tr h="249149">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249149">
                <a:tc gridSpan="2">
                  <a:txBody>
                    <a:bodyPr/>
                    <a:lstStyle/>
                    <a:p>
                      <a:pPr algn="ctr" fontAlgn="ctr"/>
                      <a:r>
                        <a:rPr lang="zh-CN"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胎児心拍数聴取実施事例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249149">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421524">
                <a:tc gridSpan="2">
                  <a:txBody>
                    <a:bodyPr/>
                    <a:lstStyle/>
                    <a:p>
                      <a:pPr algn="l" fontAlgn="ctr"/>
                      <a:r>
                        <a:rPr lang="ja-JP"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胎児心拍数聴取に関する</a:t>
                      </a:r>
                      <a:br>
                        <a:rPr lang="ja-JP"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評価・提言がされた事例数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HG丸ｺﾞｼｯｸM-PRO" panose="020F0600000000000000" pitchFamily="50" charset="-128"/>
                          <a:ea typeface="HG丸ｺﾞｼｯｸM-PRO" panose="020F0600000000000000" pitchFamily="50" charset="-128"/>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3895">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妊娠中に異常徴候</a:t>
                      </a:r>
                      <a:r>
                        <a:rPr lang="ja-JP" altLang="en-US" sz="12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注１）</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が出現した際の</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分娩監視装置による胎児健常性の確認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929">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胎児心拍数の聴取間隔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5929">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一定時間の装着を必要とする状況</a:t>
                      </a:r>
                      <a:r>
                        <a:rPr lang="ja-JP" altLang="en-US" sz="12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5929">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連続的モニタリングが必要な状況</a:t>
                      </a:r>
                      <a:r>
                        <a:rPr lang="ja-JP" altLang="en-US" sz="12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注３）</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5929">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正確な胎児心拍数および陣痛計測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9557">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胎児心拍数が確認できない状況での分娩管理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5929">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胎児心拍数陣痛図の判読と対応</a:t>
                      </a:r>
                      <a:r>
                        <a:rPr lang="ja-JP" altLang="en-US" sz="12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注４）</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53320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5"/>
          <p:cNvSpPr>
            <a:spLocks noGrp="1"/>
          </p:cNvSpPr>
          <p:nvPr>
            <p:ph type="sldNum" sz="quarter" idx="12"/>
          </p:nvPr>
        </p:nvSpPr>
        <p:spPr/>
        <p:txBody>
          <a:bodyPr/>
          <a:lstStyle/>
          <a:p>
            <a:pPr>
              <a:defRPr/>
            </a:pPr>
            <a:fld id="{721933F1-65E7-45F7-BB2D-46F7EB032403}" type="slidenum">
              <a:rPr lang="ja-JP" altLang="en-US"/>
              <a:pPr>
                <a:defRPr/>
              </a:pPr>
              <a:t>93</a:t>
            </a:fld>
            <a:endParaRPr lang="en-US" altLang="ja-JP"/>
          </a:p>
        </p:txBody>
      </p:sp>
      <p:sp>
        <p:nvSpPr>
          <p:cNvPr id="91139" name="AutoShape 3"/>
          <p:cNvSpPr>
            <a:spLocks noChangeArrowheads="1"/>
          </p:cNvSpPr>
          <p:nvPr/>
        </p:nvSpPr>
        <p:spPr bwMode="auto">
          <a:xfrm>
            <a:off x="231144" y="1163990"/>
            <a:ext cx="9346183" cy="5356762"/>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1244" name="Rectangle 2"/>
          <p:cNvSpPr>
            <a:spLocks noGrp="1" noChangeArrowheads="1"/>
          </p:cNvSpPr>
          <p:nvPr>
            <p:ph type="title"/>
          </p:nvPr>
        </p:nvSpPr>
        <p:spPr>
          <a:xfrm>
            <a:off x="1679879" y="389142"/>
            <a:ext cx="7211404" cy="558392"/>
          </a:xfrm>
        </p:spPr>
        <p:txBody>
          <a:bodyPr/>
          <a:lstStyle/>
          <a:p>
            <a:pPr eaLnBrk="1" hangingPunct="1"/>
            <a:r>
              <a:rPr lang="ja-JP" altLang="en-US" sz="3000" dirty="0"/>
              <a:t>胎児心拍数聴取に関する事例の概況②</a:t>
            </a:r>
            <a:r>
              <a:rPr lang="en-US" altLang="ja-JP" sz="3000"/>
              <a:t>-2</a:t>
            </a:r>
            <a:endParaRPr lang="ja-JP" altLang="en-US" sz="3000" dirty="0"/>
          </a:p>
        </p:txBody>
      </p:sp>
      <p:sp>
        <p:nvSpPr>
          <p:cNvPr id="11" name="テキスト ボックス 10"/>
          <p:cNvSpPr txBox="1"/>
          <p:nvPr/>
        </p:nvSpPr>
        <p:spPr>
          <a:xfrm>
            <a:off x="775742" y="1172458"/>
            <a:ext cx="2448272" cy="338554"/>
          </a:xfrm>
          <a:prstGeom prst="rect">
            <a:avLst/>
          </a:prstGeom>
          <a:noFill/>
        </p:spPr>
        <p:txBody>
          <a:bodyPr wrap="square" rtlCol="0">
            <a:spAutoFit/>
          </a:bodyPr>
          <a:lstStyle/>
          <a:p>
            <a:r>
              <a:rPr lang="en-US" altLang="ja-JP" sz="1600" dirty="0"/>
              <a:t>〔</a:t>
            </a:r>
            <a:r>
              <a:rPr lang="ja-JP" altLang="en-US" sz="1600" dirty="0"/>
              <a:t>前ページの続き</a:t>
            </a:r>
            <a:r>
              <a:rPr lang="en-US" altLang="ja-JP" sz="1600" dirty="0"/>
              <a:t>〕</a:t>
            </a:r>
            <a:endParaRPr kumimoji="1" lang="ja-JP" altLang="en-US" sz="1600" dirty="0"/>
          </a:p>
        </p:txBody>
      </p:sp>
      <p:sp>
        <p:nvSpPr>
          <p:cNvPr id="2" name="テキスト ボックス 1"/>
          <p:cNvSpPr txBox="1"/>
          <p:nvPr/>
        </p:nvSpPr>
        <p:spPr>
          <a:xfrm>
            <a:off x="555039" y="5043294"/>
            <a:ext cx="9005679" cy="1338828"/>
          </a:xfrm>
          <a:prstGeom prst="rect">
            <a:avLst/>
          </a:prstGeom>
          <a:noFill/>
        </p:spPr>
        <p:txBody>
          <a:bodyPr wrap="square" rtlCol="0">
            <a:spAutoFit/>
          </a:bodyPr>
          <a:lstStyle/>
          <a:p>
            <a:r>
              <a:rPr lang="ja-JP" altLang="en-US" sz="900" dirty="0"/>
              <a:t>注１）「妊娠中の異常徴候」は、腹痛、出血、妊娠高血圧症候群や胎児発育不全徴候、胎動減少の訴えなどを示す。</a:t>
            </a:r>
          </a:p>
          <a:p>
            <a:r>
              <a:rPr lang="ja-JP" altLang="en-US" sz="900" dirty="0"/>
              <a:t>注２）「一定時間の装着を必要とする状況」は、原因分析報告書において、入院時、陣痛開始時、破水時、分娩が急速に進行した時、薬剤投与や処置前など一定時間の装着が必要であると判断されたものを集計した。</a:t>
            </a:r>
          </a:p>
          <a:p>
            <a:r>
              <a:rPr lang="ja-JP" altLang="en-US" sz="900" dirty="0"/>
              <a:t>注３）「連続的モニタリングが必要な状況」は、原因分析報告書において、分娩第２期、母体発熱中、用量</a:t>
            </a:r>
            <a:r>
              <a:rPr lang="en-US" altLang="ja-JP" sz="900" dirty="0"/>
              <a:t>41mL</a:t>
            </a:r>
            <a:r>
              <a:rPr lang="ja-JP" altLang="en-US" sz="900" dirty="0"/>
              <a:t>以上のメトロイリンテル挿入中、無痛分娩中、ハイリスク妊娠など連続的モニタリングが必要であると判断されたものを集計した。</a:t>
            </a:r>
          </a:p>
          <a:p>
            <a:r>
              <a:rPr lang="ja-JP" altLang="en-US" sz="900" dirty="0"/>
              <a:t>注４）「胎児心拍数陣痛図の判読と対応」は、原因分析報告書において、「判読と対応」について評価・提言されたものであり、妊娠中に行ったノンストレステストにおける判読と対応も含む。</a:t>
            </a:r>
          </a:p>
          <a:p>
            <a:r>
              <a:rPr lang="ja-JP" altLang="en-US" sz="900" dirty="0"/>
              <a:t>注５）「うち判読ができていない」は、「胎児心拍数陣痛図の判読と対応」のうち原因分析報告書において、遅発一過性徐脈を変動一過性徐脈と判読した、異常波形が出現している状況で胎児心拍数モニタリング異常なしと判断した等、「判読」について産科医療の質の向上を図るための評価がされたものを集計した。</a:t>
            </a:r>
            <a:endParaRPr kumimoji="1" lang="ja-JP" altLang="en-US" sz="900" dirty="0"/>
          </a:p>
        </p:txBody>
      </p:sp>
      <p:sp>
        <p:nvSpPr>
          <p:cNvPr id="8" name="テキスト ボックス 7"/>
          <p:cNvSpPr txBox="1"/>
          <p:nvPr/>
        </p:nvSpPr>
        <p:spPr>
          <a:xfrm>
            <a:off x="416935" y="1485578"/>
            <a:ext cx="9071775" cy="276999"/>
          </a:xfrm>
          <a:prstGeom prst="rect">
            <a:avLst/>
          </a:prstGeom>
          <a:noFill/>
        </p:spPr>
        <p:txBody>
          <a:bodyPr wrap="square" rtlCol="0">
            <a:spAutoFit/>
          </a:bodyPr>
          <a:lstStyle/>
          <a:p>
            <a:r>
              <a:rPr lang="en-US" altLang="ja-JP" sz="1200" dirty="0">
                <a:latin typeface="+mj-lt"/>
              </a:rPr>
              <a:t>【</a:t>
            </a:r>
            <a:r>
              <a:rPr lang="ja-JP" altLang="en-US" sz="1200" dirty="0">
                <a:latin typeface="+mj-lt"/>
              </a:rPr>
              <a:t>重複あり</a:t>
            </a:r>
            <a:r>
              <a:rPr lang="en-US" altLang="ja-JP" sz="1200" dirty="0">
                <a:latin typeface="+mj-lt"/>
              </a:rPr>
              <a:t>】</a:t>
            </a:r>
            <a:r>
              <a:rPr lang="ja-JP" altLang="en-US" sz="1200" dirty="0">
                <a:latin typeface="+mj-lt"/>
              </a:rPr>
              <a:t>　　　　　　　　　　　　　　　　　　　　　　　　　　　　　　　　　　　　　　　　　　　　　　対象数</a:t>
            </a:r>
            <a:r>
              <a:rPr lang="en-US" altLang="ja-JP" sz="1200" dirty="0">
                <a:latin typeface="+mj-lt"/>
              </a:rPr>
              <a:t>=790</a:t>
            </a:r>
          </a:p>
        </p:txBody>
      </p:sp>
      <p:graphicFrame>
        <p:nvGraphicFramePr>
          <p:cNvPr id="4" name="表 3"/>
          <p:cNvGraphicFramePr>
            <a:graphicFrameLocks noGrp="1"/>
          </p:cNvGraphicFramePr>
          <p:nvPr>
            <p:extLst>
              <p:ext uri="{D42A27DB-BD31-4B8C-83A1-F6EECF244321}">
                <p14:modId xmlns:p14="http://schemas.microsoft.com/office/powerpoint/2010/main" val="3829011368"/>
              </p:ext>
            </p:extLst>
          </p:nvPr>
        </p:nvGraphicFramePr>
        <p:xfrm>
          <a:off x="416936" y="1762579"/>
          <a:ext cx="8855749" cy="3179381"/>
        </p:xfrm>
        <a:graphic>
          <a:graphicData uri="http://schemas.openxmlformats.org/drawingml/2006/table">
            <a:tbl>
              <a:tblPr/>
              <a:tblGrid>
                <a:gridCol w="209890">
                  <a:extLst>
                    <a:ext uri="{9D8B030D-6E8A-4147-A177-3AD203B41FA5}">
                      <a16:colId xmlns:a16="http://schemas.microsoft.com/office/drawing/2014/main" val="20000"/>
                    </a:ext>
                  </a:extLst>
                </a:gridCol>
                <a:gridCol w="205854">
                  <a:extLst>
                    <a:ext uri="{9D8B030D-6E8A-4147-A177-3AD203B41FA5}">
                      <a16:colId xmlns:a16="http://schemas.microsoft.com/office/drawing/2014/main" val="20001"/>
                    </a:ext>
                  </a:extLst>
                </a:gridCol>
                <a:gridCol w="278508">
                  <a:extLst>
                    <a:ext uri="{9D8B030D-6E8A-4147-A177-3AD203B41FA5}">
                      <a16:colId xmlns:a16="http://schemas.microsoft.com/office/drawing/2014/main" val="20002"/>
                    </a:ext>
                  </a:extLst>
                </a:gridCol>
                <a:gridCol w="2833517">
                  <a:extLst>
                    <a:ext uri="{9D8B030D-6E8A-4147-A177-3AD203B41FA5}">
                      <a16:colId xmlns:a16="http://schemas.microsoft.com/office/drawing/2014/main" val="20003"/>
                    </a:ext>
                  </a:extLst>
                </a:gridCol>
                <a:gridCol w="532798">
                  <a:extLst>
                    <a:ext uri="{9D8B030D-6E8A-4147-A177-3AD203B41FA5}">
                      <a16:colId xmlns:a16="http://schemas.microsoft.com/office/drawing/2014/main" val="20004"/>
                    </a:ext>
                  </a:extLst>
                </a:gridCol>
                <a:gridCol w="532798">
                  <a:extLst>
                    <a:ext uri="{9D8B030D-6E8A-4147-A177-3AD203B41FA5}">
                      <a16:colId xmlns:a16="http://schemas.microsoft.com/office/drawing/2014/main" val="20005"/>
                    </a:ext>
                  </a:extLst>
                </a:gridCol>
                <a:gridCol w="532798">
                  <a:extLst>
                    <a:ext uri="{9D8B030D-6E8A-4147-A177-3AD203B41FA5}">
                      <a16:colId xmlns:a16="http://schemas.microsoft.com/office/drawing/2014/main" val="20006"/>
                    </a:ext>
                  </a:extLst>
                </a:gridCol>
                <a:gridCol w="532798">
                  <a:extLst>
                    <a:ext uri="{9D8B030D-6E8A-4147-A177-3AD203B41FA5}">
                      <a16:colId xmlns:a16="http://schemas.microsoft.com/office/drawing/2014/main" val="20007"/>
                    </a:ext>
                  </a:extLst>
                </a:gridCol>
                <a:gridCol w="532798">
                  <a:extLst>
                    <a:ext uri="{9D8B030D-6E8A-4147-A177-3AD203B41FA5}">
                      <a16:colId xmlns:a16="http://schemas.microsoft.com/office/drawing/2014/main" val="20008"/>
                    </a:ext>
                  </a:extLst>
                </a:gridCol>
                <a:gridCol w="532798">
                  <a:extLst>
                    <a:ext uri="{9D8B030D-6E8A-4147-A177-3AD203B41FA5}">
                      <a16:colId xmlns:a16="http://schemas.microsoft.com/office/drawing/2014/main" val="20009"/>
                    </a:ext>
                  </a:extLst>
                </a:gridCol>
                <a:gridCol w="532798">
                  <a:extLst>
                    <a:ext uri="{9D8B030D-6E8A-4147-A177-3AD203B41FA5}">
                      <a16:colId xmlns:a16="http://schemas.microsoft.com/office/drawing/2014/main" val="20010"/>
                    </a:ext>
                  </a:extLst>
                </a:gridCol>
                <a:gridCol w="532798">
                  <a:extLst>
                    <a:ext uri="{9D8B030D-6E8A-4147-A177-3AD203B41FA5}">
                      <a16:colId xmlns:a16="http://schemas.microsoft.com/office/drawing/2014/main" val="20011"/>
                    </a:ext>
                  </a:extLst>
                </a:gridCol>
                <a:gridCol w="532798">
                  <a:extLst>
                    <a:ext uri="{9D8B030D-6E8A-4147-A177-3AD203B41FA5}">
                      <a16:colId xmlns:a16="http://schemas.microsoft.com/office/drawing/2014/main" val="20012"/>
                    </a:ext>
                  </a:extLst>
                </a:gridCol>
                <a:gridCol w="532798">
                  <a:extLst>
                    <a:ext uri="{9D8B030D-6E8A-4147-A177-3AD203B41FA5}">
                      <a16:colId xmlns:a16="http://schemas.microsoft.com/office/drawing/2014/main" val="20013"/>
                    </a:ext>
                  </a:extLst>
                </a:gridCol>
              </a:tblGrid>
              <a:tr h="210411">
                <a:tc gridSpan="4">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210411">
                <a:tc gridSpan="4">
                  <a:txBody>
                    <a:bodyPr/>
                    <a:lstStyle/>
                    <a:p>
                      <a:pPr algn="ctr" fontAlgn="ctr"/>
                      <a:r>
                        <a:rPr lang="zh-CN"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胎児心拍数聴取実施事例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210411">
                <a:tc gridSpan="4">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胎児心拍数陣痛図の判読と対応</a:t>
                      </a:r>
                      <a:r>
                        <a:rPr lang="ja-JP" altLang="en-US" sz="12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注４）</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うち判読ができていない</a:t>
                      </a:r>
                      <a:r>
                        <a:rPr lang="ja-JP" altLang="en-US" sz="12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注５）</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判読者</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医師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5"/>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看護スタッフ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6"/>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両者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7"/>
                  </a:ext>
                </a:extLst>
              </a:tr>
              <a:tr h="287890">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特定できない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10404">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うち看護スタッフが異常波形を認識していながら医師に報告していない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410404">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t"/>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うち看護スタッフから異常波形出現の報告を受けた医師が対応していない</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711325" y="412750"/>
            <a:ext cx="7170738" cy="588963"/>
          </a:xfrm>
        </p:spPr>
        <p:txBody>
          <a:bodyPr/>
          <a:lstStyle/>
          <a:p>
            <a:pPr eaLnBrk="1" hangingPunct="1"/>
            <a:r>
              <a:rPr lang="ja-JP" altLang="en-US" sz="3200"/>
              <a:t>子宮収縮薬使用に関する事例の概況①</a:t>
            </a:r>
          </a:p>
        </p:txBody>
      </p:sp>
      <p:sp>
        <p:nvSpPr>
          <p:cNvPr id="36" name="スライド番号プレースホルダー 5"/>
          <p:cNvSpPr>
            <a:spLocks noGrp="1"/>
          </p:cNvSpPr>
          <p:nvPr>
            <p:ph type="sldNum" sz="quarter" idx="12"/>
          </p:nvPr>
        </p:nvSpPr>
        <p:spPr/>
        <p:txBody>
          <a:bodyPr/>
          <a:lstStyle/>
          <a:p>
            <a:pPr>
              <a:defRPr/>
            </a:pPr>
            <a:fld id="{CD6AB0C5-6214-4770-B642-B4F60E087A9A}" type="slidenum">
              <a:rPr lang="ja-JP" altLang="en-US"/>
              <a:pPr>
                <a:defRPr/>
              </a:pPr>
              <a:t>94</a:t>
            </a:fld>
            <a:endParaRPr lang="en-US" altLang="ja-JP"/>
          </a:p>
        </p:txBody>
      </p:sp>
      <p:sp>
        <p:nvSpPr>
          <p:cNvPr id="92164" name="AutoShape 3"/>
          <p:cNvSpPr>
            <a:spLocks noChangeArrowheads="1"/>
          </p:cNvSpPr>
          <p:nvPr/>
        </p:nvSpPr>
        <p:spPr bwMode="auto">
          <a:xfrm>
            <a:off x="271463" y="1341438"/>
            <a:ext cx="9217025" cy="432117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○分析対象事例</a:t>
            </a:r>
            <a:r>
              <a:rPr lang="en-US" altLang="ja-JP" sz="2800" dirty="0">
                <a:latin typeface="HG丸ｺﾞｼｯｸM-PRO" panose="020F0600000000000000" pitchFamily="50" charset="-128"/>
                <a:ea typeface="HG丸ｺﾞｼｯｸM-PRO" panose="020F0600000000000000" pitchFamily="50" charset="-128"/>
              </a:rPr>
              <a:t>793</a:t>
            </a:r>
            <a:r>
              <a:rPr lang="ja-JP" altLang="en-US" sz="2800" dirty="0">
                <a:latin typeface="HG丸ｺﾞｼｯｸM-PRO" panose="020F0600000000000000" pitchFamily="50" charset="-128"/>
                <a:ea typeface="HG丸ｺﾞｼｯｸM-PRO" panose="020F0600000000000000" pitchFamily="50" charset="-128"/>
              </a:rPr>
              <a:t>件のうち、子宮収縮薬が使用された事例は</a:t>
            </a:r>
            <a:r>
              <a:rPr lang="en-US" altLang="ja-JP" sz="2800" dirty="0">
                <a:latin typeface="HG丸ｺﾞｼｯｸM-PRO" panose="020F0600000000000000" pitchFamily="50" charset="-128"/>
                <a:ea typeface="HG丸ｺﾞｼｯｸM-PRO" panose="020F0600000000000000" pitchFamily="50" charset="-128"/>
              </a:rPr>
              <a:t>219</a:t>
            </a:r>
            <a:r>
              <a:rPr lang="ja-JP" altLang="en-US" sz="2800" dirty="0">
                <a:latin typeface="HG丸ｺﾞｼｯｸM-PRO" panose="020F0600000000000000" pitchFamily="50" charset="-128"/>
                <a:ea typeface="HG丸ｺﾞｼｯｸM-PRO" panose="020F0600000000000000" pitchFamily="50" charset="-128"/>
              </a:rPr>
              <a:t>件であった。</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8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○このうち、オキシトシンが使用された事例は</a:t>
            </a:r>
            <a:r>
              <a:rPr lang="en-US" altLang="ja-JP" sz="2800" dirty="0">
                <a:latin typeface="HG丸ｺﾞｼｯｸM-PRO" panose="020F0600000000000000" pitchFamily="50" charset="-128"/>
                <a:ea typeface="HG丸ｺﾞｼｯｸM-PRO" panose="020F0600000000000000" pitchFamily="50" charset="-128"/>
              </a:rPr>
              <a:t>185</a:t>
            </a:r>
            <a:r>
              <a:rPr lang="ja-JP" altLang="en-US" sz="2800" dirty="0">
                <a:latin typeface="HG丸ｺﾞｼｯｸM-PRO" panose="020F0600000000000000" pitchFamily="50" charset="-128"/>
                <a:ea typeface="HG丸ｺﾞｼｯｸM-PRO" panose="020F0600000000000000" pitchFamily="50" charset="-128"/>
              </a:rPr>
              <a:t>件、</a:t>
            </a:r>
            <a:r>
              <a:rPr lang="en-US" altLang="ja-JP" sz="2800" dirty="0">
                <a:latin typeface="HG丸ｺﾞｼｯｸM-PRO" panose="020F0600000000000000" pitchFamily="50" charset="-128"/>
                <a:ea typeface="HG丸ｺﾞｼｯｸM-PRO" panose="020F0600000000000000" pitchFamily="50" charset="-128"/>
              </a:rPr>
              <a:t>PGF</a:t>
            </a:r>
            <a:r>
              <a:rPr lang="en-US" altLang="ja-JP" sz="2800" baseline="-25000" dirty="0">
                <a:latin typeface="HG丸ｺﾞｼｯｸM-PRO" panose="020F0600000000000000" pitchFamily="50" charset="-128"/>
                <a:ea typeface="HG丸ｺﾞｼｯｸM-PRO" panose="020F0600000000000000" pitchFamily="50" charset="-128"/>
              </a:rPr>
              <a:t>2α</a:t>
            </a:r>
            <a:r>
              <a:rPr lang="ja-JP" altLang="en-US" sz="2800" dirty="0">
                <a:latin typeface="HG丸ｺﾞｼｯｸM-PRO" panose="020F0600000000000000" pitchFamily="50" charset="-128"/>
                <a:ea typeface="HG丸ｺﾞｼｯｸM-PRO" panose="020F0600000000000000" pitchFamily="50" charset="-128"/>
              </a:rPr>
              <a:t>が使用された事例は</a:t>
            </a:r>
            <a:r>
              <a:rPr lang="en-US" altLang="ja-JP" sz="2800" dirty="0">
                <a:latin typeface="HG丸ｺﾞｼｯｸM-PRO" panose="020F0600000000000000" pitchFamily="50" charset="-128"/>
                <a:ea typeface="HG丸ｺﾞｼｯｸM-PRO" panose="020F0600000000000000" pitchFamily="50" charset="-128"/>
              </a:rPr>
              <a:t>30</a:t>
            </a:r>
            <a:r>
              <a:rPr lang="ja-JP" altLang="en-US" sz="2800" dirty="0">
                <a:latin typeface="HG丸ｺﾞｼｯｸM-PRO" panose="020F0600000000000000" pitchFamily="50" charset="-128"/>
                <a:ea typeface="HG丸ｺﾞｼｯｸM-PRO" panose="020F0600000000000000" pitchFamily="50" charset="-128"/>
              </a:rPr>
              <a:t>件、</a:t>
            </a:r>
            <a:r>
              <a:rPr lang="en-US" altLang="ja-JP" sz="2800" dirty="0">
                <a:latin typeface="HG丸ｺﾞｼｯｸM-PRO" panose="020F0600000000000000" pitchFamily="50" charset="-128"/>
                <a:ea typeface="HG丸ｺﾞｼｯｸM-PRO" panose="020F0600000000000000" pitchFamily="50" charset="-128"/>
              </a:rPr>
              <a:t>PGE</a:t>
            </a:r>
            <a:r>
              <a:rPr lang="en-US" altLang="ja-JP" sz="2800" baseline="-25000" dirty="0">
                <a:latin typeface="HG丸ｺﾞｼｯｸM-PRO" panose="020F0600000000000000" pitchFamily="50" charset="-128"/>
                <a:ea typeface="HG丸ｺﾞｼｯｸM-PRO" panose="020F0600000000000000" pitchFamily="50" charset="-128"/>
              </a:rPr>
              <a:t>2</a:t>
            </a:r>
            <a:r>
              <a:rPr lang="ja-JP" altLang="en-US" sz="2800" dirty="0">
                <a:latin typeface="HG丸ｺﾞｼｯｸM-PRO" panose="020F0600000000000000" pitchFamily="50" charset="-128"/>
                <a:ea typeface="HG丸ｺﾞｼｯｸM-PRO" panose="020F0600000000000000" pitchFamily="50" charset="-128"/>
              </a:rPr>
              <a:t>が使用された事例は</a:t>
            </a:r>
            <a:r>
              <a:rPr lang="en-US" altLang="ja-JP" sz="2800" dirty="0">
                <a:latin typeface="HG丸ｺﾞｼｯｸM-PRO" panose="020F0600000000000000" pitchFamily="50" charset="-128"/>
                <a:ea typeface="HG丸ｺﾞｼｯｸM-PRO" panose="020F0600000000000000" pitchFamily="50" charset="-128"/>
              </a:rPr>
              <a:t>45</a:t>
            </a:r>
            <a:r>
              <a:rPr lang="ja-JP" altLang="en-US" sz="2800" dirty="0">
                <a:latin typeface="HG丸ｺﾞｼｯｸM-PRO" panose="020F0600000000000000" pitchFamily="50" charset="-128"/>
                <a:ea typeface="HG丸ｺﾞｼｯｸM-PRO" panose="020F0600000000000000" pitchFamily="50" charset="-128"/>
              </a:rPr>
              <a:t>件であった（重複あり）。</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16854"/>
            <a:ext cx="9073008" cy="4229164"/>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84E444D-CF48-4F1A-A3C5-919909D2ABEF}" type="slidenum">
              <a:rPr lang="ja-JP" altLang="en-US" smtClean="0"/>
              <a:pPr>
                <a:defRPr/>
              </a:pPr>
              <a:t>95</a:t>
            </a:fld>
            <a:endParaRPr lang="en-US" altLang="ja-JP" dirty="0"/>
          </a:p>
        </p:txBody>
      </p:sp>
      <p:sp>
        <p:nvSpPr>
          <p:cNvPr id="93386" name="Rectangle 2"/>
          <p:cNvSpPr txBox="1">
            <a:spLocks noChangeArrowheads="1"/>
          </p:cNvSpPr>
          <p:nvPr/>
        </p:nvSpPr>
        <p:spPr bwMode="auto">
          <a:xfrm>
            <a:off x="1657350" y="350838"/>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子宮収縮薬使用に関する事例の概況②</a:t>
            </a:r>
          </a:p>
        </p:txBody>
      </p:sp>
      <p:sp>
        <p:nvSpPr>
          <p:cNvPr id="3" name="テキスト ボックス 2"/>
          <p:cNvSpPr txBox="1"/>
          <p:nvPr/>
        </p:nvSpPr>
        <p:spPr>
          <a:xfrm>
            <a:off x="796910" y="5013970"/>
            <a:ext cx="8352507" cy="246221"/>
          </a:xfrm>
          <a:prstGeom prst="rect">
            <a:avLst/>
          </a:prstGeom>
          <a:noFill/>
        </p:spPr>
        <p:txBody>
          <a:bodyPr wrap="square" rtlCol="0">
            <a:spAutoFit/>
          </a:bodyPr>
          <a:lstStyle/>
          <a:p>
            <a:r>
              <a:rPr lang="ja-JP" altLang="en-US" sz="1000" dirty="0"/>
              <a:t>注）同時に２種類以上の子宮収縮薬が投与された事例はない。</a:t>
            </a:r>
            <a:endParaRPr kumimoji="1" lang="ja-JP" altLang="en-US" sz="1000" dirty="0"/>
          </a:p>
        </p:txBody>
      </p:sp>
      <p:sp>
        <p:nvSpPr>
          <p:cNvPr id="8" name="テキスト ボックス 7"/>
          <p:cNvSpPr txBox="1"/>
          <p:nvPr/>
        </p:nvSpPr>
        <p:spPr>
          <a:xfrm>
            <a:off x="770756" y="1291040"/>
            <a:ext cx="6408712" cy="338554"/>
          </a:xfrm>
          <a:prstGeom prst="rect">
            <a:avLst/>
          </a:prstGeom>
          <a:noFill/>
        </p:spPr>
        <p:txBody>
          <a:bodyPr wrap="square" rtlCol="0">
            <a:spAutoFit/>
          </a:bodyPr>
          <a:lstStyle/>
          <a:p>
            <a:r>
              <a:rPr lang="ja-JP" altLang="en-US" sz="1600" dirty="0">
                <a:latin typeface="+mn-ea"/>
                <a:ea typeface="+mn-ea"/>
              </a:rPr>
              <a:t>子宮収縮薬の使用状況（種類別）</a:t>
            </a:r>
            <a:endParaRPr kumimoji="1" lang="ja-JP" altLang="en-US" sz="1600" dirty="0">
              <a:latin typeface="+mn-ea"/>
              <a:ea typeface="+mn-ea"/>
            </a:endParaRPr>
          </a:p>
        </p:txBody>
      </p:sp>
      <p:sp>
        <p:nvSpPr>
          <p:cNvPr id="9" name="テキスト ボックス 8"/>
          <p:cNvSpPr txBox="1"/>
          <p:nvPr/>
        </p:nvSpPr>
        <p:spPr>
          <a:xfrm>
            <a:off x="3368030" y="1485578"/>
            <a:ext cx="5796644" cy="276999"/>
          </a:xfrm>
          <a:prstGeom prst="rect">
            <a:avLst/>
          </a:prstGeom>
          <a:noFill/>
        </p:spPr>
        <p:txBody>
          <a:bodyPr wrap="square" rtlCol="0">
            <a:spAutoFit/>
          </a:bodyPr>
          <a:lstStyle/>
          <a:p>
            <a:r>
              <a:rPr lang="ja-JP" altLang="en-US" sz="1200" dirty="0">
                <a:latin typeface="+mj-lt"/>
              </a:rPr>
              <a:t>　　　　　　　　　　　　　　　　　　　　　　　　　　　　　　対象数</a:t>
            </a:r>
            <a:r>
              <a:rPr lang="en-US" altLang="ja-JP" sz="1200" dirty="0">
                <a:latin typeface="+mj-lt"/>
              </a:rPr>
              <a:t>=793</a:t>
            </a:r>
            <a:endParaRPr kumimoji="1" lang="ja-JP" altLang="en-US" sz="1200" dirty="0">
              <a:latin typeface="+mj-lt"/>
            </a:endParaRPr>
          </a:p>
        </p:txBody>
      </p:sp>
      <p:graphicFrame>
        <p:nvGraphicFramePr>
          <p:cNvPr id="6" name="表 5"/>
          <p:cNvGraphicFramePr>
            <a:graphicFrameLocks noGrp="1"/>
          </p:cNvGraphicFramePr>
          <p:nvPr>
            <p:extLst>
              <p:ext uri="{D42A27DB-BD31-4B8C-83A1-F6EECF244321}">
                <p14:modId xmlns:p14="http://schemas.microsoft.com/office/powerpoint/2010/main" val="2358936216"/>
              </p:ext>
            </p:extLst>
          </p:nvPr>
        </p:nvGraphicFramePr>
        <p:xfrm>
          <a:off x="689683" y="1831231"/>
          <a:ext cx="8222538" cy="3075352"/>
        </p:xfrm>
        <a:graphic>
          <a:graphicData uri="http://schemas.openxmlformats.org/drawingml/2006/table">
            <a:tbl>
              <a:tblPr/>
              <a:tblGrid>
                <a:gridCol w="354646">
                  <a:extLst>
                    <a:ext uri="{9D8B030D-6E8A-4147-A177-3AD203B41FA5}">
                      <a16:colId xmlns:a16="http://schemas.microsoft.com/office/drawing/2014/main" val="20000"/>
                    </a:ext>
                  </a:extLst>
                </a:gridCol>
                <a:gridCol w="2088472">
                  <a:extLst>
                    <a:ext uri="{9D8B030D-6E8A-4147-A177-3AD203B41FA5}">
                      <a16:colId xmlns:a16="http://schemas.microsoft.com/office/drawing/2014/main" val="20001"/>
                    </a:ext>
                  </a:extLst>
                </a:gridCol>
                <a:gridCol w="577942">
                  <a:extLst>
                    <a:ext uri="{9D8B030D-6E8A-4147-A177-3AD203B41FA5}">
                      <a16:colId xmlns:a16="http://schemas.microsoft.com/office/drawing/2014/main" val="20002"/>
                    </a:ext>
                  </a:extLst>
                </a:gridCol>
                <a:gridCol w="577942">
                  <a:extLst>
                    <a:ext uri="{9D8B030D-6E8A-4147-A177-3AD203B41FA5}">
                      <a16:colId xmlns:a16="http://schemas.microsoft.com/office/drawing/2014/main" val="20003"/>
                    </a:ext>
                  </a:extLst>
                </a:gridCol>
                <a:gridCol w="577942">
                  <a:extLst>
                    <a:ext uri="{9D8B030D-6E8A-4147-A177-3AD203B41FA5}">
                      <a16:colId xmlns:a16="http://schemas.microsoft.com/office/drawing/2014/main" val="20004"/>
                    </a:ext>
                  </a:extLst>
                </a:gridCol>
                <a:gridCol w="577942">
                  <a:extLst>
                    <a:ext uri="{9D8B030D-6E8A-4147-A177-3AD203B41FA5}">
                      <a16:colId xmlns:a16="http://schemas.microsoft.com/office/drawing/2014/main" val="20005"/>
                    </a:ext>
                  </a:extLst>
                </a:gridCol>
                <a:gridCol w="577942">
                  <a:extLst>
                    <a:ext uri="{9D8B030D-6E8A-4147-A177-3AD203B41FA5}">
                      <a16:colId xmlns:a16="http://schemas.microsoft.com/office/drawing/2014/main" val="20006"/>
                    </a:ext>
                  </a:extLst>
                </a:gridCol>
                <a:gridCol w="577942">
                  <a:extLst>
                    <a:ext uri="{9D8B030D-6E8A-4147-A177-3AD203B41FA5}">
                      <a16:colId xmlns:a16="http://schemas.microsoft.com/office/drawing/2014/main" val="20007"/>
                    </a:ext>
                  </a:extLst>
                </a:gridCol>
                <a:gridCol w="577942">
                  <a:extLst>
                    <a:ext uri="{9D8B030D-6E8A-4147-A177-3AD203B41FA5}">
                      <a16:colId xmlns:a16="http://schemas.microsoft.com/office/drawing/2014/main" val="20008"/>
                    </a:ext>
                  </a:extLst>
                </a:gridCol>
                <a:gridCol w="577942">
                  <a:extLst>
                    <a:ext uri="{9D8B030D-6E8A-4147-A177-3AD203B41FA5}">
                      <a16:colId xmlns:a16="http://schemas.microsoft.com/office/drawing/2014/main" val="20009"/>
                    </a:ext>
                  </a:extLst>
                </a:gridCol>
                <a:gridCol w="577942">
                  <a:extLst>
                    <a:ext uri="{9D8B030D-6E8A-4147-A177-3AD203B41FA5}">
                      <a16:colId xmlns:a16="http://schemas.microsoft.com/office/drawing/2014/main" val="20010"/>
                    </a:ext>
                  </a:extLst>
                </a:gridCol>
                <a:gridCol w="577942">
                  <a:extLst>
                    <a:ext uri="{9D8B030D-6E8A-4147-A177-3AD203B41FA5}">
                      <a16:colId xmlns:a16="http://schemas.microsoft.com/office/drawing/2014/main" val="20011"/>
                    </a:ext>
                  </a:extLst>
                </a:gridCol>
              </a:tblGrid>
              <a:tr h="186811">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186811">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分析対象数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186811">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376048">
                <a:tc gridSpan="2">
                  <a:txBody>
                    <a:bodyPr/>
                    <a:lstStyle/>
                    <a:p>
                      <a:pPr algn="l" fontAlgn="t"/>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子宮収縮薬の使用</a:t>
                      </a:r>
                      <a:b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重複あり</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1134">
                <a:tc rowSpan="3">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単独使用</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1134">
                <a:tc vMerge="1">
                  <a:txBody>
                    <a:bodyPr/>
                    <a:lstStyle/>
                    <a:p>
                      <a:endParaRPr kumimoji="1" lang="ja-JP" altLang="en-US"/>
                    </a:p>
                  </a:txBody>
                  <a:tcPr/>
                </a:tc>
                <a:tc>
                  <a:txBody>
                    <a:bodyPr/>
                    <a:lstStyle/>
                    <a:p>
                      <a:pPr algn="l" fontAlgn="ct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el-GR"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α</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1134">
                <a:tc vMerge="1">
                  <a:txBody>
                    <a:bodyPr/>
                    <a:lstStyle/>
                    <a:p>
                      <a:endParaRPr kumimoji="1" lang="ja-JP" altLang="en-US"/>
                    </a:p>
                  </a:txBody>
                  <a:tcPr/>
                </a:tc>
                <a:tc>
                  <a:txBody>
                    <a:bodyPr/>
                    <a:lstStyle/>
                    <a:p>
                      <a:pPr algn="l" fontAlgn="ct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1134">
                <a:tc rowSpan="4">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併用</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2α</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1134">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1134">
                <a:tc vMerge="1">
                  <a:txBody>
                    <a:bodyPr/>
                    <a:lstStyle/>
                    <a:p>
                      <a:endParaRPr kumimoji="1" lang="ja-JP" altLang="en-US"/>
                    </a:p>
                  </a:txBody>
                  <a:tcPr/>
                </a:tc>
                <a:tc>
                  <a:txBody>
                    <a:bodyPr/>
                    <a:lstStyle/>
                    <a:p>
                      <a:pPr algn="l" fontAlgn="ct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と</a:t>
                      </a: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el-GR"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α</a:t>
                      </a:r>
                      <a:endParaRPr lang="el-GR"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1134">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2α</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144846"/>
            <a:ext cx="9073008" cy="5525308"/>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84E444D-CF48-4F1A-A3C5-919909D2ABEF}" type="slidenum">
              <a:rPr lang="ja-JP" altLang="en-US" smtClean="0"/>
              <a:pPr>
                <a:defRPr/>
              </a:pPr>
              <a:t>96</a:t>
            </a:fld>
            <a:endParaRPr lang="en-US" altLang="ja-JP" dirty="0"/>
          </a:p>
        </p:txBody>
      </p:sp>
      <p:sp>
        <p:nvSpPr>
          <p:cNvPr id="93386" name="Rectangle 2"/>
          <p:cNvSpPr txBox="1">
            <a:spLocks noChangeArrowheads="1"/>
          </p:cNvSpPr>
          <p:nvPr/>
        </p:nvSpPr>
        <p:spPr bwMode="auto">
          <a:xfrm>
            <a:off x="1657350" y="350838"/>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子宮収縮薬使用に関する事例の概況③</a:t>
            </a:r>
          </a:p>
        </p:txBody>
      </p:sp>
      <p:sp>
        <p:nvSpPr>
          <p:cNvPr id="3" name="テキスト ボックス 2"/>
          <p:cNvSpPr txBox="1"/>
          <p:nvPr/>
        </p:nvSpPr>
        <p:spPr>
          <a:xfrm>
            <a:off x="776163" y="5951815"/>
            <a:ext cx="8352507" cy="646331"/>
          </a:xfrm>
          <a:prstGeom prst="rect">
            <a:avLst/>
          </a:prstGeom>
          <a:noFill/>
        </p:spPr>
        <p:txBody>
          <a:bodyPr wrap="square" rtlCol="0">
            <a:spAutoFit/>
          </a:bodyPr>
          <a:lstStyle/>
          <a:p>
            <a:r>
              <a:rPr lang="ja-JP" altLang="en-US" sz="900" dirty="0"/>
              <a:t>注１）「不明」の件数を除いているため、合計が一致しない場合がある。</a:t>
            </a:r>
          </a:p>
          <a:p>
            <a:r>
              <a:rPr lang="ja-JP" altLang="en-US" sz="900" dirty="0"/>
              <a:t>注２）「基準より多い」は、初期投与量、増加量、最大投与量のいずれかが「産婦人科診療ガイドライン－産科編」等に記載された基準より多いものである。</a:t>
            </a:r>
          </a:p>
          <a:p>
            <a:r>
              <a:rPr lang="ja-JP" altLang="en-US" sz="900" dirty="0"/>
              <a:t>注３）「間欠的」は、間欠的な分娩監視装置の装着またはドップラなどによる間欠的胎児心拍数聴取である。「産婦人科診療ガイドライン－産科編」等によると、子宮収縮薬投与中は、分娩監視装置を用いて子宮収縮と胎児心拍数を連続的モニターするとされている。</a:t>
            </a:r>
            <a:endParaRPr kumimoji="1" lang="ja-JP" altLang="en-US" sz="900" dirty="0"/>
          </a:p>
        </p:txBody>
      </p:sp>
      <p:sp>
        <p:nvSpPr>
          <p:cNvPr id="8" name="テキスト ボックス 7"/>
          <p:cNvSpPr txBox="1"/>
          <p:nvPr/>
        </p:nvSpPr>
        <p:spPr>
          <a:xfrm>
            <a:off x="770756" y="1125538"/>
            <a:ext cx="6408712" cy="338554"/>
          </a:xfrm>
          <a:prstGeom prst="rect">
            <a:avLst/>
          </a:prstGeom>
          <a:noFill/>
        </p:spPr>
        <p:txBody>
          <a:bodyPr wrap="square" rtlCol="0">
            <a:spAutoFit/>
          </a:bodyPr>
          <a:lstStyle/>
          <a:p>
            <a:r>
              <a:rPr lang="ja-JP" altLang="en-US" sz="1600" dirty="0">
                <a:latin typeface="+mn-ea"/>
                <a:ea typeface="+mn-ea"/>
              </a:rPr>
              <a:t>子宮収縮薬の使用状況（用法・用量、心拍数聴取方法別）</a:t>
            </a:r>
            <a:r>
              <a:rPr lang="ja-JP" altLang="en-US" sz="1600" baseline="30000" dirty="0">
                <a:latin typeface="+mn-ea"/>
                <a:ea typeface="+mn-ea"/>
              </a:rPr>
              <a:t>注１）</a:t>
            </a:r>
            <a:endParaRPr kumimoji="1" lang="ja-JP" altLang="en-US" sz="1600" dirty="0">
              <a:latin typeface="+mn-ea"/>
              <a:ea typeface="+mn-ea"/>
            </a:endParaRPr>
          </a:p>
        </p:txBody>
      </p:sp>
      <p:sp>
        <p:nvSpPr>
          <p:cNvPr id="9" name="テキスト ボックス 8"/>
          <p:cNvSpPr txBox="1"/>
          <p:nvPr/>
        </p:nvSpPr>
        <p:spPr>
          <a:xfrm>
            <a:off x="559718" y="1413570"/>
            <a:ext cx="8568952" cy="276999"/>
          </a:xfrm>
          <a:prstGeom prst="rect">
            <a:avLst/>
          </a:prstGeom>
          <a:noFill/>
        </p:spPr>
        <p:txBody>
          <a:bodyPr wrap="square" rtlCol="0">
            <a:spAutoFit/>
          </a:bodyPr>
          <a:lstStyle/>
          <a:p>
            <a:r>
              <a:rPr lang="en-US" altLang="ja-JP" sz="1200" dirty="0">
                <a:latin typeface="+mj-lt"/>
              </a:rPr>
              <a:t>【</a:t>
            </a:r>
            <a:r>
              <a:rPr lang="ja-JP" altLang="en-US" sz="1200" dirty="0">
                <a:latin typeface="+mj-lt"/>
              </a:rPr>
              <a:t>重複あり</a:t>
            </a:r>
            <a:r>
              <a:rPr lang="en-US" altLang="ja-JP" sz="1200" dirty="0">
                <a:latin typeface="+mj-lt"/>
              </a:rPr>
              <a:t>】</a:t>
            </a:r>
            <a:r>
              <a:rPr lang="ja-JP" altLang="en-US" sz="1200" dirty="0">
                <a:latin typeface="+mj-lt"/>
              </a:rPr>
              <a:t>　　　　　　　　　　　　　　　　　　　　　　　　　　　　　　　　　　　　　　　　　対象数</a:t>
            </a:r>
            <a:r>
              <a:rPr lang="en-US" altLang="ja-JP" sz="1200" dirty="0">
                <a:latin typeface="+mj-lt"/>
              </a:rPr>
              <a:t>=219</a:t>
            </a:r>
            <a:endParaRPr kumimoji="1" lang="ja-JP" altLang="en-US" sz="1200" dirty="0">
              <a:latin typeface="+mj-lt"/>
            </a:endParaRPr>
          </a:p>
        </p:txBody>
      </p:sp>
      <p:graphicFrame>
        <p:nvGraphicFramePr>
          <p:cNvPr id="4" name="表 3"/>
          <p:cNvGraphicFramePr>
            <a:graphicFrameLocks noGrp="1"/>
          </p:cNvGraphicFramePr>
          <p:nvPr>
            <p:extLst>
              <p:ext uri="{D42A27DB-BD31-4B8C-83A1-F6EECF244321}">
                <p14:modId xmlns:p14="http://schemas.microsoft.com/office/powerpoint/2010/main" val="3290472642"/>
              </p:ext>
            </p:extLst>
          </p:nvPr>
        </p:nvGraphicFramePr>
        <p:xfrm>
          <a:off x="770756" y="1690576"/>
          <a:ext cx="8069887" cy="4261238"/>
        </p:xfrm>
        <a:graphic>
          <a:graphicData uri="http://schemas.openxmlformats.org/drawingml/2006/table">
            <a:tbl>
              <a:tblPr/>
              <a:tblGrid>
                <a:gridCol w="303569">
                  <a:extLst>
                    <a:ext uri="{9D8B030D-6E8A-4147-A177-3AD203B41FA5}">
                      <a16:colId xmlns:a16="http://schemas.microsoft.com/office/drawing/2014/main" val="20000"/>
                    </a:ext>
                  </a:extLst>
                </a:gridCol>
                <a:gridCol w="999250">
                  <a:extLst>
                    <a:ext uri="{9D8B030D-6E8A-4147-A177-3AD203B41FA5}">
                      <a16:colId xmlns:a16="http://schemas.microsoft.com/office/drawing/2014/main" val="20001"/>
                    </a:ext>
                  </a:extLst>
                </a:gridCol>
                <a:gridCol w="1201628">
                  <a:extLst>
                    <a:ext uri="{9D8B030D-6E8A-4147-A177-3AD203B41FA5}">
                      <a16:colId xmlns:a16="http://schemas.microsoft.com/office/drawing/2014/main" val="20002"/>
                    </a:ext>
                  </a:extLst>
                </a:gridCol>
                <a:gridCol w="556544">
                  <a:extLst>
                    <a:ext uri="{9D8B030D-6E8A-4147-A177-3AD203B41FA5}">
                      <a16:colId xmlns:a16="http://schemas.microsoft.com/office/drawing/2014/main" val="20003"/>
                    </a:ext>
                  </a:extLst>
                </a:gridCol>
                <a:gridCol w="556544">
                  <a:extLst>
                    <a:ext uri="{9D8B030D-6E8A-4147-A177-3AD203B41FA5}">
                      <a16:colId xmlns:a16="http://schemas.microsoft.com/office/drawing/2014/main" val="20004"/>
                    </a:ext>
                  </a:extLst>
                </a:gridCol>
                <a:gridCol w="556544">
                  <a:extLst>
                    <a:ext uri="{9D8B030D-6E8A-4147-A177-3AD203B41FA5}">
                      <a16:colId xmlns:a16="http://schemas.microsoft.com/office/drawing/2014/main" val="20005"/>
                    </a:ext>
                  </a:extLst>
                </a:gridCol>
                <a:gridCol w="556544">
                  <a:extLst>
                    <a:ext uri="{9D8B030D-6E8A-4147-A177-3AD203B41FA5}">
                      <a16:colId xmlns:a16="http://schemas.microsoft.com/office/drawing/2014/main" val="20006"/>
                    </a:ext>
                  </a:extLst>
                </a:gridCol>
                <a:gridCol w="556544">
                  <a:extLst>
                    <a:ext uri="{9D8B030D-6E8A-4147-A177-3AD203B41FA5}">
                      <a16:colId xmlns:a16="http://schemas.microsoft.com/office/drawing/2014/main" val="20007"/>
                    </a:ext>
                  </a:extLst>
                </a:gridCol>
                <a:gridCol w="556544">
                  <a:extLst>
                    <a:ext uri="{9D8B030D-6E8A-4147-A177-3AD203B41FA5}">
                      <a16:colId xmlns:a16="http://schemas.microsoft.com/office/drawing/2014/main" val="20008"/>
                    </a:ext>
                  </a:extLst>
                </a:gridCol>
                <a:gridCol w="556544">
                  <a:extLst>
                    <a:ext uri="{9D8B030D-6E8A-4147-A177-3AD203B41FA5}">
                      <a16:colId xmlns:a16="http://schemas.microsoft.com/office/drawing/2014/main" val="20009"/>
                    </a:ext>
                  </a:extLst>
                </a:gridCol>
                <a:gridCol w="556544">
                  <a:extLst>
                    <a:ext uri="{9D8B030D-6E8A-4147-A177-3AD203B41FA5}">
                      <a16:colId xmlns:a16="http://schemas.microsoft.com/office/drawing/2014/main" val="20010"/>
                    </a:ext>
                  </a:extLst>
                </a:gridCol>
                <a:gridCol w="556544">
                  <a:extLst>
                    <a:ext uri="{9D8B030D-6E8A-4147-A177-3AD203B41FA5}">
                      <a16:colId xmlns:a16="http://schemas.microsoft.com/office/drawing/2014/main" val="20011"/>
                    </a:ext>
                  </a:extLst>
                </a:gridCol>
                <a:gridCol w="556544">
                  <a:extLst>
                    <a:ext uri="{9D8B030D-6E8A-4147-A177-3AD203B41FA5}">
                      <a16:colId xmlns:a16="http://schemas.microsoft.com/office/drawing/2014/main" val="20012"/>
                    </a:ext>
                  </a:extLst>
                </a:gridCol>
              </a:tblGrid>
              <a:tr h="191768">
                <a:tc gridSpan="3">
                  <a:txBody>
                    <a:bodyPr/>
                    <a:lstStyle/>
                    <a:p>
                      <a:pPr algn="ctr" fontAlgn="ctr"/>
                      <a:r>
                        <a:rPr lang="ja-JP" altLang="en-US" sz="11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191768">
                <a:tc gridSpan="3">
                  <a:txBody>
                    <a:bodyPr/>
                    <a:lstStyle/>
                    <a:p>
                      <a:pPr algn="ctr" fontAlgn="ctr"/>
                      <a:r>
                        <a:rPr lang="zh-TW" altLang="en-US" sz="1100" b="1" i="0" u="none" strike="noStrike" dirty="0">
                          <a:solidFill>
                            <a:srgbClr val="FFFFFF"/>
                          </a:solidFill>
                          <a:effectLst/>
                          <a:latin typeface="HG丸ｺﾞｼｯｸM-PRO" panose="020F0600000000000000" pitchFamily="50" charset="-128"/>
                          <a:ea typeface="HG丸ｺﾞｼｯｸM-PRO" panose="020F0600000000000000"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191768">
                <a:tc gridSpan="3">
                  <a:txBody>
                    <a:bodyPr/>
                    <a:lstStyle/>
                    <a:p>
                      <a:pPr algn="ctr" fontAlgn="ctr"/>
                      <a:r>
                        <a:rPr lang="ja-JP" altLang="en-US" sz="11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191768">
                <a:tc gridSpan="3">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基準範囲内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基準より多い</a:t>
                      </a:r>
                      <a:r>
                        <a:rPr lang="ja-JP"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心拍数</a:t>
                      </a:r>
                      <a:b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間欠的</a:t>
                      </a:r>
                      <a:r>
                        <a:rPr lang="zh-TW"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注３）</a:t>
                      </a:r>
                      <a:endPar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基準範囲内かつ連続監視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1692">
                <a:tc gridSpan="3">
                  <a:txBody>
                    <a:bodyPr/>
                    <a:lstStyle/>
                    <a:p>
                      <a:pPr algn="l" fontAlgn="ctr"/>
                      <a:r>
                        <a:rPr 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sz="11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el-GR" sz="11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α</a:t>
                      </a: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基準範囲内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基準より多い</a:t>
                      </a:r>
                      <a:r>
                        <a:rPr lang="ja-JP"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心拍数</a:t>
                      </a:r>
                      <a:b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間欠的</a:t>
                      </a:r>
                      <a:r>
                        <a:rPr lang="zh-TW"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注３）</a:t>
                      </a:r>
                      <a:endPar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基準範囲内かつ連続監視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1692">
                <a:tc gridSpan="3">
                  <a:txBody>
                    <a:bodyPr/>
                    <a:lstStyle/>
                    <a:p>
                      <a:pPr algn="l" fontAlgn="ctr"/>
                      <a:r>
                        <a:rPr 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sz="11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基準範囲内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基準より多い</a:t>
                      </a:r>
                      <a:r>
                        <a:rPr lang="ja-JP"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心拍数</a:t>
                      </a:r>
                      <a:b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CN"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2414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間欠的</a:t>
                      </a:r>
                      <a:r>
                        <a:rPr lang="zh-TW" altLang="en-US" sz="11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注３）</a:t>
                      </a:r>
                      <a:endPar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176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基準範囲内かつ連続監視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2440761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69554"/>
            <a:ext cx="9172103" cy="4680520"/>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603981" y="6424588"/>
            <a:ext cx="2311400" cy="476250"/>
          </a:xfrm>
        </p:spPr>
        <p:txBody>
          <a:bodyPr/>
          <a:lstStyle/>
          <a:p>
            <a:pPr>
              <a:defRPr/>
            </a:pPr>
            <a:fld id="{884E444D-CF48-4F1A-A3C5-919909D2ABEF}" type="slidenum">
              <a:rPr lang="ja-JP" altLang="en-US" smtClean="0"/>
              <a:pPr>
                <a:defRPr/>
              </a:pPr>
              <a:t>97</a:t>
            </a:fld>
            <a:endParaRPr lang="en-US" altLang="ja-JP" dirty="0"/>
          </a:p>
        </p:txBody>
      </p:sp>
      <p:sp>
        <p:nvSpPr>
          <p:cNvPr id="93386" name="Rectangle 2"/>
          <p:cNvSpPr txBox="1">
            <a:spLocks noChangeArrowheads="1"/>
          </p:cNvSpPr>
          <p:nvPr/>
        </p:nvSpPr>
        <p:spPr bwMode="auto">
          <a:xfrm>
            <a:off x="1297310" y="333450"/>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子宮収縮薬使用に関する事例の概況④</a:t>
            </a:r>
          </a:p>
          <a:p>
            <a:pPr algn="ctr" eaLnBrk="1" hangingPunct="1">
              <a:spcBef>
                <a:spcPct val="0"/>
              </a:spcBef>
              <a:buFontTx/>
              <a:buNone/>
            </a:pPr>
            <a:endParaRPr lang="ja-JP" altLang="en-US" sz="29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87710" y="5149275"/>
            <a:ext cx="8812063" cy="584775"/>
          </a:xfrm>
          <a:prstGeom prst="rect">
            <a:avLst/>
          </a:prstGeom>
          <a:noFill/>
        </p:spPr>
        <p:txBody>
          <a:bodyPr wrap="square" rtlCol="0">
            <a:spAutoFit/>
          </a:bodyPr>
          <a:lstStyle/>
          <a:p>
            <a:r>
              <a:rPr lang="ja-JP" altLang="en-US" sz="1600" dirty="0"/>
              <a:t>注）「同意不明」は、原因分析報告書において、子宮収縮薬使用についての説明と同意の有無　</a:t>
            </a:r>
            <a:endParaRPr lang="en-US" altLang="ja-JP" sz="1600" dirty="0"/>
          </a:p>
          <a:p>
            <a:r>
              <a:rPr lang="ja-JP" altLang="en-US" sz="1600" dirty="0"/>
              <a:t>　　に関する明確な記載がない事例である。</a:t>
            </a:r>
            <a:endParaRPr kumimoji="1" lang="ja-JP" altLang="en-US" sz="1600" dirty="0"/>
          </a:p>
        </p:txBody>
      </p:sp>
      <p:sp>
        <p:nvSpPr>
          <p:cNvPr id="7" name="テキスト ボックス 6"/>
          <p:cNvSpPr txBox="1"/>
          <p:nvPr/>
        </p:nvSpPr>
        <p:spPr>
          <a:xfrm>
            <a:off x="559718" y="1651080"/>
            <a:ext cx="6408712" cy="338554"/>
          </a:xfrm>
          <a:prstGeom prst="rect">
            <a:avLst/>
          </a:prstGeom>
          <a:noFill/>
        </p:spPr>
        <p:txBody>
          <a:bodyPr wrap="square" rtlCol="0">
            <a:spAutoFit/>
          </a:bodyPr>
          <a:lstStyle/>
          <a:p>
            <a:r>
              <a:rPr lang="ja-JP" altLang="en-US" sz="1600" dirty="0">
                <a:latin typeface="+mn-ea"/>
                <a:ea typeface="+mn-ea"/>
              </a:rPr>
              <a:t>子宮収縮薬使用についての説明と同意の有無</a:t>
            </a:r>
            <a:endParaRPr kumimoji="1" lang="ja-JP" altLang="en-US" sz="1600" dirty="0">
              <a:latin typeface="+mn-ea"/>
              <a:ea typeface="+mn-ea"/>
            </a:endParaRPr>
          </a:p>
        </p:txBody>
      </p:sp>
      <p:sp>
        <p:nvSpPr>
          <p:cNvPr id="8" name="テキスト ボックス 7"/>
          <p:cNvSpPr txBox="1"/>
          <p:nvPr/>
        </p:nvSpPr>
        <p:spPr>
          <a:xfrm>
            <a:off x="8051948" y="1712635"/>
            <a:ext cx="1292746" cy="276999"/>
          </a:xfrm>
          <a:prstGeom prst="rect">
            <a:avLst/>
          </a:prstGeom>
          <a:noFill/>
        </p:spPr>
        <p:txBody>
          <a:bodyPr wrap="square" rtlCol="0">
            <a:spAutoFit/>
          </a:bodyPr>
          <a:lstStyle/>
          <a:p>
            <a:r>
              <a:rPr lang="ja-JP" altLang="en-US" sz="1200" dirty="0">
                <a:latin typeface="+mj-lt"/>
              </a:rPr>
              <a:t>対象数</a:t>
            </a:r>
            <a:r>
              <a:rPr lang="en-US" altLang="ja-JP" sz="1200" dirty="0">
                <a:latin typeface="+mj-lt"/>
              </a:rPr>
              <a:t>=219</a:t>
            </a:r>
            <a:endParaRPr kumimoji="1" lang="ja-JP" altLang="en-US" sz="1200" dirty="0">
              <a:latin typeface="+mj-lt"/>
            </a:endParaRPr>
          </a:p>
        </p:txBody>
      </p:sp>
      <p:graphicFrame>
        <p:nvGraphicFramePr>
          <p:cNvPr id="5" name="表 4"/>
          <p:cNvGraphicFramePr>
            <a:graphicFrameLocks noGrp="1"/>
          </p:cNvGraphicFramePr>
          <p:nvPr>
            <p:extLst>
              <p:ext uri="{D42A27DB-BD31-4B8C-83A1-F6EECF244321}">
                <p14:modId xmlns:p14="http://schemas.microsoft.com/office/powerpoint/2010/main" val="2828315248"/>
              </p:ext>
            </p:extLst>
          </p:nvPr>
        </p:nvGraphicFramePr>
        <p:xfrm>
          <a:off x="559718" y="2205657"/>
          <a:ext cx="8568950" cy="2799601"/>
        </p:xfrm>
        <a:graphic>
          <a:graphicData uri="http://schemas.openxmlformats.org/drawingml/2006/table">
            <a:tbl>
              <a:tblPr/>
              <a:tblGrid>
                <a:gridCol w="396847">
                  <a:extLst>
                    <a:ext uri="{9D8B030D-6E8A-4147-A177-3AD203B41FA5}">
                      <a16:colId xmlns:a16="http://schemas.microsoft.com/office/drawing/2014/main" val="20000"/>
                    </a:ext>
                  </a:extLst>
                </a:gridCol>
                <a:gridCol w="1704973">
                  <a:extLst>
                    <a:ext uri="{9D8B030D-6E8A-4147-A177-3AD203B41FA5}">
                      <a16:colId xmlns:a16="http://schemas.microsoft.com/office/drawing/2014/main" val="20001"/>
                    </a:ext>
                  </a:extLst>
                </a:gridCol>
                <a:gridCol w="646713">
                  <a:extLst>
                    <a:ext uri="{9D8B030D-6E8A-4147-A177-3AD203B41FA5}">
                      <a16:colId xmlns:a16="http://schemas.microsoft.com/office/drawing/2014/main" val="20002"/>
                    </a:ext>
                  </a:extLst>
                </a:gridCol>
                <a:gridCol w="646713">
                  <a:extLst>
                    <a:ext uri="{9D8B030D-6E8A-4147-A177-3AD203B41FA5}">
                      <a16:colId xmlns:a16="http://schemas.microsoft.com/office/drawing/2014/main" val="20003"/>
                    </a:ext>
                  </a:extLst>
                </a:gridCol>
                <a:gridCol w="646713">
                  <a:extLst>
                    <a:ext uri="{9D8B030D-6E8A-4147-A177-3AD203B41FA5}">
                      <a16:colId xmlns:a16="http://schemas.microsoft.com/office/drawing/2014/main" val="20004"/>
                    </a:ext>
                  </a:extLst>
                </a:gridCol>
                <a:gridCol w="646713">
                  <a:extLst>
                    <a:ext uri="{9D8B030D-6E8A-4147-A177-3AD203B41FA5}">
                      <a16:colId xmlns:a16="http://schemas.microsoft.com/office/drawing/2014/main" val="20005"/>
                    </a:ext>
                  </a:extLst>
                </a:gridCol>
                <a:gridCol w="646713">
                  <a:extLst>
                    <a:ext uri="{9D8B030D-6E8A-4147-A177-3AD203B41FA5}">
                      <a16:colId xmlns:a16="http://schemas.microsoft.com/office/drawing/2014/main" val="20006"/>
                    </a:ext>
                  </a:extLst>
                </a:gridCol>
                <a:gridCol w="646713">
                  <a:extLst>
                    <a:ext uri="{9D8B030D-6E8A-4147-A177-3AD203B41FA5}">
                      <a16:colId xmlns:a16="http://schemas.microsoft.com/office/drawing/2014/main" val="20007"/>
                    </a:ext>
                  </a:extLst>
                </a:gridCol>
                <a:gridCol w="646713">
                  <a:extLst>
                    <a:ext uri="{9D8B030D-6E8A-4147-A177-3AD203B41FA5}">
                      <a16:colId xmlns:a16="http://schemas.microsoft.com/office/drawing/2014/main" val="20008"/>
                    </a:ext>
                  </a:extLst>
                </a:gridCol>
                <a:gridCol w="646713">
                  <a:extLst>
                    <a:ext uri="{9D8B030D-6E8A-4147-A177-3AD203B41FA5}">
                      <a16:colId xmlns:a16="http://schemas.microsoft.com/office/drawing/2014/main" val="20009"/>
                    </a:ext>
                  </a:extLst>
                </a:gridCol>
                <a:gridCol w="646713">
                  <a:extLst>
                    <a:ext uri="{9D8B030D-6E8A-4147-A177-3AD203B41FA5}">
                      <a16:colId xmlns:a16="http://schemas.microsoft.com/office/drawing/2014/main" val="20010"/>
                    </a:ext>
                  </a:extLst>
                </a:gridCol>
                <a:gridCol w="646713">
                  <a:extLst>
                    <a:ext uri="{9D8B030D-6E8A-4147-A177-3AD203B41FA5}">
                      <a16:colId xmlns:a16="http://schemas.microsoft.com/office/drawing/2014/main" val="20011"/>
                    </a:ext>
                  </a:extLst>
                </a:gridCol>
              </a:tblGrid>
              <a:tr h="399943">
                <a:tc gridSpan="2">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2012</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2013</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0"/>
                  </a:ext>
                </a:extLst>
              </a:tr>
              <a:tr h="399943">
                <a:tc gridSpan="2">
                  <a:txBody>
                    <a:bodyPr/>
                    <a:lstStyle/>
                    <a:p>
                      <a:pPr algn="ctr" fontAlgn="ctr"/>
                      <a:r>
                        <a:rPr lang="zh-TW"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0001"/>
                  </a:ext>
                </a:extLst>
              </a:tr>
              <a:tr h="399943">
                <a:tc gridSpan="2">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399943">
                <a:tc gridSpan="2">
                  <a:txBody>
                    <a:bodyPr/>
                    <a:lstStyle/>
                    <a:p>
                      <a:pPr algn="l" fontAlgn="t"/>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同意あり</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399943">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うち、文書での同意</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943">
                <a:tc gridSpan="2">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同意なし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9943">
                <a:tc gridSpan="2">
                  <a:txBody>
                    <a:bodyPr/>
                    <a:lstStyle/>
                    <a:p>
                      <a:pPr algn="l"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同意不明</a:t>
                      </a:r>
                      <a:r>
                        <a:rPr lang="ja-JP" altLang="en-US" sz="14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endPar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5862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360869"/>
            <a:ext cx="9172103" cy="3013197"/>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84E444D-CF48-4F1A-A3C5-919909D2ABEF}" type="slidenum">
              <a:rPr lang="ja-JP" altLang="en-US" smtClean="0"/>
              <a:pPr>
                <a:defRPr/>
              </a:pPr>
              <a:t>98</a:t>
            </a:fld>
            <a:endParaRPr lang="en-US" altLang="ja-JP" dirty="0"/>
          </a:p>
        </p:txBody>
      </p:sp>
      <p:sp>
        <p:nvSpPr>
          <p:cNvPr id="93386" name="Rectangle 2"/>
          <p:cNvSpPr txBox="1">
            <a:spLocks noChangeArrowheads="1"/>
          </p:cNvSpPr>
          <p:nvPr/>
        </p:nvSpPr>
        <p:spPr bwMode="auto">
          <a:xfrm>
            <a:off x="1063774" y="350838"/>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新生児蘇生に関する事例の概況①</a:t>
            </a:r>
          </a:p>
        </p:txBody>
      </p:sp>
      <p:sp>
        <p:nvSpPr>
          <p:cNvPr id="9" name="正方形/長方形 1"/>
          <p:cNvSpPr>
            <a:spLocks noChangeArrowheads="1"/>
          </p:cNvSpPr>
          <p:nvPr/>
        </p:nvSpPr>
        <p:spPr bwMode="auto">
          <a:xfrm>
            <a:off x="584394" y="1364011"/>
            <a:ext cx="8929687" cy="30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○分析対象事例</a:t>
            </a:r>
            <a:r>
              <a:rPr lang="en-US" altLang="ja-JP" sz="2400" dirty="0">
                <a:latin typeface="HG丸ｺﾞｼｯｸM-PRO" panose="020F0600000000000000" pitchFamily="50" charset="-128"/>
              </a:rPr>
              <a:t>793</a:t>
            </a:r>
            <a:r>
              <a:rPr lang="ja-JP" altLang="en-US" sz="2400" dirty="0">
                <a:latin typeface="HG丸ｺﾞｼｯｸM-PRO" panose="020F0600000000000000" pitchFamily="50" charset="-128"/>
              </a:rPr>
              <a:t>件のうち、人工呼吸、胸骨圧迫、気管挿管、　</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アドレナリン投与のいずれかの処置が生後</a:t>
            </a:r>
            <a:r>
              <a:rPr lang="en-US" altLang="ja-JP" sz="2400" dirty="0">
                <a:latin typeface="HG丸ｺﾞｼｯｸM-PRO" panose="020F0600000000000000" pitchFamily="50" charset="-128"/>
              </a:rPr>
              <a:t>30</a:t>
            </a:r>
            <a:r>
              <a:rPr lang="ja-JP" altLang="en-US" sz="2400" dirty="0">
                <a:latin typeface="HG丸ｺﾞｼｯｸM-PRO" panose="020F0600000000000000" pitchFamily="50" charset="-128"/>
              </a:rPr>
              <a:t>分以内に行われ</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a:t>
            </a:r>
            <a:r>
              <a:rPr lang="ja-JP" altLang="en-US" sz="2400" dirty="0" err="1">
                <a:latin typeface="HG丸ｺﾞｼｯｸM-PRO" panose="020F0600000000000000" pitchFamily="50" charset="-128"/>
              </a:rPr>
              <a:t>た</a:t>
            </a:r>
            <a:r>
              <a:rPr lang="ja-JP" altLang="en-US" sz="2400" dirty="0">
                <a:latin typeface="HG丸ｺﾞｼｯｸM-PRO" panose="020F0600000000000000" pitchFamily="50" charset="-128"/>
              </a:rPr>
              <a:t>事例は</a:t>
            </a:r>
            <a:r>
              <a:rPr lang="en-US" altLang="ja-JP" sz="2400" dirty="0">
                <a:latin typeface="HG丸ｺﾞｼｯｸM-PRO" panose="020F0600000000000000" pitchFamily="50" charset="-128"/>
              </a:rPr>
              <a:t>594</a:t>
            </a:r>
            <a:r>
              <a:rPr lang="ja-JP" altLang="en-US" sz="2400" dirty="0">
                <a:latin typeface="HG丸ｺﾞｼｯｸM-PRO" panose="020F0600000000000000" pitchFamily="50" charset="-128"/>
              </a:rPr>
              <a:t>件であった。</a:t>
            </a:r>
            <a:endParaRPr lang="en-US" altLang="ja-JP" sz="2400" dirty="0">
              <a:latin typeface="HG丸ｺﾞｼｯｸM-PRO" panose="020F0600000000000000" pitchFamily="50" charset="-128"/>
            </a:endParaRPr>
          </a:p>
          <a:p>
            <a:pPr eaLnBrk="1" hangingPunct="1">
              <a:lnSpc>
                <a:spcPct val="120000"/>
              </a:lnSpc>
            </a:pPr>
            <a:endParaRPr lang="en-US" altLang="ja-JP" sz="2400" dirty="0">
              <a:latin typeface="HG丸ｺﾞｼｯｸM-PRO" panose="020F0600000000000000" pitchFamily="50" charset="-128"/>
            </a:endParaRPr>
          </a:p>
          <a:p>
            <a:pPr lvl="0">
              <a:lnSpc>
                <a:spcPct val="120000"/>
              </a:lnSpc>
            </a:pPr>
            <a:r>
              <a:rPr lang="ja-JP" altLang="en-US" sz="2400" dirty="0">
                <a:latin typeface="HG丸ｺﾞｼｯｸM-PRO" panose="020F0600000000000000" pitchFamily="50" charset="-128"/>
              </a:rPr>
              <a:t>○このうち</a:t>
            </a:r>
            <a:r>
              <a:rPr lang="ja-JP" altLang="en-US" sz="2400" dirty="0">
                <a:solidFill>
                  <a:srgbClr val="000000"/>
                </a:solidFill>
                <a:latin typeface="HG丸ｺﾞｼｯｸM-PRO" panose="020F0600000000000000" pitchFamily="50" charset="-128"/>
              </a:rPr>
              <a:t>原因分析報告書において産科医療の質の向上を図る</a:t>
            </a:r>
            <a:endParaRPr lang="en-US" altLang="ja-JP" sz="2400" dirty="0">
              <a:solidFill>
                <a:srgbClr val="000000"/>
              </a:solidFill>
              <a:latin typeface="HG丸ｺﾞｼｯｸM-PRO" panose="020F0600000000000000" pitchFamily="50" charset="-128"/>
            </a:endParaRPr>
          </a:p>
          <a:p>
            <a:pPr lvl="0">
              <a:lnSpc>
                <a:spcPct val="120000"/>
              </a:lnSpc>
            </a:pPr>
            <a:r>
              <a:rPr lang="ja-JP" altLang="en-US" sz="2400" dirty="0">
                <a:solidFill>
                  <a:srgbClr val="000000"/>
                </a:solidFill>
                <a:latin typeface="HG丸ｺﾞｼｯｸM-PRO" panose="020F0600000000000000" pitchFamily="50" charset="-128"/>
              </a:rPr>
              <a:t>　ための評価・提言がされた事例</a:t>
            </a:r>
            <a:r>
              <a:rPr lang="ja-JP" altLang="en-US" sz="2400" dirty="0">
                <a:latin typeface="HG丸ｺﾞｼｯｸM-PRO" panose="020F0600000000000000" pitchFamily="50" charset="-128"/>
              </a:rPr>
              <a:t>は</a:t>
            </a:r>
            <a:r>
              <a:rPr lang="en-US" altLang="ja-JP" sz="2400" dirty="0">
                <a:latin typeface="HG丸ｺﾞｼｯｸM-PRO" panose="020F0600000000000000" pitchFamily="50" charset="-128"/>
              </a:rPr>
              <a:t>79</a:t>
            </a:r>
            <a:r>
              <a:rPr lang="ja-JP" altLang="en-US" sz="2400" dirty="0">
                <a:latin typeface="HG丸ｺﾞｼｯｸM-PRO" panose="020F0600000000000000" pitchFamily="50" charset="-128"/>
              </a:rPr>
              <a:t>件であった。</a:t>
            </a:r>
            <a:endParaRPr lang="en-US" altLang="ja-JP" sz="2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Tree>
    <p:extLst>
      <p:ext uri="{BB962C8B-B14F-4D97-AF65-F5344CB8AC3E}">
        <p14:creationId xmlns:p14="http://schemas.microsoft.com/office/powerpoint/2010/main" val="2786781742"/>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11553</TotalTime>
  <Words>7920</Words>
  <Application>Microsoft Office PowerPoint</Application>
  <PresentationFormat>ユーザー設定</PresentationFormat>
  <Paragraphs>2273</Paragraphs>
  <Slides>121</Slides>
  <Notes>10</Notes>
  <HiddenSlides>0</HiddenSlides>
  <MMClips>0</MMClips>
  <ScaleCrop>false</ScaleCrop>
  <HeadingPairs>
    <vt:vector size="8" baseType="variant">
      <vt:variant>
        <vt:lpstr>使用されているフォント</vt:lpstr>
      </vt:variant>
      <vt:variant>
        <vt:i4>16</vt:i4>
      </vt:variant>
      <vt:variant>
        <vt:lpstr>テーマ</vt:lpstr>
      </vt:variant>
      <vt:variant>
        <vt:i4>3</vt:i4>
      </vt:variant>
      <vt:variant>
        <vt:lpstr>埋め込まれた OLE サーバー</vt:lpstr>
      </vt:variant>
      <vt:variant>
        <vt:i4>1</vt:i4>
      </vt:variant>
      <vt:variant>
        <vt:lpstr>スライド タイトル</vt:lpstr>
      </vt:variant>
      <vt:variant>
        <vt:i4>121</vt:i4>
      </vt:variant>
    </vt:vector>
  </HeadingPairs>
  <TitlesOfParts>
    <vt:vector size="141" baseType="lpstr">
      <vt:lpstr>HGPｺﾞｼｯｸE</vt:lpstr>
      <vt:lpstr>HGSｺﾞｼｯｸE</vt:lpstr>
      <vt:lpstr>HGS創英角ｺﾞｼｯｸUB</vt:lpstr>
      <vt:lpstr>HG丸ｺﾞｼｯｸM-PRO</vt:lpstr>
      <vt:lpstr>ＭＳ Ｐゴシック</vt:lpstr>
      <vt:lpstr>ＭＳ Ｐ明朝</vt:lpstr>
      <vt:lpstr>MS UI Gothic</vt:lpstr>
      <vt:lpstr>ＭＳ ゴシック</vt:lpstr>
      <vt:lpstr>ＭＳ 明朝</vt:lpstr>
      <vt:lpstr>RyuminPro-Regular</vt:lpstr>
      <vt:lpstr>Arial</vt:lpstr>
      <vt:lpstr>Calibri</vt:lpstr>
      <vt:lpstr>Calibri Light</vt:lpstr>
      <vt:lpstr>Century</vt:lpstr>
      <vt:lpstr>Times New Roman</vt:lpstr>
      <vt:lpstr>Wingdings</vt:lpstr>
      <vt:lpstr>1_Capsules</vt:lpstr>
      <vt:lpstr>デザインの設定</vt:lpstr>
      <vt:lpstr>標準デザイン</vt:lpstr>
      <vt:lpstr>Worksheet</vt:lpstr>
      <vt:lpstr>第６回　産科医療補償制度 再発防止に関する報告書について</vt:lpstr>
      <vt:lpstr>産科医療補償制度創設の経緯</vt:lpstr>
      <vt:lpstr>PowerPoint プレゼンテーション</vt:lpstr>
      <vt:lpstr>制度の改定（一般審査基準）</vt:lpstr>
      <vt:lpstr>制度の改定（個別審査基準）</vt:lpstr>
      <vt:lpstr>PowerPoint プレゼンテーション</vt:lpstr>
      <vt:lpstr>産科医療補償制度の概要</vt:lpstr>
      <vt:lpstr>再発防止委員会　委員</vt:lpstr>
      <vt:lpstr>PowerPoint プレゼンテーション</vt:lpstr>
      <vt:lpstr>PowerPoint プレゼンテーション</vt:lpstr>
      <vt:lpstr>再発防止に関する審議状況</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数量的・疫学的分析について</vt:lpstr>
      <vt:lpstr>①分娩の状況</vt:lpstr>
      <vt:lpstr>②妊産婦等に関する基本情報</vt:lpstr>
      <vt:lpstr>③妊娠経過</vt:lpstr>
      <vt:lpstr>④分娩経過（主な結果）</vt:lpstr>
      <vt:lpstr>⑤新生児期の経過</vt:lpstr>
      <vt:lpstr>⑥分析対象事例における診療体制</vt:lpstr>
      <vt:lpstr>脳性麻痺発症の主たる原因について①</vt:lpstr>
      <vt:lpstr>脳性麻痺発症の主たる原因について②</vt:lpstr>
      <vt:lpstr>脳性麻痺発症の主たる原因について③</vt:lpstr>
      <vt:lpstr>脳性麻痺発症の主たる原因について④</vt:lpstr>
      <vt:lpstr>PowerPoint プレゼンテーション</vt:lpstr>
      <vt:lpstr>テーマに沿った分析について</vt:lpstr>
      <vt:lpstr>テーマに沿った分析の構成</vt:lpstr>
      <vt:lpstr>テーマに沿った分析の視点</vt:lpstr>
      <vt:lpstr>第６回報告書のテーマ</vt:lpstr>
      <vt:lpstr>PowerPoint プレゼンテーション</vt:lpstr>
      <vt:lpstr>はじめに</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「分析対象事例の概況」･ 「原因分析報告書の取りまとめ」より④</vt:lpstr>
      <vt:lpstr>「分析対象事例の概況」･ 「原因分析報告書の取りまとめ」より⑤</vt:lpstr>
      <vt:lpstr>妊産婦に対する提言</vt:lpstr>
      <vt:lpstr>妊産婦への保健指導</vt:lpstr>
      <vt:lpstr>産科医療関係者に対する提言①</vt:lpstr>
      <vt:lpstr>産科医療関係者に対する提言②</vt:lpstr>
      <vt:lpstr>産科医療関係者に対する提言③</vt:lpstr>
      <vt:lpstr>産科医療関係者に対する提言④-1</vt:lpstr>
      <vt:lpstr>産科医療関係者に対する提言④-2</vt:lpstr>
      <vt:lpstr>「原因分析報告書の取りまとめ」より</vt:lpstr>
      <vt:lpstr>学会・職能団体に対する要望</vt:lpstr>
      <vt:lpstr>「原因分析報告書の取りまとめ」より</vt:lpstr>
      <vt:lpstr>国・地方自治体に対する要望</vt:lpstr>
      <vt:lpstr>PowerPoint プレゼンテーション</vt:lpstr>
      <vt:lpstr>はじめに</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「分析対象事例の概況」･ 「原因分析報告書の取りまとめ」より④</vt:lpstr>
      <vt:lpstr>妊産婦に対する提言</vt:lpstr>
      <vt:lpstr>産科医療関係者に対する提言①</vt:lpstr>
      <vt:lpstr>産科医療関係者に対する提言②</vt:lpstr>
      <vt:lpstr>「原因分析報告書の取りまとめ」より</vt:lpstr>
      <vt:lpstr>学会・職能団体に対する要望</vt:lpstr>
      <vt:lpstr>「原因分析報告書の取りまとめ」より</vt:lpstr>
      <vt:lpstr>国・地方自治体に対する要望</vt:lpstr>
      <vt:lpstr>PowerPoint プレゼンテーション</vt:lpstr>
      <vt:lpstr>はじめに①</vt:lpstr>
      <vt:lpstr>はじめに②</vt:lpstr>
      <vt:lpstr>PowerPoint プレゼンテーション</vt:lpstr>
      <vt:lpstr>「分析対象事例の概況」･ 「原因分析報告書の取りまとめ」より②</vt:lpstr>
      <vt:lpstr>「分析対象事例の概況」･ 「原因分析報告書の取りまとめ」より③ </vt:lpstr>
      <vt:lpstr>「分析対象事例の概況」･ 「原因分析報告書の取りまとめ」より④</vt:lpstr>
      <vt:lpstr>「分析対象事例の概況」･ 「原因分析報告書の取りまとめ」より⑤</vt:lpstr>
      <vt:lpstr>「分析対象事例の概況」･ 「原因分析報告書の取りまとめ」より⑥</vt:lpstr>
      <vt:lpstr>「分析対象事例の概況」･ 「原因分析報告書の取りまとめ」より⑦</vt:lpstr>
      <vt:lpstr>産科医療関係者に対する提言①</vt:lpstr>
      <vt:lpstr>産科医療関係者に対する提言②-1</vt:lpstr>
      <vt:lpstr>産科医療関係者に対する提言②-2</vt:lpstr>
      <vt:lpstr>産科医療関係者に対する提言③</vt:lpstr>
      <vt:lpstr>産科医療関係者に対する提言④-1</vt:lpstr>
      <vt:lpstr>産科医療関係者に対する提言④-2</vt:lpstr>
      <vt:lpstr>産科医療関係者に対する提言⑤</vt:lpstr>
      <vt:lpstr>「分析報告書の取りまとめ」より</vt:lpstr>
      <vt:lpstr>学会・職能団体に対する要望①-1</vt:lpstr>
      <vt:lpstr>学会・職能団体に対する要望①-2</vt:lpstr>
      <vt:lpstr>「原因分析報告書の取りまとめ」より</vt:lpstr>
      <vt:lpstr>国・地方自治体に対する要望①-1</vt:lpstr>
      <vt:lpstr>国・地方自治体に対する要望①-2</vt:lpstr>
      <vt:lpstr>PowerPoint プレゼンテーション</vt:lpstr>
      <vt:lpstr>分析対象事例の動向の目的</vt:lpstr>
      <vt:lpstr>分析対象事例の動向で取り上げるテーマ</vt:lpstr>
      <vt:lpstr>分析の対象</vt:lpstr>
      <vt:lpstr>胎児心拍数聴取に関する事例の概況①</vt:lpstr>
      <vt:lpstr>胎児心拍数聴取に関する事例の概況②-1</vt:lpstr>
      <vt:lpstr>胎児心拍数聴取に関する事例の概況②-2</vt:lpstr>
      <vt:lpstr>子宮収縮薬使用に関する事例の概況①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診療録等の記載に関する事例の概況①</vt:lpstr>
      <vt:lpstr>PowerPoint プレゼンテーション</vt:lpstr>
      <vt:lpstr>PowerPoint プレゼンテーション</vt:lpstr>
      <vt:lpstr>関係学会・団体等の動き①</vt:lpstr>
      <vt:lpstr>関係学会・団体等の動き②</vt:lpstr>
      <vt:lpstr>PowerPoint プレゼンテーション</vt:lpstr>
      <vt:lpstr>再発防止委員会からの提言（掲示用）</vt:lpstr>
      <vt:lpstr>再発防止委員会からの提言①</vt:lpstr>
      <vt:lpstr>再発防止委員会からの提言②</vt:lpstr>
      <vt:lpstr>再発防止委員会からの提言③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お知らせ①-1</vt:lpstr>
      <vt:lpstr>　　　　　お知らせ①-2</vt:lpstr>
      <vt:lpstr>　　　　　お知らせ①-3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大野 紗奈</cp:lastModifiedBy>
  <cp:revision>1005</cp:revision>
  <cp:lastPrinted>2016-05-12T08:32:07Z</cp:lastPrinted>
  <dcterms:created xsi:type="dcterms:W3CDTF">2008-08-26T02:42:31Z</dcterms:created>
  <dcterms:modified xsi:type="dcterms:W3CDTF">2017-04-07T08:45:21Z</dcterms:modified>
</cp:coreProperties>
</file>