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77" r:id="rId1"/>
    <p:sldMasterId id="2147483727" r:id="rId2"/>
    <p:sldMasterId id="2147483657" r:id="rId3"/>
  </p:sldMasterIdLst>
  <p:notesMasterIdLst>
    <p:notesMasterId r:id="rId122"/>
  </p:notesMasterIdLst>
  <p:handoutMasterIdLst>
    <p:handoutMasterId r:id="rId123"/>
  </p:handoutMasterIdLst>
  <p:sldIdLst>
    <p:sldId id="300" r:id="rId4"/>
    <p:sldId id="500" r:id="rId5"/>
    <p:sldId id="734" r:id="rId6"/>
    <p:sldId id="765" r:id="rId7"/>
    <p:sldId id="736" r:id="rId8"/>
    <p:sldId id="501" r:id="rId9"/>
    <p:sldId id="499" r:id="rId10"/>
    <p:sldId id="470" r:id="rId11"/>
    <p:sldId id="578" r:id="rId12"/>
    <p:sldId id="571" r:id="rId13"/>
    <p:sldId id="634" r:id="rId14"/>
    <p:sldId id="483" r:id="rId15"/>
    <p:sldId id="603" r:id="rId16"/>
    <p:sldId id="480" r:id="rId17"/>
    <p:sldId id="760" r:id="rId18"/>
    <p:sldId id="761" r:id="rId19"/>
    <p:sldId id="763" r:id="rId20"/>
    <p:sldId id="764" r:id="rId21"/>
    <p:sldId id="769" r:id="rId22"/>
    <p:sldId id="770" r:id="rId23"/>
    <p:sldId id="771" r:id="rId24"/>
    <p:sldId id="783" r:id="rId25"/>
    <p:sldId id="784" r:id="rId26"/>
    <p:sldId id="772" r:id="rId27"/>
    <p:sldId id="785" r:id="rId28"/>
    <p:sldId id="786" r:id="rId29"/>
    <p:sldId id="803" r:id="rId30"/>
    <p:sldId id="801" r:id="rId31"/>
    <p:sldId id="802" r:id="rId32"/>
    <p:sldId id="804" r:id="rId33"/>
    <p:sldId id="805" r:id="rId34"/>
    <p:sldId id="806" r:id="rId35"/>
    <p:sldId id="807" r:id="rId36"/>
    <p:sldId id="808" r:id="rId37"/>
    <p:sldId id="833" r:id="rId38"/>
    <p:sldId id="787" r:id="rId39"/>
    <p:sldId id="834" r:id="rId40"/>
    <p:sldId id="788" r:id="rId41"/>
    <p:sldId id="835" r:id="rId42"/>
    <p:sldId id="836" r:id="rId43"/>
    <p:sldId id="809" r:id="rId44"/>
    <p:sldId id="810" r:id="rId45"/>
    <p:sldId id="837" r:id="rId46"/>
    <p:sldId id="811" r:id="rId47"/>
    <p:sldId id="838" r:id="rId48"/>
    <p:sldId id="813" r:id="rId49"/>
    <p:sldId id="812" r:id="rId50"/>
    <p:sldId id="814" r:id="rId51"/>
    <p:sldId id="815" r:id="rId52"/>
    <p:sldId id="816" r:id="rId53"/>
    <p:sldId id="839" r:id="rId54"/>
    <p:sldId id="817" r:id="rId55"/>
    <p:sldId id="825" r:id="rId56"/>
    <p:sldId id="826" r:id="rId57"/>
    <p:sldId id="828" r:id="rId58"/>
    <p:sldId id="827" r:id="rId59"/>
    <p:sldId id="818" r:id="rId60"/>
    <p:sldId id="820" r:id="rId61"/>
    <p:sldId id="819" r:id="rId62"/>
    <p:sldId id="840" r:id="rId63"/>
    <p:sldId id="821" r:id="rId64"/>
    <p:sldId id="822" r:id="rId65"/>
    <p:sldId id="829" r:id="rId66"/>
    <p:sldId id="830" r:id="rId67"/>
    <p:sldId id="831" r:id="rId68"/>
    <p:sldId id="832" r:id="rId69"/>
    <p:sldId id="823" r:id="rId70"/>
    <p:sldId id="824" r:id="rId71"/>
    <p:sldId id="800" r:id="rId72"/>
    <p:sldId id="549" r:id="rId73"/>
    <p:sldId id="550" r:id="rId74"/>
    <p:sldId id="551" r:id="rId75"/>
    <p:sldId id="756" r:id="rId76"/>
    <p:sldId id="758" r:id="rId77"/>
    <p:sldId id="752" r:id="rId78"/>
    <p:sldId id="719" r:id="rId79"/>
    <p:sldId id="759" r:id="rId80"/>
    <p:sldId id="626" r:id="rId81"/>
    <p:sldId id="753" r:id="rId82"/>
    <p:sldId id="698" r:id="rId83"/>
    <p:sldId id="629" r:id="rId84"/>
    <p:sldId id="628" r:id="rId85"/>
    <p:sldId id="710" r:id="rId86"/>
    <p:sldId id="699" r:id="rId87"/>
    <p:sldId id="700" r:id="rId88"/>
    <p:sldId id="703" r:id="rId89"/>
    <p:sldId id="631" r:id="rId90"/>
    <p:sldId id="630" r:id="rId91"/>
    <p:sldId id="766" r:id="rId92"/>
    <p:sldId id="767" r:id="rId93"/>
    <p:sldId id="841" r:id="rId94"/>
    <p:sldId id="842" r:id="rId95"/>
    <p:sldId id="843" r:id="rId96"/>
    <p:sldId id="844" r:id="rId97"/>
    <p:sldId id="845" r:id="rId98"/>
    <p:sldId id="846" r:id="rId99"/>
    <p:sldId id="847" r:id="rId100"/>
    <p:sldId id="848" r:id="rId101"/>
    <p:sldId id="849" r:id="rId102"/>
    <p:sldId id="850" r:id="rId103"/>
    <p:sldId id="851" r:id="rId104"/>
    <p:sldId id="852" r:id="rId105"/>
    <p:sldId id="853" r:id="rId106"/>
    <p:sldId id="854" r:id="rId107"/>
    <p:sldId id="855" r:id="rId108"/>
    <p:sldId id="856" r:id="rId109"/>
    <p:sldId id="857" r:id="rId110"/>
    <p:sldId id="858" r:id="rId111"/>
    <p:sldId id="859" r:id="rId112"/>
    <p:sldId id="860" r:id="rId113"/>
    <p:sldId id="861" r:id="rId114"/>
    <p:sldId id="862" r:id="rId115"/>
    <p:sldId id="863" r:id="rId116"/>
    <p:sldId id="864" r:id="rId117"/>
    <p:sldId id="540" r:id="rId118"/>
    <p:sldId id="711" r:id="rId119"/>
    <p:sldId id="768" r:id="rId120"/>
    <p:sldId id="602" r:id="rId121"/>
  </p:sldIdLst>
  <p:sldSz cx="9904413" cy="6859588"/>
  <p:notesSz cx="6735763" cy="9866313"/>
  <p:defaultTextStyle>
    <a:defPPr>
      <a:defRPr lang="ja-JP"/>
    </a:defPPr>
    <a:lvl1pPr algn="l" rtl="0" eaLnBrk="0" fontAlgn="base" hangingPunct="0">
      <a:spcBef>
        <a:spcPct val="0"/>
      </a:spcBef>
      <a:spcAft>
        <a:spcPct val="0"/>
      </a:spcAft>
      <a:defRPr kumimoji="1" kern="1200">
        <a:solidFill>
          <a:schemeClr val="tx1"/>
        </a:solidFill>
        <a:latin typeface="Arial" panose="020B0604020202020204" pitchFamily="34" charset="0"/>
        <a:ea typeface="HG丸ｺﾞｼｯｸM-PRO" panose="020F0600000000000000" pitchFamily="50" charset="-128"/>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HG丸ｺﾞｼｯｸM-PRO" panose="020F0600000000000000" pitchFamily="50" charset="-128"/>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HG丸ｺﾞｼｯｸM-PRO" panose="020F0600000000000000" pitchFamily="50" charset="-128"/>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HG丸ｺﾞｼｯｸM-PRO" panose="020F0600000000000000" pitchFamily="50" charset="-128"/>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HG丸ｺﾞｼｯｸM-PRO" panose="020F0600000000000000"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HG丸ｺﾞｼｯｸM-PRO" panose="020F0600000000000000"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HG丸ｺﾞｼｯｸM-PRO" panose="020F0600000000000000"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HG丸ｺﾞｼｯｸM-PRO" panose="020F0600000000000000"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HG丸ｺﾞｼｯｸM-PRO" panose="020F0600000000000000" pitchFamily="50" charset="-128"/>
        <a:cs typeface="+mn-cs"/>
      </a:defRPr>
    </a:lvl9pPr>
  </p:defaultTextStyle>
  <p:extLst>
    <p:ext uri="{EFAFB233-063F-42B5-8137-9DF3F51BA10A}">
      <p15:sldGuideLst xmlns:p15="http://schemas.microsoft.com/office/powerpoint/2012/main">
        <p15:guide id="1" orient="horz" pos="2161">
          <p15:clr>
            <a:srgbClr val="A4A3A4"/>
          </p15:clr>
        </p15:guide>
        <p15:guide id="2" pos="312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川東 和樹" initials="川東" lastIdx="2" clrIdx="0">
    <p:extLst>
      <p:ext uri="{19B8F6BF-5375-455C-9EA6-DF929625EA0E}">
        <p15:presenceInfo xmlns:p15="http://schemas.microsoft.com/office/powerpoint/2012/main" userId="S-1-5-21-4025549187-954364677-2120641714-1600" providerId="AD"/>
      </p:ext>
    </p:extLst>
  </p:cmAuthor>
  <p:cmAuthor id="2" name="佐野 実央" initials="佐野" lastIdx="2" clrIdx="1">
    <p:extLst>
      <p:ext uri="{19B8F6BF-5375-455C-9EA6-DF929625EA0E}">
        <p15:presenceInfo xmlns:p15="http://schemas.microsoft.com/office/powerpoint/2012/main" userId="S-1-5-21-4025549187-954364677-2120641714-1594" providerId="AD"/>
      </p:ext>
    </p:extLst>
  </p:cmAuthor>
  <p:cmAuthor id="3" name="長谷 麻水" initials="長谷" lastIdx="1" clrIdx="2">
    <p:extLst>
      <p:ext uri="{19B8F6BF-5375-455C-9EA6-DF929625EA0E}">
        <p15:presenceInfo xmlns:p15="http://schemas.microsoft.com/office/powerpoint/2012/main" userId="S-1-5-21-4025549187-954364677-2120641714-661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a:srgbClr val="FFE5FF"/>
    <a:srgbClr val="FFFF99"/>
    <a:srgbClr val="CCFFCC"/>
    <a:srgbClr val="F8F8F8"/>
    <a:srgbClr val="5D70F1"/>
    <a:srgbClr val="A9FDE9"/>
    <a:srgbClr val="FFCCCC"/>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93D81CF-94F2-401A-BA57-92F5A7B2D0C5}" styleName="スタイル (中間)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935" autoAdjust="0"/>
    <p:restoredTop sz="99662" autoAdjust="0"/>
  </p:normalViewPr>
  <p:slideViewPr>
    <p:cSldViewPr>
      <p:cViewPr varScale="1">
        <p:scale>
          <a:sx n="114" d="100"/>
          <a:sy n="114" d="100"/>
        </p:scale>
        <p:origin x="1464" y="84"/>
      </p:cViewPr>
      <p:guideLst>
        <p:guide orient="horz" pos="2161"/>
        <p:guide pos="31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25" d="100"/>
        <a:sy n="125" d="100"/>
      </p:scale>
      <p:origin x="0" y="-21594"/>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117" Type="http://schemas.openxmlformats.org/officeDocument/2006/relationships/slide" Target="slides/slide114.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12" Type="http://schemas.openxmlformats.org/officeDocument/2006/relationships/slide" Target="slides/slide109.xml"/><Relationship Id="rId16" Type="http://schemas.openxmlformats.org/officeDocument/2006/relationships/slide" Target="slides/slide13.xml"/><Relationship Id="rId107" Type="http://schemas.openxmlformats.org/officeDocument/2006/relationships/slide" Target="slides/slide104.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102" Type="http://schemas.openxmlformats.org/officeDocument/2006/relationships/slide" Target="slides/slide99.xml"/><Relationship Id="rId123" Type="http://schemas.openxmlformats.org/officeDocument/2006/relationships/handoutMaster" Target="handoutMasters/handoutMaster1.xml"/><Relationship Id="rId128" Type="http://schemas.openxmlformats.org/officeDocument/2006/relationships/tableStyles" Target="tableStyles.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slide" Target="slides/slide92.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113" Type="http://schemas.openxmlformats.org/officeDocument/2006/relationships/slide" Target="slides/slide110.xml"/><Relationship Id="rId118" Type="http://schemas.openxmlformats.org/officeDocument/2006/relationships/slide" Target="slides/slide115.xml"/><Relationship Id="rId126"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slide" Target="slides/slide90.xml"/><Relationship Id="rId98" Type="http://schemas.openxmlformats.org/officeDocument/2006/relationships/slide" Target="slides/slide95.xml"/><Relationship Id="rId121" Type="http://schemas.openxmlformats.org/officeDocument/2006/relationships/slide" Target="slides/slide11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103" Type="http://schemas.openxmlformats.org/officeDocument/2006/relationships/slide" Target="slides/slide100.xml"/><Relationship Id="rId108" Type="http://schemas.openxmlformats.org/officeDocument/2006/relationships/slide" Target="slides/slide105.xml"/><Relationship Id="rId116" Type="http://schemas.openxmlformats.org/officeDocument/2006/relationships/slide" Target="slides/slide113.xml"/><Relationship Id="rId124" Type="http://schemas.openxmlformats.org/officeDocument/2006/relationships/commentAuthors" Target="commentAuthor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slide" Target="slides/slide93.xml"/><Relationship Id="rId111" Type="http://schemas.openxmlformats.org/officeDocument/2006/relationships/slide" Target="slides/slide108.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6" Type="http://schemas.openxmlformats.org/officeDocument/2006/relationships/slide" Target="slides/slide103.xml"/><Relationship Id="rId114" Type="http://schemas.openxmlformats.org/officeDocument/2006/relationships/slide" Target="slides/slide111.xml"/><Relationship Id="rId119" Type="http://schemas.openxmlformats.org/officeDocument/2006/relationships/slide" Target="slides/slide116.xml"/><Relationship Id="rId127" Type="http://schemas.openxmlformats.org/officeDocument/2006/relationships/theme" Target="theme/theme1.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122"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120" Type="http://schemas.openxmlformats.org/officeDocument/2006/relationships/slide" Target="slides/slide117.xml"/><Relationship Id="rId125" Type="http://schemas.openxmlformats.org/officeDocument/2006/relationships/presProps" Target="presProps.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slide" Target="slides/slide107.xml"/><Relationship Id="rId115" Type="http://schemas.openxmlformats.org/officeDocument/2006/relationships/slide" Target="slides/slide112.xml"/><Relationship Id="rId61" Type="http://schemas.openxmlformats.org/officeDocument/2006/relationships/slide" Target="slides/slide58.xml"/><Relationship Id="rId82" Type="http://schemas.openxmlformats.org/officeDocument/2006/relationships/slide" Target="slides/slide79.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hdr" sz="quarter"/>
          </p:nvPr>
        </p:nvSpPr>
        <p:spPr bwMode="auto">
          <a:xfrm>
            <a:off x="0" y="0"/>
            <a:ext cx="2919413"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200">
                <a:latin typeface="Arial" charset="0"/>
                <a:ea typeface="ＭＳ Ｐゴシック" pitchFamily="50" charset="-128"/>
              </a:defRPr>
            </a:lvl1pPr>
          </a:lstStyle>
          <a:p>
            <a:pPr>
              <a:defRPr/>
            </a:pPr>
            <a:endParaRPr lang="en-US" altLang="ja-JP"/>
          </a:p>
        </p:txBody>
      </p:sp>
      <p:sp>
        <p:nvSpPr>
          <p:cNvPr id="78851" name="Rectangle 3"/>
          <p:cNvSpPr>
            <a:spLocks noGrp="1" noChangeArrowheads="1"/>
          </p:cNvSpPr>
          <p:nvPr>
            <p:ph type="dt" sz="quarter" idx="1"/>
          </p:nvPr>
        </p:nvSpPr>
        <p:spPr bwMode="auto">
          <a:xfrm>
            <a:off x="3814763" y="0"/>
            <a:ext cx="2919412"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ＭＳ Ｐゴシック" pitchFamily="50" charset="-128"/>
              </a:defRPr>
            </a:lvl1pPr>
          </a:lstStyle>
          <a:p>
            <a:pPr>
              <a:defRPr/>
            </a:pPr>
            <a:endParaRPr lang="en-US" altLang="ja-JP"/>
          </a:p>
        </p:txBody>
      </p:sp>
      <p:sp>
        <p:nvSpPr>
          <p:cNvPr id="78852" name="Rectangle 4"/>
          <p:cNvSpPr>
            <a:spLocks noGrp="1" noChangeArrowheads="1"/>
          </p:cNvSpPr>
          <p:nvPr>
            <p:ph type="ftr" sz="quarter" idx="2"/>
          </p:nvPr>
        </p:nvSpPr>
        <p:spPr bwMode="auto">
          <a:xfrm>
            <a:off x="0" y="9371013"/>
            <a:ext cx="2919413" cy="4937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200">
                <a:latin typeface="Arial" charset="0"/>
                <a:ea typeface="ＭＳ Ｐゴシック" pitchFamily="50" charset="-128"/>
              </a:defRPr>
            </a:lvl1pPr>
          </a:lstStyle>
          <a:p>
            <a:pPr>
              <a:defRPr/>
            </a:pPr>
            <a:endParaRPr lang="en-US" altLang="ja-JP"/>
          </a:p>
        </p:txBody>
      </p:sp>
      <p:sp>
        <p:nvSpPr>
          <p:cNvPr id="78853" name="Rectangle 5"/>
          <p:cNvSpPr>
            <a:spLocks noGrp="1" noChangeArrowheads="1"/>
          </p:cNvSpPr>
          <p:nvPr>
            <p:ph type="sldNum" sz="quarter" idx="3"/>
          </p:nvPr>
        </p:nvSpPr>
        <p:spPr bwMode="auto">
          <a:xfrm>
            <a:off x="3814763" y="9371013"/>
            <a:ext cx="2919412" cy="4937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ea typeface="ＭＳ Ｐゴシック" panose="020B0600070205080204" pitchFamily="50" charset="-128"/>
              </a:defRPr>
            </a:lvl1pPr>
          </a:lstStyle>
          <a:p>
            <a:pPr>
              <a:defRPr/>
            </a:pPr>
            <a:fld id="{6EA10F50-79C6-4AE0-B615-52FB9F62D28C}" type="slidenum">
              <a:rPr lang="en-US" altLang="ja-JP"/>
              <a:pPr>
                <a:defRPr/>
              </a:pPr>
              <a:t>‹#›</a:t>
            </a:fld>
            <a:endParaRPr lang="en-US" altLang="ja-JP"/>
          </a:p>
        </p:txBody>
      </p:sp>
    </p:spTree>
    <p:extLst>
      <p:ext uri="{BB962C8B-B14F-4D97-AF65-F5344CB8AC3E}">
        <p14:creationId xmlns:p14="http://schemas.microsoft.com/office/powerpoint/2010/main" val="21657717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0" y="0"/>
            <a:ext cx="2919413"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200">
                <a:latin typeface="Arial" charset="0"/>
                <a:ea typeface="ＭＳ Ｐゴシック" pitchFamily="50" charset="-128"/>
              </a:defRPr>
            </a:lvl1pPr>
          </a:lstStyle>
          <a:p>
            <a:pPr>
              <a:defRPr/>
            </a:pPr>
            <a:endParaRPr lang="en-US" altLang="ja-JP"/>
          </a:p>
        </p:txBody>
      </p:sp>
      <p:sp>
        <p:nvSpPr>
          <p:cNvPr id="26627" name="Rectangle 3"/>
          <p:cNvSpPr>
            <a:spLocks noGrp="1" noChangeArrowheads="1"/>
          </p:cNvSpPr>
          <p:nvPr>
            <p:ph type="dt" idx="1"/>
          </p:nvPr>
        </p:nvSpPr>
        <p:spPr bwMode="auto">
          <a:xfrm>
            <a:off x="3814763" y="0"/>
            <a:ext cx="2919412"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ＭＳ Ｐゴシック" pitchFamily="50" charset="-128"/>
              </a:defRPr>
            </a:lvl1pPr>
          </a:lstStyle>
          <a:p>
            <a:pPr>
              <a:defRPr/>
            </a:pPr>
            <a:endParaRPr lang="en-US" altLang="ja-JP"/>
          </a:p>
        </p:txBody>
      </p:sp>
      <p:sp>
        <p:nvSpPr>
          <p:cNvPr id="7172" name="Rectangle 4"/>
          <p:cNvSpPr>
            <a:spLocks noGrp="1" noRot="1" noChangeAspect="1" noChangeArrowheads="1" noTextEdit="1"/>
          </p:cNvSpPr>
          <p:nvPr>
            <p:ph type="sldImg" idx="2"/>
          </p:nvPr>
        </p:nvSpPr>
        <p:spPr bwMode="auto">
          <a:xfrm>
            <a:off x="696913" y="739775"/>
            <a:ext cx="5343525" cy="37004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9" name="Rectangle 5"/>
          <p:cNvSpPr>
            <a:spLocks noGrp="1" noChangeArrowheads="1"/>
          </p:cNvSpPr>
          <p:nvPr>
            <p:ph type="body" sz="quarter" idx="3"/>
          </p:nvPr>
        </p:nvSpPr>
        <p:spPr bwMode="auto">
          <a:xfrm>
            <a:off x="673100" y="4686300"/>
            <a:ext cx="5389563" cy="44402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26630" name="Rectangle 6"/>
          <p:cNvSpPr>
            <a:spLocks noGrp="1" noChangeArrowheads="1"/>
          </p:cNvSpPr>
          <p:nvPr>
            <p:ph type="ftr" sz="quarter" idx="4"/>
          </p:nvPr>
        </p:nvSpPr>
        <p:spPr bwMode="auto">
          <a:xfrm>
            <a:off x="0" y="9371013"/>
            <a:ext cx="2919413" cy="4937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200">
                <a:latin typeface="Arial" charset="0"/>
                <a:ea typeface="ＭＳ Ｐゴシック" pitchFamily="50" charset="-128"/>
              </a:defRPr>
            </a:lvl1pPr>
          </a:lstStyle>
          <a:p>
            <a:pPr>
              <a:defRPr/>
            </a:pPr>
            <a:endParaRPr lang="en-US" altLang="ja-JP"/>
          </a:p>
        </p:txBody>
      </p:sp>
      <p:sp>
        <p:nvSpPr>
          <p:cNvPr id="26631" name="Rectangle 7"/>
          <p:cNvSpPr>
            <a:spLocks noGrp="1" noChangeArrowheads="1"/>
          </p:cNvSpPr>
          <p:nvPr>
            <p:ph type="sldNum" sz="quarter" idx="5"/>
          </p:nvPr>
        </p:nvSpPr>
        <p:spPr bwMode="auto">
          <a:xfrm>
            <a:off x="3814763" y="9371013"/>
            <a:ext cx="2919412" cy="4937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ea typeface="ＭＳ Ｐゴシック" panose="020B0600070205080204" pitchFamily="50" charset="-128"/>
              </a:defRPr>
            </a:lvl1pPr>
          </a:lstStyle>
          <a:p>
            <a:pPr>
              <a:defRPr/>
            </a:pPr>
            <a:fld id="{41E7EE04-1E66-499A-AAAE-D903DD4C42A7}" type="slidenum">
              <a:rPr lang="en-US" altLang="ja-JP"/>
              <a:pPr>
                <a:defRPr/>
              </a:pPr>
              <a:t>‹#›</a:t>
            </a:fld>
            <a:endParaRPr lang="en-US" altLang="ja-JP"/>
          </a:p>
        </p:txBody>
      </p:sp>
    </p:spTree>
    <p:extLst>
      <p:ext uri="{BB962C8B-B14F-4D97-AF65-F5344CB8AC3E}">
        <p14:creationId xmlns:p14="http://schemas.microsoft.com/office/powerpoint/2010/main" val="3474228487"/>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49198B58-5FF7-40A6-814E-1AD6F614C033}" type="slidenum">
              <a:rPr lang="en-US" altLang="ja-JP" smtClean="0">
                <a:ea typeface="ＭＳ Ｐゴシック" panose="020B0600070205080204" pitchFamily="50" charset="-128"/>
              </a:rPr>
              <a:pPr>
                <a:spcBef>
                  <a:spcPct val="0"/>
                </a:spcBef>
              </a:pPr>
              <a:t>0</a:t>
            </a:fld>
            <a:endParaRPr lang="en-US" altLang="ja-JP">
              <a:ea typeface="ＭＳ Ｐゴシック" panose="020B0600070205080204" pitchFamily="50" charset="-128"/>
            </a:endParaRPr>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xfrm>
            <a:off x="898525" y="4686300"/>
            <a:ext cx="4938713" cy="44402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latin typeface="Arial" panose="020B0604020202020204" pitchFamily="34" charset="0"/>
            </a:endParaRPr>
          </a:p>
        </p:txBody>
      </p:sp>
    </p:spTree>
    <p:extLst>
      <p:ext uri="{BB962C8B-B14F-4D97-AF65-F5344CB8AC3E}">
        <p14:creationId xmlns:p14="http://schemas.microsoft.com/office/powerpoint/2010/main" val="23026194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スライド イメージ プレースホルダー 1"/>
          <p:cNvSpPr>
            <a:spLocks noGrp="1" noRot="1" noChangeAspect="1" noTextEdit="1"/>
          </p:cNvSpPr>
          <p:nvPr>
            <p:ph type="sldImg"/>
          </p:nvPr>
        </p:nvSpPr>
        <p:spPr>
          <a:ln/>
        </p:spPr>
      </p:sp>
      <p:sp>
        <p:nvSpPr>
          <p:cNvPr id="15363" name="ノート プレースホルダー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a:latin typeface="Arial" panose="020B0604020202020204" pitchFamily="34" charset="0"/>
            </a:endParaRPr>
          </a:p>
        </p:txBody>
      </p:sp>
      <p:sp>
        <p:nvSpPr>
          <p:cNvPr id="15364" name="スライド番号プレースホルダー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3200">
                <a:solidFill>
                  <a:schemeClr val="tx1"/>
                </a:solidFill>
                <a:latin typeface="Arial" panose="020B0604020202020204" pitchFamily="34" charset="0"/>
                <a:ea typeface="HG丸ｺﾞｼｯｸM-PRO" panose="020F0600000000000000" pitchFamily="50" charset="-128"/>
              </a:defRPr>
            </a:lvl1pPr>
            <a:lvl2pPr marL="736248" indent="-283174">
              <a:defRPr kumimoji="1" sz="3200">
                <a:solidFill>
                  <a:schemeClr val="tx1"/>
                </a:solidFill>
                <a:latin typeface="Arial" panose="020B0604020202020204" pitchFamily="34" charset="0"/>
                <a:ea typeface="HG丸ｺﾞｼｯｸM-PRO" panose="020F0600000000000000" pitchFamily="50" charset="-128"/>
              </a:defRPr>
            </a:lvl2pPr>
            <a:lvl3pPr marL="1132690" indent="-226538">
              <a:defRPr kumimoji="1" sz="3200">
                <a:solidFill>
                  <a:schemeClr val="tx1"/>
                </a:solidFill>
                <a:latin typeface="Arial" panose="020B0604020202020204" pitchFamily="34" charset="0"/>
                <a:ea typeface="HG丸ｺﾞｼｯｸM-PRO" panose="020F0600000000000000" pitchFamily="50" charset="-128"/>
              </a:defRPr>
            </a:lvl3pPr>
            <a:lvl4pPr marL="1585766" indent="-226538">
              <a:defRPr kumimoji="1" sz="3200">
                <a:solidFill>
                  <a:schemeClr val="tx1"/>
                </a:solidFill>
                <a:latin typeface="Arial" panose="020B0604020202020204" pitchFamily="34" charset="0"/>
                <a:ea typeface="HG丸ｺﾞｼｯｸM-PRO" panose="020F0600000000000000" pitchFamily="50" charset="-128"/>
              </a:defRPr>
            </a:lvl4pPr>
            <a:lvl5pPr marL="2038844" indent="-226538">
              <a:defRPr kumimoji="1" sz="3200">
                <a:solidFill>
                  <a:schemeClr val="tx1"/>
                </a:solidFill>
                <a:latin typeface="Arial" panose="020B0604020202020204" pitchFamily="34" charset="0"/>
                <a:ea typeface="HG丸ｺﾞｼｯｸM-PRO" panose="020F0600000000000000" pitchFamily="50" charset="-128"/>
              </a:defRPr>
            </a:lvl5pPr>
            <a:lvl6pPr marL="2491919" indent="-226538" eaLnBrk="0" fontAlgn="base" hangingPunct="0">
              <a:spcBef>
                <a:spcPct val="0"/>
              </a:spcBef>
              <a:spcAft>
                <a:spcPct val="0"/>
              </a:spcAft>
              <a:defRPr kumimoji="1" sz="3200">
                <a:solidFill>
                  <a:schemeClr val="tx1"/>
                </a:solidFill>
                <a:latin typeface="Arial" panose="020B0604020202020204" pitchFamily="34" charset="0"/>
                <a:ea typeface="HG丸ｺﾞｼｯｸM-PRO" panose="020F0600000000000000" pitchFamily="50" charset="-128"/>
              </a:defRPr>
            </a:lvl6pPr>
            <a:lvl7pPr marL="2944996" indent="-226538" eaLnBrk="0" fontAlgn="base" hangingPunct="0">
              <a:spcBef>
                <a:spcPct val="0"/>
              </a:spcBef>
              <a:spcAft>
                <a:spcPct val="0"/>
              </a:spcAft>
              <a:defRPr kumimoji="1" sz="3200">
                <a:solidFill>
                  <a:schemeClr val="tx1"/>
                </a:solidFill>
                <a:latin typeface="Arial" panose="020B0604020202020204" pitchFamily="34" charset="0"/>
                <a:ea typeface="HG丸ｺﾞｼｯｸM-PRO" panose="020F0600000000000000" pitchFamily="50" charset="-128"/>
              </a:defRPr>
            </a:lvl7pPr>
            <a:lvl8pPr marL="3398072" indent="-226538" eaLnBrk="0" fontAlgn="base" hangingPunct="0">
              <a:spcBef>
                <a:spcPct val="0"/>
              </a:spcBef>
              <a:spcAft>
                <a:spcPct val="0"/>
              </a:spcAft>
              <a:defRPr kumimoji="1" sz="3200">
                <a:solidFill>
                  <a:schemeClr val="tx1"/>
                </a:solidFill>
                <a:latin typeface="Arial" panose="020B0604020202020204" pitchFamily="34" charset="0"/>
                <a:ea typeface="HG丸ｺﾞｼｯｸM-PRO" panose="020F0600000000000000" pitchFamily="50" charset="-128"/>
              </a:defRPr>
            </a:lvl8pPr>
            <a:lvl9pPr marL="3851148" indent="-226538" eaLnBrk="0" fontAlgn="base" hangingPunct="0">
              <a:spcBef>
                <a:spcPct val="0"/>
              </a:spcBef>
              <a:spcAft>
                <a:spcPct val="0"/>
              </a:spcAft>
              <a:defRPr kumimoji="1" sz="3200">
                <a:solidFill>
                  <a:schemeClr val="tx1"/>
                </a:solidFill>
                <a:latin typeface="Arial" panose="020B0604020202020204" pitchFamily="34" charset="0"/>
                <a:ea typeface="HG丸ｺﾞｼｯｸM-PRO" panose="020F0600000000000000" pitchFamily="50" charset="-128"/>
              </a:defRPr>
            </a:lvl9pPr>
          </a:lstStyle>
          <a:p>
            <a:fld id="{63A211D8-04BB-4B50-8140-8FA52318ACEA}" type="slidenum">
              <a:rPr lang="en-US" altLang="ja-JP" sz="1200">
                <a:ea typeface="ＭＳ Ｐゴシック" panose="020B0600070205080204" pitchFamily="50" charset="-128"/>
              </a:rPr>
              <a:pPr/>
              <a:t>3</a:t>
            </a:fld>
            <a:endParaRPr lang="en-US" altLang="ja-JP" sz="1200" dirty="0">
              <a:ea typeface="ＭＳ Ｐゴシック" panose="020B0600070205080204" pitchFamily="50" charset="-128"/>
            </a:endParaRPr>
          </a:p>
        </p:txBody>
      </p:sp>
    </p:spTree>
    <p:extLst>
      <p:ext uri="{BB962C8B-B14F-4D97-AF65-F5344CB8AC3E}">
        <p14:creationId xmlns:p14="http://schemas.microsoft.com/office/powerpoint/2010/main" val="23038275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E878617B-1E00-476B-8878-3B6143074940}" type="slidenum">
              <a:rPr lang="en-US" altLang="ja-JP" smtClean="0"/>
              <a:pPr>
                <a:defRPr/>
              </a:pPr>
              <a:t>4</a:t>
            </a:fld>
            <a:endParaRPr lang="en-US" altLang="ja-JP"/>
          </a:p>
        </p:txBody>
      </p:sp>
    </p:spTree>
    <p:extLst>
      <p:ext uri="{BB962C8B-B14F-4D97-AF65-F5344CB8AC3E}">
        <p14:creationId xmlns:p14="http://schemas.microsoft.com/office/powerpoint/2010/main" val="16859451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Arial" panose="020B0604020202020204" pitchFamily="34" charset="0"/>
            </a:endParaRPr>
          </a:p>
        </p:txBody>
      </p:sp>
    </p:spTree>
    <p:extLst>
      <p:ext uri="{BB962C8B-B14F-4D97-AF65-F5344CB8AC3E}">
        <p14:creationId xmlns:p14="http://schemas.microsoft.com/office/powerpoint/2010/main" val="10174869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a:latin typeface="Arial" panose="020B0604020202020204" pitchFamily="34" charset="0"/>
              </a:rPr>
              <a:t>制度見直しが円滑に実施され、</a:t>
            </a:r>
            <a:br>
              <a:rPr lang="ja-JP" altLang="en-US">
                <a:latin typeface="Arial" panose="020B0604020202020204" pitchFamily="34" charset="0"/>
              </a:rPr>
            </a:br>
            <a:r>
              <a:rPr lang="ja-JP" altLang="en-US">
                <a:latin typeface="Arial" panose="020B0604020202020204" pitchFamily="34" charset="0"/>
              </a:rPr>
              <a:t>本制度のさらなる充実が図られるよう、産科医療関係者の皆様にも</a:t>
            </a:r>
            <a:br>
              <a:rPr lang="ja-JP" altLang="en-US">
                <a:latin typeface="Arial" panose="020B0604020202020204" pitchFamily="34" charset="0"/>
              </a:rPr>
            </a:br>
            <a:r>
              <a:rPr lang="ja-JP" altLang="en-US">
                <a:latin typeface="Arial" panose="020B0604020202020204" pitchFamily="34" charset="0"/>
              </a:rPr>
              <a:t>ご協力・ご理解をお願いします。</a:t>
            </a:r>
            <a:br>
              <a:rPr lang="ja-JP" altLang="en-US">
                <a:latin typeface="Arial" panose="020B0604020202020204" pitchFamily="34" charset="0"/>
              </a:rPr>
            </a:br>
            <a:r>
              <a:rPr lang="ja-JP" altLang="en-US">
                <a:latin typeface="Arial" panose="020B0604020202020204" pitchFamily="34" charset="0"/>
              </a:rPr>
              <a:t>ご清聴ありがとうございました。</a:t>
            </a:r>
          </a:p>
        </p:txBody>
      </p:sp>
    </p:spTree>
    <p:extLst>
      <p:ext uri="{BB962C8B-B14F-4D97-AF65-F5344CB8AC3E}">
        <p14:creationId xmlns:p14="http://schemas.microsoft.com/office/powerpoint/2010/main" val="10251854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xfrm>
            <a:off x="2641600" y="6249988"/>
            <a:ext cx="2306638" cy="474662"/>
          </a:xfrm>
          <a:prstGeom prst="rect">
            <a:avLst/>
          </a:prstGeom>
        </p:spPr>
        <p:txBody>
          <a:bodyPr/>
          <a:lstStyle>
            <a:lvl1pPr>
              <a:defRPr/>
            </a:lvl1pPr>
          </a:lstStyle>
          <a:p>
            <a:pPr>
              <a:defRPr/>
            </a:pPr>
            <a:fld id="{6428FA78-5D9B-4679-A37F-89032FEB9DDB}" type="datetime1">
              <a:rPr lang="ja-JP" altLang="en-US" smtClean="0"/>
              <a:t>2019/5/20</a:t>
            </a:fld>
            <a:endParaRPr lang="en-US" altLang="ja-JP"/>
          </a:p>
        </p:txBody>
      </p:sp>
      <p:sp>
        <p:nvSpPr>
          <p:cNvPr id="3" name="Rectangle 12"/>
          <p:cNvSpPr>
            <a:spLocks noGrp="1" noChangeArrowheads="1"/>
          </p:cNvSpPr>
          <p:nvPr>
            <p:ph type="ftr" sz="quarter" idx="11"/>
          </p:nvPr>
        </p:nvSpPr>
        <p:spPr>
          <a:xfrm>
            <a:off x="6272213" y="6249988"/>
            <a:ext cx="3138487" cy="474662"/>
          </a:xfrm>
          <a:prstGeom prst="rect">
            <a:avLst/>
          </a:prstGeom>
        </p:spPr>
        <p:txBody>
          <a:bodyPr/>
          <a:lstStyle>
            <a:lvl1pPr algn="r">
              <a:defRPr sz="1500">
                <a:latin typeface="ＭＳ ゴシック" panose="020B0609070205080204" pitchFamily="49" charset="-128"/>
                <a:ea typeface="ＭＳ ゴシック" panose="020B0609070205080204" pitchFamily="49" charset="-128"/>
              </a:defRPr>
            </a:lvl1pPr>
          </a:lstStyle>
          <a:p>
            <a:pPr>
              <a:defRPr/>
            </a:pPr>
            <a:endParaRPr lang="en-US" altLang="ja-JP" dirty="0"/>
          </a:p>
        </p:txBody>
      </p:sp>
    </p:spTree>
    <p:extLst>
      <p:ext uri="{BB962C8B-B14F-4D97-AF65-F5344CB8AC3E}">
        <p14:creationId xmlns:p14="http://schemas.microsoft.com/office/powerpoint/2010/main" val="26503445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82625" y="457200"/>
            <a:ext cx="3194050" cy="1600200"/>
          </a:xfrm>
        </p:spPr>
        <p:txBody>
          <a:bodyPr anchor="b"/>
          <a:lstStyle>
            <a:lvl1pPr>
              <a:defRPr sz="3200"/>
            </a:lvl1pPr>
          </a:lstStyle>
          <a:p>
            <a:r>
              <a:rPr lang="ja-JP" altLang="en-US"/>
              <a:t>マスター タイトルの書式設定</a:t>
            </a:r>
          </a:p>
        </p:txBody>
      </p:sp>
      <p:sp>
        <p:nvSpPr>
          <p:cNvPr id="3" name="図プレースホルダー 2"/>
          <p:cNvSpPr>
            <a:spLocks noGrp="1"/>
          </p:cNvSpPr>
          <p:nvPr>
            <p:ph type="pic" idx="1"/>
          </p:nvPr>
        </p:nvSpPr>
        <p:spPr>
          <a:xfrm>
            <a:off x="4210050" y="987425"/>
            <a:ext cx="5014913" cy="4875213"/>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682625" y="2057400"/>
            <a:ext cx="3194050" cy="3813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416CA780-A6AF-4C52-A63B-CE549D1BB0A5}" type="datetime1">
              <a:rPr lang="ja-JP" altLang="en-US" smtClean="0"/>
              <a:t>2019/5/20</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a:xfrm>
            <a:off x="6994525" y="6357938"/>
            <a:ext cx="2228850" cy="365125"/>
          </a:xfrm>
          <a:prstGeom prst="rect">
            <a:avLst/>
          </a:prstGeom>
        </p:spPr>
        <p:txBody>
          <a:bodyPr/>
          <a:lstStyle>
            <a:lvl1pPr>
              <a:defRPr/>
            </a:lvl1pPr>
          </a:lstStyle>
          <a:p>
            <a:pPr>
              <a:defRPr/>
            </a:pPr>
            <a:fld id="{0C2E3214-B019-4A69-88C4-53ACD5C72D44}" type="slidenum">
              <a:rPr lang="ja-JP" altLang="en-US"/>
              <a:pPr>
                <a:defRPr/>
              </a:pPr>
              <a:t>‹#›</a:t>
            </a:fld>
            <a:endParaRPr lang="ja-JP" altLang="en-US"/>
          </a:p>
        </p:txBody>
      </p:sp>
    </p:spTree>
    <p:extLst>
      <p:ext uri="{BB962C8B-B14F-4D97-AF65-F5344CB8AC3E}">
        <p14:creationId xmlns:p14="http://schemas.microsoft.com/office/powerpoint/2010/main" val="24336005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fld id="{2F71D7E8-EB49-4547-B4B3-E4D8D12AA0E3}" type="datetime1">
              <a:rPr lang="ja-JP" altLang="en-US" smtClean="0"/>
              <a:t>2019/5/20</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a:xfrm>
            <a:off x="6994525" y="6357938"/>
            <a:ext cx="2228850" cy="365125"/>
          </a:xfrm>
          <a:prstGeom prst="rect">
            <a:avLst/>
          </a:prstGeom>
        </p:spPr>
        <p:txBody>
          <a:bodyPr/>
          <a:lstStyle>
            <a:lvl1pPr>
              <a:defRPr/>
            </a:lvl1pPr>
          </a:lstStyle>
          <a:p>
            <a:pPr>
              <a:defRPr/>
            </a:pPr>
            <a:fld id="{3D636942-97B6-46B5-8EE9-F98B80F74686}" type="slidenum">
              <a:rPr lang="ja-JP" altLang="en-US"/>
              <a:pPr>
                <a:defRPr/>
              </a:pPr>
              <a:t>‹#›</a:t>
            </a:fld>
            <a:endParaRPr lang="ja-JP" altLang="en-US"/>
          </a:p>
        </p:txBody>
      </p:sp>
    </p:spTree>
    <p:extLst>
      <p:ext uri="{BB962C8B-B14F-4D97-AF65-F5344CB8AC3E}">
        <p14:creationId xmlns:p14="http://schemas.microsoft.com/office/powerpoint/2010/main" val="26520232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088188" y="365125"/>
            <a:ext cx="2135187" cy="5813425"/>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681038" y="365125"/>
            <a:ext cx="6254750" cy="58134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fld id="{3F11A086-911C-4A15-A5E3-FD4E49FD7C44}" type="datetime1">
              <a:rPr lang="ja-JP" altLang="en-US" smtClean="0"/>
              <a:t>2019/5/20</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a:xfrm>
            <a:off x="6994525" y="6357938"/>
            <a:ext cx="2228850" cy="365125"/>
          </a:xfrm>
          <a:prstGeom prst="rect">
            <a:avLst/>
          </a:prstGeom>
        </p:spPr>
        <p:txBody>
          <a:bodyPr/>
          <a:lstStyle>
            <a:lvl1pPr>
              <a:defRPr/>
            </a:lvl1pPr>
          </a:lstStyle>
          <a:p>
            <a:pPr>
              <a:defRPr/>
            </a:pPr>
            <a:fld id="{7CB8758B-E796-4C1C-9CC1-E5A6375451F1}" type="slidenum">
              <a:rPr lang="ja-JP" altLang="en-US"/>
              <a:pPr>
                <a:defRPr/>
              </a:pPr>
              <a:t>‹#›</a:t>
            </a:fld>
            <a:endParaRPr lang="ja-JP" altLang="en-US"/>
          </a:p>
        </p:txBody>
      </p:sp>
    </p:spTree>
    <p:extLst>
      <p:ext uri="{BB962C8B-B14F-4D97-AF65-F5344CB8AC3E}">
        <p14:creationId xmlns:p14="http://schemas.microsoft.com/office/powerpoint/2010/main" val="15839289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fld id="{1C813466-F92B-465E-8FFC-D41DE51AC46B}" type="datetime1">
              <a:rPr lang="ja-JP" altLang="en-US" smtClean="0"/>
              <a:t>2019/5/20</a:t>
            </a:fld>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930F64EC-FE0A-4460-B896-894E0E1B6F85}" type="slidenum">
              <a:rPr lang="ja-JP" altLang="en-US"/>
              <a:pPr>
                <a:defRPr/>
              </a:pPr>
              <a:t>‹#›</a:t>
            </a:fld>
            <a:endParaRPr lang="en-US" altLang="ja-JP" dirty="0"/>
          </a:p>
        </p:txBody>
      </p:sp>
    </p:spTree>
    <p:extLst>
      <p:ext uri="{BB962C8B-B14F-4D97-AF65-F5344CB8AC3E}">
        <p14:creationId xmlns:p14="http://schemas.microsoft.com/office/powerpoint/2010/main" val="21424407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白紙">
    <p:bg>
      <p:bgPr>
        <a:solidFill>
          <a:schemeClr val="bg1"/>
        </a:solidFill>
        <a:effectLst/>
      </p:bgPr>
    </p:b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fld id="{0B5F94B0-A931-4D0D-B613-83E3C9B47594}" type="datetime1">
              <a:rPr lang="ja-JP" altLang="en-US" smtClean="0"/>
              <a:t>2019/5/20</a:t>
            </a:fld>
            <a:endParaRPr lang="en-US" altLang="ja-JP"/>
          </a:p>
        </p:txBody>
      </p:sp>
      <p:sp>
        <p:nvSpPr>
          <p:cNvPr id="3" name="Rectangle 5"/>
          <p:cNvSpPr>
            <a:spLocks noGrp="1" noChangeArrowheads="1"/>
          </p:cNvSpPr>
          <p:nvPr>
            <p:ph type="ftr" sz="quarter" idx="11"/>
          </p:nvPr>
        </p:nvSpPr>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p:txBody>
          <a:bodyPr/>
          <a:lstStyle>
            <a:lvl1pPr>
              <a:defRPr/>
            </a:lvl1pPr>
          </a:lstStyle>
          <a:p>
            <a:pPr>
              <a:defRPr/>
            </a:pPr>
            <a:fld id="{79880AA3-151B-4366-92A4-EF0E210BCF61}" type="slidenum">
              <a:rPr lang="ja-JP" altLang="en-US"/>
              <a:pPr>
                <a:defRPr/>
              </a:pPr>
              <a:t>‹#›</a:t>
            </a:fld>
            <a:endParaRPr lang="en-US" altLang="ja-JP" dirty="0"/>
          </a:p>
        </p:txBody>
      </p:sp>
    </p:spTree>
    <p:extLst>
      <p:ext uri="{BB962C8B-B14F-4D97-AF65-F5344CB8AC3E}">
        <p14:creationId xmlns:p14="http://schemas.microsoft.com/office/powerpoint/2010/main" val="34496555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_白紙">
    <p:bg>
      <p:bgPr>
        <a:solidFill>
          <a:schemeClr val="bg1">
            <a:alpha val="43921"/>
          </a:schemeClr>
        </a:solidFill>
        <a:effectLst/>
      </p:bgPr>
    </p:b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fld id="{B787E162-EC1F-4013-8A03-1D01F5EF2301}" type="datetime1">
              <a:rPr lang="ja-JP" altLang="en-US" smtClean="0"/>
              <a:t>2019/5/20</a:t>
            </a:fld>
            <a:endParaRPr lang="en-US" altLang="ja-JP"/>
          </a:p>
        </p:txBody>
      </p:sp>
      <p:sp>
        <p:nvSpPr>
          <p:cNvPr id="3" name="Rectangle 5"/>
          <p:cNvSpPr>
            <a:spLocks noGrp="1" noChangeArrowheads="1"/>
          </p:cNvSpPr>
          <p:nvPr>
            <p:ph type="ftr" sz="quarter" idx="11"/>
          </p:nvPr>
        </p:nvSpPr>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p:txBody>
          <a:bodyPr/>
          <a:lstStyle>
            <a:lvl1pPr>
              <a:defRPr/>
            </a:lvl1pPr>
          </a:lstStyle>
          <a:p>
            <a:pPr>
              <a:defRPr/>
            </a:pPr>
            <a:fld id="{6E77BE47-376B-491A-B64C-F9BE6743A21E}" type="slidenum">
              <a:rPr lang="ja-JP" altLang="en-US"/>
              <a:pPr>
                <a:defRPr/>
              </a:pPr>
              <a:t>‹#›</a:t>
            </a:fld>
            <a:endParaRPr lang="en-US" altLang="ja-JP" dirty="0"/>
          </a:p>
        </p:txBody>
      </p:sp>
    </p:spTree>
    <p:extLst>
      <p:ext uri="{BB962C8B-B14F-4D97-AF65-F5344CB8AC3E}">
        <p14:creationId xmlns:p14="http://schemas.microsoft.com/office/powerpoint/2010/main" val="4132892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238250" y="1122363"/>
            <a:ext cx="7427913" cy="2389187"/>
          </a:xfrm>
        </p:spPr>
        <p:txBody>
          <a:bodyPr anchor="b"/>
          <a:lstStyle>
            <a:lvl1pPr algn="ctr">
              <a:defRPr sz="6000"/>
            </a:lvl1pPr>
          </a:lstStyle>
          <a:p>
            <a:r>
              <a:rPr lang="ja-JP" altLang="en-US"/>
              <a:t>マスター タイトルの書式設定</a:t>
            </a:r>
          </a:p>
        </p:txBody>
      </p:sp>
      <p:sp>
        <p:nvSpPr>
          <p:cNvPr id="3" name="サブタイトル 2"/>
          <p:cNvSpPr>
            <a:spLocks noGrp="1"/>
          </p:cNvSpPr>
          <p:nvPr>
            <p:ph type="subTitle" idx="1"/>
          </p:nvPr>
        </p:nvSpPr>
        <p:spPr>
          <a:xfrm>
            <a:off x="1238250" y="3603625"/>
            <a:ext cx="7427913" cy="165576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p>
        </p:txBody>
      </p:sp>
      <p:sp>
        <p:nvSpPr>
          <p:cNvPr id="4" name="日付プレースホルダー 3"/>
          <p:cNvSpPr>
            <a:spLocks noGrp="1"/>
          </p:cNvSpPr>
          <p:nvPr>
            <p:ph type="dt" sz="half" idx="10"/>
          </p:nvPr>
        </p:nvSpPr>
        <p:spPr/>
        <p:txBody>
          <a:bodyPr/>
          <a:lstStyle>
            <a:lvl1pPr>
              <a:defRPr/>
            </a:lvl1pPr>
          </a:lstStyle>
          <a:p>
            <a:pPr>
              <a:defRPr/>
            </a:pPr>
            <a:fld id="{2EF099F0-D911-41DD-9D42-0957A4758FED}" type="datetime1">
              <a:rPr lang="ja-JP" altLang="en-US" smtClean="0"/>
              <a:t>2019/5/20</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a:xfrm>
            <a:off x="6994525" y="6357938"/>
            <a:ext cx="2228850" cy="365125"/>
          </a:xfrm>
          <a:prstGeom prst="rect">
            <a:avLst/>
          </a:prstGeom>
        </p:spPr>
        <p:txBody>
          <a:bodyPr/>
          <a:lstStyle>
            <a:lvl1pPr>
              <a:defRPr/>
            </a:lvl1pPr>
          </a:lstStyle>
          <a:p>
            <a:pPr>
              <a:defRPr/>
            </a:pPr>
            <a:fld id="{85FB01DE-FE72-406E-8327-1FCCC6F148A2}" type="slidenum">
              <a:rPr lang="ja-JP" altLang="en-US"/>
              <a:pPr>
                <a:defRPr/>
              </a:pPr>
              <a:t>‹#›</a:t>
            </a:fld>
            <a:endParaRPr lang="ja-JP" altLang="en-US"/>
          </a:p>
        </p:txBody>
      </p:sp>
    </p:spTree>
    <p:extLst>
      <p:ext uri="{BB962C8B-B14F-4D97-AF65-F5344CB8AC3E}">
        <p14:creationId xmlns:p14="http://schemas.microsoft.com/office/powerpoint/2010/main" val="23285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fld id="{59B59B8A-A8E1-4296-A13F-FC9D6442FDE8}" type="datetime1">
              <a:rPr lang="ja-JP" altLang="en-US" smtClean="0"/>
              <a:t>2019/5/20</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a:xfrm>
            <a:off x="6994525" y="6357938"/>
            <a:ext cx="2228850" cy="365125"/>
          </a:xfrm>
          <a:prstGeom prst="rect">
            <a:avLst/>
          </a:prstGeom>
        </p:spPr>
        <p:txBody>
          <a:bodyPr/>
          <a:lstStyle>
            <a:lvl1pPr>
              <a:defRPr/>
            </a:lvl1pPr>
          </a:lstStyle>
          <a:p>
            <a:pPr>
              <a:defRPr/>
            </a:pPr>
            <a:fld id="{62E1BEAC-7FCA-4991-A408-1372EB352F76}" type="slidenum">
              <a:rPr lang="ja-JP" altLang="en-US"/>
              <a:pPr>
                <a:defRPr/>
              </a:pPr>
              <a:t>‹#›</a:t>
            </a:fld>
            <a:endParaRPr lang="ja-JP" altLang="en-US"/>
          </a:p>
        </p:txBody>
      </p:sp>
    </p:spTree>
    <p:extLst>
      <p:ext uri="{BB962C8B-B14F-4D97-AF65-F5344CB8AC3E}">
        <p14:creationId xmlns:p14="http://schemas.microsoft.com/office/powerpoint/2010/main" val="28692176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76275" y="1709738"/>
            <a:ext cx="8542338" cy="2854325"/>
          </a:xfrm>
        </p:spPr>
        <p:txBody>
          <a:bodyPr anchor="b"/>
          <a:lstStyle>
            <a:lvl1pPr>
              <a:defRPr sz="6000"/>
            </a:lvl1pPr>
          </a:lstStyle>
          <a:p>
            <a:r>
              <a:rPr lang="ja-JP" altLang="en-US"/>
              <a:t>マスター タイトルの書式設定</a:t>
            </a:r>
          </a:p>
        </p:txBody>
      </p:sp>
      <p:sp>
        <p:nvSpPr>
          <p:cNvPr id="3" name="テキスト プレースホルダー 2"/>
          <p:cNvSpPr>
            <a:spLocks noGrp="1"/>
          </p:cNvSpPr>
          <p:nvPr>
            <p:ph type="body" idx="1"/>
          </p:nvPr>
        </p:nvSpPr>
        <p:spPr>
          <a:xfrm>
            <a:off x="676275" y="4591050"/>
            <a:ext cx="8542338" cy="150018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日付プレースホルダー 3"/>
          <p:cNvSpPr>
            <a:spLocks noGrp="1"/>
          </p:cNvSpPr>
          <p:nvPr>
            <p:ph type="dt" sz="half" idx="10"/>
          </p:nvPr>
        </p:nvSpPr>
        <p:spPr/>
        <p:txBody>
          <a:bodyPr/>
          <a:lstStyle>
            <a:lvl1pPr>
              <a:defRPr/>
            </a:lvl1pPr>
          </a:lstStyle>
          <a:p>
            <a:pPr>
              <a:defRPr/>
            </a:pPr>
            <a:fld id="{6AE057E1-1D74-498A-A18A-DA8FED38CDFB}" type="datetime1">
              <a:rPr lang="ja-JP" altLang="en-US" smtClean="0"/>
              <a:t>2019/5/20</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a:xfrm>
            <a:off x="6994525" y="6357938"/>
            <a:ext cx="2228850" cy="365125"/>
          </a:xfrm>
          <a:prstGeom prst="rect">
            <a:avLst/>
          </a:prstGeom>
        </p:spPr>
        <p:txBody>
          <a:bodyPr/>
          <a:lstStyle>
            <a:lvl1pPr>
              <a:defRPr/>
            </a:lvl1pPr>
          </a:lstStyle>
          <a:p>
            <a:pPr>
              <a:defRPr/>
            </a:pPr>
            <a:fld id="{457AE593-55D5-4EDD-BF90-D3C3ADEB3D15}" type="slidenum">
              <a:rPr lang="ja-JP" altLang="en-US"/>
              <a:pPr>
                <a:defRPr/>
              </a:pPr>
              <a:t>‹#›</a:t>
            </a:fld>
            <a:endParaRPr lang="ja-JP" altLang="en-US"/>
          </a:p>
        </p:txBody>
      </p:sp>
    </p:spTree>
    <p:extLst>
      <p:ext uri="{BB962C8B-B14F-4D97-AF65-F5344CB8AC3E}">
        <p14:creationId xmlns:p14="http://schemas.microsoft.com/office/powerpoint/2010/main" val="26184534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681038" y="1825625"/>
            <a:ext cx="4194175" cy="43529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5027613" y="1825625"/>
            <a:ext cx="4195762" cy="43529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3"/>
          <p:cNvSpPr>
            <a:spLocks noGrp="1"/>
          </p:cNvSpPr>
          <p:nvPr>
            <p:ph type="dt" sz="half" idx="10"/>
          </p:nvPr>
        </p:nvSpPr>
        <p:spPr/>
        <p:txBody>
          <a:bodyPr/>
          <a:lstStyle>
            <a:lvl1pPr>
              <a:defRPr/>
            </a:lvl1pPr>
          </a:lstStyle>
          <a:p>
            <a:pPr>
              <a:defRPr/>
            </a:pPr>
            <a:fld id="{70FB7E6A-4AA7-4DC3-ABFA-8F2EB66950BB}" type="datetime1">
              <a:rPr lang="ja-JP" altLang="en-US" smtClean="0"/>
              <a:t>2019/5/20</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a:xfrm>
            <a:off x="6994525" y="6357938"/>
            <a:ext cx="2228850" cy="365125"/>
          </a:xfrm>
          <a:prstGeom prst="rect">
            <a:avLst/>
          </a:prstGeom>
        </p:spPr>
        <p:txBody>
          <a:bodyPr/>
          <a:lstStyle>
            <a:lvl1pPr>
              <a:defRPr/>
            </a:lvl1pPr>
          </a:lstStyle>
          <a:p>
            <a:pPr>
              <a:defRPr/>
            </a:pPr>
            <a:fld id="{B056BAB0-1627-451D-9EB4-9C5635657B54}" type="slidenum">
              <a:rPr lang="ja-JP" altLang="en-US"/>
              <a:pPr>
                <a:defRPr/>
              </a:pPr>
              <a:t>‹#›</a:t>
            </a:fld>
            <a:endParaRPr lang="ja-JP" altLang="en-US"/>
          </a:p>
        </p:txBody>
      </p:sp>
    </p:spTree>
    <p:extLst>
      <p:ext uri="{BB962C8B-B14F-4D97-AF65-F5344CB8AC3E}">
        <p14:creationId xmlns:p14="http://schemas.microsoft.com/office/powerpoint/2010/main" val="33437109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82625" y="365125"/>
            <a:ext cx="8542338" cy="1325563"/>
          </a:xfrm>
        </p:spPr>
        <p:txBody>
          <a:bodyPr/>
          <a:lstStyle/>
          <a:p>
            <a:r>
              <a:rPr lang="ja-JP" altLang="en-US"/>
              <a:t>マスター タイトルの書式設定</a:t>
            </a:r>
          </a:p>
        </p:txBody>
      </p:sp>
      <p:sp>
        <p:nvSpPr>
          <p:cNvPr id="3" name="テキスト プレースホルダー 2"/>
          <p:cNvSpPr>
            <a:spLocks noGrp="1"/>
          </p:cNvSpPr>
          <p:nvPr>
            <p:ph type="body" idx="1"/>
          </p:nvPr>
        </p:nvSpPr>
        <p:spPr>
          <a:xfrm>
            <a:off x="682625" y="1681163"/>
            <a:ext cx="4189413"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682625" y="2505075"/>
            <a:ext cx="4189413" cy="36861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5013325" y="1681163"/>
            <a:ext cx="421163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5013325" y="2505075"/>
            <a:ext cx="4211638" cy="36861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3"/>
          <p:cNvSpPr>
            <a:spLocks noGrp="1"/>
          </p:cNvSpPr>
          <p:nvPr>
            <p:ph type="dt" sz="half" idx="10"/>
          </p:nvPr>
        </p:nvSpPr>
        <p:spPr/>
        <p:txBody>
          <a:bodyPr/>
          <a:lstStyle>
            <a:lvl1pPr>
              <a:defRPr/>
            </a:lvl1pPr>
          </a:lstStyle>
          <a:p>
            <a:pPr>
              <a:defRPr/>
            </a:pPr>
            <a:fld id="{8D197A66-5339-4182-9D41-44F02C536924}" type="datetime1">
              <a:rPr lang="ja-JP" altLang="en-US" smtClean="0"/>
              <a:t>2019/5/20</a:t>
            </a:fld>
            <a:endParaRPr lang="ja-JP" altLang="en-US"/>
          </a:p>
        </p:txBody>
      </p:sp>
      <p:sp>
        <p:nvSpPr>
          <p:cNvPr id="8"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ー 5"/>
          <p:cNvSpPr>
            <a:spLocks noGrp="1"/>
          </p:cNvSpPr>
          <p:nvPr>
            <p:ph type="sldNum" sz="quarter" idx="12"/>
          </p:nvPr>
        </p:nvSpPr>
        <p:spPr>
          <a:xfrm>
            <a:off x="6994525" y="6357938"/>
            <a:ext cx="2228850" cy="365125"/>
          </a:xfrm>
          <a:prstGeom prst="rect">
            <a:avLst/>
          </a:prstGeom>
        </p:spPr>
        <p:txBody>
          <a:bodyPr/>
          <a:lstStyle>
            <a:lvl1pPr>
              <a:defRPr/>
            </a:lvl1pPr>
          </a:lstStyle>
          <a:p>
            <a:pPr>
              <a:defRPr/>
            </a:pPr>
            <a:fld id="{7414D27E-C9C1-493A-B114-8668034A093C}" type="slidenum">
              <a:rPr lang="ja-JP" altLang="en-US"/>
              <a:pPr>
                <a:defRPr/>
              </a:pPr>
              <a:t>‹#›</a:t>
            </a:fld>
            <a:endParaRPr lang="ja-JP" altLang="en-US"/>
          </a:p>
        </p:txBody>
      </p:sp>
    </p:spTree>
    <p:extLst>
      <p:ext uri="{BB962C8B-B14F-4D97-AF65-F5344CB8AC3E}">
        <p14:creationId xmlns:p14="http://schemas.microsoft.com/office/powerpoint/2010/main" val="6611718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3"/>
          <p:cNvSpPr>
            <a:spLocks noGrp="1"/>
          </p:cNvSpPr>
          <p:nvPr>
            <p:ph type="dt" sz="half" idx="10"/>
          </p:nvPr>
        </p:nvSpPr>
        <p:spPr/>
        <p:txBody>
          <a:bodyPr/>
          <a:lstStyle>
            <a:lvl1pPr>
              <a:defRPr/>
            </a:lvl1pPr>
          </a:lstStyle>
          <a:p>
            <a:pPr>
              <a:defRPr/>
            </a:pPr>
            <a:fld id="{5DAE1759-8346-477D-A79A-C9BE88AD4978}" type="datetime1">
              <a:rPr lang="ja-JP" altLang="en-US" smtClean="0"/>
              <a:t>2019/5/20</a:t>
            </a:fld>
            <a:endParaRPr lang="ja-JP" altLang="en-US"/>
          </a:p>
        </p:txBody>
      </p:sp>
      <p:sp>
        <p:nvSpPr>
          <p:cNvPr id="4"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ー 5"/>
          <p:cNvSpPr>
            <a:spLocks noGrp="1"/>
          </p:cNvSpPr>
          <p:nvPr>
            <p:ph type="sldNum" sz="quarter" idx="12"/>
          </p:nvPr>
        </p:nvSpPr>
        <p:spPr>
          <a:xfrm>
            <a:off x="6994525" y="6357938"/>
            <a:ext cx="2228850" cy="365125"/>
          </a:xfrm>
          <a:prstGeom prst="rect">
            <a:avLst/>
          </a:prstGeom>
        </p:spPr>
        <p:txBody>
          <a:bodyPr/>
          <a:lstStyle>
            <a:lvl1pPr>
              <a:defRPr/>
            </a:lvl1pPr>
          </a:lstStyle>
          <a:p>
            <a:pPr>
              <a:defRPr/>
            </a:pPr>
            <a:fld id="{A9691C11-068A-441A-9FEF-C95BFCFA8258}" type="slidenum">
              <a:rPr lang="ja-JP" altLang="en-US"/>
              <a:pPr>
                <a:defRPr/>
              </a:pPr>
              <a:t>‹#›</a:t>
            </a:fld>
            <a:endParaRPr lang="ja-JP" altLang="en-US"/>
          </a:p>
        </p:txBody>
      </p:sp>
    </p:spTree>
    <p:extLst>
      <p:ext uri="{BB962C8B-B14F-4D97-AF65-F5344CB8AC3E}">
        <p14:creationId xmlns:p14="http://schemas.microsoft.com/office/powerpoint/2010/main" val="16606308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p:cNvSpPr>
            <a:spLocks noGrp="1"/>
          </p:cNvSpPr>
          <p:nvPr>
            <p:ph type="dt" sz="half" idx="10"/>
          </p:nvPr>
        </p:nvSpPr>
        <p:spPr/>
        <p:txBody>
          <a:bodyPr/>
          <a:lstStyle>
            <a:lvl1pPr>
              <a:defRPr/>
            </a:lvl1pPr>
          </a:lstStyle>
          <a:p>
            <a:pPr>
              <a:defRPr/>
            </a:pPr>
            <a:fld id="{142F31BD-0820-49C0-B874-1FC5D417109F}" type="datetime1">
              <a:rPr lang="ja-JP" altLang="en-US" smtClean="0"/>
              <a:t>2019/5/20</a:t>
            </a:fld>
            <a:endParaRPr lang="ja-JP" altLang="en-US"/>
          </a:p>
        </p:txBody>
      </p:sp>
      <p:sp>
        <p:nvSpPr>
          <p:cNvPr id="3"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ー 5"/>
          <p:cNvSpPr>
            <a:spLocks noGrp="1"/>
          </p:cNvSpPr>
          <p:nvPr>
            <p:ph type="sldNum" sz="quarter" idx="12"/>
          </p:nvPr>
        </p:nvSpPr>
        <p:spPr>
          <a:xfrm>
            <a:off x="6994525" y="6357938"/>
            <a:ext cx="2228850" cy="365125"/>
          </a:xfrm>
          <a:prstGeom prst="rect">
            <a:avLst/>
          </a:prstGeom>
        </p:spPr>
        <p:txBody>
          <a:bodyPr/>
          <a:lstStyle>
            <a:lvl1pPr>
              <a:defRPr/>
            </a:lvl1pPr>
          </a:lstStyle>
          <a:p>
            <a:pPr>
              <a:defRPr/>
            </a:pPr>
            <a:fld id="{2007F6C1-8C74-4A93-A8B8-92F9E85EFB6F}" type="slidenum">
              <a:rPr lang="ja-JP" altLang="en-US"/>
              <a:pPr>
                <a:defRPr/>
              </a:pPr>
              <a:t>‹#›</a:t>
            </a:fld>
            <a:endParaRPr lang="ja-JP" altLang="en-US"/>
          </a:p>
        </p:txBody>
      </p:sp>
    </p:spTree>
    <p:extLst>
      <p:ext uri="{BB962C8B-B14F-4D97-AF65-F5344CB8AC3E}">
        <p14:creationId xmlns:p14="http://schemas.microsoft.com/office/powerpoint/2010/main" val="1803551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82625" y="457200"/>
            <a:ext cx="3194050" cy="1600200"/>
          </a:xfrm>
        </p:spPr>
        <p:txBody>
          <a:bodyPr anchor="b"/>
          <a:lstStyle>
            <a:lvl1pPr>
              <a:defRPr sz="3200"/>
            </a:lvl1pPr>
          </a:lstStyle>
          <a:p>
            <a:r>
              <a:rPr lang="ja-JP" altLang="en-US"/>
              <a:t>マスター タイトルの書式設定</a:t>
            </a:r>
          </a:p>
        </p:txBody>
      </p:sp>
      <p:sp>
        <p:nvSpPr>
          <p:cNvPr id="3" name="コンテンツ プレースホルダー 2"/>
          <p:cNvSpPr>
            <a:spLocks noGrp="1"/>
          </p:cNvSpPr>
          <p:nvPr>
            <p:ph idx="1"/>
          </p:nvPr>
        </p:nvSpPr>
        <p:spPr>
          <a:xfrm>
            <a:off x="4210050" y="987425"/>
            <a:ext cx="5014913" cy="48752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682625" y="2057400"/>
            <a:ext cx="3194050" cy="3813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B11A6028-4683-4293-AC5D-71BEF24BACA0}" type="datetime1">
              <a:rPr lang="ja-JP" altLang="en-US" smtClean="0"/>
              <a:t>2019/5/20</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a:xfrm>
            <a:off x="6994525" y="6357938"/>
            <a:ext cx="2228850" cy="365125"/>
          </a:xfrm>
          <a:prstGeom prst="rect">
            <a:avLst/>
          </a:prstGeom>
        </p:spPr>
        <p:txBody>
          <a:bodyPr/>
          <a:lstStyle>
            <a:lvl1pPr>
              <a:defRPr/>
            </a:lvl1pPr>
          </a:lstStyle>
          <a:p>
            <a:pPr>
              <a:defRPr/>
            </a:pPr>
            <a:fld id="{0E7FCA11-4A63-4841-8073-94F07383969E}" type="slidenum">
              <a:rPr lang="ja-JP" altLang="en-US"/>
              <a:pPr>
                <a:defRPr/>
              </a:pPr>
              <a:t>‹#›</a:t>
            </a:fld>
            <a:endParaRPr lang="ja-JP" altLang="en-US"/>
          </a:p>
        </p:txBody>
      </p:sp>
    </p:spTree>
    <p:extLst>
      <p:ext uri="{BB962C8B-B14F-4D97-AF65-F5344CB8AC3E}">
        <p14:creationId xmlns:p14="http://schemas.microsoft.com/office/powerpoint/2010/main" val="2786734694"/>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8253413" cy="6859588"/>
            <a:chOff x="0" y="0"/>
            <a:chExt cx="4800" cy="4320"/>
          </a:xfrm>
        </p:grpSpPr>
        <p:grpSp>
          <p:nvGrpSpPr>
            <p:cNvPr id="1030" name="Group 3"/>
            <p:cNvGrpSpPr>
              <a:grpSpLocks/>
            </p:cNvGrpSpPr>
            <p:nvPr userDrawn="1"/>
          </p:nvGrpSpPr>
          <p:grpSpPr bwMode="auto">
            <a:xfrm>
              <a:off x="0" y="0"/>
              <a:ext cx="2016" cy="4320"/>
              <a:chOff x="0" y="0"/>
              <a:chExt cx="2016" cy="4320"/>
            </a:xfrm>
          </p:grpSpPr>
          <p:sp>
            <p:nvSpPr>
              <p:cNvPr id="1036" name="Rectangle 4"/>
              <p:cNvSpPr>
                <a:spLocks noChangeArrowheads="1"/>
              </p:cNvSpPr>
              <p:nvPr userDrawn="1"/>
            </p:nvSpPr>
            <p:spPr bwMode="auto">
              <a:xfrm>
                <a:off x="0" y="0"/>
                <a:ext cx="480"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kumimoji="1">
                    <a:solidFill>
                      <a:schemeClr val="tx1"/>
                    </a:solidFill>
                    <a:latin typeface="Arial" panose="020B0604020202020204" pitchFamily="34" charset="0"/>
                    <a:ea typeface="HG丸ｺﾞｼｯｸM-PRO" panose="020F0600000000000000" pitchFamily="50" charset="-128"/>
                  </a:defRPr>
                </a:lvl1pPr>
                <a:lvl2pPr marL="742950" indent="-285750" algn="ctr">
                  <a:defRPr kumimoji="1">
                    <a:solidFill>
                      <a:schemeClr val="tx1"/>
                    </a:solidFill>
                    <a:latin typeface="Arial" panose="020B0604020202020204" pitchFamily="34" charset="0"/>
                    <a:ea typeface="HG丸ｺﾞｼｯｸM-PRO" panose="020F0600000000000000" pitchFamily="50" charset="-128"/>
                  </a:defRPr>
                </a:lvl2pPr>
                <a:lvl3pPr marL="1143000" indent="-228600" algn="ctr">
                  <a:defRPr kumimoji="1">
                    <a:solidFill>
                      <a:schemeClr val="tx1"/>
                    </a:solidFill>
                    <a:latin typeface="Arial" panose="020B0604020202020204" pitchFamily="34" charset="0"/>
                    <a:ea typeface="HG丸ｺﾞｼｯｸM-PRO" panose="020F0600000000000000" pitchFamily="50" charset="-128"/>
                  </a:defRPr>
                </a:lvl3pPr>
                <a:lvl4pPr marL="1600200" indent="-228600" algn="ctr">
                  <a:defRPr kumimoji="1">
                    <a:solidFill>
                      <a:schemeClr val="tx1"/>
                    </a:solidFill>
                    <a:latin typeface="Arial" panose="020B0604020202020204" pitchFamily="34" charset="0"/>
                    <a:ea typeface="HG丸ｺﾞｼｯｸM-PRO" panose="020F0600000000000000" pitchFamily="50" charset="-128"/>
                  </a:defRPr>
                </a:lvl4pPr>
                <a:lvl5pPr marL="2057400" indent="-228600" algn="ctr">
                  <a:defRPr kumimoji="1">
                    <a:solidFill>
                      <a:schemeClr val="tx1"/>
                    </a:solidFill>
                    <a:latin typeface="Arial" panose="020B0604020202020204" pitchFamily="34" charset="0"/>
                    <a:ea typeface="HG丸ｺﾞｼｯｸM-PRO" panose="020F0600000000000000" pitchFamily="50" charset="-128"/>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eaLnBrk="1" hangingPunct="1">
                  <a:defRPr/>
                </a:pPr>
                <a:endParaRPr lang="ja-JP" altLang="en-US"/>
              </a:p>
            </p:txBody>
          </p:sp>
          <p:sp>
            <p:nvSpPr>
              <p:cNvPr id="3" name="Freeform 5"/>
              <p:cNvSpPr>
                <a:spLocks/>
              </p:cNvSpPr>
              <p:nvPr userDrawn="1"/>
            </p:nvSpPr>
            <p:spPr bwMode="auto">
              <a:xfrm>
                <a:off x="288" y="0"/>
                <a:ext cx="1728" cy="735"/>
              </a:xfrm>
              <a:custGeom>
                <a:avLst/>
                <a:gdLst>
                  <a:gd name="T0" fmla="*/ 1728 w 1728"/>
                  <a:gd name="T1" fmla="*/ 0 h 735"/>
                  <a:gd name="T2" fmla="*/ 1728 w 1728"/>
                  <a:gd name="T3" fmla="*/ 480 h 735"/>
                  <a:gd name="T4" fmla="*/ 380 w 1728"/>
                  <a:gd name="T5" fmla="*/ 482 h 735"/>
                  <a:gd name="T6" fmla="*/ 354 w 1728"/>
                  <a:gd name="T7" fmla="*/ 480 h 735"/>
                  <a:gd name="T8" fmla="*/ 308 w 1728"/>
                  <a:gd name="T9" fmla="*/ 489 h 735"/>
                  <a:gd name="T10" fmla="*/ 246 w 1728"/>
                  <a:gd name="T11" fmla="*/ 531 h 735"/>
                  <a:gd name="T12" fmla="*/ 206 w 1728"/>
                  <a:gd name="T13" fmla="*/ 597 h 735"/>
                  <a:gd name="T14" fmla="*/ 192 w 1728"/>
                  <a:gd name="T15" fmla="*/ 666 h 735"/>
                  <a:gd name="T16" fmla="*/ 192 w 1728"/>
                  <a:gd name="T17" fmla="*/ 735 h 735"/>
                  <a:gd name="T18" fmla="*/ 0 w 1728"/>
                  <a:gd name="T19" fmla="*/ 735 h 735"/>
                  <a:gd name="T20" fmla="*/ 0 w 1728"/>
                  <a:gd name="T21" fmla="*/ 480 h 735"/>
                  <a:gd name="T22" fmla="*/ 0 w 1728"/>
                  <a:gd name="T23" fmla="*/ 0 h 735"/>
                  <a:gd name="T24" fmla="*/ 1728 w 1728"/>
                  <a:gd name="T25" fmla="*/ 0 h 7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728" h="735">
                    <a:moveTo>
                      <a:pt x="1728" y="0"/>
                    </a:moveTo>
                    <a:lnTo>
                      <a:pt x="1728" y="480"/>
                    </a:lnTo>
                    <a:lnTo>
                      <a:pt x="380" y="482"/>
                    </a:lnTo>
                    <a:lnTo>
                      <a:pt x="354" y="480"/>
                    </a:lnTo>
                    <a:lnTo>
                      <a:pt x="308" y="489"/>
                    </a:lnTo>
                    <a:cubicBezTo>
                      <a:pt x="290" y="498"/>
                      <a:pt x="263" y="513"/>
                      <a:pt x="246" y="531"/>
                    </a:cubicBezTo>
                    <a:cubicBezTo>
                      <a:pt x="229" y="549"/>
                      <a:pt x="215" y="574"/>
                      <a:pt x="206" y="597"/>
                    </a:cubicBezTo>
                    <a:cubicBezTo>
                      <a:pt x="197" y="620"/>
                      <a:pt x="194" y="643"/>
                      <a:pt x="192" y="666"/>
                    </a:cubicBezTo>
                    <a:lnTo>
                      <a:pt x="192" y="735"/>
                    </a:lnTo>
                    <a:lnTo>
                      <a:pt x="0" y="735"/>
                    </a:lnTo>
                    <a:lnTo>
                      <a:pt x="0" y="480"/>
                    </a:lnTo>
                    <a:lnTo>
                      <a:pt x="0" y="0"/>
                    </a:lnTo>
                    <a:lnTo>
                      <a:pt x="1728" y="0"/>
                    </a:lnTo>
                    <a:close/>
                  </a:path>
                </a:pathLst>
              </a:custGeom>
              <a:solidFill>
                <a:schemeClr val="accent2"/>
              </a:solidFill>
              <a:ln>
                <a:noFill/>
              </a:ln>
              <a:effectLst/>
              <a:extLst>
                <a:ext uri="{91240B29-F687-4F45-9708-019B960494DF}">
                  <a14:hiddenLine xmlns:a14="http://schemas.microsoft.com/office/drawing/2010/main" w="9525" cap="flat" cmpd="sng">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grpSp>
          <p:nvGrpSpPr>
            <p:cNvPr id="1031" name="Group 6"/>
            <p:cNvGrpSpPr>
              <a:grpSpLocks/>
            </p:cNvGrpSpPr>
            <p:nvPr/>
          </p:nvGrpSpPr>
          <p:grpSpPr bwMode="auto">
            <a:xfrm>
              <a:off x="144" y="1248"/>
              <a:ext cx="4656" cy="201"/>
              <a:chOff x="144" y="1248"/>
              <a:chExt cx="4656" cy="201"/>
            </a:xfrm>
          </p:grpSpPr>
          <p:sp>
            <p:nvSpPr>
              <p:cNvPr id="1034" name="AutoShape 7"/>
              <p:cNvSpPr>
                <a:spLocks noChangeArrowheads="1"/>
              </p:cNvSpPr>
              <p:nvPr/>
            </p:nvSpPr>
            <p:spPr bwMode="auto">
              <a:xfrm>
                <a:off x="384" y="1248"/>
                <a:ext cx="4416" cy="200"/>
              </a:xfrm>
              <a:prstGeom prst="roundRect">
                <a:avLst>
                  <a:gd name="adj" fmla="val 0"/>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kumimoji="1">
                    <a:solidFill>
                      <a:schemeClr val="tx1"/>
                    </a:solidFill>
                    <a:latin typeface="Arial" panose="020B0604020202020204" pitchFamily="34" charset="0"/>
                    <a:ea typeface="HG丸ｺﾞｼｯｸM-PRO" panose="020F0600000000000000" pitchFamily="50" charset="-128"/>
                  </a:defRPr>
                </a:lvl1pPr>
                <a:lvl2pPr marL="742950" indent="-285750" algn="ctr">
                  <a:defRPr kumimoji="1">
                    <a:solidFill>
                      <a:schemeClr val="tx1"/>
                    </a:solidFill>
                    <a:latin typeface="Arial" panose="020B0604020202020204" pitchFamily="34" charset="0"/>
                    <a:ea typeface="HG丸ｺﾞｼｯｸM-PRO" panose="020F0600000000000000" pitchFamily="50" charset="-128"/>
                  </a:defRPr>
                </a:lvl2pPr>
                <a:lvl3pPr marL="1143000" indent="-228600" algn="ctr">
                  <a:defRPr kumimoji="1">
                    <a:solidFill>
                      <a:schemeClr val="tx1"/>
                    </a:solidFill>
                    <a:latin typeface="Arial" panose="020B0604020202020204" pitchFamily="34" charset="0"/>
                    <a:ea typeface="HG丸ｺﾞｼｯｸM-PRO" panose="020F0600000000000000" pitchFamily="50" charset="-128"/>
                  </a:defRPr>
                </a:lvl3pPr>
                <a:lvl4pPr marL="1600200" indent="-228600" algn="ctr">
                  <a:defRPr kumimoji="1">
                    <a:solidFill>
                      <a:schemeClr val="tx1"/>
                    </a:solidFill>
                    <a:latin typeface="Arial" panose="020B0604020202020204" pitchFamily="34" charset="0"/>
                    <a:ea typeface="HG丸ｺﾞｼｯｸM-PRO" panose="020F0600000000000000" pitchFamily="50" charset="-128"/>
                  </a:defRPr>
                </a:lvl4pPr>
                <a:lvl5pPr marL="2057400" indent="-228600" algn="ctr">
                  <a:defRPr kumimoji="1">
                    <a:solidFill>
                      <a:schemeClr val="tx1"/>
                    </a:solidFill>
                    <a:latin typeface="Arial" panose="020B0604020202020204" pitchFamily="34" charset="0"/>
                    <a:ea typeface="HG丸ｺﾞｼｯｸM-PRO" panose="020F0600000000000000" pitchFamily="50" charset="-128"/>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eaLnBrk="1" hangingPunct="1">
                  <a:defRPr/>
                </a:pPr>
                <a:endParaRPr lang="ja-JP" altLang="en-US"/>
              </a:p>
            </p:txBody>
          </p:sp>
          <p:sp>
            <p:nvSpPr>
              <p:cNvPr id="1035" name="AutoShape 8"/>
              <p:cNvSpPr>
                <a:spLocks noChangeArrowheads="1"/>
              </p:cNvSpPr>
              <p:nvPr/>
            </p:nvSpPr>
            <p:spPr bwMode="auto">
              <a:xfrm flipH="1">
                <a:off x="144" y="1248"/>
                <a:ext cx="248" cy="201"/>
              </a:xfrm>
              <a:prstGeom prst="flowChartDelay">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kumimoji="1">
                    <a:solidFill>
                      <a:schemeClr val="tx1"/>
                    </a:solidFill>
                    <a:latin typeface="Arial" panose="020B0604020202020204" pitchFamily="34" charset="0"/>
                    <a:ea typeface="HG丸ｺﾞｼｯｸM-PRO" panose="020F0600000000000000" pitchFamily="50" charset="-128"/>
                  </a:defRPr>
                </a:lvl1pPr>
                <a:lvl2pPr marL="742950" indent="-285750" algn="ctr">
                  <a:defRPr kumimoji="1">
                    <a:solidFill>
                      <a:schemeClr val="tx1"/>
                    </a:solidFill>
                    <a:latin typeface="Arial" panose="020B0604020202020204" pitchFamily="34" charset="0"/>
                    <a:ea typeface="HG丸ｺﾞｼｯｸM-PRO" panose="020F0600000000000000" pitchFamily="50" charset="-128"/>
                  </a:defRPr>
                </a:lvl2pPr>
                <a:lvl3pPr marL="1143000" indent="-228600" algn="ctr">
                  <a:defRPr kumimoji="1">
                    <a:solidFill>
                      <a:schemeClr val="tx1"/>
                    </a:solidFill>
                    <a:latin typeface="Arial" panose="020B0604020202020204" pitchFamily="34" charset="0"/>
                    <a:ea typeface="HG丸ｺﾞｼｯｸM-PRO" panose="020F0600000000000000" pitchFamily="50" charset="-128"/>
                  </a:defRPr>
                </a:lvl3pPr>
                <a:lvl4pPr marL="1600200" indent="-228600" algn="ctr">
                  <a:defRPr kumimoji="1">
                    <a:solidFill>
                      <a:schemeClr val="tx1"/>
                    </a:solidFill>
                    <a:latin typeface="Arial" panose="020B0604020202020204" pitchFamily="34" charset="0"/>
                    <a:ea typeface="HG丸ｺﾞｼｯｸM-PRO" panose="020F0600000000000000" pitchFamily="50" charset="-128"/>
                  </a:defRPr>
                </a:lvl4pPr>
                <a:lvl5pPr marL="2057400" indent="-228600" algn="ctr">
                  <a:defRPr kumimoji="1">
                    <a:solidFill>
                      <a:schemeClr val="tx1"/>
                    </a:solidFill>
                    <a:latin typeface="Arial" panose="020B0604020202020204" pitchFamily="34" charset="0"/>
                    <a:ea typeface="HG丸ｺﾞｼｯｸM-PRO" panose="020F0600000000000000" pitchFamily="50" charset="-128"/>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eaLnBrk="1" hangingPunct="1">
                  <a:defRPr/>
                </a:pPr>
                <a:endParaRPr lang="ja-JP" altLang="en-US"/>
              </a:p>
            </p:txBody>
          </p:sp>
        </p:grpSp>
      </p:grpSp>
      <p:sp>
        <p:nvSpPr>
          <p:cNvPr id="1027" name="AutoShape 9"/>
          <p:cNvSpPr>
            <a:spLocks noGrp="1" noChangeArrowheads="1"/>
          </p:cNvSpPr>
          <p:nvPr>
            <p:ph type="title"/>
          </p:nvPr>
        </p:nvSpPr>
        <p:spPr bwMode="auto">
          <a:xfrm>
            <a:off x="825500" y="762000"/>
            <a:ext cx="8583613" cy="1143000"/>
          </a:xfrm>
          <a:prstGeom prst="roundRect">
            <a:avLst>
              <a:gd name="adj" fmla="val 21667"/>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793" tIns="47896" rIns="95793" bIns="47896" numCol="1" anchor="b" anchorCtr="0" compatLnSpc="1">
            <a:prstTxWarp prst="textNoShape">
              <a:avLst/>
            </a:prstTxWarp>
          </a:bodyPr>
          <a:lstStyle/>
          <a:p>
            <a:pPr lvl="0"/>
            <a:r>
              <a:rPr lang="ja-JP" altLang="en-US"/>
              <a:t>マスタ タイトルの書式設定</a:t>
            </a:r>
          </a:p>
        </p:txBody>
      </p:sp>
      <p:sp>
        <p:nvSpPr>
          <p:cNvPr id="1028" name="Rectangle 10"/>
          <p:cNvSpPr>
            <a:spLocks noGrp="1" noChangeArrowheads="1"/>
          </p:cNvSpPr>
          <p:nvPr>
            <p:ph type="body" idx="1"/>
          </p:nvPr>
        </p:nvSpPr>
        <p:spPr bwMode="auto">
          <a:xfrm>
            <a:off x="908050" y="2362200"/>
            <a:ext cx="8332788" cy="3725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793" tIns="47896" rIns="95793" bIns="47896"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cSld>
  <p:clrMap bg1="lt1" tx1="dk1" bg2="lt2" tx2="dk2" accent1="accent1" accent2="accent2" accent3="accent3" accent4="accent4" accent5="accent5" accent6="accent6" hlink="hlink" folHlink="folHlink"/>
  <p:sldLayoutIdLst>
    <p:sldLayoutId id="2147484241" r:id="rId1"/>
  </p:sldLayoutIdLst>
  <p:hf hdr="0" ftr="0" dt="0"/>
  <p:txStyles>
    <p:titleStyle>
      <a:lvl1pPr algn="l" defTabSz="957263" rtl="0" eaLnBrk="0" fontAlgn="base" hangingPunct="0">
        <a:lnSpc>
          <a:spcPct val="90000"/>
        </a:lnSpc>
        <a:spcBef>
          <a:spcPct val="0"/>
        </a:spcBef>
        <a:spcAft>
          <a:spcPct val="0"/>
        </a:spcAft>
        <a:defRPr kumimoji="1" sz="3800" b="1" kern="1200">
          <a:solidFill>
            <a:schemeClr val="tx2"/>
          </a:solidFill>
          <a:latin typeface="HG丸ｺﾞｼｯｸM-PRO" panose="020F0600000000000000" pitchFamily="50" charset="-128"/>
          <a:ea typeface="HG丸ｺﾞｼｯｸM-PRO" panose="020F0600000000000000" pitchFamily="50" charset="-128"/>
          <a:cs typeface="+mj-cs"/>
        </a:defRPr>
      </a:lvl1pPr>
      <a:lvl2pPr algn="l" defTabSz="957263" rtl="0" eaLnBrk="0" fontAlgn="base" hangingPunct="0">
        <a:lnSpc>
          <a:spcPct val="90000"/>
        </a:lnSpc>
        <a:spcBef>
          <a:spcPct val="0"/>
        </a:spcBef>
        <a:spcAft>
          <a:spcPct val="0"/>
        </a:spcAft>
        <a:defRPr kumimoji="1" sz="3800" b="1">
          <a:solidFill>
            <a:schemeClr val="tx2"/>
          </a:solidFill>
          <a:latin typeface="HG丸ｺﾞｼｯｸM-PRO" panose="020F0600000000000000" pitchFamily="50" charset="-128"/>
          <a:ea typeface="HG丸ｺﾞｼｯｸM-PRO" panose="020F0600000000000000" pitchFamily="50" charset="-128"/>
        </a:defRPr>
      </a:lvl2pPr>
      <a:lvl3pPr algn="l" defTabSz="957263" rtl="0" eaLnBrk="0" fontAlgn="base" hangingPunct="0">
        <a:lnSpc>
          <a:spcPct val="90000"/>
        </a:lnSpc>
        <a:spcBef>
          <a:spcPct val="0"/>
        </a:spcBef>
        <a:spcAft>
          <a:spcPct val="0"/>
        </a:spcAft>
        <a:defRPr kumimoji="1" sz="3800" b="1">
          <a:solidFill>
            <a:schemeClr val="tx2"/>
          </a:solidFill>
          <a:latin typeface="HG丸ｺﾞｼｯｸM-PRO" panose="020F0600000000000000" pitchFamily="50" charset="-128"/>
          <a:ea typeface="HG丸ｺﾞｼｯｸM-PRO" panose="020F0600000000000000" pitchFamily="50" charset="-128"/>
        </a:defRPr>
      </a:lvl3pPr>
      <a:lvl4pPr algn="l" defTabSz="957263" rtl="0" eaLnBrk="0" fontAlgn="base" hangingPunct="0">
        <a:lnSpc>
          <a:spcPct val="90000"/>
        </a:lnSpc>
        <a:spcBef>
          <a:spcPct val="0"/>
        </a:spcBef>
        <a:spcAft>
          <a:spcPct val="0"/>
        </a:spcAft>
        <a:defRPr kumimoji="1" sz="3800" b="1">
          <a:solidFill>
            <a:schemeClr val="tx2"/>
          </a:solidFill>
          <a:latin typeface="HG丸ｺﾞｼｯｸM-PRO" panose="020F0600000000000000" pitchFamily="50" charset="-128"/>
          <a:ea typeface="HG丸ｺﾞｼｯｸM-PRO" panose="020F0600000000000000" pitchFamily="50" charset="-128"/>
        </a:defRPr>
      </a:lvl4pPr>
      <a:lvl5pPr algn="l" defTabSz="957263" rtl="0" eaLnBrk="0" fontAlgn="base" hangingPunct="0">
        <a:lnSpc>
          <a:spcPct val="90000"/>
        </a:lnSpc>
        <a:spcBef>
          <a:spcPct val="0"/>
        </a:spcBef>
        <a:spcAft>
          <a:spcPct val="0"/>
        </a:spcAft>
        <a:defRPr kumimoji="1" sz="3800" b="1">
          <a:solidFill>
            <a:schemeClr val="tx2"/>
          </a:solidFill>
          <a:latin typeface="HG丸ｺﾞｼｯｸM-PRO" panose="020F0600000000000000" pitchFamily="50" charset="-128"/>
          <a:ea typeface="HG丸ｺﾞｼｯｸM-PRO" panose="020F0600000000000000" pitchFamily="50" charset="-128"/>
        </a:defRPr>
      </a:lvl5pPr>
      <a:lvl6pPr marL="457200" algn="l" defTabSz="957263" rtl="0" fontAlgn="base">
        <a:lnSpc>
          <a:spcPct val="90000"/>
        </a:lnSpc>
        <a:spcBef>
          <a:spcPct val="0"/>
        </a:spcBef>
        <a:spcAft>
          <a:spcPct val="0"/>
        </a:spcAft>
        <a:defRPr kumimoji="1" sz="3800" b="1">
          <a:solidFill>
            <a:schemeClr val="tx2"/>
          </a:solidFill>
          <a:latin typeface="Arial" panose="020B0604020202020204" pitchFamily="34" charset="0"/>
          <a:ea typeface="ＭＳ Ｐゴシック" panose="020B0600070205080204" pitchFamily="50" charset="-128"/>
        </a:defRPr>
      </a:lvl6pPr>
      <a:lvl7pPr marL="914400" algn="l" defTabSz="957263" rtl="0" fontAlgn="base">
        <a:lnSpc>
          <a:spcPct val="90000"/>
        </a:lnSpc>
        <a:spcBef>
          <a:spcPct val="0"/>
        </a:spcBef>
        <a:spcAft>
          <a:spcPct val="0"/>
        </a:spcAft>
        <a:defRPr kumimoji="1" sz="3800" b="1">
          <a:solidFill>
            <a:schemeClr val="tx2"/>
          </a:solidFill>
          <a:latin typeface="Arial" panose="020B0604020202020204" pitchFamily="34" charset="0"/>
          <a:ea typeface="ＭＳ Ｐゴシック" panose="020B0600070205080204" pitchFamily="50" charset="-128"/>
        </a:defRPr>
      </a:lvl7pPr>
      <a:lvl8pPr marL="1371600" algn="l" defTabSz="957263" rtl="0" fontAlgn="base">
        <a:lnSpc>
          <a:spcPct val="90000"/>
        </a:lnSpc>
        <a:spcBef>
          <a:spcPct val="0"/>
        </a:spcBef>
        <a:spcAft>
          <a:spcPct val="0"/>
        </a:spcAft>
        <a:defRPr kumimoji="1" sz="3800" b="1">
          <a:solidFill>
            <a:schemeClr val="tx2"/>
          </a:solidFill>
          <a:latin typeface="Arial" panose="020B0604020202020204" pitchFamily="34" charset="0"/>
          <a:ea typeface="ＭＳ Ｐゴシック" panose="020B0600070205080204" pitchFamily="50" charset="-128"/>
        </a:defRPr>
      </a:lvl8pPr>
      <a:lvl9pPr marL="1828800" algn="l" defTabSz="957263" rtl="0" fontAlgn="base">
        <a:lnSpc>
          <a:spcPct val="90000"/>
        </a:lnSpc>
        <a:spcBef>
          <a:spcPct val="0"/>
        </a:spcBef>
        <a:spcAft>
          <a:spcPct val="0"/>
        </a:spcAft>
        <a:defRPr kumimoji="1" sz="3800" b="1">
          <a:solidFill>
            <a:schemeClr val="tx2"/>
          </a:solidFill>
          <a:latin typeface="Arial" panose="020B0604020202020204" pitchFamily="34" charset="0"/>
          <a:ea typeface="ＭＳ Ｐゴシック" panose="020B0600070205080204" pitchFamily="50" charset="-128"/>
        </a:defRPr>
      </a:lvl9pPr>
    </p:titleStyle>
    <p:bodyStyle>
      <a:lvl1pPr marL="358775" indent="-358775" algn="l" defTabSz="957263" rtl="0" eaLnBrk="0" fontAlgn="base" hangingPunct="0">
        <a:spcBef>
          <a:spcPct val="20000"/>
        </a:spcBef>
        <a:spcAft>
          <a:spcPct val="0"/>
        </a:spcAft>
        <a:buClr>
          <a:schemeClr val="tx1"/>
        </a:buClr>
        <a:buSzPct val="75000"/>
        <a:buFont typeface="Wingdings" panose="05000000000000000000" pitchFamily="2" charset="2"/>
        <a:buChar char="l"/>
        <a:defRPr kumimoji="1" sz="2900" kern="1200">
          <a:solidFill>
            <a:schemeClr val="tx1"/>
          </a:solidFill>
          <a:latin typeface="+mn-lt"/>
          <a:ea typeface="+mn-ea"/>
          <a:cs typeface="+mn-cs"/>
        </a:defRPr>
      </a:lvl1pPr>
      <a:lvl2pPr marL="777875" indent="-298450" algn="l" defTabSz="957263" rtl="0" eaLnBrk="0" fontAlgn="base" hangingPunct="0">
        <a:spcBef>
          <a:spcPct val="20000"/>
        </a:spcBef>
        <a:spcAft>
          <a:spcPct val="0"/>
        </a:spcAft>
        <a:buClr>
          <a:schemeClr val="tx1"/>
        </a:buClr>
        <a:buSzPct val="75000"/>
        <a:buChar char="–"/>
        <a:defRPr kumimoji="1" sz="2500" kern="1200">
          <a:solidFill>
            <a:schemeClr val="tx1"/>
          </a:solidFill>
          <a:latin typeface="+mn-lt"/>
          <a:ea typeface="+mn-ea"/>
          <a:cs typeface="+mn-cs"/>
        </a:defRPr>
      </a:lvl2pPr>
      <a:lvl3pPr marL="1196975" indent="-239713" algn="l" defTabSz="957263" rtl="0" eaLnBrk="0" fontAlgn="base" hangingPunct="0">
        <a:spcBef>
          <a:spcPct val="20000"/>
        </a:spcBef>
        <a:spcAft>
          <a:spcPct val="0"/>
        </a:spcAft>
        <a:buClr>
          <a:schemeClr val="tx1"/>
        </a:buClr>
        <a:buSzPct val="75000"/>
        <a:buFont typeface="Wingdings" panose="05000000000000000000" pitchFamily="2" charset="2"/>
        <a:buChar char="l"/>
        <a:defRPr kumimoji="1" sz="2100" kern="1200">
          <a:solidFill>
            <a:schemeClr val="tx1"/>
          </a:solidFill>
          <a:latin typeface="+mn-lt"/>
          <a:ea typeface="+mn-ea"/>
          <a:cs typeface="+mn-cs"/>
        </a:defRPr>
      </a:lvl3pPr>
      <a:lvl4pPr marL="1676400" indent="-239713" algn="l" defTabSz="957263" rtl="0" eaLnBrk="0" fontAlgn="base" hangingPunct="0">
        <a:spcBef>
          <a:spcPct val="20000"/>
        </a:spcBef>
        <a:spcAft>
          <a:spcPct val="0"/>
        </a:spcAft>
        <a:buClr>
          <a:schemeClr val="tx1"/>
        </a:buClr>
        <a:buSzPct val="80000"/>
        <a:buChar char="–"/>
        <a:defRPr kumimoji="1" sz="1900" kern="1200">
          <a:solidFill>
            <a:schemeClr val="tx1"/>
          </a:solidFill>
          <a:latin typeface="+mn-lt"/>
          <a:ea typeface="+mn-ea"/>
          <a:cs typeface="+mn-cs"/>
        </a:defRPr>
      </a:lvl4pPr>
      <a:lvl5pPr marL="2155825" indent="-239713" algn="l" defTabSz="957263" rtl="0" eaLnBrk="0" fontAlgn="base" hangingPunct="0">
        <a:spcBef>
          <a:spcPct val="20000"/>
        </a:spcBef>
        <a:spcAft>
          <a:spcPct val="0"/>
        </a:spcAft>
        <a:buClr>
          <a:schemeClr val="tx1"/>
        </a:buClr>
        <a:buSzPct val="65000"/>
        <a:buFont typeface="Wingdings" panose="05000000000000000000" pitchFamily="2" charset="2"/>
        <a:buChar char="l"/>
        <a:defRPr kumimoji="1" sz="1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タイトル プレースホルダー 1"/>
          <p:cNvSpPr>
            <a:spLocks noGrp="1"/>
          </p:cNvSpPr>
          <p:nvPr>
            <p:ph type="title"/>
          </p:nvPr>
        </p:nvSpPr>
        <p:spPr bwMode="auto">
          <a:xfrm>
            <a:off x="681038" y="365125"/>
            <a:ext cx="8542337"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2051" name="テキスト プレースホルダー 2"/>
          <p:cNvSpPr>
            <a:spLocks noGrp="1"/>
          </p:cNvSpPr>
          <p:nvPr>
            <p:ph type="body" idx="1"/>
          </p:nvPr>
        </p:nvSpPr>
        <p:spPr bwMode="auto">
          <a:xfrm>
            <a:off x="681038" y="1825625"/>
            <a:ext cx="8542337" cy="435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2"/>
          </p:nvPr>
        </p:nvSpPr>
        <p:spPr>
          <a:xfrm>
            <a:off x="681038" y="6357938"/>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6266BD78-3306-4F38-96C2-691FDA93F2AF}" type="datetime1">
              <a:rPr lang="ja-JP" altLang="en-US" smtClean="0"/>
              <a:t>2019/5/20</a:t>
            </a:fld>
            <a:endParaRPr lang="ja-JP" altLang="en-US"/>
          </a:p>
        </p:txBody>
      </p:sp>
      <p:sp>
        <p:nvSpPr>
          <p:cNvPr id="5" name="フッター プレースホルダー 4"/>
          <p:cNvSpPr>
            <a:spLocks noGrp="1"/>
          </p:cNvSpPr>
          <p:nvPr>
            <p:ph type="ftr" sz="quarter" idx="3"/>
          </p:nvPr>
        </p:nvSpPr>
        <p:spPr>
          <a:xfrm>
            <a:off x="3281363" y="6357938"/>
            <a:ext cx="3341687"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ja-JP" altLang="en-US"/>
          </a:p>
        </p:txBody>
      </p:sp>
      <p:sp>
        <p:nvSpPr>
          <p:cNvPr id="7" name="テキスト ボックス 6"/>
          <p:cNvSpPr txBox="1"/>
          <p:nvPr userDrawn="1"/>
        </p:nvSpPr>
        <p:spPr>
          <a:xfrm>
            <a:off x="6751638" y="46038"/>
            <a:ext cx="2892425" cy="306387"/>
          </a:xfrm>
          <a:prstGeom prst="rect">
            <a:avLst/>
          </a:prstGeom>
          <a:noFill/>
        </p:spPr>
        <p:txBody>
          <a:bodyPr>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srgbClr val="000000">
                    <a:lumMod val="75000"/>
                    <a:lumOff val="25000"/>
                  </a:srgbClr>
                </a:solidFill>
                <a:effectLst/>
                <a:uLnTx/>
                <a:uFillTx/>
              </a:rPr>
              <a:t>第９回 再発防止に関する報告書</a:t>
            </a:r>
          </a:p>
        </p:txBody>
      </p:sp>
      <p:sp>
        <p:nvSpPr>
          <p:cNvPr id="8" name="Rectangle 6"/>
          <p:cNvSpPr txBox="1">
            <a:spLocks noChangeArrowheads="1"/>
          </p:cNvSpPr>
          <p:nvPr userDrawn="1"/>
        </p:nvSpPr>
        <p:spPr bwMode="auto">
          <a:xfrm>
            <a:off x="7567613" y="6500813"/>
            <a:ext cx="23114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793" tIns="47896" rIns="95793" bIns="47896" numCol="1" anchor="t" anchorCtr="0" compatLnSpc="1">
            <a:prstTxWarp prst="textNoShape">
              <a:avLst/>
            </a:prstTxWarp>
          </a:bodyPr>
          <a:lstStyle>
            <a:defPPr>
              <a:defRPr lang="ja-JP"/>
            </a:defPPr>
            <a:lvl1pPr algn="r" defTabSz="957263" rtl="0" eaLnBrk="1" fontAlgn="base" hangingPunct="1">
              <a:spcBef>
                <a:spcPct val="0"/>
              </a:spcBef>
              <a:spcAft>
                <a:spcPct val="0"/>
              </a:spcAft>
              <a:defRPr kumimoji="1" sz="15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HG丸ｺﾞｼｯｸM-PRO" panose="020F0600000000000000" pitchFamily="50" charset="-128"/>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HG丸ｺﾞｼｯｸM-PRO" panose="020F0600000000000000" pitchFamily="50" charset="-128"/>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HG丸ｺﾞｼｯｸM-PRO" panose="020F0600000000000000" pitchFamily="50" charset="-128"/>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HG丸ｺﾞｼｯｸM-PRO" panose="020F0600000000000000"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HG丸ｺﾞｼｯｸM-PRO" panose="020F0600000000000000"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HG丸ｺﾞｼｯｸM-PRO" panose="020F0600000000000000"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HG丸ｺﾞｼｯｸM-PRO" panose="020F0600000000000000"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HG丸ｺﾞｼｯｸM-PRO" panose="020F0600000000000000" pitchFamily="50" charset="-128"/>
                <a:cs typeface="+mn-cs"/>
              </a:defRPr>
            </a:lvl9pPr>
          </a:lstStyle>
          <a:p>
            <a:pPr>
              <a:defRPr/>
            </a:pPr>
            <a:fld id="{E2037229-8C8F-40F8-BDEB-9DB998DB7600}" type="slidenum">
              <a:rPr lang="ja-JP" altLang="en-US" smtClean="0"/>
              <a:pPr>
                <a:defRPr/>
              </a:pPr>
              <a:t>‹#›</a:t>
            </a:fld>
            <a:endParaRPr lang="en-US" altLang="ja-JP" dirty="0"/>
          </a:p>
        </p:txBody>
      </p:sp>
      <p:sp>
        <p:nvSpPr>
          <p:cNvPr id="2" name="スライド番号プレースホルダー 1"/>
          <p:cNvSpPr>
            <a:spLocks noGrp="1"/>
          </p:cNvSpPr>
          <p:nvPr>
            <p:ph type="sldNum" sz="quarter" idx="4"/>
          </p:nvPr>
        </p:nvSpPr>
        <p:spPr>
          <a:xfrm>
            <a:off x="6994525" y="6357938"/>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A0BA1D-AFAF-43C6-90F6-A13D2584A9E3}"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sldLayoutIdLst>
    <p:sldLayoutId id="2147484229" r:id="rId1"/>
    <p:sldLayoutId id="2147484230" r:id="rId2"/>
    <p:sldLayoutId id="2147484231" r:id="rId3"/>
    <p:sldLayoutId id="2147484232" r:id="rId4"/>
    <p:sldLayoutId id="2147484233" r:id="rId5"/>
    <p:sldLayoutId id="2147484234" r:id="rId6"/>
    <p:sldLayoutId id="2147484235" r:id="rId7"/>
    <p:sldLayoutId id="2147484236" r:id="rId8"/>
    <p:sldLayoutId id="2147484237" r:id="rId9"/>
    <p:sldLayoutId id="2147484238" r:id="rId10"/>
    <p:sldLayoutId id="2147484239" r:id="rId11"/>
  </p:sldLayoutIdLst>
  <p:hf hdr="0" ftr="0" dt="0"/>
  <p:txStyles>
    <p:titleStyle>
      <a:lvl1pPr algn="l" rtl="0" eaLnBrk="0" fontAlgn="base" hangingPunct="0">
        <a:lnSpc>
          <a:spcPct val="90000"/>
        </a:lnSpc>
        <a:spcBef>
          <a:spcPct val="0"/>
        </a:spcBef>
        <a:spcAft>
          <a:spcPct val="0"/>
        </a:spcAft>
        <a:defRPr kumimoji="1"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kumimoji="1" sz="4400">
          <a:solidFill>
            <a:schemeClr val="tx1"/>
          </a:solidFill>
          <a:latin typeface="Calibri Light" panose="020F0302020204030204" pitchFamily="34" charset="0"/>
          <a:ea typeface="ＭＳ Ｐゴシック" panose="020B0600070205080204" pitchFamily="50" charset="-128"/>
        </a:defRPr>
      </a:lvl2pPr>
      <a:lvl3pPr algn="l" rtl="0" eaLnBrk="0" fontAlgn="base" hangingPunct="0">
        <a:lnSpc>
          <a:spcPct val="90000"/>
        </a:lnSpc>
        <a:spcBef>
          <a:spcPct val="0"/>
        </a:spcBef>
        <a:spcAft>
          <a:spcPct val="0"/>
        </a:spcAft>
        <a:defRPr kumimoji="1" sz="4400">
          <a:solidFill>
            <a:schemeClr val="tx1"/>
          </a:solidFill>
          <a:latin typeface="Calibri Light" panose="020F0302020204030204" pitchFamily="34" charset="0"/>
          <a:ea typeface="ＭＳ Ｐゴシック" panose="020B0600070205080204" pitchFamily="50" charset="-128"/>
        </a:defRPr>
      </a:lvl3pPr>
      <a:lvl4pPr algn="l" rtl="0" eaLnBrk="0" fontAlgn="base" hangingPunct="0">
        <a:lnSpc>
          <a:spcPct val="90000"/>
        </a:lnSpc>
        <a:spcBef>
          <a:spcPct val="0"/>
        </a:spcBef>
        <a:spcAft>
          <a:spcPct val="0"/>
        </a:spcAft>
        <a:defRPr kumimoji="1" sz="4400">
          <a:solidFill>
            <a:schemeClr val="tx1"/>
          </a:solidFill>
          <a:latin typeface="Calibri Light" panose="020F0302020204030204" pitchFamily="34" charset="0"/>
          <a:ea typeface="ＭＳ Ｐゴシック" panose="020B0600070205080204" pitchFamily="50" charset="-128"/>
        </a:defRPr>
      </a:lvl4pPr>
      <a:lvl5pPr algn="l" rtl="0" eaLnBrk="0" fontAlgn="base" hangingPunct="0">
        <a:lnSpc>
          <a:spcPct val="90000"/>
        </a:lnSpc>
        <a:spcBef>
          <a:spcPct val="0"/>
        </a:spcBef>
        <a:spcAft>
          <a:spcPct val="0"/>
        </a:spcAft>
        <a:defRPr kumimoji="1" sz="4400">
          <a:solidFill>
            <a:schemeClr val="tx1"/>
          </a:solidFill>
          <a:latin typeface="Calibri Light" panose="020F0302020204030204" pitchFamily="34" charset="0"/>
          <a:ea typeface="ＭＳ Ｐゴシック" panose="020B0600070205080204" pitchFamily="50" charset="-128"/>
        </a:defRPr>
      </a:lvl5pPr>
      <a:lvl6pPr marL="457200" algn="l" rtl="0" fontAlgn="base">
        <a:lnSpc>
          <a:spcPct val="90000"/>
        </a:lnSpc>
        <a:spcBef>
          <a:spcPct val="0"/>
        </a:spcBef>
        <a:spcAft>
          <a:spcPct val="0"/>
        </a:spcAft>
        <a:defRPr kumimoji="1" sz="4400">
          <a:solidFill>
            <a:schemeClr val="tx1"/>
          </a:solidFill>
          <a:latin typeface="Calibri Light" panose="020F0302020204030204" pitchFamily="34" charset="0"/>
          <a:ea typeface="ＭＳ Ｐゴシック" panose="020B0600070205080204" pitchFamily="50" charset="-128"/>
        </a:defRPr>
      </a:lvl6pPr>
      <a:lvl7pPr marL="914400" algn="l" rtl="0" fontAlgn="base">
        <a:lnSpc>
          <a:spcPct val="90000"/>
        </a:lnSpc>
        <a:spcBef>
          <a:spcPct val="0"/>
        </a:spcBef>
        <a:spcAft>
          <a:spcPct val="0"/>
        </a:spcAft>
        <a:defRPr kumimoji="1" sz="4400">
          <a:solidFill>
            <a:schemeClr val="tx1"/>
          </a:solidFill>
          <a:latin typeface="Calibri Light" panose="020F0302020204030204" pitchFamily="34" charset="0"/>
          <a:ea typeface="ＭＳ Ｐゴシック" panose="020B0600070205080204" pitchFamily="50" charset="-128"/>
        </a:defRPr>
      </a:lvl7pPr>
      <a:lvl8pPr marL="1371600" algn="l" rtl="0" fontAlgn="base">
        <a:lnSpc>
          <a:spcPct val="90000"/>
        </a:lnSpc>
        <a:spcBef>
          <a:spcPct val="0"/>
        </a:spcBef>
        <a:spcAft>
          <a:spcPct val="0"/>
        </a:spcAft>
        <a:defRPr kumimoji="1" sz="4400">
          <a:solidFill>
            <a:schemeClr val="tx1"/>
          </a:solidFill>
          <a:latin typeface="Calibri Light" panose="020F0302020204030204" pitchFamily="34" charset="0"/>
          <a:ea typeface="ＭＳ Ｐゴシック" panose="020B0600070205080204" pitchFamily="50" charset="-128"/>
        </a:defRPr>
      </a:lvl8pPr>
      <a:lvl9pPr marL="1828800" algn="l" rtl="0" fontAlgn="base">
        <a:lnSpc>
          <a:spcPct val="90000"/>
        </a:lnSpc>
        <a:spcBef>
          <a:spcPct val="0"/>
        </a:spcBef>
        <a:spcAft>
          <a:spcPct val="0"/>
        </a:spcAft>
        <a:defRPr kumimoji="1" sz="4400">
          <a:solidFill>
            <a:schemeClr val="tx1"/>
          </a:solidFill>
          <a:latin typeface="Calibri Light" panose="020F0302020204030204" pitchFamily="34" charset="0"/>
          <a:ea typeface="ＭＳ Ｐゴシック" panose="020B0600070205080204" pitchFamily="50" charset="-128"/>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kumimoji="1"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kumimoji="1"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umimoji="1"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umimoji="1"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umimoji="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036763" y="346075"/>
            <a:ext cx="5829300" cy="644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5793" tIns="47896" rIns="95793" bIns="47896" numCol="1" anchor="ctr" anchorCtr="0" compatLnSpc="1">
            <a:prstTxWarp prst="textNoShape">
              <a:avLst/>
            </a:prstTxWarp>
            <a:spAutoFit/>
          </a:bodyPr>
          <a:lstStyle/>
          <a:p>
            <a:pPr lvl="0"/>
            <a:r>
              <a:rPr lang="ja-JP" altLang="en-US"/>
              <a:t>マスタ タイトルの書式設定</a:t>
            </a:r>
          </a:p>
        </p:txBody>
      </p:sp>
      <p:sp>
        <p:nvSpPr>
          <p:cNvPr id="3075" name="Rectangle 3"/>
          <p:cNvSpPr>
            <a:spLocks noGrp="1" noChangeArrowheads="1"/>
          </p:cNvSpPr>
          <p:nvPr>
            <p:ph type="body" idx="1"/>
          </p:nvPr>
        </p:nvSpPr>
        <p:spPr bwMode="auto">
          <a:xfrm>
            <a:off x="495300" y="1600200"/>
            <a:ext cx="8913813" cy="452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793" tIns="47896" rIns="95793" bIns="47896"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270340" name="Rectangle 4"/>
          <p:cNvSpPr>
            <a:spLocks noGrp="1" noChangeArrowheads="1"/>
          </p:cNvSpPr>
          <p:nvPr>
            <p:ph type="dt" sz="half" idx="2"/>
          </p:nvPr>
        </p:nvSpPr>
        <p:spPr bwMode="auto">
          <a:xfrm>
            <a:off x="495300" y="6246813"/>
            <a:ext cx="23114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793" tIns="47896" rIns="95793" bIns="47896" numCol="1" anchor="t" anchorCtr="0" compatLnSpc="1">
            <a:prstTxWarp prst="textNoShape">
              <a:avLst/>
            </a:prstTxWarp>
          </a:bodyPr>
          <a:lstStyle>
            <a:lvl1pPr algn="l" defTabSz="957263" eaLnBrk="1" hangingPunct="1">
              <a:defRPr sz="1500">
                <a:ea typeface="+mn-ea"/>
              </a:defRPr>
            </a:lvl1pPr>
          </a:lstStyle>
          <a:p>
            <a:pPr>
              <a:defRPr/>
            </a:pPr>
            <a:fld id="{6C1E665E-D544-4C2E-9F48-AECEA20504D8}" type="datetime1">
              <a:rPr lang="ja-JP" altLang="en-US" smtClean="0"/>
              <a:t>2019/5/20</a:t>
            </a:fld>
            <a:endParaRPr lang="en-US" altLang="ja-JP"/>
          </a:p>
        </p:txBody>
      </p:sp>
      <p:sp>
        <p:nvSpPr>
          <p:cNvPr id="270341" name="Rectangle 5"/>
          <p:cNvSpPr>
            <a:spLocks noGrp="1" noChangeArrowheads="1"/>
          </p:cNvSpPr>
          <p:nvPr>
            <p:ph type="ftr" sz="quarter" idx="3"/>
          </p:nvPr>
        </p:nvSpPr>
        <p:spPr bwMode="auto">
          <a:xfrm>
            <a:off x="3384550" y="6246813"/>
            <a:ext cx="3135313"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793" tIns="47896" rIns="95793" bIns="47896" numCol="1" anchor="t" anchorCtr="0" compatLnSpc="1">
            <a:prstTxWarp prst="textNoShape">
              <a:avLst/>
            </a:prstTxWarp>
          </a:bodyPr>
          <a:lstStyle>
            <a:lvl1pPr algn="ctr" defTabSz="957263" eaLnBrk="1" hangingPunct="1">
              <a:defRPr sz="1500">
                <a:ea typeface="+mn-ea"/>
              </a:defRPr>
            </a:lvl1pPr>
          </a:lstStyle>
          <a:p>
            <a:pPr>
              <a:defRPr/>
            </a:pPr>
            <a:endParaRPr lang="en-US" altLang="ja-JP"/>
          </a:p>
        </p:txBody>
      </p:sp>
      <p:sp>
        <p:nvSpPr>
          <p:cNvPr id="270342" name="Rectangle 6"/>
          <p:cNvSpPr>
            <a:spLocks noGrp="1" noChangeArrowheads="1"/>
          </p:cNvSpPr>
          <p:nvPr>
            <p:ph type="sldNum" sz="quarter" idx="4"/>
          </p:nvPr>
        </p:nvSpPr>
        <p:spPr bwMode="auto">
          <a:xfrm>
            <a:off x="7567613" y="6500813"/>
            <a:ext cx="23114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793" tIns="47896" rIns="95793" bIns="47896" numCol="1" anchor="t" anchorCtr="0" compatLnSpc="1">
            <a:prstTxWarp prst="textNoShape">
              <a:avLst/>
            </a:prstTxWarp>
          </a:bodyPr>
          <a:lstStyle>
            <a:lvl1pPr algn="r" defTabSz="957263" eaLnBrk="1" hangingPunct="1">
              <a:defRPr sz="1500">
                <a:ea typeface="+mn-ea"/>
              </a:defRPr>
            </a:lvl1pPr>
          </a:lstStyle>
          <a:p>
            <a:pPr>
              <a:defRPr/>
            </a:pPr>
            <a:fld id="{E2037229-8C8F-40F8-BDEB-9DB998DB7600}" type="slidenum">
              <a:rPr lang="ja-JP" altLang="en-US"/>
              <a:pPr>
                <a:defRPr/>
              </a:pPr>
              <a:t>‹#›</a:t>
            </a:fld>
            <a:endParaRPr lang="en-US" altLang="ja-JP" dirty="0"/>
          </a:p>
        </p:txBody>
      </p:sp>
      <p:sp>
        <p:nvSpPr>
          <p:cNvPr id="2057" name="Rectangle 20"/>
          <p:cNvSpPr>
            <a:spLocks noChangeArrowheads="1"/>
          </p:cNvSpPr>
          <p:nvPr userDrawn="1"/>
        </p:nvSpPr>
        <p:spPr bwMode="auto">
          <a:xfrm>
            <a:off x="180975" y="1020763"/>
            <a:ext cx="8763000" cy="57150"/>
          </a:xfrm>
          <a:prstGeom prst="rect">
            <a:avLst/>
          </a:prstGeom>
          <a:solidFill>
            <a:schemeClr val="accent1">
              <a:lumMod val="75000"/>
            </a:schemeClr>
          </a:solidFill>
          <a:ln>
            <a:noFill/>
          </a:ln>
          <a:extLst/>
        </p:spPr>
        <p:txBody>
          <a:bodyPr wrap="none" anchor="ctr"/>
          <a:lstStyle>
            <a:lvl1pPr algn="ctr">
              <a:defRPr kumimoji="1">
                <a:solidFill>
                  <a:schemeClr val="tx1"/>
                </a:solidFill>
                <a:latin typeface="Arial" panose="020B0604020202020204" pitchFamily="34" charset="0"/>
                <a:ea typeface="HG丸ｺﾞｼｯｸM-PRO" panose="020F0600000000000000" pitchFamily="50" charset="-128"/>
              </a:defRPr>
            </a:lvl1pPr>
            <a:lvl2pPr marL="742950" indent="-285750" algn="ctr">
              <a:defRPr kumimoji="1">
                <a:solidFill>
                  <a:schemeClr val="tx1"/>
                </a:solidFill>
                <a:latin typeface="Arial" panose="020B0604020202020204" pitchFamily="34" charset="0"/>
                <a:ea typeface="HG丸ｺﾞｼｯｸM-PRO" panose="020F0600000000000000" pitchFamily="50" charset="-128"/>
              </a:defRPr>
            </a:lvl2pPr>
            <a:lvl3pPr marL="1143000" indent="-228600" algn="ctr">
              <a:defRPr kumimoji="1">
                <a:solidFill>
                  <a:schemeClr val="tx1"/>
                </a:solidFill>
                <a:latin typeface="Arial" panose="020B0604020202020204" pitchFamily="34" charset="0"/>
                <a:ea typeface="HG丸ｺﾞｼｯｸM-PRO" panose="020F0600000000000000" pitchFamily="50" charset="-128"/>
              </a:defRPr>
            </a:lvl3pPr>
            <a:lvl4pPr marL="1600200" indent="-228600" algn="ctr">
              <a:defRPr kumimoji="1">
                <a:solidFill>
                  <a:schemeClr val="tx1"/>
                </a:solidFill>
                <a:latin typeface="Arial" panose="020B0604020202020204" pitchFamily="34" charset="0"/>
                <a:ea typeface="HG丸ｺﾞｼｯｸM-PRO" panose="020F0600000000000000" pitchFamily="50" charset="-128"/>
              </a:defRPr>
            </a:lvl4pPr>
            <a:lvl5pPr marL="2057400" indent="-228600" algn="ctr">
              <a:defRPr kumimoji="1">
                <a:solidFill>
                  <a:schemeClr val="tx1"/>
                </a:solidFill>
                <a:latin typeface="Arial" panose="020B0604020202020204" pitchFamily="34" charset="0"/>
                <a:ea typeface="HG丸ｺﾞｼｯｸM-PRO" panose="020F0600000000000000" pitchFamily="50" charset="-128"/>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eaLnBrk="1" hangingPunct="1">
              <a:defRPr/>
            </a:pPr>
            <a:endParaRPr lang="ja-JP" altLang="en-US" sz="3200">
              <a:solidFill>
                <a:schemeClr val="tx2"/>
              </a:solidFill>
              <a:latin typeface="HG丸ｺﾞｼｯｸM-PRO" panose="020F0600000000000000" pitchFamily="50" charset="-128"/>
            </a:endParaRPr>
          </a:p>
        </p:txBody>
      </p:sp>
      <p:pic>
        <p:nvPicPr>
          <p:cNvPr id="3080" name="Picture 7"/>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15925" y="133350"/>
            <a:ext cx="1008063"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テキスト ボックス 8"/>
          <p:cNvSpPr txBox="1"/>
          <p:nvPr userDrawn="1"/>
        </p:nvSpPr>
        <p:spPr>
          <a:xfrm>
            <a:off x="6751638" y="46038"/>
            <a:ext cx="2892425" cy="306387"/>
          </a:xfrm>
          <a:prstGeom prst="rect">
            <a:avLst/>
          </a:prstGeom>
          <a:noFill/>
        </p:spPr>
        <p:txBody>
          <a:bodyPr>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srgbClr val="000000">
                    <a:lumMod val="75000"/>
                    <a:lumOff val="25000"/>
                  </a:srgbClr>
                </a:solidFill>
                <a:effectLst/>
                <a:uLnTx/>
                <a:uFillTx/>
              </a:rPr>
              <a:t>第９回 再発防止に関する報告書</a:t>
            </a:r>
          </a:p>
        </p:txBody>
      </p:sp>
    </p:spTree>
  </p:cSld>
  <p:clrMap bg1="lt1" tx1="dk1" bg2="lt2" tx2="dk2" accent1="accent1" accent2="accent2" accent3="accent3" accent4="accent4" accent5="accent5" accent6="accent6" hlink="hlink" folHlink="folHlink"/>
  <p:sldLayoutIdLst>
    <p:sldLayoutId id="2147484240" r:id="rId1"/>
    <p:sldLayoutId id="2147484242" r:id="rId2"/>
    <p:sldLayoutId id="2147484243" r:id="rId3"/>
  </p:sldLayoutIdLst>
  <p:hf hdr="0" ftr="0" dt="0"/>
  <p:txStyles>
    <p:titleStyle>
      <a:lvl1pPr algn="ctr" defTabSz="957263" rtl="0" eaLnBrk="0" fontAlgn="base" hangingPunct="0">
        <a:spcBef>
          <a:spcPct val="0"/>
        </a:spcBef>
        <a:spcAft>
          <a:spcPct val="0"/>
        </a:spcAft>
        <a:defRPr kumimoji="1" sz="3600" kern="1200">
          <a:solidFill>
            <a:schemeClr val="tx2"/>
          </a:solidFill>
          <a:latin typeface="+mj-lt"/>
          <a:ea typeface="+mj-ea"/>
          <a:cs typeface="+mj-cs"/>
        </a:defRPr>
      </a:lvl1pPr>
      <a:lvl2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2pPr>
      <a:lvl3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3pPr>
      <a:lvl4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4pPr>
      <a:lvl5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5pPr>
      <a:lvl6pPr marL="4572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6pPr>
      <a:lvl7pPr marL="9144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7pPr>
      <a:lvl8pPr marL="13716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8pPr>
      <a:lvl9pPr marL="18288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9pPr>
    </p:titleStyle>
    <p:bodyStyle>
      <a:lvl1pPr marL="358775" indent="-358775" algn="l" defTabSz="957263" rtl="0" eaLnBrk="0" fontAlgn="base" hangingPunct="0">
        <a:spcBef>
          <a:spcPct val="20000"/>
        </a:spcBef>
        <a:spcAft>
          <a:spcPct val="0"/>
        </a:spcAft>
        <a:buChar char="•"/>
        <a:defRPr kumimoji="1" sz="3400" kern="1200">
          <a:solidFill>
            <a:schemeClr val="tx1"/>
          </a:solidFill>
          <a:latin typeface="+mn-lt"/>
          <a:ea typeface="+mn-ea"/>
          <a:cs typeface="+mn-cs"/>
        </a:defRPr>
      </a:lvl1pPr>
      <a:lvl2pPr marL="777875" indent="-298450" algn="l" defTabSz="957263" rtl="0" eaLnBrk="0" fontAlgn="base" hangingPunct="0">
        <a:spcBef>
          <a:spcPct val="20000"/>
        </a:spcBef>
        <a:spcAft>
          <a:spcPct val="0"/>
        </a:spcAft>
        <a:buChar char="–"/>
        <a:defRPr kumimoji="1" sz="2900" kern="1200">
          <a:solidFill>
            <a:schemeClr val="tx1"/>
          </a:solidFill>
          <a:latin typeface="+mn-lt"/>
          <a:ea typeface="+mn-ea"/>
          <a:cs typeface="+mn-cs"/>
        </a:defRPr>
      </a:lvl2pPr>
      <a:lvl3pPr marL="1196975" indent="-239713" algn="l" defTabSz="957263" rtl="0" eaLnBrk="0" fontAlgn="base" hangingPunct="0">
        <a:spcBef>
          <a:spcPct val="20000"/>
        </a:spcBef>
        <a:spcAft>
          <a:spcPct val="0"/>
        </a:spcAft>
        <a:buChar char="•"/>
        <a:defRPr kumimoji="1" sz="2500" kern="1200">
          <a:solidFill>
            <a:schemeClr val="tx1"/>
          </a:solidFill>
          <a:latin typeface="+mn-lt"/>
          <a:ea typeface="+mn-ea"/>
          <a:cs typeface="+mn-cs"/>
        </a:defRPr>
      </a:lvl3pPr>
      <a:lvl4pPr marL="1676400" indent="-239713" algn="l" defTabSz="957263" rtl="0" eaLnBrk="0" fontAlgn="base" hangingPunct="0">
        <a:spcBef>
          <a:spcPct val="20000"/>
        </a:spcBef>
        <a:spcAft>
          <a:spcPct val="0"/>
        </a:spcAft>
        <a:buChar char="–"/>
        <a:defRPr kumimoji="1" sz="2100" kern="1200">
          <a:solidFill>
            <a:schemeClr val="tx1"/>
          </a:solidFill>
          <a:latin typeface="+mn-lt"/>
          <a:ea typeface="+mn-ea"/>
          <a:cs typeface="+mn-cs"/>
        </a:defRPr>
      </a:lvl4pPr>
      <a:lvl5pPr marL="2155825" indent="-239713" algn="l" defTabSz="957263" rtl="0" eaLnBrk="0" fontAlgn="base" hangingPunct="0">
        <a:spcBef>
          <a:spcPct val="20000"/>
        </a:spcBef>
        <a:spcAft>
          <a:spcPct val="0"/>
        </a:spcAft>
        <a:buChar char="»"/>
        <a:defRPr kumimoji="1" sz="2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sanka-hp.jcqhc.or.jp/documents" TargetMode="External"/><Relationship Id="rId1" Type="http://schemas.openxmlformats.org/officeDocument/2006/relationships/slideLayout" Target="../slideLayouts/slideLayout13.xml"/><Relationship Id="rId5" Type="http://schemas.openxmlformats.org/officeDocument/2006/relationships/image" Target="../media/image8.png"/><Relationship Id="rId4" Type="http://schemas.openxmlformats.org/officeDocument/2006/relationships/image" Target="../media/image7.png"/></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1.xml.rels><?xml version="1.0" encoding="UTF-8" standalone="yes"?>
<Relationships xmlns="http://schemas.openxmlformats.org/package/2006/relationships"><Relationship Id="rId2" Type="http://schemas.openxmlformats.org/officeDocument/2006/relationships/image" Target="../media/image69.emf"/><Relationship Id="rId1" Type="http://schemas.openxmlformats.org/officeDocument/2006/relationships/slideLayout" Target="../slideLayouts/slideLayout13.xml"/></Relationships>
</file>

<file path=ppt/slides/_rels/slide112.xml.rels><?xml version="1.0" encoding="UTF-8" standalone="yes"?>
<Relationships xmlns="http://schemas.openxmlformats.org/package/2006/relationships"><Relationship Id="rId2" Type="http://schemas.openxmlformats.org/officeDocument/2006/relationships/image" Target="../media/image70.emf"/><Relationship Id="rId1" Type="http://schemas.openxmlformats.org/officeDocument/2006/relationships/slideLayout" Target="../slideLayouts/slideLayout13.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4.xml.rels><?xml version="1.0" encoding="UTF-8" standalone="yes"?>
<Relationships xmlns="http://schemas.openxmlformats.org/package/2006/relationships"><Relationship Id="rId2" Type="http://schemas.openxmlformats.org/officeDocument/2006/relationships/image" Target="../media/image71.emf"/><Relationship Id="rId1" Type="http://schemas.openxmlformats.org/officeDocument/2006/relationships/slideLayout" Target="../slideLayouts/slideLayout13.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7.xml.rels><?xml version="1.0" encoding="UTF-8" standalone="yes"?>
<Relationships xmlns="http://schemas.openxmlformats.org/package/2006/relationships"><Relationship Id="rId3" Type="http://schemas.openxmlformats.org/officeDocument/2006/relationships/image" Target="../media/image73.emf"/><Relationship Id="rId2" Type="http://schemas.openxmlformats.org/officeDocument/2006/relationships/image" Target="../media/image72.emf"/><Relationship Id="rId1" Type="http://schemas.openxmlformats.org/officeDocument/2006/relationships/slideLayout" Target="../slideLayouts/slideLayout14.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3.xml"/><Relationship Id="rId1" Type="http://schemas.openxmlformats.org/officeDocument/2006/relationships/vmlDrawing" Target="../drawings/vmlDrawing1.vml"/><Relationship Id="rId4" Type="http://schemas.openxmlformats.org/officeDocument/2006/relationships/image" Target="../media/image3.em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3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3.xml"/><Relationship Id="rId5" Type="http://schemas.openxmlformats.org/officeDocument/2006/relationships/image" Target="../media/image16.pn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3.xml"/><Relationship Id="rId5" Type="http://schemas.openxmlformats.org/officeDocument/2006/relationships/image" Target="../media/image20.png"/><Relationship Id="rId4" Type="http://schemas.openxmlformats.org/officeDocument/2006/relationships/image" Target="../media/image19.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3.xml"/><Relationship Id="rId4" Type="http://schemas.openxmlformats.org/officeDocument/2006/relationships/image" Target="../media/image29.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3.xml"/><Relationship Id="rId4" Type="http://schemas.openxmlformats.org/officeDocument/2006/relationships/image" Target="../media/image32.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33.png"/><Relationship Id="rId1" Type="http://schemas.openxmlformats.org/officeDocument/2006/relationships/slideLayout" Target="../slideLayouts/slideLayout13.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5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image" Target="../media/image41.png"/><Relationship Id="rId1" Type="http://schemas.openxmlformats.org/officeDocument/2006/relationships/slideLayout" Target="../slideLayouts/slideLayout13.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6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13.xml"/><Relationship Id="rId5" Type="http://schemas.openxmlformats.org/officeDocument/2006/relationships/image" Target="../media/image50.png"/><Relationship Id="rId4" Type="http://schemas.openxmlformats.org/officeDocument/2006/relationships/image" Target="../media/image49.png"/></Relationships>
</file>

<file path=ppt/slides/_rels/slide6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13.xml"/><Relationship Id="rId4" Type="http://schemas.openxmlformats.org/officeDocument/2006/relationships/image" Target="../media/image53.png"/></Relationships>
</file>

<file path=ppt/slides/_rels/slide6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13.xml"/><Relationship Id="rId5" Type="http://schemas.openxmlformats.org/officeDocument/2006/relationships/image" Target="../media/image57.png"/><Relationship Id="rId4" Type="http://schemas.openxmlformats.org/officeDocument/2006/relationships/image" Target="../media/image56.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3.xml"/><Relationship Id="rId1" Type="http://schemas.openxmlformats.org/officeDocument/2006/relationships/vmlDrawing" Target="../drawings/vmlDrawing2.vml"/><Relationship Id="rId4" Type="http://schemas.openxmlformats.org/officeDocument/2006/relationships/image" Target="../media/image5.emf"/></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slideLayout" Target="../slideLayouts/slideLayout13.xml"/><Relationship Id="rId1" Type="http://schemas.openxmlformats.org/officeDocument/2006/relationships/vmlDrawing" Target="../drawings/vmlDrawing3.vml"/><Relationship Id="rId4" Type="http://schemas.openxmlformats.org/officeDocument/2006/relationships/image" Target="../media/image59.emf"/></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3" Type="http://schemas.openxmlformats.org/officeDocument/2006/relationships/image" Target="../media/image61.emf"/><Relationship Id="rId2" Type="http://schemas.openxmlformats.org/officeDocument/2006/relationships/image" Target="../media/image60.emf"/><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0.xml.rels><?xml version="1.0" encoding="UTF-8" standalone="yes"?>
<Relationships xmlns="http://schemas.openxmlformats.org/package/2006/relationships"><Relationship Id="rId2" Type="http://schemas.openxmlformats.org/officeDocument/2006/relationships/image" Target="../media/image62.emf"/><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2" Type="http://schemas.openxmlformats.org/officeDocument/2006/relationships/image" Target="../media/image63.emf"/><Relationship Id="rId1" Type="http://schemas.openxmlformats.org/officeDocument/2006/relationships/slideLayout" Target="../slideLayouts/slideLayout14.xml"/></Relationships>
</file>

<file path=ppt/slides/_rels/slide83.xml.rels><?xml version="1.0" encoding="UTF-8" standalone="yes"?>
<Relationships xmlns="http://schemas.openxmlformats.org/package/2006/relationships"><Relationship Id="rId2" Type="http://schemas.openxmlformats.org/officeDocument/2006/relationships/image" Target="../media/image64.emf"/><Relationship Id="rId1" Type="http://schemas.openxmlformats.org/officeDocument/2006/relationships/slideLayout" Target="../slideLayouts/slideLayout14.xml"/></Relationships>
</file>

<file path=ppt/slides/_rels/slide84.xml.rels><?xml version="1.0" encoding="UTF-8" standalone="yes"?>
<Relationships xmlns="http://schemas.openxmlformats.org/package/2006/relationships"><Relationship Id="rId2" Type="http://schemas.openxmlformats.org/officeDocument/2006/relationships/image" Target="../media/image65.emf"/><Relationship Id="rId1" Type="http://schemas.openxmlformats.org/officeDocument/2006/relationships/slideLayout" Target="../slideLayouts/slideLayout1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6.xml.rels><?xml version="1.0" encoding="UTF-8" standalone="yes"?>
<Relationships xmlns="http://schemas.openxmlformats.org/package/2006/relationships"><Relationship Id="rId2" Type="http://schemas.openxmlformats.org/officeDocument/2006/relationships/image" Target="../media/image66.emf"/><Relationship Id="rId1" Type="http://schemas.openxmlformats.org/officeDocument/2006/relationships/slideLayout" Target="../slideLayouts/slideLayout14.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2" Type="http://schemas.openxmlformats.org/officeDocument/2006/relationships/image" Target="../media/image67.emf"/><Relationship Id="rId1" Type="http://schemas.openxmlformats.org/officeDocument/2006/relationships/slideLayout" Target="../slideLayouts/slideLayout14.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0.xml.rels><?xml version="1.0" encoding="UTF-8" standalone="yes"?>
<Relationships xmlns="http://schemas.openxmlformats.org/package/2006/relationships"><Relationship Id="rId2" Type="http://schemas.openxmlformats.org/officeDocument/2006/relationships/image" Target="../media/image68.emf"/><Relationship Id="rId1" Type="http://schemas.openxmlformats.org/officeDocument/2006/relationships/slideLayout" Target="../slideLayouts/slideLayout14.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a:xfrm>
            <a:off x="776288" y="981075"/>
            <a:ext cx="8169275" cy="1008063"/>
          </a:xfrm>
        </p:spPr>
        <p:txBody>
          <a:bodyPr lIns="91440" tIns="45720" rIns="91440" bIns="45720"/>
          <a:lstStyle/>
          <a:p>
            <a:pPr eaLnBrk="1" hangingPunct="1"/>
            <a:r>
              <a:rPr lang="ja-JP" altLang="en-US" dirty="0"/>
              <a:t>第９回　産科医療補償制度</a:t>
            </a:r>
            <a:br>
              <a:rPr lang="ja-JP" altLang="en-US" dirty="0"/>
            </a:br>
            <a:r>
              <a:rPr lang="ja-JP" altLang="en-US" dirty="0"/>
              <a:t>再発防止に関する報告書について</a:t>
            </a:r>
          </a:p>
        </p:txBody>
      </p:sp>
      <p:pic>
        <p:nvPicPr>
          <p:cNvPr id="921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35288" y="4654550"/>
            <a:ext cx="1455737"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正方形/長方形 2"/>
          <p:cNvSpPr>
            <a:spLocks noChangeArrowheads="1"/>
          </p:cNvSpPr>
          <p:nvPr/>
        </p:nvSpPr>
        <p:spPr bwMode="auto">
          <a:xfrm>
            <a:off x="4376738" y="5010136"/>
            <a:ext cx="5092700" cy="867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algn="dist" eaLnBrk="1" hangingPunct="1">
              <a:lnSpc>
                <a:spcPct val="120000"/>
              </a:lnSpc>
            </a:pPr>
            <a:r>
              <a:rPr lang="ja-JP" altLang="en-US" sz="2400" b="1" dirty="0">
                <a:solidFill>
                  <a:srgbClr val="000000"/>
                </a:solidFill>
                <a:latin typeface="HG丸ｺﾞｼｯｸM-PRO" panose="020F0600000000000000" pitchFamily="50" charset="-128"/>
              </a:rPr>
              <a:t>公益財団法人日本医療機能評価機構</a:t>
            </a:r>
            <a:endParaRPr lang="en-US" altLang="ja-JP" sz="2400" b="1" dirty="0">
              <a:solidFill>
                <a:srgbClr val="000000"/>
              </a:solidFill>
              <a:latin typeface="HG丸ｺﾞｼｯｸM-PRO" panose="020F0600000000000000" pitchFamily="50" charset="-128"/>
            </a:endParaRPr>
          </a:p>
          <a:p>
            <a:pPr algn="dist" eaLnBrk="1" hangingPunct="1">
              <a:lnSpc>
                <a:spcPct val="120000"/>
              </a:lnSpc>
            </a:pPr>
            <a:r>
              <a:rPr lang="en-US" altLang="ja-JP" dirty="0">
                <a:latin typeface="HG丸ｺﾞｼｯｸM-PRO" panose="020F0600000000000000" pitchFamily="50" charset="-128"/>
              </a:rPr>
              <a:t>Japan Council for Quality Health Care</a:t>
            </a:r>
            <a:endParaRPr lang="ja-JP" altLang="en-US" dirty="0">
              <a:latin typeface="HG丸ｺﾞｼｯｸM-PRO" panose="020F0600000000000000" pitchFamily="50" charset="-128"/>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495822" y="-26988"/>
            <a:ext cx="6286500" cy="1069976"/>
          </a:xfrm>
        </p:spPr>
        <p:txBody>
          <a:bodyPr/>
          <a:lstStyle/>
          <a:p>
            <a:pPr eaLnBrk="1" hangingPunct="1"/>
            <a:r>
              <a:rPr lang="ja-JP" altLang="en-US" sz="3200" dirty="0"/>
              <a:t>再発防止に関する報告書</a:t>
            </a:r>
            <a:br>
              <a:rPr lang="ja-JP" altLang="en-US" sz="3200" dirty="0"/>
            </a:br>
            <a:r>
              <a:rPr lang="ja-JP" altLang="en-US" sz="3200" dirty="0"/>
              <a:t>～産科医療の質の向上に向けて～</a:t>
            </a:r>
          </a:p>
        </p:txBody>
      </p:sp>
      <p:sp>
        <p:nvSpPr>
          <p:cNvPr id="17412" name="Text Box 3"/>
          <p:cNvSpPr txBox="1">
            <a:spLocks noChangeArrowheads="1"/>
          </p:cNvSpPr>
          <p:nvPr/>
        </p:nvSpPr>
        <p:spPr bwMode="auto">
          <a:xfrm>
            <a:off x="4808538" y="1135063"/>
            <a:ext cx="4846637" cy="5567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793" tIns="47896" rIns="95793" bIns="47896">
            <a:spAutoFit/>
          </a:bodyPr>
          <a:lstStyle>
            <a:lvl1pPr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479425" indent="-2984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957263" indent="-239713"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436688" indent="-239713"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1916113" indent="-239713"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373313"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830513"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287713"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744913"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130000"/>
              </a:lnSpc>
              <a:spcBef>
                <a:spcPct val="0"/>
              </a:spcBef>
              <a:buFontTx/>
              <a:buNone/>
            </a:pPr>
            <a:r>
              <a:rPr lang="ja-JP" altLang="en-US" sz="2400" dirty="0">
                <a:latin typeface="HG丸ｺﾞｼｯｸM-PRO" panose="020F0600000000000000" pitchFamily="50" charset="-128"/>
                <a:ea typeface="HG丸ｺﾞｼｯｸM-PRO" panose="020F0600000000000000" pitchFamily="50" charset="-128"/>
              </a:rPr>
              <a:t>再発防止に関する報告書を公表</a:t>
            </a:r>
          </a:p>
          <a:p>
            <a:pPr algn="ctr" eaLnBrk="1" hangingPunct="1">
              <a:lnSpc>
                <a:spcPct val="130000"/>
              </a:lnSpc>
              <a:spcBef>
                <a:spcPct val="0"/>
              </a:spcBef>
              <a:buFontTx/>
              <a:buNone/>
            </a:pPr>
            <a:r>
              <a:rPr lang="ja-JP" altLang="en-US" sz="2000" dirty="0">
                <a:latin typeface="HG丸ｺﾞｼｯｸM-PRO" panose="020F0600000000000000" pitchFamily="50" charset="-128"/>
                <a:ea typeface="HG丸ｺﾞｼｯｸM-PRO" panose="020F0600000000000000" pitchFamily="50" charset="-128"/>
              </a:rPr>
              <a:t>第</a:t>
            </a:r>
            <a:r>
              <a:rPr lang="en-US" altLang="ja-JP" sz="2000" dirty="0">
                <a:latin typeface="HG丸ｺﾞｼｯｸM-PRO" panose="020F0600000000000000" pitchFamily="50" charset="-128"/>
                <a:ea typeface="HG丸ｺﾞｼｯｸM-PRO" panose="020F0600000000000000" pitchFamily="50" charset="-128"/>
              </a:rPr>
              <a:t>1</a:t>
            </a:r>
            <a:r>
              <a:rPr lang="ja-JP" altLang="en-US" sz="2000" dirty="0">
                <a:latin typeface="HG丸ｺﾞｼｯｸM-PRO" panose="020F0600000000000000" pitchFamily="50" charset="-128"/>
                <a:ea typeface="HG丸ｺﾞｼｯｸM-PRO" panose="020F0600000000000000" pitchFamily="50" charset="-128"/>
              </a:rPr>
              <a:t>回：</a:t>
            </a:r>
            <a:r>
              <a:rPr lang="en-US" altLang="ja-JP" sz="2000" dirty="0">
                <a:latin typeface="HG丸ｺﾞｼｯｸM-PRO" panose="020F0600000000000000" pitchFamily="50" charset="-128"/>
                <a:ea typeface="HG丸ｺﾞｼｯｸM-PRO" panose="020F0600000000000000" pitchFamily="50" charset="-128"/>
              </a:rPr>
              <a:t>2011</a:t>
            </a:r>
            <a:r>
              <a:rPr lang="ja-JP" altLang="en-US" sz="2000" dirty="0">
                <a:latin typeface="HG丸ｺﾞｼｯｸM-PRO" panose="020F0600000000000000" pitchFamily="50" charset="-128"/>
                <a:ea typeface="HG丸ｺﾞｼｯｸM-PRO" panose="020F0600000000000000" pitchFamily="50" charset="-128"/>
              </a:rPr>
              <a:t>年</a:t>
            </a:r>
            <a:r>
              <a:rPr lang="en-US" altLang="ja-JP" sz="2000" dirty="0">
                <a:latin typeface="HG丸ｺﾞｼｯｸM-PRO" panose="020F0600000000000000" pitchFamily="50" charset="-128"/>
                <a:ea typeface="HG丸ｺﾞｼｯｸM-PRO" panose="020F0600000000000000" pitchFamily="50" charset="-128"/>
              </a:rPr>
              <a:t>8</a:t>
            </a:r>
            <a:r>
              <a:rPr lang="ja-JP" altLang="en-US" sz="2000" dirty="0">
                <a:latin typeface="HG丸ｺﾞｼｯｸM-PRO" panose="020F0600000000000000" pitchFamily="50" charset="-128"/>
                <a:ea typeface="HG丸ｺﾞｼｯｸM-PRO" panose="020F0600000000000000" pitchFamily="50" charset="-128"/>
              </a:rPr>
              <a:t>月</a:t>
            </a:r>
          </a:p>
          <a:p>
            <a:pPr algn="ctr" eaLnBrk="1" hangingPunct="1">
              <a:lnSpc>
                <a:spcPct val="130000"/>
              </a:lnSpc>
              <a:spcBef>
                <a:spcPct val="0"/>
              </a:spcBef>
              <a:buFontTx/>
              <a:buNone/>
            </a:pPr>
            <a:r>
              <a:rPr lang="ja-JP" altLang="en-US" sz="2000" dirty="0">
                <a:latin typeface="HG丸ｺﾞｼｯｸM-PRO" panose="020F0600000000000000" pitchFamily="50" charset="-128"/>
                <a:ea typeface="HG丸ｺﾞｼｯｸM-PRO" panose="020F0600000000000000" pitchFamily="50" charset="-128"/>
              </a:rPr>
              <a:t>第</a:t>
            </a:r>
            <a:r>
              <a:rPr lang="en-US" altLang="ja-JP" sz="2000" dirty="0">
                <a:latin typeface="HG丸ｺﾞｼｯｸM-PRO" panose="020F0600000000000000" pitchFamily="50" charset="-128"/>
                <a:ea typeface="HG丸ｺﾞｼｯｸM-PRO" panose="020F0600000000000000" pitchFamily="50" charset="-128"/>
              </a:rPr>
              <a:t>2</a:t>
            </a:r>
            <a:r>
              <a:rPr lang="ja-JP" altLang="en-US" sz="2000" dirty="0">
                <a:latin typeface="HG丸ｺﾞｼｯｸM-PRO" panose="020F0600000000000000" pitchFamily="50" charset="-128"/>
                <a:ea typeface="HG丸ｺﾞｼｯｸM-PRO" panose="020F0600000000000000" pitchFamily="50" charset="-128"/>
              </a:rPr>
              <a:t>回：</a:t>
            </a:r>
            <a:r>
              <a:rPr lang="en-US" altLang="ja-JP" sz="2000" dirty="0">
                <a:latin typeface="HG丸ｺﾞｼｯｸM-PRO" panose="020F0600000000000000" pitchFamily="50" charset="-128"/>
                <a:ea typeface="HG丸ｺﾞｼｯｸM-PRO" panose="020F0600000000000000" pitchFamily="50" charset="-128"/>
              </a:rPr>
              <a:t>2012</a:t>
            </a:r>
            <a:r>
              <a:rPr lang="ja-JP" altLang="en-US" sz="2000" dirty="0">
                <a:latin typeface="HG丸ｺﾞｼｯｸM-PRO" panose="020F0600000000000000" pitchFamily="50" charset="-128"/>
                <a:ea typeface="HG丸ｺﾞｼｯｸM-PRO" panose="020F0600000000000000" pitchFamily="50" charset="-128"/>
              </a:rPr>
              <a:t>年</a:t>
            </a:r>
            <a:r>
              <a:rPr lang="en-US" altLang="ja-JP" sz="2000" dirty="0">
                <a:latin typeface="HG丸ｺﾞｼｯｸM-PRO" panose="020F0600000000000000" pitchFamily="50" charset="-128"/>
                <a:ea typeface="HG丸ｺﾞｼｯｸM-PRO" panose="020F0600000000000000" pitchFamily="50" charset="-128"/>
              </a:rPr>
              <a:t>5</a:t>
            </a:r>
            <a:r>
              <a:rPr lang="ja-JP" altLang="en-US" sz="2000" dirty="0">
                <a:latin typeface="HG丸ｺﾞｼｯｸM-PRO" panose="020F0600000000000000" pitchFamily="50" charset="-128"/>
                <a:ea typeface="HG丸ｺﾞｼｯｸM-PRO" panose="020F0600000000000000" pitchFamily="50" charset="-128"/>
              </a:rPr>
              <a:t>月</a:t>
            </a:r>
          </a:p>
          <a:p>
            <a:pPr algn="ctr" eaLnBrk="1" hangingPunct="1">
              <a:lnSpc>
                <a:spcPct val="130000"/>
              </a:lnSpc>
              <a:spcBef>
                <a:spcPct val="0"/>
              </a:spcBef>
              <a:buFontTx/>
              <a:buNone/>
            </a:pPr>
            <a:r>
              <a:rPr lang="ja-JP" altLang="en-US" sz="2000" dirty="0">
                <a:latin typeface="HG丸ｺﾞｼｯｸM-PRO" panose="020F0600000000000000" pitchFamily="50" charset="-128"/>
                <a:ea typeface="HG丸ｺﾞｼｯｸM-PRO" panose="020F0600000000000000" pitchFamily="50" charset="-128"/>
              </a:rPr>
              <a:t>第</a:t>
            </a:r>
            <a:r>
              <a:rPr lang="en-US" altLang="ja-JP" sz="2000" dirty="0">
                <a:latin typeface="HG丸ｺﾞｼｯｸM-PRO" panose="020F0600000000000000" pitchFamily="50" charset="-128"/>
                <a:ea typeface="HG丸ｺﾞｼｯｸM-PRO" panose="020F0600000000000000" pitchFamily="50" charset="-128"/>
              </a:rPr>
              <a:t>3</a:t>
            </a:r>
            <a:r>
              <a:rPr lang="ja-JP" altLang="en-US" sz="2000" dirty="0">
                <a:latin typeface="HG丸ｺﾞｼｯｸM-PRO" panose="020F0600000000000000" pitchFamily="50" charset="-128"/>
                <a:ea typeface="HG丸ｺﾞｼｯｸM-PRO" panose="020F0600000000000000" pitchFamily="50" charset="-128"/>
              </a:rPr>
              <a:t>回：</a:t>
            </a:r>
            <a:r>
              <a:rPr lang="en-US" altLang="ja-JP" sz="2000" dirty="0">
                <a:latin typeface="HG丸ｺﾞｼｯｸM-PRO" panose="020F0600000000000000" pitchFamily="50" charset="-128"/>
                <a:ea typeface="HG丸ｺﾞｼｯｸM-PRO" panose="020F0600000000000000" pitchFamily="50" charset="-128"/>
              </a:rPr>
              <a:t>2013</a:t>
            </a:r>
            <a:r>
              <a:rPr lang="ja-JP" altLang="en-US" sz="2000" dirty="0">
                <a:latin typeface="HG丸ｺﾞｼｯｸM-PRO" panose="020F0600000000000000" pitchFamily="50" charset="-128"/>
                <a:ea typeface="HG丸ｺﾞｼｯｸM-PRO" panose="020F0600000000000000" pitchFamily="50" charset="-128"/>
              </a:rPr>
              <a:t>年</a:t>
            </a:r>
            <a:r>
              <a:rPr lang="en-US" altLang="ja-JP" sz="2000" dirty="0">
                <a:latin typeface="HG丸ｺﾞｼｯｸM-PRO" panose="020F0600000000000000" pitchFamily="50" charset="-128"/>
                <a:ea typeface="HG丸ｺﾞｼｯｸM-PRO" panose="020F0600000000000000" pitchFamily="50" charset="-128"/>
              </a:rPr>
              <a:t>5</a:t>
            </a:r>
            <a:r>
              <a:rPr lang="ja-JP" altLang="en-US" sz="2000" dirty="0">
                <a:latin typeface="HG丸ｺﾞｼｯｸM-PRO" panose="020F0600000000000000" pitchFamily="50" charset="-128"/>
                <a:ea typeface="HG丸ｺﾞｼｯｸM-PRO" panose="020F0600000000000000" pitchFamily="50" charset="-128"/>
              </a:rPr>
              <a:t>月</a:t>
            </a:r>
            <a:endParaRPr lang="en-US" altLang="ja-JP" sz="2000" dirty="0">
              <a:latin typeface="HG丸ｺﾞｼｯｸM-PRO" panose="020F0600000000000000" pitchFamily="50" charset="-128"/>
              <a:ea typeface="HG丸ｺﾞｼｯｸM-PRO" panose="020F0600000000000000" pitchFamily="50" charset="-128"/>
            </a:endParaRPr>
          </a:p>
          <a:p>
            <a:pPr algn="ctr" eaLnBrk="1" hangingPunct="1">
              <a:lnSpc>
                <a:spcPct val="130000"/>
              </a:lnSpc>
              <a:spcBef>
                <a:spcPct val="0"/>
              </a:spcBef>
              <a:buFontTx/>
              <a:buNone/>
            </a:pPr>
            <a:r>
              <a:rPr lang="ja-JP" altLang="en-US" sz="2000" dirty="0">
                <a:latin typeface="HG丸ｺﾞｼｯｸM-PRO" panose="020F0600000000000000" pitchFamily="50" charset="-128"/>
                <a:ea typeface="HG丸ｺﾞｼｯｸM-PRO" panose="020F0600000000000000" pitchFamily="50" charset="-128"/>
              </a:rPr>
              <a:t>第</a:t>
            </a:r>
            <a:r>
              <a:rPr lang="en-US" altLang="ja-JP" sz="2000" dirty="0">
                <a:latin typeface="HG丸ｺﾞｼｯｸM-PRO" panose="020F0600000000000000" pitchFamily="50" charset="-128"/>
                <a:ea typeface="HG丸ｺﾞｼｯｸM-PRO" panose="020F0600000000000000" pitchFamily="50" charset="-128"/>
              </a:rPr>
              <a:t>4</a:t>
            </a:r>
            <a:r>
              <a:rPr lang="ja-JP" altLang="en-US" sz="2000" dirty="0">
                <a:latin typeface="HG丸ｺﾞｼｯｸM-PRO" panose="020F0600000000000000" pitchFamily="50" charset="-128"/>
                <a:ea typeface="HG丸ｺﾞｼｯｸM-PRO" panose="020F0600000000000000" pitchFamily="50" charset="-128"/>
              </a:rPr>
              <a:t>回：</a:t>
            </a:r>
            <a:r>
              <a:rPr lang="en-US" altLang="ja-JP" sz="2000" dirty="0">
                <a:latin typeface="HG丸ｺﾞｼｯｸM-PRO" panose="020F0600000000000000" pitchFamily="50" charset="-128"/>
                <a:ea typeface="HG丸ｺﾞｼｯｸM-PRO" panose="020F0600000000000000" pitchFamily="50" charset="-128"/>
              </a:rPr>
              <a:t>2014</a:t>
            </a:r>
            <a:r>
              <a:rPr lang="ja-JP" altLang="en-US" sz="2000" dirty="0">
                <a:latin typeface="HG丸ｺﾞｼｯｸM-PRO" panose="020F0600000000000000" pitchFamily="50" charset="-128"/>
                <a:ea typeface="HG丸ｺﾞｼｯｸM-PRO" panose="020F0600000000000000" pitchFamily="50" charset="-128"/>
              </a:rPr>
              <a:t>年</a:t>
            </a:r>
            <a:r>
              <a:rPr lang="en-US" altLang="ja-JP" sz="2000" dirty="0">
                <a:latin typeface="HG丸ｺﾞｼｯｸM-PRO" panose="020F0600000000000000" pitchFamily="50" charset="-128"/>
                <a:ea typeface="HG丸ｺﾞｼｯｸM-PRO" panose="020F0600000000000000" pitchFamily="50" charset="-128"/>
              </a:rPr>
              <a:t>4</a:t>
            </a:r>
            <a:r>
              <a:rPr lang="ja-JP" altLang="en-US" sz="2000" dirty="0">
                <a:latin typeface="HG丸ｺﾞｼｯｸM-PRO" panose="020F0600000000000000" pitchFamily="50" charset="-128"/>
                <a:ea typeface="HG丸ｺﾞｼｯｸM-PRO" panose="020F0600000000000000" pitchFamily="50" charset="-128"/>
              </a:rPr>
              <a:t>月</a:t>
            </a:r>
            <a:endParaRPr lang="en-US" altLang="ja-JP" sz="2000" dirty="0">
              <a:latin typeface="HG丸ｺﾞｼｯｸM-PRO" panose="020F0600000000000000" pitchFamily="50" charset="-128"/>
              <a:ea typeface="HG丸ｺﾞｼｯｸM-PRO" panose="020F0600000000000000" pitchFamily="50" charset="-128"/>
            </a:endParaRPr>
          </a:p>
          <a:p>
            <a:pPr algn="ctr" eaLnBrk="1" hangingPunct="1">
              <a:lnSpc>
                <a:spcPct val="130000"/>
              </a:lnSpc>
              <a:spcBef>
                <a:spcPct val="0"/>
              </a:spcBef>
              <a:buFontTx/>
              <a:buNone/>
            </a:pPr>
            <a:r>
              <a:rPr lang="ja-JP" altLang="en-US" sz="2000" dirty="0">
                <a:latin typeface="HG丸ｺﾞｼｯｸM-PRO" panose="020F0600000000000000" pitchFamily="50" charset="-128"/>
                <a:ea typeface="HG丸ｺﾞｼｯｸM-PRO" panose="020F0600000000000000" pitchFamily="50" charset="-128"/>
              </a:rPr>
              <a:t>第</a:t>
            </a:r>
            <a:r>
              <a:rPr lang="en-US" altLang="ja-JP" sz="2000" dirty="0">
                <a:latin typeface="HG丸ｺﾞｼｯｸM-PRO" panose="020F0600000000000000" pitchFamily="50" charset="-128"/>
                <a:ea typeface="HG丸ｺﾞｼｯｸM-PRO" panose="020F0600000000000000" pitchFamily="50" charset="-128"/>
              </a:rPr>
              <a:t>5</a:t>
            </a:r>
            <a:r>
              <a:rPr lang="ja-JP" altLang="en-US" sz="2000" dirty="0">
                <a:latin typeface="HG丸ｺﾞｼｯｸM-PRO" panose="020F0600000000000000" pitchFamily="50" charset="-128"/>
                <a:ea typeface="HG丸ｺﾞｼｯｸM-PRO" panose="020F0600000000000000" pitchFamily="50" charset="-128"/>
              </a:rPr>
              <a:t>回：</a:t>
            </a:r>
            <a:r>
              <a:rPr lang="en-US" altLang="ja-JP" sz="2000" dirty="0">
                <a:latin typeface="HG丸ｺﾞｼｯｸM-PRO" panose="020F0600000000000000" pitchFamily="50" charset="-128"/>
                <a:ea typeface="HG丸ｺﾞｼｯｸM-PRO" panose="020F0600000000000000" pitchFamily="50" charset="-128"/>
              </a:rPr>
              <a:t>2015</a:t>
            </a:r>
            <a:r>
              <a:rPr lang="ja-JP" altLang="en-US" sz="2000" dirty="0">
                <a:latin typeface="HG丸ｺﾞｼｯｸM-PRO" panose="020F0600000000000000" pitchFamily="50" charset="-128"/>
                <a:ea typeface="HG丸ｺﾞｼｯｸM-PRO" panose="020F0600000000000000" pitchFamily="50" charset="-128"/>
              </a:rPr>
              <a:t>年</a:t>
            </a:r>
            <a:r>
              <a:rPr lang="en-US" altLang="ja-JP" sz="2000" dirty="0">
                <a:latin typeface="HG丸ｺﾞｼｯｸM-PRO" panose="020F0600000000000000" pitchFamily="50" charset="-128"/>
                <a:ea typeface="HG丸ｺﾞｼｯｸM-PRO" panose="020F0600000000000000" pitchFamily="50" charset="-128"/>
              </a:rPr>
              <a:t>3</a:t>
            </a:r>
            <a:r>
              <a:rPr lang="ja-JP" altLang="en-US" sz="2000" dirty="0">
                <a:latin typeface="HG丸ｺﾞｼｯｸM-PRO" panose="020F0600000000000000" pitchFamily="50" charset="-128"/>
                <a:ea typeface="HG丸ｺﾞｼｯｸM-PRO" panose="020F0600000000000000" pitchFamily="50" charset="-128"/>
              </a:rPr>
              <a:t>月</a:t>
            </a:r>
            <a:endParaRPr lang="en-US" altLang="ja-JP" sz="2000" dirty="0">
              <a:latin typeface="HG丸ｺﾞｼｯｸM-PRO" panose="020F0600000000000000" pitchFamily="50" charset="-128"/>
              <a:ea typeface="HG丸ｺﾞｼｯｸM-PRO" panose="020F0600000000000000" pitchFamily="50" charset="-128"/>
            </a:endParaRPr>
          </a:p>
          <a:p>
            <a:pPr algn="ctr" eaLnBrk="1" hangingPunct="1">
              <a:lnSpc>
                <a:spcPct val="130000"/>
              </a:lnSpc>
              <a:spcBef>
                <a:spcPct val="0"/>
              </a:spcBef>
              <a:buFontTx/>
              <a:buNone/>
            </a:pPr>
            <a:r>
              <a:rPr lang="ja-JP" altLang="en-US" sz="2000" dirty="0">
                <a:latin typeface="HG丸ｺﾞｼｯｸM-PRO" panose="020F0600000000000000" pitchFamily="50" charset="-128"/>
                <a:ea typeface="HG丸ｺﾞｼｯｸM-PRO" panose="020F0600000000000000" pitchFamily="50" charset="-128"/>
              </a:rPr>
              <a:t>第</a:t>
            </a:r>
            <a:r>
              <a:rPr lang="en-US" altLang="ja-JP" sz="2000" dirty="0">
                <a:latin typeface="HG丸ｺﾞｼｯｸM-PRO" panose="020F0600000000000000" pitchFamily="50" charset="-128"/>
                <a:ea typeface="HG丸ｺﾞｼｯｸM-PRO" panose="020F0600000000000000" pitchFamily="50" charset="-128"/>
              </a:rPr>
              <a:t>6</a:t>
            </a:r>
            <a:r>
              <a:rPr lang="ja-JP" altLang="en-US" sz="2000" dirty="0">
                <a:latin typeface="HG丸ｺﾞｼｯｸM-PRO" panose="020F0600000000000000" pitchFamily="50" charset="-128"/>
                <a:ea typeface="HG丸ｺﾞｼｯｸM-PRO" panose="020F0600000000000000" pitchFamily="50" charset="-128"/>
              </a:rPr>
              <a:t>回：</a:t>
            </a:r>
            <a:r>
              <a:rPr lang="en-US" altLang="ja-JP" sz="2000" dirty="0">
                <a:latin typeface="HG丸ｺﾞｼｯｸM-PRO" panose="020F0600000000000000" pitchFamily="50" charset="-128"/>
                <a:ea typeface="HG丸ｺﾞｼｯｸM-PRO" panose="020F0600000000000000" pitchFamily="50" charset="-128"/>
              </a:rPr>
              <a:t>2016</a:t>
            </a:r>
            <a:r>
              <a:rPr lang="ja-JP" altLang="en-US" sz="2000" dirty="0">
                <a:latin typeface="HG丸ｺﾞｼｯｸM-PRO" panose="020F0600000000000000" pitchFamily="50" charset="-128"/>
                <a:ea typeface="HG丸ｺﾞｼｯｸM-PRO" panose="020F0600000000000000" pitchFamily="50" charset="-128"/>
              </a:rPr>
              <a:t>年</a:t>
            </a:r>
            <a:r>
              <a:rPr lang="en-US" altLang="ja-JP" sz="2000" dirty="0">
                <a:latin typeface="HG丸ｺﾞｼｯｸM-PRO" panose="020F0600000000000000" pitchFamily="50" charset="-128"/>
                <a:ea typeface="HG丸ｺﾞｼｯｸM-PRO" panose="020F0600000000000000" pitchFamily="50" charset="-128"/>
              </a:rPr>
              <a:t>3</a:t>
            </a:r>
            <a:r>
              <a:rPr lang="ja-JP" altLang="en-US" sz="2000" dirty="0">
                <a:latin typeface="HG丸ｺﾞｼｯｸM-PRO" panose="020F0600000000000000" pitchFamily="50" charset="-128"/>
                <a:ea typeface="HG丸ｺﾞｼｯｸM-PRO" panose="020F0600000000000000" pitchFamily="50" charset="-128"/>
              </a:rPr>
              <a:t>月</a:t>
            </a:r>
            <a:endParaRPr lang="en-US" altLang="ja-JP" sz="2000" dirty="0">
              <a:latin typeface="HG丸ｺﾞｼｯｸM-PRO" panose="020F0600000000000000" pitchFamily="50" charset="-128"/>
              <a:ea typeface="HG丸ｺﾞｼｯｸM-PRO" panose="020F0600000000000000" pitchFamily="50" charset="-128"/>
            </a:endParaRPr>
          </a:p>
          <a:p>
            <a:pPr algn="ctr" eaLnBrk="1" hangingPunct="1">
              <a:lnSpc>
                <a:spcPct val="130000"/>
              </a:lnSpc>
              <a:spcBef>
                <a:spcPct val="0"/>
              </a:spcBef>
              <a:buNone/>
            </a:pPr>
            <a:r>
              <a:rPr lang="ja-JP" altLang="en-US" sz="2000" dirty="0">
                <a:latin typeface="HG丸ｺﾞｼｯｸM-PRO" panose="020F0600000000000000" pitchFamily="50" charset="-128"/>
                <a:ea typeface="HG丸ｺﾞｼｯｸM-PRO" panose="020F0600000000000000" pitchFamily="50" charset="-128"/>
              </a:rPr>
              <a:t>第</a:t>
            </a:r>
            <a:r>
              <a:rPr lang="en-US" altLang="ja-JP" sz="2000" dirty="0">
                <a:latin typeface="HG丸ｺﾞｼｯｸM-PRO" panose="020F0600000000000000" pitchFamily="50" charset="-128"/>
                <a:ea typeface="HG丸ｺﾞｼｯｸM-PRO" panose="020F0600000000000000" pitchFamily="50" charset="-128"/>
              </a:rPr>
              <a:t>7</a:t>
            </a:r>
            <a:r>
              <a:rPr lang="ja-JP" altLang="en-US" sz="2000" dirty="0">
                <a:latin typeface="HG丸ｺﾞｼｯｸM-PRO" panose="020F0600000000000000" pitchFamily="50" charset="-128"/>
                <a:ea typeface="HG丸ｺﾞｼｯｸM-PRO" panose="020F0600000000000000" pitchFamily="50" charset="-128"/>
              </a:rPr>
              <a:t>回：</a:t>
            </a:r>
            <a:r>
              <a:rPr lang="en-US" altLang="ja-JP" sz="2000" dirty="0">
                <a:latin typeface="HG丸ｺﾞｼｯｸM-PRO" panose="020F0600000000000000" pitchFamily="50" charset="-128"/>
                <a:ea typeface="HG丸ｺﾞｼｯｸM-PRO" panose="020F0600000000000000" pitchFamily="50" charset="-128"/>
              </a:rPr>
              <a:t>2017</a:t>
            </a:r>
            <a:r>
              <a:rPr lang="ja-JP" altLang="en-US" sz="2000" dirty="0">
                <a:latin typeface="HG丸ｺﾞｼｯｸM-PRO" panose="020F0600000000000000" pitchFamily="50" charset="-128"/>
                <a:ea typeface="HG丸ｺﾞｼｯｸM-PRO" panose="020F0600000000000000" pitchFamily="50" charset="-128"/>
              </a:rPr>
              <a:t>年</a:t>
            </a:r>
            <a:r>
              <a:rPr lang="en-US" altLang="ja-JP" sz="2000" dirty="0">
                <a:latin typeface="HG丸ｺﾞｼｯｸM-PRO" panose="020F0600000000000000" pitchFamily="50" charset="-128"/>
                <a:ea typeface="HG丸ｺﾞｼｯｸM-PRO" panose="020F0600000000000000" pitchFamily="50" charset="-128"/>
              </a:rPr>
              <a:t>3</a:t>
            </a:r>
            <a:r>
              <a:rPr lang="ja-JP" altLang="en-US" sz="2000" dirty="0">
                <a:latin typeface="HG丸ｺﾞｼｯｸM-PRO" panose="020F0600000000000000" pitchFamily="50" charset="-128"/>
                <a:ea typeface="HG丸ｺﾞｼｯｸM-PRO" panose="020F0600000000000000" pitchFamily="50" charset="-128"/>
              </a:rPr>
              <a:t>月</a:t>
            </a:r>
            <a:endParaRPr lang="en-US" altLang="ja-JP" sz="2000" dirty="0">
              <a:latin typeface="HG丸ｺﾞｼｯｸM-PRO" panose="020F0600000000000000" pitchFamily="50" charset="-128"/>
              <a:ea typeface="HG丸ｺﾞｼｯｸM-PRO" panose="020F0600000000000000" pitchFamily="50" charset="-128"/>
            </a:endParaRPr>
          </a:p>
          <a:p>
            <a:pPr algn="ctr" eaLnBrk="1" hangingPunct="1">
              <a:lnSpc>
                <a:spcPct val="130000"/>
              </a:lnSpc>
              <a:spcBef>
                <a:spcPct val="0"/>
              </a:spcBef>
              <a:buNone/>
            </a:pPr>
            <a:r>
              <a:rPr lang="ja-JP" altLang="en-US" sz="2000" dirty="0">
                <a:latin typeface="HG丸ｺﾞｼｯｸM-PRO" panose="020F0600000000000000" pitchFamily="50" charset="-128"/>
                <a:ea typeface="HG丸ｺﾞｼｯｸM-PRO" panose="020F0600000000000000" pitchFamily="50" charset="-128"/>
              </a:rPr>
              <a:t>第</a:t>
            </a:r>
            <a:r>
              <a:rPr lang="en-US" altLang="ja-JP" sz="2000" dirty="0">
                <a:latin typeface="HG丸ｺﾞｼｯｸM-PRO" panose="020F0600000000000000" pitchFamily="50" charset="-128"/>
                <a:ea typeface="HG丸ｺﾞｼｯｸM-PRO" panose="020F0600000000000000" pitchFamily="50" charset="-128"/>
              </a:rPr>
              <a:t>8</a:t>
            </a:r>
            <a:r>
              <a:rPr lang="ja-JP" altLang="en-US" sz="2000" dirty="0">
                <a:latin typeface="HG丸ｺﾞｼｯｸM-PRO" panose="020F0600000000000000" pitchFamily="50" charset="-128"/>
                <a:ea typeface="HG丸ｺﾞｼｯｸM-PRO" panose="020F0600000000000000" pitchFamily="50" charset="-128"/>
              </a:rPr>
              <a:t>回：</a:t>
            </a:r>
            <a:r>
              <a:rPr lang="en-US" altLang="ja-JP" sz="2000" dirty="0">
                <a:latin typeface="HG丸ｺﾞｼｯｸM-PRO" panose="020F0600000000000000" pitchFamily="50" charset="-128"/>
                <a:ea typeface="HG丸ｺﾞｼｯｸM-PRO" panose="020F0600000000000000" pitchFamily="50" charset="-128"/>
              </a:rPr>
              <a:t>2018</a:t>
            </a:r>
            <a:r>
              <a:rPr lang="ja-JP" altLang="en-US" sz="2000" dirty="0">
                <a:latin typeface="HG丸ｺﾞｼｯｸM-PRO" panose="020F0600000000000000" pitchFamily="50" charset="-128"/>
                <a:ea typeface="HG丸ｺﾞｼｯｸM-PRO" panose="020F0600000000000000" pitchFamily="50" charset="-128"/>
              </a:rPr>
              <a:t>年</a:t>
            </a:r>
            <a:r>
              <a:rPr lang="en-US" altLang="ja-JP" sz="2000" dirty="0">
                <a:latin typeface="HG丸ｺﾞｼｯｸM-PRO" panose="020F0600000000000000" pitchFamily="50" charset="-128"/>
                <a:ea typeface="HG丸ｺﾞｼｯｸM-PRO" panose="020F0600000000000000" pitchFamily="50" charset="-128"/>
              </a:rPr>
              <a:t>3</a:t>
            </a:r>
            <a:r>
              <a:rPr lang="ja-JP" altLang="en-US" sz="2000" dirty="0">
                <a:latin typeface="HG丸ｺﾞｼｯｸM-PRO" panose="020F0600000000000000" pitchFamily="50" charset="-128"/>
                <a:ea typeface="HG丸ｺﾞｼｯｸM-PRO" panose="020F0600000000000000" pitchFamily="50" charset="-128"/>
              </a:rPr>
              <a:t>月</a:t>
            </a:r>
            <a:endParaRPr lang="en-US" altLang="ja-JP" sz="2000" dirty="0">
              <a:latin typeface="HG丸ｺﾞｼｯｸM-PRO" panose="020F0600000000000000" pitchFamily="50" charset="-128"/>
              <a:ea typeface="HG丸ｺﾞｼｯｸM-PRO" panose="020F0600000000000000" pitchFamily="50" charset="-128"/>
            </a:endParaRPr>
          </a:p>
          <a:p>
            <a:pPr algn="ctr" eaLnBrk="1" hangingPunct="1">
              <a:lnSpc>
                <a:spcPct val="130000"/>
              </a:lnSpc>
              <a:spcBef>
                <a:spcPct val="0"/>
              </a:spcBef>
              <a:buNone/>
            </a:pPr>
            <a:r>
              <a:rPr lang="ja-JP" altLang="en-US" sz="2000" dirty="0">
                <a:solidFill>
                  <a:srgbClr val="FF0000"/>
                </a:solidFill>
                <a:latin typeface="HG丸ｺﾞｼｯｸM-PRO" panose="020F0600000000000000" pitchFamily="50" charset="-128"/>
                <a:ea typeface="HG丸ｺﾞｼｯｸM-PRO" panose="020F0600000000000000" pitchFamily="50" charset="-128"/>
              </a:rPr>
              <a:t>第</a:t>
            </a:r>
            <a:r>
              <a:rPr lang="en-US" altLang="ja-JP" sz="2000" dirty="0">
                <a:solidFill>
                  <a:srgbClr val="FF0000"/>
                </a:solidFill>
                <a:latin typeface="HG丸ｺﾞｼｯｸM-PRO" panose="020F0600000000000000" pitchFamily="50" charset="-128"/>
                <a:ea typeface="HG丸ｺﾞｼｯｸM-PRO" panose="020F0600000000000000" pitchFamily="50" charset="-128"/>
              </a:rPr>
              <a:t>9</a:t>
            </a:r>
            <a:r>
              <a:rPr lang="ja-JP" altLang="en-US" sz="2000" dirty="0">
                <a:solidFill>
                  <a:srgbClr val="FF0000"/>
                </a:solidFill>
                <a:latin typeface="HG丸ｺﾞｼｯｸM-PRO" panose="020F0600000000000000" pitchFamily="50" charset="-128"/>
                <a:ea typeface="HG丸ｺﾞｼｯｸM-PRO" panose="020F0600000000000000" pitchFamily="50" charset="-128"/>
              </a:rPr>
              <a:t>回：</a:t>
            </a:r>
            <a:r>
              <a:rPr lang="en-US" altLang="ja-JP" sz="2000" dirty="0">
                <a:solidFill>
                  <a:srgbClr val="FF0000"/>
                </a:solidFill>
                <a:latin typeface="HG丸ｺﾞｼｯｸM-PRO" panose="020F0600000000000000" pitchFamily="50" charset="-128"/>
                <a:ea typeface="HG丸ｺﾞｼｯｸM-PRO" panose="020F0600000000000000" pitchFamily="50" charset="-128"/>
              </a:rPr>
              <a:t>2019</a:t>
            </a:r>
            <a:r>
              <a:rPr lang="ja-JP" altLang="en-US" sz="2000" dirty="0">
                <a:solidFill>
                  <a:srgbClr val="FF0000"/>
                </a:solidFill>
                <a:latin typeface="HG丸ｺﾞｼｯｸM-PRO" panose="020F0600000000000000" pitchFamily="50" charset="-128"/>
                <a:ea typeface="HG丸ｺﾞｼｯｸM-PRO" panose="020F0600000000000000" pitchFamily="50" charset="-128"/>
              </a:rPr>
              <a:t>年</a:t>
            </a:r>
            <a:r>
              <a:rPr lang="en-US" altLang="ja-JP" sz="2000" dirty="0">
                <a:solidFill>
                  <a:srgbClr val="FF0000"/>
                </a:solidFill>
                <a:latin typeface="HG丸ｺﾞｼｯｸM-PRO" panose="020F0600000000000000" pitchFamily="50" charset="-128"/>
                <a:ea typeface="HG丸ｺﾞｼｯｸM-PRO" panose="020F0600000000000000" pitchFamily="50" charset="-128"/>
              </a:rPr>
              <a:t>3</a:t>
            </a:r>
            <a:r>
              <a:rPr lang="ja-JP" altLang="en-US" sz="2000" dirty="0">
                <a:solidFill>
                  <a:srgbClr val="FF0000"/>
                </a:solidFill>
                <a:latin typeface="HG丸ｺﾞｼｯｸM-PRO" panose="020F0600000000000000" pitchFamily="50" charset="-128"/>
                <a:ea typeface="HG丸ｺﾞｼｯｸM-PRO" panose="020F0600000000000000" pitchFamily="50" charset="-128"/>
              </a:rPr>
              <a:t>月</a:t>
            </a:r>
            <a:endParaRPr lang="en-US" altLang="ja-JP" sz="2000" dirty="0">
              <a:solidFill>
                <a:srgbClr val="FF0000"/>
              </a:solidFill>
              <a:latin typeface="HG丸ｺﾞｼｯｸM-PRO" panose="020F0600000000000000" pitchFamily="50" charset="-128"/>
              <a:ea typeface="HG丸ｺﾞｼｯｸM-PRO" panose="020F0600000000000000" pitchFamily="50" charset="-128"/>
            </a:endParaRPr>
          </a:p>
          <a:p>
            <a:pPr algn="ctr" eaLnBrk="1" hangingPunct="1">
              <a:lnSpc>
                <a:spcPct val="130000"/>
              </a:lnSpc>
              <a:spcBef>
                <a:spcPct val="0"/>
              </a:spcBef>
              <a:buFontTx/>
              <a:buNone/>
            </a:pPr>
            <a:r>
              <a:rPr lang="ja-JP" altLang="en-US" sz="1800" dirty="0">
                <a:ea typeface="HG丸ｺﾞｼｯｸM-PRO" panose="020F0600000000000000" pitchFamily="50" charset="-128"/>
              </a:rPr>
              <a:t>本制度の</a:t>
            </a:r>
            <a:r>
              <a:rPr lang="en-US" altLang="ja-JP" sz="1800" dirty="0">
                <a:ea typeface="HG丸ｺﾞｼｯｸM-PRO" panose="020F0600000000000000" pitchFamily="50" charset="-128"/>
              </a:rPr>
              <a:t>HP</a:t>
            </a:r>
            <a:r>
              <a:rPr lang="ja-JP" altLang="en-US" sz="1800" dirty="0">
                <a:ea typeface="HG丸ｺﾞｼｯｸM-PRO" panose="020F0600000000000000" pitchFamily="50" charset="-128"/>
              </a:rPr>
              <a:t>に掲載：</a:t>
            </a:r>
            <a:endParaRPr lang="en-US" altLang="ja-JP" sz="1800" dirty="0">
              <a:ea typeface="HG丸ｺﾞｼｯｸM-PRO" panose="020F0600000000000000" pitchFamily="50" charset="-128"/>
            </a:endParaRPr>
          </a:p>
          <a:p>
            <a:pPr algn="ctr" eaLnBrk="1" hangingPunct="1">
              <a:lnSpc>
                <a:spcPct val="130000"/>
              </a:lnSpc>
              <a:spcBef>
                <a:spcPct val="0"/>
              </a:spcBef>
              <a:buFontTx/>
              <a:buNone/>
            </a:pPr>
            <a:r>
              <a:rPr lang="en-US" altLang="ja-JP" sz="1800" u="sng" dirty="0">
                <a:ea typeface="HG丸ｺﾞｼｯｸM-PRO" panose="020F0600000000000000" pitchFamily="50" charset="-128"/>
                <a:hlinkClick r:id="rId2"/>
              </a:rPr>
              <a:t>http://www.sanka-hp.jcqhc.or.jp/documents</a:t>
            </a:r>
            <a:endParaRPr lang="en-US" altLang="ja-JP" sz="1800" u="sng" dirty="0">
              <a:ea typeface="HG丸ｺﾞｼｯｸM-PRO" panose="020F0600000000000000" pitchFamily="50" charset="-128"/>
            </a:endParaRPr>
          </a:p>
          <a:p>
            <a:pPr algn="ctr" eaLnBrk="1" hangingPunct="1">
              <a:lnSpc>
                <a:spcPct val="130000"/>
              </a:lnSpc>
              <a:spcBef>
                <a:spcPct val="0"/>
              </a:spcBef>
              <a:buFontTx/>
              <a:buNone/>
            </a:pPr>
            <a:r>
              <a:rPr lang="en-US" altLang="ja-JP" sz="1800" u="sng" dirty="0">
                <a:ea typeface="HG丸ｺﾞｼｯｸM-PRO" panose="020F0600000000000000" pitchFamily="50" charset="-128"/>
              </a:rPr>
              <a:t>/prevention/index.html</a:t>
            </a:r>
            <a:endParaRPr lang="ja-JP" altLang="en-US" sz="1800" u="sng" dirty="0">
              <a:ea typeface="HG丸ｺﾞｼｯｸM-PRO" panose="020F0600000000000000" pitchFamily="50" charset="-128"/>
            </a:endParaRPr>
          </a:p>
          <a:p>
            <a:pPr algn="ctr" eaLnBrk="1" hangingPunct="1">
              <a:lnSpc>
                <a:spcPct val="130000"/>
              </a:lnSpc>
              <a:spcBef>
                <a:spcPct val="0"/>
              </a:spcBef>
              <a:buFontTx/>
              <a:buNone/>
            </a:pPr>
            <a:endParaRPr lang="ja-JP" altLang="en-US" sz="1800" dirty="0">
              <a:latin typeface="HG丸ｺﾞｼｯｸM-PRO" panose="020F0600000000000000" pitchFamily="50" charset="-128"/>
              <a:ea typeface="HG丸ｺﾞｼｯｸM-PRO" panose="020F0600000000000000" pitchFamily="50" charset="-128"/>
            </a:endParaRPr>
          </a:p>
        </p:txBody>
      </p:sp>
      <p:sp>
        <p:nvSpPr>
          <p:cNvPr id="11" name="正方形/長方形 1">
            <a:extLst>
              <a:ext uri="{FF2B5EF4-FFF2-40B4-BE49-F238E27FC236}">
                <a16:creationId xmlns:a16="http://schemas.microsoft.com/office/drawing/2014/main" id="{2633C8B9-520D-4EE4-9DE3-07081F4C76A6}"/>
              </a:ext>
            </a:extLst>
          </p:cNvPr>
          <p:cNvSpPr>
            <a:spLocks noChangeArrowheads="1"/>
          </p:cNvSpPr>
          <p:nvPr/>
        </p:nvSpPr>
        <p:spPr bwMode="auto">
          <a:xfrm>
            <a:off x="1598487" y="1269554"/>
            <a:ext cx="3209703" cy="4547079"/>
          </a:xfrm>
          <a:prstGeom prst="rect">
            <a:avLst/>
          </a:prstGeom>
          <a:solidFill>
            <a:schemeClr val="bg1"/>
          </a:solidFill>
          <a:ln w="9525" algn="ctr">
            <a:solidFill>
              <a:schemeClr val="tx1"/>
            </a:solidFill>
            <a:round/>
            <a:headEnd/>
            <a:tailEnd/>
          </a:ln>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a:ea typeface="HG丸ｺﾞｼｯｸM-PRO" panose="020F0600000000000000" pitchFamily="50" charset="-128"/>
            </a:endParaRPr>
          </a:p>
        </p:txBody>
      </p:sp>
      <p:sp>
        <p:nvSpPr>
          <p:cNvPr id="12" name="正方形/長方形 1">
            <a:extLst>
              <a:ext uri="{FF2B5EF4-FFF2-40B4-BE49-F238E27FC236}">
                <a16:creationId xmlns:a16="http://schemas.microsoft.com/office/drawing/2014/main" id="{16DB83C3-F7ED-47F4-8D9D-A124D62DF87A}"/>
              </a:ext>
            </a:extLst>
          </p:cNvPr>
          <p:cNvSpPr>
            <a:spLocks noChangeArrowheads="1"/>
          </p:cNvSpPr>
          <p:nvPr/>
        </p:nvSpPr>
        <p:spPr bwMode="auto">
          <a:xfrm>
            <a:off x="1456676" y="1371603"/>
            <a:ext cx="3209703" cy="4547079"/>
          </a:xfrm>
          <a:prstGeom prst="rect">
            <a:avLst/>
          </a:prstGeom>
          <a:solidFill>
            <a:schemeClr val="bg1"/>
          </a:solidFill>
          <a:ln w="9525" algn="ctr">
            <a:solidFill>
              <a:schemeClr val="tx1"/>
            </a:solidFill>
            <a:round/>
            <a:headEnd/>
            <a:tailEnd/>
          </a:ln>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a:ea typeface="HG丸ｺﾞｼｯｸM-PRO" panose="020F0600000000000000" pitchFamily="50" charset="-128"/>
            </a:endParaRPr>
          </a:p>
        </p:txBody>
      </p:sp>
      <p:sp>
        <p:nvSpPr>
          <p:cNvPr id="13" name="正方形/長方形 1">
            <a:extLst>
              <a:ext uri="{FF2B5EF4-FFF2-40B4-BE49-F238E27FC236}">
                <a16:creationId xmlns:a16="http://schemas.microsoft.com/office/drawing/2014/main" id="{9586A91A-8A84-47CF-9F39-0F4912AC480A}"/>
              </a:ext>
            </a:extLst>
          </p:cNvPr>
          <p:cNvSpPr>
            <a:spLocks noChangeArrowheads="1"/>
          </p:cNvSpPr>
          <p:nvPr/>
        </p:nvSpPr>
        <p:spPr bwMode="auto">
          <a:xfrm>
            <a:off x="1314865" y="1473652"/>
            <a:ext cx="3209703" cy="4547079"/>
          </a:xfrm>
          <a:prstGeom prst="rect">
            <a:avLst/>
          </a:prstGeom>
          <a:solidFill>
            <a:schemeClr val="bg1"/>
          </a:solidFill>
          <a:ln w="9525" algn="ctr">
            <a:solidFill>
              <a:schemeClr val="tx1"/>
            </a:solidFill>
            <a:round/>
            <a:headEnd/>
            <a:tailEnd/>
          </a:ln>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a:ea typeface="HG丸ｺﾞｼｯｸM-PRO" panose="020F0600000000000000" pitchFamily="50" charset="-128"/>
            </a:endParaRPr>
          </a:p>
        </p:txBody>
      </p:sp>
      <p:sp>
        <p:nvSpPr>
          <p:cNvPr id="14" name="正方形/長方形 1">
            <a:extLst>
              <a:ext uri="{FF2B5EF4-FFF2-40B4-BE49-F238E27FC236}">
                <a16:creationId xmlns:a16="http://schemas.microsoft.com/office/drawing/2014/main" id="{A76FD7FF-8293-4F83-812E-505F9FB2DCD6}"/>
              </a:ext>
            </a:extLst>
          </p:cNvPr>
          <p:cNvSpPr>
            <a:spLocks noChangeArrowheads="1"/>
          </p:cNvSpPr>
          <p:nvPr/>
        </p:nvSpPr>
        <p:spPr bwMode="auto">
          <a:xfrm>
            <a:off x="1173054" y="1575701"/>
            <a:ext cx="3209703" cy="4547079"/>
          </a:xfrm>
          <a:prstGeom prst="rect">
            <a:avLst/>
          </a:prstGeom>
          <a:solidFill>
            <a:schemeClr val="bg1"/>
          </a:solidFill>
          <a:ln w="9525" algn="ctr">
            <a:solidFill>
              <a:schemeClr val="tx1"/>
            </a:solidFill>
            <a:round/>
            <a:headEnd/>
            <a:tailEnd/>
          </a:ln>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a:ea typeface="HG丸ｺﾞｼｯｸM-PRO" panose="020F0600000000000000" pitchFamily="50" charset="-128"/>
            </a:endParaRPr>
          </a:p>
        </p:txBody>
      </p:sp>
      <p:sp>
        <p:nvSpPr>
          <p:cNvPr id="15" name="正方形/長方形 1">
            <a:extLst>
              <a:ext uri="{FF2B5EF4-FFF2-40B4-BE49-F238E27FC236}">
                <a16:creationId xmlns:a16="http://schemas.microsoft.com/office/drawing/2014/main" id="{327CB2B5-42FC-41E4-A92A-CA08FB8D4451}"/>
              </a:ext>
            </a:extLst>
          </p:cNvPr>
          <p:cNvSpPr>
            <a:spLocks noChangeArrowheads="1"/>
          </p:cNvSpPr>
          <p:nvPr/>
        </p:nvSpPr>
        <p:spPr bwMode="auto">
          <a:xfrm>
            <a:off x="1031243" y="1677750"/>
            <a:ext cx="3209703" cy="4547079"/>
          </a:xfrm>
          <a:prstGeom prst="rect">
            <a:avLst/>
          </a:prstGeom>
          <a:solidFill>
            <a:schemeClr val="bg1"/>
          </a:solidFill>
          <a:ln w="9525" algn="ctr">
            <a:solidFill>
              <a:schemeClr val="tx1"/>
            </a:solidFill>
            <a:round/>
            <a:headEnd/>
            <a:tailEnd/>
          </a:ln>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a:ea typeface="HG丸ｺﾞｼｯｸM-PRO" panose="020F0600000000000000" pitchFamily="50" charset="-128"/>
            </a:endParaRPr>
          </a:p>
        </p:txBody>
      </p:sp>
      <p:sp>
        <p:nvSpPr>
          <p:cNvPr id="16" name="正方形/長方形 1">
            <a:extLst>
              <a:ext uri="{FF2B5EF4-FFF2-40B4-BE49-F238E27FC236}">
                <a16:creationId xmlns:a16="http://schemas.microsoft.com/office/drawing/2014/main" id="{4154AA6B-BDA5-40DA-8A41-F243B82B7920}"/>
              </a:ext>
            </a:extLst>
          </p:cNvPr>
          <p:cNvSpPr>
            <a:spLocks noChangeArrowheads="1"/>
          </p:cNvSpPr>
          <p:nvPr/>
        </p:nvSpPr>
        <p:spPr bwMode="auto">
          <a:xfrm>
            <a:off x="889432" y="1779799"/>
            <a:ext cx="3209703" cy="4547079"/>
          </a:xfrm>
          <a:prstGeom prst="rect">
            <a:avLst/>
          </a:prstGeom>
          <a:solidFill>
            <a:schemeClr val="bg1"/>
          </a:solidFill>
          <a:ln w="9525" algn="ctr">
            <a:solidFill>
              <a:schemeClr val="tx1"/>
            </a:solidFill>
            <a:round/>
            <a:headEnd/>
            <a:tailEnd/>
          </a:ln>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a:ea typeface="HG丸ｺﾞｼｯｸM-PRO" panose="020F0600000000000000" pitchFamily="50" charset="-128"/>
            </a:endParaRPr>
          </a:p>
        </p:txBody>
      </p:sp>
      <p:pic>
        <p:nvPicPr>
          <p:cNvPr id="17" name="図 16">
            <a:extLst>
              <a:ext uri="{FF2B5EF4-FFF2-40B4-BE49-F238E27FC236}">
                <a16:creationId xmlns:a16="http://schemas.microsoft.com/office/drawing/2014/main" id="{FC414663-6F36-46C0-8FBD-3D18B5ED26DD}"/>
              </a:ext>
            </a:extLst>
          </p:cNvPr>
          <p:cNvPicPr>
            <a:picLocks noChangeAspect="1"/>
          </p:cNvPicPr>
          <p:nvPr/>
        </p:nvPicPr>
        <p:blipFill rotWithShape="1">
          <a:blip r:embed="rId3"/>
          <a:srcRect l="32525" t="10422" r="33426" b="3900"/>
          <a:stretch/>
        </p:blipFill>
        <p:spPr>
          <a:xfrm>
            <a:off x="746986" y="1881848"/>
            <a:ext cx="3210338" cy="4543986"/>
          </a:xfrm>
          <a:prstGeom prst="rect">
            <a:avLst/>
          </a:prstGeom>
          <a:ln>
            <a:solidFill>
              <a:schemeClr val="tx1"/>
            </a:solidFill>
          </a:ln>
        </p:spPr>
      </p:pic>
      <p:pic>
        <p:nvPicPr>
          <p:cNvPr id="18" name="図 17">
            <a:extLst>
              <a:ext uri="{FF2B5EF4-FFF2-40B4-BE49-F238E27FC236}">
                <a16:creationId xmlns:a16="http://schemas.microsoft.com/office/drawing/2014/main" id="{CD4CE94A-9F35-4576-A22E-61BEA964A944}"/>
              </a:ext>
            </a:extLst>
          </p:cNvPr>
          <p:cNvPicPr>
            <a:picLocks noChangeAspect="1"/>
          </p:cNvPicPr>
          <p:nvPr/>
        </p:nvPicPr>
        <p:blipFill rotWithShape="1">
          <a:blip r:embed="rId4"/>
          <a:srcRect l="28515" t="12577" r="44636" b="23752"/>
          <a:stretch/>
        </p:blipFill>
        <p:spPr>
          <a:xfrm>
            <a:off x="638460" y="1980805"/>
            <a:ext cx="3176418" cy="4528686"/>
          </a:xfrm>
          <a:prstGeom prst="rect">
            <a:avLst/>
          </a:prstGeom>
          <a:ln>
            <a:solidFill>
              <a:schemeClr val="tx1"/>
            </a:solidFill>
          </a:ln>
        </p:spPr>
      </p:pic>
      <p:pic>
        <p:nvPicPr>
          <p:cNvPr id="19" name="図 18">
            <a:extLst>
              <a:ext uri="{FF2B5EF4-FFF2-40B4-BE49-F238E27FC236}">
                <a16:creationId xmlns:a16="http://schemas.microsoft.com/office/drawing/2014/main" id="{7EF330C6-13EB-4104-994D-8ECD4D978494}"/>
              </a:ext>
            </a:extLst>
          </p:cNvPr>
          <p:cNvPicPr>
            <a:picLocks noChangeAspect="1"/>
          </p:cNvPicPr>
          <p:nvPr/>
        </p:nvPicPr>
        <p:blipFill>
          <a:blip r:embed="rId5"/>
          <a:stretch>
            <a:fillRect/>
          </a:stretch>
        </p:blipFill>
        <p:spPr>
          <a:xfrm>
            <a:off x="487710" y="2131666"/>
            <a:ext cx="3209703" cy="4538488"/>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sp>
        <p:nvSpPr>
          <p:cNvPr id="2" name="スライド番号プレースホルダー 1">
            <a:extLst>
              <a:ext uri="{FF2B5EF4-FFF2-40B4-BE49-F238E27FC236}">
                <a16:creationId xmlns:a16="http://schemas.microsoft.com/office/drawing/2014/main" id="{FD93185B-EF82-44B1-A462-C0FAEC7FA76C}"/>
              </a:ext>
            </a:extLst>
          </p:cNvPr>
          <p:cNvSpPr>
            <a:spLocks noGrp="1"/>
          </p:cNvSpPr>
          <p:nvPr>
            <p:ph type="sldNum" sz="quarter" idx="12"/>
          </p:nvPr>
        </p:nvSpPr>
        <p:spPr/>
        <p:txBody>
          <a:bodyPr/>
          <a:lstStyle/>
          <a:p>
            <a:pPr>
              <a:defRPr/>
            </a:pPr>
            <a:fld id="{930F64EC-FE0A-4460-B896-894E0E1B6F85}" type="slidenum">
              <a:rPr lang="ja-JP" altLang="en-US" smtClean="0"/>
              <a:pPr>
                <a:defRPr/>
              </a:pPr>
              <a:t>9</a:t>
            </a:fld>
            <a:endParaRPr lang="en-US" altLang="ja-JP" dirty="0"/>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2992291" y="342976"/>
            <a:ext cx="3306489" cy="650725"/>
          </a:xfrm>
        </p:spPr>
        <p:txBody>
          <a:bodyPr/>
          <a:lstStyle/>
          <a:p>
            <a:pPr eaLnBrk="1" hangingPunct="1"/>
            <a:r>
              <a:rPr lang="ja-JP" altLang="en-US" dirty="0">
                <a:solidFill>
                  <a:srgbClr val="000000"/>
                </a:solidFill>
              </a:rPr>
              <a:t>分析結果②－</a:t>
            </a:r>
            <a:r>
              <a:rPr lang="en-US" altLang="ja-JP" dirty="0">
                <a:solidFill>
                  <a:srgbClr val="000000"/>
                </a:solidFill>
              </a:rPr>
              <a:t>3</a:t>
            </a:r>
            <a:endParaRPr lang="ja-JP" altLang="en-US" dirty="0"/>
          </a:p>
        </p:txBody>
      </p:sp>
      <p:sp>
        <p:nvSpPr>
          <p:cNvPr id="89092" name="AutoShape 3"/>
          <p:cNvSpPr>
            <a:spLocks noChangeArrowheads="1"/>
          </p:cNvSpPr>
          <p:nvPr/>
        </p:nvSpPr>
        <p:spPr bwMode="auto">
          <a:xfrm>
            <a:off x="271463" y="1341438"/>
            <a:ext cx="9217247" cy="5328716"/>
          </a:xfrm>
          <a:prstGeom prst="roundRect">
            <a:avLst>
              <a:gd name="adj" fmla="val 9153"/>
            </a:avLst>
          </a:prstGeom>
          <a:gradFill rotWithShape="1">
            <a:gsLst>
              <a:gs pos="0">
                <a:srgbClr val="CCFF99"/>
              </a:gs>
              <a:gs pos="50000">
                <a:srgbClr val="FFFFFF"/>
              </a:gs>
              <a:gs pos="100000">
                <a:srgbClr val="CCFF99"/>
              </a:gs>
            </a:gsLst>
            <a:lin ang="2700000" scaled="1"/>
          </a:gradFill>
          <a:ln w="9525">
            <a:solidFill>
              <a:schemeClr val="tx1"/>
            </a:solidFill>
            <a:round/>
            <a:headEnd/>
            <a:tailEnd/>
          </a:ln>
        </p:spPr>
        <p:txBody>
          <a:bodyPr lIns="95793" tIns="47896" rIns="95793" bIns="47896" anchor="t" anchorCtr="0"/>
          <a:lstStyle>
            <a:lvl1pPr marL="231775" indent="-2317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457200" indent="-457200">
              <a:lnSpc>
                <a:spcPct val="150000"/>
              </a:lnSpc>
              <a:buFont typeface="+mj-ea"/>
              <a:buAutoNum type="circleNumDbPlain" startAt="2"/>
            </a:pPr>
            <a:r>
              <a:rPr lang="ja-JP" altLang="en-US" sz="2400" b="1" dirty="0">
                <a:latin typeface="HG丸ｺﾞｼｯｸM-PRO" panose="020F0600000000000000" pitchFamily="50" charset="-128"/>
                <a:ea typeface="HG丸ｺﾞｼｯｸM-PRO" panose="020F0600000000000000" pitchFamily="50" charset="-128"/>
              </a:rPr>
              <a:t>本制度の補償対象事例における専用診断書作成時年齢での比較分析</a:t>
            </a:r>
          </a:p>
        </p:txBody>
      </p:sp>
      <p:sp>
        <p:nvSpPr>
          <p:cNvPr id="5" name="Rectangle 57">
            <a:extLst>
              <a:ext uri="{FF2B5EF4-FFF2-40B4-BE49-F238E27FC236}">
                <a16:creationId xmlns:a16="http://schemas.microsoft.com/office/drawing/2014/main" id="{A6050A94-C2BF-4795-8DAA-7BA9196C1DCE}"/>
              </a:ext>
            </a:extLst>
          </p:cNvPr>
          <p:cNvSpPr>
            <a:spLocks noChangeArrowheads="1"/>
          </p:cNvSpPr>
          <p:nvPr/>
        </p:nvSpPr>
        <p:spPr bwMode="auto">
          <a:xfrm>
            <a:off x="703734" y="2514497"/>
            <a:ext cx="249299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2000" dirty="0"/>
              <a:t>＜アプガースコア＞</a:t>
            </a:r>
          </a:p>
        </p:txBody>
      </p:sp>
      <p:graphicFrame>
        <p:nvGraphicFramePr>
          <p:cNvPr id="2" name="表 1">
            <a:extLst>
              <a:ext uri="{FF2B5EF4-FFF2-40B4-BE49-F238E27FC236}">
                <a16:creationId xmlns:a16="http://schemas.microsoft.com/office/drawing/2014/main" id="{068334FA-9CED-4F98-84D8-A16AE10407A0}"/>
              </a:ext>
            </a:extLst>
          </p:cNvPr>
          <p:cNvGraphicFramePr>
            <a:graphicFrameLocks noGrp="1"/>
          </p:cNvGraphicFramePr>
          <p:nvPr>
            <p:extLst/>
          </p:nvPr>
        </p:nvGraphicFramePr>
        <p:xfrm>
          <a:off x="703734" y="2914607"/>
          <a:ext cx="8352931" cy="3701778"/>
        </p:xfrm>
        <a:graphic>
          <a:graphicData uri="http://schemas.openxmlformats.org/drawingml/2006/table">
            <a:tbl>
              <a:tblPr/>
              <a:tblGrid>
                <a:gridCol w="1575123">
                  <a:extLst>
                    <a:ext uri="{9D8B030D-6E8A-4147-A177-3AD203B41FA5}">
                      <a16:colId xmlns:a16="http://schemas.microsoft.com/office/drawing/2014/main" val="2911871311"/>
                    </a:ext>
                  </a:extLst>
                </a:gridCol>
                <a:gridCol w="847226">
                  <a:extLst>
                    <a:ext uri="{9D8B030D-6E8A-4147-A177-3AD203B41FA5}">
                      <a16:colId xmlns:a16="http://schemas.microsoft.com/office/drawing/2014/main" val="333869586"/>
                    </a:ext>
                  </a:extLst>
                </a:gridCol>
                <a:gridCol w="847226">
                  <a:extLst>
                    <a:ext uri="{9D8B030D-6E8A-4147-A177-3AD203B41FA5}">
                      <a16:colId xmlns:a16="http://schemas.microsoft.com/office/drawing/2014/main" val="278201846"/>
                    </a:ext>
                  </a:extLst>
                </a:gridCol>
                <a:gridCol w="847226">
                  <a:extLst>
                    <a:ext uri="{9D8B030D-6E8A-4147-A177-3AD203B41FA5}">
                      <a16:colId xmlns:a16="http://schemas.microsoft.com/office/drawing/2014/main" val="1429358700"/>
                    </a:ext>
                  </a:extLst>
                </a:gridCol>
                <a:gridCol w="847226">
                  <a:extLst>
                    <a:ext uri="{9D8B030D-6E8A-4147-A177-3AD203B41FA5}">
                      <a16:colId xmlns:a16="http://schemas.microsoft.com/office/drawing/2014/main" val="2535546501"/>
                    </a:ext>
                  </a:extLst>
                </a:gridCol>
                <a:gridCol w="847226">
                  <a:extLst>
                    <a:ext uri="{9D8B030D-6E8A-4147-A177-3AD203B41FA5}">
                      <a16:colId xmlns:a16="http://schemas.microsoft.com/office/drawing/2014/main" val="2607064501"/>
                    </a:ext>
                  </a:extLst>
                </a:gridCol>
                <a:gridCol w="847226">
                  <a:extLst>
                    <a:ext uri="{9D8B030D-6E8A-4147-A177-3AD203B41FA5}">
                      <a16:colId xmlns:a16="http://schemas.microsoft.com/office/drawing/2014/main" val="2459988115"/>
                    </a:ext>
                  </a:extLst>
                </a:gridCol>
                <a:gridCol w="847226">
                  <a:extLst>
                    <a:ext uri="{9D8B030D-6E8A-4147-A177-3AD203B41FA5}">
                      <a16:colId xmlns:a16="http://schemas.microsoft.com/office/drawing/2014/main" val="1583213110"/>
                    </a:ext>
                  </a:extLst>
                </a:gridCol>
                <a:gridCol w="847226">
                  <a:extLst>
                    <a:ext uri="{9D8B030D-6E8A-4147-A177-3AD203B41FA5}">
                      <a16:colId xmlns:a16="http://schemas.microsoft.com/office/drawing/2014/main" val="1722738003"/>
                    </a:ext>
                  </a:extLst>
                </a:gridCol>
              </a:tblGrid>
              <a:tr h="181325">
                <a:tc>
                  <a:txBody>
                    <a:bodyPr/>
                    <a:lstStyle/>
                    <a:p>
                      <a:pPr algn="ctr" fontAlgn="ctr"/>
                      <a:r>
                        <a:rPr lang="ja-JP" altLang="en-US" sz="1200" b="1" i="0" u="none" strike="noStrike">
                          <a:solidFill>
                            <a:srgbClr val="FFFFFF"/>
                          </a:solidFill>
                          <a:effectLst/>
                          <a:latin typeface="HG丸ｺﾞｼｯｸM-PRO" panose="020F0600000000000000" pitchFamily="50" charset="-128"/>
                          <a:ea typeface="HG丸ｺﾞｼｯｸM-PRO" panose="020F0600000000000000" pitchFamily="50" charset="-128"/>
                        </a:rPr>
                        <a:t>時間</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gridSpan="4">
                  <a:txBody>
                    <a:bodyPr/>
                    <a:lstStyle/>
                    <a:p>
                      <a:pPr algn="ctr" fontAlgn="ctr"/>
                      <a:r>
                        <a:rPr lang="en-US" altLang="ja-JP" sz="1200" b="1" i="0" u="none" strike="noStrike">
                          <a:solidFill>
                            <a:srgbClr val="FFFFFF"/>
                          </a:solidFill>
                          <a:effectLst/>
                          <a:latin typeface="HG丸ｺﾞｼｯｸM-PRO" panose="020F0600000000000000" pitchFamily="50" charset="-128"/>
                          <a:ea typeface="HG丸ｺﾞｼｯｸM-PRO" panose="020F0600000000000000" pitchFamily="50" charset="-128"/>
                        </a:rPr>
                        <a:t>1</a:t>
                      </a:r>
                      <a:r>
                        <a:rPr lang="ja-JP" altLang="en-US" sz="1200" b="1" i="0" u="none" strike="noStrike">
                          <a:solidFill>
                            <a:srgbClr val="FFFFFF"/>
                          </a:solidFill>
                          <a:effectLst/>
                          <a:latin typeface="HG丸ｺﾞｼｯｸM-PRO" panose="020F0600000000000000" pitchFamily="50" charset="-128"/>
                          <a:ea typeface="HG丸ｺﾞｼｯｸM-PRO" panose="020F0600000000000000" pitchFamily="50" charset="-128"/>
                        </a:rPr>
                        <a:t>分後</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4">
                  <a:txBody>
                    <a:bodyPr/>
                    <a:lstStyle/>
                    <a:p>
                      <a:pPr algn="ctr" fontAlgn="ctr"/>
                      <a:r>
                        <a:rPr lang="en-US" altLang="ja-JP" sz="1200" b="1" i="0" u="none" strike="noStrike">
                          <a:solidFill>
                            <a:srgbClr val="FFFFFF"/>
                          </a:solidFill>
                          <a:effectLst/>
                          <a:latin typeface="HG丸ｺﾞｼｯｸM-PRO" panose="020F0600000000000000" pitchFamily="50" charset="-128"/>
                          <a:ea typeface="HG丸ｺﾞｼｯｸM-PRO" panose="020F0600000000000000" pitchFamily="50" charset="-128"/>
                        </a:rPr>
                        <a:t>5</a:t>
                      </a:r>
                      <a:r>
                        <a:rPr lang="ja-JP" altLang="en-US" sz="1200" b="1" i="0" u="none" strike="noStrike">
                          <a:solidFill>
                            <a:srgbClr val="FFFFFF"/>
                          </a:solidFill>
                          <a:effectLst/>
                          <a:latin typeface="HG丸ｺﾞｼｯｸM-PRO" panose="020F0600000000000000" pitchFamily="50" charset="-128"/>
                          <a:ea typeface="HG丸ｺﾞｼｯｸM-PRO" panose="020F0600000000000000" pitchFamily="50" charset="-128"/>
                        </a:rPr>
                        <a:t>分後</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963156708"/>
                  </a:ext>
                </a:extLst>
              </a:tr>
              <a:tr h="302208">
                <a:tc>
                  <a:txBody>
                    <a:bodyPr/>
                    <a:lstStyle/>
                    <a:p>
                      <a:pPr algn="ctr" fontAlgn="ctr"/>
                      <a:r>
                        <a:rPr lang="zh-TW" altLang="en-US" sz="1200" b="1" i="0" u="none" strike="noStrike">
                          <a:solidFill>
                            <a:srgbClr val="FFFFFF"/>
                          </a:solidFill>
                          <a:effectLst/>
                          <a:latin typeface="HG丸ｺﾞｼｯｸM-PRO" panose="020F0600000000000000" pitchFamily="50" charset="-128"/>
                          <a:ea typeface="HG丸ｺﾞｼｯｸM-PRO" panose="020F0600000000000000" pitchFamily="50" charset="-128"/>
                        </a:rPr>
                        <a:t>専用診断書作成時年齢</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gridSpan="2">
                  <a:txBody>
                    <a:bodyPr/>
                    <a:lstStyle/>
                    <a:p>
                      <a:pPr algn="ctr" fontAlgn="ctr"/>
                      <a:r>
                        <a:rPr lang="en-US" altLang="ja-JP" sz="1200" b="1" i="0" u="none" strike="noStrike">
                          <a:solidFill>
                            <a:srgbClr val="FFFFFF"/>
                          </a:solidFill>
                          <a:effectLst/>
                          <a:latin typeface="HG丸ｺﾞｼｯｸM-PRO" panose="020F0600000000000000" pitchFamily="50" charset="-128"/>
                          <a:ea typeface="HG丸ｺﾞｼｯｸM-PRO" panose="020F0600000000000000" pitchFamily="50" charset="-128"/>
                        </a:rPr>
                        <a:t>0</a:t>
                      </a:r>
                      <a:r>
                        <a:rPr lang="ja-JP" altLang="en-US" sz="1200" b="1" i="0" u="none" strike="noStrike">
                          <a:solidFill>
                            <a:srgbClr val="FFFFFF"/>
                          </a:solidFill>
                          <a:effectLst/>
                          <a:latin typeface="HG丸ｺﾞｼｯｸM-PRO" panose="020F0600000000000000" pitchFamily="50" charset="-128"/>
                          <a:ea typeface="HG丸ｺﾞｼｯｸM-PRO" panose="020F0600000000000000" pitchFamily="50" charset="-128"/>
                        </a:rPr>
                        <a:t>、</a:t>
                      </a:r>
                      <a:r>
                        <a:rPr lang="en-US" altLang="ja-JP" sz="1200" b="1" i="0" u="none" strike="noStrike">
                          <a:solidFill>
                            <a:srgbClr val="FFFFFF"/>
                          </a:solidFill>
                          <a:effectLst/>
                          <a:latin typeface="HG丸ｺﾞｼｯｸM-PRO" panose="020F0600000000000000" pitchFamily="50" charset="-128"/>
                          <a:ea typeface="HG丸ｺﾞｼｯｸM-PRO" panose="020F0600000000000000" pitchFamily="50" charset="-128"/>
                        </a:rPr>
                        <a:t>1</a:t>
                      </a:r>
                      <a:r>
                        <a:rPr lang="ja-JP" altLang="en-US" sz="1200" b="1" i="0" u="none" strike="noStrike">
                          <a:solidFill>
                            <a:srgbClr val="FFFFFF"/>
                          </a:solidFill>
                          <a:effectLst/>
                          <a:latin typeface="HG丸ｺﾞｼｯｸM-PRO" panose="020F0600000000000000" pitchFamily="50" charset="-128"/>
                          <a:ea typeface="HG丸ｺﾞｼｯｸM-PRO" panose="020F0600000000000000" pitchFamily="50" charset="-128"/>
                        </a:rPr>
                        <a:t>、</a:t>
                      </a:r>
                      <a:r>
                        <a:rPr lang="en-US" altLang="ja-JP" sz="1200" b="1" i="0" u="none" strike="noStrike">
                          <a:solidFill>
                            <a:srgbClr val="FFFFFF"/>
                          </a:solidFill>
                          <a:effectLst/>
                          <a:latin typeface="HG丸ｺﾞｼｯｸM-PRO" panose="020F0600000000000000" pitchFamily="50" charset="-128"/>
                          <a:ea typeface="HG丸ｺﾞｼｯｸM-PRO" panose="020F0600000000000000" pitchFamily="50" charset="-128"/>
                        </a:rPr>
                        <a:t>2</a:t>
                      </a:r>
                      <a:r>
                        <a:rPr lang="ja-JP" altLang="en-US" sz="1200" b="1" i="0" u="none" strike="noStrike">
                          <a:solidFill>
                            <a:srgbClr val="FFFFFF"/>
                          </a:solidFill>
                          <a:effectLst/>
                          <a:latin typeface="HG丸ｺﾞｼｯｸM-PRO" panose="020F0600000000000000" pitchFamily="50" charset="-128"/>
                          <a:ea typeface="HG丸ｺﾞｼｯｸM-PRO" panose="020F0600000000000000" pitchFamily="50" charset="-128"/>
                        </a:rPr>
                        <a:t>歳</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hMerge="1">
                  <a:txBody>
                    <a:bodyPr/>
                    <a:lstStyle/>
                    <a:p>
                      <a:endParaRPr kumimoji="1" lang="ja-JP" altLang="en-US"/>
                    </a:p>
                  </a:txBody>
                  <a:tcPr/>
                </a:tc>
                <a:tc gridSpan="2">
                  <a:txBody>
                    <a:bodyPr/>
                    <a:lstStyle/>
                    <a:p>
                      <a:pPr algn="ctr" fontAlgn="ctr"/>
                      <a:r>
                        <a:rPr lang="en-US" altLang="ja-JP" sz="1200" b="1" i="0" u="none" strike="noStrike">
                          <a:solidFill>
                            <a:srgbClr val="FFFFFF"/>
                          </a:solidFill>
                          <a:effectLst/>
                          <a:latin typeface="HG丸ｺﾞｼｯｸM-PRO" panose="020F0600000000000000" pitchFamily="50" charset="-128"/>
                          <a:ea typeface="HG丸ｺﾞｼｯｸM-PRO" panose="020F0600000000000000" pitchFamily="50" charset="-128"/>
                        </a:rPr>
                        <a:t>3</a:t>
                      </a:r>
                      <a:r>
                        <a:rPr lang="ja-JP" altLang="en-US" sz="1200" b="1" i="0" u="none" strike="noStrike">
                          <a:solidFill>
                            <a:srgbClr val="FFFFFF"/>
                          </a:solidFill>
                          <a:effectLst/>
                          <a:latin typeface="HG丸ｺﾞｼｯｸM-PRO" panose="020F0600000000000000" pitchFamily="50" charset="-128"/>
                          <a:ea typeface="HG丸ｺﾞｼｯｸM-PRO" panose="020F0600000000000000" pitchFamily="50" charset="-128"/>
                        </a:rPr>
                        <a:t>、</a:t>
                      </a:r>
                      <a:r>
                        <a:rPr lang="en-US" altLang="ja-JP" sz="1200" b="1" i="0" u="none" strike="noStrike">
                          <a:solidFill>
                            <a:srgbClr val="FFFFFF"/>
                          </a:solidFill>
                          <a:effectLst/>
                          <a:latin typeface="HG丸ｺﾞｼｯｸM-PRO" panose="020F0600000000000000" pitchFamily="50" charset="-128"/>
                          <a:ea typeface="HG丸ｺﾞｼｯｸM-PRO" panose="020F0600000000000000" pitchFamily="50" charset="-128"/>
                        </a:rPr>
                        <a:t>4</a:t>
                      </a:r>
                      <a:r>
                        <a:rPr lang="ja-JP" altLang="en-US" sz="1200" b="1" i="0" u="none" strike="noStrike">
                          <a:solidFill>
                            <a:srgbClr val="FFFFFF"/>
                          </a:solidFill>
                          <a:effectLst/>
                          <a:latin typeface="HG丸ｺﾞｼｯｸM-PRO" panose="020F0600000000000000" pitchFamily="50" charset="-128"/>
                          <a:ea typeface="HG丸ｺﾞｼｯｸM-PRO" panose="020F0600000000000000" pitchFamily="50" charset="-128"/>
                        </a:rPr>
                        <a:t>歳</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hMerge="1">
                  <a:txBody>
                    <a:bodyPr/>
                    <a:lstStyle/>
                    <a:p>
                      <a:endParaRPr kumimoji="1" lang="ja-JP" altLang="en-US"/>
                    </a:p>
                  </a:txBody>
                  <a:tcPr/>
                </a:tc>
                <a:tc gridSpan="2">
                  <a:txBody>
                    <a:bodyPr/>
                    <a:lstStyle/>
                    <a:p>
                      <a:pPr algn="ctr" fontAlgn="ctr"/>
                      <a:r>
                        <a:rPr lang="en-US" altLang="ja-JP" sz="1200" b="1" i="0" u="none" strike="noStrike">
                          <a:solidFill>
                            <a:srgbClr val="FFFFFF"/>
                          </a:solidFill>
                          <a:effectLst/>
                          <a:latin typeface="HG丸ｺﾞｼｯｸM-PRO" panose="020F0600000000000000" pitchFamily="50" charset="-128"/>
                          <a:ea typeface="HG丸ｺﾞｼｯｸM-PRO" panose="020F0600000000000000" pitchFamily="50" charset="-128"/>
                        </a:rPr>
                        <a:t>0</a:t>
                      </a:r>
                      <a:r>
                        <a:rPr lang="ja-JP" altLang="en-US" sz="1200" b="1" i="0" u="none" strike="noStrike">
                          <a:solidFill>
                            <a:srgbClr val="FFFFFF"/>
                          </a:solidFill>
                          <a:effectLst/>
                          <a:latin typeface="HG丸ｺﾞｼｯｸM-PRO" panose="020F0600000000000000" pitchFamily="50" charset="-128"/>
                          <a:ea typeface="HG丸ｺﾞｼｯｸM-PRO" panose="020F0600000000000000" pitchFamily="50" charset="-128"/>
                        </a:rPr>
                        <a:t>、</a:t>
                      </a:r>
                      <a:r>
                        <a:rPr lang="en-US" altLang="ja-JP" sz="1200" b="1" i="0" u="none" strike="noStrike">
                          <a:solidFill>
                            <a:srgbClr val="FFFFFF"/>
                          </a:solidFill>
                          <a:effectLst/>
                          <a:latin typeface="HG丸ｺﾞｼｯｸM-PRO" panose="020F0600000000000000" pitchFamily="50" charset="-128"/>
                          <a:ea typeface="HG丸ｺﾞｼｯｸM-PRO" panose="020F0600000000000000" pitchFamily="50" charset="-128"/>
                        </a:rPr>
                        <a:t>1</a:t>
                      </a:r>
                      <a:r>
                        <a:rPr lang="ja-JP" altLang="en-US" sz="1200" b="1" i="0" u="none" strike="noStrike">
                          <a:solidFill>
                            <a:srgbClr val="FFFFFF"/>
                          </a:solidFill>
                          <a:effectLst/>
                          <a:latin typeface="HG丸ｺﾞｼｯｸM-PRO" panose="020F0600000000000000" pitchFamily="50" charset="-128"/>
                          <a:ea typeface="HG丸ｺﾞｼｯｸM-PRO" panose="020F0600000000000000" pitchFamily="50" charset="-128"/>
                        </a:rPr>
                        <a:t>、</a:t>
                      </a:r>
                      <a:r>
                        <a:rPr lang="en-US" altLang="ja-JP" sz="1200" b="1" i="0" u="none" strike="noStrike">
                          <a:solidFill>
                            <a:srgbClr val="FFFFFF"/>
                          </a:solidFill>
                          <a:effectLst/>
                          <a:latin typeface="HG丸ｺﾞｼｯｸM-PRO" panose="020F0600000000000000" pitchFamily="50" charset="-128"/>
                          <a:ea typeface="HG丸ｺﾞｼｯｸM-PRO" panose="020F0600000000000000" pitchFamily="50" charset="-128"/>
                        </a:rPr>
                        <a:t>2</a:t>
                      </a:r>
                      <a:r>
                        <a:rPr lang="ja-JP" altLang="en-US" sz="1200" b="1" i="0" u="none" strike="noStrike">
                          <a:solidFill>
                            <a:srgbClr val="FFFFFF"/>
                          </a:solidFill>
                          <a:effectLst/>
                          <a:latin typeface="HG丸ｺﾞｼｯｸM-PRO" panose="020F0600000000000000" pitchFamily="50" charset="-128"/>
                          <a:ea typeface="HG丸ｺﾞｼｯｸM-PRO" panose="020F0600000000000000" pitchFamily="50" charset="-128"/>
                        </a:rPr>
                        <a:t>歳</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hMerge="1">
                  <a:txBody>
                    <a:bodyPr/>
                    <a:lstStyle/>
                    <a:p>
                      <a:endParaRPr kumimoji="1" lang="ja-JP" altLang="en-US"/>
                    </a:p>
                  </a:txBody>
                  <a:tcPr/>
                </a:tc>
                <a:tc gridSpan="2">
                  <a:txBody>
                    <a:bodyPr/>
                    <a:lstStyle/>
                    <a:p>
                      <a:pPr algn="ctr" fontAlgn="ctr"/>
                      <a:r>
                        <a:rPr lang="en-US" altLang="ja-JP" sz="1200" b="1" i="0" u="none" strike="noStrike">
                          <a:solidFill>
                            <a:srgbClr val="FFFFFF"/>
                          </a:solidFill>
                          <a:effectLst/>
                          <a:latin typeface="HG丸ｺﾞｼｯｸM-PRO" panose="020F0600000000000000" pitchFamily="50" charset="-128"/>
                          <a:ea typeface="HG丸ｺﾞｼｯｸM-PRO" panose="020F0600000000000000" pitchFamily="50" charset="-128"/>
                        </a:rPr>
                        <a:t>3</a:t>
                      </a:r>
                      <a:r>
                        <a:rPr lang="ja-JP" altLang="en-US" sz="1200" b="1" i="0" u="none" strike="noStrike">
                          <a:solidFill>
                            <a:srgbClr val="FFFFFF"/>
                          </a:solidFill>
                          <a:effectLst/>
                          <a:latin typeface="HG丸ｺﾞｼｯｸM-PRO" panose="020F0600000000000000" pitchFamily="50" charset="-128"/>
                          <a:ea typeface="HG丸ｺﾞｼｯｸM-PRO" panose="020F0600000000000000" pitchFamily="50" charset="-128"/>
                        </a:rPr>
                        <a:t>、</a:t>
                      </a:r>
                      <a:r>
                        <a:rPr lang="en-US" altLang="ja-JP" sz="1200" b="1" i="0" u="none" strike="noStrike">
                          <a:solidFill>
                            <a:srgbClr val="FFFFFF"/>
                          </a:solidFill>
                          <a:effectLst/>
                          <a:latin typeface="HG丸ｺﾞｼｯｸM-PRO" panose="020F0600000000000000" pitchFamily="50" charset="-128"/>
                          <a:ea typeface="HG丸ｺﾞｼｯｸM-PRO" panose="020F0600000000000000" pitchFamily="50" charset="-128"/>
                        </a:rPr>
                        <a:t>4</a:t>
                      </a:r>
                      <a:r>
                        <a:rPr lang="ja-JP" altLang="en-US" sz="1200" b="1" i="0" u="none" strike="noStrike">
                          <a:solidFill>
                            <a:srgbClr val="FFFFFF"/>
                          </a:solidFill>
                          <a:effectLst/>
                          <a:latin typeface="HG丸ｺﾞｼｯｸM-PRO" panose="020F0600000000000000" pitchFamily="50" charset="-128"/>
                          <a:ea typeface="HG丸ｺﾞｼｯｸM-PRO" panose="020F0600000000000000" pitchFamily="50" charset="-128"/>
                        </a:rPr>
                        <a:t>歳</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hMerge="1">
                  <a:txBody>
                    <a:bodyPr/>
                    <a:lstStyle/>
                    <a:p>
                      <a:endParaRPr kumimoji="1" lang="ja-JP" altLang="en-US"/>
                    </a:p>
                  </a:txBody>
                  <a:tcPr/>
                </a:tc>
                <a:extLst>
                  <a:ext uri="{0D108BD9-81ED-4DB2-BD59-A6C34878D82A}">
                    <a16:rowId xmlns:a16="http://schemas.microsoft.com/office/drawing/2014/main" val="2469994043"/>
                  </a:ext>
                </a:extLst>
              </a:tr>
              <a:tr h="362650">
                <a:tc>
                  <a:txBody>
                    <a:bodyPr/>
                    <a:lstStyle/>
                    <a:p>
                      <a:pPr algn="ctr" fontAlgn="ctr"/>
                      <a:r>
                        <a:rPr lang="ja-JP" altLang="en-US" sz="1200" b="1" i="0" u="none" strike="noStrike">
                          <a:solidFill>
                            <a:srgbClr val="FFFFFF"/>
                          </a:solidFill>
                          <a:effectLst/>
                          <a:latin typeface="HG丸ｺﾞｼｯｸM-PRO" panose="020F0600000000000000" pitchFamily="50" charset="-128"/>
                          <a:ea typeface="HG丸ｺﾞｼｯｸM-PRO" panose="020F0600000000000000" pitchFamily="50" charset="-128"/>
                        </a:rPr>
                        <a:t>アプガースコア</a:t>
                      </a:r>
                      <a:r>
                        <a:rPr lang="ja-JP" altLang="en-US" sz="1200" b="1" i="0" u="none" strike="noStrike" baseline="30000">
                          <a:solidFill>
                            <a:srgbClr val="FFFFFF"/>
                          </a:solidFill>
                          <a:effectLst/>
                          <a:latin typeface="HG丸ｺﾞｼｯｸM-PRO" panose="020F0600000000000000" pitchFamily="50" charset="-128"/>
                          <a:ea typeface="HG丸ｺﾞｼｯｸM-PRO" panose="020F0600000000000000" pitchFamily="50" charset="-128"/>
                        </a:rPr>
                        <a:t>注</a:t>
                      </a:r>
                      <a:r>
                        <a:rPr lang="en-US" altLang="ja-JP" sz="1200" b="1" i="0" u="none" strike="noStrike" baseline="30000">
                          <a:solidFill>
                            <a:srgbClr val="FFFFFF"/>
                          </a:solidFill>
                          <a:effectLst/>
                          <a:latin typeface="HG丸ｺﾞｼｯｸM-PRO" panose="020F0600000000000000" pitchFamily="50" charset="-128"/>
                          <a:ea typeface="HG丸ｺﾞｼｯｸM-PRO" panose="020F0600000000000000" pitchFamily="50" charset="-128"/>
                        </a:rPr>
                        <a:t>1</a:t>
                      </a:r>
                      <a:r>
                        <a:rPr lang="ja-JP" altLang="en-US" sz="1200" b="1" i="0" u="none" strike="noStrike" baseline="30000">
                          <a:solidFill>
                            <a:srgbClr val="FFFFFF"/>
                          </a:solidFill>
                          <a:effectLst/>
                          <a:latin typeface="HG丸ｺﾞｼｯｸM-PRO" panose="020F0600000000000000" pitchFamily="50" charset="-128"/>
                          <a:ea typeface="HG丸ｺﾞｼｯｸM-PRO" panose="020F0600000000000000" pitchFamily="50" charset="-128"/>
                        </a:rPr>
                        <a:t>、</a:t>
                      </a:r>
                      <a:r>
                        <a:rPr lang="en-US" altLang="ja-JP" sz="1200" b="1" i="0" u="none" strike="noStrike" baseline="30000">
                          <a:solidFill>
                            <a:srgbClr val="FFFFFF"/>
                          </a:solidFill>
                          <a:effectLst/>
                          <a:latin typeface="HG丸ｺﾞｼｯｸM-PRO" panose="020F0600000000000000" pitchFamily="50" charset="-128"/>
                          <a:ea typeface="HG丸ｺﾞｼｯｸM-PRO" panose="020F0600000000000000" pitchFamily="50" charset="-128"/>
                        </a:rPr>
                        <a:t>2</a:t>
                      </a:r>
                      <a:r>
                        <a:rPr lang="ja-JP" altLang="en-US" sz="1200" b="1" i="0" u="none" strike="noStrike" baseline="30000">
                          <a:solidFill>
                            <a:srgbClr val="FFFFFF"/>
                          </a:solidFill>
                          <a:effectLst/>
                          <a:latin typeface="HG丸ｺﾞｼｯｸM-PRO" panose="020F0600000000000000" pitchFamily="50" charset="-128"/>
                          <a:ea typeface="HG丸ｺﾞｼｯｸM-PRO" panose="020F0600000000000000" pitchFamily="50" charset="-128"/>
                        </a:rPr>
                        <a:t>）</a:t>
                      </a:r>
                      <a:endParaRPr lang="ja-JP" altLang="en-US" sz="1200" b="1" i="0" u="none" strike="noStrike">
                        <a:solidFill>
                          <a:srgbClr val="FFFFFF"/>
                        </a:solidFill>
                        <a:effectLst/>
                        <a:latin typeface="HG丸ｺﾞｼｯｸM-PRO" panose="020F0600000000000000" pitchFamily="50" charset="-128"/>
                        <a:ea typeface="HG丸ｺﾞｼｯｸM-PRO" panose="020F0600000000000000"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ja-JP" altLang="en-US" sz="1200" b="1" i="0" u="none" strike="noStrike">
                          <a:solidFill>
                            <a:srgbClr val="FFFFFF"/>
                          </a:solidFill>
                          <a:effectLst/>
                          <a:latin typeface="HG丸ｺﾞｼｯｸM-PRO" panose="020F0600000000000000" pitchFamily="50" charset="-128"/>
                          <a:ea typeface="HG丸ｺﾞｼｯｸM-PRO" panose="020F0600000000000000" pitchFamily="50" charset="-128"/>
                        </a:rPr>
                        <a:t>件数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ja-JP" altLang="en-US" sz="1200" b="1" i="0" u="none" strike="noStrike">
                          <a:solidFill>
                            <a:srgbClr val="FFFFFF"/>
                          </a:solidFill>
                          <a:effectLst/>
                          <a:latin typeface="HG丸ｺﾞｼｯｸM-PRO" panose="020F0600000000000000" pitchFamily="50" charset="-128"/>
                          <a:ea typeface="HG丸ｺﾞｼｯｸM-PRO" panose="020F0600000000000000" pitchFamily="50" charset="-12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ja-JP" altLang="en-US" sz="1200" b="1" i="0" u="none" strike="noStrike">
                          <a:solidFill>
                            <a:srgbClr val="FFFFFF"/>
                          </a:solidFill>
                          <a:effectLst/>
                          <a:latin typeface="HG丸ｺﾞｼｯｸM-PRO" panose="020F0600000000000000" pitchFamily="50" charset="-128"/>
                          <a:ea typeface="HG丸ｺﾞｼｯｸM-PRO" panose="020F0600000000000000" pitchFamily="50" charset="-128"/>
                        </a:rPr>
                        <a:t>件数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ja-JP" altLang="en-US" sz="1200" b="1" i="0" u="none" strike="noStrike">
                          <a:solidFill>
                            <a:srgbClr val="FFFFFF"/>
                          </a:solidFill>
                          <a:effectLst/>
                          <a:latin typeface="HG丸ｺﾞｼｯｸM-PRO" panose="020F0600000000000000" pitchFamily="50" charset="-128"/>
                          <a:ea typeface="HG丸ｺﾞｼｯｸM-PRO" panose="020F0600000000000000" pitchFamily="50" charset="-12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ja-JP" altLang="en-US" sz="1200" b="1" i="0" u="none" strike="noStrike">
                          <a:solidFill>
                            <a:srgbClr val="FFFFFF"/>
                          </a:solidFill>
                          <a:effectLst/>
                          <a:latin typeface="HG丸ｺﾞｼｯｸM-PRO" panose="020F0600000000000000" pitchFamily="50" charset="-128"/>
                          <a:ea typeface="HG丸ｺﾞｼｯｸM-PRO" panose="020F0600000000000000" pitchFamily="50" charset="-128"/>
                        </a:rPr>
                        <a:t>件数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ja-JP" altLang="en-US" sz="1200" b="1" i="0" u="none" strike="noStrike">
                          <a:solidFill>
                            <a:srgbClr val="FFFFFF"/>
                          </a:solidFill>
                          <a:effectLst/>
                          <a:latin typeface="HG丸ｺﾞｼｯｸM-PRO" panose="020F0600000000000000" pitchFamily="50" charset="-128"/>
                          <a:ea typeface="HG丸ｺﾞｼｯｸM-PRO" panose="020F0600000000000000" pitchFamily="50" charset="-12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ja-JP" altLang="en-US" sz="1200" b="1" i="0" u="none" strike="noStrike">
                          <a:solidFill>
                            <a:srgbClr val="FFFFFF"/>
                          </a:solidFill>
                          <a:effectLst/>
                          <a:latin typeface="HG丸ｺﾞｼｯｸM-PRO" panose="020F0600000000000000" pitchFamily="50" charset="-128"/>
                          <a:ea typeface="HG丸ｺﾞｼｯｸM-PRO" panose="020F0600000000000000" pitchFamily="50" charset="-128"/>
                        </a:rPr>
                        <a:t>件数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ja-JP" altLang="en-US" sz="1200" b="1" i="0" u="none" strike="noStrike">
                          <a:solidFill>
                            <a:srgbClr val="FFFFFF"/>
                          </a:solidFill>
                          <a:effectLst/>
                          <a:latin typeface="HG丸ｺﾞｼｯｸM-PRO" panose="020F0600000000000000" pitchFamily="50" charset="-128"/>
                          <a:ea typeface="HG丸ｺﾞｼｯｸM-PRO" panose="020F0600000000000000" pitchFamily="50" charset="-12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242379017"/>
                  </a:ext>
                </a:extLst>
              </a:tr>
              <a:tr h="181325">
                <a:tc>
                  <a:txBody>
                    <a:bodyPr/>
                    <a:lstStyle/>
                    <a:p>
                      <a:pPr algn="l" fontAlgn="ct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0</a:t>
                      </a:r>
                      <a:r>
                        <a:rPr lang="ja-JP" altLang="en-US" sz="1200" b="0" i="0" u="none" strike="noStrike">
                          <a:solidFill>
                            <a:srgbClr val="000000"/>
                          </a:solidFill>
                          <a:effectLst/>
                          <a:latin typeface="HG丸ｺﾞｼｯｸM-PRO" panose="020F0600000000000000" pitchFamily="50" charset="-128"/>
                          <a:ea typeface="HG丸ｺﾞｼｯｸM-PRO" panose="020F0600000000000000" pitchFamily="50" charset="-128"/>
                        </a:rPr>
                        <a:t>点</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32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16.5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2.7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11.9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2.1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118189809"/>
                  </a:ext>
                </a:extLst>
              </a:tr>
              <a:tr h="181325">
                <a:tc>
                  <a:txBody>
                    <a:bodyPr/>
                    <a:lstStyle/>
                    <a:p>
                      <a:pPr algn="l" fontAlgn="ct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1</a:t>
                      </a:r>
                      <a:r>
                        <a:rPr lang="ja-JP" altLang="en-US" sz="1200" b="0" i="0" u="none" strike="noStrike">
                          <a:solidFill>
                            <a:srgbClr val="000000"/>
                          </a:solidFill>
                          <a:effectLst/>
                          <a:latin typeface="HG丸ｺﾞｼｯｸM-PRO" panose="020F0600000000000000" pitchFamily="50" charset="-128"/>
                          <a:ea typeface="HG丸ｺﾞｼｯｸM-PRO" panose="020F0600000000000000" pitchFamily="50" charset="-128"/>
                        </a:rPr>
                        <a:t>点</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58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29.9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9.6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9.3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1.6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3944077"/>
                  </a:ext>
                </a:extLst>
              </a:tr>
              <a:tr h="181325">
                <a:tc>
                  <a:txBody>
                    <a:bodyPr/>
                    <a:lstStyle/>
                    <a:p>
                      <a:pPr algn="l" fontAlgn="ct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2</a:t>
                      </a:r>
                      <a:r>
                        <a:rPr lang="ja-JP" altLang="en-US" sz="1200" b="0" i="0" u="none" strike="noStrike">
                          <a:solidFill>
                            <a:srgbClr val="000000"/>
                          </a:solidFill>
                          <a:effectLst/>
                          <a:latin typeface="HG丸ｺﾞｼｯｸM-PRO" panose="020F0600000000000000" pitchFamily="50" charset="-128"/>
                          <a:ea typeface="HG丸ｺﾞｼｯｸM-PRO" panose="020F0600000000000000" pitchFamily="50" charset="-128"/>
                        </a:rPr>
                        <a:t>点</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11.3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9.0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10.3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1.6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11291248"/>
                  </a:ext>
                </a:extLst>
              </a:tr>
              <a:tr h="181325">
                <a:tc>
                  <a:txBody>
                    <a:bodyPr/>
                    <a:lstStyle/>
                    <a:p>
                      <a:pPr algn="l" fontAlgn="ct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3</a:t>
                      </a:r>
                      <a:r>
                        <a:rPr lang="ja-JP" altLang="en-US" sz="1200" b="0" i="0" u="none" strike="noStrike">
                          <a:solidFill>
                            <a:srgbClr val="000000"/>
                          </a:solidFill>
                          <a:effectLst/>
                          <a:latin typeface="HG丸ｺﾞｼｯｸM-PRO" panose="020F0600000000000000" pitchFamily="50" charset="-128"/>
                          <a:ea typeface="HG丸ｺﾞｼｯｸM-PRO" panose="020F0600000000000000" pitchFamily="50" charset="-128"/>
                        </a:rPr>
                        <a:t>点</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9.8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7.4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10.8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3.2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81463378"/>
                  </a:ext>
                </a:extLst>
              </a:tr>
              <a:tr h="181325">
                <a:tc>
                  <a:txBody>
                    <a:bodyPr/>
                    <a:lstStyle/>
                    <a:p>
                      <a:pPr algn="l" fontAlgn="ct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4</a:t>
                      </a:r>
                      <a:r>
                        <a:rPr lang="ja-JP" altLang="en-US" sz="1200" b="0" i="0" u="none" strike="noStrike">
                          <a:solidFill>
                            <a:srgbClr val="000000"/>
                          </a:solidFill>
                          <a:effectLst/>
                          <a:latin typeface="HG丸ｺﾞｼｯｸM-PRO" panose="020F0600000000000000" pitchFamily="50" charset="-128"/>
                          <a:ea typeface="HG丸ｺﾞｼｯｸM-PRO" panose="020F0600000000000000" pitchFamily="50" charset="-128"/>
                        </a:rPr>
                        <a:t>点</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3.6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5.9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27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13.9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6.9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84868769"/>
                  </a:ext>
                </a:extLst>
              </a:tr>
              <a:tr h="181325">
                <a:tc>
                  <a:txBody>
                    <a:bodyPr/>
                    <a:lstStyle/>
                    <a:p>
                      <a:pPr algn="l" fontAlgn="ct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5</a:t>
                      </a:r>
                      <a:r>
                        <a:rPr lang="ja-JP" altLang="en-US" sz="1200" b="0" i="0" u="none" strike="noStrike">
                          <a:solidFill>
                            <a:srgbClr val="000000"/>
                          </a:solidFill>
                          <a:effectLst/>
                          <a:latin typeface="HG丸ｺﾞｼｯｸM-PRO" panose="020F0600000000000000" pitchFamily="50" charset="-128"/>
                          <a:ea typeface="HG丸ｺﾞｼｯｸM-PRO" panose="020F0600000000000000" pitchFamily="50" charset="-128"/>
                        </a:rPr>
                        <a:t>点</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4.6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5.9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8.8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7.4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5335836"/>
                  </a:ext>
                </a:extLst>
              </a:tr>
              <a:tr h="181325">
                <a:tc>
                  <a:txBody>
                    <a:bodyPr/>
                    <a:lstStyle/>
                    <a:p>
                      <a:pPr algn="l" fontAlgn="ct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6</a:t>
                      </a:r>
                      <a:r>
                        <a:rPr lang="ja-JP" altLang="en-US" sz="1200" b="0" i="0" u="none" strike="noStrike">
                          <a:solidFill>
                            <a:srgbClr val="000000"/>
                          </a:solidFill>
                          <a:effectLst/>
                          <a:latin typeface="HG丸ｺﾞｼｯｸM-PRO" panose="020F0600000000000000" pitchFamily="50" charset="-128"/>
                          <a:ea typeface="HG丸ｺﾞｼｯｸM-PRO" panose="020F0600000000000000" pitchFamily="50" charset="-128"/>
                        </a:rPr>
                        <a:t>点</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4.6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8.0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5.7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6.4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2907024"/>
                  </a:ext>
                </a:extLst>
              </a:tr>
              <a:tr h="181325">
                <a:tc>
                  <a:txBody>
                    <a:bodyPr/>
                    <a:lstStyle/>
                    <a:p>
                      <a:pPr algn="l" fontAlgn="ct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7</a:t>
                      </a:r>
                      <a:r>
                        <a:rPr lang="ja-JP" altLang="en-US" sz="1200" b="0" i="0" u="none" strike="noStrike">
                          <a:solidFill>
                            <a:srgbClr val="000000"/>
                          </a:solidFill>
                          <a:effectLst/>
                          <a:latin typeface="HG丸ｺﾞｼｯｸM-PRO" panose="020F0600000000000000" pitchFamily="50" charset="-128"/>
                          <a:ea typeface="HG丸ｺﾞｼｯｸM-PRO" panose="020F0600000000000000" pitchFamily="50" charset="-128"/>
                        </a:rPr>
                        <a:t>点</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3.1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3.7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6.2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8.5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719246688"/>
                  </a:ext>
                </a:extLst>
              </a:tr>
              <a:tr h="181325">
                <a:tc>
                  <a:txBody>
                    <a:bodyPr/>
                    <a:lstStyle/>
                    <a:p>
                      <a:pPr algn="l" fontAlgn="ct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8</a:t>
                      </a:r>
                      <a:r>
                        <a:rPr lang="ja-JP" altLang="en-US" sz="1200" b="0" i="0" u="none" strike="noStrike">
                          <a:solidFill>
                            <a:srgbClr val="000000"/>
                          </a:solidFill>
                          <a:effectLst/>
                          <a:latin typeface="HG丸ｺﾞｼｯｸM-PRO" panose="020F0600000000000000" pitchFamily="50" charset="-128"/>
                          <a:ea typeface="HG丸ｺﾞｼｯｸM-PRO" panose="020F0600000000000000" pitchFamily="50" charset="-128"/>
                        </a:rPr>
                        <a:t>点</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7.2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34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18.1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6.2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10.1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07719310"/>
                  </a:ext>
                </a:extLst>
              </a:tr>
              <a:tr h="181325">
                <a:tc>
                  <a:txBody>
                    <a:bodyPr/>
                    <a:lstStyle/>
                    <a:p>
                      <a:pPr algn="l" fontAlgn="ct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9</a:t>
                      </a:r>
                      <a:r>
                        <a:rPr lang="ja-JP" altLang="en-US" sz="1200" b="0" i="0" u="none" strike="noStrike">
                          <a:solidFill>
                            <a:srgbClr val="000000"/>
                          </a:solidFill>
                          <a:effectLst/>
                          <a:latin typeface="HG丸ｺﾞｼｯｸM-PRO" panose="020F0600000000000000" pitchFamily="50" charset="-128"/>
                          <a:ea typeface="HG丸ｺﾞｼｯｸM-PRO" panose="020F0600000000000000" pitchFamily="50" charset="-128"/>
                        </a:rPr>
                        <a:t>点</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6.2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45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23.9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9.3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52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27.7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15392651"/>
                  </a:ext>
                </a:extLst>
              </a:tr>
              <a:tr h="181325">
                <a:tc>
                  <a:txBody>
                    <a:bodyPr/>
                    <a:lstStyle/>
                    <a:p>
                      <a:pPr algn="l" fontAlgn="ct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10</a:t>
                      </a:r>
                      <a:r>
                        <a:rPr lang="ja-JP" altLang="en-US" sz="1200" b="0" i="0" u="none" strike="noStrike">
                          <a:solidFill>
                            <a:srgbClr val="000000"/>
                          </a:solidFill>
                          <a:effectLst/>
                          <a:latin typeface="HG丸ｺﾞｼｯｸM-PRO" panose="020F0600000000000000" pitchFamily="50" charset="-128"/>
                          <a:ea typeface="HG丸ｺﾞｼｯｸM-PRO" panose="020F0600000000000000" pitchFamily="50" charset="-128"/>
                        </a:rPr>
                        <a:t>点</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1.5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5.3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6.2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33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17.6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52412298"/>
                  </a:ext>
                </a:extLst>
              </a:tr>
              <a:tr h="191399">
                <a:tc>
                  <a:txBody>
                    <a:bodyPr/>
                    <a:lstStyle/>
                    <a:p>
                      <a:pPr algn="l" fontAlgn="ctr"/>
                      <a:r>
                        <a:rPr lang="ja-JP" altLang="en-US" sz="1200" b="0" i="0" u="none" strike="noStrike">
                          <a:solidFill>
                            <a:srgbClr val="000000"/>
                          </a:solidFill>
                          <a:effectLst/>
                          <a:latin typeface="HG丸ｺﾞｼｯｸM-PRO" panose="020F0600000000000000" pitchFamily="50" charset="-128"/>
                          <a:ea typeface="HG丸ｺﾞｼｯｸM-PRO" panose="020F0600000000000000" pitchFamily="50" charset="-128"/>
                        </a:rPr>
                        <a:t>不明</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1.5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0.5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1.5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6.9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6891117"/>
                  </a:ext>
                </a:extLst>
              </a:tr>
              <a:tr h="191399">
                <a:tc>
                  <a:txBody>
                    <a:bodyPr/>
                    <a:lstStyle/>
                    <a:p>
                      <a:pPr algn="ctr" fontAlgn="ctr"/>
                      <a:r>
                        <a:rPr lang="ja-JP" altLang="en-US" sz="1200" b="0" i="0" u="none" strike="noStrike">
                          <a:solidFill>
                            <a:srgbClr val="000000"/>
                          </a:solidFill>
                          <a:effectLst/>
                          <a:latin typeface="HG丸ｺﾞｼｯｸM-PRO" panose="020F0600000000000000" pitchFamily="50" charset="-128"/>
                          <a:ea typeface="HG丸ｺﾞｼｯｸM-PRO" panose="020F0600000000000000" pitchFamily="50" charset="-128"/>
                        </a:rPr>
                        <a:t>合計</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altLang="ja-JP"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194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100.0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altLang="ja-JP"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188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100.0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altLang="ja-JP"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194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100.0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altLang="ja-JP"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188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altLang="ja-JP"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100.0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230250234"/>
                  </a:ext>
                </a:extLst>
              </a:tr>
              <a:tr h="108987">
                <a:tc gridSpan="9">
                  <a:txBody>
                    <a:bodyPr/>
                    <a:lstStyle/>
                    <a:p>
                      <a:pPr algn="l" fontAlgn="ctr"/>
                      <a:r>
                        <a:rPr lang="ja-JP" altLang="en-US" sz="1000" b="0" i="0" u="none" strike="noStrike" dirty="0">
                          <a:solidFill>
                            <a:srgbClr val="000000"/>
                          </a:solidFill>
                          <a:effectLst/>
                          <a:latin typeface="HG丸ｺﾞｼｯｸM-PRO" panose="020F0600000000000000" pitchFamily="50" charset="-128"/>
                          <a:ea typeface="HG丸ｺﾞｼｯｸM-PRO" panose="020F0600000000000000" pitchFamily="50" charset="-128"/>
                        </a:rPr>
                        <a:t>注</a:t>
                      </a:r>
                      <a:r>
                        <a:rPr lang="en-US" altLang="ja-JP" sz="1000" b="0" i="0" u="none" strike="noStrike" dirty="0">
                          <a:solidFill>
                            <a:srgbClr val="000000"/>
                          </a:solidFill>
                          <a:effectLst/>
                          <a:latin typeface="HG丸ｺﾞｼｯｸM-PRO" panose="020F0600000000000000" pitchFamily="50" charset="-128"/>
                          <a:ea typeface="HG丸ｺﾞｼｯｸM-PRO" panose="020F0600000000000000" pitchFamily="50" charset="-128"/>
                        </a:rPr>
                        <a:t>1</a:t>
                      </a:r>
                      <a:r>
                        <a:rPr lang="ja-JP" altLang="en-US" sz="1000" b="0" i="0" u="none" strike="noStrike" dirty="0">
                          <a:solidFill>
                            <a:srgbClr val="000000"/>
                          </a:solidFill>
                          <a:effectLst/>
                          <a:latin typeface="HG丸ｺﾞｼｯｸM-PRO" panose="020F0600000000000000" pitchFamily="50" charset="-128"/>
                          <a:ea typeface="HG丸ｺﾞｼｯｸM-PRO" panose="020F0600000000000000" pitchFamily="50" charset="-128"/>
                        </a:rPr>
                        <a:t>）「アプガースコア」は、分娩直後の新生児の状態を①心拍数、②呼吸、③筋緊張、④反射、⑤皮膚色の</a:t>
                      </a:r>
                      <a:r>
                        <a:rPr lang="en-US" altLang="ja-JP" sz="1000" b="0" i="0" u="none" strike="noStrike" dirty="0">
                          <a:solidFill>
                            <a:srgbClr val="000000"/>
                          </a:solidFill>
                          <a:effectLst/>
                          <a:latin typeface="HG丸ｺﾞｼｯｸM-PRO" panose="020F0600000000000000" pitchFamily="50" charset="-128"/>
                          <a:ea typeface="HG丸ｺﾞｼｯｸM-PRO" panose="020F0600000000000000" pitchFamily="50" charset="-128"/>
                        </a:rPr>
                        <a:t>5</a:t>
                      </a:r>
                      <a:r>
                        <a:rPr lang="ja-JP" altLang="en-US" sz="1000" b="0" i="0" u="none" strike="noStrike" dirty="0">
                          <a:solidFill>
                            <a:srgbClr val="000000"/>
                          </a:solidFill>
                          <a:effectLst/>
                          <a:latin typeface="HG丸ｺﾞｼｯｸM-PRO" panose="020F0600000000000000" pitchFamily="50" charset="-128"/>
                          <a:ea typeface="HG丸ｺﾞｼｯｸM-PRO" panose="020F0600000000000000" pitchFamily="50" charset="-128"/>
                        </a:rPr>
                        <a:t>項目で評価する。</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338919076"/>
                  </a:ext>
                </a:extLst>
              </a:tr>
              <a:tr h="181325">
                <a:tc gridSpan="7">
                  <a:txBody>
                    <a:bodyPr/>
                    <a:lstStyle/>
                    <a:p>
                      <a:pPr algn="l" fontAlgn="ctr"/>
                      <a:r>
                        <a:rPr lang="ja-JP" altLang="en-US" sz="1000" b="0" i="0" u="none" strike="noStrike" dirty="0">
                          <a:solidFill>
                            <a:srgbClr val="000000"/>
                          </a:solidFill>
                          <a:effectLst/>
                          <a:latin typeface="HG丸ｺﾞｼｯｸM-PRO" panose="020F0600000000000000" pitchFamily="50" charset="-128"/>
                          <a:ea typeface="HG丸ｺﾞｼｯｸM-PRO" panose="020F0600000000000000" pitchFamily="50" charset="-128"/>
                        </a:rPr>
                        <a:t>注</a:t>
                      </a:r>
                      <a:r>
                        <a:rPr lang="en-US" altLang="ja-JP" sz="1000" b="0" i="0" u="none" strike="noStrike" dirty="0">
                          <a:solidFill>
                            <a:srgbClr val="000000"/>
                          </a:solidFill>
                          <a:effectLst/>
                          <a:latin typeface="HG丸ｺﾞｼｯｸM-PRO" panose="020F0600000000000000" pitchFamily="50" charset="-128"/>
                          <a:ea typeface="HG丸ｺﾞｼｯｸM-PRO" panose="020F0600000000000000" pitchFamily="50" charset="-128"/>
                        </a:rPr>
                        <a:t>2</a:t>
                      </a:r>
                      <a:r>
                        <a:rPr lang="ja-JP" altLang="en-US" sz="1000" b="0" i="0" u="none" strike="noStrike" dirty="0">
                          <a:solidFill>
                            <a:srgbClr val="000000"/>
                          </a:solidFill>
                          <a:effectLst/>
                          <a:latin typeface="HG丸ｺﾞｼｯｸM-PRO" panose="020F0600000000000000" pitchFamily="50" charset="-128"/>
                          <a:ea typeface="HG丸ｺﾞｼｯｸM-PRO" panose="020F0600000000000000" pitchFamily="50" charset="-128"/>
                        </a:rPr>
                        <a:t>）「アプガースコア」は、「○点～○点」等と記載されているものは、点数が低い方の値とした。</a:t>
                      </a:r>
                    </a:p>
                  </a:txBody>
                  <a:tcPr marL="9525" marR="9525" marT="9525" marB="0" anchor="ctr">
                    <a:lnL>
                      <a:noFill/>
                    </a:lnL>
                    <a:lnR>
                      <a:noFill/>
                    </a:lnR>
                    <a:lnT>
                      <a:noFill/>
                    </a:lnT>
                    <a:lnB>
                      <a:noFill/>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endParaRPr lang="ja-JP" altLang="en-US" sz="1100" b="0" i="0" u="none" strike="noStrike">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nchor="ctr">
                    <a:lnL>
                      <a:noFill/>
                    </a:lnL>
                    <a:lnR>
                      <a:noFill/>
                    </a:lnR>
                    <a:lnT>
                      <a:noFill/>
                    </a:lnT>
                    <a:lnB>
                      <a:noFill/>
                    </a:lnB>
                  </a:tcPr>
                </a:tc>
                <a:tc>
                  <a:txBody>
                    <a:bodyPr/>
                    <a:lstStyle/>
                    <a:p>
                      <a:pPr algn="ctr" fontAlgn="ctr"/>
                      <a:endParaRPr lang="ja-JP" altLang="en-US" sz="11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nchor="ctr">
                    <a:lnL>
                      <a:noFill/>
                    </a:lnL>
                    <a:lnR>
                      <a:noFill/>
                    </a:lnR>
                    <a:lnT>
                      <a:noFill/>
                    </a:lnT>
                    <a:lnB>
                      <a:noFill/>
                    </a:lnB>
                  </a:tcPr>
                </a:tc>
                <a:extLst>
                  <a:ext uri="{0D108BD9-81ED-4DB2-BD59-A6C34878D82A}">
                    <a16:rowId xmlns:a16="http://schemas.microsoft.com/office/drawing/2014/main" val="945377083"/>
                  </a:ext>
                </a:extLst>
              </a:tr>
            </a:tbl>
          </a:graphicData>
        </a:graphic>
      </p:graphicFrame>
      <p:sp>
        <p:nvSpPr>
          <p:cNvPr id="3" name="スライド番号プレースホルダー 2">
            <a:extLst>
              <a:ext uri="{FF2B5EF4-FFF2-40B4-BE49-F238E27FC236}">
                <a16:creationId xmlns:a16="http://schemas.microsoft.com/office/drawing/2014/main" id="{585C764D-5075-4EF6-9BD0-C9C63656EF66}"/>
              </a:ext>
            </a:extLst>
          </p:cNvPr>
          <p:cNvSpPr>
            <a:spLocks noGrp="1"/>
          </p:cNvSpPr>
          <p:nvPr>
            <p:ph type="sldNum" sz="quarter" idx="12"/>
          </p:nvPr>
        </p:nvSpPr>
        <p:spPr/>
        <p:txBody>
          <a:bodyPr/>
          <a:lstStyle/>
          <a:p>
            <a:pPr>
              <a:defRPr/>
            </a:pPr>
            <a:fld id="{930F64EC-FE0A-4460-B896-894E0E1B6F85}" type="slidenum">
              <a:rPr lang="ja-JP" altLang="en-US" smtClean="0"/>
              <a:pPr>
                <a:defRPr/>
              </a:pPr>
              <a:t>99</a:t>
            </a:fld>
            <a:endParaRPr lang="en-US" altLang="ja-JP" dirty="0"/>
          </a:p>
        </p:txBody>
      </p:sp>
    </p:spTree>
    <p:extLst>
      <p:ext uri="{BB962C8B-B14F-4D97-AF65-F5344CB8AC3E}">
        <p14:creationId xmlns:p14="http://schemas.microsoft.com/office/powerpoint/2010/main" val="40972520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2992292" y="342976"/>
            <a:ext cx="3306489" cy="650725"/>
          </a:xfrm>
        </p:spPr>
        <p:txBody>
          <a:bodyPr/>
          <a:lstStyle/>
          <a:p>
            <a:pPr eaLnBrk="1" hangingPunct="1"/>
            <a:r>
              <a:rPr lang="ja-JP" altLang="en-US" dirty="0">
                <a:solidFill>
                  <a:srgbClr val="000000"/>
                </a:solidFill>
              </a:rPr>
              <a:t>分析結果②－</a:t>
            </a:r>
            <a:r>
              <a:rPr lang="en-US" altLang="ja-JP" dirty="0">
                <a:solidFill>
                  <a:srgbClr val="000000"/>
                </a:solidFill>
              </a:rPr>
              <a:t>4</a:t>
            </a:r>
            <a:endParaRPr lang="ja-JP" altLang="en-US" dirty="0"/>
          </a:p>
        </p:txBody>
      </p:sp>
      <p:sp>
        <p:nvSpPr>
          <p:cNvPr id="89092" name="AutoShape 3"/>
          <p:cNvSpPr>
            <a:spLocks noChangeArrowheads="1"/>
          </p:cNvSpPr>
          <p:nvPr/>
        </p:nvSpPr>
        <p:spPr bwMode="auto">
          <a:xfrm>
            <a:off x="271463" y="1341438"/>
            <a:ext cx="9217247" cy="5328716"/>
          </a:xfrm>
          <a:prstGeom prst="roundRect">
            <a:avLst>
              <a:gd name="adj" fmla="val 9153"/>
            </a:avLst>
          </a:prstGeom>
          <a:gradFill rotWithShape="1">
            <a:gsLst>
              <a:gs pos="0">
                <a:srgbClr val="CCFF99"/>
              </a:gs>
              <a:gs pos="50000">
                <a:srgbClr val="FFFFFF"/>
              </a:gs>
              <a:gs pos="100000">
                <a:srgbClr val="CCFF99"/>
              </a:gs>
            </a:gsLst>
            <a:lin ang="2700000" scaled="1"/>
          </a:gradFill>
          <a:ln w="9525">
            <a:solidFill>
              <a:schemeClr val="tx1"/>
            </a:solidFill>
            <a:round/>
            <a:headEnd/>
            <a:tailEnd/>
          </a:ln>
        </p:spPr>
        <p:txBody>
          <a:bodyPr lIns="95793" tIns="47896" rIns="95793" bIns="47896" anchor="t" anchorCtr="0"/>
          <a:lstStyle>
            <a:lvl1pPr marL="231775" indent="-2317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457200" indent="-457200">
              <a:lnSpc>
                <a:spcPct val="150000"/>
              </a:lnSpc>
              <a:buFont typeface="+mj-ea"/>
              <a:buAutoNum type="circleNumDbPlain" startAt="2"/>
            </a:pPr>
            <a:r>
              <a:rPr lang="ja-JP" altLang="en-US" sz="2400" b="1" dirty="0">
                <a:latin typeface="HG丸ｺﾞｼｯｸM-PRO" panose="020F0600000000000000" pitchFamily="50" charset="-128"/>
                <a:ea typeface="HG丸ｺﾞｼｯｸM-PRO" panose="020F0600000000000000" pitchFamily="50" charset="-128"/>
              </a:rPr>
              <a:t>本制度の補償対象事例における専用診断書作成時年齢での比較分析</a:t>
            </a:r>
          </a:p>
        </p:txBody>
      </p:sp>
      <p:sp>
        <p:nvSpPr>
          <p:cNvPr id="5" name="Rectangle 57">
            <a:extLst>
              <a:ext uri="{FF2B5EF4-FFF2-40B4-BE49-F238E27FC236}">
                <a16:creationId xmlns:a16="http://schemas.microsoft.com/office/drawing/2014/main" id="{A6050A94-C2BF-4795-8DAA-7BA9196C1DCE}"/>
              </a:ext>
            </a:extLst>
          </p:cNvPr>
          <p:cNvSpPr>
            <a:spLocks noChangeArrowheads="1"/>
          </p:cNvSpPr>
          <p:nvPr/>
        </p:nvSpPr>
        <p:spPr bwMode="auto">
          <a:xfrm>
            <a:off x="703734" y="2514497"/>
            <a:ext cx="403187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2000" dirty="0"/>
              <a:t>＜新生児蘇生処置の実施の有無＞</a:t>
            </a:r>
          </a:p>
        </p:txBody>
      </p:sp>
      <p:graphicFrame>
        <p:nvGraphicFramePr>
          <p:cNvPr id="3" name="表 2">
            <a:extLst>
              <a:ext uri="{FF2B5EF4-FFF2-40B4-BE49-F238E27FC236}">
                <a16:creationId xmlns:a16="http://schemas.microsoft.com/office/drawing/2014/main" id="{A83FA3DA-9D72-4329-9DD5-784609D9F157}"/>
              </a:ext>
            </a:extLst>
          </p:cNvPr>
          <p:cNvGraphicFramePr>
            <a:graphicFrameLocks noGrp="1"/>
          </p:cNvGraphicFramePr>
          <p:nvPr>
            <p:extLst/>
          </p:nvPr>
        </p:nvGraphicFramePr>
        <p:xfrm>
          <a:off x="703734" y="2911462"/>
          <a:ext cx="8486720" cy="3467100"/>
        </p:xfrm>
        <a:graphic>
          <a:graphicData uri="http://schemas.openxmlformats.org/drawingml/2006/table">
            <a:tbl>
              <a:tblPr/>
              <a:tblGrid>
                <a:gridCol w="547262">
                  <a:extLst>
                    <a:ext uri="{9D8B030D-6E8A-4147-A177-3AD203B41FA5}">
                      <a16:colId xmlns:a16="http://schemas.microsoft.com/office/drawing/2014/main" val="487269854"/>
                    </a:ext>
                  </a:extLst>
                </a:gridCol>
                <a:gridCol w="2994698">
                  <a:extLst>
                    <a:ext uri="{9D8B030D-6E8A-4147-A177-3AD203B41FA5}">
                      <a16:colId xmlns:a16="http://schemas.microsoft.com/office/drawing/2014/main" val="1573624673"/>
                    </a:ext>
                  </a:extLst>
                </a:gridCol>
                <a:gridCol w="1236190">
                  <a:extLst>
                    <a:ext uri="{9D8B030D-6E8A-4147-A177-3AD203B41FA5}">
                      <a16:colId xmlns:a16="http://schemas.microsoft.com/office/drawing/2014/main" val="3736464812"/>
                    </a:ext>
                  </a:extLst>
                </a:gridCol>
                <a:gridCol w="1236190">
                  <a:extLst>
                    <a:ext uri="{9D8B030D-6E8A-4147-A177-3AD203B41FA5}">
                      <a16:colId xmlns:a16="http://schemas.microsoft.com/office/drawing/2014/main" val="3136304392"/>
                    </a:ext>
                  </a:extLst>
                </a:gridCol>
                <a:gridCol w="1236190">
                  <a:extLst>
                    <a:ext uri="{9D8B030D-6E8A-4147-A177-3AD203B41FA5}">
                      <a16:colId xmlns:a16="http://schemas.microsoft.com/office/drawing/2014/main" val="1326634849"/>
                    </a:ext>
                  </a:extLst>
                </a:gridCol>
                <a:gridCol w="1236190">
                  <a:extLst>
                    <a:ext uri="{9D8B030D-6E8A-4147-A177-3AD203B41FA5}">
                      <a16:colId xmlns:a16="http://schemas.microsoft.com/office/drawing/2014/main" val="1527396775"/>
                    </a:ext>
                  </a:extLst>
                </a:gridCol>
              </a:tblGrid>
              <a:tr h="488215">
                <a:tc rowSpan="2" gridSpan="2">
                  <a:txBody>
                    <a:bodyPr/>
                    <a:lstStyle/>
                    <a:p>
                      <a:pPr algn="ctr" fontAlgn="ctr"/>
                      <a:r>
                        <a:rPr lang="ja-JP" altLang="en-US" sz="1600" b="1" i="0" u="none" strike="noStrike">
                          <a:solidFill>
                            <a:srgbClr val="FFFFFF"/>
                          </a:solidFill>
                          <a:effectLst/>
                          <a:latin typeface="HG丸ｺﾞｼｯｸM-PRO" panose="020F0600000000000000" pitchFamily="50" charset="-128"/>
                          <a:ea typeface="HG丸ｺﾞｼｯｸM-PRO" panose="020F0600000000000000" pitchFamily="50" charset="-128"/>
                        </a:rPr>
                        <a:t>実施した新生児蘇生処置</a:t>
                      </a:r>
                      <a:r>
                        <a:rPr lang="ja-JP" altLang="en-US" sz="1600" b="1" i="0" u="none" strike="noStrike" baseline="30000">
                          <a:solidFill>
                            <a:srgbClr val="FFFFFF"/>
                          </a:solidFill>
                          <a:effectLst/>
                          <a:latin typeface="HG丸ｺﾞｼｯｸM-PRO" panose="020F0600000000000000" pitchFamily="50" charset="-128"/>
                          <a:ea typeface="HG丸ｺﾞｼｯｸM-PRO" panose="020F0600000000000000" pitchFamily="50" charset="-128"/>
                        </a:rPr>
                        <a:t>注</a:t>
                      </a:r>
                      <a:r>
                        <a:rPr lang="en-US" altLang="ja-JP" sz="1600" b="1" i="0" u="none" strike="noStrike" baseline="30000">
                          <a:solidFill>
                            <a:srgbClr val="FFFFFF"/>
                          </a:solidFill>
                          <a:effectLst/>
                          <a:latin typeface="HG丸ｺﾞｼｯｸM-PRO" panose="020F0600000000000000" pitchFamily="50" charset="-128"/>
                          <a:ea typeface="HG丸ｺﾞｼｯｸM-PRO" panose="020F0600000000000000" pitchFamily="50" charset="-128"/>
                        </a:rPr>
                        <a:t>1</a:t>
                      </a:r>
                      <a:r>
                        <a:rPr lang="ja-JP" altLang="en-US" sz="1600" b="1" i="0" u="none" strike="noStrike" baseline="30000">
                          <a:solidFill>
                            <a:srgbClr val="FFFFFF"/>
                          </a:solidFill>
                          <a:effectLst/>
                          <a:latin typeface="HG丸ｺﾞｼｯｸM-PRO" panose="020F0600000000000000" pitchFamily="50" charset="-128"/>
                          <a:ea typeface="HG丸ｺﾞｼｯｸM-PRO" panose="020F0600000000000000" pitchFamily="50" charset="-128"/>
                        </a:rPr>
                        <a:t>）</a:t>
                      </a:r>
                      <a:endParaRPr lang="ja-JP" altLang="en-US" sz="1600" b="1" i="0" u="none" strike="noStrike">
                        <a:solidFill>
                          <a:srgbClr val="FFFFFF"/>
                        </a:solidFill>
                        <a:effectLst/>
                        <a:latin typeface="HG丸ｺﾞｼｯｸM-PRO" panose="020F0600000000000000" pitchFamily="50" charset="-128"/>
                        <a:ea typeface="HG丸ｺﾞｼｯｸM-PRO" panose="020F0600000000000000"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rowSpan="2" hMerge="1">
                  <a:txBody>
                    <a:bodyPr/>
                    <a:lstStyle/>
                    <a:p>
                      <a:endParaRPr kumimoji="1" lang="ja-JP" altLang="en-US"/>
                    </a:p>
                  </a:txBody>
                  <a:tcPr/>
                </a:tc>
                <a:tc gridSpan="2">
                  <a:txBody>
                    <a:bodyPr/>
                    <a:lstStyle/>
                    <a:p>
                      <a:pPr algn="ctr" fontAlgn="ctr"/>
                      <a:r>
                        <a:rPr lang="zh-TW" altLang="en-US" sz="1600" b="1" i="0" u="none" strike="noStrike" dirty="0">
                          <a:solidFill>
                            <a:srgbClr val="FFFFFF"/>
                          </a:solidFill>
                          <a:effectLst/>
                          <a:latin typeface="HG丸ｺﾞｼｯｸM-PRO" panose="020F0600000000000000" pitchFamily="50" charset="-128"/>
                          <a:ea typeface="HG丸ｺﾞｼｯｸM-PRO" panose="020F0600000000000000" pitchFamily="50" charset="-128"/>
                        </a:rPr>
                        <a:t>専用診断書作成時年齢</a:t>
                      </a:r>
                      <a:br>
                        <a:rPr lang="zh-TW" altLang="en-US" sz="1600" b="1" i="0" u="none" strike="noStrike" dirty="0">
                          <a:solidFill>
                            <a:srgbClr val="FFFFFF"/>
                          </a:solidFill>
                          <a:effectLst/>
                          <a:latin typeface="HG丸ｺﾞｼｯｸM-PRO" panose="020F0600000000000000" pitchFamily="50" charset="-128"/>
                          <a:ea typeface="HG丸ｺﾞｼｯｸM-PRO" panose="020F0600000000000000" pitchFamily="50" charset="-128"/>
                        </a:rPr>
                      </a:br>
                      <a:r>
                        <a:rPr lang="zh-TW" altLang="en-US" sz="1600" b="1" i="0" u="none" strike="noStrike" dirty="0">
                          <a:solidFill>
                            <a:srgbClr val="FFFFFF"/>
                          </a:solidFill>
                          <a:effectLst/>
                          <a:latin typeface="HG丸ｺﾞｼｯｸM-PRO" panose="020F0600000000000000" pitchFamily="50" charset="-128"/>
                          <a:ea typeface="HG丸ｺﾞｼｯｸM-PRO" panose="020F0600000000000000" pitchFamily="50" charset="-128"/>
                        </a:rPr>
                        <a:t>（</a:t>
                      </a:r>
                      <a:r>
                        <a:rPr lang="en-US" altLang="zh-TW" sz="1600" b="1" i="0" u="none" strike="noStrike" dirty="0">
                          <a:solidFill>
                            <a:srgbClr val="FFFFFF"/>
                          </a:solidFill>
                          <a:effectLst/>
                          <a:latin typeface="HG丸ｺﾞｼｯｸM-PRO" panose="020F0600000000000000" pitchFamily="50" charset="-128"/>
                          <a:ea typeface="HG丸ｺﾞｼｯｸM-PRO" panose="020F0600000000000000" pitchFamily="50" charset="-128"/>
                        </a:rPr>
                        <a:t>0</a:t>
                      </a:r>
                      <a:r>
                        <a:rPr lang="zh-TW" altLang="en-US" sz="1600" b="1" i="0" u="none" strike="noStrike" dirty="0">
                          <a:solidFill>
                            <a:srgbClr val="FFFFFF"/>
                          </a:solidFill>
                          <a:effectLst/>
                          <a:latin typeface="HG丸ｺﾞｼｯｸM-PRO" panose="020F0600000000000000" pitchFamily="50" charset="-128"/>
                          <a:ea typeface="HG丸ｺﾞｼｯｸM-PRO" panose="020F0600000000000000" pitchFamily="50" charset="-128"/>
                        </a:rPr>
                        <a:t>、</a:t>
                      </a:r>
                      <a:r>
                        <a:rPr lang="en-US" altLang="zh-TW" sz="1600" b="1" i="0" u="none" strike="noStrike" dirty="0">
                          <a:solidFill>
                            <a:srgbClr val="FFFFFF"/>
                          </a:solidFill>
                          <a:effectLst/>
                          <a:latin typeface="HG丸ｺﾞｼｯｸM-PRO" panose="020F0600000000000000" pitchFamily="50" charset="-128"/>
                          <a:ea typeface="HG丸ｺﾞｼｯｸM-PRO" panose="020F0600000000000000" pitchFamily="50" charset="-128"/>
                        </a:rPr>
                        <a:t>1</a:t>
                      </a:r>
                      <a:r>
                        <a:rPr lang="zh-TW" altLang="en-US" sz="1600" b="1" i="0" u="none" strike="noStrike" dirty="0">
                          <a:solidFill>
                            <a:srgbClr val="FFFFFF"/>
                          </a:solidFill>
                          <a:effectLst/>
                          <a:latin typeface="HG丸ｺﾞｼｯｸM-PRO" panose="020F0600000000000000" pitchFamily="50" charset="-128"/>
                          <a:ea typeface="HG丸ｺﾞｼｯｸM-PRO" panose="020F0600000000000000" pitchFamily="50" charset="-128"/>
                        </a:rPr>
                        <a:t>、</a:t>
                      </a:r>
                      <a:r>
                        <a:rPr lang="en-US" altLang="zh-TW" sz="1600" b="1" i="0" u="none" strike="noStrike" dirty="0">
                          <a:solidFill>
                            <a:srgbClr val="FFFFFF"/>
                          </a:solidFill>
                          <a:effectLst/>
                          <a:latin typeface="HG丸ｺﾞｼｯｸM-PRO" panose="020F0600000000000000" pitchFamily="50" charset="-128"/>
                          <a:ea typeface="HG丸ｺﾞｼｯｸM-PRO" panose="020F0600000000000000" pitchFamily="50" charset="-128"/>
                        </a:rPr>
                        <a:t>2</a:t>
                      </a:r>
                      <a:r>
                        <a:rPr lang="zh-TW" altLang="en-US" sz="1600" b="1" i="0" u="none" strike="noStrike" dirty="0">
                          <a:solidFill>
                            <a:srgbClr val="FFFFFF"/>
                          </a:solidFill>
                          <a:effectLst/>
                          <a:latin typeface="HG丸ｺﾞｼｯｸM-PRO" panose="020F0600000000000000" pitchFamily="50" charset="-128"/>
                          <a:ea typeface="HG丸ｺﾞｼｯｸM-PRO" panose="020F0600000000000000" pitchFamily="50" charset="-128"/>
                        </a:rPr>
                        <a:t>歳）</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hMerge="1">
                  <a:txBody>
                    <a:bodyPr/>
                    <a:lstStyle/>
                    <a:p>
                      <a:endParaRPr kumimoji="1" lang="ja-JP" altLang="en-US"/>
                    </a:p>
                  </a:txBody>
                  <a:tcPr/>
                </a:tc>
                <a:tc gridSpan="2">
                  <a:txBody>
                    <a:bodyPr/>
                    <a:lstStyle/>
                    <a:p>
                      <a:pPr algn="ctr" fontAlgn="ctr"/>
                      <a:r>
                        <a:rPr lang="zh-TW" altLang="en-US" sz="1600" b="1" i="0" u="none" strike="noStrike">
                          <a:solidFill>
                            <a:srgbClr val="FFFFFF"/>
                          </a:solidFill>
                          <a:effectLst/>
                          <a:latin typeface="HG丸ｺﾞｼｯｸM-PRO" panose="020F0600000000000000" pitchFamily="50" charset="-128"/>
                          <a:ea typeface="HG丸ｺﾞｼｯｸM-PRO" panose="020F0600000000000000" pitchFamily="50" charset="-128"/>
                        </a:rPr>
                        <a:t>専用診断書作成時年齢</a:t>
                      </a:r>
                      <a:br>
                        <a:rPr lang="zh-TW" altLang="en-US" sz="1600" b="1" i="0" u="none" strike="noStrike">
                          <a:solidFill>
                            <a:srgbClr val="FFFFFF"/>
                          </a:solidFill>
                          <a:effectLst/>
                          <a:latin typeface="HG丸ｺﾞｼｯｸM-PRO" panose="020F0600000000000000" pitchFamily="50" charset="-128"/>
                          <a:ea typeface="HG丸ｺﾞｼｯｸM-PRO" panose="020F0600000000000000" pitchFamily="50" charset="-128"/>
                        </a:rPr>
                      </a:br>
                      <a:r>
                        <a:rPr lang="zh-TW" altLang="en-US" sz="1600" b="1" i="0" u="none" strike="noStrike">
                          <a:solidFill>
                            <a:srgbClr val="FFFFFF"/>
                          </a:solidFill>
                          <a:effectLst/>
                          <a:latin typeface="HG丸ｺﾞｼｯｸM-PRO" panose="020F0600000000000000" pitchFamily="50" charset="-128"/>
                          <a:ea typeface="HG丸ｺﾞｼｯｸM-PRO" panose="020F0600000000000000" pitchFamily="50" charset="-128"/>
                        </a:rPr>
                        <a:t>（</a:t>
                      </a:r>
                      <a:r>
                        <a:rPr lang="en-US" altLang="zh-TW" sz="1600" b="1" i="0" u="none" strike="noStrike">
                          <a:solidFill>
                            <a:srgbClr val="FFFFFF"/>
                          </a:solidFill>
                          <a:effectLst/>
                          <a:latin typeface="HG丸ｺﾞｼｯｸM-PRO" panose="020F0600000000000000" pitchFamily="50" charset="-128"/>
                          <a:ea typeface="HG丸ｺﾞｼｯｸM-PRO" panose="020F0600000000000000" pitchFamily="50" charset="-128"/>
                        </a:rPr>
                        <a:t>3</a:t>
                      </a:r>
                      <a:r>
                        <a:rPr lang="zh-TW" altLang="en-US" sz="1600" b="1" i="0" u="none" strike="noStrike">
                          <a:solidFill>
                            <a:srgbClr val="FFFFFF"/>
                          </a:solidFill>
                          <a:effectLst/>
                          <a:latin typeface="HG丸ｺﾞｼｯｸM-PRO" panose="020F0600000000000000" pitchFamily="50" charset="-128"/>
                          <a:ea typeface="HG丸ｺﾞｼｯｸM-PRO" panose="020F0600000000000000" pitchFamily="50" charset="-128"/>
                        </a:rPr>
                        <a:t>、</a:t>
                      </a:r>
                      <a:r>
                        <a:rPr lang="en-US" altLang="zh-TW" sz="1600" b="1" i="0" u="none" strike="noStrike">
                          <a:solidFill>
                            <a:srgbClr val="FFFFFF"/>
                          </a:solidFill>
                          <a:effectLst/>
                          <a:latin typeface="HG丸ｺﾞｼｯｸM-PRO" panose="020F0600000000000000" pitchFamily="50" charset="-128"/>
                          <a:ea typeface="HG丸ｺﾞｼｯｸM-PRO" panose="020F0600000000000000" pitchFamily="50" charset="-128"/>
                        </a:rPr>
                        <a:t>4</a:t>
                      </a:r>
                      <a:r>
                        <a:rPr lang="zh-TW" altLang="en-US" sz="1600" b="1" i="0" u="none" strike="noStrike">
                          <a:solidFill>
                            <a:srgbClr val="FFFFFF"/>
                          </a:solidFill>
                          <a:effectLst/>
                          <a:latin typeface="HG丸ｺﾞｼｯｸM-PRO" panose="020F0600000000000000" pitchFamily="50" charset="-128"/>
                          <a:ea typeface="HG丸ｺﾞｼｯｸM-PRO" panose="020F0600000000000000" pitchFamily="50" charset="-128"/>
                        </a:rPr>
                        <a:t>歳）</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hMerge="1">
                  <a:txBody>
                    <a:bodyPr/>
                    <a:lstStyle/>
                    <a:p>
                      <a:endParaRPr kumimoji="1" lang="ja-JP" altLang="en-US"/>
                    </a:p>
                  </a:txBody>
                  <a:tcPr/>
                </a:tc>
                <a:extLst>
                  <a:ext uri="{0D108BD9-81ED-4DB2-BD59-A6C34878D82A}">
                    <a16:rowId xmlns:a16="http://schemas.microsoft.com/office/drawing/2014/main" val="4179001505"/>
                  </a:ext>
                </a:extLst>
              </a:tr>
              <a:tr h="248784">
                <a:tc gridSpan="2" vMerge="1">
                  <a:txBody>
                    <a:bodyPr/>
                    <a:lstStyle/>
                    <a:p>
                      <a:endParaRPr kumimoji="1" lang="ja-JP" altLang="en-US"/>
                    </a:p>
                  </a:txBody>
                  <a:tcPr/>
                </a:tc>
                <a:tc hMerge="1" vMerge="1">
                  <a:txBody>
                    <a:bodyPr/>
                    <a:lstStyle/>
                    <a:p>
                      <a:endParaRPr kumimoji="1" lang="ja-JP" altLang="en-US"/>
                    </a:p>
                  </a:txBody>
                  <a:tcPr/>
                </a:tc>
                <a:tc>
                  <a:txBody>
                    <a:bodyPr/>
                    <a:lstStyle/>
                    <a:p>
                      <a:pPr algn="ctr" fontAlgn="ctr"/>
                      <a:r>
                        <a:rPr lang="ja-JP" altLang="en-US" sz="1600" b="1" i="0" u="none" strike="noStrike" dirty="0">
                          <a:solidFill>
                            <a:srgbClr val="FFFFFF"/>
                          </a:solidFill>
                          <a:effectLst/>
                          <a:latin typeface="HG丸ｺﾞｼｯｸM-PRO" panose="020F0600000000000000" pitchFamily="50" charset="-128"/>
                          <a:ea typeface="HG丸ｺﾞｼｯｸM-PRO" panose="020F0600000000000000" pitchFamily="50" charset="-128"/>
                        </a:rPr>
                        <a:t>件数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ja-JP" altLang="en-US" sz="1600" b="1" i="0" u="none" strike="noStrike">
                          <a:solidFill>
                            <a:srgbClr val="FFFFFF"/>
                          </a:solidFill>
                          <a:effectLst/>
                          <a:latin typeface="HG丸ｺﾞｼｯｸM-PRO" panose="020F0600000000000000" pitchFamily="50" charset="-128"/>
                          <a:ea typeface="HG丸ｺﾞｼｯｸM-PRO" panose="020F0600000000000000" pitchFamily="50" charset="-12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ja-JP" altLang="en-US" sz="1600" b="1" i="0" u="none" strike="noStrike">
                          <a:solidFill>
                            <a:srgbClr val="FFFFFF"/>
                          </a:solidFill>
                          <a:effectLst/>
                          <a:latin typeface="HG丸ｺﾞｼｯｸM-PRO" panose="020F0600000000000000" pitchFamily="50" charset="-128"/>
                          <a:ea typeface="HG丸ｺﾞｼｯｸM-PRO" panose="020F0600000000000000" pitchFamily="50" charset="-128"/>
                        </a:rPr>
                        <a:t>件数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ja-JP" altLang="en-US" sz="1600" b="1" i="0" u="none" strike="noStrike">
                          <a:solidFill>
                            <a:srgbClr val="FFFFFF"/>
                          </a:solidFill>
                          <a:effectLst/>
                          <a:latin typeface="HG丸ｺﾞｼｯｸM-PRO" panose="020F0600000000000000" pitchFamily="50" charset="-128"/>
                          <a:ea typeface="HG丸ｺﾞｼｯｸM-PRO" panose="020F0600000000000000" pitchFamily="50" charset="-12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2172210805"/>
                  </a:ext>
                </a:extLst>
              </a:tr>
              <a:tr h="252525">
                <a:tc gridSpan="2">
                  <a:txBody>
                    <a:bodyPr/>
                    <a:lstStyle/>
                    <a:p>
                      <a:pPr algn="l" fontAlgn="ctr"/>
                      <a:r>
                        <a:rPr lang="ja-JP" altLang="en-US" sz="1600" b="0" i="0" u="none" strike="noStrike" dirty="0">
                          <a:solidFill>
                            <a:srgbClr val="000000"/>
                          </a:solidFill>
                          <a:effectLst/>
                          <a:latin typeface="HG丸ｺﾞｼｯｸM-PRO" panose="020F0600000000000000" pitchFamily="50" charset="-128"/>
                          <a:ea typeface="HG丸ｺﾞｼｯｸM-PRO" panose="020F0600000000000000" pitchFamily="50" charset="-128"/>
                        </a:rPr>
                        <a:t>実施あり</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kumimoji="1" lang="ja-JP" altLang="en-US"/>
                    </a:p>
                  </a:txBody>
                  <a:tcPr/>
                </a:tc>
                <a:tc>
                  <a:txBody>
                    <a:bodyPr/>
                    <a:lstStyle/>
                    <a:p>
                      <a:pPr algn="ctr" fontAlgn="ctr"/>
                      <a:r>
                        <a:rPr lang="en-US" altLang="ja-JP" sz="1600" b="0" i="0" u="none" strike="noStrike" dirty="0">
                          <a:solidFill>
                            <a:srgbClr val="000000"/>
                          </a:solidFill>
                          <a:effectLst/>
                          <a:latin typeface="HG丸ｺﾞｼｯｸM-PRO" panose="020F0600000000000000" pitchFamily="50" charset="-128"/>
                          <a:ea typeface="HG丸ｺﾞｼｯｸM-PRO" panose="020F0600000000000000" pitchFamily="50" charset="-128"/>
                        </a:rPr>
                        <a:t>154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en-US" altLang="ja-JP" sz="1600" b="0" i="0" u="none" strike="noStrike" dirty="0">
                          <a:solidFill>
                            <a:srgbClr val="000000"/>
                          </a:solidFill>
                          <a:effectLst/>
                          <a:latin typeface="HG丸ｺﾞｼｯｸM-PRO" panose="020F0600000000000000" pitchFamily="50" charset="-128"/>
                          <a:ea typeface="HG丸ｺﾞｼｯｸM-PRO" panose="020F0600000000000000" pitchFamily="50" charset="-128"/>
                        </a:rPr>
                        <a:t>79.4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en-US" altLang="ja-JP" sz="1600" b="0" i="0" u="none" strike="noStrike" dirty="0">
                          <a:solidFill>
                            <a:srgbClr val="000000"/>
                          </a:solidFill>
                          <a:effectLst/>
                          <a:latin typeface="HG丸ｺﾞｼｯｸM-PRO" panose="020F0600000000000000" pitchFamily="50" charset="-128"/>
                          <a:ea typeface="HG丸ｺﾞｼｯｸM-PRO" panose="020F0600000000000000" pitchFamily="50" charset="-128"/>
                        </a:rPr>
                        <a:t>99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en-US" altLang="ja-JP" sz="1600" b="0" i="0" u="none" strike="noStrike" dirty="0">
                          <a:solidFill>
                            <a:srgbClr val="000000"/>
                          </a:solidFill>
                          <a:effectLst/>
                          <a:latin typeface="HG丸ｺﾞｼｯｸM-PRO" panose="020F0600000000000000" pitchFamily="50" charset="-128"/>
                          <a:ea typeface="HG丸ｺﾞｼｯｸM-PRO" panose="020F0600000000000000" pitchFamily="50" charset="-128"/>
                        </a:rPr>
                        <a:t>52.7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1309730684"/>
                  </a:ext>
                </a:extLst>
              </a:tr>
              <a:tr h="252525">
                <a:tc rowSpan="4">
                  <a:txBody>
                    <a:bodyPr/>
                    <a:lstStyle/>
                    <a:p>
                      <a:pPr algn="ctr" fontAlgn="ctr"/>
                      <a:r>
                        <a:rPr lang="en-US" altLang="ja-JP"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a:t>
                      </a:r>
                      <a:r>
                        <a:rPr lang="ja-JP" altLang="en-US"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重複あり</a:t>
                      </a:r>
                      <a:r>
                        <a:rPr lang="en-US" altLang="ja-JP"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a:t>
                      </a:r>
                    </a:p>
                  </a:txBody>
                  <a:tcPr marL="9525" marR="9525" marT="9525"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1600" b="0" i="0" u="none" strike="noStrike" dirty="0">
                          <a:solidFill>
                            <a:srgbClr val="000000"/>
                          </a:solidFill>
                          <a:effectLst/>
                          <a:latin typeface="HG丸ｺﾞｼｯｸM-PRO" panose="020F0600000000000000" pitchFamily="50" charset="-128"/>
                          <a:ea typeface="HG丸ｺﾞｼｯｸM-PRO" panose="020F0600000000000000" pitchFamily="50" charset="-128"/>
                        </a:rPr>
                        <a:t>人工呼吸</a:t>
                      </a:r>
                      <a:r>
                        <a:rPr lang="ja-JP" altLang="en-US" sz="1600" b="0" i="0" u="none" strike="noStrike" baseline="30000" dirty="0">
                          <a:solidFill>
                            <a:srgbClr val="000000"/>
                          </a:solidFill>
                          <a:effectLst/>
                          <a:latin typeface="HG丸ｺﾞｼｯｸM-PRO" panose="020F0600000000000000" pitchFamily="50" charset="-128"/>
                          <a:ea typeface="HG丸ｺﾞｼｯｸM-PRO" panose="020F0600000000000000" pitchFamily="50" charset="-128"/>
                        </a:rPr>
                        <a:t>注</a:t>
                      </a:r>
                      <a:r>
                        <a:rPr lang="en-US" altLang="ja-JP" sz="1600" b="0" i="0" u="none" strike="noStrike" baseline="30000" dirty="0">
                          <a:solidFill>
                            <a:srgbClr val="000000"/>
                          </a:solidFill>
                          <a:effectLst/>
                          <a:latin typeface="HG丸ｺﾞｼｯｸM-PRO" panose="020F0600000000000000" pitchFamily="50" charset="-128"/>
                          <a:ea typeface="HG丸ｺﾞｼｯｸM-PRO" panose="020F0600000000000000" pitchFamily="50" charset="-128"/>
                        </a:rPr>
                        <a:t>2</a:t>
                      </a:r>
                      <a:r>
                        <a:rPr lang="ja-JP" altLang="en-US" sz="1600" b="0" i="0" u="none" strike="noStrike" baseline="30000" dirty="0">
                          <a:solidFill>
                            <a:srgbClr val="000000"/>
                          </a:solidFill>
                          <a:effectLst/>
                          <a:latin typeface="HG丸ｺﾞｼｯｸM-PRO" panose="020F0600000000000000" pitchFamily="50" charset="-128"/>
                          <a:ea typeface="HG丸ｺﾞｼｯｸM-PRO" panose="020F0600000000000000" pitchFamily="50" charset="-128"/>
                        </a:rPr>
                        <a:t>）</a:t>
                      </a:r>
                      <a:endParaRPr lang="ja-JP" altLang="en-US" sz="16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en-US" altLang="ja-JP" sz="1600" b="0" i="0" u="none" strike="noStrike" dirty="0">
                          <a:solidFill>
                            <a:srgbClr val="000000"/>
                          </a:solidFill>
                          <a:effectLst/>
                          <a:latin typeface="HG丸ｺﾞｼｯｸM-PRO" panose="020F0600000000000000" pitchFamily="50" charset="-128"/>
                          <a:ea typeface="HG丸ｺﾞｼｯｸM-PRO" panose="020F0600000000000000" pitchFamily="50" charset="-128"/>
                        </a:rPr>
                        <a:t>146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en-US" altLang="ja-JP" sz="1600" b="0" i="0" u="none" strike="noStrike" dirty="0">
                          <a:solidFill>
                            <a:srgbClr val="000000"/>
                          </a:solidFill>
                          <a:effectLst/>
                          <a:latin typeface="HG丸ｺﾞｼｯｸM-PRO" panose="020F0600000000000000" pitchFamily="50" charset="-128"/>
                          <a:ea typeface="HG丸ｺﾞｼｯｸM-PRO" panose="020F0600000000000000" pitchFamily="50" charset="-128"/>
                        </a:rPr>
                        <a:t>(75.3)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en-US" altLang="ja-JP" sz="1600" b="0" i="0" u="none" strike="noStrike" dirty="0">
                          <a:solidFill>
                            <a:srgbClr val="000000"/>
                          </a:solidFill>
                          <a:effectLst/>
                          <a:latin typeface="HG丸ｺﾞｼｯｸM-PRO" panose="020F0600000000000000" pitchFamily="50" charset="-128"/>
                          <a:ea typeface="HG丸ｺﾞｼｯｸM-PRO" panose="020F0600000000000000" pitchFamily="50" charset="-128"/>
                        </a:rPr>
                        <a:t>96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en-US" altLang="ja-JP" sz="1600" b="0" i="0" u="none" strike="noStrike" dirty="0">
                          <a:solidFill>
                            <a:srgbClr val="000000"/>
                          </a:solidFill>
                          <a:effectLst/>
                          <a:latin typeface="HG丸ｺﾞｼｯｸM-PRO" panose="020F0600000000000000" pitchFamily="50" charset="-128"/>
                          <a:ea typeface="HG丸ｺﾞｼｯｸM-PRO" panose="020F0600000000000000" pitchFamily="50" charset="-128"/>
                        </a:rPr>
                        <a:t>(51.1)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1966906246"/>
                  </a:ext>
                </a:extLst>
              </a:tr>
              <a:tr h="252525">
                <a:tc vMerge="1">
                  <a:txBody>
                    <a:bodyPr/>
                    <a:lstStyle/>
                    <a:p>
                      <a:endParaRPr kumimoji="1" lang="ja-JP" altLang="en-US"/>
                    </a:p>
                  </a:txBody>
                  <a:tcPr/>
                </a:tc>
                <a:tc>
                  <a:txBody>
                    <a:bodyPr/>
                    <a:lstStyle/>
                    <a:p>
                      <a:pPr algn="l" fontAlgn="ctr"/>
                      <a:r>
                        <a:rPr lang="ja-JP" altLang="en-US" sz="1600" b="0" i="0" u="none" strike="noStrike">
                          <a:solidFill>
                            <a:srgbClr val="000000"/>
                          </a:solidFill>
                          <a:effectLst/>
                          <a:latin typeface="HG丸ｺﾞｼｯｸM-PRO" panose="020F0600000000000000" pitchFamily="50" charset="-128"/>
                          <a:ea typeface="HG丸ｺﾞｼｯｸM-PRO" panose="020F0600000000000000" pitchFamily="50" charset="-128"/>
                        </a:rPr>
                        <a:t>気管挿管</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en-US" altLang="ja-JP" sz="1600" b="0" i="0" u="none" strike="noStrike" dirty="0">
                          <a:solidFill>
                            <a:srgbClr val="000000"/>
                          </a:solidFill>
                          <a:effectLst/>
                          <a:latin typeface="HG丸ｺﾞｼｯｸM-PRO" panose="020F0600000000000000" pitchFamily="50" charset="-128"/>
                          <a:ea typeface="HG丸ｺﾞｼｯｸM-PRO" panose="020F0600000000000000" pitchFamily="50" charset="-128"/>
                        </a:rPr>
                        <a:t>116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en-US" altLang="ja-JP" sz="1600" b="0" i="0" u="none" strike="noStrike" dirty="0">
                          <a:solidFill>
                            <a:srgbClr val="000000"/>
                          </a:solidFill>
                          <a:effectLst/>
                          <a:latin typeface="HG丸ｺﾞｼｯｸM-PRO" panose="020F0600000000000000" pitchFamily="50" charset="-128"/>
                          <a:ea typeface="HG丸ｺﾞｼｯｸM-PRO" panose="020F0600000000000000" pitchFamily="50" charset="-128"/>
                        </a:rPr>
                        <a:t>(59.8)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en-US" altLang="ja-JP" sz="1600" b="0" i="0" u="none" strike="noStrike" dirty="0">
                          <a:solidFill>
                            <a:srgbClr val="000000"/>
                          </a:solidFill>
                          <a:effectLst/>
                          <a:latin typeface="HG丸ｺﾞｼｯｸM-PRO" panose="020F0600000000000000" pitchFamily="50" charset="-128"/>
                          <a:ea typeface="HG丸ｺﾞｼｯｸM-PRO" panose="020F0600000000000000" pitchFamily="50" charset="-128"/>
                        </a:rPr>
                        <a:t>75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en-US" altLang="ja-JP" sz="1600" b="0" i="0" u="none" strike="noStrike" dirty="0">
                          <a:solidFill>
                            <a:srgbClr val="000000"/>
                          </a:solidFill>
                          <a:effectLst/>
                          <a:latin typeface="HG丸ｺﾞｼｯｸM-PRO" panose="020F0600000000000000" pitchFamily="50" charset="-128"/>
                          <a:ea typeface="HG丸ｺﾞｼｯｸM-PRO" panose="020F0600000000000000" pitchFamily="50" charset="-128"/>
                        </a:rPr>
                        <a:t>(39.9)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4225883698"/>
                  </a:ext>
                </a:extLst>
              </a:tr>
              <a:tr h="252525">
                <a:tc vMerge="1">
                  <a:txBody>
                    <a:bodyPr/>
                    <a:lstStyle/>
                    <a:p>
                      <a:endParaRPr kumimoji="1" lang="ja-JP" altLang="en-US"/>
                    </a:p>
                  </a:txBody>
                  <a:tcPr/>
                </a:tc>
                <a:tc>
                  <a:txBody>
                    <a:bodyPr/>
                    <a:lstStyle/>
                    <a:p>
                      <a:pPr algn="l" fontAlgn="ctr"/>
                      <a:r>
                        <a:rPr lang="ja-JP" altLang="en-US" sz="1600" b="0" i="0" u="none" strike="noStrike">
                          <a:solidFill>
                            <a:srgbClr val="000000"/>
                          </a:solidFill>
                          <a:effectLst/>
                          <a:latin typeface="HG丸ｺﾞｼｯｸM-PRO" panose="020F0600000000000000" pitchFamily="50" charset="-128"/>
                          <a:ea typeface="HG丸ｺﾞｼｯｸM-PRO" panose="020F0600000000000000" pitchFamily="50" charset="-128"/>
                        </a:rPr>
                        <a:t>胸骨圧迫</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en-US" altLang="ja-JP" sz="1600" b="0" i="0" u="none" strike="noStrike" dirty="0">
                          <a:solidFill>
                            <a:srgbClr val="000000"/>
                          </a:solidFill>
                          <a:effectLst/>
                          <a:latin typeface="HG丸ｺﾞｼｯｸM-PRO" panose="020F0600000000000000" pitchFamily="50" charset="-128"/>
                          <a:ea typeface="HG丸ｺﾞｼｯｸM-PRO" panose="020F0600000000000000" pitchFamily="50" charset="-128"/>
                        </a:rPr>
                        <a:t>68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en-US" altLang="ja-JP" sz="1600" b="0" i="0" u="none" strike="noStrike" dirty="0">
                          <a:solidFill>
                            <a:srgbClr val="000000"/>
                          </a:solidFill>
                          <a:effectLst/>
                          <a:latin typeface="HG丸ｺﾞｼｯｸM-PRO" panose="020F0600000000000000" pitchFamily="50" charset="-128"/>
                          <a:ea typeface="HG丸ｺﾞｼｯｸM-PRO" panose="020F0600000000000000" pitchFamily="50" charset="-128"/>
                        </a:rPr>
                        <a:t>(35.1)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en-US" altLang="ja-JP" sz="1600" b="0" i="0" u="none" strike="noStrike" dirty="0">
                          <a:solidFill>
                            <a:srgbClr val="000000"/>
                          </a:solidFill>
                          <a:effectLst/>
                          <a:latin typeface="HG丸ｺﾞｼｯｸM-PRO" panose="020F0600000000000000" pitchFamily="50" charset="-128"/>
                          <a:ea typeface="HG丸ｺﾞｼｯｸM-PRO" panose="020F0600000000000000" pitchFamily="50" charset="-128"/>
                        </a:rPr>
                        <a:t>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en-US" altLang="ja-JP" sz="1600" b="0" i="0" u="none" strike="noStrike" dirty="0">
                          <a:solidFill>
                            <a:srgbClr val="000000"/>
                          </a:solidFill>
                          <a:effectLst/>
                          <a:latin typeface="HG丸ｺﾞｼｯｸM-PRO" panose="020F0600000000000000" pitchFamily="50" charset="-128"/>
                          <a:ea typeface="HG丸ｺﾞｼｯｸM-PRO" panose="020F0600000000000000" pitchFamily="50" charset="-128"/>
                        </a:rPr>
                        <a:t>(10.6)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2125824406"/>
                  </a:ext>
                </a:extLst>
              </a:tr>
              <a:tr h="252525">
                <a:tc vMerge="1">
                  <a:txBody>
                    <a:bodyPr/>
                    <a:lstStyle/>
                    <a:p>
                      <a:endParaRPr kumimoji="1" lang="ja-JP" altLang="en-US"/>
                    </a:p>
                  </a:txBody>
                  <a:tcPr/>
                </a:tc>
                <a:tc>
                  <a:txBody>
                    <a:bodyPr/>
                    <a:lstStyle/>
                    <a:p>
                      <a:pPr algn="l" fontAlgn="ctr"/>
                      <a:r>
                        <a:rPr lang="ja-JP" altLang="en-US" sz="1600" b="0" i="0" u="none" strike="noStrike">
                          <a:solidFill>
                            <a:srgbClr val="000000"/>
                          </a:solidFill>
                          <a:effectLst/>
                          <a:latin typeface="HG丸ｺﾞｼｯｸM-PRO" panose="020F0600000000000000" pitchFamily="50" charset="-128"/>
                          <a:ea typeface="HG丸ｺﾞｼｯｸM-PRO" panose="020F0600000000000000" pitchFamily="50" charset="-128"/>
                        </a:rPr>
                        <a:t>アドレナリン投与</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600" b="0" i="0" u="none" strike="noStrike" dirty="0">
                          <a:solidFill>
                            <a:srgbClr val="000000"/>
                          </a:solidFill>
                          <a:effectLst/>
                          <a:latin typeface="HG丸ｺﾞｼｯｸM-PRO" panose="020F0600000000000000" pitchFamily="50" charset="-128"/>
                          <a:ea typeface="HG丸ｺﾞｼｯｸM-PRO" panose="020F0600000000000000" pitchFamily="50" charset="-128"/>
                        </a:rPr>
                        <a:t>45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600" b="0" i="0" u="none" strike="noStrike" dirty="0">
                          <a:solidFill>
                            <a:srgbClr val="000000"/>
                          </a:solidFill>
                          <a:effectLst/>
                          <a:latin typeface="HG丸ｺﾞｼｯｸM-PRO" panose="020F0600000000000000" pitchFamily="50" charset="-128"/>
                          <a:ea typeface="HG丸ｺﾞｼｯｸM-PRO" panose="020F0600000000000000" pitchFamily="50" charset="-128"/>
                        </a:rPr>
                        <a:t>(23.2)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600" b="0" i="0" u="none" strike="noStrike" dirty="0">
                          <a:solidFill>
                            <a:srgbClr val="000000"/>
                          </a:solidFill>
                          <a:effectLst/>
                          <a:latin typeface="HG丸ｺﾞｼｯｸM-PRO" panose="020F0600000000000000" pitchFamily="50" charset="-128"/>
                          <a:ea typeface="HG丸ｺﾞｼｯｸM-PRO" panose="020F0600000000000000" pitchFamily="50" charset="-128"/>
                        </a:rPr>
                        <a:t>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600" b="0" i="0" u="none" strike="noStrike" dirty="0">
                          <a:solidFill>
                            <a:srgbClr val="000000"/>
                          </a:solidFill>
                          <a:effectLst/>
                          <a:latin typeface="HG丸ｺﾞｼｯｸM-PRO" panose="020F0600000000000000" pitchFamily="50" charset="-128"/>
                          <a:ea typeface="HG丸ｺﾞｼｯｸM-PRO" panose="020F0600000000000000" pitchFamily="50" charset="-128"/>
                        </a:rPr>
                        <a:t>(4.8)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13923588"/>
                  </a:ext>
                </a:extLst>
              </a:tr>
              <a:tr h="252525">
                <a:tc gridSpan="2">
                  <a:txBody>
                    <a:bodyPr/>
                    <a:lstStyle/>
                    <a:p>
                      <a:pPr algn="l" fontAlgn="ctr"/>
                      <a:r>
                        <a:rPr lang="ja-JP" altLang="en-US" sz="1600" b="0" i="0" u="none" strike="noStrike">
                          <a:solidFill>
                            <a:srgbClr val="000000"/>
                          </a:solidFill>
                          <a:effectLst/>
                          <a:latin typeface="HG丸ｺﾞｼｯｸM-PRO" panose="020F0600000000000000" pitchFamily="50" charset="-128"/>
                          <a:ea typeface="HG丸ｺﾞｼｯｸM-PRO" panose="020F0600000000000000" pitchFamily="50" charset="-128"/>
                        </a:rPr>
                        <a:t>上記のいずれも実施なし</a:t>
                      </a:r>
                      <a:r>
                        <a:rPr lang="ja-JP" altLang="en-US" sz="1600" b="0" i="0" u="none" strike="noStrike" baseline="30000">
                          <a:solidFill>
                            <a:srgbClr val="000000"/>
                          </a:solidFill>
                          <a:effectLst/>
                          <a:latin typeface="HG丸ｺﾞｼｯｸM-PRO" panose="020F0600000000000000" pitchFamily="50" charset="-128"/>
                          <a:ea typeface="HG丸ｺﾞｼｯｸM-PRO" panose="020F0600000000000000" pitchFamily="50" charset="-128"/>
                        </a:rPr>
                        <a:t>注</a:t>
                      </a:r>
                      <a:r>
                        <a:rPr lang="en-US" altLang="ja-JP" sz="1600" b="0" i="0" u="none" strike="noStrike" baseline="30000">
                          <a:solidFill>
                            <a:srgbClr val="000000"/>
                          </a:solidFill>
                          <a:effectLst/>
                          <a:latin typeface="HG丸ｺﾞｼｯｸM-PRO" panose="020F0600000000000000" pitchFamily="50" charset="-128"/>
                          <a:ea typeface="HG丸ｺﾞｼｯｸM-PRO" panose="020F0600000000000000" pitchFamily="50" charset="-128"/>
                        </a:rPr>
                        <a:t>3</a:t>
                      </a:r>
                      <a:r>
                        <a:rPr lang="ja-JP" altLang="en-US" sz="1600" b="0" i="0" u="none" strike="noStrike" baseline="30000">
                          <a:solidFill>
                            <a:srgbClr val="000000"/>
                          </a:solidFill>
                          <a:effectLst/>
                          <a:latin typeface="HG丸ｺﾞｼｯｸM-PRO" panose="020F0600000000000000" pitchFamily="50" charset="-128"/>
                          <a:ea typeface="HG丸ｺﾞｼｯｸM-PRO" panose="020F0600000000000000" pitchFamily="50" charset="-128"/>
                        </a:rPr>
                        <a:t>）</a:t>
                      </a:r>
                      <a:endParaRPr lang="ja-JP" altLang="en-US" sz="1600" b="0" i="0" u="none" strike="noStrike">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a:txBody>
                    <a:bodyPr/>
                    <a:lstStyle/>
                    <a:p>
                      <a:pPr algn="ctr" fontAlgn="ctr"/>
                      <a:r>
                        <a:rPr lang="en-US" altLang="ja-JP" sz="1600" b="0" i="0" u="none" strike="noStrike" dirty="0">
                          <a:solidFill>
                            <a:srgbClr val="000000"/>
                          </a:solidFill>
                          <a:effectLst/>
                          <a:latin typeface="HG丸ｺﾞｼｯｸM-PRO" panose="020F0600000000000000" pitchFamily="50" charset="-128"/>
                          <a:ea typeface="HG丸ｺﾞｼｯｸM-PRO" panose="020F0600000000000000" pitchFamily="50" charset="-128"/>
                        </a:rPr>
                        <a:t>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600" b="0" i="0" u="none" strike="noStrike" dirty="0">
                          <a:solidFill>
                            <a:srgbClr val="000000"/>
                          </a:solidFill>
                          <a:effectLst/>
                          <a:latin typeface="HG丸ｺﾞｼｯｸM-PRO" panose="020F0600000000000000" pitchFamily="50" charset="-128"/>
                          <a:ea typeface="HG丸ｺﾞｼｯｸM-PRO" panose="020F0600000000000000" pitchFamily="50" charset="-128"/>
                        </a:rPr>
                        <a:t>20.6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600" b="0" i="0" u="none" strike="noStrike" dirty="0">
                          <a:solidFill>
                            <a:srgbClr val="000000"/>
                          </a:solidFill>
                          <a:effectLst/>
                          <a:latin typeface="HG丸ｺﾞｼｯｸM-PRO" panose="020F0600000000000000" pitchFamily="50" charset="-128"/>
                          <a:ea typeface="HG丸ｺﾞｼｯｸM-PRO" panose="020F0600000000000000" pitchFamily="50" charset="-128"/>
                        </a:rPr>
                        <a:t>89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600" b="0" i="0" u="none" strike="noStrike" dirty="0">
                          <a:solidFill>
                            <a:srgbClr val="000000"/>
                          </a:solidFill>
                          <a:effectLst/>
                          <a:latin typeface="HG丸ｺﾞｼｯｸM-PRO" panose="020F0600000000000000" pitchFamily="50" charset="-128"/>
                          <a:ea typeface="HG丸ｺﾞｼｯｸM-PRO" panose="020F0600000000000000" pitchFamily="50" charset="-128"/>
                        </a:rPr>
                        <a:t>47.3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46014751"/>
                  </a:ext>
                </a:extLst>
              </a:tr>
              <a:tr h="248784">
                <a:tc gridSpan="2">
                  <a:txBody>
                    <a:bodyPr/>
                    <a:lstStyle/>
                    <a:p>
                      <a:pPr algn="ctr" fontAlgn="ctr"/>
                      <a:r>
                        <a:rPr lang="ja-JP" altLang="en-US" sz="1600" b="0" i="0" u="none" strike="noStrike">
                          <a:solidFill>
                            <a:srgbClr val="000000"/>
                          </a:solidFill>
                          <a:effectLst/>
                          <a:latin typeface="HG丸ｺﾞｼｯｸM-PRO" panose="020F0600000000000000" pitchFamily="50" charset="-128"/>
                          <a:ea typeface="HG丸ｺﾞｼｯｸM-PRO" panose="020F0600000000000000" pitchFamily="50" charset="-128"/>
                        </a:rPr>
                        <a:t>合計</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hMerge="1">
                  <a:txBody>
                    <a:bodyPr/>
                    <a:lstStyle/>
                    <a:p>
                      <a:endParaRPr kumimoji="1" lang="ja-JP" altLang="en-US"/>
                    </a:p>
                  </a:txBody>
                  <a:tcPr/>
                </a:tc>
                <a:tc>
                  <a:txBody>
                    <a:bodyPr/>
                    <a:lstStyle/>
                    <a:p>
                      <a:pPr algn="ctr" fontAlgn="ctr"/>
                      <a:r>
                        <a:rPr lang="en-US" altLang="ja-JP" sz="1600" b="0" i="0" u="none" strike="noStrike" dirty="0">
                          <a:solidFill>
                            <a:srgbClr val="000000"/>
                          </a:solidFill>
                          <a:effectLst/>
                          <a:latin typeface="HG丸ｺﾞｼｯｸM-PRO" panose="020F0600000000000000" pitchFamily="50" charset="-128"/>
                          <a:ea typeface="HG丸ｺﾞｼｯｸM-PRO" panose="020F0600000000000000" pitchFamily="50" charset="-128"/>
                        </a:rPr>
                        <a:t>194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altLang="ja-JP" sz="1600" b="0" i="0" u="none" strike="noStrike" dirty="0">
                          <a:solidFill>
                            <a:srgbClr val="000000"/>
                          </a:solidFill>
                          <a:effectLst/>
                          <a:latin typeface="HG丸ｺﾞｼｯｸM-PRO" panose="020F0600000000000000" pitchFamily="50" charset="-128"/>
                          <a:ea typeface="HG丸ｺﾞｼｯｸM-PRO" panose="020F0600000000000000" pitchFamily="50" charset="-128"/>
                        </a:rPr>
                        <a:t>100.0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altLang="ja-JP" sz="1600" b="0" i="0" u="none" strike="noStrike" dirty="0">
                          <a:solidFill>
                            <a:srgbClr val="000000"/>
                          </a:solidFill>
                          <a:effectLst/>
                          <a:latin typeface="HG丸ｺﾞｼｯｸM-PRO" panose="020F0600000000000000" pitchFamily="50" charset="-128"/>
                          <a:ea typeface="HG丸ｺﾞｼｯｸM-PRO" panose="020F0600000000000000" pitchFamily="50" charset="-128"/>
                        </a:rPr>
                        <a:t>188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altLang="ja-JP" sz="1600" b="0" i="0" u="none" strike="noStrike" dirty="0">
                          <a:solidFill>
                            <a:srgbClr val="000000"/>
                          </a:solidFill>
                          <a:effectLst/>
                          <a:latin typeface="HG丸ｺﾞｼｯｸM-PRO" panose="020F0600000000000000" pitchFamily="50" charset="-128"/>
                          <a:ea typeface="HG丸ｺﾞｼｯｸM-PRO" panose="020F0600000000000000" pitchFamily="50" charset="-128"/>
                        </a:rPr>
                        <a:t>100.0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679703035"/>
                  </a:ext>
                </a:extLst>
              </a:tr>
              <a:tr h="226455">
                <a:tc gridSpan="6">
                  <a:txBody>
                    <a:bodyPr/>
                    <a:lstStyle/>
                    <a:p>
                      <a:pPr algn="l" fontAlgn="ctr"/>
                      <a:r>
                        <a:rPr lang="ja-JP" altLang="en-US" sz="1000" b="0" i="0" u="none" strike="noStrike" dirty="0">
                          <a:solidFill>
                            <a:srgbClr val="000000"/>
                          </a:solidFill>
                          <a:effectLst/>
                          <a:latin typeface="HG丸ｺﾞｼｯｸM-PRO" panose="020F0600000000000000" pitchFamily="50" charset="-128"/>
                          <a:ea typeface="HG丸ｺﾞｼｯｸM-PRO" panose="020F0600000000000000" pitchFamily="50" charset="-128"/>
                        </a:rPr>
                        <a:t>注</a:t>
                      </a:r>
                      <a:r>
                        <a:rPr lang="en-US" altLang="ja-JP" sz="1000" b="0" i="0" u="none" strike="noStrike" dirty="0">
                          <a:solidFill>
                            <a:srgbClr val="000000"/>
                          </a:solidFill>
                          <a:effectLst/>
                          <a:latin typeface="HG丸ｺﾞｼｯｸM-PRO" panose="020F0600000000000000" pitchFamily="50" charset="-128"/>
                          <a:ea typeface="HG丸ｺﾞｼｯｸM-PRO" panose="020F0600000000000000" pitchFamily="50" charset="-128"/>
                        </a:rPr>
                        <a:t>1</a:t>
                      </a:r>
                      <a:r>
                        <a:rPr lang="ja-JP" altLang="en-US" sz="1000" b="0" i="0" u="none" strike="noStrike" dirty="0">
                          <a:solidFill>
                            <a:srgbClr val="000000"/>
                          </a:solidFill>
                          <a:effectLst/>
                          <a:latin typeface="HG丸ｺﾞｼｯｸM-PRO" panose="020F0600000000000000" pitchFamily="50" charset="-128"/>
                          <a:ea typeface="HG丸ｺﾞｼｯｸM-PRO" panose="020F0600000000000000" pitchFamily="50" charset="-128"/>
                        </a:rPr>
                        <a:t>）「 実施した新生児蘇生処置」は、「第</a:t>
                      </a:r>
                      <a:r>
                        <a:rPr lang="en-US" altLang="ja-JP" sz="1000" b="0" i="0" u="none" strike="noStrike" dirty="0">
                          <a:solidFill>
                            <a:srgbClr val="000000"/>
                          </a:solidFill>
                          <a:effectLst/>
                          <a:latin typeface="HG丸ｺﾞｼｯｸM-PRO" panose="020F0600000000000000" pitchFamily="50" charset="-128"/>
                          <a:ea typeface="HG丸ｺﾞｼｯｸM-PRO" panose="020F0600000000000000" pitchFamily="50" charset="-128"/>
                        </a:rPr>
                        <a:t>6</a:t>
                      </a:r>
                      <a:r>
                        <a:rPr lang="ja-JP" altLang="en-US" sz="1000" b="0" i="0" u="none" strike="noStrike" dirty="0">
                          <a:solidFill>
                            <a:srgbClr val="000000"/>
                          </a:solidFill>
                          <a:effectLst/>
                          <a:latin typeface="HG丸ｺﾞｼｯｸM-PRO" panose="020F0600000000000000" pitchFamily="50" charset="-128"/>
                          <a:ea typeface="HG丸ｺﾞｼｯｸM-PRO" panose="020F0600000000000000" pitchFamily="50" charset="-128"/>
                        </a:rPr>
                        <a:t>回　再発防止に関する報告書」掲載事例までは、「生後</a:t>
                      </a:r>
                      <a:r>
                        <a:rPr lang="en-US" altLang="ja-JP" sz="1000" b="0" i="0" u="none" strike="noStrike" dirty="0">
                          <a:solidFill>
                            <a:srgbClr val="000000"/>
                          </a:solidFill>
                          <a:effectLst/>
                          <a:latin typeface="HG丸ｺﾞｼｯｸM-PRO" panose="020F0600000000000000" pitchFamily="50" charset="-128"/>
                          <a:ea typeface="HG丸ｺﾞｼｯｸM-PRO" panose="020F0600000000000000" pitchFamily="50" charset="-128"/>
                        </a:rPr>
                        <a:t>30</a:t>
                      </a:r>
                      <a:r>
                        <a:rPr lang="ja-JP" altLang="en-US" sz="1000" b="0" i="0" u="none" strike="noStrike" dirty="0">
                          <a:solidFill>
                            <a:srgbClr val="000000"/>
                          </a:solidFill>
                          <a:effectLst/>
                          <a:latin typeface="HG丸ｺﾞｼｯｸM-PRO" panose="020F0600000000000000" pitchFamily="50" charset="-128"/>
                          <a:ea typeface="HG丸ｺﾞｼｯｸM-PRO" panose="020F0600000000000000" pitchFamily="50" charset="-128"/>
                        </a:rPr>
                        <a:t>分以内」に実施した蘇生法を集計している。「第</a:t>
                      </a:r>
                      <a:r>
                        <a:rPr lang="en-US" altLang="ja-JP" sz="1000" b="0" i="0" u="none" strike="noStrike" dirty="0">
                          <a:solidFill>
                            <a:srgbClr val="000000"/>
                          </a:solidFill>
                          <a:effectLst/>
                          <a:latin typeface="HG丸ｺﾞｼｯｸM-PRO" panose="020F0600000000000000" pitchFamily="50" charset="-128"/>
                          <a:ea typeface="HG丸ｺﾞｼｯｸM-PRO" panose="020F0600000000000000" pitchFamily="50" charset="-128"/>
                        </a:rPr>
                        <a:t>7</a:t>
                      </a:r>
                      <a:r>
                        <a:rPr lang="ja-JP" altLang="en-US" sz="1000" b="0" i="0" u="none" strike="noStrike" dirty="0">
                          <a:solidFill>
                            <a:srgbClr val="000000"/>
                          </a:solidFill>
                          <a:effectLst/>
                          <a:latin typeface="HG丸ｺﾞｼｯｸM-PRO" panose="020F0600000000000000" pitchFamily="50" charset="-128"/>
                          <a:ea typeface="HG丸ｺﾞｼｯｸM-PRO" panose="020F0600000000000000" pitchFamily="50" charset="-128"/>
                        </a:rPr>
                        <a:t>回　再発防止に関する報告書」掲載事例以降では、「生後</a:t>
                      </a:r>
                      <a:r>
                        <a:rPr lang="en-US" altLang="ja-JP" sz="1000" b="0" i="0" u="none" strike="noStrike" dirty="0">
                          <a:solidFill>
                            <a:srgbClr val="000000"/>
                          </a:solidFill>
                          <a:effectLst/>
                          <a:latin typeface="HG丸ｺﾞｼｯｸM-PRO" panose="020F0600000000000000" pitchFamily="50" charset="-128"/>
                          <a:ea typeface="HG丸ｺﾞｼｯｸM-PRO" panose="020F0600000000000000" pitchFamily="50" charset="-128"/>
                        </a:rPr>
                        <a:t>28</a:t>
                      </a:r>
                      <a:r>
                        <a:rPr lang="ja-JP" altLang="en-US" sz="1000" b="0" i="0" u="none" strike="noStrike" dirty="0">
                          <a:solidFill>
                            <a:srgbClr val="000000"/>
                          </a:solidFill>
                          <a:effectLst/>
                          <a:latin typeface="HG丸ｺﾞｼｯｸM-PRO" panose="020F0600000000000000" pitchFamily="50" charset="-128"/>
                          <a:ea typeface="HG丸ｺﾞｼｯｸM-PRO" panose="020F0600000000000000" pitchFamily="50" charset="-128"/>
                        </a:rPr>
                        <a:t>日未満」に実施した蘇生法を集計している。</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487163198"/>
                  </a:ext>
                </a:extLst>
              </a:tr>
              <a:tr h="313698">
                <a:tc gridSpan="6">
                  <a:txBody>
                    <a:bodyPr/>
                    <a:lstStyle/>
                    <a:p>
                      <a:pPr algn="l" fontAlgn="ctr"/>
                      <a:r>
                        <a:rPr lang="ja-JP" altLang="en-US" sz="1000" b="0" i="0" u="none" strike="noStrike" dirty="0">
                          <a:solidFill>
                            <a:srgbClr val="000000"/>
                          </a:solidFill>
                          <a:effectLst/>
                          <a:latin typeface="HG丸ｺﾞｼｯｸM-PRO" panose="020F0600000000000000" pitchFamily="50" charset="-128"/>
                          <a:ea typeface="HG丸ｺﾞｼｯｸM-PRO" panose="020F0600000000000000" pitchFamily="50" charset="-128"/>
                        </a:rPr>
                        <a:t>注</a:t>
                      </a:r>
                      <a:r>
                        <a:rPr lang="en-US" altLang="ja-JP" sz="1000" b="0" i="0" u="none" strike="noStrike" dirty="0">
                          <a:solidFill>
                            <a:srgbClr val="000000"/>
                          </a:solidFill>
                          <a:effectLst/>
                          <a:latin typeface="HG丸ｺﾞｼｯｸM-PRO" panose="020F0600000000000000" pitchFamily="50" charset="-128"/>
                          <a:ea typeface="HG丸ｺﾞｼｯｸM-PRO" panose="020F0600000000000000" pitchFamily="50" charset="-128"/>
                        </a:rPr>
                        <a:t>2</a:t>
                      </a:r>
                      <a:r>
                        <a:rPr lang="ja-JP" altLang="en-US" sz="1000" b="0" i="0" u="none" strike="noStrike" dirty="0">
                          <a:solidFill>
                            <a:srgbClr val="000000"/>
                          </a:solidFill>
                          <a:effectLst/>
                          <a:latin typeface="HG丸ｺﾞｼｯｸM-PRO" panose="020F0600000000000000" pitchFamily="50" charset="-128"/>
                          <a:ea typeface="HG丸ｺﾞｼｯｸM-PRO" panose="020F0600000000000000" pitchFamily="50" charset="-128"/>
                        </a:rPr>
                        <a:t>）「人工呼吸」は、バッグ・マスク、チューブ・バッグ、マウス・ツー・マウス、人工呼吸器の装着、具体的方法の記載はないが人工呼吸を実施したと記載のあるものである。</a:t>
                      </a:r>
                    </a:p>
                  </a:txBody>
                  <a:tcPr marL="9525" marR="9525" marT="9525" marB="0" anchor="ctr">
                    <a:lnL>
                      <a:noFill/>
                    </a:lnL>
                    <a:lnR>
                      <a:noFill/>
                    </a:lnR>
                    <a:lnT>
                      <a:noFill/>
                    </a:lnT>
                    <a:lnB>
                      <a:noFill/>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41609016"/>
                  </a:ext>
                </a:extLst>
              </a:tr>
              <a:tr h="215397">
                <a:tc gridSpan="6">
                  <a:txBody>
                    <a:bodyPr/>
                    <a:lstStyle/>
                    <a:p>
                      <a:pPr algn="l" fontAlgn="ctr"/>
                      <a:r>
                        <a:rPr lang="ja-JP" altLang="en-US" sz="1000" b="0" i="0" u="none" strike="noStrike" dirty="0">
                          <a:solidFill>
                            <a:srgbClr val="000000"/>
                          </a:solidFill>
                          <a:effectLst/>
                          <a:latin typeface="HG丸ｺﾞｼｯｸM-PRO" panose="020F0600000000000000" pitchFamily="50" charset="-128"/>
                          <a:ea typeface="HG丸ｺﾞｼｯｸM-PRO" panose="020F0600000000000000" pitchFamily="50" charset="-128"/>
                        </a:rPr>
                        <a:t>注</a:t>
                      </a:r>
                      <a:r>
                        <a:rPr lang="en-US" altLang="ja-JP" sz="1000" b="0" i="0" u="none" strike="noStrike" dirty="0">
                          <a:solidFill>
                            <a:srgbClr val="000000"/>
                          </a:solidFill>
                          <a:effectLst/>
                          <a:latin typeface="HG丸ｺﾞｼｯｸM-PRO" panose="020F0600000000000000" pitchFamily="50" charset="-128"/>
                          <a:ea typeface="HG丸ｺﾞｼｯｸM-PRO" panose="020F0600000000000000" pitchFamily="50" charset="-128"/>
                        </a:rPr>
                        <a:t>3</a:t>
                      </a:r>
                      <a:r>
                        <a:rPr lang="ja-JP" altLang="en-US" sz="1000" b="0" i="0" u="none" strike="noStrike" dirty="0">
                          <a:solidFill>
                            <a:srgbClr val="000000"/>
                          </a:solidFill>
                          <a:effectLst/>
                          <a:latin typeface="HG丸ｺﾞｼｯｸM-PRO" panose="020F0600000000000000" pitchFamily="50" charset="-128"/>
                          <a:ea typeface="HG丸ｺﾞｼｯｸM-PRO" panose="020F0600000000000000" pitchFamily="50" charset="-128"/>
                        </a:rPr>
                        <a:t>）「上記のいずれも実施なし」は、出生時には蘇生を必要とする状態ではなかった事例や、「生後</a:t>
                      </a:r>
                      <a:r>
                        <a:rPr lang="en-US" altLang="ja-JP" sz="1000" b="0" i="0" u="none" strike="noStrike" dirty="0">
                          <a:solidFill>
                            <a:srgbClr val="000000"/>
                          </a:solidFill>
                          <a:effectLst/>
                          <a:latin typeface="HG丸ｺﾞｼｯｸM-PRO" panose="020F0600000000000000" pitchFamily="50" charset="-128"/>
                          <a:ea typeface="HG丸ｺﾞｼｯｸM-PRO" panose="020F0600000000000000" pitchFamily="50" charset="-128"/>
                        </a:rPr>
                        <a:t>30</a:t>
                      </a:r>
                      <a:r>
                        <a:rPr lang="ja-JP" altLang="en-US" sz="1000" b="0" i="0" u="none" strike="noStrike" dirty="0">
                          <a:solidFill>
                            <a:srgbClr val="000000"/>
                          </a:solidFill>
                          <a:effectLst/>
                          <a:latin typeface="HG丸ｺﾞｼｯｸM-PRO" panose="020F0600000000000000" pitchFamily="50" charset="-128"/>
                          <a:ea typeface="HG丸ｺﾞｼｯｸM-PRO" panose="020F0600000000000000" pitchFamily="50" charset="-128"/>
                        </a:rPr>
                        <a:t>分より後」または「生後</a:t>
                      </a:r>
                      <a:r>
                        <a:rPr lang="en-US" altLang="ja-JP" sz="1000" b="0" i="0" u="none" strike="noStrike" dirty="0">
                          <a:solidFill>
                            <a:srgbClr val="000000"/>
                          </a:solidFill>
                          <a:effectLst/>
                          <a:latin typeface="HG丸ｺﾞｼｯｸM-PRO" panose="020F0600000000000000" pitchFamily="50" charset="-128"/>
                          <a:ea typeface="HG丸ｺﾞｼｯｸM-PRO" panose="020F0600000000000000" pitchFamily="50" charset="-128"/>
                        </a:rPr>
                        <a:t>28</a:t>
                      </a:r>
                      <a:r>
                        <a:rPr lang="ja-JP" altLang="en-US" sz="1000" b="0" i="0" u="none" strike="noStrike" dirty="0">
                          <a:solidFill>
                            <a:srgbClr val="000000"/>
                          </a:solidFill>
                          <a:effectLst/>
                          <a:latin typeface="HG丸ｺﾞｼｯｸM-PRO" panose="020F0600000000000000" pitchFamily="50" charset="-128"/>
                          <a:ea typeface="HG丸ｺﾞｼｯｸM-PRO" panose="020F0600000000000000" pitchFamily="50" charset="-128"/>
                        </a:rPr>
                        <a:t>日以降」に蘇生処置を行った事例等である。</a:t>
                      </a:r>
                    </a:p>
                  </a:txBody>
                  <a:tcPr marL="9525" marR="9525" marT="9525" marB="0" anchor="ctr">
                    <a:lnL>
                      <a:noFill/>
                    </a:lnL>
                    <a:lnR>
                      <a:noFill/>
                    </a:lnR>
                    <a:lnT>
                      <a:noFill/>
                    </a:lnT>
                    <a:lnB>
                      <a:noFill/>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331866445"/>
                  </a:ext>
                </a:extLst>
              </a:tr>
            </a:tbl>
          </a:graphicData>
        </a:graphic>
      </p:graphicFrame>
      <p:sp>
        <p:nvSpPr>
          <p:cNvPr id="2" name="スライド番号プレースホルダー 1">
            <a:extLst>
              <a:ext uri="{FF2B5EF4-FFF2-40B4-BE49-F238E27FC236}">
                <a16:creationId xmlns:a16="http://schemas.microsoft.com/office/drawing/2014/main" id="{8976580B-F263-484F-8730-51EC860C79C0}"/>
              </a:ext>
            </a:extLst>
          </p:cNvPr>
          <p:cNvSpPr>
            <a:spLocks noGrp="1"/>
          </p:cNvSpPr>
          <p:nvPr>
            <p:ph type="sldNum" sz="quarter" idx="12"/>
          </p:nvPr>
        </p:nvSpPr>
        <p:spPr/>
        <p:txBody>
          <a:bodyPr/>
          <a:lstStyle/>
          <a:p>
            <a:pPr>
              <a:defRPr/>
            </a:pPr>
            <a:fld id="{930F64EC-FE0A-4460-B896-894E0E1B6F85}" type="slidenum">
              <a:rPr lang="ja-JP" altLang="en-US" smtClean="0"/>
              <a:pPr>
                <a:defRPr/>
              </a:pPr>
              <a:t>100</a:t>
            </a:fld>
            <a:endParaRPr lang="en-US" altLang="ja-JP" dirty="0"/>
          </a:p>
        </p:txBody>
      </p:sp>
    </p:spTree>
    <p:extLst>
      <p:ext uri="{BB962C8B-B14F-4D97-AF65-F5344CB8AC3E}">
        <p14:creationId xmlns:p14="http://schemas.microsoft.com/office/powerpoint/2010/main" val="1914755414"/>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2992292" y="342976"/>
            <a:ext cx="3306489" cy="650725"/>
          </a:xfrm>
        </p:spPr>
        <p:txBody>
          <a:bodyPr/>
          <a:lstStyle/>
          <a:p>
            <a:pPr eaLnBrk="1" hangingPunct="1"/>
            <a:r>
              <a:rPr lang="ja-JP" altLang="en-US" dirty="0">
                <a:solidFill>
                  <a:srgbClr val="000000"/>
                </a:solidFill>
              </a:rPr>
              <a:t>分析結果②－</a:t>
            </a:r>
            <a:r>
              <a:rPr lang="en-US" altLang="ja-JP" dirty="0">
                <a:solidFill>
                  <a:srgbClr val="000000"/>
                </a:solidFill>
              </a:rPr>
              <a:t>5</a:t>
            </a:r>
            <a:endParaRPr lang="ja-JP" altLang="en-US" dirty="0"/>
          </a:p>
        </p:txBody>
      </p:sp>
      <p:sp>
        <p:nvSpPr>
          <p:cNvPr id="89092" name="AutoShape 3"/>
          <p:cNvSpPr>
            <a:spLocks noChangeArrowheads="1"/>
          </p:cNvSpPr>
          <p:nvPr/>
        </p:nvSpPr>
        <p:spPr bwMode="auto">
          <a:xfrm>
            <a:off x="271463" y="1341438"/>
            <a:ext cx="9217247" cy="5328716"/>
          </a:xfrm>
          <a:prstGeom prst="roundRect">
            <a:avLst>
              <a:gd name="adj" fmla="val 9153"/>
            </a:avLst>
          </a:prstGeom>
          <a:gradFill rotWithShape="1">
            <a:gsLst>
              <a:gs pos="0">
                <a:srgbClr val="CCFF99"/>
              </a:gs>
              <a:gs pos="50000">
                <a:srgbClr val="FFFFFF"/>
              </a:gs>
              <a:gs pos="100000">
                <a:srgbClr val="CCFF99"/>
              </a:gs>
            </a:gsLst>
            <a:lin ang="2700000" scaled="1"/>
          </a:gradFill>
          <a:ln w="9525">
            <a:solidFill>
              <a:schemeClr val="tx1"/>
            </a:solidFill>
            <a:round/>
            <a:headEnd/>
            <a:tailEnd/>
          </a:ln>
        </p:spPr>
        <p:txBody>
          <a:bodyPr lIns="95793" tIns="47896" rIns="95793" bIns="47896" anchor="t" anchorCtr="0"/>
          <a:lstStyle>
            <a:lvl1pPr marL="231775" indent="-2317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457200" indent="-457200">
              <a:lnSpc>
                <a:spcPct val="150000"/>
              </a:lnSpc>
              <a:buFont typeface="+mj-ea"/>
              <a:buAutoNum type="circleNumDbPlain" startAt="2"/>
            </a:pPr>
            <a:r>
              <a:rPr lang="ja-JP" altLang="en-US" sz="2400" b="1" dirty="0">
                <a:latin typeface="HG丸ｺﾞｼｯｸM-PRO" panose="020F0600000000000000" pitchFamily="50" charset="-128"/>
                <a:ea typeface="HG丸ｺﾞｼｯｸM-PRO" panose="020F0600000000000000" pitchFamily="50" charset="-128"/>
              </a:rPr>
              <a:t>本制度の補償対象事例における専用診断書作成時年齢での比較分析</a:t>
            </a:r>
            <a:endParaRPr lang="en-US" altLang="ja-JP" sz="2400" b="1" dirty="0">
              <a:latin typeface="HG丸ｺﾞｼｯｸM-PRO" panose="020F0600000000000000" pitchFamily="50" charset="-128"/>
              <a:ea typeface="HG丸ｺﾞｼｯｸM-PRO" panose="020F0600000000000000" pitchFamily="50" charset="-128"/>
            </a:endParaRPr>
          </a:p>
        </p:txBody>
      </p:sp>
      <p:sp>
        <p:nvSpPr>
          <p:cNvPr id="5" name="Rectangle 57">
            <a:extLst>
              <a:ext uri="{FF2B5EF4-FFF2-40B4-BE49-F238E27FC236}">
                <a16:creationId xmlns:a16="http://schemas.microsoft.com/office/drawing/2014/main" id="{A6050A94-C2BF-4795-8DAA-7BA9196C1DCE}"/>
              </a:ext>
            </a:extLst>
          </p:cNvPr>
          <p:cNvSpPr>
            <a:spLocks noChangeArrowheads="1"/>
          </p:cNvSpPr>
          <p:nvPr/>
        </p:nvSpPr>
        <p:spPr bwMode="auto">
          <a:xfrm>
            <a:off x="703734" y="2493690"/>
            <a:ext cx="274947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2000" dirty="0"/>
              <a:t>＜新生児搬送の有無＞</a:t>
            </a:r>
          </a:p>
        </p:txBody>
      </p:sp>
      <p:graphicFrame>
        <p:nvGraphicFramePr>
          <p:cNvPr id="2" name="表 1">
            <a:extLst>
              <a:ext uri="{FF2B5EF4-FFF2-40B4-BE49-F238E27FC236}">
                <a16:creationId xmlns:a16="http://schemas.microsoft.com/office/drawing/2014/main" id="{53B0D2F4-BB07-48DF-ABC8-AA84162F4A10}"/>
              </a:ext>
            </a:extLst>
          </p:cNvPr>
          <p:cNvGraphicFramePr>
            <a:graphicFrameLocks noGrp="1"/>
          </p:cNvGraphicFramePr>
          <p:nvPr>
            <p:extLst/>
          </p:nvPr>
        </p:nvGraphicFramePr>
        <p:xfrm>
          <a:off x="703734" y="2893800"/>
          <a:ext cx="7704855" cy="2125656"/>
        </p:xfrm>
        <a:graphic>
          <a:graphicData uri="http://schemas.openxmlformats.org/drawingml/2006/table">
            <a:tbl>
              <a:tblPr/>
              <a:tblGrid>
                <a:gridCol w="1540971">
                  <a:extLst>
                    <a:ext uri="{9D8B030D-6E8A-4147-A177-3AD203B41FA5}">
                      <a16:colId xmlns:a16="http://schemas.microsoft.com/office/drawing/2014/main" val="3556746939"/>
                    </a:ext>
                  </a:extLst>
                </a:gridCol>
                <a:gridCol w="1540971">
                  <a:extLst>
                    <a:ext uri="{9D8B030D-6E8A-4147-A177-3AD203B41FA5}">
                      <a16:colId xmlns:a16="http://schemas.microsoft.com/office/drawing/2014/main" val="2806915407"/>
                    </a:ext>
                  </a:extLst>
                </a:gridCol>
                <a:gridCol w="1540971">
                  <a:extLst>
                    <a:ext uri="{9D8B030D-6E8A-4147-A177-3AD203B41FA5}">
                      <a16:colId xmlns:a16="http://schemas.microsoft.com/office/drawing/2014/main" val="1553209310"/>
                    </a:ext>
                  </a:extLst>
                </a:gridCol>
                <a:gridCol w="1540971">
                  <a:extLst>
                    <a:ext uri="{9D8B030D-6E8A-4147-A177-3AD203B41FA5}">
                      <a16:colId xmlns:a16="http://schemas.microsoft.com/office/drawing/2014/main" val="1433357033"/>
                    </a:ext>
                  </a:extLst>
                </a:gridCol>
                <a:gridCol w="1540971">
                  <a:extLst>
                    <a:ext uri="{9D8B030D-6E8A-4147-A177-3AD203B41FA5}">
                      <a16:colId xmlns:a16="http://schemas.microsoft.com/office/drawing/2014/main" val="3401244316"/>
                    </a:ext>
                  </a:extLst>
                </a:gridCol>
              </a:tblGrid>
              <a:tr h="459849">
                <a:tc rowSpan="2">
                  <a:txBody>
                    <a:bodyPr/>
                    <a:lstStyle/>
                    <a:p>
                      <a:pPr algn="ctr" fontAlgn="ctr"/>
                      <a:r>
                        <a:rPr lang="ja-JP" altLang="en-US" sz="1600" b="1" i="0" u="none" strike="noStrike">
                          <a:solidFill>
                            <a:srgbClr val="FFFFFF"/>
                          </a:solidFill>
                          <a:effectLst/>
                          <a:latin typeface="HG丸ｺﾞｼｯｸM-PRO" panose="020F0600000000000000" pitchFamily="50" charset="-128"/>
                          <a:ea typeface="HG丸ｺﾞｼｯｸM-PRO" panose="020F0600000000000000" pitchFamily="50" charset="-128"/>
                        </a:rPr>
                        <a:t>新生児搬送</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gridSpan="2">
                  <a:txBody>
                    <a:bodyPr/>
                    <a:lstStyle/>
                    <a:p>
                      <a:pPr algn="ctr" fontAlgn="ctr"/>
                      <a:r>
                        <a:rPr lang="zh-TW" altLang="en-US" sz="1600" b="1" i="0" u="none" strike="noStrike" dirty="0">
                          <a:solidFill>
                            <a:srgbClr val="FFFFFF"/>
                          </a:solidFill>
                          <a:effectLst/>
                          <a:latin typeface="HG丸ｺﾞｼｯｸM-PRO" panose="020F0600000000000000" pitchFamily="50" charset="-128"/>
                          <a:ea typeface="HG丸ｺﾞｼｯｸM-PRO" panose="020F0600000000000000" pitchFamily="50" charset="-128"/>
                        </a:rPr>
                        <a:t>専用診断書作成時年齢</a:t>
                      </a:r>
                      <a:br>
                        <a:rPr lang="zh-TW" altLang="en-US" sz="1600" b="1" i="0" u="none" strike="noStrike" dirty="0">
                          <a:solidFill>
                            <a:srgbClr val="FFFFFF"/>
                          </a:solidFill>
                          <a:effectLst/>
                          <a:latin typeface="HG丸ｺﾞｼｯｸM-PRO" panose="020F0600000000000000" pitchFamily="50" charset="-128"/>
                          <a:ea typeface="HG丸ｺﾞｼｯｸM-PRO" panose="020F0600000000000000" pitchFamily="50" charset="-128"/>
                        </a:rPr>
                      </a:br>
                      <a:r>
                        <a:rPr lang="zh-TW" altLang="en-US" sz="1600" b="1" i="0" u="none" strike="noStrike" dirty="0">
                          <a:solidFill>
                            <a:srgbClr val="FFFFFF"/>
                          </a:solidFill>
                          <a:effectLst/>
                          <a:latin typeface="HG丸ｺﾞｼｯｸM-PRO" panose="020F0600000000000000" pitchFamily="50" charset="-128"/>
                          <a:ea typeface="HG丸ｺﾞｼｯｸM-PRO" panose="020F0600000000000000" pitchFamily="50" charset="-128"/>
                        </a:rPr>
                        <a:t>（</a:t>
                      </a:r>
                      <a:r>
                        <a:rPr lang="en-US" altLang="zh-TW" sz="1600" b="1" i="0" u="none" strike="noStrike" dirty="0">
                          <a:solidFill>
                            <a:srgbClr val="FFFFFF"/>
                          </a:solidFill>
                          <a:effectLst/>
                          <a:latin typeface="HG丸ｺﾞｼｯｸM-PRO" panose="020F0600000000000000" pitchFamily="50" charset="-128"/>
                          <a:ea typeface="HG丸ｺﾞｼｯｸM-PRO" panose="020F0600000000000000" pitchFamily="50" charset="-128"/>
                        </a:rPr>
                        <a:t>0</a:t>
                      </a:r>
                      <a:r>
                        <a:rPr lang="zh-TW" altLang="en-US" sz="1600" b="1" i="0" u="none" strike="noStrike" dirty="0">
                          <a:solidFill>
                            <a:srgbClr val="FFFFFF"/>
                          </a:solidFill>
                          <a:effectLst/>
                          <a:latin typeface="HG丸ｺﾞｼｯｸM-PRO" panose="020F0600000000000000" pitchFamily="50" charset="-128"/>
                          <a:ea typeface="HG丸ｺﾞｼｯｸM-PRO" panose="020F0600000000000000" pitchFamily="50" charset="-128"/>
                        </a:rPr>
                        <a:t>、</a:t>
                      </a:r>
                      <a:r>
                        <a:rPr lang="en-US" altLang="zh-TW" sz="1600" b="1" i="0" u="none" strike="noStrike" dirty="0">
                          <a:solidFill>
                            <a:srgbClr val="FFFFFF"/>
                          </a:solidFill>
                          <a:effectLst/>
                          <a:latin typeface="HG丸ｺﾞｼｯｸM-PRO" panose="020F0600000000000000" pitchFamily="50" charset="-128"/>
                          <a:ea typeface="HG丸ｺﾞｼｯｸM-PRO" panose="020F0600000000000000" pitchFamily="50" charset="-128"/>
                        </a:rPr>
                        <a:t>1</a:t>
                      </a:r>
                      <a:r>
                        <a:rPr lang="zh-TW" altLang="en-US" sz="1600" b="1" i="0" u="none" strike="noStrike" dirty="0">
                          <a:solidFill>
                            <a:srgbClr val="FFFFFF"/>
                          </a:solidFill>
                          <a:effectLst/>
                          <a:latin typeface="HG丸ｺﾞｼｯｸM-PRO" panose="020F0600000000000000" pitchFamily="50" charset="-128"/>
                          <a:ea typeface="HG丸ｺﾞｼｯｸM-PRO" panose="020F0600000000000000" pitchFamily="50" charset="-128"/>
                        </a:rPr>
                        <a:t>、</a:t>
                      </a:r>
                      <a:r>
                        <a:rPr lang="en-US" altLang="zh-TW" sz="1600" b="1" i="0" u="none" strike="noStrike" dirty="0">
                          <a:solidFill>
                            <a:srgbClr val="FFFFFF"/>
                          </a:solidFill>
                          <a:effectLst/>
                          <a:latin typeface="HG丸ｺﾞｼｯｸM-PRO" panose="020F0600000000000000" pitchFamily="50" charset="-128"/>
                          <a:ea typeface="HG丸ｺﾞｼｯｸM-PRO" panose="020F0600000000000000" pitchFamily="50" charset="-128"/>
                        </a:rPr>
                        <a:t>2</a:t>
                      </a:r>
                      <a:r>
                        <a:rPr lang="zh-TW" altLang="en-US" sz="1600" b="1" i="0" u="none" strike="noStrike" dirty="0">
                          <a:solidFill>
                            <a:srgbClr val="FFFFFF"/>
                          </a:solidFill>
                          <a:effectLst/>
                          <a:latin typeface="HG丸ｺﾞｼｯｸM-PRO" panose="020F0600000000000000" pitchFamily="50" charset="-128"/>
                          <a:ea typeface="HG丸ｺﾞｼｯｸM-PRO" panose="020F0600000000000000" pitchFamily="50" charset="-128"/>
                        </a:rPr>
                        <a:t>歳）</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hMerge="1">
                  <a:txBody>
                    <a:bodyPr/>
                    <a:lstStyle/>
                    <a:p>
                      <a:endParaRPr kumimoji="1" lang="ja-JP" altLang="en-US"/>
                    </a:p>
                  </a:txBody>
                  <a:tcPr/>
                </a:tc>
                <a:tc gridSpan="2">
                  <a:txBody>
                    <a:bodyPr/>
                    <a:lstStyle/>
                    <a:p>
                      <a:pPr algn="ctr" fontAlgn="ctr"/>
                      <a:r>
                        <a:rPr lang="zh-TW" altLang="en-US" sz="1600" b="1" i="0" u="none" strike="noStrike" dirty="0">
                          <a:solidFill>
                            <a:srgbClr val="FFFFFF"/>
                          </a:solidFill>
                          <a:effectLst/>
                          <a:latin typeface="HG丸ｺﾞｼｯｸM-PRO" panose="020F0600000000000000" pitchFamily="50" charset="-128"/>
                          <a:ea typeface="HG丸ｺﾞｼｯｸM-PRO" panose="020F0600000000000000" pitchFamily="50" charset="-128"/>
                        </a:rPr>
                        <a:t>専用診断書作成時年齢</a:t>
                      </a:r>
                      <a:br>
                        <a:rPr lang="zh-TW" altLang="en-US" sz="1600" b="1" i="0" u="none" strike="noStrike" dirty="0">
                          <a:solidFill>
                            <a:srgbClr val="FFFFFF"/>
                          </a:solidFill>
                          <a:effectLst/>
                          <a:latin typeface="HG丸ｺﾞｼｯｸM-PRO" panose="020F0600000000000000" pitchFamily="50" charset="-128"/>
                          <a:ea typeface="HG丸ｺﾞｼｯｸM-PRO" panose="020F0600000000000000" pitchFamily="50" charset="-128"/>
                        </a:rPr>
                      </a:br>
                      <a:r>
                        <a:rPr lang="zh-TW" altLang="en-US" sz="1600" b="1" i="0" u="none" strike="noStrike" dirty="0">
                          <a:solidFill>
                            <a:srgbClr val="FFFFFF"/>
                          </a:solidFill>
                          <a:effectLst/>
                          <a:latin typeface="HG丸ｺﾞｼｯｸM-PRO" panose="020F0600000000000000" pitchFamily="50" charset="-128"/>
                          <a:ea typeface="HG丸ｺﾞｼｯｸM-PRO" panose="020F0600000000000000" pitchFamily="50" charset="-128"/>
                        </a:rPr>
                        <a:t>（</a:t>
                      </a:r>
                      <a:r>
                        <a:rPr lang="en-US" altLang="zh-TW" sz="1600" b="1" i="0" u="none" strike="noStrike" dirty="0">
                          <a:solidFill>
                            <a:srgbClr val="FFFFFF"/>
                          </a:solidFill>
                          <a:effectLst/>
                          <a:latin typeface="HG丸ｺﾞｼｯｸM-PRO" panose="020F0600000000000000" pitchFamily="50" charset="-128"/>
                          <a:ea typeface="HG丸ｺﾞｼｯｸM-PRO" panose="020F0600000000000000" pitchFamily="50" charset="-128"/>
                        </a:rPr>
                        <a:t>3</a:t>
                      </a:r>
                      <a:r>
                        <a:rPr lang="zh-TW" altLang="en-US" sz="1600" b="1" i="0" u="none" strike="noStrike" dirty="0">
                          <a:solidFill>
                            <a:srgbClr val="FFFFFF"/>
                          </a:solidFill>
                          <a:effectLst/>
                          <a:latin typeface="HG丸ｺﾞｼｯｸM-PRO" panose="020F0600000000000000" pitchFamily="50" charset="-128"/>
                          <a:ea typeface="HG丸ｺﾞｼｯｸM-PRO" panose="020F0600000000000000" pitchFamily="50" charset="-128"/>
                        </a:rPr>
                        <a:t>、</a:t>
                      </a:r>
                      <a:r>
                        <a:rPr lang="en-US" altLang="zh-TW" sz="1600" b="1" i="0" u="none" strike="noStrike" dirty="0">
                          <a:solidFill>
                            <a:srgbClr val="FFFFFF"/>
                          </a:solidFill>
                          <a:effectLst/>
                          <a:latin typeface="HG丸ｺﾞｼｯｸM-PRO" panose="020F0600000000000000" pitchFamily="50" charset="-128"/>
                          <a:ea typeface="HG丸ｺﾞｼｯｸM-PRO" panose="020F0600000000000000" pitchFamily="50" charset="-128"/>
                        </a:rPr>
                        <a:t>4</a:t>
                      </a:r>
                      <a:r>
                        <a:rPr lang="zh-TW" altLang="en-US" sz="1600" b="1" i="0" u="none" strike="noStrike" dirty="0">
                          <a:solidFill>
                            <a:srgbClr val="FFFFFF"/>
                          </a:solidFill>
                          <a:effectLst/>
                          <a:latin typeface="HG丸ｺﾞｼｯｸM-PRO" panose="020F0600000000000000" pitchFamily="50" charset="-128"/>
                          <a:ea typeface="HG丸ｺﾞｼｯｸM-PRO" panose="020F0600000000000000" pitchFamily="50" charset="-128"/>
                        </a:rPr>
                        <a:t>歳）</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hMerge="1">
                  <a:txBody>
                    <a:bodyPr/>
                    <a:lstStyle/>
                    <a:p>
                      <a:endParaRPr kumimoji="1" lang="ja-JP" altLang="en-US"/>
                    </a:p>
                  </a:txBody>
                  <a:tcPr/>
                </a:tc>
                <a:extLst>
                  <a:ext uri="{0D108BD9-81ED-4DB2-BD59-A6C34878D82A}">
                    <a16:rowId xmlns:a16="http://schemas.microsoft.com/office/drawing/2014/main" val="3290444808"/>
                  </a:ext>
                </a:extLst>
              </a:tr>
              <a:tr h="277761">
                <a:tc vMerge="1">
                  <a:txBody>
                    <a:bodyPr/>
                    <a:lstStyle/>
                    <a:p>
                      <a:endParaRPr kumimoji="1" lang="ja-JP" altLang="en-US"/>
                    </a:p>
                  </a:txBody>
                  <a:tcPr/>
                </a:tc>
                <a:tc>
                  <a:txBody>
                    <a:bodyPr/>
                    <a:lstStyle/>
                    <a:p>
                      <a:pPr algn="ctr" fontAlgn="ctr"/>
                      <a:r>
                        <a:rPr lang="ja-JP" altLang="en-US" sz="1600" b="1" i="0" u="none" strike="noStrike" dirty="0">
                          <a:solidFill>
                            <a:srgbClr val="FFFFFF"/>
                          </a:solidFill>
                          <a:effectLst/>
                          <a:latin typeface="HG丸ｺﾞｼｯｸM-PRO" panose="020F0600000000000000" pitchFamily="50" charset="-128"/>
                          <a:ea typeface="HG丸ｺﾞｼｯｸM-PRO" panose="020F0600000000000000" pitchFamily="50" charset="-128"/>
                        </a:rPr>
                        <a:t>件数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ja-JP" altLang="en-US" sz="1600" b="1" i="0" u="none" strike="noStrike">
                          <a:solidFill>
                            <a:srgbClr val="FFFFFF"/>
                          </a:solidFill>
                          <a:effectLst/>
                          <a:latin typeface="HG丸ｺﾞｼｯｸM-PRO" panose="020F0600000000000000" pitchFamily="50" charset="-128"/>
                          <a:ea typeface="HG丸ｺﾞｼｯｸM-PRO" panose="020F0600000000000000" pitchFamily="50" charset="-12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ja-JP" altLang="en-US" sz="1600" b="1" i="0" u="none" strike="noStrike">
                          <a:solidFill>
                            <a:srgbClr val="FFFFFF"/>
                          </a:solidFill>
                          <a:effectLst/>
                          <a:latin typeface="HG丸ｺﾞｼｯｸM-PRO" panose="020F0600000000000000" pitchFamily="50" charset="-128"/>
                          <a:ea typeface="HG丸ｺﾞｼｯｸM-PRO" panose="020F0600000000000000" pitchFamily="50" charset="-128"/>
                        </a:rPr>
                        <a:t>件数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ja-JP" altLang="en-US" sz="1600" b="1" i="0" u="none" strike="noStrike">
                          <a:solidFill>
                            <a:srgbClr val="FFFFFF"/>
                          </a:solidFill>
                          <a:effectLst/>
                          <a:latin typeface="HG丸ｺﾞｼｯｸM-PRO" panose="020F0600000000000000" pitchFamily="50" charset="-128"/>
                          <a:ea typeface="HG丸ｺﾞｼｯｸM-PRO" panose="020F0600000000000000" pitchFamily="50" charset="-12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597088386"/>
                  </a:ext>
                </a:extLst>
              </a:tr>
              <a:tr h="277761">
                <a:tc>
                  <a:txBody>
                    <a:bodyPr/>
                    <a:lstStyle/>
                    <a:p>
                      <a:pPr algn="l" fontAlgn="ctr"/>
                      <a:r>
                        <a:rPr lang="ja-JP" altLang="en-US" sz="1600" b="0" i="0" u="none" strike="noStrike">
                          <a:solidFill>
                            <a:srgbClr val="000000"/>
                          </a:solidFill>
                          <a:effectLst/>
                          <a:latin typeface="HG丸ｺﾞｼｯｸM-PRO" panose="020F0600000000000000" pitchFamily="50" charset="-128"/>
                          <a:ea typeface="HG丸ｺﾞｼｯｸM-PRO" panose="020F0600000000000000" pitchFamily="50" charset="-128"/>
                        </a:rPr>
                        <a:t>あり</a:t>
                      </a:r>
                      <a:r>
                        <a:rPr lang="ja-JP" altLang="en-US" sz="1600" b="0" i="0" u="none" strike="noStrike" baseline="30000">
                          <a:solidFill>
                            <a:srgbClr val="000000"/>
                          </a:solidFill>
                          <a:effectLst/>
                          <a:latin typeface="HG丸ｺﾞｼｯｸM-PRO" panose="020F0600000000000000" pitchFamily="50" charset="-128"/>
                          <a:ea typeface="HG丸ｺﾞｼｯｸM-PRO" panose="020F0600000000000000" pitchFamily="50" charset="-128"/>
                        </a:rPr>
                        <a:t>注</a:t>
                      </a:r>
                      <a:r>
                        <a:rPr lang="en-US" altLang="ja-JP" sz="1600" b="0" i="0" u="none" strike="noStrike" baseline="30000">
                          <a:solidFill>
                            <a:srgbClr val="000000"/>
                          </a:solidFill>
                          <a:effectLst/>
                          <a:latin typeface="HG丸ｺﾞｼｯｸM-PRO" panose="020F0600000000000000" pitchFamily="50" charset="-128"/>
                          <a:ea typeface="HG丸ｺﾞｼｯｸM-PRO" panose="020F0600000000000000" pitchFamily="50" charset="-128"/>
                        </a:rPr>
                        <a:t>1</a:t>
                      </a:r>
                      <a:r>
                        <a:rPr lang="ja-JP" altLang="en-US" sz="1600" b="0" i="0" u="none" strike="noStrike" baseline="30000">
                          <a:solidFill>
                            <a:srgbClr val="000000"/>
                          </a:solidFill>
                          <a:effectLst/>
                          <a:latin typeface="HG丸ｺﾞｼｯｸM-PRO" panose="020F0600000000000000" pitchFamily="50" charset="-128"/>
                          <a:ea typeface="HG丸ｺﾞｼｯｸM-PRO" panose="020F0600000000000000" pitchFamily="50" charset="-128"/>
                        </a:rPr>
                        <a:t>）</a:t>
                      </a:r>
                      <a:endParaRPr lang="ja-JP" altLang="en-US" sz="1600" b="0" i="0" u="none" strike="noStrike">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600" b="0" i="0" u="none" strike="noStrike">
                          <a:solidFill>
                            <a:srgbClr val="000000"/>
                          </a:solidFill>
                          <a:effectLst/>
                          <a:latin typeface="HG丸ｺﾞｼｯｸM-PRO" panose="020F0600000000000000" pitchFamily="50" charset="-128"/>
                          <a:ea typeface="HG丸ｺﾞｼｯｸM-PRO" panose="020F0600000000000000" pitchFamily="50" charset="-128"/>
                        </a:rPr>
                        <a:t>120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600" b="0" i="0" u="none" strike="noStrike" dirty="0">
                          <a:solidFill>
                            <a:srgbClr val="000000"/>
                          </a:solidFill>
                          <a:effectLst/>
                          <a:latin typeface="HG丸ｺﾞｼｯｸM-PRO" panose="020F0600000000000000" pitchFamily="50" charset="-128"/>
                          <a:ea typeface="HG丸ｺﾞｼｯｸM-PRO" panose="020F0600000000000000" pitchFamily="50" charset="-128"/>
                        </a:rPr>
                        <a:t>61.0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600" b="0" i="0" u="none" strike="noStrike" dirty="0">
                          <a:solidFill>
                            <a:srgbClr val="000000"/>
                          </a:solidFill>
                          <a:effectLst/>
                          <a:latin typeface="HG丸ｺﾞｼｯｸM-PRO" panose="020F0600000000000000" pitchFamily="50" charset="-128"/>
                          <a:ea typeface="HG丸ｺﾞｼｯｸM-PRO" panose="020F0600000000000000" pitchFamily="50" charset="-128"/>
                        </a:rPr>
                        <a:t>66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600" b="0" i="0" u="none" strike="noStrike" dirty="0">
                          <a:solidFill>
                            <a:srgbClr val="000000"/>
                          </a:solidFill>
                          <a:effectLst/>
                          <a:latin typeface="HG丸ｺﾞｼｯｸM-PRO" panose="020F0600000000000000" pitchFamily="50" charset="-128"/>
                          <a:ea typeface="HG丸ｺﾞｼｯｸM-PRO" panose="020F0600000000000000" pitchFamily="50" charset="-128"/>
                        </a:rPr>
                        <a:t>35.1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01921161"/>
                  </a:ext>
                </a:extLst>
              </a:tr>
              <a:tr h="293193">
                <a:tc>
                  <a:txBody>
                    <a:bodyPr/>
                    <a:lstStyle/>
                    <a:p>
                      <a:pPr algn="l" fontAlgn="ctr"/>
                      <a:r>
                        <a:rPr lang="ja-JP" altLang="en-US" sz="1600" b="0" i="0" u="none" strike="noStrike">
                          <a:solidFill>
                            <a:srgbClr val="000000"/>
                          </a:solidFill>
                          <a:effectLst/>
                          <a:latin typeface="HG丸ｺﾞｼｯｸM-PRO" panose="020F0600000000000000" pitchFamily="50" charset="-128"/>
                          <a:ea typeface="HG丸ｺﾞｼｯｸM-PRO" panose="020F0600000000000000" pitchFamily="50" charset="-128"/>
                        </a:rPr>
                        <a:t>なし</a:t>
                      </a:r>
                      <a:r>
                        <a:rPr lang="ja-JP" altLang="en-US" sz="1600" b="0" i="0" u="none" strike="noStrike" baseline="30000">
                          <a:solidFill>
                            <a:srgbClr val="000000"/>
                          </a:solidFill>
                          <a:effectLst/>
                          <a:latin typeface="HG丸ｺﾞｼｯｸM-PRO" panose="020F0600000000000000" pitchFamily="50" charset="-128"/>
                          <a:ea typeface="HG丸ｺﾞｼｯｸM-PRO" panose="020F0600000000000000" pitchFamily="50" charset="-128"/>
                        </a:rPr>
                        <a:t>注</a:t>
                      </a:r>
                      <a:r>
                        <a:rPr lang="en-US" altLang="ja-JP" sz="1600" b="0" i="0" u="none" strike="noStrike" baseline="30000">
                          <a:solidFill>
                            <a:srgbClr val="000000"/>
                          </a:solidFill>
                          <a:effectLst/>
                          <a:latin typeface="HG丸ｺﾞｼｯｸM-PRO" panose="020F0600000000000000" pitchFamily="50" charset="-128"/>
                          <a:ea typeface="HG丸ｺﾞｼｯｸM-PRO" panose="020F0600000000000000" pitchFamily="50" charset="-128"/>
                        </a:rPr>
                        <a:t>2</a:t>
                      </a:r>
                      <a:r>
                        <a:rPr lang="ja-JP" altLang="en-US" sz="1600" b="0" i="0" u="none" strike="noStrike" baseline="30000">
                          <a:solidFill>
                            <a:srgbClr val="000000"/>
                          </a:solidFill>
                          <a:effectLst/>
                          <a:latin typeface="HG丸ｺﾞｼｯｸM-PRO" panose="020F0600000000000000" pitchFamily="50" charset="-128"/>
                          <a:ea typeface="HG丸ｺﾞｼｯｸM-PRO" panose="020F0600000000000000" pitchFamily="50" charset="-128"/>
                        </a:rPr>
                        <a:t>）</a:t>
                      </a:r>
                      <a:endParaRPr lang="ja-JP" altLang="en-US" sz="1600" b="0" i="0" u="none" strike="noStrike">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600" b="0" i="0" u="none" strike="noStrike" dirty="0">
                          <a:solidFill>
                            <a:srgbClr val="000000"/>
                          </a:solidFill>
                          <a:effectLst/>
                          <a:latin typeface="HG丸ｺﾞｼｯｸM-PRO" panose="020F0600000000000000" pitchFamily="50" charset="-128"/>
                          <a:ea typeface="HG丸ｺﾞｼｯｸM-PRO" panose="020F0600000000000000" pitchFamily="50" charset="-128"/>
                        </a:rPr>
                        <a:t>74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600" b="0" i="0" u="none" strike="noStrike" dirty="0">
                          <a:solidFill>
                            <a:srgbClr val="000000"/>
                          </a:solidFill>
                          <a:effectLst/>
                          <a:latin typeface="HG丸ｺﾞｼｯｸM-PRO" panose="020F0600000000000000" pitchFamily="50" charset="-128"/>
                          <a:ea typeface="HG丸ｺﾞｼｯｸM-PRO" panose="020F0600000000000000" pitchFamily="50" charset="-128"/>
                        </a:rPr>
                        <a:t>38.1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600" b="0" i="0" u="none" strike="noStrike" dirty="0">
                          <a:solidFill>
                            <a:srgbClr val="000000"/>
                          </a:solidFill>
                          <a:effectLst/>
                          <a:latin typeface="HG丸ｺﾞｼｯｸM-PRO" panose="020F0600000000000000" pitchFamily="50" charset="-128"/>
                          <a:ea typeface="HG丸ｺﾞｼｯｸM-PRO" panose="020F0600000000000000" pitchFamily="50" charset="-128"/>
                        </a:rPr>
                        <a:t>122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600" b="0" i="0" u="none" strike="noStrike" dirty="0">
                          <a:solidFill>
                            <a:srgbClr val="000000"/>
                          </a:solidFill>
                          <a:effectLst/>
                          <a:latin typeface="HG丸ｺﾞｼｯｸM-PRO" panose="020F0600000000000000" pitchFamily="50" charset="-128"/>
                          <a:ea typeface="HG丸ｺﾞｼｯｸM-PRO" panose="020F0600000000000000" pitchFamily="50" charset="-128"/>
                        </a:rPr>
                        <a:t>64.9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77833753"/>
                  </a:ext>
                </a:extLst>
              </a:tr>
              <a:tr h="293193">
                <a:tc>
                  <a:txBody>
                    <a:bodyPr/>
                    <a:lstStyle/>
                    <a:p>
                      <a:pPr algn="ctr" fontAlgn="ctr"/>
                      <a:r>
                        <a:rPr lang="ja-JP" altLang="en-US" sz="1600" b="0" i="0" u="none" strike="noStrike">
                          <a:solidFill>
                            <a:srgbClr val="000000"/>
                          </a:solidFill>
                          <a:effectLst/>
                          <a:latin typeface="HG丸ｺﾞｼｯｸM-PRO" panose="020F0600000000000000" pitchFamily="50" charset="-128"/>
                          <a:ea typeface="HG丸ｺﾞｼｯｸM-PRO" panose="020F0600000000000000" pitchFamily="50" charset="-128"/>
                        </a:rPr>
                        <a:t>合計</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altLang="ja-JP" sz="1600" b="0" i="0" u="none" strike="noStrike" dirty="0">
                          <a:solidFill>
                            <a:srgbClr val="000000"/>
                          </a:solidFill>
                          <a:effectLst/>
                          <a:latin typeface="HG丸ｺﾞｼｯｸM-PRO" panose="020F0600000000000000" pitchFamily="50" charset="-128"/>
                          <a:ea typeface="HG丸ｺﾞｼｯｸM-PRO" panose="020F0600000000000000" pitchFamily="50" charset="-128"/>
                        </a:rPr>
                        <a:t>194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altLang="ja-JP" sz="1600" b="0" i="0" u="none" strike="noStrike" dirty="0">
                          <a:solidFill>
                            <a:srgbClr val="000000"/>
                          </a:solidFill>
                          <a:effectLst/>
                          <a:latin typeface="HG丸ｺﾞｼｯｸM-PRO" panose="020F0600000000000000" pitchFamily="50" charset="-128"/>
                          <a:ea typeface="HG丸ｺﾞｼｯｸM-PRO" panose="020F0600000000000000" pitchFamily="50" charset="-128"/>
                        </a:rPr>
                        <a:t>100.0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altLang="ja-JP" sz="1600" b="0" i="0" u="none" strike="noStrike" dirty="0">
                          <a:solidFill>
                            <a:srgbClr val="000000"/>
                          </a:solidFill>
                          <a:effectLst/>
                          <a:latin typeface="HG丸ｺﾞｼｯｸM-PRO" panose="020F0600000000000000" pitchFamily="50" charset="-128"/>
                          <a:ea typeface="HG丸ｺﾞｼｯｸM-PRO" panose="020F0600000000000000" pitchFamily="50" charset="-128"/>
                        </a:rPr>
                        <a:t>188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altLang="ja-JP" sz="1600" b="0" i="0" u="none" strike="noStrike" dirty="0">
                          <a:solidFill>
                            <a:srgbClr val="000000"/>
                          </a:solidFill>
                          <a:effectLst/>
                          <a:latin typeface="HG丸ｺﾞｼｯｸM-PRO" panose="020F0600000000000000" pitchFamily="50" charset="-128"/>
                          <a:ea typeface="HG丸ｺﾞｼｯｸM-PRO" panose="020F0600000000000000" pitchFamily="50" charset="-128"/>
                        </a:rPr>
                        <a:t>100.0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453215520"/>
                  </a:ext>
                </a:extLst>
              </a:tr>
              <a:tr h="172218">
                <a:tc gridSpan="5">
                  <a:txBody>
                    <a:bodyPr/>
                    <a:lstStyle/>
                    <a:p>
                      <a:pPr algn="l" fontAlgn="t"/>
                      <a:r>
                        <a:rPr lang="ja-JP" altLang="en-US" sz="1000" b="0" i="0" u="none" strike="noStrike" dirty="0">
                          <a:solidFill>
                            <a:srgbClr val="000000"/>
                          </a:solidFill>
                          <a:effectLst/>
                          <a:latin typeface="HG丸ｺﾞｼｯｸM-PRO" panose="020F0600000000000000" pitchFamily="50" charset="-128"/>
                          <a:ea typeface="HG丸ｺﾞｼｯｸM-PRO" panose="020F0600000000000000" pitchFamily="50" charset="-128"/>
                        </a:rPr>
                        <a:t>注</a:t>
                      </a:r>
                      <a:r>
                        <a:rPr lang="en-US" altLang="ja-JP" sz="1000" b="0" i="0" u="none" strike="noStrike" dirty="0">
                          <a:solidFill>
                            <a:srgbClr val="000000"/>
                          </a:solidFill>
                          <a:effectLst/>
                          <a:latin typeface="HG丸ｺﾞｼｯｸM-PRO" panose="020F0600000000000000" pitchFamily="50" charset="-128"/>
                          <a:ea typeface="HG丸ｺﾞｼｯｸM-PRO" panose="020F0600000000000000" pitchFamily="50" charset="-128"/>
                        </a:rPr>
                        <a:t>1</a:t>
                      </a:r>
                      <a:r>
                        <a:rPr lang="ja-JP" altLang="en-US" sz="1000" b="0" i="0" u="none" strike="noStrike" dirty="0">
                          <a:solidFill>
                            <a:srgbClr val="000000"/>
                          </a:solidFill>
                          <a:effectLst/>
                          <a:latin typeface="HG丸ｺﾞｼｯｸM-PRO" panose="020F0600000000000000" pitchFamily="50" charset="-128"/>
                          <a:ea typeface="HG丸ｺﾞｼｯｸM-PRO" panose="020F0600000000000000" pitchFamily="50" charset="-128"/>
                        </a:rPr>
                        <a:t>）「あり」は、生後</a:t>
                      </a:r>
                      <a:r>
                        <a:rPr lang="en-US" altLang="ja-JP" sz="1000" b="0" i="0" u="none" strike="noStrike" dirty="0">
                          <a:solidFill>
                            <a:srgbClr val="000000"/>
                          </a:solidFill>
                          <a:effectLst/>
                          <a:latin typeface="HG丸ｺﾞｼｯｸM-PRO" panose="020F0600000000000000" pitchFamily="50" charset="-128"/>
                          <a:ea typeface="HG丸ｺﾞｼｯｸM-PRO" panose="020F0600000000000000" pitchFamily="50" charset="-128"/>
                        </a:rPr>
                        <a:t>28</a:t>
                      </a:r>
                      <a:r>
                        <a:rPr lang="ja-JP" altLang="en-US" sz="1000" b="0" i="0" u="none" strike="noStrike" dirty="0">
                          <a:solidFill>
                            <a:srgbClr val="000000"/>
                          </a:solidFill>
                          <a:effectLst/>
                          <a:latin typeface="HG丸ｺﾞｼｯｸM-PRO" panose="020F0600000000000000" pitchFamily="50" charset="-128"/>
                          <a:ea typeface="HG丸ｺﾞｼｯｸM-PRO" panose="020F0600000000000000" pitchFamily="50" charset="-128"/>
                        </a:rPr>
                        <a:t>日未満に他の医療機関に新生児搬送された事例の件数を示す。</a:t>
                      </a:r>
                    </a:p>
                  </a:txBody>
                  <a:tcPr marL="9525" marR="9525" marT="9525" marB="0">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936543648"/>
                  </a:ext>
                </a:extLst>
              </a:tr>
              <a:tr h="288032">
                <a:tc gridSpan="5">
                  <a:txBody>
                    <a:bodyPr/>
                    <a:lstStyle/>
                    <a:p>
                      <a:pPr algn="l" fontAlgn="t"/>
                      <a:r>
                        <a:rPr lang="ja-JP" altLang="en-US" sz="1000" b="0" i="0" u="none" strike="noStrike" dirty="0">
                          <a:solidFill>
                            <a:srgbClr val="000000"/>
                          </a:solidFill>
                          <a:effectLst/>
                          <a:latin typeface="HG丸ｺﾞｼｯｸM-PRO" panose="020F0600000000000000" pitchFamily="50" charset="-128"/>
                          <a:ea typeface="HG丸ｺﾞｼｯｸM-PRO" panose="020F0600000000000000" pitchFamily="50" charset="-128"/>
                        </a:rPr>
                        <a:t>注</a:t>
                      </a:r>
                      <a:r>
                        <a:rPr lang="en-US" altLang="ja-JP" sz="1000" b="0" i="0" u="none" strike="noStrike" dirty="0">
                          <a:solidFill>
                            <a:srgbClr val="000000"/>
                          </a:solidFill>
                          <a:effectLst/>
                          <a:latin typeface="HG丸ｺﾞｼｯｸM-PRO" panose="020F0600000000000000" pitchFamily="50" charset="-128"/>
                          <a:ea typeface="HG丸ｺﾞｼｯｸM-PRO" panose="020F0600000000000000" pitchFamily="50" charset="-128"/>
                        </a:rPr>
                        <a:t>2</a:t>
                      </a:r>
                      <a:r>
                        <a:rPr lang="ja-JP" altLang="en-US" sz="1000" b="0" i="0" u="none" strike="noStrike" dirty="0">
                          <a:solidFill>
                            <a:srgbClr val="000000"/>
                          </a:solidFill>
                          <a:effectLst/>
                          <a:latin typeface="HG丸ｺﾞｼｯｸM-PRO" panose="020F0600000000000000" pitchFamily="50" charset="-128"/>
                          <a:ea typeface="HG丸ｺﾞｼｯｸM-PRO" panose="020F0600000000000000" pitchFamily="50" charset="-128"/>
                        </a:rPr>
                        <a:t>）専用診断書作成時年齢（</a:t>
                      </a:r>
                      <a:r>
                        <a:rPr lang="en-US" altLang="ja-JP" sz="1000" b="0" i="0" u="none" strike="noStrike" dirty="0">
                          <a:solidFill>
                            <a:srgbClr val="000000"/>
                          </a:solidFill>
                          <a:effectLst/>
                          <a:latin typeface="HG丸ｺﾞｼｯｸM-PRO" panose="020F0600000000000000" pitchFamily="50" charset="-128"/>
                          <a:ea typeface="HG丸ｺﾞｼｯｸM-PRO" panose="020F0600000000000000" pitchFamily="50" charset="-128"/>
                        </a:rPr>
                        <a:t>0</a:t>
                      </a:r>
                      <a:r>
                        <a:rPr lang="ja-JP" altLang="en-US" sz="1000" b="0" i="0" u="none" strike="noStrike" dirty="0" err="1">
                          <a:solidFill>
                            <a:srgbClr val="000000"/>
                          </a:solidFill>
                          <a:effectLst/>
                          <a:latin typeface="HG丸ｺﾞｼｯｸM-PRO" panose="020F0600000000000000" pitchFamily="50" charset="-128"/>
                          <a:ea typeface="HG丸ｺﾞｼｯｸM-PRO" panose="020F0600000000000000" pitchFamily="50" charset="-128"/>
                        </a:rPr>
                        <a:t>、</a:t>
                      </a:r>
                      <a:r>
                        <a:rPr lang="en-US" altLang="ja-JP" sz="1000" b="0" i="0" u="none" strike="noStrike" dirty="0">
                          <a:solidFill>
                            <a:srgbClr val="000000"/>
                          </a:solidFill>
                          <a:effectLst/>
                          <a:latin typeface="HG丸ｺﾞｼｯｸM-PRO" panose="020F0600000000000000" pitchFamily="50" charset="-128"/>
                          <a:ea typeface="HG丸ｺﾞｼｯｸM-PRO" panose="020F0600000000000000" pitchFamily="50" charset="-128"/>
                        </a:rPr>
                        <a:t>1</a:t>
                      </a:r>
                      <a:r>
                        <a:rPr lang="ja-JP" altLang="en-US" sz="1000" b="0" i="0" u="none" strike="noStrike" dirty="0" err="1">
                          <a:solidFill>
                            <a:srgbClr val="000000"/>
                          </a:solidFill>
                          <a:effectLst/>
                          <a:latin typeface="HG丸ｺﾞｼｯｸM-PRO" panose="020F0600000000000000" pitchFamily="50" charset="-128"/>
                          <a:ea typeface="HG丸ｺﾞｼｯｸM-PRO" panose="020F0600000000000000" pitchFamily="50" charset="-128"/>
                        </a:rPr>
                        <a:t>、</a:t>
                      </a:r>
                      <a:r>
                        <a:rPr lang="en-US" altLang="ja-JP" sz="1000" b="0" i="0" u="none" strike="noStrike" dirty="0">
                          <a:solidFill>
                            <a:srgbClr val="000000"/>
                          </a:solidFill>
                          <a:effectLst/>
                          <a:latin typeface="HG丸ｺﾞｼｯｸM-PRO" panose="020F0600000000000000" pitchFamily="50" charset="-128"/>
                          <a:ea typeface="HG丸ｺﾞｼｯｸM-PRO" panose="020F0600000000000000" pitchFamily="50" charset="-128"/>
                        </a:rPr>
                        <a:t>2 </a:t>
                      </a:r>
                      <a:r>
                        <a:rPr lang="ja-JP" altLang="en-US" sz="1000" b="0" i="0" u="none" strike="noStrike" dirty="0">
                          <a:solidFill>
                            <a:srgbClr val="000000"/>
                          </a:solidFill>
                          <a:effectLst/>
                          <a:latin typeface="HG丸ｺﾞｼｯｸM-PRO" panose="020F0600000000000000" pitchFamily="50" charset="-128"/>
                          <a:ea typeface="HG丸ｺﾞｼｯｸM-PRO" panose="020F0600000000000000" pitchFamily="50" charset="-128"/>
                        </a:rPr>
                        <a:t>歳）では「なし」の</a:t>
                      </a:r>
                      <a:r>
                        <a:rPr lang="en-US" altLang="ja-JP" sz="1000" b="0" i="0" u="none" strike="noStrike" dirty="0">
                          <a:solidFill>
                            <a:srgbClr val="000000"/>
                          </a:solidFill>
                          <a:effectLst/>
                          <a:latin typeface="HG丸ｺﾞｼｯｸM-PRO" panose="020F0600000000000000" pitchFamily="50" charset="-128"/>
                          <a:ea typeface="HG丸ｺﾞｼｯｸM-PRO" panose="020F0600000000000000" pitchFamily="50" charset="-128"/>
                        </a:rPr>
                        <a:t>74 </a:t>
                      </a:r>
                      <a:r>
                        <a:rPr lang="ja-JP" altLang="en-US" sz="1000" b="0" i="0" u="none" strike="noStrike" dirty="0">
                          <a:solidFill>
                            <a:srgbClr val="000000"/>
                          </a:solidFill>
                          <a:effectLst/>
                          <a:latin typeface="HG丸ｺﾞｼｯｸM-PRO" panose="020F0600000000000000" pitchFamily="50" charset="-128"/>
                          <a:ea typeface="HG丸ｺﾞｼｯｸM-PRO" panose="020F0600000000000000" pitchFamily="50" charset="-128"/>
                        </a:rPr>
                        <a:t>件のうち</a:t>
                      </a:r>
                      <a:r>
                        <a:rPr lang="en-US" altLang="ja-JP" sz="1000" b="0" i="0" u="none" strike="noStrike" dirty="0">
                          <a:solidFill>
                            <a:srgbClr val="000000"/>
                          </a:solidFill>
                          <a:effectLst/>
                          <a:latin typeface="HG丸ｺﾞｼｯｸM-PRO" panose="020F0600000000000000" pitchFamily="50" charset="-128"/>
                          <a:ea typeface="HG丸ｺﾞｼｯｸM-PRO" panose="020F0600000000000000" pitchFamily="50" charset="-128"/>
                        </a:rPr>
                        <a:t>66 </a:t>
                      </a:r>
                      <a:r>
                        <a:rPr lang="ja-JP" altLang="en-US" sz="1000" b="0" i="0" u="none" strike="noStrike" dirty="0">
                          <a:solidFill>
                            <a:srgbClr val="000000"/>
                          </a:solidFill>
                          <a:effectLst/>
                          <a:latin typeface="HG丸ｺﾞｼｯｸM-PRO" panose="020F0600000000000000" pitchFamily="50" charset="-128"/>
                          <a:ea typeface="HG丸ｺﾞｼｯｸM-PRO" panose="020F0600000000000000" pitchFamily="50" charset="-128"/>
                        </a:rPr>
                        <a:t>件、専用診断書作成時年齢（</a:t>
                      </a:r>
                      <a:r>
                        <a:rPr lang="en-US" altLang="ja-JP" sz="1000" b="0" i="0" u="none" strike="noStrike" dirty="0">
                          <a:solidFill>
                            <a:srgbClr val="000000"/>
                          </a:solidFill>
                          <a:effectLst/>
                          <a:latin typeface="HG丸ｺﾞｼｯｸM-PRO" panose="020F0600000000000000" pitchFamily="50" charset="-128"/>
                          <a:ea typeface="HG丸ｺﾞｼｯｸM-PRO" panose="020F0600000000000000" pitchFamily="50" charset="-128"/>
                        </a:rPr>
                        <a:t>3</a:t>
                      </a:r>
                      <a:r>
                        <a:rPr lang="ja-JP" altLang="en-US" sz="1000" b="0" i="0" u="none" strike="noStrike" dirty="0" err="1">
                          <a:solidFill>
                            <a:srgbClr val="000000"/>
                          </a:solidFill>
                          <a:effectLst/>
                          <a:latin typeface="HG丸ｺﾞｼｯｸM-PRO" panose="020F0600000000000000" pitchFamily="50" charset="-128"/>
                          <a:ea typeface="HG丸ｺﾞｼｯｸM-PRO" panose="020F0600000000000000" pitchFamily="50" charset="-128"/>
                        </a:rPr>
                        <a:t>、</a:t>
                      </a:r>
                      <a:r>
                        <a:rPr lang="en-US" altLang="ja-JP" sz="1000" b="0" i="0" u="none" strike="noStrike" dirty="0">
                          <a:solidFill>
                            <a:srgbClr val="000000"/>
                          </a:solidFill>
                          <a:effectLst/>
                          <a:latin typeface="HG丸ｺﾞｼｯｸM-PRO" panose="020F0600000000000000" pitchFamily="50" charset="-128"/>
                          <a:ea typeface="HG丸ｺﾞｼｯｸM-PRO" panose="020F0600000000000000" pitchFamily="50" charset="-128"/>
                        </a:rPr>
                        <a:t>4 </a:t>
                      </a:r>
                      <a:r>
                        <a:rPr lang="ja-JP" altLang="en-US" sz="1000" b="0" i="0" u="none" strike="noStrike" dirty="0">
                          <a:solidFill>
                            <a:srgbClr val="000000"/>
                          </a:solidFill>
                          <a:effectLst/>
                          <a:latin typeface="HG丸ｺﾞｼｯｸM-PRO" panose="020F0600000000000000" pitchFamily="50" charset="-128"/>
                          <a:ea typeface="HG丸ｺﾞｼｯｸM-PRO" panose="020F0600000000000000" pitchFamily="50" charset="-128"/>
                        </a:rPr>
                        <a:t>歳）では「なし」の</a:t>
                      </a:r>
                    </a:p>
                    <a:p>
                      <a:pPr algn="l" fontAlgn="t"/>
                      <a:r>
                        <a:rPr lang="en-US" altLang="ja-JP" sz="1000" b="0" i="0" u="none" strike="noStrike" dirty="0">
                          <a:solidFill>
                            <a:srgbClr val="000000"/>
                          </a:solidFill>
                          <a:effectLst/>
                          <a:latin typeface="HG丸ｺﾞｼｯｸM-PRO" panose="020F0600000000000000" pitchFamily="50" charset="-128"/>
                          <a:ea typeface="HG丸ｺﾞｼｯｸM-PRO" panose="020F0600000000000000" pitchFamily="50" charset="-128"/>
                        </a:rPr>
                        <a:t>122</a:t>
                      </a:r>
                      <a:r>
                        <a:rPr lang="ja-JP" altLang="en-US" sz="1000" b="0" i="0" u="none" strike="noStrike" dirty="0">
                          <a:solidFill>
                            <a:srgbClr val="000000"/>
                          </a:solidFill>
                          <a:effectLst/>
                          <a:latin typeface="HG丸ｺﾞｼｯｸM-PRO" panose="020F0600000000000000" pitchFamily="50" charset="-128"/>
                          <a:ea typeface="HG丸ｺﾞｼｯｸM-PRO" panose="020F0600000000000000" pitchFamily="50" charset="-128"/>
                        </a:rPr>
                        <a:t>件のうち</a:t>
                      </a:r>
                      <a:r>
                        <a:rPr lang="en-US" altLang="ja-JP" sz="1000" b="0" i="0" u="none" strike="noStrike" dirty="0">
                          <a:solidFill>
                            <a:srgbClr val="000000"/>
                          </a:solidFill>
                          <a:effectLst/>
                          <a:latin typeface="HG丸ｺﾞｼｯｸM-PRO" panose="020F0600000000000000" pitchFamily="50" charset="-128"/>
                          <a:ea typeface="HG丸ｺﾞｼｯｸM-PRO" panose="020F0600000000000000" pitchFamily="50" charset="-128"/>
                        </a:rPr>
                        <a:t>79</a:t>
                      </a:r>
                      <a:r>
                        <a:rPr lang="ja-JP" altLang="en-US" sz="1000" b="0" i="0" u="none" strike="noStrike" dirty="0">
                          <a:solidFill>
                            <a:srgbClr val="000000"/>
                          </a:solidFill>
                          <a:effectLst/>
                          <a:latin typeface="HG丸ｺﾞｼｯｸM-PRO" panose="020F0600000000000000" pitchFamily="50" charset="-128"/>
                          <a:ea typeface="HG丸ｺﾞｼｯｸM-PRO" panose="020F0600000000000000" pitchFamily="50" charset="-128"/>
                        </a:rPr>
                        <a:t>件が、自施設の</a:t>
                      </a:r>
                      <a:r>
                        <a:rPr lang="en-US" altLang="ja-JP" sz="1000" b="0" i="0" u="none" strike="noStrike" dirty="0">
                          <a:solidFill>
                            <a:srgbClr val="000000"/>
                          </a:solidFill>
                          <a:effectLst/>
                          <a:latin typeface="HG丸ｺﾞｼｯｸM-PRO" panose="020F0600000000000000" pitchFamily="50" charset="-128"/>
                          <a:ea typeface="HG丸ｺﾞｼｯｸM-PRO" panose="020F0600000000000000" pitchFamily="50" charset="-128"/>
                        </a:rPr>
                        <a:t>NICU</a:t>
                      </a:r>
                      <a:r>
                        <a:rPr lang="ja-JP" altLang="en-US" sz="1000" b="0" i="0" u="none" strike="noStrike" dirty="0">
                          <a:solidFill>
                            <a:srgbClr val="000000"/>
                          </a:solidFill>
                          <a:effectLst/>
                          <a:latin typeface="HG丸ｺﾞｼｯｸM-PRO" panose="020F0600000000000000" pitchFamily="50" charset="-128"/>
                          <a:ea typeface="HG丸ｺﾞｼｯｸM-PRO" panose="020F0600000000000000" pitchFamily="50" charset="-128"/>
                        </a:rPr>
                        <a:t>等において治療を行っている。</a:t>
                      </a:r>
                    </a:p>
                  </a:txBody>
                  <a:tcPr marL="9525" marR="9525" marT="9525" marB="0">
                    <a:lnL>
                      <a:noFill/>
                    </a:lnL>
                    <a:lnR>
                      <a:noFill/>
                    </a:lnR>
                    <a:lnT>
                      <a:noFill/>
                    </a:lnT>
                    <a:lnB>
                      <a:noFill/>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566479159"/>
                  </a:ext>
                </a:extLst>
              </a:tr>
            </a:tbl>
          </a:graphicData>
        </a:graphic>
      </p:graphicFrame>
      <p:sp>
        <p:nvSpPr>
          <p:cNvPr id="3" name="スライド番号プレースホルダー 2">
            <a:extLst>
              <a:ext uri="{FF2B5EF4-FFF2-40B4-BE49-F238E27FC236}">
                <a16:creationId xmlns:a16="http://schemas.microsoft.com/office/drawing/2014/main" id="{BA223ACE-7069-4557-8FBD-A972F8143FED}"/>
              </a:ext>
            </a:extLst>
          </p:cNvPr>
          <p:cNvSpPr>
            <a:spLocks noGrp="1"/>
          </p:cNvSpPr>
          <p:nvPr>
            <p:ph type="sldNum" sz="quarter" idx="12"/>
          </p:nvPr>
        </p:nvSpPr>
        <p:spPr/>
        <p:txBody>
          <a:bodyPr/>
          <a:lstStyle/>
          <a:p>
            <a:pPr>
              <a:defRPr/>
            </a:pPr>
            <a:fld id="{930F64EC-FE0A-4460-B896-894E0E1B6F85}" type="slidenum">
              <a:rPr lang="ja-JP" altLang="en-US" smtClean="0"/>
              <a:pPr>
                <a:defRPr/>
              </a:pPr>
              <a:t>101</a:t>
            </a:fld>
            <a:endParaRPr lang="en-US" altLang="ja-JP" dirty="0"/>
          </a:p>
        </p:txBody>
      </p:sp>
    </p:spTree>
    <p:extLst>
      <p:ext uri="{BB962C8B-B14F-4D97-AF65-F5344CB8AC3E}">
        <p14:creationId xmlns:p14="http://schemas.microsoft.com/office/powerpoint/2010/main" val="165268211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2992292" y="342976"/>
            <a:ext cx="3306489" cy="650725"/>
          </a:xfrm>
        </p:spPr>
        <p:txBody>
          <a:bodyPr/>
          <a:lstStyle/>
          <a:p>
            <a:pPr eaLnBrk="1" hangingPunct="1"/>
            <a:r>
              <a:rPr lang="ja-JP" altLang="en-US" dirty="0">
                <a:solidFill>
                  <a:srgbClr val="000000"/>
                </a:solidFill>
              </a:rPr>
              <a:t>分析結果②－</a:t>
            </a:r>
            <a:r>
              <a:rPr lang="en-US" altLang="ja-JP" dirty="0">
                <a:solidFill>
                  <a:srgbClr val="000000"/>
                </a:solidFill>
              </a:rPr>
              <a:t>6</a:t>
            </a:r>
            <a:endParaRPr lang="ja-JP" altLang="en-US" dirty="0"/>
          </a:p>
        </p:txBody>
      </p:sp>
      <p:sp>
        <p:nvSpPr>
          <p:cNvPr id="89092" name="AutoShape 3"/>
          <p:cNvSpPr>
            <a:spLocks noChangeArrowheads="1"/>
          </p:cNvSpPr>
          <p:nvPr/>
        </p:nvSpPr>
        <p:spPr bwMode="auto">
          <a:xfrm>
            <a:off x="271463" y="1341438"/>
            <a:ext cx="9217247" cy="5328716"/>
          </a:xfrm>
          <a:prstGeom prst="roundRect">
            <a:avLst>
              <a:gd name="adj" fmla="val 9153"/>
            </a:avLst>
          </a:prstGeom>
          <a:gradFill rotWithShape="1">
            <a:gsLst>
              <a:gs pos="0">
                <a:srgbClr val="CCFF99"/>
              </a:gs>
              <a:gs pos="50000">
                <a:srgbClr val="FFFFFF"/>
              </a:gs>
              <a:gs pos="100000">
                <a:srgbClr val="CCFF99"/>
              </a:gs>
            </a:gsLst>
            <a:lin ang="2700000" scaled="1"/>
          </a:gradFill>
          <a:ln w="9525">
            <a:solidFill>
              <a:schemeClr val="tx1"/>
            </a:solidFill>
            <a:round/>
            <a:headEnd/>
            <a:tailEnd/>
          </a:ln>
        </p:spPr>
        <p:txBody>
          <a:bodyPr lIns="95793" tIns="47896" rIns="95793" bIns="47896" anchor="t" anchorCtr="0"/>
          <a:lstStyle>
            <a:lvl1pPr marL="231775" indent="-2317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457200" indent="-457200">
              <a:lnSpc>
                <a:spcPct val="150000"/>
              </a:lnSpc>
              <a:buFont typeface="+mj-ea"/>
              <a:buAutoNum type="circleNumDbPlain" startAt="2"/>
            </a:pPr>
            <a:r>
              <a:rPr lang="ja-JP" altLang="en-US" sz="2400" b="1" dirty="0">
                <a:latin typeface="HG丸ｺﾞｼｯｸM-PRO" panose="020F0600000000000000" pitchFamily="50" charset="-128"/>
                <a:ea typeface="HG丸ｺﾞｼｯｸM-PRO" panose="020F0600000000000000" pitchFamily="50" charset="-128"/>
              </a:rPr>
              <a:t>本制度の補償対象事例における専用診断書作成時年齢での比較分析</a:t>
            </a:r>
          </a:p>
        </p:txBody>
      </p:sp>
      <p:sp>
        <p:nvSpPr>
          <p:cNvPr id="5" name="Rectangle 57">
            <a:extLst>
              <a:ext uri="{FF2B5EF4-FFF2-40B4-BE49-F238E27FC236}">
                <a16:creationId xmlns:a16="http://schemas.microsoft.com/office/drawing/2014/main" id="{A6050A94-C2BF-4795-8DAA-7BA9196C1DCE}"/>
              </a:ext>
            </a:extLst>
          </p:cNvPr>
          <p:cNvSpPr>
            <a:spLocks noChangeArrowheads="1"/>
          </p:cNvSpPr>
          <p:nvPr/>
        </p:nvSpPr>
        <p:spPr bwMode="auto">
          <a:xfrm>
            <a:off x="703734" y="2514497"/>
            <a:ext cx="326243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2000" dirty="0"/>
              <a:t>＜分娩中の母体搬送件数＞</a:t>
            </a:r>
          </a:p>
        </p:txBody>
      </p:sp>
      <p:graphicFrame>
        <p:nvGraphicFramePr>
          <p:cNvPr id="2" name="表 1">
            <a:extLst>
              <a:ext uri="{FF2B5EF4-FFF2-40B4-BE49-F238E27FC236}">
                <a16:creationId xmlns:a16="http://schemas.microsoft.com/office/drawing/2014/main" id="{F423C5B4-F04A-4769-BC77-286F4670056F}"/>
              </a:ext>
            </a:extLst>
          </p:cNvPr>
          <p:cNvGraphicFramePr>
            <a:graphicFrameLocks noGrp="1"/>
          </p:cNvGraphicFramePr>
          <p:nvPr>
            <p:extLst/>
          </p:nvPr>
        </p:nvGraphicFramePr>
        <p:xfrm>
          <a:off x="703734" y="2914599"/>
          <a:ext cx="7704855" cy="3152307"/>
        </p:xfrm>
        <a:graphic>
          <a:graphicData uri="http://schemas.openxmlformats.org/drawingml/2006/table">
            <a:tbl>
              <a:tblPr/>
              <a:tblGrid>
                <a:gridCol w="918738">
                  <a:extLst>
                    <a:ext uri="{9D8B030D-6E8A-4147-A177-3AD203B41FA5}">
                      <a16:colId xmlns:a16="http://schemas.microsoft.com/office/drawing/2014/main" val="3332256162"/>
                    </a:ext>
                  </a:extLst>
                </a:gridCol>
                <a:gridCol w="2583469">
                  <a:extLst>
                    <a:ext uri="{9D8B030D-6E8A-4147-A177-3AD203B41FA5}">
                      <a16:colId xmlns:a16="http://schemas.microsoft.com/office/drawing/2014/main" val="2804973858"/>
                    </a:ext>
                  </a:extLst>
                </a:gridCol>
                <a:gridCol w="1050662">
                  <a:extLst>
                    <a:ext uri="{9D8B030D-6E8A-4147-A177-3AD203B41FA5}">
                      <a16:colId xmlns:a16="http://schemas.microsoft.com/office/drawing/2014/main" val="3029200945"/>
                    </a:ext>
                  </a:extLst>
                </a:gridCol>
                <a:gridCol w="1050662">
                  <a:extLst>
                    <a:ext uri="{9D8B030D-6E8A-4147-A177-3AD203B41FA5}">
                      <a16:colId xmlns:a16="http://schemas.microsoft.com/office/drawing/2014/main" val="1379330349"/>
                    </a:ext>
                  </a:extLst>
                </a:gridCol>
                <a:gridCol w="1050662">
                  <a:extLst>
                    <a:ext uri="{9D8B030D-6E8A-4147-A177-3AD203B41FA5}">
                      <a16:colId xmlns:a16="http://schemas.microsoft.com/office/drawing/2014/main" val="3817746424"/>
                    </a:ext>
                  </a:extLst>
                </a:gridCol>
                <a:gridCol w="1050662">
                  <a:extLst>
                    <a:ext uri="{9D8B030D-6E8A-4147-A177-3AD203B41FA5}">
                      <a16:colId xmlns:a16="http://schemas.microsoft.com/office/drawing/2014/main" val="3943512555"/>
                    </a:ext>
                  </a:extLst>
                </a:gridCol>
              </a:tblGrid>
              <a:tr h="820070">
                <a:tc rowSpan="2" gridSpan="2">
                  <a:txBody>
                    <a:bodyPr/>
                    <a:lstStyle/>
                    <a:p>
                      <a:pPr algn="ctr" fontAlgn="ctr"/>
                      <a:r>
                        <a:rPr lang="zh-CN" altLang="en-US" sz="1600" b="1" i="0" u="none" strike="noStrike" dirty="0">
                          <a:solidFill>
                            <a:srgbClr val="FFFFFF"/>
                          </a:solidFill>
                          <a:effectLst/>
                          <a:latin typeface="HG丸ｺﾞｼｯｸM-PRO" panose="020F0600000000000000" pitchFamily="50" charset="-128"/>
                          <a:ea typeface="HG丸ｺﾞｼｯｸM-PRO" panose="020F0600000000000000" pitchFamily="50" charset="-128"/>
                        </a:rPr>
                        <a:t>母体搬送件数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rowSpan="2" hMerge="1">
                  <a:txBody>
                    <a:bodyPr/>
                    <a:lstStyle/>
                    <a:p>
                      <a:endParaRPr kumimoji="1" lang="ja-JP" altLang="en-US"/>
                    </a:p>
                  </a:txBody>
                  <a:tcPr/>
                </a:tc>
                <a:tc gridSpan="2">
                  <a:txBody>
                    <a:bodyPr/>
                    <a:lstStyle/>
                    <a:p>
                      <a:pPr algn="ctr" fontAlgn="ctr"/>
                      <a:r>
                        <a:rPr lang="zh-TW" altLang="en-US" sz="1600" b="1" i="0" u="none" strike="noStrike" dirty="0">
                          <a:solidFill>
                            <a:srgbClr val="FFFFFF"/>
                          </a:solidFill>
                          <a:effectLst/>
                          <a:latin typeface="HG丸ｺﾞｼｯｸM-PRO" panose="020F0600000000000000" pitchFamily="50" charset="-128"/>
                          <a:ea typeface="HG丸ｺﾞｼｯｸM-PRO" panose="020F0600000000000000" pitchFamily="50" charset="-128"/>
                        </a:rPr>
                        <a:t>専用診断書作成時年齢</a:t>
                      </a:r>
                      <a:br>
                        <a:rPr lang="zh-TW" altLang="en-US" sz="1600" b="1" i="0" u="none" strike="noStrike" dirty="0">
                          <a:solidFill>
                            <a:srgbClr val="FFFFFF"/>
                          </a:solidFill>
                          <a:effectLst/>
                          <a:latin typeface="HG丸ｺﾞｼｯｸM-PRO" panose="020F0600000000000000" pitchFamily="50" charset="-128"/>
                          <a:ea typeface="HG丸ｺﾞｼｯｸM-PRO" panose="020F0600000000000000" pitchFamily="50" charset="-128"/>
                        </a:rPr>
                      </a:br>
                      <a:r>
                        <a:rPr lang="zh-TW" altLang="en-US" sz="1600" b="1" i="0" u="none" strike="noStrike" dirty="0">
                          <a:solidFill>
                            <a:srgbClr val="FFFFFF"/>
                          </a:solidFill>
                          <a:effectLst/>
                          <a:latin typeface="HG丸ｺﾞｼｯｸM-PRO" panose="020F0600000000000000" pitchFamily="50" charset="-128"/>
                          <a:ea typeface="HG丸ｺﾞｼｯｸM-PRO" panose="020F0600000000000000" pitchFamily="50" charset="-128"/>
                        </a:rPr>
                        <a:t>（</a:t>
                      </a:r>
                      <a:r>
                        <a:rPr lang="en-US" altLang="zh-TW" sz="1600" b="1" i="0" u="none" strike="noStrike" dirty="0">
                          <a:solidFill>
                            <a:srgbClr val="FFFFFF"/>
                          </a:solidFill>
                          <a:effectLst/>
                          <a:latin typeface="HG丸ｺﾞｼｯｸM-PRO" panose="020F0600000000000000" pitchFamily="50" charset="-128"/>
                          <a:ea typeface="HG丸ｺﾞｼｯｸM-PRO" panose="020F0600000000000000" pitchFamily="50" charset="-128"/>
                        </a:rPr>
                        <a:t>0</a:t>
                      </a:r>
                      <a:r>
                        <a:rPr lang="zh-TW" altLang="en-US" sz="1600" b="1" i="0" u="none" strike="noStrike" dirty="0">
                          <a:solidFill>
                            <a:srgbClr val="FFFFFF"/>
                          </a:solidFill>
                          <a:effectLst/>
                          <a:latin typeface="HG丸ｺﾞｼｯｸM-PRO" panose="020F0600000000000000" pitchFamily="50" charset="-128"/>
                          <a:ea typeface="HG丸ｺﾞｼｯｸM-PRO" panose="020F0600000000000000" pitchFamily="50" charset="-128"/>
                        </a:rPr>
                        <a:t>、</a:t>
                      </a:r>
                      <a:r>
                        <a:rPr lang="en-US" altLang="zh-TW" sz="1600" b="1" i="0" u="none" strike="noStrike" dirty="0">
                          <a:solidFill>
                            <a:srgbClr val="FFFFFF"/>
                          </a:solidFill>
                          <a:effectLst/>
                          <a:latin typeface="HG丸ｺﾞｼｯｸM-PRO" panose="020F0600000000000000" pitchFamily="50" charset="-128"/>
                          <a:ea typeface="HG丸ｺﾞｼｯｸM-PRO" panose="020F0600000000000000" pitchFamily="50" charset="-128"/>
                        </a:rPr>
                        <a:t>1</a:t>
                      </a:r>
                      <a:r>
                        <a:rPr lang="zh-TW" altLang="en-US" sz="1600" b="1" i="0" u="none" strike="noStrike" dirty="0">
                          <a:solidFill>
                            <a:srgbClr val="FFFFFF"/>
                          </a:solidFill>
                          <a:effectLst/>
                          <a:latin typeface="HG丸ｺﾞｼｯｸM-PRO" panose="020F0600000000000000" pitchFamily="50" charset="-128"/>
                          <a:ea typeface="HG丸ｺﾞｼｯｸM-PRO" panose="020F0600000000000000" pitchFamily="50" charset="-128"/>
                        </a:rPr>
                        <a:t>、</a:t>
                      </a:r>
                      <a:r>
                        <a:rPr lang="en-US" altLang="zh-TW" sz="1600" b="1" i="0" u="none" strike="noStrike" dirty="0">
                          <a:solidFill>
                            <a:srgbClr val="FFFFFF"/>
                          </a:solidFill>
                          <a:effectLst/>
                          <a:latin typeface="HG丸ｺﾞｼｯｸM-PRO" panose="020F0600000000000000" pitchFamily="50" charset="-128"/>
                          <a:ea typeface="HG丸ｺﾞｼｯｸM-PRO" panose="020F0600000000000000" pitchFamily="50" charset="-128"/>
                        </a:rPr>
                        <a:t>2</a:t>
                      </a:r>
                      <a:r>
                        <a:rPr lang="zh-TW" altLang="en-US" sz="1600" b="1" i="0" u="none" strike="noStrike" dirty="0">
                          <a:solidFill>
                            <a:srgbClr val="FFFFFF"/>
                          </a:solidFill>
                          <a:effectLst/>
                          <a:latin typeface="HG丸ｺﾞｼｯｸM-PRO" panose="020F0600000000000000" pitchFamily="50" charset="-128"/>
                          <a:ea typeface="HG丸ｺﾞｼｯｸM-PRO" panose="020F0600000000000000" pitchFamily="50" charset="-128"/>
                        </a:rPr>
                        <a:t>歳）</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hMerge="1">
                  <a:txBody>
                    <a:bodyPr/>
                    <a:lstStyle/>
                    <a:p>
                      <a:endParaRPr kumimoji="1" lang="ja-JP" altLang="en-US"/>
                    </a:p>
                  </a:txBody>
                  <a:tcPr/>
                </a:tc>
                <a:tc gridSpan="2">
                  <a:txBody>
                    <a:bodyPr/>
                    <a:lstStyle/>
                    <a:p>
                      <a:pPr algn="ctr" fontAlgn="ctr"/>
                      <a:r>
                        <a:rPr lang="zh-TW" altLang="en-US" sz="1600" b="1" i="0" u="none" strike="noStrike" dirty="0">
                          <a:solidFill>
                            <a:srgbClr val="FFFFFF"/>
                          </a:solidFill>
                          <a:effectLst/>
                          <a:latin typeface="HG丸ｺﾞｼｯｸM-PRO" panose="020F0600000000000000" pitchFamily="50" charset="-128"/>
                          <a:ea typeface="HG丸ｺﾞｼｯｸM-PRO" panose="020F0600000000000000" pitchFamily="50" charset="-128"/>
                        </a:rPr>
                        <a:t>専用診断書作成時年齢</a:t>
                      </a:r>
                      <a:br>
                        <a:rPr lang="zh-TW" altLang="en-US" sz="1600" b="1" i="0" u="none" strike="noStrike" dirty="0">
                          <a:solidFill>
                            <a:srgbClr val="FFFFFF"/>
                          </a:solidFill>
                          <a:effectLst/>
                          <a:latin typeface="HG丸ｺﾞｼｯｸM-PRO" panose="020F0600000000000000" pitchFamily="50" charset="-128"/>
                          <a:ea typeface="HG丸ｺﾞｼｯｸM-PRO" panose="020F0600000000000000" pitchFamily="50" charset="-128"/>
                        </a:rPr>
                      </a:br>
                      <a:r>
                        <a:rPr lang="zh-TW" altLang="en-US" sz="1600" b="1" i="0" u="none" strike="noStrike" dirty="0">
                          <a:solidFill>
                            <a:srgbClr val="FFFFFF"/>
                          </a:solidFill>
                          <a:effectLst/>
                          <a:latin typeface="HG丸ｺﾞｼｯｸM-PRO" panose="020F0600000000000000" pitchFamily="50" charset="-128"/>
                          <a:ea typeface="HG丸ｺﾞｼｯｸM-PRO" panose="020F0600000000000000" pitchFamily="50" charset="-128"/>
                        </a:rPr>
                        <a:t>（</a:t>
                      </a:r>
                      <a:r>
                        <a:rPr lang="en-US" altLang="zh-TW" sz="1600" b="1" i="0" u="none" strike="noStrike" dirty="0">
                          <a:solidFill>
                            <a:srgbClr val="FFFFFF"/>
                          </a:solidFill>
                          <a:effectLst/>
                          <a:latin typeface="HG丸ｺﾞｼｯｸM-PRO" panose="020F0600000000000000" pitchFamily="50" charset="-128"/>
                          <a:ea typeface="HG丸ｺﾞｼｯｸM-PRO" panose="020F0600000000000000" pitchFamily="50" charset="-128"/>
                        </a:rPr>
                        <a:t>3</a:t>
                      </a:r>
                      <a:r>
                        <a:rPr lang="zh-TW" altLang="en-US" sz="1600" b="1" i="0" u="none" strike="noStrike" dirty="0">
                          <a:solidFill>
                            <a:srgbClr val="FFFFFF"/>
                          </a:solidFill>
                          <a:effectLst/>
                          <a:latin typeface="HG丸ｺﾞｼｯｸM-PRO" panose="020F0600000000000000" pitchFamily="50" charset="-128"/>
                          <a:ea typeface="HG丸ｺﾞｼｯｸM-PRO" panose="020F0600000000000000" pitchFamily="50" charset="-128"/>
                        </a:rPr>
                        <a:t>、</a:t>
                      </a:r>
                      <a:r>
                        <a:rPr lang="en-US" altLang="zh-TW" sz="1600" b="1" i="0" u="none" strike="noStrike" dirty="0">
                          <a:solidFill>
                            <a:srgbClr val="FFFFFF"/>
                          </a:solidFill>
                          <a:effectLst/>
                          <a:latin typeface="HG丸ｺﾞｼｯｸM-PRO" panose="020F0600000000000000" pitchFamily="50" charset="-128"/>
                          <a:ea typeface="HG丸ｺﾞｼｯｸM-PRO" panose="020F0600000000000000" pitchFamily="50" charset="-128"/>
                        </a:rPr>
                        <a:t>4</a:t>
                      </a:r>
                      <a:r>
                        <a:rPr lang="zh-TW" altLang="en-US" sz="1600" b="1" i="0" u="none" strike="noStrike" dirty="0">
                          <a:solidFill>
                            <a:srgbClr val="FFFFFF"/>
                          </a:solidFill>
                          <a:effectLst/>
                          <a:latin typeface="HG丸ｺﾞｼｯｸM-PRO" panose="020F0600000000000000" pitchFamily="50" charset="-128"/>
                          <a:ea typeface="HG丸ｺﾞｼｯｸM-PRO" panose="020F0600000000000000" pitchFamily="50" charset="-128"/>
                        </a:rPr>
                        <a:t>歳）</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hMerge="1">
                  <a:txBody>
                    <a:bodyPr/>
                    <a:lstStyle/>
                    <a:p>
                      <a:endParaRPr kumimoji="1" lang="ja-JP" altLang="en-US"/>
                    </a:p>
                  </a:txBody>
                  <a:tcPr/>
                </a:tc>
                <a:extLst>
                  <a:ext uri="{0D108BD9-81ED-4DB2-BD59-A6C34878D82A}">
                    <a16:rowId xmlns:a16="http://schemas.microsoft.com/office/drawing/2014/main" val="402286605"/>
                  </a:ext>
                </a:extLst>
              </a:tr>
              <a:tr h="320897">
                <a:tc gridSpan="2" vMerge="1">
                  <a:txBody>
                    <a:bodyPr/>
                    <a:lstStyle/>
                    <a:p>
                      <a:endParaRPr kumimoji="1" lang="ja-JP" altLang="en-US"/>
                    </a:p>
                  </a:txBody>
                  <a:tcPr/>
                </a:tc>
                <a:tc hMerge="1" vMerge="1">
                  <a:txBody>
                    <a:bodyPr/>
                    <a:lstStyle/>
                    <a:p>
                      <a:endParaRPr kumimoji="1" lang="ja-JP" altLang="en-US"/>
                    </a:p>
                  </a:txBody>
                  <a:tcPr/>
                </a:tc>
                <a:tc>
                  <a:txBody>
                    <a:bodyPr/>
                    <a:lstStyle/>
                    <a:p>
                      <a:pPr algn="ctr" fontAlgn="ctr"/>
                      <a:r>
                        <a:rPr lang="ja-JP" altLang="en-US" sz="1600" b="1" i="0" u="none" strike="noStrike">
                          <a:solidFill>
                            <a:srgbClr val="FFFFFF"/>
                          </a:solidFill>
                          <a:effectLst/>
                          <a:latin typeface="HG丸ｺﾞｼｯｸM-PRO" panose="020F0600000000000000" pitchFamily="50" charset="-128"/>
                          <a:ea typeface="HG丸ｺﾞｼｯｸM-PRO" panose="020F0600000000000000" pitchFamily="50" charset="-128"/>
                        </a:rPr>
                        <a:t>件数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231F20"/>
                      </a:solidFill>
                      <a:prstDash val="solid"/>
                      <a:round/>
                      <a:headEnd type="none" w="med" len="med"/>
                      <a:tailEnd type="none" w="med" len="med"/>
                    </a:lnB>
                    <a:solidFill>
                      <a:srgbClr val="A6A6A6"/>
                    </a:solidFill>
                  </a:tcPr>
                </a:tc>
                <a:tc>
                  <a:txBody>
                    <a:bodyPr/>
                    <a:lstStyle/>
                    <a:p>
                      <a:pPr algn="ctr" fontAlgn="ctr"/>
                      <a:r>
                        <a:rPr lang="ja-JP" altLang="en-US" sz="1600" b="1" i="0" u="none" strike="noStrike">
                          <a:solidFill>
                            <a:srgbClr val="FFFFFF"/>
                          </a:solidFill>
                          <a:effectLst/>
                          <a:latin typeface="HG丸ｺﾞｼｯｸM-PRO" panose="020F0600000000000000" pitchFamily="50" charset="-128"/>
                          <a:ea typeface="HG丸ｺﾞｼｯｸM-PRO" panose="020F0600000000000000" pitchFamily="50" charset="-12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231F20"/>
                      </a:solidFill>
                      <a:prstDash val="solid"/>
                      <a:round/>
                      <a:headEnd type="none" w="med" len="med"/>
                      <a:tailEnd type="none" w="med" len="med"/>
                    </a:lnB>
                    <a:solidFill>
                      <a:srgbClr val="A6A6A6"/>
                    </a:solidFill>
                  </a:tcPr>
                </a:tc>
                <a:tc>
                  <a:txBody>
                    <a:bodyPr/>
                    <a:lstStyle/>
                    <a:p>
                      <a:pPr algn="ctr" fontAlgn="ctr"/>
                      <a:r>
                        <a:rPr lang="ja-JP" altLang="en-US" sz="1600" b="1" i="0" u="none" strike="noStrike">
                          <a:solidFill>
                            <a:srgbClr val="FFFFFF"/>
                          </a:solidFill>
                          <a:effectLst/>
                          <a:latin typeface="HG丸ｺﾞｼｯｸM-PRO" panose="020F0600000000000000" pitchFamily="50" charset="-128"/>
                          <a:ea typeface="HG丸ｺﾞｼｯｸM-PRO" panose="020F0600000000000000" pitchFamily="50" charset="-128"/>
                        </a:rPr>
                        <a:t>件数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231F20"/>
                      </a:solidFill>
                      <a:prstDash val="solid"/>
                      <a:round/>
                      <a:headEnd type="none" w="med" len="med"/>
                      <a:tailEnd type="none" w="med" len="med"/>
                    </a:lnB>
                    <a:solidFill>
                      <a:srgbClr val="A6A6A6"/>
                    </a:solidFill>
                  </a:tcPr>
                </a:tc>
                <a:tc>
                  <a:txBody>
                    <a:bodyPr/>
                    <a:lstStyle/>
                    <a:p>
                      <a:pPr algn="ctr" fontAlgn="ctr"/>
                      <a:r>
                        <a:rPr lang="ja-JP" altLang="en-US" sz="1600" b="1" i="0" u="none" strike="noStrike">
                          <a:solidFill>
                            <a:srgbClr val="FFFFFF"/>
                          </a:solidFill>
                          <a:effectLst/>
                          <a:latin typeface="HG丸ｺﾞｼｯｸM-PRO" panose="020F0600000000000000" pitchFamily="50" charset="-128"/>
                          <a:ea typeface="HG丸ｺﾞｼｯｸM-PRO" panose="020F0600000000000000" pitchFamily="50" charset="-12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231F20"/>
                      </a:solidFill>
                      <a:prstDash val="solid"/>
                      <a:round/>
                      <a:headEnd type="none" w="med" len="med"/>
                      <a:tailEnd type="none" w="med" len="med"/>
                    </a:lnB>
                    <a:solidFill>
                      <a:srgbClr val="A6A6A6"/>
                    </a:solidFill>
                  </a:tcPr>
                </a:tc>
                <a:extLst>
                  <a:ext uri="{0D108BD9-81ED-4DB2-BD59-A6C34878D82A}">
                    <a16:rowId xmlns:a16="http://schemas.microsoft.com/office/drawing/2014/main" val="511248816"/>
                  </a:ext>
                </a:extLst>
              </a:tr>
              <a:tr h="371201">
                <a:tc gridSpan="2">
                  <a:txBody>
                    <a:bodyPr/>
                    <a:lstStyle/>
                    <a:p>
                      <a:pPr algn="l" fontAlgn="ctr"/>
                      <a:r>
                        <a:rPr lang="ja-JP" altLang="en-US" sz="1600" b="0" i="0" u="none" strike="noStrike" dirty="0">
                          <a:solidFill>
                            <a:srgbClr val="000000"/>
                          </a:solidFill>
                          <a:effectLst/>
                          <a:latin typeface="HG丸ｺﾞｼｯｸM-PRO" panose="020F0600000000000000" pitchFamily="50" charset="-128"/>
                          <a:ea typeface="HG丸ｺﾞｼｯｸM-PRO" panose="020F0600000000000000" pitchFamily="50" charset="-128"/>
                        </a:rPr>
                        <a:t>母体搬送あり</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hMerge="1">
                  <a:txBody>
                    <a:bodyPr/>
                    <a:lstStyle/>
                    <a:p>
                      <a:pPr algn="l" fontAlgn="ctr"/>
                      <a:endParaRPr lang="ja-JP" altLang="en-US" sz="16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nchor="ctr">
                    <a:lnL>
                      <a:noFill/>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dot"/>
                      <a:round/>
                      <a:headEnd type="none" w="med" len="med"/>
                      <a:tailEnd type="none" w="med" len="med"/>
                    </a:lnB>
                    <a:solidFill>
                      <a:srgbClr val="FFFFFF"/>
                    </a:solidFill>
                  </a:tcPr>
                </a:tc>
                <a:tc>
                  <a:txBody>
                    <a:bodyPr/>
                    <a:lstStyle/>
                    <a:p>
                      <a:pPr algn="ctr" fontAlgn="ctr"/>
                      <a:r>
                        <a:rPr lang="en-US" altLang="ja-JP" sz="1600" b="0" i="0" u="none" strike="noStrike" dirty="0">
                          <a:solidFill>
                            <a:srgbClr val="000000"/>
                          </a:solidFill>
                          <a:effectLst/>
                          <a:latin typeface="HG丸ｺﾞｼｯｸM-PRO" panose="020F0600000000000000" pitchFamily="50" charset="-128"/>
                          <a:ea typeface="HG丸ｺﾞｼｯｸM-PRO" panose="020F0600000000000000" pitchFamily="50" charset="-128"/>
                        </a:rPr>
                        <a:t>18</a:t>
                      </a:r>
                    </a:p>
                  </a:txBody>
                  <a:tcPr marL="9525" marR="9525" marT="9525"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dot"/>
                      <a:round/>
                      <a:headEnd type="none" w="med" len="med"/>
                      <a:tailEnd type="none" w="med" len="med"/>
                    </a:lnB>
                    <a:solidFill>
                      <a:srgbClr val="FFFFFF"/>
                    </a:solidFill>
                  </a:tcPr>
                </a:tc>
                <a:tc>
                  <a:txBody>
                    <a:bodyPr/>
                    <a:lstStyle/>
                    <a:p>
                      <a:pPr algn="ctr" fontAlgn="ctr"/>
                      <a:r>
                        <a:rPr lang="en-US" altLang="ja-JP" sz="1600" b="0" i="0" u="none" strike="noStrike" dirty="0">
                          <a:solidFill>
                            <a:srgbClr val="000000"/>
                          </a:solidFill>
                          <a:effectLst/>
                          <a:latin typeface="HG丸ｺﾞｼｯｸM-PRO" panose="020F0600000000000000" pitchFamily="50" charset="-128"/>
                          <a:ea typeface="HG丸ｺﾞｼｯｸM-PRO" panose="020F0600000000000000" pitchFamily="50" charset="-128"/>
                        </a:rPr>
                        <a:t>9.3 </a:t>
                      </a:r>
                    </a:p>
                  </a:txBody>
                  <a:tcPr marL="9525" marR="9525" marT="9525"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dot"/>
                      <a:round/>
                      <a:headEnd type="none" w="med" len="med"/>
                      <a:tailEnd type="none" w="med" len="med"/>
                    </a:lnB>
                    <a:solidFill>
                      <a:srgbClr val="FFFFFF"/>
                    </a:solidFill>
                  </a:tcPr>
                </a:tc>
                <a:tc>
                  <a:txBody>
                    <a:bodyPr/>
                    <a:lstStyle/>
                    <a:p>
                      <a:pPr algn="ctr" fontAlgn="ctr"/>
                      <a:r>
                        <a:rPr lang="en-US" altLang="ja-JP" sz="1600" b="0" i="0" u="none" strike="noStrike" dirty="0">
                          <a:solidFill>
                            <a:srgbClr val="000000"/>
                          </a:solidFill>
                          <a:effectLst/>
                          <a:latin typeface="HG丸ｺﾞｼｯｸM-PRO" panose="020F0600000000000000" pitchFamily="50" charset="-128"/>
                          <a:ea typeface="HG丸ｺﾞｼｯｸM-PRO" panose="020F0600000000000000" pitchFamily="50" charset="-128"/>
                        </a:rPr>
                        <a:t>27</a:t>
                      </a:r>
                    </a:p>
                  </a:txBody>
                  <a:tcPr marL="9525" marR="9525" marT="9525"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dot"/>
                      <a:round/>
                      <a:headEnd type="none" w="med" len="med"/>
                      <a:tailEnd type="none" w="med" len="med"/>
                    </a:lnB>
                    <a:solidFill>
                      <a:srgbClr val="FFFFFF"/>
                    </a:solidFill>
                  </a:tcPr>
                </a:tc>
                <a:tc>
                  <a:txBody>
                    <a:bodyPr/>
                    <a:lstStyle/>
                    <a:p>
                      <a:pPr algn="ctr" fontAlgn="ctr"/>
                      <a:r>
                        <a:rPr lang="en-US" altLang="ja-JP" sz="1600" b="0" i="0" u="none" strike="noStrike" dirty="0">
                          <a:solidFill>
                            <a:srgbClr val="000000"/>
                          </a:solidFill>
                          <a:effectLst/>
                          <a:latin typeface="HG丸ｺﾞｼｯｸM-PRO" panose="020F0600000000000000" pitchFamily="50" charset="-128"/>
                          <a:ea typeface="HG丸ｺﾞｼｯｸM-PRO" panose="020F0600000000000000" pitchFamily="50" charset="-128"/>
                        </a:rPr>
                        <a:t>14.4 </a:t>
                      </a:r>
                    </a:p>
                  </a:txBody>
                  <a:tcPr marL="9525" marR="9525" marT="9525"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dot"/>
                      <a:round/>
                      <a:headEnd type="none" w="med" len="med"/>
                      <a:tailEnd type="none" w="med" len="med"/>
                    </a:lnB>
                    <a:solidFill>
                      <a:srgbClr val="FFFFFF"/>
                    </a:solidFill>
                  </a:tcPr>
                </a:tc>
                <a:extLst>
                  <a:ext uri="{0D108BD9-81ED-4DB2-BD59-A6C34878D82A}">
                    <a16:rowId xmlns:a16="http://schemas.microsoft.com/office/drawing/2014/main" val="651990545"/>
                  </a:ext>
                </a:extLst>
              </a:tr>
              <a:tr h="320897">
                <a:tc>
                  <a:txBody>
                    <a:bodyPr/>
                    <a:lstStyle/>
                    <a:p>
                      <a:pPr algn="l" fontAlgn="ctr"/>
                      <a:r>
                        <a:rPr lang="ja-JP" altLang="en-US" sz="1600" b="0" i="0" u="none" strike="noStrike">
                          <a:solidFill>
                            <a:srgbClr val="000000"/>
                          </a:solidFill>
                          <a:effectLst/>
                          <a:latin typeface="HG丸ｺﾞｼｯｸM-PRO" panose="020F0600000000000000" pitchFamily="50" charset="-128"/>
                          <a:ea typeface="HG丸ｺﾞｼｯｸM-PRO" panose="020F0600000000000000" pitchFamily="50"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231F20"/>
                      </a:solidFill>
                      <a:prstDash val="dot"/>
                      <a:round/>
                      <a:headEnd type="none" w="med" len="med"/>
                      <a:tailEnd type="none" w="med" len="med"/>
                    </a:lnR>
                    <a:lnT>
                      <a:noFill/>
                    </a:lnT>
                    <a:lnB>
                      <a:noFill/>
                    </a:lnB>
                    <a:solidFill>
                      <a:srgbClr val="FFFFFF"/>
                    </a:solidFill>
                  </a:tcPr>
                </a:tc>
                <a:tc>
                  <a:txBody>
                    <a:bodyPr/>
                    <a:lstStyle/>
                    <a:p>
                      <a:pPr algn="l" fontAlgn="ctr"/>
                      <a:r>
                        <a:rPr lang="ja-JP" altLang="en-US" sz="1600" b="0" i="0" u="none" strike="noStrike">
                          <a:solidFill>
                            <a:srgbClr val="000000"/>
                          </a:solidFill>
                          <a:effectLst/>
                          <a:latin typeface="HG丸ｺﾞｼｯｸM-PRO" panose="020F0600000000000000" pitchFamily="50" charset="-128"/>
                          <a:ea typeface="HG丸ｺﾞｼｯｸM-PRO" panose="020F0600000000000000" pitchFamily="50" charset="-128"/>
                        </a:rPr>
                        <a:t>病院から病院へ母体搬送</a:t>
                      </a:r>
                    </a:p>
                  </a:txBody>
                  <a:tcPr marL="9525" marR="9525" marT="9525" marB="0" anchor="ctr">
                    <a:lnL w="6350" cap="flat" cmpd="sng" algn="ctr">
                      <a:solidFill>
                        <a:srgbClr val="231F20"/>
                      </a:solidFill>
                      <a:prstDash val="dot"/>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dot"/>
                      <a:round/>
                      <a:headEnd type="none" w="med" len="med"/>
                      <a:tailEnd type="none" w="med" len="med"/>
                    </a:lnB>
                    <a:solidFill>
                      <a:srgbClr val="FFFFFF"/>
                    </a:solidFill>
                  </a:tcPr>
                </a:tc>
                <a:tc>
                  <a:txBody>
                    <a:bodyPr/>
                    <a:lstStyle/>
                    <a:p>
                      <a:pPr algn="r" fontAlgn="ctr"/>
                      <a:r>
                        <a:rPr lang="en-US" altLang="ja-JP" sz="1600" b="0" i="0" u="none" strike="noStrike" dirty="0">
                          <a:solidFill>
                            <a:srgbClr val="000000"/>
                          </a:solidFill>
                          <a:effectLst/>
                          <a:latin typeface="HG丸ｺﾞｼｯｸM-PRO" panose="020F0600000000000000" pitchFamily="50" charset="-128"/>
                          <a:ea typeface="HG丸ｺﾞｼｯｸM-PRO" panose="020F0600000000000000" pitchFamily="50" charset="-128"/>
                        </a:rPr>
                        <a:t>2</a:t>
                      </a:r>
                    </a:p>
                  </a:txBody>
                  <a:tcPr marL="9525" marR="9525" marT="9525"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dot"/>
                      <a:round/>
                      <a:headEnd type="none" w="med" len="med"/>
                      <a:tailEnd type="none" w="med" len="med"/>
                    </a:lnB>
                    <a:solidFill>
                      <a:srgbClr val="FFFFFF"/>
                    </a:solidFill>
                  </a:tcPr>
                </a:tc>
                <a:tc>
                  <a:txBody>
                    <a:bodyPr/>
                    <a:lstStyle/>
                    <a:p>
                      <a:pPr algn="r" fontAlgn="ctr"/>
                      <a:r>
                        <a:rPr lang="en-US" altLang="ja-JP" sz="1600" b="0" i="0" u="none" strike="noStrike" dirty="0">
                          <a:solidFill>
                            <a:srgbClr val="000000"/>
                          </a:solidFill>
                          <a:effectLst/>
                          <a:latin typeface="HG丸ｺﾞｼｯｸM-PRO" panose="020F0600000000000000" pitchFamily="50" charset="-128"/>
                          <a:ea typeface="HG丸ｺﾞｼｯｸM-PRO" panose="020F0600000000000000" pitchFamily="50" charset="-128"/>
                        </a:rPr>
                        <a:t>(1.0)</a:t>
                      </a:r>
                    </a:p>
                  </a:txBody>
                  <a:tcPr marL="9525" marR="9525" marT="9525"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dot"/>
                      <a:round/>
                      <a:headEnd type="none" w="med" len="med"/>
                      <a:tailEnd type="none" w="med" len="med"/>
                    </a:lnB>
                    <a:solidFill>
                      <a:srgbClr val="FFFFFF"/>
                    </a:solidFill>
                  </a:tcPr>
                </a:tc>
                <a:tc>
                  <a:txBody>
                    <a:bodyPr/>
                    <a:lstStyle/>
                    <a:p>
                      <a:pPr algn="r" fontAlgn="ctr"/>
                      <a:r>
                        <a:rPr lang="en-US" altLang="ja-JP" sz="1600" b="0" i="0" u="none" strike="noStrike" dirty="0">
                          <a:solidFill>
                            <a:srgbClr val="000000"/>
                          </a:solidFill>
                          <a:effectLst/>
                          <a:latin typeface="HG丸ｺﾞｼｯｸM-PRO" panose="020F0600000000000000" pitchFamily="50" charset="-128"/>
                          <a:ea typeface="HG丸ｺﾞｼｯｸM-PRO" panose="020F0600000000000000" pitchFamily="50" charset="-128"/>
                        </a:rPr>
                        <a:t>11</a:t>
                      </a:r>
                    </a:p>
                  </a:txBody>
                  <a:tcPr marL="9525" marR="9525" marT="9525"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dot"/>
                      <a:round/>
                      <a:headEnd type="none" w="med" len="med"/>
                      <a:tailEnd type="none" w="med" len="med"/>
                    </a:lnB>
                    <a:solidFill>
                      <a:srgbClr val="FFFFFF"/>
                    </a:solidFill>
                  </a:tcPr>
                </a:tc>
                <a:tc>
                  <a:txBody>
                    <a:bodyPr/>
                    <a:lstStyle/>
                    <a:p>
                      <a:pPr algn="r" fontAlgn="ctr"/>
                      <a:r>
                        <a:rPr lang="en-US" altLang="ja-JP" sz="1600" b="0" i="0" u="none" strike="noStrike" dirty="0">
                          <a:solidFill>
                            <a:srgbClr val="000000"/>
                          </a:solidFill>
                          <a:effectLst/>
                          <a:latin typeface="HG丸ｺﾞｼｯｸM-PRO" panose="020F0600000000000000" pitchFamily="50" charset="-128"/>
                          <a:ea typeface="HG丸ｺﾞｼｯｸM-PRO" panose="020F0600000000000000" pitchFamily="50" charset="-128"/>
                        </a:rPr>
                        <a:t>(5.9)</a:t>
                      </a:r>
                    </a:p>
                  </a:txBody>
                  <a:tcPr marL="9525" marR="9525" marT="9525"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dot"/>
                      <a:round/>
                      <a:headEnd type="none" w="med" len="med"/>
                      <a:tailEnd type="none" w="med" len="med"/>
                    </a:lnB>
                    <a:solidFill>
                      <a:srgbClr val="FFFFFF"/>
                    </a:solidFill>
                  </a:tcPr>
                </a:tc>
                <a:extLst>
                  <a:ext uri="{0D108BD9-81ED-4DB2-BD59-A6C34878D82A}">
                    <a16:rowId xmlns:a16="http://schemas.microsoft.com/office/drawing/2014/main" val="1719920634"/>
                  </a:ext>
                </a:extLst>
              </a:tr>
              <a:tr h="320897">
                <a:tc>
                  <a:txBody>
                    <a:bodyPr/>
                    <a:lstStyle/>
                    <a:p>
                      <a:pPr algn="l" fontAlgn="ctr"/>
                      <a:r>
                        <a:rPr lang="ja-JP" altLang="en-US" sz="1600" b="0" i="0" u="none" strike="noStrike">
                          <a:solidFill>
                            <a:srgbClr val="000000"/>
                          </a:solidFill>
                          <a:effectLst/>
                          <a:latin typeface="HG丸ｺﾞｼｯｸM-PRO" panose="020F0600000000000000" pitchFamily="50" charset="-128"/>
                          <a:ea typeface="HG丸ｺﾞｼｯｸM-PRO" panose="020F0600000000000000" pitchFamily="50"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231F20"/>
                      </a:solidFill>
                      <a:prstDash val="dot"/>
                      <a:round/>
                      <a:headEnd type="none" w="med" len="med"/>
                      <a:tailEnd type="none" w="med" len="med"/>
                    </a:lnR>
                    <a:lnT>
                      <a:noFill/>
                    </a:lnT>
                    <a:lnB>
                      <a:noFill/>
                    </a:lnB>
                    <a:solidFill>
                      <a:srgbClr val="FFFFFF"/>
                    </a:solidFill>
                  </a:tcPr>
                </a:tc>
                <a:tc>
                  <a:txBody>
                    <a:bodyPr/>
                    <a:lstStyle/>
                    <a:p>
                      <a:pPr algn="l" fontAlgn="ctr"/>
                      <a:r>
                        <a:rPr lang="ja-JP" altLang="en-US" sz="1600" b="0" i="0" u="none" strike="noStrike" dirty="0">
                          <a:solidFill>
                            <a:srgbClr val="000000"/>
                          </a:solidFill>
                          <a:effectLst/>
                          <a:latin typeface="HG丸ｺﾞｼｯｸM-PRO" panose="020F0600000000000000" pitchFamily="50" charset="-128"/>
                          <a:ea typeface="HG丸ｺﾞｼｯｸM-PRO" panose="020F0600000000000000" pitchFamily="50" charset="-128"/>
                        </a:rPr>
                        <a:t>診療所から病院へ母体搬送</a:t>
                      </a:r>
                    </a:p>
                  </a:txBody>
                  <a:tcPr marL="9525" marR="9525" marT="9525" marB="0" anchor="ctr">
                    <a:lnL w="6350" cap="flat" cmpd="sng" algn="ctr">
                      <a:solidFill>
                        <a:srgbClr val="231F20"/>
                      </a:solidFill>
                      <a:prstDash val="dot"/>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dot"/>
                      <a:round/>
                      <a:headEnd type="none" w="med" len="med"/>
                      <a:tailEnd type="none" w="med" len="med"/>
                    </a:lnB>
                    <a:solidFill>
                      <a:srgbClr val="FFFFFF"/>
                    </a:solidFill>
                  </a:tcPr>
                </a:tc>
                <a:tc>
                  <a:txBody>
                    <a:bodyPr/>
                    <a:lstStyle/>
                    <a:p>
                      <a:pPr algn="r" fontAlgn="ctr"/>
                      <a:r>
                        <a:rPr lang="en-US" altLang="ja-JP" sz="1600" b="0" i="0" u="none" strike="noStrike" dirty="0">
                          <a:solidFill>
                            <a:srgbClr val="000000"/>
                          </a:solidFill>
                          <a:effectLst/>
                          <a:latin typeface="HG丸ｺﾞｼｯｸM-PRO" panose="020F0600000000000000" pitchFamily="50" charset="-128"/>
                          <a:ea typeface="HG丸ｺﾞｼｯｸM-PRO" panose="020F0600000000000000" pitchFamily="50" charset="-128"/>
                        </a:rPr>
                        <a:t>16</a:t>
                      </a:r>
                    </a:p>
                  </a:txBody>
                  <a:tcPr marL="9525" marR="9525" marT="9525"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dot"/>
                      <a:round/>
                      <a:headEnd type="none" w="med" len="med"/>
                      <a:tailEnd type="none" w="med" len="med"/>
                    </a:lnB>
                    <a:solidFill>
                      <a:srgbClr val="FFFFFF"/>
                    </a:solidFill>
                  </a:tcPr>
                </a:tc>
                <a:tc>
                  <a:txBody>
                    <a:bodyPr/>
                    <a:lstStyle/>
                    <a:p>
                      <a:pPr algn="r" fontAlgn="ctr"/>
                      <a:r>
                        <a:rPr lang="en-US" altLang="ja-JP" sz="1600" b="0" i="0" u="none" strike="noStrike" dirty="0">
                          <a:solidFill>
                            <a:srgbClr val="000000"/>
                          </a:solidFill>
                          <a:effectLst/>
                          <a:latin typeface="HG丸ｺﾞｼｯｸM-PRO" panose="020F0600000000000000" pitchFamily="50" charset="-128"/>
                          <a:ea typeface="HG丸ｺﾞｼｯｸM-PRO" panose="020F0600000000000000" pitchFamily="50" charset="-128"/>
                        </a:rPr>
                        <a:t>(8.2)</a:t>
                      </a:r>
                    </a:p>
                  </a:txBody>
                  <a:tcPr marL="9525" marR="9525" marT="9525"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dot"/>
                      <a:round/>
                      <a:headEnd type="none" w="med" len="med"/>
                      <a:tailEnd type="none" w="med" len="med"/>
                    </a:lnB>
                    <a:solidFill>
                      <a:srgbClr val="FFFFFF"/>
                    </a:solidFill>
                  </a:tcPr>
                </a:tc>
                <a:tc>
                  <a:txBody>
                    <a:bodyPr/>
                    <a:lstStyle/>
                    <a:p>
                      <a:pPr algn="r" fontAlgn="ctr"/>
                      <a:r>
                        <a:rPr lang="en-US" altLang="ja-JP" sz="1600" b="0" i="0" u="none" strike="noStrike" dirty="0">
                          <a:solidFill>
                            <a:srgbClr val="000000"/>
                          </a:solidFill>
                          <a:effectLst/>
                          <a:latin typeface="HG丸ｺﾞｼｯｸM-PRO" panose="020F0600000000000000" pitchFamily="50" charset="-128"/>
                          <a:ea typeface="HG丸ｺﾞｼｯｸM-PRO" panose="020F0600000000000000" pitchFamily="50" charset="-128"/>
                        </a:rPr>
                        <a:t>15</a:t>
                      </a:r>
                    </a:p>
                  </a:txBody>
                  <a:tcPr marL="9525" marR="9525" marT="9525"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dot"/>
                      <a:round/>
                      <a:headEnd type="none" w="med" len="med"/>
                      <a:tailEnd type="none" w="med" len="med"/>
                    </a:lnB>
                    <a:solidFill>
                      <a:srgbClr val="FFFFFF"/>
                    </a:solidFill>
                  </a:tcPr>
                </a:tc>
                <a:tc>
                  <a:txBody>
                    <a:bodyPr/>
                    <a:lstStyle/>
                    <a:p>
                      <a:pPr algn="r" fontAlgn="ctr"/>
                      <a:r>
                        <a:rPr lang="en-US" altLang="ja-JP" sz="1600" b="0" i="0" u="none" strike="noStrike" dirty="0">
                          <a:solidFill>
                            <a:srgbClr val="000000"/>
                          </a:solidFill>
                          <a:effectLst/>
                          <a:latin typeface="HG丸ｺﾞｼｯｸM-PRO" panose="020F0600000000000000" pitchFamily="50" charset="-128"/>
                          <a:ea typeface="HG丸ｺﾞｼｯｸM-PRO" panose="020F0600000000000000" pitchFamily="50" charset="-128"/>
                        </a:rPr>
                        <a:t>(8.0)</a:t>
                      </a:r>
                    </a:p>
                  </a:txBody>
                  <a:tcPr marL="9525" marR="9525" marT="9525"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231F20"/>
                      </a:solidFill>
                      <a:prstDash val="dot"/>
                      <a:round/>
                      <a:headEnd type="none" w="med" len="med"/>
                      <a:tailEnd type="none" w="med" len="med"/>
                    </a:lnB>
                    <a:solidFill>
                      <a:srgbClr val="FFFFFF"/>
                    </a:solidFill>
                  </a:tcPr>
                </a:tc>
                <a:extLst>
                  <a:ext uri="{0D108BD9-81ED-4DB2-BD59-A6C34878D82A}">
                    <a16:rowId xmlns:a16="http://schemas.microsoft.com/office/drawing/2014/main" val="1098223779"/>
                  </a:ext>
                </a:extLst>
              </a:tr>
              <a:tr h="320897">
                <a:tc>
                  <a:txBody>
                    <a:bodyPr/>
                    <a:lstStyle/>
                    <a:p>
                      <a:pPr algn="l" fontAlgn="ctr"/>
                      <a:r>
                        <a:rPr lang="ja-JP" altLang="en-US" sz="1600" b="0" i="0" u="none" strike="noStrike">
                          <a:solidFill>
                            <a:srgbClr val="000000"/>
                          </a:solidFill>
                          <a:effectLst/>
                          <a:latin typeface="HG丸ｺﾞｼｯｸM-PRO" panose="020F0600000000000000" pitchFamily="50" charset="-128"/>
                          <a:ea typeface="HG丸ｺﾞｼｯｸM-PRO" panose="020F0600000000000000" pitchFamily="50"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231F20"/>
                      </a:solidFill>
                      <a:prstDash val="dot"/>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1600" b="0" i="0" u="none" strike="noStrike">
                          <a:solidFill>
                            <a:srgbClr val="000000"/>
                          </a:solidFill>
                          <a:effectLst/>
                          <a:latin typeface="HG丸ｺﾞｼｯｸM-PRO" panose="020F0600000000000000" pitchFamily="50" charset="-128"/>
                          <a:ea typeface="HG丸ｺﾞｼｯｸM-PRO" panose="020F0600000000000000" pitchFamily="50" charset="-128"/>
                        </a:rPr>
                        <a:t>上記以外の母体搬送</a:t>
                      </a:r>
                    </a:p>
                  </a:txBody>
                  <a:tcPr marL="9525" marR="9525" marT="9525" marB="0" anchor="ctr">
                    <a:lnL w="6350" cap="flat" cmpd="sng" algn="ctr">
                      <a:solidFill>
                        <a:srgbClr val="231F20"/>
                      </a:solidFill>
                      <a:prstDash val="dot"/>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600" b="0" i="0" u="none" strike="noStrike" dirty="0">
                          <a:solidFill>
                            <a:srgbClr val="000000"/>
                          </a:solidFill>
                          <a:effectLst/>
                          <a:latin typeface="HG丸ｺﾞｼｯｸM-PRO" panose="020F0600000000000000" pitchFamily="50" charset="-128"/>
                          <a:ea typeface="HG丸ｺﾞｼｯｸM-PRO" panose="020F0600000000000000" pitchFamily="50" charset="-128"/>
                        </a:rPr>
                        <a:t>0</a:t>
                      </a:r>
                    </a:p>
                  </a:txBody>
                  <a:tcPr marL="9525" marR="9525" marT="9525"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600" b="0" i="0" u="none" strike="noStrike" dirty="0">
                          <a:solidFill>
                            <a:srgbClr val="000000"/>
                          </a:solidFill>
                          <a:effectLst/>
                          <a:latin typeface="HG丸ｺﾞｼｯｸM-PRO" panose="020F0600000000000000" pitchFamily="50" charset="-128"/>
                          <a:ea typeface="HG丸ｺﾞｼｯｸM-PRO" panose="020F0600000000000000" pitchFamily="50" charset="-128"/>
                        </a:rPr>
                        <a:t>(0.0)</a:t>
                      </a:r>
                    </a:p>
                  </a:txBody>
                  <a:tcPr marL="9525" marR="9525" marT="9525"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600" b="0" i="0" u="none" strike="noStrike" dirty="0">
                          <a:solidFill>
                            <a:srgbClr val="000000"/>
                          </a:solidFill>
                          <a:effectLst/>
                          <a:latin typeface="HG丸ｺﾞｼｯｸM-PRO" panose="020F0600000000000000" pitchFamily="50" charset="-128"/>
                          <a:ea typeface="HG丸ｺﾞｼｯｸM-PRO" panose="020F0600000000000000" pitchFamily="50" charset="-128"/>
                        </a:rPr>
                        <a:t>1</a:t>
                      </a:r>
                    </a:p>
                  </a:txBody>
                  <a:tcPr marL="9525" marR="9525" marT="9525"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600" b="0" i="0" u="none" strike="noStrike" dirty="0">
                          <a:solidFill>
                            <a:srgbClr val="000000"/>
                          </a:solidFill>
                          <a:effectLst/>
                          <a:latin typeface="HG丸ｺﾞｼｯｸM-PRO" panose="020F0600000000000000" pitchFamily="50" charset="-128"/>
                          <a:ea typeface="HG丸ｺﾞｼｯｸM-PRO" panose="020F0600000000000000" pitchFamily="50" charset="-128"/>
                        </a:rPr>
                        <a:t>(0.5)</a:t>
                      </a:r>
                    </a:p>
                  </a:txBody>
                  <a:tcPr marL="9525" marR="9525" marT="9525"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41187531"/>
                  </a:ext>
                </a:extLst>
              </a:tr>
              <a:tr h="338724">
                <a:tc gridSpan="2">
                  <a:txBody>
                    <a:bodyPr/>
                    <a:lstStyle/>
                    <a:p>
                      <a:pPr algn="l" fontAlgn="ctr"/>
                      <a:r>
                        <a:rPr lang="ja-JP" altLang="en-US" sz="1600" b="0" i="0" u="none" strike="noStrike" dirty="0">
                          <a:solidFill>
                            <a:srgbClr val="000000"/>
                          </a:solidFill>
                          <a:effectLst/>
                          <a:latin typeface="HG丸ｺﾞｼｯｸM-PRO" panose="020F0600000000000000" pitchFamily="50" charset="-128"/>
                          <a:ea typeface="HG丸ｺﾞｼｯｸM-PRO" panose="020F0600000000000000" pitchFamily="50" charset="-128"/>
                        </a:rPr>
                        <a:t>母体搬送なし</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a:txBody>
                    <a:bodyPr/>
                    <a:lstStyle/>
                    <a:p>
                      <a:pPr algn="ctr" fontAlgn="ctr"/>
                      <a:r>
                        <a:rPr lang="en-US" altLang="ja-JP" sz="1600" b="0" i="0" u="none" strike="noStrike" dirty="0">
                          <a:solidFill>
                            <a:srgbClr val="000000"/>
                          </a:solidFill>
                          <a:effectLst/>
                          <a:latin typeface="HG丸ｺﾞｼｯｸM-PRO" panose="020F0600000000000000" pitchFamily="50" charset="-128"/>
                          <a:ea typeface="HG丸ｺﾞｼｯｸM-PRO" panose="020F0600000000000000" pitchFamily="50" charset="-128"/>
                        </a:rPr>
                        <a:t>176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600" b="0" i="0" u="none" strike="noStrike" dirty="0">
                          <a:solidFill>
                            <a:srgbClr val="000000"/>
                          </a:solidFill>
                          <a:effectLst/>
                          <a:latin typeface="HG丸ｺﾞｼｯｸM-PRO" panose="020F0600000000000000" pitchFamily="50" charset="-128"/>
                          <a:ea typeface="HG丸ｺﾞｼｯｸM-PRO" panose="020F0600000000000000" pitchFamily="50" charset="-128"/>
                        </a:rPr>
                        <a:t>90.7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600" b="0" i="0" u="none" strike="noStrike" dirty="0">
                          <a:solidFill>
                            <a:srgbClr val="000000"/>
                          </a:solidFill>
                          <a:effectLst/>
                          <a:latin typeface="HG丸ｺﾞｼｯｸM-PRO" panose="020F0600000000000000" pitchFamily="50" charset="-128"/>
                          <a:ea typeface="HG丸ｺﾞｼｯｸM-PRO" panose="020F0600000000000000" pitchFamily="50" charset="-128"/>
                        </a:rPr>
                        <a:t>161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600" b="0" i="0" u="none" strike="noStrike" dirty="0">
                          <a:solidFill>
                            <a:srgbClr val="000000"/>
                          </a:solidFill>
                          <a:effectLst/>
                          <a:latin typeface="HG丸ｺﾞｼｯｸM-PRO" panose="020F0600000000000000" pitchFamily="50" charset="-128"/>
                          <a:ea typeface="HG丸ｺﾞｼｯｸM-PRO" panose="020F0600000000000000" pitchFamily="50" charset="-128"/>
                        </a:rPr>
                        <a:t>85.6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59822399"/>
                  </a:ext>
                </a:extLst>
              </a:tr>
              <a:tr h="338724">
                <a:tc gridSpan="2">
                  <a:txBody>
                    <a:bodyPr/>
                    <a:lstStyle/>
                    <a:p>
                      <a:pPr algn="ctr" fontAlgn="ctr"/>
                      <a:r>
                        <a:rPr lang="ja-JP" altLang="en-US" sz="1600" b="0" i="0" u="none" strike="noStrike">
                          <a:solidFill>
                            <a:srgbClr val="000000"/>
                          </a:solidFill>
                          <a:effectLst/>
                          <a:latin typeface="HG丸ｺﾞｼｯｸM-PRO" panose="020F0600000000000000" pitchFamily="50" charset="-128"/>
                          <a:ea typeface="HG丸ｺﾞｼｯｸM-PRO" panose="020F0600000000000000" pitchFamily="50" charset="-128"/>
                        </a:rPr>
                        <a:t>合計</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hMerge="1">
                  <a:txBody>
                    <a:bodyPr/>
                    <a:lstStyle/>
                    <a:p>
                      <a:endParaRPr kumimoji="1" lang="ja-JP" altLang="en-US"/>
                    </a:p>
                  </a:txBody>
                  <a:tcPr/>
                </a:tc>
                <a:tc>
                  <a:txBody>
                    <a:bodyPr/>
                    <a:lstStyle/>
                    <a:p>
                      <a:pPr algn="ctr" fontAlgn="ctr"/>
                      <a:r>
                        <a:rPr lang="en-US" altLang="ja-JP" sz="1600" b="0" i="0" u="none" strike="noStrike" dirty="0">
                          <a:solidFill>
                            <a:srgbClr val="000000"/>
                          </a:solidFill>
                          <a:effectLst/>
                          <a:latin typeface="HG丸ｺﾞｼｯｸM-PRO" panose="020F0600000000000000" pitchFamily="50" charset="-128"/>
                          <a:ea typeface="HG丸ｺﾞｼｯｸM-PRO" panose="020F0600000000000000" pitchFamily="50" charset="-128"/>
                        </a:rPr>
                        <a:t>194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altLang="ja-JP" sz="1600" b="0" i="0" u="none" strike="noStrike" dirty="0">
                          <a:solidFill>
                            <a:srgbClr val="000000"/>
                          </a:solidFill>
                          <a:effectLst/>
                          <a:latin typeface="HG丸ｺﾞｼｯｸM-PRO" panose="020F0600000000000000" pitchFamily="50" charset="-128"/>
                          <a:ea typeface="HG丸ｺﾞｼｯｸM-PRO" panose="020F0600000000000000" pitchFamily="50" charset="-128"/>
                        </a:rPr>
                        <a:t>100.0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altLang="ja-JP" sz="1600" b="0" i="0" u="none" strike="noStrike" dirty="0">
                          <a:solidFill>
                            <a:srgbClr val="000000"/>
                          </a:solidFill>
                          <a:effectLst/>
                          <a:latin typeface="HG丸ｺﾞｼｯｸM-PRO" panose="020F0600000000000000" pitchFamily="50" charset="-128"/>
                          <a:ea typeface="HG丸ｺﾞｼｯｸM-PRO" panose="020F0600000000000000" pitchFamily="50" charset="-128"/>
                        </a:rPr>
                        <a:t>188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altLang="ja-JP" sz="1600" b="0" i="0" u="none" strike="noStrike" dirty="0">
                          <a:solidFill>
                            <a:srgbClr val="000000"/>
                          </a:solidFill>
                          <a:effectLst/>
                          <a:latin typeface="HG丸ｺﾞｼｯｸM-PRO" panose="020F0600000000000000" pitchFamily="50" charset="-128"/>
                          <a:ea typeface="HG丸ｺﾞｼｯｸM-PRO" panose="020F0600000000000000" pitchFamily="50" charset="-128"/>
                        </a:rPr>
                        <a:t>100.0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730804362"/>
                  </a:ext>
                </a:extLst>
              </a:tr>
            </a:tbl>
          </a:graphicData>
        </a:graphic>
      </p:graphicFrame>
      <p:sp>
        <p:nvSpPr>
          <p:cNvPr id="3" name="スライド番号プレースホルダー 2">
            <a:extLst>
              <a:ext uri="{FF2B5EF4-FFF2-40B4-BE49-F238E27FC236}">
                <a16:creationId xmlns:a16="http://schemas.microsoft.com/office/drawing/2014/main" id="{D4A1C1B3-DA0A-48CE-894C-4DB1E267924F}"/>
              </a:ext>
            </a:extLst>
          </p:cNvPr>
          <p:cNvSpPr>
            <a:spLocks noGrp="1"/>
          </p:cNvSpPr>
          <p:nvPr>
            <p:ph type="sldNum" sz="quarter" idx="12"/>
          </p:nvPr>
        </p:nvSpPr>
        <p:spPr/>
        <p:txBody>
          <a:bodyPr/>
          <a:lstStyle/>
          <a:p>
            <a:pPr>
              <a:defRPr/>
            </a:pPr>
            <a:fld id="{930F64EC-FE0A-4460-B896-894E0E1B6F85}" type="slidenum">
              <a:rPr lang="ja-JP" altLang="en-US" smtClean="0"/>
              <a:pPr>
                <a:defRPr/>
              </a:pPr>
              <a:t>102</a:t>
            </a:fld>
            <a:endParaRPr lang="en-US" altLang="ja-JP" dirty="0"/>
          </a:p>
        </p:txBody>
      </p:sp>
    </p:spTree>
    <p:extLst>
      <p:ext uri="{BB962C8B-B14F-4D97-AF65-F5344CB8AC3E}">
        <p14:creationId xmlns:p14="http://schemas.microsoft.com/office/powerpoint/2010/main" val="3202215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2992292" y="342976"/>
            <a:ext cx="3306489" cy="650725"/>
          </a:xfrm>
        </p:spPr>
        <p:txBody>
          <a:bodyPr/>
          <a:lstStyle/>
          <a:p>
            <a:pPr eaLnBrk="1" hangingPunct="1"/>
            <a:r>
              <a:rPr lang="ja-JP" altLang="en-US" dirty="0">
                <a:solidFill>
                  <a:srgbClr val="000000"/>
                </a:solidFill>
              </a:rPr>
              <a:t>分析結果②－</a:t>
            </a:r>
            <a:r>
              <a:rPr lang="en-US" altLang="ja-JP" dirty="0">
                <a:solidFill>
                  <a:srgbClr val="000000"/>
                </a:solidFill>
              </a:rPr>
              <a:t>7</a:t>
            </a:r>
            <a:endParaRPr lang="ja-JP" altLang="en-US" dirty="0"/>
          </a:p>
        </p:txBody>
      </p:sp>
      <p:sp>
        <p:nvSpPr>
          <p:cNvPr id="89092" name="AutoShape 3"/>
          <p:cNvSpPr>
            <a:spLocks noChangeArrowheads="1"/>
          </p:cNvSpPr>
          <p:nvPr/>
        </p:nvSpPr>
        <p:spPr bwMode="auto">
          <a:xfrm>
            <a:off x="271463" y="1341438"/>
            <a:ext cx="9217247" cy="5328716"/>
          </a:xfrm>
          <a:prstGeom prst="roundRect">
            <a:avLst>
              <a:gd name="adj" fmla="val 9153"/>
            </a:avLst>
          </a:prstGeom>
          <a:gradFill rotWithShape="1">
            <a:gsLst>
              <a:gs pos="0">
                <a:srgbClr val="CCFF99"/>
              </a:gs>
              <a:gs pos="50000">
                <a:srgbClr val="FFFFFF"/>
              </a:gs>
              <a:gs pos="100000">
                <a:srgbClr val="CCFF99"/>
              </a:gs>
            </a:gsLst>
            <a:lin ang="2700000" scaled="1"/>
          </a:gradFill>
          <a:ln w="9525">
            <a:solidFill>
              <a:schemeClr val="tx1"/>
            </a:solidFill>
            <a:round/>
            <a:headEnd/>
            <a:tailEnd/>
          </a:ln>
        </p:spPr>
        <p:txBody>
          <a:bodyPr lIns="95793" tIns="47896" rIns="95793" bIns="47896" anchor="t" anchorCtr="0"/>
          <a:lstStyle>
            <a:lvl1pPr marL="231775" indent="-2317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457200" indent="-457200">
              <a:lnSpc>
                <a:spcPct val="150000"/>
              </a:lnSpc>
              <a:buFont typeface="+mj-ea"/>
              <a:buAutoNum type="circleNumDbPlain" startAt="2"/>
            </a:pPr>
            <a:r>
              <a:rPr lang="ja-JP" altLang="en-US" sz="2400" b="1" dirty="0">
                <a:latin typeface="HG丸ｺﾞｼｯｸM-PRO" panose="020F0600000000000000" pitchFamily="50" charset="-128"/>
                <a:ea typeface="HG丸ｺﾞｼｯｸM-PRO" panose="020F0600000000000000" pitchFamily="50" charset="-128"/>
              </a:rPr>
              <a:t>本制度の補償対象事例における専用診断書作成時年齢での比較分析</a:t>
            </a:r>
          </a:p>
        </p:txBody>
      </p:sp>
      <p:sp>
        <p:nvSpPr>
          <p:cNvPr id="5" name="Rectangle 57">
            <a:extLst>
              <a:ext uri="{FF2B5EF4-FFF2-40B4-BE49-F238E27FC236}">
                <a16:creationId xmlns:a16="http://schemas.microsoft.com/office/drawing/2014/main" id="{A6050A94-C2BF-4795-8DAA-7BA9196C1DCE}"/>
              </a:ext>
            </a:extLst>
          </p:cNvPr>
          <p:cNvSpPr>
            <a:spLocks noChangeArrowheads="1"/>
          </p:cNvSpPr>
          <p:nvPr/>
        </p:nvSpPr>
        <p:spPr bwMode="auto">
          <a:xfrm>
            <a:off x="703734" y="2514497"/>
            <a:ext cx="274947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2000" dirty="0"/>
              <a:t>＜新生児期の診断名＞</a:t>
            </a:r>
          </a:p>
        </p:txBody>
      </p:sp>
      <p:graphicFrame>
        <p:nvGraphicFramePr>
          <p:cNvPr id="7" name="表 6">
            <a:extLst>
              <a:ext uri="{FF2B5EF4-FFF2-40B4-BE49-F238E27FC236}">
                <a16:creationId xmlns:a16="http://schemas.microsoft.com/office/drawing/2014/main" id="{1AC81380-E003-4508-A59A-E662AFBF9BC6}"/>
              </a:ext>
            </a:extLst>
          </p:cNvPr>
          <p:cNvGraphicFramePr>
            <a:graphicFrameLocks noGrp="1"/>
          </p:cNvGraphicFramePr>
          <p:nvPr>
            <p:extLst/>
          </p:nvPr>
        </p:nvGraphicFramePr>
        <p:xfrm>
          <a:off x="703734" y="2832685"/>
          <a:ext cx="7241106" cy="3837469"/>
        </p:xfrm>
        <a:graphic>
          <a:graphicData uri="http://schemas.openxmlformats.org/drawingml/2006/table">
            <a:tbl>
              <a:tblPr/>
              <a:tblGrid>
                <a:gridCol w="351499">
                  <a:extLst>
                    <a:ext uri="{9D8B030D-6E8A-4147-A177-3AD203B41FA5}">
                      <a16:colId xmlns:a16="http://schemas.microsoft.com/office/drawing/2014/main" val="2216131579"/>
                    </a:ext>
                  </a:extLst>
                </a:gridCol>
                <a:gridCol w="2137078">
                  <a:extLst>
                    <a:ext uri="{9D8B030D-6E8A-4147-A177-3AD203B41FA5}">
                      <a16:colId xmlns:a16="http://schemas.microsoft.com/office/drawing/2014/main" val="3235981853"/>
                    </a:ext>
                  </a:extLst>
                </a:gridCol>
                <a:gridCol w="1249837">
                  <a:extLst>
                    <a:ext uri="{9D8B030D-6E8A-4147-A177-3AD203B41FA5}">
                      <a16:colId xmlns:a16="http://schemas.microsoft.com/office/drawing/2014/main" val="3420091625"/>
                    </a:ext>
                  </a:extLst>
                </a:gridCol>
                <a:gridCol w="1167564">
                  <a:extLst>
                    <a:ext uri="{9D8B030D-6E8A-4147-A177-3AD203B41FA5}">
                      <a16:colId xmlns:a16="http://schemas.microsoft.com/office/drawing/2014/main" val="830341667"/>
                    </a:ext>
                  </a:extLst>
                </a:gridCol>
                <a:gridCol w="1167564">
                  <a:extLst>
                    <a:ext uri="{9D8B030D-6E8A-4147-A177-3AD203B41FA5}">
                      <a16:colId xmlns:a16="http://schemas.microsoft.com/office/drawing/2014/main" val="2657381704"/>
                    </a:ext>
                  </a:extLst>
                </a:gridCol>
                <a:gridCol w="1167564">
                  <a:extLst>
                    <a:ext uri="{9D8B030D-6E8A-4147-A177-3AD203B41FA5}">
                      <a16:colId xmlns:a16="http://schemas.microsoft.com/office/drawing/2014/main" val="1323394643"/>
                    </a:ext>
                  </a:extLst>
                </a:gridCol>
              </a:tblGrid>
              <a:tr h="155147">
                <a:tc rowSpan="2" gridSpan="2">
                  <a:txBody>
                    <a:bodyPr/>
                    <a:lstStyle/>
                    <a:p>
                      <a:pPr algn="ctr" fontAlgn="ctr"/>
                      <a:r>
                        <a:rPr lang="ja-JP" altLang="en-US" sz="1000" b="1" i="0" u="none" strike="noStrike" dirty="0">
                          <a:solidFill>
                            <a:srgbClr val="FFFFFF"/>
                          </a:solidFill>
                          <a:effectLst/>
                          <a:latin typeface="HG丸ｺﾞｼｯｸM-PRO" panose="020F0600000000000000" pitchFamily="50" charset="-128"/>
                          <a:ea typeface="HG丸ｺﾞｼｯｸM-PRO" panose="020F0600000000000000" pitchFamily="50" charset="-128"/>
                        </a:rPr>
                        <a:t>新生児期の診断名</a:t>
                      </a:r>
                      <a:r>
                        <a:rPr lang="ja-JP" altLang="en-US" sz="1000" b="1" i="0" u="none" strike="noStrike" baseline="30000" dirty="0">
                          <a:solidFill>
                            <a:srgbClr val="FFFFFF"/>
                          </a:solidFill>
                          <a:effectLst/>
                          <a:latin typeface="HG丸ｺﾞｼｯｸM-PRO" panose="020F0600000000000000" pitchFamily="50" charset="-128"/>
                          <a:ea typeface="HG丸ｺﾞｼｯｸM-PRO" panose="020F0600000000000000" pitchFamily="50" charset="-128"/>
                        </a:rPr>
                        <a:t>注</a:t>
                      </a:r>
                      <a:r>
                        <a:rPr lang="en-US" altLang="ja-JP" sz="1000" b="1" i="0" u="none" strike="noStrike" baseline="30000" dirty="0">
                          <a:solidFill>
                            <a:srgbClr val="FFFFFF"/>
                          </a:solidFill>
                          <a:effectLst/>
                          <a:latin typeface="HG丸ｺﾞｼｯｸM-PRO" panose="020F0600000000000000" pitchFamily="50" charset="-128"/>
                          <a:ea typeface="HG丸ｺﾞｼｯｸM-PRO" panose="020F0600000000000000" pitchFamily="50" charset="-128"/>
                        </a:rPr>
                        <a:t>1</a:t>
                      </a:r>
                      <a:r>
                        <a:rPr lang="ja-JP" altLang="en-US" sz="1000" b="1" i="0" u="none" strike="noStrike" baseline="30000" dirty="0">
                          <a:solidFill>
                            <a:srgbClr val="FFFFFF"/>
                          </a:solidFill>
                          <a:effectLst/>
                          <a:latin typeface="HG丸ｺﾞｼｯｸM-PRO" panose="020F0600000000000000" pitchFamily="50" charset="-128"/>
                          <a:ea typeface="HG丸ｺﾞｼｯｸM-PRO" panose="020F0600000000000000" pitchFamily="50" charset="-128"/>
                        </a:rPr>
                        <a:t>）</a:t>
                      </a:r>
                      <a:endParaRPr lang="ja-JP" altLang="en-US" sz="1000" b="1" i="0" u="none" strike="noStrike" dirty="0">
                        <a:solidFill>
                          <a:srgbClr val="FFFFFF"/>
                        </a:solidFill>
                        <a:effectLst/>
                        <a:latin typeface="HG丸ｺﾞｼｯｸM-PRO" panose="020F0600000000000000" pitchFamily="50" charset="-128"/>
                        <a:ea typeface="HG丸ｺﾞｼｯｸM-PRO" panose="020F0600000000000000" pitchFamily="50" charset="-128"/>
                      </a:endParaRPr>
                    </a:p>
                  </a:txBody>
                  <a:tcPr marL="8703" marR="8703" marT="8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rowSpan="2" hMerge="1">
                  <a:txBody>
                    <a:bodyPr/>
                    <a:lstStyle/>
                    <a:p>
                      <a:endParaRPr kumimoji="1" lang="ja-JP" altLang="en-US"/>
                    </a:p>
                  </a:txBody>
                  <a:tcPr/>
                </a:tc>
                <a:tc gridSpan="2">
                  <a:txBody>
                    <a:bodyPr/>
                    <a:lstStyle/>
                    <a:p>
                      <a:pPr algn="ctr" fontAlgn="ctr"/>
                      <a:r>
                        <a:rPr lang="zh-TW" altLang="en-US" sz="1000" b="1" i="0" u="none" strike="noStrike" dirty="0">
                          <a:solidFill>
                            <a:srgbClr val="FFFFFF"/>
                          </a:solidFill>
                          <a:effectLst/>
                          <a:latin typeface="HG丸ｺﾞｼｯｸM-PRO" panose="020F0600000000000000" pitchFamily="50" charset="-128"/>
                          <a:ea typeface="HG丸ｺﾞｼｯｸM-PRO" panose="020F0600000000000000" pitchFamily="50" charset="-128"/>
                        </a:rPr>
                        <a:t>専用診断書作成時年齢（</a:t>
                      </a:r>
                      <a:r>
                        <a:rPr lang="en-US" altLang="zh-TW" sz="1000" b="1" i="0" u="none" strike="noStrike" dirty="0">
                          <a:solidFill>
                            <a:srgbClr val="FFFFFF"/>
                          </a:solidFill>
                          <a:effectLst/>
                          <a:latin typeface="HG丸ｺﾞｼｯｸM-PRO" panose="020F0600000000000000" pitchFamily="50" charset="-128"/>
                          <a:ea typeface="HG丸ｺﾞｼｯｸM-PRO" panose="020F0600000000000000" pitchFamily="50" charset="-128"/>
                        </a:rPr>
                        <a:t>0</a:t>
                      </a:r>
                      <a:r>
                        <a:rPr lang="zh-TW" altLang="en-US" sz="1000" b="1" i="0" u="none" strike="noStrike" dirty="0">
                          <a:solidFill>
                            <a:srgbClr val="FFFFFF"/>
                          </a:solidFill>
                          <a:effectLst/>
                          <a:latin typeface="HG丸ｺﾞｼｯｸM-PRO" panose="020F0600000000000000" pitchFamily="50" charset="-128"/>
                          <a:ea typeface="HG丸ｺﾞｼｯｸM-PRO" panose="020F0600000000000000" pitchFamily="50" charset="-128"/>
                        </a:rPr>
                        <a:t>、</a:t>
                      </a:r>
                      <a:r>
                        <a:rPr lang="en-US" altLang="zh-TW" sz="1000" b="1" i="0" u="none" strike="noStrike" dirty="0">
                          <a:solidFill>
                            <a:srgbClr val="FFFFFF"/>
                          </a:solidFill>
                          <a:effectLst/>
                          <a:latin typeface="HG丸ｺﾞｼｯｸM-PRO" panose="020F0600000000000000" pitchFamily="50" charset="-128"/>
                          <a:ea typeface="HG丸ｺﾞｼｯｸM-PRO" panose="020F0600000000000000" pitchFamily="50" charset="-128"/>
                        </a:rPr>
                        <a:t>1</a:t>
                      </a:r>
                      <a:r>
                        <a:rPr lang="zh-TW" altLang="en-US" sz="1000" b="1" i="0" u="none" strike="noStrike" dirty="0">
                          <a:solidFill>
                            <a:srgbClr val="FFFFFF"/>
                          </a:solidFill>
                          <a:effectLst/>
                          <a:latin typeface="HG丸ｺﾞｼｯｸM-PRO" panose="020F0600000000000000" pitchFamily="50" charset="-128"/>
                          <a:ea typeface="HG丸ｺﾞｼｯｸM-PRO" panose="020F0600000000000000" pitchFamily="50" charset="-128"/>
                        </a:rPr>
                        <a:t>、</a:t>
                      </a:r>
                      <a:r>
                        <a:rPr lang="en-US" altLang="zh-TW" sz="1000" b="1" i="0" u="none" strike="noStrike" dirty="0">
                          <a:solidFill>
                            <a:srgbClr val="FFFFFF"/>
                          </a:solidFill>
                          <a:effectLst/>
                          <a:latin typeface="HG丸ｺﾞｼｯｸM-PRO" panose="020F0600000000000000" pitchFamily="50" charset="-128"/>
                          <a:ea typeface="HG丸ｺﾞｼｯｸM-PRO" panose="020F0600000000000000" pitchFamily="50" charset="-128"/>
                        </a:rPr>
                        <a:t>2</a:t>
                      </a:r>
                      <a:r>
                        <a:rPr lang="zh-TW" altLang="en-US" sz="1000" b="1" i="0" u="none" strike="noStrike" dirty="0">
                          <a:solidFill>
                            <a:srgbClr val="FFFFFF"/>
                          </a:solidFill>
                          <a:effectLst/>
                          <a:latin typeface="HG丸ｺﾞｼｯｸM-PRO" panose="020F0600000000000000" pitchFamily="50" charset="-128"/>
                          <a:ea typeface="HG丸ｺﾞｼｯｸM-PRO" panose="020F0600000000000000" pitchFamily="50" charset="-128"/>
                        </a:rPr>
                        <a:t>歳）</a:t>
                      </a:r>
                    </a:p>
                  </a:txBody>
                  <a:tcPr marL="8703" marR="8703" marT="8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hMerge="1">
                  <a:txBody>
                    <a:bodyPr/>
                    <a:lstStyle/>
                    <a:p>
                      <a:endParaRPr kumimoji="1" lang="ja-JP" altLang="en-US"/>
                    </a:p>
                  </a:txBody>
                  <a:tcPr/>
                </a:tc>
                <a:tc gridSpan="2">
                  <a:txBody>
                    <a:bodyPr/>
                    <a:lstStyle/>
                    <a:p>
                      <a:pPr algn="ctr" fontAlgn="ctr"/>
                      <a:r>
                        <a:rPr lang="zh-TW" altLang="en-US" sz="1000" b="1" i="0" u="none" strike="noStrike" dirty="0">
                          <a:solidFill>
                            <a:srgbClr val="FFFFFF"/>
                          </a:solidFill>
                          <a:effectLst/>
                          <a:latin typeface="HG丸ｺﾞｼｯｸM-PRO" panose="020F0600000000000000" pitchFamily="50" charset="-128"/>
                          <a:ea typeface="HG丸ｺﾞｼｯｸM-PRO" panose="020F0600000000000000" pitchFamily="50" charset="-128"/>
                        </a:rPr>
                        <a:t>専用診断書作成時年齢（</a:t>
                      </a:r>
                      <a:r>
                        <a:rPr lang="en-US" altLang="zh-TW" sz="1000" b="1" i="0" u="none" strike="noStrike" dirty="0">
                          <a:solidFill>
                            <a:srgbClr val="FFFFFF"/>
                          </a:solidFill>
                          <a:effectLst/>
                          <a:latin typeface="HG丸ｺﾞｼｯｸM-PRO" panose="020F0600000000000000" pitchFamily="50" charset="-128"/>
                          <a:ea typeface="HG丸ｺﾞｼｯｸM-PRO" panose="020F0600000000000000" pitchFamily="50" charset="-128"/>
                        </a:rPr>
                        <a:t>3</a:t>
                      </a:r>
                      <a:r>
                        <a:rPr lang="zh-TW" altLang="en-US" sz="1000" b="1" i="0" u="none" strike="noStrike" dirty="0">
                          <a:solidFill>
                            <a:srgbClr val="FFFFFF"/>
                          </a:solidFill>
                          <a:effectLst/>
                          <a:latin typeface="HG丸ｺﾞｼｯｸM-PRO" panose="020F0600000000000000" pitchFamily="50" charset="-128"/>
                          <a:ea typeface="HG丸ｺﾞｼｯｸM-PRO" panose="020F0600000000000000" pitchFamily="50" charset="-128"/>
                        </a:rPr>
                        <a:t>、</a:t>
                      </a:r>
                      <a:r>
                        <a:rPr lang="en-US" altLang="zh-TW" sz="1000" b="1" i="0" u="none" strike="noStrike" dirty="0">
                          <a:solidFill>
                            <a:srgbClr val="FFFFFF"/>
                          </a:solidFill>
                          <a:effectLst/>
                          <a:latin typeface="HG丸ｺﾞｼｯｸM-PRO" panose="020F0600000000000000" pitchFamily="50" charset="-128"/>
                          <a:ea typeface="HG丸ｺﾞｼｯｸM-PRO" panose="020F0600000000000000" pitchFamily="50" charset="-128"/>
                        </a:rPr>
                        <a:t>4</a:t>
                      </a:r>
                      <a:r>
                        <a:rPr lang="zh-TW" altLang="en-US" sz="1000" b="1" i="0" u="none" strike="noStrike" dirty="0">
                          <a:solidFill>
                            <a:srgbClr val="FFFFFF"/>
                          </a:solidFill>
                          <a:effectLst/>
                          <a:latin typeface="HG丸ｺﾞｼｯｸM-PRO" panose="020F0600000000000000" pitchFamily="50" charset="-128"/>
                          <a:ea typeface="HG丸ｺﾞｼｯｸM-PRO" panose="020F0600000000000000" pitchFamily="50" charset="-128"/>
                        </a:rPr>
                        <a:t>歳）</a:t>
                      </a:r>
                    </a:p>
                  </a:txBody>
                  <a:tcPr marL="8703" marR="8703" marT="8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hMerge="1">
                  <a:txBody>
                    <a:bodyPr/>
                    <a:lstStyle/>
                    <a:p>
                      <a:endParaRPr kumimoji="1" lang="ja-JP" altLang="en-US"/>
                    </a:p>
                  </a:txBody>
                  <a:tcPr/>
                </a:tc>
                <a:extLst>
                  <a:ext uri="{0D108BD9-81ED-4DB2-BD59-A6C34878D82A}">
                    <a16:rowId xmlns:a16="http://schemas.microsoft.com/office/drawing/2014/main" val="3106856926"/>
                  </a:ext>
                </a:extLst>
              </a:tr>
              <a:tr h="0">
                <a:tc gridSpan="2" vMerge="1">
                  <a:txBody>
                    <a:bodyPr/>
                    <a:lstStyle/>
                    <a:p>
                      <a:endParaRPr kumimoji="1" lang="ja-JP" altLang="en-US"/>
                    </a:p>
                  </a:txBody>
                  <a:tcPr/>
                </a:tc>
                <a:tc hMerge="1" vMerge="1">
                  <a:txBody>
                    <a:bodyPr/>
                    <a:lstStyle/>
                    <a:p>
                      <a:endParaRPr kumimoji="1" lang="ja-JP" altLang="en-US"/>
                    </a:p>
                  </a:txBody>
                  <a:tcPr/>
                </a:tc>
                <a:tc>
                  <a:txBody>
                    <a:bodyPr/>
                    <a:lstStyle/>
                    <a:p>
                      <a:pPr algn="ctr" fontAlgn="ctr"/>
                      <a:r>
                        <a:rPr lang="ja-JP" altLang="en-US" sz="1000" b="1" i="0" u="none" strike="noStrike" dirty="0">
                          <a:solidFill>
                            <a:srgbClr val="FFFFFF"/>
                          </a:solidFill>
                          <a:effectLst/>
                          <a:latin typeface="HG丸ｺﾞｼｯｸM-PRO" panose="020F0600000000000000" pitchFamily="50" charset="-128"/>
                          <a:ea typeface="HG丸ｺﾞｼｯｸM-PRO" panose="020F0600000000000000" pitchFamily="50" charset="-128"/>
                        </a:rPr>
                        <a:t>件数</a:t>
                      </a:r>
                    </a:p>
                  </a:txBody>
                  <a:tcPr marL="8703" marR="8703" marT="8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ja-JP" altLang="en-US" sz="1000" b="1" i="0" u="none" strike="noStrike" dirty="0">
                          <a:solidFill>
                            <a:srgbClr val="FFFFFF"/>
                          </a:solidFill>
                          <a:effectLst/>
                          <a:latin typeface="HG丸ｺﾞｼｯｸM-PRO" panose="020F0600000000000000" pitchFamily="50" charset="-128"/>
                          <a:ea typeface="HG丸ｺﾞｼｯｸM-PRO" panose="020F0600000000000000" pitchFamily="50" charset="-128"/>
                        </a:rPr>
                        <a:t>％</a:t>
                      </a:r>
                    </a:p>
                  </a:txBody>
                  <a:tcPr marL="8703" marR="8703" marT="8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ja-JP" altLang="en-US" sz="1000" b="1" i="0" u="none" strike="noStrike">
                          <a:solidFill>
                            <a:srgbClr val="FFFFFF"/>
                          </a:solidFill>
                          <a:effectLst/>
                          <a:latin typeface="HG丸ｺﾞｼｯｸM-PRO" panose="020F0600000000000000" pitchFamily="50" charset="-128"/>
                          <a:ea typeface="HG丸ｺﾞｼｯｸM-PRO" panose="020F0600000000000000" pitchFamily="50" charset="-128"/>
                        </a:rPr>
                        <a:t>件数</a:t>
                      </a:r>
                    </a:p>
                  </a:txBody>
                  <a:tcPr marL="8703" marR="8703" marT="8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ja-JP" altLang="en-US" sz="1000" b="1" i="0" u="none" strike="noStrike">
                          <a:solidFill>
                            <a:srgbClr val="FFFFFF"/>
                          </a:solidFill>
                          <a:effectLst/>
                          <a:latin typeface="HG丸ｺﾞｼｯｸM-PRO" panose="020F0600000000000000" pitchFamily="50" charset="-128"/>
                          <a:ea typeface="HG丸ｺﾞｼｯｸM-PRO" panose="020F0600000000000000" pitchFamily="50" charset="-128"/>
                        </a:rPr>
                        <a:t>％</a:t>
                      </a:r>
                    </a:p>
                  </a:txBody>
                  <a:tcPr marL="8703" marR="8703" marT="8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2467285458"/>
                  </a:ext>
                </a:extLst>
              </a:tr>
              <a:tr h="127706">
                <a:tc gridSpan="2">
                  <a:txBody>
                    <a:bodyPr/>
                    <a:lstStyle/>
                    <a:p>
                      <a:pPr algn="l" fontAlgn="ctr"/>
                      <a:r>
                        <a:rPr lang="ja-JP" altLang="en-US" sz="1000" b="0" i="0" u="none" strike="noStrike">
                          <a:solidFill>
                            <a:srgbClr val="000000"/>
                          </a:solidFill>
                          <a:effectLst/>
                          <a:latin typeface="HG丸ｺﾞｼｯｸM-PRO" panose="020F0600000000000000" pitchFamily="50" charset="-128"/>
                          <a:ea typeface="HG丸ｺﾞｼｯｸM-PRO" panose="020F0600000000000000" pitchFamily="50" charset="-128"/>
                        </a:rPr>
                        <a:t>新生児期の診断名あり</a:t>
                      </a:r>
                    </a:p>
                  </a:txBody>
                  <a:tcPr marL="8703" marR="8703" marT="8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kumimoji="1" lang="ja-JP" altLang="en-US"/>
                    </a:p>
                  </a:txBody>
                  <a:tcPr/>
                </a:tc>
                <a:tc>
                  <a:txBody>
                    <a:bodyPr/>
                    <a:lstStyle/>
                    <a:p>
                      <a:pPr algn="ctr" fontAlgn="ctr"/>
                      <a:r>
                        <a:rPr lang="en-US" altLang="ja-JP" sz="1000" b="0" i="0" u="none" strike="noStrike" dirty="0">
                          <a:solidFill>
                            <a:srgbClr val="000000"/>
                          </a:solidFill>
                          <a:effectLst/>
                          <a:latin typeface="HG丸ｺﾞｼｯｸM-PRO" panose="020F0600000000000000" pitchFamily="50" charset="-128"/>
                          <a:ea typeface="HG丸ｺﾞｼｯｸM-PRO" panose="020F0600000000000000" pitchFamily="50" charset="-128"/>
                        </a:rPr>
                        <a:t>174</a:t>
                      </a:r>
                    </a:p>
                  </a:txBody>
                  <a:tcPr marL="8703" marR="8703" marT="8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en-US" altLang="ja-JP" sz="1000" b="0" i="0" u="none" strike="noStrike" dirty="0">
                          <a:solidFill>
                            <a:srgbClr val="000000"/>
                          </a:solidFill>
                          <a:effectLst/>
                          <a:latin typeface="HG丸ｺﾞｼｯｸM-PRO" panose="020F0600000000000000" pitchFamily="50" charset="-128"/>
                          <a:ea typeface="HG丸ｺﾞｼｯｸM-PRO" panose="020F0600000000000000" pitchFamily="50" charset="-128"/>
                        </a:rPr>
                        <a:t>89.7 </a:t>
                      </a:r>
                    </a:p>
                  </a:txBody>
                  <a:tcPr marL="8703" marR="8703" marT="8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en-US" altLang="ja-JP" sz="1000" b="0" i="0" u="none" strike="noStrike" dirty="0">
                          <a:solidFill>
                            <a:srgbClr val="000000"/>
                          </a:solidFill>
                          <a:effectLst/>
                          <a:latin typeface="HG丸ｺﾞｼｯｸM-PRO" panose="020F0600000000000000" pitchFamily="50" charset="-128"/>
                          <a:ea typeface="HG丸ｺﾞｼｯｸM-PRO" panose="020F0600000000000000" pitchFamily="50" charset="-128"/>
                        </a:rPr>
                        <a:t>139</a:t>
                      </a:r>
                    </a:p>
                  </a:txBody>
                  <a:tcPr marL="8703" marR="8703" marT="8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en-US" altLang="ja-JP" sz="1000" b="0" i="0" u="none" strike="noStrike" dirty="0">
                          <a:solidFill>
                            <a:srgbClr val="000000"/>
                          </a:solidFill>
                          <a:effectLst/>
                          <a:latin typeface="HG丸ｺﾞｼｯｸM-PRO" panose="020F0600000000000000" pitchFamily="50" charset="-128"/>
                          <a:ea typeface="HG丸ｺﾞｼｯｸM-PRO" panose="020F0600000000000000" pitchFamily="50" charset="-128"/>
                        </a:rPr>
                        <a:t>73.9 </a:t>
                      </a:r>
                    </a:p>
                  </a:txBody>
                  <a:tcPr marL="8703" marR="8703" marT="8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990836340"/>
                  </a:ext>
                </a:extLst>
              </a:tr>
              <a:tr h="127706">
                <a:tc rowSpan="17">
                  <a:txBody>
                    <a:bodyPr/>
                    <a:lstStyle/>
                    <a:p>
                      <a:pPr algn="ctr" fontAlgn="ctr"/>
                      <a:r>
                        <a:rPr lang="en-US" altLang="ja-JP" sz="1000" b="0" i="0" u="none" strike="noStrike">
                          <a:solidFill>
                            <a:srgbClr val="000000"/>
                          </a:solidFill>
                          <a:effectLst/>
                          <a:latin typeface="HG丸ｺﾞｼｯｸM-PRO" panose="020F0600000000000000" pitchFamily="50" charset="-128"/>
                          <a:ea typeface="HG丸ｺﾞｼｯｸM-PRO" panose="020F0600000000000000" pitchFamily="50" charset="-128"/>
                        </a:rPr>
                        <a:t>【</a:t>
                      </a:r>
                      <a:r>
                        <a:rPr lang="ja-JP" altLang="en-US" sz="1000" b="0" i="0" u="none" strike="noStrike">
                          <a:solidFill>
                            <a:srgbClr val="000000"/>
                          </a:solidFill>
                          <a:effectLst/>
                          <a:latin typeface="HG丸ｺﾞｼｯｸM-PRO" panose="020F0600000000000000" pitchFamily="50" charset="-128"/>
                          <a:ea typeface="HG丸ｺﾞｼｯｸM-PRO" panose="020F0600000000000000" pitchFamily="50" charset="-128"/>
                        </a:rPr>
                        <a:t>重複あり</a:t>
                      </a:r>
                      <a:r>
                        <a:rPr lang="en-US" altLang="ja-JP" sz="1000" b="0" i="0" u="none" strike="noStrike">
                          <a:solidFill>
                            <a:srgbClr val="000000"/>
                          </a:solidFill>
                          <a:effectLst/>
                          <a:latin typeface="HG丸ｺﾞｼｯｸM-PRO" panose="020F0600000000000000" pitchFamily="50" charset="-128"/>
                          <a:ea typeface="HG丸ｺﾞｼｯｸM-PRO" panose="020F0600000000000000" pitchFamily="50" charset="-128"/>
                        </a:rPr>
                        <a:t>】</a:t>
                      </a:r>
                    </a:p>
                  </a:txBody>
                  <a:tcPr marL="8703" marR="8703" marT="8703"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zh-CN" altLang="en-US" sz="1000" b="0" i="0" u="none" strike="noStrike">
                          <a:solidFill>
                            <a:srgbClr val="000000"/>
                          </a:solidFill>
                          <a:effectLst/>
                          <a:latin typeface="HG丸ｺﾞｼｯｸM-PRO" panose="020F0600000000000000" pitchFamily="50" charset="-128"/>
                          <a:ea typeface="HG丸ｺﾞｼｯｸM-PRO" panose="020F0600000000000000" pitchFamily="50" charset="-128"/>
                        </a:rPr>
                        <a:t>低酸素性虚血性脳症</a:t>
                      </a:r>
                    </a:p>
                  </a:txBody>
                  <a:tcPr marL="8703" marR="8703" marT="8703"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en-US" altLang="ja-JP" sz="1000" b="0" i="0" u="none" strike="noStrike" dirty="0">
                          <a:solidFill>
                            <a:srgbClr val="000000"/>
                          </a:solidFill>
                          <a:effectLst/>
                          <a:latin typeface="HG丸ｺﾞｼｯｸM-PRO" panose="020F0600000000000000" pitchFamily="50" charset="-128"/>
                          <a:ea typeface="HG丸ｺﾞｼｯｸM-PRO" panose="020F0600000000000000" pitchFamily="50" charset="-128"/>
                        </a:rPr>
                        <a:t>108</a:t>
                      </a:r>
                    </a:p>
                  </a:txBody>
                  <a:tcPr marL="8703" marR="8703" marT="8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en-US" altLang="ja-JP" sz="1000" b="0" i="0" u="none" strike="noStrike" dirty="0">
                          <a:solidFill>
                            <a:srgbClr val="000000"/>
                          </a:solidFill>
                          <a:effectLst/>
                          <a:latin typeface="HG丸ｺﾞｼｯｸM-PRO" panose="020F0600000000000000" pitchFamily="50" charset="-128"/>
                          <a:ea typeface="HG丸ｺﾞｼｯｸM-PRO" panose="020F0600000000000000" pitchFamily="50" charset="-128"/>
                        </a:rPr>
                        <a:t>(55.7)</a:t>
                      </a:r>
                    </a:p>
                  </a:txBody>
                  <a:tcPr marL="8703" marR="8703" marT="8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en-US" altLang="ja-JP" sz="1000" b="0" i="0" u="none" strike="noStrike" dirty="0">
                          <a:solidFill>
                            <a:srgbClr val="000000"/>
                          </a:solidFill>
                          <a:effectLst/>
                          <a:latin typeface="HG丸ｺﾞｼｯｸM-PRO" panose="020F0600000000000000" pitchFamily="50" charset="-128"/>
                          <a:ea typeface="HG丸ｺﾞｼｯｸM-PRO" panose="020F0600000000000000" pitchFamily="50" charset="-128"/>
                        </a:rPr>
                        <a:t>29</a:t>
                      </a:r>
                    </a:p>
                  </a:txBody>
                  <a:tcPr marL="8703" marR="8703" marT="8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en-US" altLang="ja-JP" sz="1000" b="0" i="0" u="none" strike="noStrike" dirty="0">
                          <a:solidFill>
                            <a:srgbClr val="000000"/>
                          </a:solidFill>
                          <a:effectLst/>
                          <a:latin typeface="HG丸ｺﾞｼｯｸM-PRO" panose="020F0600000000000000" pitchFamily="50" charset="-128"/>
                          <a:ea typeface="HG丸ｺﾞｼｯｸM-PRO" panose="020F0600000000000000" pitchFamily="50" charset="-128"/>
                        </a:rPr>
                        <a:t>(15.4)</a:t>
                      </a:r>
                    </a:p>
                  </a:txBody>
                  <a:tcPr marL="8703" marR="8703" marT="8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1832086817"/>
                  </a:ext>
                </a:extLst>
              </a:tr>
              <a:tr h="127706">
                <a:tc vMerge="1">
                  <a:txBody>
                    <a:bodyPr/>
                    <a:lstStyle/>
                    <a:p>
                      <a:endParaRPr kumimoji="1" lang="ja-JP" altLang="en-US"/>
                    </a:p>
                  </a:txBody>
                  <a:tcPr/>
                </a:tc>
                <a:tc>
                  <a:txBody>
                    <a:bodyPr/>
                    <a:lstStyle/>
                    <a:p>
                      <a:pPr algn="l" fontAlgn="ctr"/>
                      <a:r>
                        <a:rPr lang="ja-JP" altLang="en-US" sz="1000" b="0" i="0" u="none" strike="noStrike">
                          <a:solidFill>
                            <a:srgbClr val="000000"/>
                          </a:solidFill>
                          <a:effectLst/>
                          <a:latin typeface="HG丸ｺﾞｼｯｸM-PRO" panose="020F0600000000000000" pitchFamily="50" charset="-128"/>
                          <a:ea typeface="HG丸ｺﾞｼｯｸM-PRO" panose="020F0600000000000000" pitchFamily="50" charset="-128"/>
                        </a:rPr>
                        <a:t>頭蓋内出血</a:t>
                      </a:r>
                    </a:p>
                  </a:txBody>
                  <a:tcPr marL="8703" marR="8703" marT="8703"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en-US" altLang="ja-JP" sz="1000" b="0" i="0" u="none" strike="noStrike" dirty="0">
                          <a:solidFill>
                            <a:srgbClr val="000000"/>
                          </a:solidFill>
                          <a:effectLst/>
                          <a:latin typeface="HG丸ｺﾞｼｯｸM-PRO" panose="020F0600000000000000" pitchFamily="50" charset="-128"/>
                          <a:ea typeface="HG丸ｺﾞｼｯｸM-PRO" panose="020F0600000000000000" pitchFamily="50" charset="-128"/>
                        </a:rPr>
                        <a:t>29</a:t>
                      </a:r>
                    </a:p>
                  </a:txBody>
                  <a:tcPr marL="8703" marR="8703" marT="8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en-US" altLang="ja-JP" sz="1000" b="0" i="0" u="none" strike="noStrike" dirty="0">
                          <a:solidFill>
                            <a:srgbClr val="000000"/>
                          </a:solidFill>
                          <a:effectLst/>
                          <a:latin typeface="HG丸ｺﾞｼｯｸM-PRO" panose="020F0600000000000000" pitchFamily="50" charset="-128"/>
                          <a:ea typeface="HG丸ｺﾞｼｯｸM-PRO" panose="020F0600000000000000" pitchFamily="50" charset="-128"/>
                        </a:rPr>
                        <a:t>(14.9)</a:t>
                      </a:r>
                    </a:p>
                  </a:txBody>
                  <a:tcPr marL="8703" marR="8703" marT="8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en-US" altLang="ja-JP" sz="1000" b="0" i="0" u="none" strike="noStrike" dirty="0">
                          <a:solidFill>
                            <a:srgbClr val="000000"/>
                          </a:solidFill>
                          <a:effectLst/>
                          <a:latin typeface="HG丸ｺﾞｼｯｸM-PRO" panose="020F0600000000000000" pitchFamily="50" charset="-128"/>
                          <a:ea typeface="HG丸ｺﾞｼｯｸM-PRO" panose="020F0600000000000000" pitchFamily="50" charset="-128"/>
                        </a:rPr>
                        <a:t>34</a:t>
                      </a:r>
                    </a:p>
                  </a:txBody>
                  <a:tcPr marL="8703" marR="8703" marT="8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en-US" altLang="ja-JP" sz="1000" b="0" i="0" u="none" strike="noStrike" dirty="0">
                          <a:solidFill>
                            <a:srgbClr val="000000"/>
                          </a:solidFill>
                          <a:effectLst/>
                          <a:latin typeface="HG丸ｺﾞｼｯｸM-PRO" panose="020F0600000000000000" pitchFamily="50" charset="-128"/>
                          <a:ea typeface="HG丸ｺﾞｼｯｸM-PRO" panose="020F0600000000000000" pitchFamily="50" charset="-128"/>
                        </a:rPr>
                        <a:t>(18.1)</a:t>
                      </a:r>
                    </a:p>
                  </a:txBody>
                  <a:tcPr marL="8703" marR="8703" marT="8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3599483328"/>
                  </a:ext>
                </a:extLst>
              </a:tr>
              <a:tr h="127706">
                <a:tc vMerge="1">
                  <a:txBody>
                    <a:bodyPr/>
                    <a:lstStyle/>
                    <a:p>
                      <a:endParaRPr kumimoji="1" lang="ja-JP" altLang="en-US"/>
                    </a:p>
                  </a:txBody>
                  <a:tcPr/>
                </a:tc>
                <a:tc>
                  <a:txBody>
                    <a:bodyPr/>
                    <a:lstStyle/>
                    <a:p>
                      <a:pPr algn="l" fontAlgn="ctr"/>
                      <a:r>
                        <a:rPr lang="zh-TW" altLang="en-US" sz="1000" b="0" i="0" u="none" strike="noStrike">
                          <a:solidFill>
                            <a:srgbClr val="000000"/>
                          </a:solidFill>
                          <a:effectLst/>
                          <a:latin typeface="HG丸ｺﾞｼｯｸM-PRO" panose="020F0600000000000000" pitchFamily="50" charset="-128"/>
                          <a:ea typeface="HG丸ｺﾞｼｯｸM-PRO" panose="020F0600000000000000" pitchFamily="50" charset="-128"/>
                        </a:rPr>
                        <a:t>呼吸窮迫症候群</a:t>
                      </a:r>
                    </a:p>
                  </a:txBody>
                  <a:tcPr marL="8703" marR="8703" marT="8703"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en-US" altLang="ja-JP" sz="1000" b="0" i="0" u="none" strike="noStrike" dirty="0">
                          <a:solidFill>
                            <a:srgbClr val="000000"/>
                          </a:solidFill>
                          <a:effectLst/>
                          <a:latin typeface="HG丸ｺﾞｼｯｸM-PRO" panose="020F0600000000000000" pitchFamily="50" charset="-128"/>
                          <a:ea typeface="HG丸ｺﾞｼｯｸM-PRO" panose="020F0600000000000000" pitchFamily="50" charset="-128"/>
                        </a:rPr>
                        <a:t>11</a:t>
                      </a:r>
                    </a:p>
                  </a:txBody>
                  <a:tcPr marL="8703" marR="8703" marT="8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en-US" altLang="ja-JP" sz="1000" b="0" i="0" u="none" strike="noStrike" dirty="0">
                          <a:solidFill>
                            <a:srgbClr val="000000"/>
                          </a:solidFill>
                          <a:effectLst/>
                          <a:latin typeface="HG丸ｺﾞｼｯｸM-PRO" panose="020F0600000000000000" pitchFamily="50" charset="-128"/>
                          <a:ea typeface="HG丸ｺﾞｼｯｸM-PRO" panose="020F0600000000000000" pitchFamily="50" charset="-128"/>
                        </a:rPr>
                        <a:t>(5.7)</a:t>
                      </a:r>
                    </a:p>
                  </a:txBody>
                  <a:tcPr marL="8703" marR="8703" marT="8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en-US" altLang="ja-JP" sz="1000" b="0" i="0" u="none" strike="noStrike" dirty="0">
                          <a:solidFill>
                            <a:srgbClr val="000000"/>
                          </a:solidFill>
                          <a:effectLst/>
                          <a:latin typeface="HG丸ｺﾞｼｯｸM-PRO" panose="020F0600000000000000" pitchFamily="50" charset="-128"/>
                          <a:ea typeface="HG丸ｺﾞｼｯｸM-PRO" panose="020F0600000000000000" pitchFamily="50" charset="-128"/>
                        </a:rPr>
                        <a:t>32</a:t>
                      </a:r>
                    </a:p>
                  </a:txBody>
                  <a:tcPr marL="8703" marR="8703" marT="8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en-US" altLang="ja-JP" sz="1000" b="0" i="0" u="none" strike="noStrike" dirty="0">
                          <a:solidFill>
                            <a:srgbClr val="000000"/>
                          </a:solidFill>
                          <a:effectLst/>
                          <a:latin typeface="HG丸ｺﾞｼｯｸM-PRO" panose="020F0600000000000000" pitchFamily="50" charset="-128"/>
                          <a:ea typeface="HG丸ｺﾞｼｯｸM-PRO" panose="020F0600000000000000" pitchFamily="50" charset="-128"/>
                        </a:rPr>
                        <a:t>(17.0)</a:t>
                      </a:r>
                    </a:p>
                  </a:txBody>
                  <a:tcPr marL="8703" marR="8703" marT="8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1948807454"/>
                  </a:ext>
                </a:extLst>
              </a:tr>
              <a:tr h="127706">
                <a:tc vMerge="1">
                  <a:txBody>
                    <a:bodyPr/>
                    <a:lstStyle/>
                    <a:p>
                      <a:endParaRPr kumimoji="1" lang="ja-JP" altLang="en-US"/>
                    </a:p>
                  </a:txBody>
                  <a:tcPr/>
                </a:tc>
                <a:tc>
                  <a:txBody>
                    <a:bodyPr/>
                    <a:lstStyle/>
                    <a:p>
                      <a:pPr algn="l" fontAlgn="ctr"/>
                      <a:r>
                        <a:rPr lang="zh-TW" altLang="en-US" sz="1000" b="0" i="0" u="none" strike="noStrike">
                          <a:solidFill>
                            <a:srgbClr val="000000"/>
                          </a:solidFill>
                          <a:effectLst/>
                          <a:latin typeface="HG丸ｺﾞｼｯｸM-PRO" panose="020F0600000000000000" pitchFamily="50" charset="-128"/>
                          <a:ea typeface="HG丸ｺﾞｼｯｸM-PRO" panose="020F0600000000000000" pitchFamily="50" charset="-128"/>
                        </a:rPr>
                        <a:t>動脈管開存症</a:t>
                      </a:r>
                    </a:p>
                  </a:txBody>
                  <a:tcPr marL="8703" marR="8703" marT="8703"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en-US" altLang="ja-JP" sz="1000" b="0" i="0" u="none" strike="noStrike" dirty="0">
                          <a:solidFill>
                            <a:srgbClr val="000000"/>
                          </a:solidFill>
                          <a:effectLst/>
                          <a:latin typeface="HG丸ｺﾞｼｯｸM-PRO" panose="020F0600000000000000" pitchFamily="50" charset="-128"/>
                          <a:ea typeface="HG丸ｺﾞｼｯｸM-PRO" panose="020F0600000000000000" pitchFamily="50" charset="-128"/>
                        </a:rPr>
                        <a:t>4</a:t>
                      </a:r>
                    </a:p>
                  </a:txBody>
                  <a:tcPr marL="8703" marR="8703" marT="8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en-US" altLang="ja-JP" sz="1000" b="0" i="0" u="none" strike="noStrike" dirty="0">
                          <a:solidFill>
                            <a:srgbClr val="000000"/>
                          </a:solidFill>
                          <a:effectLst/>
                          <a:latin typeface="HG丸ｺﾞｼｯｸM-PRO" panose="020F0600000000000000" pitchFamily="50" charset="-128"/>
                          <a:ea typeface="HG丸ｺﾞｼｯｸM-PRO" panose="020F0600000000000000" pitchFamily="50" charset="-128"/>
                        </a:rPr>
                        <a:t>(2.1)</a:t>
                      </a:r>
                    </a:p>
                  </a:txBody>
                  <a:tcPr marL="8703" marR="8703" marT="8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en-US" altLang="ja-JP" sz="1000" b="0" i="0" u="none" strike="noStrike" dirty="0">
                          <a:solidFill>
                            <a:srgbClr val="000000"/>
                          </a:solidFill>
                          <a:effectLst/>
                          <a:latin typeface="HG丸ｺﾞｼｯｸM-PRO" panose="020F0600000000000000" pitchFamily="50" charset="-128"/>
                          <a:ea typeface="HG丸ｺﾞｼｯｸM-PRO" panose="020F0600000000000000" pitchFamily="50" charset="-128"/>
                        </a:rPr>
                        <a:t>52</a:t>
                      </a:r>
                    </a:p>
                  </a:txBody>
                  <a:tcPr marL="8703" marR="8703" marT="8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en-US" altLang="ja-JP" sz="1000" b="0" i="0" u="none" strike="noStrike" dirty="0">
                          <a:solidFill>
                            <a:srgbClr val="000000"/>
                          </a:solidFill>
                          <a:effectLst/>
                          <a:latin typeface="HG丸ｺﾞｼｯｸM-PRO" panose="020F0600000000000000" pitchFamily="50" charset="-128"/>
                          <a:ea typeface="HG丸ｺﾞｼｯｸM-PRO" panose="020F0600000000000000" pitchFamily="50" charset="-128"/>
                        </a:rPr>
                        <a:t>(27.7)</a:t>
                      </a:r>
                    </a:p>
                  </a:txBody>
                  <a:tcPr marL="8703" marR="8703" marT="8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860589126"/>
                  </a:ext>
                </a:extLst>
              </a:tr>
              <a:tr h="211746">
                <a:tc vMerge="1">
                  <a:txBody>
                    <a:bodyPr/>
                    <a:lstStyle/>
                    <a:p>
                      <a:endParaRPr kumimoji="1" lang="ja-JP" altLang="en-US"/>
                    </a:p>
                  </a:txBody>
                  <a:tcPr/>
                </a:tc>
                <a:tc>
                  <a:txBody>
                    <a:bodyPr/>
                    <a:lstStyle/>
                    <a:p>
                      <a:pPr algn="l" fontAlgn="ctr"/>
                      <a:r>
                        <a:rPr lang="ja-JP" altLang="en-US" sz="1000" b="0" i="0" u="none" strike="noStrike">
                          <a:solidFill>
                            <a:srgbClr val="000000"/>
                          </a:solidFill>
                          <a:effectLst/>
                          <a:latin typeface="HG丸ｺﾞｼｯｸM-PRO" panose="020F0600000000000000" pitchFamily="50" charset="-128"/>
                          <a:ea typeface="HG丸ｺﾞｼｯｸM-PRO" panose="020F0600000000000000" pitchFamily="50" charset="-128"/>
                        </a:rPr>
                        <a:t>播種性血管内凝固症候群（</a:t>
                      </a:r>
                      <a:r>
                        <a:rPr lang="en-US" sz="1000" b="0" i="0" u="none" strike="noStrike">
                          <a:solidFill>
                            <a:srgbClr val="000000"/>
                          </a:solidFill>
                          <a:effectLst/>
                          <a:latin typeface="HG丸ｺﾞｼｯｸM-PRO" panose="020F0600000000000000" pitchFamily="50" charset="-128"/>
                          <a:ea typeface="HG丸ｺﾞｼｯｸM-PRO" panose="020F0600000000000000" pitchFamily="50" charset="-128"/>
                        </a:rPr>
                        <a:t>DIC）</a:t>
                      </a:r>
                    </a:p>
                  </a:txBody>
                  <a:tcPr marL="8703" marR="8703" marT="8703"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en-US" altLang="ja-JP" sz="1000" b="0" i="0" u="none" strike="noStrike" dirty="0">
                          <a:solidFill>
                            <a:srgbClr val="000000"/>
                          </a:solidFill>
                          <a:effectLst/>
                          <a:latin typeface="HG丸ｺﾞｼｯｸM-PRO" panose="020F0600000000000000" pitchFamily="50" charset="-128"/>
                          <a:ea typeface="HG丸ｺﾞｼｯｸM-PRO" panose="020F0600000000000000" pitchFamily="50" charset="-128"/>
                        </a:rPr>
                        <a:t>25</a:t>
                      </a:r>
                    </a:p>
                  </a:txBody>
                  <a:tcPr marL="8703" marR="8703" marT="8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en-US" altLang="ja-JP" sz="1000" b="0" i="0" u="none" strike="noStrike" dirty="0">
                          <a:solidFill>
                            <a:srgbClr val="000000"/>
                          </a:solidFill>
                          <a:effectLst/>
                          <a:latin typeface="HG丸ｺﾞｼｯｸM-PRO" panose="020F0600000000000000" pitchFamily="50" charset="-128"/>
                          <a:ea typeface="HG丸ｺﾞｼｯｸM-PRO" panose="020F0600000000000000" pitchFamily="50" charset="-128"/>
                        </a:rPr>
                        <a:t>(12.9)</a:t>
                      </a:r>
                    </a:p>
                  </a:txBody>
                  <a:tcPr marL="8703" marR="8703" marT="8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en-US" altLang="ja-JP" sz="1000" b="0" i="0" u="none" strike="noStrike" dirty="0">
                          <a:solidFill>
                            <a:srgbClr val="000000"/>
                          </a:solidFill>
                          <a:effectLst/>
                          <a:latin typeface="HG丸ｺﾞｼｯｸM-PRO" panose="020F0600000000000000" pitchFamily="50" charset="-128"/>
                          <a:ea typeface="HG丸ｺﾞｼｯｸM-PRO" panose="020F0600000000000000" pitchFamily="50" charset="-128"/>
                        </a:rPr>
                        <a:t>12</a:t>
                      </a:r>
                    </a:p>
                  </a:txBody>
                  <a:tcPr marL="8703" marR="8703" marT="8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en-US" altLang="ja-JP" sz="1000" b="0" i="0" u="none" strike="noStrike" dirty="0">
                          <a:solidFill>
                            <a:srgbClr val="000000"/>
                          </a:solidFill>
                          <a:effectLst/>
                          <a:latin typeface="HG丸ｺﾞｼｯｸM-PRO" panose="020F0600000000000000" pitchFamily="50" charset="-128"/>
                          <a:ea typeface="HG丸ｺﾞｼｯｸM-PRO" panose="020F0600000000000000" pitchFamily="50" charset="-128"/>
                        </a:rPr>
                        <a:t>(6.4)</a:t>
                      </a:r>
                    </a:p>
                  </a:txBody>
                  <a:tcPr marL="8703" marR="8703" marT="8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2612501497"/>
                  </a:ext>
                </a:extLst>
              </a:tr>
              <a:tr h="127706">
                <a:tc vMerge="1">
                  <a:txBody>
                    <a:bodyPr/>
                    <a:lstStyle/>
                    <a:p>
                      <a:endParaRPr kumimoji="1" lang="ja-JP" altLang="en-US"/>
                    </a:p>
                  </a:txBody>
                  <a:tcPr/>
                </a:tc>
                <a:tc>
                  <a:txBody>
                    <a:bodyPr/>
                    <a:lstStyle/>
                    <a:p>
                      <a:pPr algn="l" fontAlgn="ctr"/>
                      <a:r>
                        <a:rPr lang="ja-JP" altLang="en-US" sz="1000" b="0" i="0" u="none" strike="noStrike">
                          <a:solidFill>
                            <a:srgbClr val="000000"/>
                          </a:solidFill>
                          <a:effectLst/>
                          <a:latin typeface="HG丸ｺﾞｼｯｸM-PRO" panose="020F0600000000000000" pitchFamily="50" charset="-128"/>
                          <a:ea typeface="HG丸ｺﾞｼｯｸM-PRO" panose="020F0600000000000000" pitchFamily="50" charset="-128"/>
                        </a:rPr>
                        <a:t>低血糖</a:t>
                      </a:r>
                    </a:p>
                  </a:txBody>
                  <a:tcPr marL="8703" marR="8703" marT="8703"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en-US" altLang="ja-JP" sz="1000" b="0" i="0" u="none" strike="noStrike" dirty="0">
                          <a:solidFill>
                            <a:srgbClr val="000000"/>
                          </a:solidFill>
                          <a:effectLst/>
                          <a:latin typeface="HG丸ｺﾞｼｯｸM-PRO" panose="020F0600000000000000" pitchFamily="50" charset="-128"/>
                          <a:ea typeface="HG丸ｺﾞｼｯｸM-PRO" panose="020F0600000000000000" pitchFamily="50" charset="-128"/>
                        </a:rPr>
                        <a:t>4</a:t>
                      </a:r>
                    </a:p>
                  </a:txBody>
                  <a:tcPr marL="8703" marR="8703" marT="8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en-US" altLang="ja-JP" sz="1000" b="0" i="0" u="none" strike="noStrike" dirty="0">
                          <a:solidFill>
                            <a:srgbClr val="000000"/>
                          </a:solidFill>
                          <a:effectLst/>
                          <a:latin typeface="HG丸ｺﾞｼｯｸM-PRO" panose="020F0600000000000000" pitchFamily="50" charset="-128"/>
                          <a:ea typeface="HG丸ｺﾞｼｯｸM-PRO" panose="020F0600000000000000" pitchFamily="50" charset="-128"/>
                        </a:rPr>
                        <a:t>(2.1)</a:t>
                      </a:r>
                    </a:p>
                  </a:txBody>
                  <a:tcPr marL="8703" marR="8703" marT="8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en-US" altLang="ja-JP" sz="1000" b="0" i="0" u="none" strike="noStrike" dirty="0">
                          <a:solidFill>
                            <a:srgbClr val="000000"/>
                          </a:solidFill>
                          <a:effectLst/>
                          <a:latin typeface="HG丸ｺﾞｼｯｸM-PRO" panose="020F0600000000000000" pitchFamily="50" charset="-128"/>
                          <a:ea typeface="HG丸ｺﾞｼｯｸM-PRO" panose="020F0600000000000000" pitchFamily="50" charset="-128"/>
                        </a:rPr>
                        <a:t>19</a:t>
                      </a:r>
                    </a:p>
                  </a:txBody>
                  <a:tcPr marL="8703" marR="8703" marT="8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en-US" altLang="ja-JP" sz="1000" b="0" i="0" u="none" strike="noStrike" dirty="0">
                          <a:solidFill>
                            <a:srgbClr val="000000"/>
                          </a:solidFill>
                          <a:effectLst/>
                          <a:latin typeface="HG丸ｺﾞｼｯｸM-PRO" panose="020F0600000000000000" pitchFamily="50" charset="-128"/>
                          <a:ea typeface="HG丸ｺﾞｼｯｸM-PRO" panose="020F0600000000000000" pitchFamily="50" charset="-128"/>
                        </a:rPr>
                        <a:t>(10.1)</a:t>
                      </a:r>
                    </a:p>
                  </a:txBody>
                  <a:tcPr marL="8703" marR="8703" marT="8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2310573658"/>
                  </a:ext>
                </a:extLst>
              </a:tr>
              <a:tr h="127706">
                <a:tc vMerge="1">
                  <a:txBody>
                    <a:bodyPr/>
                    <a:lstStyle/>
                    <a:p>
                      <a:endParaRPr kumimoji="1" lang="ja-JP" altLang="en-US"/>
                    </a:p>
                  </a:txBody>
                  <a:tcPr/>
                </a:tc>
                <a:tc>
                  <a:txBody>
                    <a:bodyPr/>
                    <a:lstStyle/>
                    <a:p>
                      <a:pPr algn="l" fontAlgn="ctr"/>
                      <a:r>
                        <a:rPr lang="zh-TW" altLang="en-US" sz="1000" b="0" i="0" u="none" strike="noStrike">
                          <a:solidFill>
                            <a:srgbClr val="000000"/>
                          </a:solidFill>
                          <a:effectLst/>
                          <a:latin typeface="HG丸ｺﾞｼｯｸM-PRO" panose="020F0600000000000000" pitchFamily="50" charset="-128"/>
                          <a:ea typeface="HG丸ｺﾞｼｯｸM-PRO" panose="020F0600000000000000" pitchFamily="50" charset="-128"/>
                        </a:rPr>
                        <a:t>新生児遷延性肺高血圧症</a:t>
                      </a:r>
                    </a:p>
                  </a:txBody>
                  <a:tcPr marL="8703" marR="8703" marT="8703"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en-US" altLang="ja-JP" sz="1000" b="0" i="0" u="none" strike="noStrike" dirty="0">
                          <a:solidFill>
                            <a:srgbClr val="000000"/>
                          </a:solidFill>
                          <a:effectLst/>
                          <a:latin typeface="HG丸ｺﾞｼｯｸM-PRO" panose="020F0600000000000000" pitchFamily="50" charset="-128"/>
                          <a:ea typeface="HG丸ｺﾞｼｯｸM-PRO" panose="020F0600000000000000" pitchFamily="50" charset="-128"/>
                        </a:rPr>
                        <a:t>16</a:t>
                      </a:r>
                    </a:p>
                  </a:txBody>
                  <a:tcPr marL="8703" marR="8703" marT="8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en-US" altLang="ja-JP" sz="1000" b="0" i="0" u="none" strike="noStrike" dirty="0">
                          <a:solidFill>
                            <a:srgbClr val="000000"/>
                          </a:solidFill>
                          <a:effectLst/>
                          <a:latin typeface="HG丸ｺﾞｼｯｸM-PRO" panose="020F0600000000000000" pitchFamily="50" charset="-128"/>
                          <a:ea typeface="HG丸ｺﾞｼｯｸM-PRO" panose="020F0600000000000000" pitchFamily="50" charset="-128"/>
                        </a:rPr>
                        <a:t>(8.2)</a:t>
                      </a:r>
                    </a:p>
                  </a:txBody>
                  <a:tcPr marL="8703" marR="8703" marT="8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en-US" altLang="ja-JP" sz="1000" b="0" i="0" u="none" strike="noStrike" dirty="0">
                          <a:solidFill>
                            <a:srgbClr val="000000"/>
                          </a:solidFill>
                          <a:effectLst/>
                          <a:latin typeface="HG丸ｺﾞｼｯｸM-PRO" panose="020F0600000000000000" pitchFamily="50" charset="-128"/>
                          <a:ea typeface="HG丸ｺﾞｼｯｸM-PRO" panose="020F0600000000000000" pitchFamily="50" charset="-128"/>
                        </a:rPr>
                        <a:t>8</a:t>
                      </a:r>
                    </a:p>
                  </a:txBody>
                  <a:tcPr marL="8703" marR="8703" marT="8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en-US" altLang="ja-JP" sz="1000" b="0" i="0" u="none" strike="noStrike" dirty="0">
                          <a:solidFill>
                            <a:srgbClr val="000000"/>
                          </a:solidFill>
                          <a:effectLst/>
                          <a:latin typeface="HG丸ｺﾞｼｯｸM-PRO" panose="020F0600000000000000" pitchFamily="50" charset="-128"/>
                          <a:ea typeface="HG丸ｺﾞｼｯｸM-PRO" panose="020F0600000000000000" pitchFamily="50" charset="-128"/>
                        </a:rPr>
                        <a:t>(4.3)</a:t>
                      </a:r>
                    </a:p>
                  </a:txBody>
                  <a:tcPr marL="8703" marR="8703" marT="8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4265252375"/>
                  </a:ext>
                </a:extLst>
              </a:tr>
              <a:tr h="127706">
                <a:tc vMerge="1">
                  <a:txBody>
                    <a:bodyPr/>
                    <a:lstStyle/>
                    <a:p>
                      <a:endParaRPr kumimoji="1" lang="ja-JP" altLang="en-US"/>
                    </a:p>
                  </a:txBody>
                  <a:tcPr/>
                </a:tc>
                <a:tc>
                  <a:txBody>
                    <a:bodyPr/>
                    <a:lstStyle/>
                    <a:p>
                      <a:pPr algn="l" fontAlgn="ctr"/>
                      <a:r>
                        <a:rPr lang="ja-JP" altLang="en-US" sz="1000" b="0" i="0" u="none" strike="noStrike">
                          <a:solidFill>
                            <a:srgbClr val="000000"/>
                          </a:solidFill>
                          <a:effectLst/>
                          <a:latin typeface="HG丸ｺﾞｼｯｸM-PRO" panose="020F0600000000000000" pitchFamily="50" charset="-128"/>
                          <a:ea typeface="HG丸ｺﾞｼｯｸM-PRO" panose="020F0600000000000000" pitchFamily="50" charset="-128"/>
                        </a:rPr>
                        <a:t>胎便吸引症候群</a:t>
                      </a:r>
                    </a:p>
                  </a:txBody>
                  <a:tcPr marL="8703" marR="8703" marT="8703"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en-US" altLang="ja-JP" sz="1000" b="0" i="0" u="none" strike="noStrike" dirty="0">
                          <a:solidFill>
                            <a:srgbClr val="000000"/>
                          </a:solidFill>
                          <a:effectLst/>
                          <a:latin typeface="HG丸ｺﾞｼｯｸM-PRO" panose="020F0600000000000000" pitchFamily="50" charset="-128"/>
                          <a:ea typeface="HG丸ｺﾞｼｯｸM-PRO" panose="020F0600000000000000" pitchFamily="50" charset="-128"/>
                        </a:rPr>
                        <a:t>10</a:t>
                      </a:r>
                    </a:p>
                  </a:txBody>
                  <a:tcPr marL="8703" marR="8703" marT="8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en-US" altLang="ja-JP" sz="1000" b="0" i="0" u="none" strike="noStrike" dirty="0">
                          <a:solidFill>
                            <a:srgbClr val="000000"/>
                          </a:solidFill>
                          <a:effectLst/>
                          <a:latin typeface="HG丸ｺﾞｼｯｸM-PRO" panose="020F0600000000000000" pitchFamily="50" charset="-128"/>
                          <a:ea typeface="HG丸ｺﾞｼｯｸM-PRO" panose="020F0600000000000000" pitchFamily="50" charset="-128"/>
                        </a:rPr>
                        <a:t>(5.2)</a:t>
                      </a:r>
                    </a:p>
                  </a:txBody>
                  <a:tcPr marL="8703" marR="8703" marT="8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en-US" altLang="ja-JP" sz="1000" b="0" i="0" u="none" strike="noStrike" dirty="0">
                          <a:solidFill>
                            <a:srgbClr val="000000"/>
                          </a:solidFill>
                          <a:effectLst/>
                          <a:latin typeface="HG丸ｺﾞｼｯｸM-PRO" panose="020F0600000000000000" pitchFamily="50" charset="-128"/>
                          <a:ea typeface="HG丸ｺﾞｼｯｸM-PRO" panose="020F0600000000000000" pitchFamily="50" charset="-128"/>
                        </a:rPr>
                        <a:t>9</a:t>
                      </a:r>
                    </a:p>
                  </a:txBody>
                  <a:tcPr marL="8703" marR="8703" marT="8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en-US" altLang="ja-JP" sz="1000" b="0" i="0" u="none" strike="noStrike" dirty="0">
                          <a:solidFill>
                            <a:srgbClr val="000000"/>
                          </a:solidFill>
                          <a:effectLst/>
                          <a:latin typeface="HG丸ｺﾞｼｯｸM-PRO" panose="020F0600000000000000" pitchFamily="50" charset="-128"/>
                          <a:ea typeface="HG丸ｺﾞｼｯｸM-PRO" panose="020F0600000000000000" pitchFamily="50" charset="-128"/>
                        </a:rPr>
                        <a:t>(4.8)</a:t>
                      </a:r>
                    </a:p>
                  </a:txBody>
                  <a:tcPr marL="8703" marR="8703" marT="8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943310928"/>
                  </a:ext>
                </a:extLst>
              </a:tr>
              <a:tr h="127706">
                <a:tc vMerge="1">
                  <a:txBody>
                    <a:bodyPr/>
                    <a:lstStyle/>
                    <a:p>
                      <a:endParaRPr kumimoji="1" lang="ja-JP" altLang="en-US"/>
                    </a:p>
                  </a:txBody>
                  <a:tcPr/>
                </a:tc>
                <a:tc>
                  <a:txBody>
                    <a:bodyPr/>
                    <a:lstStyle/>
                    <a:p>
                      <a:pPr algn="l" fontAlgn="ctr"/>
                      <a:r>
                        <a:rPr lang="zh-TW" altLang="en-US" sz="1000" b="0" i="0" u="none" strike="noStrike">
                          <a:solidFill>
                            <a:srgbClr val="000000"/>
                          </a:solidFill>
                          <a:effectLst/>
                          <a:latin typeface="HG丸ｺﾞｼｯｸM-PRO" panose="020F0600000000000000" pitchFamily="50" charset="-128"/>
                          <a:ea typeface="HG丸ｺﾞｼｯｸM-PRO" panose="020F0600000000000000" pitchFamily="50" charset="-128"/>
                        </a:rPr>
                        <a:t>新生児一過性多呼吸</a:t>
                      </a:r>
                    </a:p>
                  </a:txBody>
                  <a:tcPr marL="8703" marR="8703" marT="8703"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en-US" altLang="ja-JP" sz="1000" b="0" i="0" u="none" strike="noStrike" dirty="0">
                          <a:solidFill>
                            <a:srgbClr val="000000"/>
                          </a:solidFill>
                          <a:effectLst/>
                          <a:latin typeface="HG丸ｺﾞｼｯｸM-PRO" panose="020F0600000000000000" pitchFamily="50" charset="-128"/>
                          <a:ea typeface="HG丸ｺﾞｼｯｸM-PRO" panose="020F0600000000000000" pitchFamily="50" charset="-128"/>
                        </a:rPr>
                        <a:t>6</a:t>
                      </a:r>
                    </a:p>
                  </a:txBody>
                  <a:tcPr marL="8703" marR="8703" marT="8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en-US" altLang="ja-JP" sz="1000" b="0" i="0" u="none" strike="noStrike" dirty="0">
                          <a:solidFill>
                            <a:srgbClr val="000000"/>
                          </a:solidFill>
                          <a:effectLst/>
                          <a:latin typeface="HG丸ｺﾞｼｯｸM-PRO" panose="020F0600000000000000" pitchFamily="50" charset="-128"/>
                          <a:ea typeface="HG丸ｺﾞｼｯｸM-PRO" panose="020F0600000000000000" pitchFamily="50" charset="-128"/>
                        </a:rPr>
                        <a:t>(3.1)</a:t>
                      </a:r>
                    </a:p>
                  </a:txBody>
                  <a:tcPr marL="8703" marR="8703" marT="8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en-US" altLang="ja-JP" sz="1000" b="0" i="0" u="none" strike="noStrike" dirty="0">
                          <a:solidFill>
                            <a:srgbClr val="000000"/>
                          </a:solidFill>
                          <a:effectLst/>
                          <a:latin typeface="HG丸ｺﾞｼｯｸM-PRO" panose="020F0600000000000000" pitchFamily="50" charset="-128"/>
                          <a:ea typeface="HG丸ｺﾞｼｯｸM-PRO" panose="020F0600000000000000" pitchFamily="50" charset="-128"/>
                        </a:rPr>
                        <a:t>10</a:t>
                      </a:r>
                    </a:p>
                  </a:txBody>
                  <a:tcPr marL="8703" marR="8703" marT="8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en-US" altLang="ja-JP" sz="1000" b="0" i="0" u="none" strike="noStrike" dirty="0">
                          <a:solidFill>
                            <a:srgbClr val="000000"/>
                          </a:solidFill>
                          <a:effectLst/>
                          <a:latin typeface="HG丸ｺﾞｼｯｸM-PRO" panose="020F0600000000000000" pitchFamily="50" charset="-128"/>
                          <a:ea typeface="HG丸ｺﾞｼｯｸM-PRO" panose="020F0600000000000000" pitchFamily="50" charset="-128"/>
                        </a:rPr>
                        <a:t>(5.3)</a:t>
                      </a:r>
                    </a:p>
                  </a:txBody>
                  <a:tcPr marL="8703" marR="8703" marT="8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297679366"/>
                  </a:ext>
                </a:extLst>
              </a:tr>
              <a:tr h="127706">
                <a:tc vMerge="1">
                  <a:txBody>
                    <a:bodyPr/>
                    <a:lstStyle/>
                    <a:p>
                      <a:endParaRPr kumimoji="1" lang="ja-JP" altLang="en-US"/>
                    </a:p>
                  </a:txBody>
                  <a:tcPr/>
                </a:tc>
                <a:tc>
                  <a:txBody>
                    <a:bodyPr/>
                    <a:lstStyle/>
                    <a:p>
                      <a:pPr algn="l" fontAlgn="ctr"/>
                      <a:r>
                        <a:rPr lang="zh-TW" altLang="en-US" sz="1000" b="0" i="0" u="none" strike="noStrike">
                          <a:solidFill>
                            <a:srgbClr val="000000"/>
                          </a:solidFill>
                          <a:effectLst/>
                          <a:latin typeface="HG丸ｺﾞｼｯｸM-PRO" panose="020F0600000000000000" pitchFamily="50" charset="-128"/>
                          <a:ea typeface="HG丸ｺﾞｼｯｸM-PRO" panose="020F0600000000000000" pitchFamily="50" charset="-128"/>
                        </a:rPr>
                        <a:t>多嚢胞性脳軟化症</a:t>
                      </a:r>
                    </a:p>
                  </a:txBody>
                  <a:tcPr marL="8703" marR="8703" marT="8703"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en-US" altLang="ja-JP" sz="1000" b="0" i="0" u="none" strike="noStrike" dirty="0">
                          <a:solidFill>
                            <a:srgbClr val="000000"/>
                          </a:solidFill>
                          <a:effectLst/>
                          <a:latin typeface="HG丸ｺﾞｼｯｸM-PRO" panose="020F0600000000000000" pitchFamily="50" charset="-128"/>
                          <a:ea typeface="HG丸ｺﾞｼｯｸM-PRO" panose="020F0600000000000000" pitchFamily="50" charset="-128"/>
                        </a:rPr>
                        <a:t>9</a:t>
                      </a:r>
                    </a:p>
                  </a:txBody>
                  <a:tcPr marL="8703" marR="8703" marT="8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en-US" altLang="ja-JP" sz="1000" b="0" i="0" u="none" strike="noStrike" dirty="0">
                          <a:solidFill>
                            <a:srgbClr val="000000"/>
                          </a:solidFill>
                          <a:effectLst/>
                          <a:latin typeface="HG丸ｺﾞｼｯｸM-PRO" panose="020F0600000000000000" pitchFamily="50" charset="-128"/>
                          <a:ea typeface="HG丸ｺﾞｼｯｸM-PRO" panose="020F0600000000000000" pitchFamily="50" charset="-128"/>
                        </a:rPr>
                        <a:t>(4.6)</a:t>
                      </a:r>
                    </a:p>
                  </a:txBody>
                  <a:tcPr marL="8703" marR="8703" marT="8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en-US" altLang="ja-JP" sz="1000" b="0" i="0" u="none" strike="noStrike" dirty="0">
                          <a:solidFill>
                            <a:srgbClr val="000000"/>
                          </a:solidFill>
                          <a:effectLst/>
                          <a:latin typeface="HG丸ｺﾞｼｯｸM-PRO" panose="020F0600000000000000" pitchFamily="50" charset="-128"/>
                          <a:ea typeface="HG丸ｺﾞｼｯｸM-PRO" panose="020F0600000000000000" pitchFamily="50" charset="-128"/>
                        </a:rPr>
                        <a:t>2</a:t>
                      </a:r>
                    </a:p>
                  </a:txBody>
                  <a:tcPr marL="8703" marR="8703" marT="8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en-US" altLang="ja-JP" sz="1000" b="0" i="0" u="none" strike="noStrike" dirty="0">
                          <a:solidFill>
                            <a:srgbClr val="000000"/>
                          </a:solidFill>
                          <a:effectLst/>
                          <a:latin typeface="HG丸ｺﾞｼｯｸM-PRO" panose="020F0600000000000000" pitchFamily="50" charset="-128"/>
                          <a:ea typeface="HG丸ｺﾞｼｯｸM-PRO" panose="020F0600000000000000" pitchFamily="50" charset="-128"/>
                        </a:rPr>
                        <a:t>(1.1)</a:t>
                      </a:r>
                    </a:p>
                  </a:txBody>
                  <a:tcPr marL="8703" marR="8703" marT="8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2321780809"/>
                  </a:ext>
                </a:extLst>
              </a:tr>
              <a:tr h="127706">
                <a:tc vMerge="1">
                  <a:txBody>
                    <a:bodyPr/>
                    <a:lstStyle/>
                    <a:p>
                      <a:endParaRPr kumimoji="1" lang="ja-JP" altLang="en-US"/>
                    </a:p>
                  </a:txBody>
                  <a:tcPr/>
                </a:tc>
                <a:tc>
                  <a:txBody>
                    <a:bodyPr/>
                    <a:lstStyle/>
                    <a:p>
                      <a:pPr algn="l" fontAlgn="ctr"/>
                      <a:r>
                        <a:rPr lang="zh-TW" altLang="en-US" sz="1000" b="0" i="0" u="none" strike="noStrike">
                          <a:solidFill>
                            <a:srgbClr val="000000"/>
                          </a:solidFill>
                          <a:effectLst/>
                          <a:latin typeface="HG丸ｺﾞｼｯｸM-PRO" panose="020F0600000000000000" pitchFamily="50" charset="-128"/>
                          <a:ea typeface="HG丸ｺﾞｼｯｸM-PRO" panose="020F0600000000000000" pitchFamily="50" charset="-128"/>
                        </a:rPr>
                        <a:t>脳室周囲白質軟化症</a:t>
                      </a:r>
                    </a:p>
                  </a:txBody>
                  <a:tcPr marL="8703" marR="8703" marT="8703"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en-US" altLang="ja-JP" sz="1000" b="0" i="0" u="none" strike="noStrike" dirty="0">
                          <a:solidFill>
                            <a:srgbClr val="000000"/>
                          </a:solidFill>
                          <a:effectLst/>
                          <a:latin typeface="HG丸ｺﾞｼｯｸM-PRO" panose="020F0600000000000000" pitchFamily="50" charset="-128"/>
                          <a:ea typeface="HG丸ｺﾞｼｯｸM-PRO" panose="020F0600000000000000" pitchFamily="50" charset="-128"/>
                        </a:rPr>
                        <a:t>4</a:t>
                      </a:r>
                    </a:p>
                  </a:txBody>
                  <a:tcPr marL="8703" marR="8703" marT="8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en-US" altLang="ja-JP" sz="1000" b="0" i="0" u="none" strike="noStrike" dirty="0">
                          <a:solidFill>
                            <a:srgbClr val="000000"/>
                          </a:solidFill>
                          <a:effectLst/>
                          <a:latin typeface="HG丸ｺﾞｼｯｸM-PRO" panose="020F0600000000000000" pitchFamily="50" charset="-128"/>
                          <a:ea typeface="HG丸ｺﾞｼｯｸM-PRO" panose="020F0600000000000000" pitchFamily="50" charset="-128"/>
                        </a:rPr>
                        <a:t>(2.1)</a:t>
                      </a:r>
                    </a:p>
                  </a:txBody>
                  <a:tcPr marL="8703" marR="8703" marT="8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en-US" altLang="ja-JP" sz="1000" b="0" i="0" u="none" strike="noStrike" dirty="0">
                          <a:solidFill>
                            <a:srgbClr val="000000"/>
                          </a:solidFill>
                          <a:effectLst/>
                          <a:latin typeface="HG丸ｺﾞｼｯｸM-PRO" panose="020F0600000000000000" pitchFamily="50" charset="-128"/>
                          <a:ea typeface="HG丸ｺﾞｼｯｸM-PRO" panose="020F0600000000000000" pitchFamily="50" charset="-128"/>
                        </a:rPr>
                        <a:t>16</a:t>
                      </a:r>
                    </a:p>
                  </a:txBody>
                  <a:tcPr marL="8703" marR="8703" marT="8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en-US" altLang="ja-JP" sz="1000" b="0" i="0" u="none" strike="noStrike" dirty="0">
                          <a:solidFill>
                            <a:srgbClr val="000000"/>
                          </a:solidFill>
                          <a:effectLst/>
                          <a:latin typeface="HG丸ｺﾞｼｯｸM-PRO" panose="020F0600000000000000" pitchFamily="50" charset="-128"/>
                          <a:ea typeface="HG丸ｺﾞｼｯｸM-PRO" panose="020F0600000000000000" pitchFamily="50" charset="-128"/>
                        </a:rPr>
                        <a:t>(8.5)</a:t>
                      </a:r>
                    </a:p>
                  </a:txBody>
                  <a:tcPr marL="8703" marR="8703" marT="8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797405688"/>
                  </a:ext>
                </a:extLst>
              </a:tr>
              <a:tr h="127706">
                <a:tc vMerge="1">
                  <a:txBody>
                    <a:bodyPr/>
                    <a:lstStyle/>
                    <a:p>
                      <a:endParaRPr kumimoji="1" lang="ja-JP" altLang="en-US"/>
                    </a:p>
                  </a:txBody>
                  <a:tcPr/>
                </a:tc>
                <a:tc>
                  <a:txBody>
                    <a:bodyPr/>
                    <a:lstStyle/>
                    <a:p>
                      <a:pPr algn="l" fontAlgn="ctr"/>
                      <a:r>
                        <a:rPr lang="ja-JP" altLang="en-US" sz="1000" b="0" i="0" u="none" strike="noStrike">
                          <a:solidFill>
                            <a:srgbClr val="000000"/>
                          </a:solidFill>
                          <a:effectLst/>
                          <a:latin typeface="HG丸ｺﾞｼｯｸM-PRO" panose="020F0600000000000000" pitchFamily="50" charset="-128"/>
                          <a:ea typeface="HG丸ｺﾞｼｯｸM-PRO" panose="020F0600000000000000" pitchFamily="50" charset="-128"/>
                        </a:rPr>
                        <a:t>高カリウム血症</a:t>
                      </a:r>
                    </a:p>
                  </a:txBody>
                  <a:tcPr marL="8703" marR="8703" marT="8703"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en-US" altLang="ja-JP" sz="1000" b="0" i="0" u="none" strike="noStrike" dirty="0">
                          <a:solidFill>
                            <a:srgbClr val="000000"/>
                          </a:solidFill>
                          <a:effectLst/>
                          <a:latin typeface="HG丸ｺﾞｼｯｸM-PRO" panose="020F0600000000000000" pitchFamily="50" charset="-128"/>
                          <a:ea typeface="HG丸ｺﾞｼｯｸM-PRO" panose="020F0600000000000000" pitchFamily="50" charset="-128"/>
                        </a:rPr>
                        <a:t>3</a:t>
                      </a:r>
                    </a:p>
                  </a:txBody>
                  <a:tcPr marL="8703" marR="8703" marT="8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en-US" altLang="ja-JP" sz="1000" b="0" i="0" u="none" strike="noStrike" dirty="0">
                          <a:solidFill>
                            <a:srgbClr val="000000"/>
                          </a:solidFill>
                          <a:effectLst/>
                          <a:latin typeface="HG丸ｺﾞｼｯｸM-PRO" panose="020F0600000000000000" pitchFamily="50" charset="-128"/>
                          <a:ea typeface="HG丸ｺﾞｼｯｸM-PRO" panose="020F0600000000000000" pitchFamily="50" charset="-128"/>
                        </a:rPr>
                        <a:t>(1.5)</a:t>
                      </a:r>
                    </a:p>
                  </a:txBody>
                  <a:tcPr marL="8703" marR="8703" marT="8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en-US" altLang="ja-JP" sz="1000" b="0" i="0" u="none" strike="noStrike" dirty="0">
                          <a:solidFill>
                            <a:srgbClr val="000000"/>
                          </a:solidFill>
                          <a:effectLst/>
                          <a:latin typeface="HG丸ｺﾞｼｯｸM-PRO" panose="020F0600000000000000" pitchFamily="50" charset="-128"/>
                          <a:ea typeface="HG丸ｺﾞｼｯｸM-PRO" panose="020F0600000000000000" pitchFamily="50" charset="-128"/>
                        </a:rPr>
                        <a:t>7</a:t>
                      </a:r>
                    </a:p>
                  </a:txBody>
                  <a:tcPr marL="8703" marR="8703" marT="8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en-US" altLang="ja-JP" sz="1000" b="0" i="0" u="none" strike="noStrike" dirty="0">
                          <a:solidFill>
                            <a:srgbClr val="000000"/>
                          </a:solidFill>
                          <a:effectLst/>
                          <a:latin typeface="HG丸ｺﾞｼｯｸM-PRO" panose="020F0600000000000000" pitchFamily="50" charset="-128"/>
                          <a:ea typeface="HG丸ｺﾞｼｯｸM-PRO" panose="020F0600000000000000" pitchFamily="50" charset="-128"/>
                        </a:rPr>
                        <a:t>(3.7)</a:t>
                      </a:r>
                    </a:p>
                  </a:txBody>
                  <a:tcPr marL="8703" marR="8703" marT="8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3122297829"/>
                  </a:ext>
                </a:extLst>
              </a:tr>
              <a:tr h="127706">
                <a:tc vMerge="1">
                  <a:txBody>
                    <a:bodyPr/>
                    <a:lstStyle/>
                    <a:p>
                      <a:endParaRPr kumimoji="1" lang="ja-JP" altLang="en-US"/>
                    </a:p>
                  </a:txBody>
                  <a:tcPr/>
                </a:tc>
                <a:tc>
                  <a:txBody>
                    <a:bodyPr/>
                    <a:lstStyle/>
                    <a:p>
                      <a:pPr algn="l" fontAlgn="ctr"/>
                      <a:r>
                        <a:rPr lang="ja-JP" altLang="en-US" sz="1000" b="0" i="0" u="none" strike="noStrike">
                          <a:solidFill>
                            <a:srgbClr val="000000"/>
                          </a:solidFill>
                          <a:effectLst/>
                          <a:latin typeface="HG丸ｺﾞｼｯｸM-PRO" panose="020F0600000000000000" pitchFamily="50" charset="-128"/>
                          <a:ea typeface="HG丸ｺﾞｼｯｸM-PRO" panose="020F0600000000000000" pitchFamily="50" charset="-128"/>
                        </a:rPr>
                        <a:t>帽状腱膜下血腫</a:t>
                      </a:r>
                    </a:p>
                  </a:txBody>
                  <a:tcPr marL="8703" marR="8703" marT="8703"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en-US" altLang="ja-JP" sz="1000" b="0" i="0" u="none" strike="noStrike" dirty="0">
                          <a:solidFill>
                            <a:srgbClr val="000000"/>
                          </a:solidFill>
                          <a:effectLst/>
                          <a:latin typeface="HG丸ｺﾞｼｯｸM-PRO" panose="020F0600000000000000" pitchFamily="50" charset="-128"/>
                          <a:ea typeface="HG丸ｺﾞｼｯｸM-PRO" panose="020F0600000000000000" pitchFamily="50" charset="-128"/>
                        </a:rPr>
                        <a:t>14</a:t>
                      </a:r>
                    </a:p>
                  </a:txBody>
                  <a:tcPr marL="8703" marR="8703" marT="8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en-US" altLang="ja-JP" sz="1000" b="0" i="0" u="none" strike="noStrike" dirty="0">
                          <a:solidFill>
                            <a:srgbClr val="000000"/>
                          </a:solidFill>
                          <a:effectLst/>
                          <a:latin typeface="HG丸ｺﾞｼｯｸM-PRO" panose="020F0600000000000000" pitchFamily="50" charset="-128"/>
                          <a:ea typeface="HG丸ｺﾞｼｯｸM-PRO" panose="020F0600000000000000" pitchFamily="50" charset="-128"/>
                        </a:rPr>
                        <a:t>(7.2)</a:t>
                      </a:r>
                    </a:p>
                  </a:txBody>
                  <a:tcPr marL="8703" marR="8703" marT="8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en-US" altLang="ja-JP" sz="1000" b="0" i="0" u="none" strike="noStrike" dirty="0">
                          <a:solidFill>
                            <a:srgbClr val="000000"/>
                          </a:solidFill>
                          <a:effectLst/>
                          <a:latin typeface="HG丸ｺﾞｼｯｸM-PRO" panose="020F0600000000000000" pitchFamily="50" charset="-128"/>
                          <a:ea typeface="HG丸ｺﾞｼｯｸM-PRO" panose="020F0600000000000000" pitchFamily="50" charset="-128"/>
                        </a:rPr>
                        <a:t>1</a:t>
                      </a:r>
                    </a:p>
                  </a:txBody>
                  <a:tcPr marL="8703" marR="8703" marT="8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en-US" altLang="ja-JP" sz="1000" b="0" i="0" u="none" strike="noStrike" dirty="0">
                          <a:solidFill>
                            <a:srgbClr val="000000"/>
                          </a:solidFill>
                          <a:effectLst/>
                          <a:latin typeface="HG丸ｺﾞｼｯｸM-PRO" panose="020F0600000000000000" pitchFamily="50" charset="-128"/>
                          <a:ea typeface="HG丸ｺﾞｼｯｸM-PRO" panose="020F0600000000000000" pitchFamily="50" charset="-128"/>
                        </a:rPr>
                        <a:t>(0.5)</a:t>
                      </a:r>
                    </a:p>
                  </a:txBody>
                  <a:tcPr marL="8703" marR="8703" marT="8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2426284872"/>
                  </a:ext>
                </a:extLst>
              </a:tr>
              <a:tr h="127706">
                <a:tc vMerge="1">
                  <a:txBody>
                    <a:bodyPr/>
                    <a:lstStyle/>
                    <a:p>
                      <a:endParaRPr kumimoji="1" lang="ja-JP" altLang="en-US"/>
                    </a:p>
                  </a:txBody>
                  <a:tcPr/>
                </a:tc>
                <a:tc>
                  <a:txBody>
                    <a:bodyPr/>
                    <a:lstStyle/>
                    <a:p>
                      <a:pPr algn="l" fontAlgn="ctr"/>
                      <a:r>
                        <a:rPr lang="ja-JP" altLang="en-US" sz="1000" b="0" i="0" u="none" strike="noStrike">
                          <a:solidFill>
                            <a:srgbClr val="000000"/>
                          </a:solidFill>
                          <a:effectLst/>
                          <a:latin typeface="HG丸ｺﾞｼｯｸM-PRO" panose="020F0600000000000000" pitchFamily="50" charset="-128"/>
                          <a:ea typeface="HG丸ｺﾞｼｯｸM-PRO" panose="020F0600000000000000" pitchFamily="50" charset="-128"/>
                        </a:rPr>
                        <a:t>新生児貧血</a:t>
                      </a:r>
                    </a:p>
                  </a:txBody>
                  <a:tcPr marL="8703" marR="8703" marT="8703"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en-US" altLang="ja-JP" sz="1000" b="0" i="0" u="none" strike="noStrike" dirty="0">
                          <a:solidFill>
                            <a:srgbClr val="000000"/>
                          </a:solidFill>
                          <a:effectLst/>
                          <a:latin typeface="HG丸ｺﾞｼｯｸM-PRO" panose="020F0600000000000000" pitchFamily="50" charset="-128"/>
                          <a:ea typeface="HG丸ｺﾞｼｯｸM-PRO" panose="020F0600000000000000" pitchFamily="50" charset="-128"/>
                        </a:rPr>
                        <a:t>8</a:t>
                      </a:r>
                    </a:p>
                  </a:txBody>
                  <a:tcPr marL="8703" marR="8703" marT="8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en-US" altLang="ja-JP" sz="1000" b="0" i="0" u="none" strike="noStrike" dirty="0">
                          <a:solidFill>
                            <a:srgbClr val="000000"/>
                          </a:solidFill>
                          <a:effectLst/>
                          <a:latin typeface="HG丸ｺﾞｼｯｸM-PRO" panose="020F0600000000000000" pitchFamily="50" charset="-128"/>
                          <a:ea typeface="HG丸ｺﾞｼｯｸM-PRO" panose="020F0600000000000000" pitchFamily="50" charset="-128"/>
                        </a:rPr>
                        <a:t>(4.1)</a:t>
                      </a:r>
                    </a:p>
                  </a:txBody>
                  <a:tcPr marL="8703" marR="8703" marT="8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en-US" altLang="ja-JP" sz="1000" b="0" i="0" u="none" strike="noStrike" dirty="0">
                          <a:solidFill>
                            <a:srgbClr val="000000"/>
                          </a:solidFill>
                          <a:effectLst/>
                          <a:latin typeface="HG丸ｺﾞｼｯｸM-PRO" panose="020F0600000000000000" pitchFamily="50" charset="-128"/>
                          <a:ea typeface="HG丸ｺﾞｼｯｸM-PRO" panose="020F0600000000000000" pitchFamily="50" charset="-128"/>
                        </a:rPr>
                        <a:t>10</a:t>
                      </a:r>
                    </a:p>
                  </a:txBody>
                  <a:tcPr marL="8703" marR="8703" marT="8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en-US" altLang="ja-JP" sz="1000" b="0" i="0" u="none" strike="noStrike" dirty="0">
                          <a:solidFill>
                            <a:srgbClr val="000000"/>
                          </a:solidFill>
                          <a:effectLst/>
                          <a:latin typeface="HG丸ｺﾞｼｯｸM-PRO" panose="020F0600000000000000" pitchFamily="50" charset="-128"/>
                          <a:ea typeface="HG丸ｺﾞｼｯｸM-PRO" panose="020F0600000000000000" pitchFamily="50" charset="-128"/>
                        </a:rPr>
                        <a:t>(5.3)</a:t>
                      </a:r>
                    </a:p>
                  </a:txBody>
                  <a:tcPr marL="8703" marR="8703" marT="8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747968471"/>
                  </a:ext>
                </a:extLst>
              </a:tr>
              <a:tr h="127706">
                <a:tc vMerge="1">
                  <a:txBody>
                    <a:bodyPr/>
                    <a:lstStyle/>
                    <a:p>
                      <a:endParaRPr kumimoji="1" lang="ja-JP" altLang="en-US"/>
                    </a:p>
                  </a:txBody>
                  <a:tcPr/>
                </a:tc>
                <a:tc>
                  <a:txBody>
                    <a:bodyPr/>
                    <a:lstStyle/>
                    <a:p>
                      <a:pPr algn="l" fontAlgn="ctr"/>
                      <a:r>
                        <a:rPr lang="en-US" sz="1000" b="0" i="0" u="none" strike="noStrike">
                          <a:solidFill>
                            <a:srgbClr val="000000"/>
                          </a:solidFill>
                          <a:effectLst/>
                          <a:latin typeface="HG丸ｺﾞｼｯｸM-PRO" panose="020F0600000000000000" pitchFamily="50" charset="-128"/>
                          <a:ea typeface="HG丸ｺﾞｼｯｸM-PRO" panose="020F0600000000000000" pitchFamily="50" charset="-128"/>
                        </a:rPr>
                        <a:t>GBS</a:t>
                      </a:r>
                      <a:r>
                        <a:rPr lang="ja-JP" altLang="en-US" sz="1000" b="0" i="0" u="none" strike="noStrike">
                          <a:solidFill>
                            <a:srgbClr val="000000"/>
                          </a:solidFill>
                          <a:effectLst/>
                          <a:latin typeface="HG丸ｺﾞｼｯｸM-PRO" panose="020F0600000000000000" pitchFamily="50" charset="-128"/>
                          <a:ea typeface="HG丸ｺﾞｼｯｸM-PRO" panose="020F0600000000000000" pitchFamily="50" charset="-128"/>
                        </a:rPr>
                        <a:t>感染症</a:t>
                      </a:r>
                    </a:p>
                  </a:txBody>
                  <a:tcPr marL="8703" marR="8703" marT="8703"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en-US" altLang="ja-JP" sz="1000" b="0" i="0" u="none" strike="noStrike" dirty="0">
                          <a:solidFill>
                            <a:srgbClr val="000000"/>
                          </a:solidFill>
                          <a:effectLst/>
                          <a:latin typeface="HG丸ｺﾞｼｯｸM-PRO" panose="020F0600000000000000" pitchFamily="50" charset="-128"/>
                          <a:ea typeface="HG丸ｺﾞｼｯｸM-PRO" panose="020F0600000000000000" pitchFamily="50" charset="-128"/>
                        </a:rPr>
                        <a:t>6</a:t>
                      </a:r>
                    </a:p>
                  </a:txBody>
                  <a:tcPr marL="8703" marR="8703" marT="8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en-US" altLang="ja-JP" sz="1000" b="0" i="0" u="none" strike="noStrike" dirty="0">
                          <a:solidFill>
                            <a:srgbClr val="000000"/>
                          </a:solidFill>
                          <a:effectLst/>
                          <a:latin typeface="HG丸ｺﾞｼｯｸM-PRO" panose="020F0600000000000000" pitchFamily="50" charset="-128"/>
                          <a:ea typeface="HG丸ｺﾞｼｯｸM-PRO" panose="020F0600000000000000" pitchFamily="50" charset="-128"/>
                        </a:rPr>
                        <a:t>(3.1)</a:t>
                      </a:r>
                    </a:p>
                  </a:txBody>
                  <a:tcPr marL="8703" marR="8703" marT="8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en-US" altLang="ja-JP" sz="1000" b="0" i="0" u="none" strike="noStrike" dirty="0">
                          <a:solidFill>
                            <a:srgbClr val="000000"/>
                          </a:solidFill>
                          <a:effectLst/>
                          <a:latin typeface="HG丸ｺﾞｼｯｸM-PRO" panose="020F0600000000000000" pitchFamily="50" charset="-128"/>
                          <a:ea typeface="HG丸ｺﾞｼｯｸM-PRO" panose="020F0600000000000000" pitchFamily="50" charset="-128"/>
                        </a:rPr>
                        <a:t>4</a:t>
                      </a:r>
                    </a:p>
                  </a:txBody>
                  <a:tcPr marL="8703" marR="8703" marT="8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en-US" altLang="ja-JP" sz="1000" b="0" i="0" u="none" strike="noStrike" dirty="0">
                          <a:solidFill>
                            <a:srgbClr val="000000"/>
                          </a:solidFill>
                          <a:effectLst/>
                          <a:latin typeface="HG丸ｺﾞｼｯｸM-PRO" panose="020F0600000000000000" pitchFamily="50" charset="-128"/>
                          <a:ea typeface="HG丸ｺﾞｼｯｸM-PRO" panose="020F0600000000000000" pitchFamily="50" charset="-128"/>
                        </a:rPr>
                        <a:t>(2.1)</a:t>
                      </a:r>
                    </a:p>
                  </a:txBody>
                  <a:tcPr marL="8703" marR="8703" marT="8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1583099537"/>
                  </a:ext>
                </a:extLst>
              </a:tr>
              <a:tr h="127706">
                <a:tc vMerge="1">
                  <a:txBody>
                    <a:bodyPr/>
                    <a:lstStyle/>
                    <a:p>
                      <a:endParaRPr kumimoji="1" lang="ja-JP" altLang="en-US"/>
                    </a:p>
                  </a:txBody>
                  <a:tcPr/>
                </a:tc>
                <a:tc>
                  <a:txBody>
                    <a:bodyPr/>
                    <a:lstStyle/>
                    <a:p>
                      <a:pPr algn="l" fontAlgn="ctr"/>
                      <a:r>
                        <a:rPr lang="ja-JP" altLang="en-US" sz="1000" b="0" i="0" u="none" strike="noStrike">
                          <a:solidFill>
                            <a:srgbClr val="000000"/>
                          </a:solidFill>
                          <a:effectLst/>
                          <a:latin typeface="HG丸ｺﾞｼｯｸM-PRO" panose="020F0600000000000000" pitchFamily="50" charset="-128"/>
                          <a:ea typeface="HG丸ｺﾞｼｯｸM-PRO" panose="020F0600000000000000" pitchFamily="50" charset="-128"/>
                        </a:rPr>
                        <a:t>脳梗塞</a:t>
                      </a:r>
                    </a:p>
                  </a:txBody>
                  <a:tcPr marL="8703" marR="8703" marT="8703"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en-US" altLang="ja-JP" sz="1000" b="0" i="0" u="none" strike="noStrike" dirty="0">
                          <a:solidFill>
                            <a:srgbClr val="000000"/>
                          </a:solidFill>
                          <a:effectLst/>
                          <a:latin typeface="HG丸ｺﾞｼｯｸM-PRO" panose="020F0600000000000000" pitchFamily="50" charset="-128"/>
                          <a:ea typeface="HG丸ｺﾞｼｯｸM-PRO" panose="020F0600000000000000" pitchFamily="50" charset="-128"/>
                        </a:rPr>
                        <a:t>1</a:t>
                      </a:r>
                    </a:p>
                  </a:txBody>
                  <a:tcPr marL="8703" marR="8703" marT="8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en-US" altLang="ja-JP" sz="1000" b="0" i="0" u="none" strike="noStrike" dirty="0">
                          <a:solidFill>
                            <a:srgbClr val="000000"/>
                          </a:solidFill>
                          <a:effectLst/>
                          <a:latin typeface="HG丸ｺﾞｼｯｸM-PRO" panose="020F0600000000000000" pitchFamily="50" charset="-128"/>
                          <a:ea typeface="HG丸ｺﾞｼｯｸM-PRO" panose="020F0600000000000000" pitchFamily="50" charset="-128"/>
                        </a:rPr>
                        <a:t>(0.5)</a:t>
                      </a:r>
                    </a:p>
                  </a:txBody>
                  <a:tcPr marL="8703" marR="8703" marT="8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en-US" altLang="ja-JP" sz="1000" b="0" i="0" u="none" strike="noStrike" dirty="0">
                          <a:solidFill>
                            <a:srgbClr val="000000"/>
                          </a:solidFill>
                          <a:effectLst/>
                          <a:latin typeface="HG丸ｺﾞｼｯｸM-PRO" panose="020F0600000000000000" pitchFamily="50" charset="-128"/>
                          <a:ea typeface="HG丸ｺﾞｼｯｸM-PRO" panose="020F0600000000000000" pitchFamily="50" charset="-128"/>
                        </a:rPr>
                        <a:t>5</a:t>
                      </a:r>
                    </a:p>
                  </a:txBody>
                  <a:tcPr marL="8703" marR="8703" marT="8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en-US" altLang="ja-JP" sz="1000" b="0" i="0" u="none" strike="noStrike" dirty="0">
                          <a:solidFill>
                            <a:srgbClr val="000000"/>
                          </a:solidFill>
                          <a:effectLst/>
                          <a:latin typeface="HG丸ｺﾞｼｯｸM-PRO" panose="020F0600000000000000" pitchFamily="50" charset="-128"/>
                          <a:ea typeface="HG丸ｺﾞｼｯｸM-PRO" panose="020F0600000000000000" pitchFamily="50" charset="-128"/>
                        </a:rPr>
                        <a:t>(2.7)</a:t>
                      </a:r>
                    </a:p>
                  </a:txBody>
                  <a:tcPr marL="8703" marR="8703" marT="8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2012759848"/>
                  </a:ext>
                </a:extLst>
              </a:tr>
              <a:tr h="127706">
                <a:tc vMerge="1">
                  <a:txBody>
                    <a:bodyPr/>
                    <a:lstStyle/>
                    <a:p>
                      <a:endParaRPr kumimoji="1" lang="ja-JP" altLang="en-US"/>
                    </a:p>
                  </a:txBody>
                  <a:tcPr/>
                </a:tc>
                <a:tc>
                  <a:txBody>
                    <a:bodyPr/>
                    <a:lstStyle/>
                    <a:p>
                      <a:pPr algn="l" fontAlgn="ctr"/>
                      <a:r>
                        <a:rPr lang="ja-JP" altLang="en-US" sz="1000" b="0" i="0" u="none" strike="noStrike">
                          <a:solidFill>
                            <a:srgbClr val="000000"/>
                          </a:solidFill>
                          <a:effectLst/>
                          <a:latin typeface="HG丸ｺﾞｼｯｸM-PRO" panose="020F0600000000000000" pitchFamily="50" charset="-128"/>
                          <a:ea typeface="HG丸ｺﾞｼｯｸM-PRO" panose="020F0600000000000000" pitchFamily="50" charset="-128"/>
                        </a:rPr>
                        <a:t>上記の診断名なし</a:t>
                      </a:r>
                      <a:r>
                        <a:rPr lang="ja-JP" altLang="en-US" sz="1000" b="0" i="0" u="none" strike="noStrike" baseline="30000">
                          <a:solidFill>
                            <a:srgbClr val="000000"/>
                          </a:solidFill>
                          <a:effectLst/>
                          <a:latin typeface="HG丸ｺﾞｼｯｸM-PRO" panose="020F0600000000000000" pitchFamily="50" charset="-128"/>
                          <a:ea typeface="HG丸ｺﾞｼｯｸM-PRO" panose="020F0600000000000000" pitchFamily="50" charset="-128"/>
                        </a:rPr>
                        <a:t>注</a:t>
                      </a:r>
                      <a:r>
                        <a:rPr lang="en-US" altLang="ja-JP" sz="1000" b="0" i="0" u="none" strike="noStrike" baseline="30000">
                          <a:solidFill>
                            <a:srgbClr val="000000"/>
                          </a:solidFill>
                          <a:effectLst/>
                          <a:latin typeface="HG丸ｺﾞｼｯｸM-PRO" panose="020F0600000000000000" pitchFamily="50" charset="-128"/>
                          <a:ea typeface="HG丸ｺﾞｼｯｸM-PRO" panose="020F0600000000000000" pitchFamily="50" charset="-128"/>
                        </a:rPr>
                        <a:t>2</a:t>
                      </a:r>
                      <a:r>
                        <a:rPr lang="ja-JP" altLang="en-US" sz="1000" b="0" i="0" u="none" strike="noStrike" baseline="30000">
                          <a:solidFill>
                            <a:srgbClr val="000000"/>
                          </a:solidFill>
                          <a:effectLst/>
                          <a:latin typeface="HG丸ｺﾞｼｯｸM-PRO" panose="020F0600000000000000" pitchFamily="50" charset="-128"/>
                          <a:ea typeface="HG丸ｺﾞｼｯｸM-PRO" panose="020F0600000000000000" pitchFamily="50" charset="-128"/>
                        </a:rPr>
                        <a:t>）</a:t>
                      </a:r>
                      <a:endParaRPr lang="ja-JP" altLang="en-US" sz="1000" b="0" i="0" u="none" strike="noStrike">
                        <a:solidFill>
                          <a:srgbClr val="000000"/>
                        </a:solidFill>
                        <a:effectLst/>
                        <a:latin typeface="HG丸ｺﾞｼｯｸM-PRO" panose="020F0600000000000000" pitchFamily="50" charset="-128"/>
                        <a:ea typeface="HG丸ｺﾞｼｯｸM-PRO" panose="020F0600000000000000" pitchFamily="50" charset="-128"/>
                      </a:endParaRPr>
                    </a:p>
                  </a:txBody>
                  <a:tcPr marL="8703" marR="8703" marT="8703"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000" b="0" i="0" u="none" strike="noStrike" dirty="0">
                          <a:solidFill>
                            <a:srgbClr val="000000"/>
                          </a:solidFill>
                          <a:effectLst/>
                          <a:latin typeface="HG丸ｺﾞｼｯｸM-PRO" panose="020F0600000000000000" pitchFamily="50" charset="-128"/>
                          <a:ea typeface="HG丸ｺﾞｼｯｸM-PRO" panose="020F0600000000000000" pitchFamily="50" charset="-128"/>
                        </a:rPr>
                        <a:t>16</a:t>
                      </a:r>
                    </a:p>
                  </a:txBody>
                  <a:tcPr marL="8703" marR="8703" marT="8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000" b="0" i="0" u="none" strike="noStrike" dirty="0">
                          <a:solidFill>
                            <a:srgbClr val="000000"/>
                          </a:solidFill>
                          <a:effectLst/>
                          <a:latin typeface="HG丸ｺﾞｼｯｸM-PRO" panose="020F0600000000000000" pitchFamily="50" charset="-128"/>
                          <a:ea typeface="HG丸ｺﾞｼｯｸM-PRO" panose="020F0600000000000000" pitchFamily="50" charset="-128"/>
                        </a:rPr>
                        <a:t>(8.2)</a:t>
                      </a:r>
                    </a:p>
                  </a:txBody>
                  <a:tcPr marL="8703" marR="8703" marT="8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000" b="0" i="0" u="none" strike="noStrike" dirty="0">
                          <a:solidFill>
                            <a:srgbClr val="000000"/>
                          </a:solidFill>
                          <a:effectLst/>
                          <a:latin typeface="HG丸ｺﾞｼｯｸM-PRO" panose="020F0600000000000000" pitchFamily="50" charset="-128"/>
                          <a:ea typeface="HG丸ｺﾞｼｯｸM-PRO" panose="020F0600000000000000" pitchFamily="50" charset="-128"/>
                        </a:rPr>
                        <a:t>17</a:t>
                      </a:r>
                    </a:p>
                  </a:txBody>
                  <a:tcPr marL="8703" marR="8703" marT="8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000" b="0" i="0" u="none" strike="noStrike" dirty="0">
                          <a:solidFill>
                            <a:srgbClr val="000000"/>
                          </a:solidFill>
                          <a:effectLst/>
                          <a:latin typeface="HG丸ｺﾞｼｯｸM-PRO" panose="020F0600000000000000" pitchFamily="50" charset="-128"/>
                          <a:ea typeface="HG丸ｺﾞｼｯｸM-PRO" panose="020F0600000000000000" pitchFamily="50" charset="-128"/>
                        </a:rPr>
                        <a:t>(9.0)</a:t>
                      </a:r>
                    </a:p>
                  </a:txBody>
                  <a:tcPr marL="8703" marR="8703" marT="8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58277051"/>
                  </a:ext>
                </a:extLst>
              </a:tr>
              <a:tr h="134106">
                <a:tc gridSpan="2">
                  <a:txBody>
                    <a:bodyPr/>
                    <a:lstStyle/>
                    <a:p>
                      <a:pPr algn="l" fontAlgn="ctr"/>
                      <a:r>
                        <a:rPr lang="ja-JP" altLang="en-US" sz="1000" b="0" i="0" u="none" strike="noStrike">
                          <a:solidFill>
                            <a:srgbClr val="000000"/>
                          </a:solidFill>
                          <a:effectLst/>
                          <a:latin typeface="HG丸ｺﾞｼｯｸM-PRO" panose="020F0600000000000000" pitchFamily="50" charset="-128"/>
                          <a:ea typeface="HG丸ｺﾞｼｯｸM-PRO" panose="020F0600000000000000" pitchFamily="50" charset="-128"/>
                        </a:rPr>
                        <a:t>新生児期の診断名なし</a:t>
                      </a:r>
                    </a:p>
                  </a:txBody>
                  <a:tcPr marL="8703" marR="8703" marT="8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a:txBody>
                    <a:bodyPr/>
                    <a:lstStyle/>
                    <a:p>
                      <a:pPr algn="ctr" fontAlgn="ctr"/>
                      <a:r>
                        <a:rPr lang="en-US" altLang="ja-JP" sz="1000" b="0" i="0" u="none" strike="noStrike" dirty="0">
                          <a:solidFill>
                            <a:srgbClr val="000000"/>
                          </a:solidFill>
                          <a:effectLst/>
                          <a:latin typeface="HG丸ｺﾞｼｯｸM-PRO" panose="020F0600000000000000" pitchFamily="50" charset="-128"/>
                          <a:ea typeface="HG丸ｺﾞｼｯｸM-PRO" panose="020F0600000000000000" pitchFamily="50" charset="-128"/>
                        </a:rPr>
                        <a:t>20</a:t>
                      </a:r>
                    </a:p>
                  </a:txBody>
                  <a:tcPr marL="8703" marR="8703" marT="8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000" b="0" i="0" u="none" strike="noStrike" dirty="0">
                          <a:solidFill>
                            <a:srgbClr val="000000"/>
                          </a:solidFill>
                          <a:effectLst/>
                          <a:latin typeface="HG丸ｺﾞｼｯｸM-PRO" panose="020F0600000000000000" pitchFamily="50" charset="-128"/>
                          <a:ea typeface="HG丸ｺﾞｼｯｸM-PRO" panose="020F0600000000000000" pitchFamily="50" charset="-128"/>
                        </a:rPr>
                        <a:t>10.3</a:t>
                      </a:r>
                    </a:p>
                  </a:txBody>
                  <a:tcPr marL="8703" marR="8703" marT="8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000" b="0" i="0" u="none" strike="noStrike" dirty="0">
                          <a:solidFill>
                            <a:srgbClr val="000000"/>
                          </a:solidFill>
                          <a:effectLst/>
                          <a:latin typeface="HG丸ｺﾞｼｯｸM-PRO" panose="020F0600000000000000" pitchFamily="50" charset="-128"/>
                          <a:ea typeface="HG丸ｺﾞｼｯｸM-PRO" panose="020F0600000000000000" pitchFamily="50" charset="-128"/>
                        </a:rPr>
                        <a:t>49</a:t>
                      </a:r>
                    </a:p>
                  </a:txBody>
                  <a:tcPr marL="8703" marR="8703" marT="8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000" b="0" i="0" u="none" strike="noStrike" dirty="0">
                          <a:solidFill>
                            <a:srgbClr val="000000"/>
                          </a:solidFill>
                          <a:effectLst/>
                          <a:latin typeface="HG丸ｺﾞｼｯｸM-PRO" panose="020F0600000000000000" pitchFamily="50" charset="-128"/>
                          <a:ea typeface="HG丸ｺﾞｼｯｸM-PRO" panose="020F0600000000000000" pitchFamily="50" charset="-128"/>
                        </a:rPr>
                        <a:t>26.1 </a:t>
                      </a:r>
                    </a:p>
                  </a:txBody>
                  <a:tcPr marL="8703" marR="8703" marT="8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32052790"/>
                  </a:ext>
                </a:extLst>
              </a:tr>
              <a:tr h="134106">
                <a:tc gridSpan="2">
                  <a:txBody>
                    <a:bodyPr/>
                    <a:lstStyle/>
                    <a:p>
                      <a:pPr algn="ctr" fontAlgn="ctr"/>
                      <a:r>
                        <a:rPr lang="ja-JP" altLang="en-US" sz="1000" b="0" i="0" u="none" strike="noStrike">
                          <a:solidFill>
                            <a:srgbClr val="000000"/>
                          </a:solidFill>
                          <a:effectLst/>
                          <a:latin typeface="HG丸ｺﾞｼｯｸM-PRO" panose="020F0600000000000000" pitchFamily="50" charset="-128"/>
                          <a:ea typeface="HG丸ｺﾞｼｯｸM-PRO" panose="020F0600000000000000" pitchFamily="50" charset="-128"/>
                        </a:rPr>
                        <a:t>合計</a:t>
                      </a:r>
                    </a:p>
                  </a:txBody>
                  <a:tcPr marL="8703" marR="8703" marT="8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hMerge="1">
                  <a:txBody>
                    <a:bodyPr/>
                    <a:lstStyle/>
                    <a:p>
                      <a:endParaRPr kumimoji="1" lang="ja-JP" altLang="en-US"/>
                    </a:p>
                  </a:txBody>
                  <a:tcPr/>
                </a:tc>
                <a:tc>
                  <a:txBody>
                    <a:bodyPr/>
                    <a:lstStyle/>
                    <a:p>
                      <a:pPr algn="ctr" fontAlgn="ctr"/>
                      <a:r>
                        <a:rPr lang="en-US" altLang="ja-JP" sz="1000" b="0" i="0" u="none" strike="noStrike" dirty="0">
                          <a:solidFill>
                            <a:srgbClr val="000000"/>
                          </a:solidFill>
                          <a:effectLst/>
                          <a:latin typeface="HG丸ｺﾞｼｯｸM-PRO" panose="020F0600000000000000" pitchFamily="50" charset="-128"/>
                          <a:ea typeface="HG丸ｺﾞｼｯｸM-PRO" panose="020F0600000000000000" pitchFamily="50" charset="-128"/>
                        </a:rPr>
                        <a:t>194</a:t>
                      </a:r>
                    </a:p>
                  </a:txBody>
                  <a:tcPr marL="8703" marR="8703" marT="8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altLang="ja-JP" sz="1000" b="0" i="0" u="none" strike="noStrike">
                          <a:solidFill>
                            <a:srgbClr val="000000"/>
                          </a:solidFill>
                          <a:effectLst/>
                          <a:latin typeface="HG丸ｺﾞｼｯｸM-PRO" panose="020F0600000000000000" pitchFamily="50" charset="-128"/>
                          <a:ea typeface="HG丸ｺﾞｼｯｸM-PRO" panose="020F0600000000000000" pitchFamily="50" charset="-128"/>
                        </a:rPr>
                        <a:t>100.0 </a:t>
                      </a:r>
                    </a:p>
                  </a:txBody>
                  <a:tcPr marL="8703" marR="8703" marT="8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altLang="ja-JP" sz="1000" b="0" i="0" u="none" strike="noStrike" dirty="0">
                          <a:solidFill>
                            <a:srgbClr val="000000"/>
                          </a:solidFill>
                          <a:effectLst/>
                          <a:latin typeface="HG丸ｺﾞｼｯｸM-PRO" panose="020F0600000000000000" pitchFamily="50" charset="-128"/>
                          <a:ea typeface="HG丸ｺﾞｼｯｸM-PRO" panose="020F0600000000000000" pitchFamily="50" charset="-128"/>
                        </a:rPr>
                        <a:t>188</a:t>
                      </a:r>
                    </a:p>
                  </a:txBody>
                  <a:tcPr marL="8703" marR="8703" marT="8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altLang="ja-JP" sz="1000" b="0" i="0" u="none" strike="noStrike" dirty="0">
                          <a:solidFill>
                            <a:srgbClr val="000000"/>
                          </a:solidFill>
                          <a:effectLst/>
                          <a:latin typeface="HG丸ｺﾞｼｯｸM-PRO" panose="020F0600000000000000" pitchFamily="50" charset="-128"/>
                          <a:ea typeface="HG丸ｺﾞｼｯｸM-PRO" panose="020F0600000000000000" pitchFamily="50" charset="-128"/>
                        </a:rPr>
                        <a:t>100.0 </a:t>
                      </a:r>
                    </a:p>
                  </a:txBody>
                  <a:tcPr marL="8703" marR="8703" marT="8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485738197"/>
                  </a:ext>
                </a:extLst>
              </a:tr>
              <a:tr h="81705">
                <a:tc gridSpan="6">
                  <a:txBody>
                    <a:bodyPr/>
                    <a:lstStyle/>
                    <a:p>
                      <a:pPr algn="l" fontAlgn="ctr"/>
                      <a:r>
                        <a:rPr lang="ja-JP" altLang="en-US" sz="700" b="0" i="0" u="none" strike="noStrike" dirty="0">
                          <a:solidFill>
                            <a:srgbClr val="000000"/>
                          </a:solidFill>
                          <a:effectLst/>
                          <a:latin typeface="HG丸ｺﾞｼｯｸM-PRO" panose="020F0600000000000000" pitchFamily="50" charset="-128"/>
                          <a:ea typeface="HG丸ｺﾞｼｯｸM-PRO" panose="020F0600000000000000" pitchFamily="50" charset="-128"/>
                        </a:rPr>
                        <a:t>注</a:t>
                      </a:r>
                      <a:r>
                        <a:rPr lang="en-US" altLang="ja-JP" sz="700" b="0" i="0" u="none" strike="noStrike" dirty="0">
                          <a:solidFill>
                            <a:srgbClr val="000000"/>
                          </a:solidFill>
                          <a:effectLst/>
                          <a:latin typeface="HG丸ｺﾞｼｯｸM-PRO" panose="020F0600000000000000" pitchFamily="50" charset="-128"/>
                          <a:ea typeface="HG丸ｺﾞｼｯｸM-PRO" panose="020F0600000000000000" pitchFamily="50" charset="-128"/>
                        </a:rPr>
                        <a:t>1</a:t>
                      </a:r>
                      <a:r>
                        <a:rPr lang="ja-JP" altLang="en-US" sz="700" b="0" i="0" u="none" strike="noStrike" dirty="0">
                          <a:solidFill>
                            <a:srgbClr val="000000"/>
                          </a:solidFill>
                          <a:effectLst/>
                          <a:latin typeface="HG丸ｺﾞｼｯｸM-PRO" panose="020F0600000000000000" pitchFamily="50" charset="-128"/>
                          <a:ea typeface="HG丸ｺﾞｼｯｸM-PRO" panose="020F0600000000000000" pitchFamily="50" charset="-128"/>
                        </a:rPr>
                        <a:t>）「新生児期の診断名」は、診療録に記載のあるもの、または原因分析の段階で判断され原因分析報告書に記載されているもののうち、生後</a:t>
                      </a:r>
                      <a:r>
                        <a:rPr lang="en-US" altLang="ja-JP" sz="700" b="0" i="0" u="none" strike="noStrike" dirty="0">
                          <a:solidFill>
                            <a:srgbClr val="000000"/>
                          </a:solidFill>
                          <a:effectLst/>
                          <a:latin typeface="HG丸ｺﾞｼｯｸM-PRO" panose="020F0600000000000000" pitchFamily="50" charset="-128"/>
                          <a:ea typeface="HG丸ｺﾞｼｯｸM-PRO" panose="020F0600000000000000" pitchFamily="50" charset="-128"/>
                        </a:rPr>
                        <a:t>28</a:t>
                      </a:r>
                      <a:r>
                        <a:rPr lang="ja-JP" altLang="en-US" sz="700" b="0" i="0" u="none" strike="noStrike" dirty="0">
                          <a:solidFill>
                            <a:srgbClr val="000000"/>
                          </a:solidFill>
                          <a:effectLst/>
                          <a:latin typeface="HG丸ｺﾞｼｯｸM-PRO" panose="020F0600000000000000" pitchFamily="50" charset="-128"/>
                          <a:ea typeface="HG丸ｺﾞｼｯｸM-PRO" panose="020F0600000000000000" pitchFamily="50" charset="-128"/>
                        </a:rPr>
                        <a:t>日未満に診断されたものである。</a:t>
                      </a:r>
                    </a:p>
                  </a:txBody>
                  <a:tcPr marL="8703" marR="8703" marT="8703" marB="0" anchor="ctr">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640213465"/>
                  </a:ext>
                </a:extLst>
              </a:tr>
              <a:tr h="127177">
                <a:tc gridSpan="6">
                  <a:txBody>
                    <a:bodyPr/>
                    <a:lstStyle/>
                    <a:p>
                      <a:pPr algn="l" fontAlgn="ctr"/>
                      <a:r>
                        <a:rPr lang="ja-JP" altLang="en-US" sz="700" b="0" i="0" u="none" strike="noStrike" dirty="0">
                          <a:solidFill>
                            <a:srgbClr val="000000"/>
                          </a:solidFill>
                          <a:effectLst/>
                          <a:latin typeface="HG丸ｺﾞｼｯｸM-PRO" panose="020F0600000000000000" pitchFamily="50" charset="-128"/>
                          <a:ea typeface="HG丸ｺﾞｼｯｸM-PRO" panose="020F0600000000000000" pitchFamily="50" charset="-128"/>
                        </a:rPr>
                        <a:t>注</a:t>
                      </a:r>
                      <a:r>
                        <a:rPr lang="en-US" altLang="ja-JP" sz="700" b="0" i="0" u="none" strike="noStrike" dirty="0">
                          <a:solidFill>
                            <a:srgbClr val="000000"/>
                          </a:solidFill>
                          <a:effectLst/>
                          <a:latin typeface="HG丸ｺﾞｼｯｸM-PRO" panose="020F0600000000000000" pitchFamily="50" charset="-128"/>
                          <a:ea typeface="HG丸ｺﾞｼｯｸM-PRO" panose="020F0600000000000000" pitchFamily="50" charset="-128"/>
                        </a:rPr>
                        <a:t>2</a:t>
                      </a:r>
                      <a:r>
                        <a:rPr lang="ja-JP" altLang="en-US" sz="700" b="0" i="0" u="none" strike="noStrike" dirty="0">
                          <a:solidFill>
                            <a:srgbClr val="000000"/>
                          </a:solidFill>
                          <a:effectLst/>
                          <a:latin typeface="HG丸ｺﾞｼｯｸM-PRO" panose="020F0600000000000000" pitchFamily="50" charset="-128"/>
                          <a:ea typeface="HG丸ｺﾞｼｯｸM-PRO" panose="020F0600000000000000" pitchFamily="50" charset="-128"/>
                        </a:rPr>
                        <a:t>）「上記の診断名なし」は、原因分析報告書に記載されている診断名のうち、項目として挙げた診断名以外を集計しており、高ビリルビン血症やヘルペス脳炎等を含む。</a:t>
                      </a:r>
                    </a:p>
                  </a:txBody>
                  <a:tcPr marL="8703" marR="8703" marT="8703" marB="0" anchor="ctr">
                    <a:lnL>
                      <a:noFill/>
                    </a:lnL>
                    <a:lnR>
                      <a:noFill/>
                    </a:lnR>
                    <a:lnT>
                      <a:noFill/>
                    </a:lnT>
                    <a:lnB>
                      <a:noFill/>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854440658"/>
                  </a:ext>
                </a:extLst>
              </a:tr>
            </a:tbl>
          </a:graphicData>
        </a:graphic>
      </p:graphicFrame>
      <p:sp>
        <p:nvSpPr>
          <p:cNvPr id="2" name="スライド番号プレースホルダー 1">
            <a:extLst>
              <a:ext uri="{FF2B5EF4-FFF2-40B4-BE49-F238E27FC236}">
                <a16:creationId xmlns:a16="http://schemas.microsoft.com/office/drawing/2014/main" id="{B7CD81CA-CD43-4D26-B0C9-9F0DD0C55BDE}"/>
              </a:ext>
            </a:extLst>
          </p:cNvPr>
          <p:cNvSpPr>
            <a:spLocks noGrp="1"/>
          </p:cNvSpPr>
          <p:nvPr>
            <p:ph type="sldNum" sz="quarter" idx="12"/>
          </p:nvPr>
        </p:nvSpPr>
        <p:spPr/>
        <p:txBody>
          <a:bodyPr/>
          <a:lstStyle/>
          <a:p>
            <a:pPr>
              <a:defRPr/>
            </a:pPr>
            <a:fld id="{930F64EC-FE0A-4460-B896-894E0E1B6F85}" type="slidenum">
              <a:rPr lang="ja-JP" altLang="en-US" smtClean="0"/>
              <a:pPr>
                <a:defRPr/>
              </a:pPr>
              <a:t>103</a:t>
            </a:fld>
            <a:endParaRPr lang="en-US" altLang="ja-JP" dirty="0"/>
          </a:p>
        </p:txBody>
      </p:sp>
    </p:spTree>
    <p:extLst>
      <p:ext uri="{BB962C8B-B14F-4D97-AF65-F5344CB8AC3E}">
        <p14:creationId xmlns:p14="http://schemas.microsoft.com/office/powerpoint/2010/main" val="36201042"/>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2992292" y="342976"/>
            <a:ext cx="3306489" cy="650725"/>
          </a:xfrm>
        </p:spPr>
        <p:txBody>
          <a:bodyPr/>
          <a:lstStyle/>
          <a:p>
            <a:pPr eaLnBrk="1" hangingPunct="1"/>
            <a:r>
              <a:rPr lang="ja-JP" altLang="en-US" dirty="0">
                <a:solidFill>
                  <a:srgbClr val="000000"/>
                </a:solidFill>
              </a:rPr>
              <a:t>分析結果②－</a:t>
            </a:r>
            <a:r>
              <a:rPr lang="en-US" altLang="ja-JP" dirty="0">
                <a:solidFill>
                  <a:srgbClr val="000000"/>
                </a:solidFill>
              </a:rPr>
              <a:t>8</a:t>
            </a:r>
            <a:endParaRPr lang="ja-JP" altLang="en-US" dirty="0"/>
          </a:p>
        </p:txBody>
      </p:sp>
      <p:sp>
        <p:nvSpPr>
          <p:cNvPr id="89092" name="AutoShape 3"/>
          <p:cNvSpPr>
            <a:spLocks noChangeArrowheads="1"/>
          </p:cNvSpPr>
          <p:nvPr/>
        </p:nvSpPr>
        <p:spPr bwMode="auto">
          <a:xfrm>
            <a:off x="271463" y="1341438"/>
            <a:ext cx="9217247" cy="5328716"/>
          </a:xfrm>
          <a:prstGeom prst="roundRect">
            <a:avLst>
              <a:gd name="adj" fmla="val 9153"/>
            </a:avLst>
          </a:prstGeom>
          <a:gradFill rotWithShape="1">
            <a:gsLst>
              <a:gs pos="0">
                <a:srgbClr val="CCFF99"/>
              </a:gs>
              <a:gs pos="50000">
                <a:srgbClr val="FFFFFF"/>
              </a:gs>
              <a:gs pos="100000">
                <a:srgbClr val="CCFF99"/>
              </a:gs>
            </a:gsLst>
            <a:lin ang="2700000" scaled="1"/>
          </a:gradFill>
          <a:ln w="9525">
            <a:solidFill>
              <a:schemeClr val="tx1"/>
            </a:solidFill>
            <a:round/>
            <a:headEnd/>
            <a:tailEnd/>
          </a:ln>
        </p:spPr>
        <p:txBody>
          <a:bodyPr lIns="95793" tIns="47896" rIns="95793" bIns="47896" anchor="t" anchorCtr="0"/>
          <a:lstStyle>
            <a:lvl1pPr marL="231775" indent="-2317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457200" indent="-457200">
              <a:lnSpc>
                <a:spcPct val="150000"/>
              </a:lnSpc>
              <a:buFont typeface="+mj-ea"/>
              <a:buAutoNum type="circleNumDbPlain" startAt="2"/>
            </a:pPr>
            <a:r>
              <a:rPr lang="ja-JP" altLang="en-US" sz="2400" b="1" dirty="0">
                <a:latin typeface="HG丸ｺﾞｼｯｸM-PRO" panose="020F0600000000000000" pitchFamily="50" charset="-128"/>
                <a:ea typeface="HG丸ｺﾞｼｯｸM-PRO" panose="020F0600000000000000" pitchFamily="50" charset="-128"/>
              </a:rPr>
              <a:t>本制度の補償対象事例における専用診断書作成時年齢での比較分析</a:t>
            </a:r>
          </a:p>
        </p:txBody>
      </p:sp>
      <p:sp>
        <p:nvSpPr>
          <p:cNvPr id="5" name="Rectangle 57">
            <a:extLst>
              <a:ext uri="{FF2B5EF4-FFF2-40B4-BE49-F238E27FC236}">
                <a16:creationId xmlns:a16="http://schemas.microsoft.com/office/drawing/2014/main" id="{A6050A94-C2BF-4795-8DAA-7BA9196C1DCE}"/>
              </a:ext>
            </a:extLst>
          </p:cNvPr>
          <p:cNvSpPr>
            <a:spLocks noChangeArrowheads="1"/>
          </p:cNvSpPr>
          <p:nvPr/>
        </p:nvSpPr>
        <p:spPr bwMode="auto">
          <a:xfrm>
            <a:off x="153595" y="2544486"/>
            <a:ext cx="962314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2000" dirty="0"/>
              <a:t>＜原因分析報告書において脳性麻痺発症の主たる原因として記載された病態</a:t>
            </a:r>
            <a:r>
              <a:rPr lang="ja-JP" altLang="en-US" sz="1200" baseline="80000" dirty="0"/>
              <a:t>注</a:t>
            </a:r>
            <a:r>
              <a:rPr lang="en-US" altLang="ja-JP" sz="1200" baseline="80000" dirty="0"/>
              <a:t>1,2</a:t>
            </a:r>
            <a:r>
              <a:rPr lang="ja-JP" altLang="en-US" sz="1200" baseline="80000" dirty="0"/>
              <a:t>）</a:t>
            </a:r>
            <a:r>
              <a:rPr lang="ja-JP" altLang="en-US" sz="2000" dirty="0"/>
              <a:t>＞</a:t>
            </a:r>
          </a:p>
        </p:txBody>
      </p:sp>
      <p:graphicFrame>
        <p:nvGraphicFramePr>
          <p:cNvPr id="6" name="表 5">
            <a:extLst>
              <a:ext uri="{FF2B5EF4-FFF2-40B4-BE49-F238E27FC236}">
                <a16:creationId xmlns:a16="http://schemas.microsoft.com/office/drawing/2014/main" id="{89CFD178-0392-4FA4-807F-63078D2941A5}"/>
              </a:ext>
            </a:extLst>
          </p:cNvPr>
          <p:cNvGraphicFramePr>
            <a:graphicFrameLocks noGrp="1"/>
          </p:cNvGraphicFramePr>
          <p:nvPr>
            <p:extLst/>
          </p:nvPr>
        </p:nvGraphicFramePr>
        <p:xfrm>
          <a:off x="703734" y="2908585"/>
          <a:ext cx="8280920" cy="3545130"/>
        </p:xfrm>
        <a:graphic>
          <a:graphicData uri="http://schemas.openxmlformats.org/drawingml/2006/table">
            <a:tbl>
              <a:tblPr/>
              <a:tblGrid>
                <a:gridCol w="288032">
                  <a:extLst>
                    <a:ext uri="{9D8B030D-6E8A-4147-A177-3AD203B41FA5}">
                      <a16:colId xmlns:a16="http://schemas.microsoft.com/office/drawing/2014/main" val="95045445"/>
                    </a:ext>
                  </a:extLst>
                </a:gridCol>
                <a:gridCol w="288032">
                  <a:extLst>
                    <a:ext uri="{9D8B030D-6E8A-4147-A177-3AD203B41FA5}">
                      <a16:colId xmlns:a16="http://schemas.microsoft.com/office/drawing/2014/main" val="3424830594"/>
                    </a:ext>
                  </a:extLst>
                </a:gridCol>
                <a:gridCol w="3528392">
                  <a:extLst>
                    <a:ext uri="{9D8B030D-6E8A-4147-A177-3AD203B41FA5}">
                      <a16:colId xmlns:a16="http://schemas.microsoft.com/office/drawing/2014/main" val="3849957823"/>
                    </a:ext>
                  </a:extLst>
                </a:gridCol>
                <a:gridCol w="1044116">
                  <a:extLst>
                    <a:ext uri="{9D8B030D-6E8A-4147-A177-3AD203B41FA5}">
                      <a16:colId xmlns:a16="http://schemas.microsoft.com/office/drawing/2014/main" val="255617058"/>
                    </a:ext>
                  </a:extLst>
                </a:gridCol>
                <a:gridCol w="1044116">
                  <a:extLst>
                    <a:ext uri="{9D8B030D-6E8A-4147-A177-3AD203B41FA5}">
                      <a16:colId xmlns:a16="http://schemas.microsoft.com/office/drawing/2014/main" val="2425023566"/>
                    </a:ext>
                  </a:extLst>
                </a:gridCol>
                <a:gridCol w="1044116">
                  <a:extLst>
                    <a:ext uri="{9D8B030D-6E8A-4147-A177-3AD203B41FA5}">
                      <a16:colId xmlns:a16="http://schemas.microsoft.com/office/drawing/2014/main" val="3944219013"/>
                    </a:ext>
                  </a:extLst>
                </a:gridCol>
                <a:gridCol w="1044116">
                  <a:extLst>
                    <a:ext uri="{9D8B030D-6E8A-4147-A177-3AD203B41FA5}">
                      <a16:colId xmlns:a16="http://schemas.microsoft.com/office/drawing/2014/main" val="3777572466"/>
                    </a:ext>
                  </a:extLst>
                </a:gridCol>
              </a:tblGrid>
              <a:tr h="206871">
                <a:tc rowSpan="2" gridSpan="3">
                  <a:txBody>
                    <a:bodyPr/>
                    <a:lstStyle/>
                    <a:p>
                      <a:pPr algn="ctr" fontAlgn="ctr"/>
                      <a:r>
                        <a:rPr lang="ja-JP" altLang="en-US" sz="900" b="1" i="0" u="none" strike="noStrike" dirty="0">
                          <a:solidFill>
                            <a:srgbClr val="FFFFFF"/>
                          </a:solidFill>
                          <a:effectLst/>
                          <a:latin typeface="HG丸ｺﾞｼｯｸM-PRO" panose="020F0600000000000000" pitchFamily="50" charset="-128"/>
                          <a:ea typeface="HG丸ｺﾞｼｯｸM-PRO" panose="020F0600000000000000" pitchFamily="50" charset="-128"/>
                        </a:rPr>
                        <a:t>病態</a:t>
                      </a:r>
                    </a:p>
                  </a:txBody>
                  <a:tcPr marL="8654" marR="8654" marT="8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rowSpan="2" hMerge="1">
                  <a:txBody>
                    <a:bodyPr/>
                    <a:lstStyle/>
                    <a:p>
                      <a:endParaRPr kumimoji="1" lang="ja-JP" altLang="en-US"/>
                    </a:p>
                  </a:txBody>
                  <a:tcPr/>
                </a:tc>
                <a:tc rowSpan="2" hMerge="1">
                  <a:txBody>
                    <a:bodyPr/>
                    <a:lstStyle/>
                    <a:p>
                      <a:endParaRPr kumimoji="1" lang="ja-JP" altLang="en-US"/>
                    </a:p>
                  </a:txBody>
                  <a:tcPr>
                    <a:lnL w="6350" cap="flat" cmpd="sng" algn="ctr">
                      <a:solidFill>
                        <a:srgbClr val="000000"/>
                      </a:solidFill>
                      <a:prstDash val="solid"/>
                      <a:round/>
                      <a:headEnd type="none" w="med" len="med"/>
                      <a:tailEnd type="none" w="med" len="med"/>
                    </a:lnL>
                  </a:tcPr>
                </a:tc>
                <a:tc gridSpan="2">
                  <a:txBody>
                    <a:bodyPr/>
                    <a:lstStyle/>
                    <a:p>
                      <a:pPr algn="ctr" fontAlgn="ctr"/>
                      <a:r>
                        <a:rPr lang="zh-TW" altLang="en-US" sz="900" b="1" i="0" u="none" strike="noStrike" dirty="0">
                          <a:solidFill>
                            <a:srgbClr val="FFFFFF"/>
                          </a:solidFill>
                          <a:effectLst/>
                          <a:latin typeface="HG丸ｺﾞｼｯｸM-PRO" panose="020F0600000000000000" pitchFamily="50" charset="-128"/>
                          <a:ea typeface="HG丸ｺﾞｼｯｸM-PRO" panose="020F0600000000000000" pitchFamily="50" charset="-128"/>
                        </a:rPr>
                        <a:t>専用診断書作成時年齢（</a:t>
                      </a:r>
                      <a:r>
                        <a:rPr lang="en-US" altLang="zh-TW" sz="900" b="1" i="0" u="none" strike="noStrike" dirty="0">
                          <a:solidFill>
                            <a:srgbClr val="FFFFFF"/>
                          </a:solidFill>
                          <a:effectLst/>
                          <a:latin typeface="HG丸ｺﾞｼｯｸM-PRO" panose="020F0600000000000000" pitchFamily="50" charset="-128"/>
                          <a:ea typeface="HG丸ｺﾞｼｯｸM-PRO" panose="020F0600000000000000" pitchFamily="50" charset="-128"/>
                        </a:rPr>
                        <a:t>0</a:t>
                      </a:r>
                      <a:r>
                        <a:rPr lang="zh-TW" altLang="en-US" sz="900" b="1" i="0" u="none" strike="noStrike" dirty="0">
                          <a:solidFill>
                            <a:srgbClr val="FFFFFF"/>
                          </a:solidFill>
                          <a:effectLst/>
                          <a:latin typeface="HG丸ｺﾞｼｯｸM-PRO" panose="020F0600000000000000" pitchFamily="50" charset="-128"/>
                          <a:ea typeface="HG丸ｺﾞｼｯｸM-PRO" panose="020F0600000000000000" pitchFamily="50" charset="-128"/>
                        </a:rPr>
                        <a:t>、</a:t>
                      </a:r>
                      <a:r>
                        <a:rPr lang="en-US" altLang="zh-TW" sz="900" b="1" i="0" u="none" strike="noStrike" dirty="0">
                          <a:solidFill>
                            <a:srgbClr val="FFFFFF"/>
                          </a:solidFill>
                          <a:effectLst/>
                          <a:latin typeface="HG丸ｺﾞｼｯｸM-PRO" panose="020F0600000000000000" pitchFamily="50" charset="-128"/>
                          <a:ea typeface="HG丸ｺﾞｼｯｸM-PRO" panose="020F0600000000000000" pitchFamily="50" charset="-128"/>
                        </a:rPr>
                        <a:t>1</a:t>
                      </a:r>
                      <a:r>
                        <a:rPr lang="zh-TW" altLang="en-US" sz="900" b="1" i="0" u="none" strike="noStrike" dirty="0">
                          <a:solidFill>
                            <a:srgbClr val="FFFFFF"/>
                          </a:solidFill>
                          <a:effectLst/>
                          <a:latin typeface="HG丸ｺﾞｼｯｸM-PRO" panose="020F0600000000000000" pitchFamily="50" charset="-128"/>
                          <a:ea typeface="HG丸ｺﾞｼｯｸM-PRO" panose="020F0600000000000000" pitchFamily="50" charset="-128"/>
                        </a:rPr>
                        <a:t>、</a:t>
                      </a:r>
                      <a:r>
                        <a:rPr lang="en-US" altLang="zh-TW" sz="900" b="1" i="0" u="none" strike="noStrike" dirty="0">
                          <a:solidFill>
                            <a:srgbClr val="FFFFFF"/>
                          </a:solidFill>
                          <a:effectLst/>
                          <a:latin typeface="HG丸ｺﾞｼｯｸM-PRO" panose="020F0600000000000000" pitchFamily="50" charset="-128"/>
                          <a:ea typeface="HG丸ｺﾞｼｯｸM-PRO" panose="020F0600000000000000" pitchFamily="50" charset="-128"/>
                        </a:rPr>
                        <a:t>2</a:t>
                      </a:r>
                      <a:r>
                        <a:rPr lang="zh-TW" altLang="en-US" sz="900" b="1" i="0" u="none" strike="noStrike" dirty="0">
                          <a:solidFill>
                            <a:srgbClr val="FFFFFF"/>
                          </a:solidFill>
                          <a:effectLst/>
                          <a:latin typeface="HG丸ｺﾞｼｯｸM-PRO" panose="020F0600000000000000" pitchFamily="50" charset="-128"/>
                          <a:ea typeface="HG丸ｺﾞｼｯｸM-PRO" panose="020F0600000000000000" pitchFamily="50" charset="-128"/>
                        </a:rPr>
                        <a:t>歳）</a:t>
                      </a:r>
                    </a:p>
                  </a:txBody>
                  <a:tcPr marL="8654" marR="8654" marT="8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hMerge="1">
                  <a:txBody>
                    <a:bodyPr/>
                    <a:lstStyle/>
                    <a:p>
                      <a:endParaRPr kumimoji="1" lang="ja-JP" altLang="en-US"/>
                    </a:p>
                  </a:txBody>
                  <a:tcPr/>
                </a:tc>
                <a:tc gridSpan="2">
                  <a:txBody>
                    <a:bodyPr/>
                    <a:lstStyle/>
                    <a:p>
                      <a:pPr algn="ctr" fontAlgn="ctr"/>
                      <a:r>
                        <a:rPr lang="zh-TW" altLang="en-US" sz="900" b="1" i="0" u="none" strike="noStrike">
                          <a:solidFill>
                            <a:srgbClr val="FFFFFF"/>
                          </a:solidFill>
                          <a:effectLst/>
                          <a:latin typeface="HG丸ｺﾞｼｯｸM-PRO" panose="020F0600000000000000" pitchFamily="50" charset="-128"/>
                          <a:ea typeface="HG丸ｺﾞｼｯｸM-PRO" panose="020F0600000000000000" pitchFamily="50" charset="-128"/>
                        </a:rPr>
                        <a:t>専用診断書作成時年齢（</a:t>
                      </a:r>
                      <a:r>
                        <a:rPr lang="en-US" altLang="zh-TW" sz="900" b="1" i="0" u="none" strike="noStrike">
                          <a:solidFill>
                            <a:srgbClr val="FFFFFF"/>
                          </a:solidFill>
                          <a:effectLst/>
                          <a:latin typeface="HG丸ｺﾞｼｯｸM-PRO" panose="020F0600000000000000" pitchFamily="50" charset="-128"/>
                          <a:ea typeface="HG丸ｺﾞｼｯｸM-PRO" panose="020F0600000000000000" pitchFamily="50" charset="-128"/>
                        </a:rPr>
                        <a:t>3</a:t>
                      </a:r>
                      <a:r>
                        <a:rPr lang="zh-TW" altLang="en-US" sz="900" b="1" i="0" u="none" strike="noStrike">
                          <a:solidFill>
                            <a:srgbClr val="FFFFFF"/>
                          </a:solidFill>
                          <a:effectLst/>
                          <a:latin typeface="HG丸ｺﾞｼｯｸM-PRO" panose="020F0600000000000000" pitchFamily="50" charset="-128"/>
                          <a:ea typeface="HG丸ｺﾞｼｯｸM-PRO" panose="020F0600000000000000" pitchFamily="50" charset="-128"/>
                        </a:rPr>
                        <a:t>、</a:t>
                      </a:r>
                      <a:r>
                        <a:rPr lang="en-US" altLang="zh-TW" sz="900" b="1" i="0" u="none" strike="noStrike">
                          <a:solidFill>
                            <a:srgbClr val="FFFFFF"/>
                          </a:solidFill>
                          <a:effectLst/>
                          <a:latin typeface="HG丸ｺﾞｼｯｸM-PRO" panose="020F0600000000000000" pitchFamily="50" charset="-128"/>
                          <a:ea typeface="HG丸ｺﾞｼｯｸM-PRO" panose="020F0600000000000000" pitchFamily="50" charset="-128"/>
                        </a:rPr>
                        <a:t>4</a:t>
                      </a:r>
                      <a:r>
                        <a:rPr lang="zh-TW" altLang="en-US" sz="900" b="1" i="0" u="none" strike="noStrike">
                          <a:solidFill>
                            <a:srgbClr val="FFFFFF"/>
                          </a:solidFill>
                          <a:effectLst/>
                          <a:latin typeface="HG丸ｺﾞｼｯｸM-PRO" panose="020F0600000000000000" pitchFamily="50" charset="-128"/>
                          <a:ea typeface="HG丸ｺﾞｼｯｸM-PRO" panose="020F0600000000000000" pitchFamily="50" charset="-128"/>
                        </a:rPr>
                        <a:t>歳）</a:t>
                      </a:r>
                    </a:p>
                  </a:txBody>
                  <a:tcPr marL="8654" marR="8654" marT="8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hMerge="1">
                  <a:txBody>
                    <a:bodyPr/>
                    <a:lstStyle/>
                    <a:p>
                      <a:endParaRPr kumimoji="1" lang="ja-JP" altLang="en-US"/>
                    </a:p>
                  </a:txBody>
                  <a:tcPr/>
                </a:tc>
                <a:extLst>
                  <a:ext uri="{0D108BD9-81ED-4DB2-BD59-A6C34878D82A}">
                    <a16:rowId xmlns:a16="http://schemas.microsoft.com/office/drawing/2014/main" val="3446416361"/>
                  </a:ext>
                </a:extLst>
              </a:tr>
              <a:tr h="68343">
                <a:tc gridSpan="3"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ctr" fontAlgn="ctr"/>
                      <a:r>
                        <a:rPr lang="ja-JP" altLang="en-US" sz="900" b="1" i="0" u="none" strike="noStrike" dirty="0">
                          <a:solidFill>
                            <a:srgbClr val="FFFFFF"/>
                          </a:solidFill>
                          <a:effectLst/>
                          <a:latin typeface="HG丸ｺﾞｼｯｸM-PRO" panose="020F0600000000000000" pitchFamily="50" charset="-128"/>
                          <a:ea typeface="HG丸ｺﾞｼｯｸM-PRO" panose="020F0600000000000000" pitchFamily="50" charset="-128"/>
                        </a:rPr>
                        <a:t>件数</a:t>
                      </a:r>
                    </a:p>
                  </a:txBody>
                  <a:tcPr marL="8654" marR="8654" marT="8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ja-JP" altLang="en-US" sz="900" b="1" i="0" u="none" strike="noStrike">
                          <a:solidFill>
                            <a:srgbClr val="FFFFFF"/>
                          </a:solidFill>
                          <a:effectLst/>
                          <a:latin typeface="HG丸ｺﾞｼｯｸM-PRO" panose="020F0600000000000000" pitchFamily="50" charset="-128"/>
                          <a:ea typeface="HG丸ｺﾞｼｯｸM-PRO" panose="020F0600000000000000" pitchFamily="50" charset="-128"/>
                        </a:rPr>
                        <a:t>％</a:t>
                      </a:r>
                    </a:p>
                  </a:txBody>
                  <a:tcPr marL="8654" marR="8654" marT="8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ja-JP" altLang="en-US" sz="900" b="1" i="0" u="none" strike="noStrike">
                          <a:solidFill>
                            <a:srgbClr val="FFFFFF"/>
                          </a:solidFill>
                          <a:effectLst/>
                          <a:latin typeface="HG丸ｺﾞｼｯｸM-PRO" panose="020F0600000000000000" pitchFamily="50" charset="-128"/>
                          <a:ea typeface="HG丸ｺﾞｼｯｸM-PRO" panose="020F0600000000000000" pitchFamily="50" charset="-128"/>
                        </a:rPr>
                        <a:t>件数</a:t>
                      </a:r>
                    </a:p>
                  </a:txBody>
                  <a:tcPr marL="8654" marR="8654" marT="8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ja-JP" altLang="en-US" sz="900" b="1" i="0" u="none" strike="noStrike">
                          <a:solidFill>
                            <a:srgbClr val="FFFFFF"/>
                          </a:solidFill>
                          <a:effectLst/>
                          <a:latin typeface="HG丸ｺﾞｼｯｸM-PRO" panose="020F0600000000000000" pitchFamily="50" charset="-128"/>
                          <a:ea typeface="HG丸ｺﾞｼｯｸM-PRO" panose="020F0600000000000000" pitchFamily="50" charset="-128"/>
                        </a:rPr>
                        <a:t>％</a:t>
                      </a:r>
                    </a:p>
                  </a:txBody>
                  <a:tcPr marL="8654" marR="8654" marT="8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1215456242"/>
                  </a:ext>
                </a:extLst>
              </a:tr>
              <a:tr h="183764">
                <a:tc gridSpan="3">
                  <a:txBody>
                    <a:bodyPr/>
                    <a:lstStyle/>
                    <a:p>
                      <a:pPr algn="l" fontAlgn="ctr"/>
                      <a:r>
                        <a:rPr lang="ja-JP" altLang="en-US" sz="900" b="1" i="0" u="none" strike="noStrike" dirty="0">
                          <a:solidFill>
                            <a:srgbClr val="000000"/>
                          </a:solidFill>
                          <a:effectLst/>
                          <a:latin typeface="HG丸ｺﾞｼｯｸM-PRO" panose="020F0600000000000000" pitchFamily="50" charset="-128"/>
                          <a:ea typeface="HG丸ｺﾞｼｯｸM-PRO" panose="020F0600000000000000" pitchFamily="50" charset="-128"/>
                        </a:rPr>
                        <a:t>原因分析報告書において主たる原因として単一の病態が記されているもの</a:t>
                      </a:r>
                    </a:p>
                  </a:txBody>
                  <a:tcPr marL="8654" marR="8654" marT="8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noFill/>
                      <a:prstDash val="solid"/>
                      <a:round/>
                      <a:headEnd type="none" w="med" len="med"/>
                      <a:tailEnd type="none" w="med" len="med"/>
                    </a:lnB>
                    <a:solidFill>
                      <a:srgbClr val="FFFFFF"/>
                    </a:solidFill>
                  </a:tcPr>
                </a:tc>
                <a:tc hMerge="1">
                  <a:txBody>
                    <a:bodyPr/>
                    <a:lstStyle/>
                    <a:p>
                      <a:endParaRPr kumimoji="1" lang="ja-JP" altLang="en-US"/>
                    </a:p>
                  </a:txBody>
                  <a:tcPr/>
                </a:tc>
                <a:tc hMerge="1">
                  <a:txBody>
                    <a:bodyPr/>
                    <a:lstStyle/>
                    <a:p>
                      <a:endParaRPr kumimoji="1" lang="ja-JP" altLang="en-US"/>
                    </a:p>
                  </a:txBody>
                  <a:tcPr>
                    <a:lnL w="6350" cap="flat" cmpd="sng" algn="ctr">
                      <a:solidFill>
                        <a:srgbClr val="000000"/>
                      </a:solidFill>
                      <a:prstDash val="solid"/>
                      <a:round/>
                      <a:headEnd type="none" w="med" len="med"/>
                      <a:tailEnd type="none" w="med" len="med"/>
                    </a:lnL>
                  </a:tcPr>
                </a:tc>
                <a:tc>
                  <a:txBody>
                    <a:bodyPr/>
                    <a:lstStyle/>
                    <a:p>
                      <a:pPr algn="ctr" fontAlgn="ctr"/>
                      <a:r>
                        <a:rPr lang="en-US" altLang="ja-JP" sz="900" b="1" i="0" u="none" strike="noStrike" dirty="0">
                          <a:solidFill>
                            <a:srgbClr val="000000"/>
                          </a:solidFill>
                          <a:effectLst/>
                          <a:latin typeface="HG丸ｺﾞｼｯｸM-PRO" panose="020F0600000000000000" pitchFamily="50" charset="-128"/>
                          <a:ea typeface="HG丸ｺﾞｼｯｸM-PRO" panose="020F0600000000000000" pitchFamily="50" charset="-128"/>
                        </a:rPr>
                        <a:t>110</a:t>
                      </a:r>
                    </a:p>
                  </a:txBody>
                  <a:tcPr marL="8654" marR="8654" marT="8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900" b="1" i="0" u="none" strike="noStrike" dirty="0">
                          <a:solidFill>
                            <a:srgbClr val="000000"/>
                          </a:solidFill>
                          <a:effectLst/>
                          <a:latin typeface="HG丸ｺﾞｼｯｸM-PRO" panose="020F0600000000000000" pitchFamily="50" charset="-128"/>
                          <a:ea typeface="HG丸ｺﾞｼｯｸM-PRO" panose="020F0600000000000000" pitchFamily="50" charset="-128"/>
                        </a:rPr>
                        <a:t>56.7 </a:t>
                      </a:r>
                    </a:p>
                  </a:txBody>
                  <a:tcPr marL="8654" marR="8654" marT="8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900" b="1" i="0" u="none" strike="noStrike" dirty="0">
                          <a:solidFill>
                            <a:srgbClr val="000000"/>
                          </a:solidFill>
                          <a:effectLst/>
                          <a:latin typeface="HG丸ｺﾞｼｯｸM-PRO" panose="020F0600000000000000" pitchFamily="50" charset="-128"/>
                          <a:ea typeface="HG丸ｺﾞｼｯｸM-PRO" panose="020F0600000000000000" pitchFamily="50" charset="-128"/>
                        </a:rPr>
                        <a:t>74</a:t>
                      </a:r>
                    </a:p>
                  </a:txBody>
                  <a:tcPr marL="8654" marR="8654" marT="8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900" b="1" i="0" u="none" strike="noStrike" dirty="0">
                          <a:solidFill>
                            <a:srgbClr val="000000"/>
                          </a:solidFill>
                          <a:effectLst/>
                          <a:latin typeface="HG丸ｺﾞｼｯｸM-PRO" panose="020F0600000000000000" pitchFamily="50" charset="-128"/>
                          <a:ea typeface="HG丸ｺﾞｼｯｸM-PRO" panose="020F0600000000000000" pitchFamily="50" charset="-128"/>
                        </a:rPr>
                        <a:t>39.4  </a:t>
                      </a:r>
                    </a:p>
                  </a:txBody>
                  <a:tcPr marL="8654" marR="8654" marT="8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73814980"/>
                  </a:ext>
                </a:extLst>
              </a:tr>
              <a:tr h="138191">
                <a:tc rowSpan="11">
                  <a:txBody>
                    <a:bodyPr/>
                    <a:lstStyle/>
                    <a:p>
                      <a:pPr algn="l" fontAlgn="ctr"/>
                      <a:r>
                        <a:rPr lang="ja-JP" altLang="en-US" sz="900" b="0" i="0" u="none" strike="noStrike" dirty="0">
                          <a:solidFill>
                            <a:srgbClr val="000000"/>
                          </a:solidFill>
                          <a:effectLst/>
                          <a:latin typeface="HG丸ｺﾞｼｯｸM-PRO" panose="020F0600000000000000" pitchFamily="50" charset="-128"/>
                          <a:ea typeface="HG丸ｺﾞｼｯｸM-PRO" panose="020F0600000000000000" pitchFamily="50" charset="-128"/>
                        </a:rPr>
                        <a:t>　</a:t>
                      </a:r>
                    </a:p>
                  </a:txBody>
                  <a:tcPr marL="8654" marR="8654" marT="8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l" fontAlgn="ctr"/>
                      <a:r>
                        <a:rPr lang="zh-TW" altLang="en-US" sz="900" b="0" i="0" u="none" strike="noStrike">
                          <a:solidFill>
                            <a:srgbClr val="000000"/>
                          </a:solidFill>
                          <a:effectLst/>
                          <a:latin typeface="HG丸ｺﾞｼｯｸM-PRO" panose="020F0600000000000000" pitchFamily="50" charset="-128"/>
                          <a:ea typeface="HG丸ｺﾞｼｯｸM-PRO" panose="020F0600000000000000" pitchFamily="50" charset="-128"/>
                        </a:rPr>
                        <a:t>常位胎盤早期剥離</a:t>
                      </a:r>
                      <a:endParaRPr lang="ja-JP" altLang="en-US" sz="9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8654" marR="8654" marT="8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lnL w="6350" cap="flat" cmpd="sng" algn="ctr">
                      <a:solidFill>
                        <a:srgbClr val="000000"/>
                      </a:solidFill>
                      <a:prstDash val="solid"/>
                      <a:round/>
                      <a:headEnd type="none" w="med" len="med"/>
                      <a:tailEnd type="none" w="med" len="med"/>
                    </a:lnL>
                  </a:tcPr>
                </a:tc>
                <a:tc>
                  <a:txBody>
                    <a:bodyPr/>
                    <a:lstStyle/>
                    <a:p>
                      <a:pPr algn="ctr" fontAlgn="ctr"/>
                      <a:r>
                        <a:rPr lang="en-US" altLang="ja-JP" sz="900" b="0" i="0" u="none" strike="noStrike" dirty="0">
                          <a:solidFill>
                            <a:srgbClr val="000000"/>
                          </a:solidFill>
                          <a:effectLst/>
                          <a:latin typeface="HG丸ｺﾞｼｯｸM-PRO" panose="020F0600000000000000" pitchFamily="50" charset="-128"/>
                          <a:ea typeface="HG丸ｺﾞｼｯｸM-PRO" panose="020F0600000000000000" pitchFamily="50" charset="-128"/>
                        </a:rPr>
                        <a:t>34</a:t>
                      </a:r>
                    </a:p>
                  </a:txBody>
                  <a:tcPr marL="8654" marR="8654" marT="8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900" b="0" i="0" u="none" strike="noStrike" dirty="0">
                          <a:solidFill>
                            <a:srgbClr val="000000"/>
                          </a:solidFill>
                          <a:effectLst/>
                          <a:latin typeface="HG丸ｺﾞｼｯｸM-PRO" panose="020F0600000000000000" pitchFamily="50" charset="-128"/>
                          <a:ea typeface="HG丸ｺﾞｼｯｸM-PRO" panose="020F0600000000000000" pitchFamily="50" charset="-128"/>
                        </a:rPr>
                        <a:t>17.5 </a:t>
                      </a:r>
                    </a:p>
                  </a:txBody>
                  <a:tcPr marL="8654" marR="8654" marT="8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900" b="0" i="0" u="none" strike="noStrike" dirty="0">
                          <a:solidFill>
                            <a:srgbClr val="000000"/>
                          </a:solidFill>
                          <a:effectLst/>
                          <a:latin typeface="HG丸ｺﾞｼｯｸM-PRO" panose="020F0600000000000000" pitchFamily="50" charset="-128"/>
                          <a:ea typeface="HG丸ｺﾞｼｯｸM-PRO" panose="020F0600000000000000" pitchFamily="50" charset="-128"/>
                        </a:rPr>
                        <a:t>18</a:t>
                      </a:r>
                    </a:p>
                  </a:txBody>
                  <a:tcPr marL="8654" marR="8654" marT="8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900" b="0" i="0" u="none" strike="noStrike" dirty="0">
                          <a:solidFill>
                            <a:srgbClr val="000000"/>
                          </a:solidFill>
                          <a:effectLst/>
                          <a:latin typeface="HG丸ｺﾞｼｯｸM-PRO" panose="020F0600000000000000" pitchFamily="50" charset="-128"/>
                          <a:ea typeface="HG丸ｺﾞｼｯｸM-PRO" panose="020F0600000000000000" pitchFamily="50" charset="-128"/>
                        </a:rPr>
                        <a:t>9.6 </a:t>
                      </a:r>
                    </a:p>
                  </a:txBody>
                  <a:tcPr marL="8654" marR="8654" marT="8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50223499"/>
                  </a:ext>
                </a:extLst>
              </a:tr>
              <a:tr h="138191">
                <a:tc vMerge="1">
                  <a:txBody>
                    <a:bodyPr/>
                    <a:lstStyle/>
                    <a:p>
                      <a:endParaRPr kumimoji="1" lang="ja-JP" altLang="en-US"/>
                    </a:p>
                  </a:txBody>
                  <a:tcPr/>
                </a:tc>
                <a:tc gridSpan="2">
                  <a:txBody>
                    <a:bodyPr/>
                    <a:lstStyle/>
                    <a:p>
                      <a:r>
                        <a:rPr lang="ja-JP" altLang="en-US" sz="900" b="0" i="0" u="none" strike="noStrike" dirty="0">
                          <a:solidFill>
                            <a:srgbClr val="000000"/>
                          </a:solidFill>
                          <a:effectLst/>
                          <a:latin typeface="HG丸ｺﾞｼｯｸM-PRO" panose="020F0600000000000000" pitchFamily="50" charset="-128"/>
                          <a:ea typeface="HG丸ｺﾞｼｯｸM-PRO" panose="020F0600000000000000" pitchFamily="50" charset="-128"/>
                        </a:rPr>
                        <a:t>臍帯因子</a:t>
                      </a:r>
                      <a:endParaRPr kumimoji="1" lang="ja-JP" altLang="en-US" sz="2000" dirty="0"/>
                    </a:p>
                  </a:txBody>
                  <a:tcPr marL="8654" marR="8654" marT="8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noFill/>
                      <a:prstDash val="dot"/>
                      <a:round/>
                      <a:headEnd type="none" w="med" len="med"/>
                      <a:tailEnd type="none" w="med" len="med"/>
                    </a:lnB>
                    <a:solidFill>
                      <a:srgbClr val="FFFFFF"/>
                    </a:solidFill>
                  </a:tcPr>
                </a:tc>
                <a:tc hMerge="1">
                  <a:txBody>
                    <a:bodyPr/>
                    <a:lstStyle/>
                    <a:p>
                      <a:endParaRPr kumimoji="1" lang="ja-JP" altLang="en-US"/>
                    </a:p>
                  </a:txBody>
                  <a:tcPr>
                    <a:lnL w="6350" cap="flat" cmpd="sng" algn="ctr">
                      <a:solidFill>
                        <a:srgbClr val="000000"/>
                      </a:solidFill>
                      <a:prstDash val="solid"/>
                      <a:round/>
                      <a:headEnd type="none" w="med" len="med"/>
                      <a:tailEnd type="none" w="med" len="med"/>
                    </a:lnL>
                  </a:tcPr>
                </a:tc>
                <a:tc>
                  <a:txBody>
                    <a:bodyPr/>
                    <a:lstStyle/>
                    <a:p>
                      <a:pPr algn="ctr" fontAlgn="ctr"/>
                      <a:r>
                        <a:rPr lang="en-US" altLang="ja-JP" sz="900" b="0" i="0" u="none" strike="noStrike" dirty="0">
                          <a:solidFill>
                            <a:srgbClr val="000000"/>
                          </a:solidFill>
                          <a:effectLst/>
                          <a:latin typeface="HG丸ｺﾞｼｯｸM-PRO" panose="020F0600000000000000" pitchFamily="50" charset="-128"/>
                          <a:ea typeface="HG丸ｺﾞｼｯｸM-PRO" panose="020F0600000000000000" pitchFamily="50" charset="-128"/>
                        </a:rPr>
                        <a:t>34</a:t>
                      </a:r>
                    </a:p>
                  </a:txBody>
                  <a:tcPr marL="8654" marR="8654" marT="8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en-US" altLang="ja-JP" sz="900" b="0" i="0" u="none" strike="noStrike" dirty="0">
                          <a:solidFill>
                            <a:srgbClr val="000000"/>
                          </a:solidFill>
                          <a:effectLst/>
                          <a:latin typeface="HG丸ｺﾞｼｯｸM-PRO" panose="020F0600000000000000" pitchFamily="50" charset="-128"/>
                          <a:ea typeface="HG丸ｺﾞｼｯｸM-PRO" panose="020F0600000000000000" pitchFamily="50" charset="-128"/>
                        </a:rPr>
                        <a:t>17.5 </a:t>
                      </a:r>
                    </a:p>
                  </a:txBody>
                  <a:tcPr marL="8654" marR="8654" marT="8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en-US" altLang="ja-JP" sz="900" b="0" i="0" u="none" strike="noStrike" dirty="0">
                          <a:solidFill>
                            <a:srgbClr val="000000"/>
                          </a:solidFill>
                          <a:effectLst/>
                          <a:latin typeface="HG丸ｺﾞｼｯｸM-PRO" panose="020F0600000000000000" pitchFamily="50" charset="-128"/>
                          <a:ea typeface="HG丸ｺﾞｼｯｸM-PRO" panose="020F0600000000000000" pitchFamily="50" charset="-128"/>
                        </a:rPr>
                        <a:t>15</a:t>
                      </a:r>
                    </a:p>
                  </a:txBody>
                  <a:tcPr marL="8654" marR="8654" marT="8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en-US" altLang="ja-JP" sz="900" b="0" i="0" u="none" strike="noStrike" dirty="0">
                          <a:solidFill>
                            <a:srgbClr val="000000"/>
                          </a:solidFill>
                          <a:effectLst/>
                          <a:latin typeface="HG丸ｺﾞｼｯｸM-PRO" panose="020F0600000000000000" pitchFamily="50" charset="-128"/>
                          <a:ea typeface="HG丸ｺﾞｼｯｸM-PRO" panose="020F0600000000000000" pitchFamily="50" charset="-128"/>
                        </a:rPr>
                        <a:t>8.0 </a:t>
                      </a:r>
                    </a:p>
                  </a:txBody>
                  <a:tcPr marL="8654" marR="8654" marT="8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1296093456"/>
                  </a:ext>
                </a:extLst>
              </a:tr>
              <a:tr h="138191">
                <a:tc vMerge="1">
                  <a:txBody>
                    <a:bodyPr/>
                    <a:lstStyle/>
                    <a:p>
                      <a:endParaRPr kumimoji="1" lang="ja-JP" altLang="en-US"/>
                    </a:p>
                  </a:txBody>
                  <a:tcPr/>
                </a:tc>
                <a:tc rowSpan="2">
                  <a:txBody>
                    <a:bodyPr/>
                    <a:lstStyle/>
                    <a:p>
                      <a:r>
                        <a:rPr lang="ja-JP" altLang="en-US" sz="900" b="0" i="0" u="none" strike="noStrike">
                          <a:solidFill>
                            <a:srgbClr val="000000"/>
                          </a:solidFill>
                          <a:effectLst/>
                          <a:latin typeface="HG丸ｺﾞｼｯｸM-PRO" panose="020F0600000000000000" pitchFamily="50" charset="-128"/>
                          <a:ea typeface="HG丸ｺﾞｼｯｸM-PRO" panose="020F0600000000000000" pitchFamily="50" charset="-128"/>
                        </a:rPr>
                        <a:t>　</a:t>
                      </a:r>
                      <a:endParaRPr kumimoji="1" lang="ja-JP" altLang="en-US" sz="2000"/>
                    </a:p>
                  </a:txBody>
                  <a:tcPr marL="8654" marR="8654" marT="8654"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no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900" b="0" i="0" u="none" strike="noStrike" dirty="0">
                          <a:solidFill>
                            <a:srgbClr val="000000"/>
                          </a:solidFill>
                          <a:effectLst/>
                          <a:latin typeface="HG丸ｺﾞｼｯｸM-PRO" panose="020F0600000000000000" pitchFamily="50" charset="-128"/>
                          <a:ea typeface="HG丸ｺﾞｼｯｸM-PRO" panose="020F0600000000000000" pitchFamily="50" charset="-128"/>
                        </a:rPr>
                        <a:t>臍帯脱出</a:t>
                      </a:r>
                    </a:p>
                  </a:txBody>
                  <a:tcPr marL="8654" marR="8654" marT="8654"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en-US" altLang="ja-JP" sz="900" b="0" i="0" u="none" strike="noStrike" dirty="0">
                          <a:solidFill>
                            <a:srgbClr val="000000"/>
                          </a:solidFill>
                          <a:effectLst/>
                          <a:latin typeface="HG丸ｺﾞｼｯｸM-PRO" panose="020F0600000000000000" pitchFamily="50" charset="-128"/>
                          <a:ea typeface="HG丸ｺﾞｼｯｸM-PRO" panose="020F0600000000000000" pitchFamily="50" charset="-128"/>
                        </a:rPr>
                        <a:t>5</a:t>
                      </a:r>
                    </a:p>
                  </a:txBody>
                  <a:tcPr marL="8654" marR="8654" marT="8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en-US" altLang="ja-JP" sz="900" b="0" i="0" u="none" strike="noStrike" dirty="0">
                          <a:solidFill>
                            <a:srgbClr val="000000"/>
                          </a:solidFill>
                          <a:effectLst/>
                          <a:latin typeface="HG丸ｺﾞｼｯｸM-PRO" panose="020F0600000000000000" pitchFamily="50" charset="-128"/>
                          <a:ea typeface="HG丸ｺﾞｼｯｸM-PRO" panose="020F0600000000000000" pitchFamily="50" charset="-128"/>
                        </a:rPr>
                        <a:t>(2.6)</a:t>
                      </a:r>
                    </a:p>
                  </a:txBody>
                  <a:tcPr marL="8654" marR="8654" marT="8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en-US" altLang="ja-JP" sz="900" b="0" i="0" u="none" strike="noStrike" dirty="0">
                          <a:solidFill>
                            <a:srgbClr val="000000"/>
                          </a:solidFill>
                          <a:effectLst/>
                          <a:latin typeface="HG丸ｺﾞｼｯｸM-PRO" panose="020F0600000000000000" pitchFamily="50" charset="-128"/>
                          <a:ea typeface="HG丸ｺﾞｼｯｸM-PRO" panose="020F0600000000000000" pitchFamily="50" charset="-128"/>
                        </a:rPr>
                        <a:t>2</a:t>
                      </a:r>
                    </a:p>
                  </a:txBody>
                  <a:tcPr marL="8654" marR="8654" marT="8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en-US" altLang="ja-JP" sz="900" b="0" i="0" u="none" strike="noStrike" dirty="0">
                          <a:solidFill>
                            <a:srgbClr val="000000"/>
                          </a:solidFill>
                          <a:effectLst/>
                          <a:latin typeface="HG丸ｺﾞｼｯｸM-PRO" panose="020F0600000000000000" pitchFamily="50" charset="-128"/>
                          <a:ea typeface="HG丸ｺﾞｼｯｸM-PRO" panose="020F0600000000000000" pitchFamily="50" charset="-128"/>
                        </a:rPr>
                        <a:t>(1.1)</a:t>
                      </a:r>
                    </a:p>
                  </a:txBody>
                  <a:tcPr marL="8654" marR="8654" marT="8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1871383395"/>
                  </a:ext>
                </a:extLst>
              </a:tr>
              <a:tr h="138191">
                <a:tc vMerge="1">
                  <a:txBody>
                    <a:bodyPr/>
                    <a:lstStyle/>
                    <a:p>
                      <a:endParaRPr kumimoji="1" lang="ja-JP" altLang="en-US"/>
                    </a:p>
                  </a:txBody>
                  <a:tcPr/>
                </a:tc>
                <a:tc vMerge="1">
                  <a:txBody>
                    <a:bodyPr/>
                    <a:lstStyle/>
                    <a:p>
                      <a:endParaRPr kumimoji="1" lang="ja-JP" altLang="en-US"/>
                    </a:p>
                  </a:txBody>
                  <a:tcPr/>
                </a:tc>
                <a:tc>
                  <a:txBody>
                    <a:bodyPr/>
                    <a:lstStyle/>
                    <a:p>
                      <a:pPr algn="l" fontAlgn="ctr"/>
                      <a:r>
                        <a:rPr lang="ja-JP" altLang="en-US" sz="900" b="0" i="0" u="none" strike="noStrike" dirty="0">
                          <a:solidFill>
                            <a:srgbClr val="000000"/>
                          </a:solidFill>
                          <a:effectLst/>
                          <a:latin typeface="HG丸ｺﾞｼｯｸM-PRO" panose="020F0600000000000000" pitchFamily="50" charset="-128"/>
                          <a:ea typeface="HG丸ｺﾞｼｯｸM-PRO" panose="020F0600000000000000" pitchFamily="50" charset="-128"/>
                        </a:rPr>
                        <a:t>臍帯脱出以外の臍帯因子</a:t>
                      </a:r>
                      <a:r>
                        <a:rPr lang="ja-JP" altLang="en-US" sz="900" b="0" i="0" u="none" strike="noStrike" baseline="30000" dirty="0">
                          <a:solidFill>
                            <a:srgbClr val="000000"/>
                          </a:solidFill>
                          <a:effectLst/>
                          <a:latin typeface="HG丸ｺﾞｼｯｸM-PRO" panose="020F0600000000000000" pitchFamily="50" charset="-128"/>
                          <a:ea typeface="HG丸ｺﾞｼｯｸM-PRO" panose="020F0600000000000000" pitchFamily="50" charset="-128"/>
                        </a:rPr>
                        <a:t>注</a:t>
                      </a:r>
                      <a:r>
                        <a:rPr lang="en-US" altLang="ja-JP" sz="900" b="0" i="0" u="none" strike="noStrike" baseline="30000" dirty="0">
                          <a:solidFill>
                            <a:srgbClr val="000000"/>
                          </a:solidFill>
                          <a:effectLst/>
                          <a:latin typeface="HG丸ｺﾞｼｯｸM-PRO" panose="020F0600000000000000" pitchFamily="50" charset="-128"/>
                          <a:ea typeface="HG丸ｺﾞｼｯｸM-PRO" panose="020F0600000000000000" pitchFamily="50" charset="-128"/>
                        </a:rPr>
                        <a:t>3</a:t>
                      </a:r>
                      <a:r>
                        <a:rPr lang="ja-JP" altLang="en-US" sz="900" b="0" i="0" u="none" strike="noStrike" baseline="30000" dirty="0">
                          <a:solidFill>
                            <a:srgbClr val="000000"/>
                          </a:solidFill>
                          <a:effectLst/>
                          <a:latin typeface="HG丸ｺﾞｼｯｸM-PRO" panose="020F0600000000000000" pitchFamily="50" charset="-128"/>
                          <a:ea typeface="HG丸ｺﾞｼｯｸM-PRO" panose="020F0600000000000000" pitchFamily="50" charset="-128"/>
                        </a:rPr>
                        <a:t>）</a:t>
                      </a:r>
                      <a:endParaRPr lang="ja-JP" altLang="en-US" sz="9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8654" marR="8654" marT="8654"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900" b="0" i="0" u="none" strike="noStrike" dirty="0">
                          <a:solidFill>
                            <a:srgbClr val="000000"/>
                          </a:solidFill>
                          <a:effectLst/>
                          <a:latin typeface="HG丸ｺﾞｼｯｸM-PRO" panose="020F0600000000000000" pitchFamily="50" charset="-128"/>
                          <a:ea typeface="HG丸ｺﾞｼｯｸM-PRO" panose="020F0600000000000000" pitchFamily="50" charset="-128"/>
                        </a:rPr>
                        <a:t>29</a:t>
                      </a:r>
                    </a:p>
                  </a:txBody>
                  <a:tcPr marL="8654" marR="8654" marT="8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900" b="0" i="0" u="none" strike="noStrike" dirty="0">
                          <a:solidFill>
                            <a:srgbClr val="000000"/>
                          </a:solidFill>
                          <a:effectLst/>
                          <a:latin typeface="HG丸ｺﾞｼｯｸM-PRO" panose="020F0600000000000000" pitchFamily="50" charset="-128"/>
                          <a:ea typeface="HG丸ｺﾞｼｯｸM-PRO" panose="020F0600000000000000" pitchFamily="50" charset="-128"/>
                        </a:rPr>
                        <a:t>(14.6)</a:t>
                      </a:r>
                    </a:p>
                  </a:txBody>
                  <a:tcPr marL="8654" marR="8654" marT="8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900" b="0" i="0" u="none" strike="noStrike" dirty="0">
                          <a:solidFill>
                            <a:srgbClr val="000000"/>
                          </a:solidFill>
                          <a:effectLst/>
                          <a:latin typeface="HG丸ｺﾞｼｯｸM-PRO" panose="020F0600000000000000" pitchFamily="50" charset="-128"/>
                          <a:ea typeface="HG丸ｺﾞｼｯｸM-PRO" panose="020F0600000000000000" pitchFamily="50" charset="-128"/>
                        </a:rPr>
                        <a:t>13</a:t>
                      </a:r>
                    </a:p>
                  </a:txBody>
                  <a:tcPr marL="8654" marR="8654" marT="8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900" b="0" i="0" u="none" strike="noStrike" dirty="0">
                          <a:solidFill>
                            <a:srgbClr val="000000"/>
                          </a:solidFill>
                          <a:effectLst/>
                          <a:latin typeface="HG丸ｺﾞｼｯｸM-PRO" panose="020F0600000000000000" pitchFamily="50" charset="-128"/>
                          <a:ea typeface="HG丸ｺﾞｼｯｸM-PRO" panose="020F0600000000000000" pitchFamily="50" charset="-128"/>
                        </a:rPr>
                        <a:t>(6.9)</a:t>
                      </a:r>
                    </a:p>
                  </a:txBody>
                  <a:tcPr marL="8654" marR="8654" marT="8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210070418"/>
                  </a:ext>
                </a:extLst>
              </a:tr>
              <a:tr h="138191">
                <a:tc vMerge="1">
                  <a:txBody>
                    <a:bodyPr/>
                    <a:lstStyle/>
                    <a:p>
                      <a:endParaRPr kumimoji="1" lang="ja-JP" altLang="en-US"/>
                    </a:p>
                  </a:txBody>
                  <a:tcPr/>
                </a:tc>
                <a:tc gridSpan="2">
                  <a:txBody>
                    <a:bodyPr/>
                    <a:lstStyle/>
                    <a:p>
                      <a:r>
                        <a:rPr lang="ja-JP" altLang="en-US" sz="900" b="0" i="0" u="none" strike="noStrike">
                          <a:solidFill>
                            <a:srgbClr val="000000"/>
                          </a:solidFill>
                          <a:effectLst/>
                          <a:latin typeface="HG丸ｺﾞｼｯｸM-PRO" panose="020F0600000000000000" pitchFamily="50" charset="-128"/>
                          <a:ea typeface="HG丸ｺﾞｼｯｸM-PRO" panose="020F0600000000000000" pitchFamily="50" charset="-128"/>
                        </a:rPr>
                        <a:t>感染</a:t>
                      </a:r>
                      <a:r>
                        <a:rPr lang="ja-JP" altLang="en-US" sz="900" b="0" i="0" u="none" strike="noStrike" baseline="30000">
                          <a:solidFill>
                            <a:srgbClr val="000000"/>
                          </a:solidFill>
                          <a:effectLst/>
                          <a:latin typeface="HG丸ｺﾞｼｯｸM-PRO" panose="020F0600000000000000" pitchFamily="50" charset="-128"/>
                          <a:ea typeface="HG丸ｺﾞｼｯｸM-PRO" panose="020F0600000000000000" pitchFamily="50" charset="-128"/>
                        </a:rPr>
                        <a:t>注</a:t>
                      </a:r>
                      <a:r>
                        <a:rPr lang="en-US" altLang="ja-JP" sz="900" b="0" i="0" u="none" strike="noStrike" baseline="30000">
                          <a:solidFill>
                            <a:srgbClr val="000000"/>
                          </a:solidFill>
                          <a:effectLst/>
                          <a:latin typeface="HG丸ｺﾞｼｯｸM-PRO" panose="020F0600000000000000" pitchFamily="50" charset="-128"/>
                          <a:ea typeface="HG丸ｺﾞｼｯｸM-PRO" panose="020F0600000000000000" pitchFamily="50" charset="-128"/>
                        </a:rPr>
                        <a:t>4</a:t>
                      </a:r>
                      <a:r>
                        <a:rPr lang="ja-JP" altLang="en-US" sz="900" b="0" i="0" u="none" strike="noStrike" baseline="30000">
                          <a:solidFill>
                            <a:srgbClr val="000000"/>
                          </a:solidFill>
                          <a:effectLst/>
                          <a:latin typeface="HG丸ｺﾞｼｯｸM-PRO" panose="020F0600000000000000" pitchFamily="50" charset="-128"/>
                          <a:ea typeface="HG丸ｺﾞｼｯｸM-PRO" panose="020F0600000000000000" pitchFamily="50" charset="-128"/>
                        </a:rPr>
                        <a:t>）</a:t>
                      </a:r>
                      <a:endParaRPr kumimoji="1" lang="ja-JP" altLang="en-US" sz="2000"/>
                    </a:p>
                  </a:txBody>
                  <a:tcPr marL="8654" marR="8654" marT="8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lnL w="6350" cap="flat" cmpd="sng" algn="ctr">
                      <a:solidFill>
                        <a:srgbClr val="000000"/>
                      </a:solidFill>
                      <a:prstDash val="solid"/>
                      <a:round/>
                      <a:headEnd type="none" w="med" len="med"/>
                      <a:tailEnd type="none" w="med" len="med"/>
                    </a:lnL>
                    <a:lnT w="6350" cap="flat" cmpd="sng" algn="ctr">
                      <a:solidFill>
                        <a:srgbClr val="000000"/>
                      </a:solidFill>
                      <a:prstDash val="solid"/>
                      <a:round/>
                      <a:headEnd type="none" w="med" len="med"/>
                      <a:tailEnd type="none" w="med" len="med"/>
                    </a:lnT>
                  </a:tcPr>
                </a:tc>
                <a:tc>
                  <a:txBody>
                    <a:bodyPr/>
                    <a:lstStyle/>
                    <a:p>
                      <a:pPr algn="ctr" fontAlgn="ctr"/>
                      <a:r>
                        <a:rPr lang="en-US" altLang="ja-JP" sz="900" b="0" i="0" u="none" strike="noStrike" dirty="0">
                          <a:solidFill>
                            <a:srgbClr val="000000"/>
                          </a:solidFill>
                          <a:effectLst/>
                          <a:latin typeface="HG丸ｺﾞｼｯｸM-PRO" panose="020F0600000000000000" pitchFamily="50" charset="-128"/>
                          <a:ea typeface="HG丸ｺﾞｼｯｸM-PRO" panose="020F0600000000000000" pitchFamily="50" charset="-128"/>
                        </a:rPr>
                        <a:t>9</a:t>
                      </a:r>
                    </a:p>
                  </a:txBody>
                  <a:tcPr marL="8654" marR="8654" marT="8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900" b="0" i="0" u="none" strike="noStrike" dirty="0">
                          <a:solidFill>
                            <a:srgbClr val="000000"/>
                          </a:solidFill>
                          <a:effectLst/>
                          <a:latin typeface="HG丸ｺﾞｼｯｸM-PRO" panose="020F0600000000000000" pitchFamily="50" charset="-128"/>
                          <a:ea typeface="HG丸ｺﾞｼｯｸM-PRO" panose="020F0600000000000000" pitchFamily="50" charset="-128"/>
                        </a:rPr>
                        <a:t>4.6 </a:t>
                      </a:r>
                    </a:p>
                  </a:txBody>
                  <a:tcPr marL="8654" marR="8654" marT="8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900" b="0" i="0" u="none" strike="noStrike" dirty="0">
                          <a:solidFill>
                            <a:srgbClr val="000000"/>
                          </a:solidFill>
                          <a:effectLst/>
                          <a:latin typeface="HG丸ｺﾞｼｯｸM-PRO" panose="020F0600000000000000" pitchFamily="50" charset="-128"/>
                          <a:ea typeface="HG丸ｺﾞｼｯｸM-PRO" panose="020F0600000000000000" pitchFamily="50" charset="-128"/>
                        </a:rPr>
                        <a:t>12</a:t>
                      </a:r>
                    </a:p>
                  </a:txBody>
                  <a:tcPr marL="8654" marR="8654" marT="8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900" b="0" i="0" u="none" strike="noStrike" dirty="0">
                          <a:solidFill>
                            <a:srgbClr val="000000"/>
                          </a:solidFill>
                          <a:effectLst/>
                          <a:latin typeface="HG丸ｺﾞｼｯｸM-PRO" panose="020F0600000000000000" pitchFamily="50" charset="-128"/>
                          <a:ea typeface="HG丸ｺﾞｼｯｸM-PRO" panose="020F0600000000000000" pitchFamily="50" charset="-128"/>
                        </a:rPr>
                        <a:t>6.4 </a:t>
                      </a:r>
                    </a:p>
                  </a:txBody>
                  <a:tcPr marL="8654" marR="8654" marT="8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77125009"/>
                  </a:ext>
                </a:extLst>
              </a:tr>
              <a:tr h="138191">
                <a:tc vMerge="1">
                  <a:txBody>
                    <a:bodyPr/>
                    <a:lstStyle/>
                    <a:p>
                      <a:endParaRPr kumimoji="1" lang="ja-JP" altLang="en-US"/>
                    </a:p>
                  </a:txBody>
                  <a:tcPr/>
                </a:tc>
                <a:tc gridSpan="2">
                  <a:txBody>
                    <a:bodyPr/>
                    <a:lstStyle/>
                    <a:p>
                      <a:r>
                        <a:rPr lang="ja-JP" altLang="en-US" sz="900" b="0" i="0" u="none" strike="noStrike">
                          <a:solidFill>
                            <a:srgbClr val="000000"/>
                          </a:solidFill>
                          <a:effectLst/>
                          <a:latin typeface="HG丸ｺﾞｼｯｸM-PRO" panose="020F0600000000000000" pitchFamily="50" charset="-128"/>
                          <a:ea typeface="HG丸ｺﾞｼｯｸM-PRO" panose="020F0600000000000000" pitchFamily="50" charset="-128"/>
                        </a:rPr>
                        <a:t>児の頭蓋内出血</a:t>
                      </a:r>
                      <a:endParaRPr kumimoji="1" lang="ja-JP" altLang="en-US" sz="2000"/>
                    </a:p>
                  </a:txBody>
                  <a:tcPr marL="8654" marR="8654" marT="8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lnL w="6350" cap="flat" cmpd="sng" algn="ctr">
                      <a:solidFill>
                        <a:srgbClr val="000000"/>
                      </a:solidFill>
                      <a:prstDash val="solid"/>
                      <a:round/>
                      <a:headEnd type="none" w="med" len="med"/>
                      <a:tailEnd type="none" w="med" len="med"/>
                    </a:lnL>
                  </a:tcPr>
                </a:tc>
                <a:tc>
                  <a:txBody>
                    <a:bodyPr/>
                    <a:lstStyle/>
                    <a:p>
                      <a:pPr algn="ctr" fontAlgn="ctr"/>
                      <a:r>
                        <a:rPr lang="en-US" altLang="ja-JP" sz="900" b="0" i="0" u="none" strike="noStrike" dirty="0">
                          <a:solidFill>
                            <a:srgbClr val="000000"/>
                          </a:solidFill>
                          <a:effectLst/>
                          <a:latin typeface="HG丸ｺﾞｼｯｸM-PRO" panose="020F0600000000000000" pitchFamily="50" charset="-128"/>
                          <a:ea typeface="HG丸ｺﾞｼｯｸM-PRO" panose="020F0600000000000000" pitchFamily="50" charset="-128"/>
                        </a:rPr>
                        <a:t>0</a:t>
                      </a:r>
                    </a:p>
                  </a:txBody>
                  <a:tcPr marL="8654" marR="8654" marT="8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900" b="0" i="0" u="none" strike="noStrike" dirty="0">
                          <a:solidFill>
                            <a:srgbClr val="000000"/>
                          </a:solidFill>
                          <a:effectLst/>
                          <a:latin typeface="HG丸ｺﾞｼｯｸM-PRO" panose="020F0600000000000000" pitchFamily="50" charset="-128"/>
                          <a:ea typeface="HG丸ｺﾞｼｯｸM-PRO" panose="020F0600000000000000" pitchFamily="50" charset="-128"/>
                        </a:rPr>
                        <a:t>0.0 </a:t>
                      </a:r>
                    </a:p>
                  </a:txBody>
                  <a:tcPr marL="8654" marR="8654" marT="8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900" b="0" i="0" u="none" strike="noStrike" dirty="0">
                          <a:solidFill>
                            <a:srgbClr val="000000"/>
                          </a:solidFill>
                          <a:effectLst/>
                          <a:latin typeface="HG丸ｺﾞｼｯｸM-PRO" panose="020F0600000000000000" pitchFamily="50" charset="-128"/>
                          <a:ea typeface="HG丸ｺﾞｼｯｸM-PRO" panose="020F0600000000000000" pitchFamily="50" charset="-128"/>
                        </a:rPr>
                        <a:t>6</a:t>
                      </a:r>
                    </a:p>
                  </a:txBody>
                  <a:tcPr marL="8654" marR="8654" marT="8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900" b="0" i="0" u="none" strike="noStrike" dirty="0">
                          <a:solidFill>
                            <a:srgbClr val="000000"/>
                          </a:solidFill>
                          <a:effectLst/>
                          <a:latin typeface="HG丸ｺﾞｼｯｸM-PRO" panose="020F0600000000000000" pitchFamily="50" charset="-128"/>
                          <a:ea typeface="HG丸ｺﾞｼｯｸM-PRO" panose="020F0600000000000000" pitchFamily="50" charset="-128"/>
                        </a:rPr>
                        <a:t>3.2 </a:t>
                      </a:r>
                    </a:p>
                  </a:txBody>
                  <a:tcPr marL="8654" marR="8654" marT="8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11950643"/>
                  </a:ext>
                </a:extLst>
              </a:tr>
              <a:tr h="138191">
                <a:tc vMerge="1">
                  <a:txBody>
                    <a:bodyPr/>
                    <a:lstStyle/>
                    <a:p>
                      <a:endParaRPr kumimoji="1" lang="ja-JP" altLang="en-US"/>
                    </a:p>
                  </a:txBody>
                  <a:tcPr/>
                </a:tc>
                <a:tc gridSpan="2">
                  <a:txBody>
                    <a:bodyPr/>
                    <a:lstStyle/>
                    <a:p>
                      <a:r>
                        <a:rPr lang="zh-TW" altLang="en-US" sz="900" b="0" i="0" u="none" strike="noStrike" dirty="0">
                          <a:solidFill>
                            <a:srgbClr val="000000"/>
                          </a:solidFill>
                          <a:effectLst/>
                          <a:latin typeface="HG丸ｺﾞｼｯｸM-PRO" panose="020F0600000000000000" pitchFamily="50" charset="-128"/>
                          <a:ea typeface="HG丸ｺﾞｼｯｸM-PRO" panose="020F0600000000000000" pitchFamily="50" charset="-128"/>
                        </a:rPr>
                        <a:t>母児間輸血症候群</a:t>
                      </a:r>
                      <a:endParaRPr kumimoji="1" lang="ja-JP" altLang="en-US" sz="2000" dirty="0"/>
                    </a:p>
                  </a:txBody>
                  <a:tcPr marL="8654" marR="8654" marT="8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lnL w="6350" cap="flat" cmpd="sng" algn="ctr">
                      <a:solidFill>
                        <a:srgbClr val="000000"/>
                      </a:solidFill>
                      <a:prstDash val="solid"/>
                      <a:round/>
                      <a:headEnd type="none" w="med" len="med"/>
                      <a:tailEnd type="none" w="med" len="med"/>
                    </a:lnL>
                  </a:tcPr>
                </a:tc>
                <a:tc>
                  <a:txBody>
                    <a:bodyPr/>
                    <a:lstStyle/>
                    <a:p>
                      <a:pPr algn="ctr" fontAlgn="ctr"/>
                      <a:r>
                        <a:rPr lang="en-US" altLang="ja-JP" sz="900" b="0" i="0" u="none" strike="noStrike" dirty="0">
                          <a:solidFill>
                            <a:srgbClr val="000000"/>
                          </a:solidFill>
                          <a:effectLst/>
                          <a:latin typeface="HG丸ｺﾞｼｯｸM-PRO" panose="020F0600000000000000" pitchFamily="50" charset="-128"/>
                          <a:ea typeface="HG丸ｺﾞｼｯｸM-PRO" panose="020F0600000000000000" pitchFamily="50" charset="-128"/>
                        </a:rPr>
                        <a:t>7</a:t>
                      </a:r>
                    </a:p>
                  </a:txBody>
                  <a:tcPr marL="8654" marR="8654" marT="8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900" b="0" i="0" u="none" strike="noStrike" dirty="0">
                          <a:solidFill>
                            <a:srgbClr val="000000"/>
                          </a:solidFill>
                          <a:effectLst/>
                          <a:latin typeface="HG丸ｺﾞｼｯｸM-PRO" panose="020F0600000000000000" pitchFamily="50" charset="-128"/>
                          <a:ea typeface="HG丸ｺﾞｼｯｸM-PRO" panose="020F0600000000000000" pitchFamily="50" charset="-128"/>
                        </a:rPr>
                        <a:t>3.6 </a:t>
                      </a:r>
                    </a:p>
                  </a:txBody>
                  <a:tcPr marL="8654" marR="8654" marT="8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900" b="0" i="0" u="none" strike="noStrike" dirty="0">
                          <a:solidFill>
                            <a:srgbClr val="000000"/>
                          </a:solidFill>
                          <a:effectLst/>
                          <a:latin typeface="HG丸ｺﾞｼｯｸM-PRO" panose="020F0600000000000000" pitchFamily="50" charset="-128"/>
                          <a:ea typeface="HG丸ｺﾞｼｯｸM-PRO" panose="020F0600000000000000" pitchFamily="50" charset="-128"/>
                        </a:rPr>
                        <a:t>3</a:t>
                      </a:r>
                    </a:p>
                  </a:txBody>
                  <a:tcPr marL="8654" marR="8654" marT="8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900" b="0" i="0" u="none" strike="noStrike" dirty="0">
                          <a:solidFill>
                            <a:srgbClr val="000000"/>
                          </a:solidFill>
                          <a:effectLst/>
                          <a:latin typeface="HG丸ｺﾞｼｯｸM-PRO" panose="020F0600000000000000" pitchFamily="50" charset="-128"/>
                          <a:ea typeface="HG丸ｺﾞｼｯｸM-PRO" panose="020F0600000000000000" pitchFamily="50" charset="-128"/>
                        </a:rPr>
                        <a:t>1.6 </a:t>
                      </a:r>
                    </a:p>
                  </a:txBody>
                  <a:tcPr marL="8654" marR="8654" marT="8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567342240"/>
                  </a:ext>
                </a:extLst>
              </a:tr>
              <a:tr h="138191">
                <a:tc vMerge="1">
                  <a:txBody>
                    <a:bodyPr/>
                    <a:lstStyle/>
                    <a:p>
                      <a:endParaRPr kumimoji="1" lang="ja-JP" altLang="en-US"/>
                    </a:p>
                  </a:txBody>
                  <a:tcPr/>
                </a:tc>
                <a:tc gridSpan="2">
                  <a:txBody>
                    <a:bodyPr/>
                    <a:lstStyle/>
                    <a:p>
                      <a:r>
                        <a:rPr lang="ja-JP" altLang="en-US" sz="900" b="0" i="0" u="none" strike="noStrike">
                          <a:solidFill>
                            <a:srgbClr val="000000"/>
                          </a:solidFill>
                          <a:effectLst/>
                          <a:latin typeface="HG丸ｺﾞｼｯｸM-PRO" panose="020F0600000000000000" pitchFamily="50" charset="-128"/>
                          <a:ea typeface="HG丸ｺﾞｼｯｸM-PRO" panose="020F0600000000000000" pitchFamily="50" charset="-128"/>
                        </a:rPr>
                        <a:t>双胎における血流の不均衡（双胎間輸血症候群を含む）</a:t>
                      </a:r>
                      <a:endParaRPr kumimoji="1" lang="ja-JP" altLang="en-US" sz="2000"/>
                    </a:p>
                  </a:txBody>
                  <a:tcPr marL="8654" marR="8654" marT="8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lnL w="6350" cap="flat" cmpd="sng" algn="ctr">
                      <a:solidFill>
                        <a:srgbClr val="000000"/>
                      </a:solidFill>
                      <a:prstDash val="solid"/>
                      <a:round/>
                      <a:headEnd type="none" w="med" len="med"/>
                      <a:tailEnd type="none" w="med" len="med"/>
                    </a:lnL>
                  </a:tcPr>
                </a:tc>
                <a:tc>
                  <a:txBody>
                    <a:bodyPr/>
                    <a:lstStyle/>
                    <a:p>
                      <a:pPr algn="ctr" fontAlgn="ctr"/>
                      <a:r>
                        <a:rPr lang="en-US" altLang="ja-JP" sz="900" b="0" i="0" u="none" strike="noStrike" dirty="0">
                          <a:solidFill>
                            <a:srgbClr val="000000"/>
                          </a:solidFill>
                          <a:effectLst/>
                          <a:latin typeface="HG丸ｺﾞｼｯｸM-PRO" panose="020F0600000000000000" pitchFamily="50" charset="-128"/>
                          <a:ea typeface="HG丸ｺﾞｼｯｸM-PRO" panose="020F0600000000000000" pitchFamily="50" charset="-128"/>
                        </a:rPr>
                        <a:t>4</a:t>
                      </a:r>
                    </a:p>
                  </a:txBody>
                  <a:tcPr marL="8654" marR="8654" marT="8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900" b="0" i="0" u="none" strike="noStrike" dirty="0">
                          <a:solidFill>
                            <a:srgbClr val="000000"/>
                          </a:solidFill>
                          <a:effectLst/>
                          <a:latin typeface="HG丸ｺﾞｼｯｸM-PRO" panose="020F0600000000000000" pitchFamily="50" charset="-128"/>
                          <a:ea typeface="HG丸ｺﾞｼｯｸM-PRO" panose="020F0600000000000000" pitchFamily="50" charset="-128"/>
                        </a:rPr>
                        <a:t>2.1 </a:t>
                      </a:r>
                    </a:p>
                  </a:txBody>
                  <a:tcPr marL="8654" marR="8654" marT="8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900" b="0" i="0" u="none" strike="noStrike" dirty="0">
                          <a:solidFill>
                            <a:srgbClr val="000000"/>
                          </a:solidFill>
                          <a:effectLst/>
                          <a:latin typeface="HG丸ｺﾞｼｯｸM-PRO" panose="020F0600000000000000" pitchFamily="50" charset="-128"/>
                          <a:ea typeface="HG丸ｺﾞｼｯｸM-PRO" panose="020F0600000000000000" pitchFamily="50" charset="-128"/>
                        </a:rPr>
                        <a:t>3</a:t>
                      </a:r>
                    </a:p>
                  </a:txBody>
                  <a:tcPr marL="8654" marR="8654" marT="8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900" b="0" i="0" u="none" strike="noStrike" dirty="0">
                          <a:solidFill>
                            <a:srgbClr val="000000"/>
                          </a:solidFill>
                          <a:effectLst/>
                          <a:latin typeface="HG丸ｺﾞｼｯｸM-PRO" panose="020F0600000000000000" pitchFamily="50" charset="-128"/>
                          <a:ea typeface="HG丸ｺﾞｼｯｸM-PRO" panose="020F0600000000000000" pitchFamily="50" charset="-128"/>
                        </a:rPr>
                        <a:t>1.6 </a:t>
                      </a:r>
                    </a:p>
                  </a:txBody>
                  <a:tcPr marL="8654" marR="8654" marT="8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657440457"/>
                  </a:ext>
                </a:extLst>
              </a:tr>
              <a:tr h="138191">
                <a:tc vMerge="1">
                  <a:txBody>
                    <a:bodyPr/>
                    <a:lstStyle/>
                    <a:p>
                      <a:endParaRPr kumimoji="1" lang="ja-JP" altLang="en-US"/>
                    </a:p>
                  </a:txBody>
                  <a:tcPr/>
                </a:tc>
                <a:tc gridSpan="2">
                  <a:txBody>
                    <a:bodyPr/>
                    <a:lstStyle/>
                    <a:p>
                      <a:r>
                        <a:rPr lang="ja-JP" altLang="en-US" sz="900" b="0" i="0" u="none" strike="noStrike" dirty="0">
                          <a:solidFill>
                            <a:srgbClr val="000000"/>
                          </a:solidFill>
                          <a:effectLst/>
                          <a:latin typeface="HG丸ｺﾞｼｯｸM-PRO" panose="020F0600000000000000" pitchFamily="50" charset="-128"/>
                          <a:ea typeface="HG丸ｺﾞｼｯｸM-PRO" panose="020F0600000000000000" pitchFamily="50" charset="-128"/>
                        </a:rPr>
                        <a:t>胎盤機能不全または胎盤機能の低下</a:t>
                      </a:r>
                      <a:r>
                        <a:rPr lang="ja-JP" altLang="en-US" sz="900" b="0" i="0" u="none" strike="noStrike" baseline="30000" dirty="0">
                          <a:solidFill>
                            <a:srgbClr val="000000"/>
                          </a:solidFill>
                          <a:effectLst/>
                          <a:latin typeface="HG丸ｺﾞｼｯｸM-PRO" panose="020F0600000000000000" pitchFamily="50" charset="-128"/>
                          <a:ea typeface="HG丸ｺﾞｼｯｸM-PRO" panose="020F0600000000000000" pitchFamily="50" charset="-128"/>
                        </a:rPr>
                        <a:t>注</a:t>
                      </a:r>
                      <a:r>
                        <a:rPr lang="en-US" altLang="ja-JP" sz="900" b="0" i="0" u="none" strike="noStrike" baseline="30000" dirty="0">
                          <a:solidFill>
                            <a:srgbClr val="000000"/>
                          </a:solidFill>
                          <a:effectLst/>
                          <a:latin typeface="HG丸ｺﾞｼｯｸM-PRO" panose="020F0600000000000000" pitchFamily="50" charset="-128"/>
                          <a:ea typeface="HG丸ｺﾞｼｯｸM-PRO" panose="020F0600000000000000" pitchFamily="50" charset="-128"/>
                        </a:rPr>
                        <a:t>5</a:t>
                      </a:r>
                      <a:r>
                        <a:rPr lang="ja-JP" altLang="en-US" sz="900" b="0" i="0" u="none" strike="noStrike" baseline="30000" dirty="0">
                          <a:solidFill>
                            <a:srgbClr val="000000"/>
                          </a:solidFill>
                          <a:effectLst/>
                          <a:latin typeface="HG丸ｺﾞｼｯｸM-PRO" panose="020F0600000000000000" pitchFamily="50" charset="-128"/>
                          <a:ea typeface="HG丸ｺﾞｼｯｸM-PRO" panose="020F0600000000000000" pitchFamily="50" charset="-128"/>
                        </a:rPr>
                        <a:t>）</a:t>
                      </a:r>
                      <a:endParaRPr kumimoji="1" lang="ja-JP" altLang="en-US" sz="2000" dirty="0"/>
                    </a:p>
                  </a:txBody>
                  <a:tcPr marL="8654" marR="8654" marT="8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lnL w="6350" cap="flat" cmpd="sng" algn="ctr">
                      <a:solidFill>
                        <a:srgbClr val="000000"/>
                      </a:solidFill>
                      <a:prstDash val="solid"/>
                      <a:round/>
                      <a:headEnd type="none" w="med" len="med"/>
                      <a:tailEnd type="none" w="med" len="med"/>
                    </a:lnL>
                  </a:tcPr>
                </a:tc>
                <a:tc>
                  <a:txBody>
                    <a:bodyPr/>
                    <a:lstStyle/>
                    <a:p>
                      <a:pPr algn="ctr" fontAlgn="ctr"/>
                      <a:r>
                        <a:rPr lang="en-US" altLang="ja-JP" sz="900" b="0" i="0" u="none" strike="noStrike" dirty="0">
                          <a:solidFill>
                            <a:srgbClr val="000000"/>
                          </a:solidFill>
                          <a:effectLst/>
                          <a:latin typeface="HG丸ｺﾞｼｯｸM-PRO" panose="020F0600000000000000" pitchFamily="50" charset="-128"/>
                          <a:ea typeface="HG丸ｺﾞｼｯｸM-PRO" panose="020F0600000000000000" pitchFamily="50" charset="-128"/>
                        </a:rPr>
                        <a:t>6</a:t>
                      </a:r>
                    </a:p>
                  </a:txBody>
                  <a:tcPr marL="8654" marR="8654" marT="8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900" b="0" i="0" u="none" strike="noStrike" dirty="0">
                          <a:solidFill>
                            <a:srgbClr val="000000"/>
                          </a:solidFill>
                          <a:effectLst/>
                          <a:latin typeface="HG丸ｺﾞｼｯｸM-PRO" panose="020F0600000000000000" pitchFamily="50" charset="-128"/>
                          <a:ea typeface="HG丸ｺﾞｼｯｸM-PRO" panose="020F0600000000000000" pitchFamily="50" charset="-128"/>
                        </a:rPr>
                        <a:t>3.1 </a:t>
                      </a:r>
                    </a:p>
                  </a:txBody>
                  <a:tcPr marL="8654" marR="8654" marT="8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900" b="0" i="0" u="none" strike="noStrike" dirty="0">
                          <a:solidFill>
                            <a:srgbClr val="000000"/>
                          </a:solidFill>
                          <a:effectLst/>
                          <a:latin typeface="HG丸ｺﾞｼｯｸM-PRO" panose="020F0600000000000000" pitchFamily="50" charset="-128"/>
                          <a:ea typeface="HG丸ｺﾞｼｯｸM-PRO" panose="020F0600000000000000" pitchFamily="50" charset="-128"/>
                        </a:rPr>
                        <a:t>4</a:t>
                      </a:r>
                    </a:p>
                  </a:txBody>
                  <a:tcPr marL="8654" marR="8654" marT="8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900" b="0" i="0" u="none" strike="noStrike" dirty="0">
                          <a:solidFill>
                            <a:srgbClr val="000000"/>
                          </a:solidFill>
                          <a:effectLst/>
                          <a:latin typeface="HG丸ｺﾞｼｯｸM-PRO" panose="020F0600000000000000" pitchFamily="50" charset="-128"/>
                          <a:ea typeface="HG丸ｺﾞｼｯｸM-PRO" panose="020F0600000000000000" pitchFamily="50" charset="-128"/>
                        </a:rPr>
                        <a:t>2.1 </a:t>
                      </a:r>
                    </a:p>
                  </a:txBody>
                  <a:tcPr marL="8654" marR="8654" marT="8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43187254"/>
                  </a:ext>
                </a:extLst>
              </a:tr>
              <a:tr h="138191">
                <a:tc vMerge="1">
                  <a:txBody>
                    <a:bodyPr/>
                    <a:lstStyle/>
                    <a:p>
                      <a:endParaRPr kumimoji="1" lang="ja-JP" altLang="en-US"/>
                    </a:p>
                  </a:txBody>
                  <a:tcPr/>
                </a:tc>
                <a:tc gridSpan="2">
                  <a:txBody>
                    <a:bodyPr/>
                    <a:lstStyle/>
                    <a:p>
                      <a:r>
                        <a:rPr lang="ja-JP" altLang="en-US" sz="900" b="0" i="0" u="none" strike="noStrike">
                          <a:solidFill>
                            <a:srgbClr val="000000"/>
                          </a:solidFill>
                          <a:effectLst/>
                          <a:latin typeface="HG丸ｺﾞｼｯｸM-PRO" panose="020F0600000000000000" pitchFamily="50" charset="-128"/>
                          <a:ea typeface="HG丸ｺﾞｼｯｸM-PRO" panose="020F0600000000000000" pitchFamily="50" charset="-128"/>
                        </a:rPr>
                        <a:t>子宮破裂</a:t>
                      </a:r>
                      <a:endParaRPr kumimoji="1" lang="ja-JP" altLang="en-US" sz="2000"/>
                    </a:p>
                  </a:txBody>
                  <a:tcPr marL="8654" marR="8654" marT="8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lnL w="6350" cap="flat" cmpd="sng" algn="ctr">
                      <a:solidFill>
                        <a:srgbClr val="000000"/>
                      </a:solidFill>
                      <a:prstDash val="solid"/>
                      <a:round/>
                      <a:headEnd type="none" w="med" len="med"/>
                      <a:tailEnd type="none" w="med" len="med"/>
                    </a:lnL>
                  </a:tcPr>
                </a:tc>
                <a:tc>
                  <a:txBody>
                    <a:bodyPr/>
                    <a:lstStyle/>
                    <a:p>
                      <a:pPr algn="ctr" fontAlgn="ctr"/>
                      <a:r>
                        <a:rPr lang="en-US" altLang="ja-JP" sz="900" b="0" i="0" u="none" strike="noStrike" dirty="0">
                          <a:solidFill>
                            <a:srgbClr val="000000"/>
                          </a:solidFill>
                          <a:effectLst/>
                          <a:latin typeface="HG丸ｺﾞｼｯｸM-PRO" panose="020F0600000000000000" pitchFamily="50" charset="-128"/>
                          <a:ea typeface="HG丸ｺﾞｼｯｸM-PRO" panose="020F0600000000000000" pitchFamily="50" charset="-128"/>
                        </a:rPr>
                        <a:t>5</a:t>
                      </a:r>
                    </a:p>
                  </a:txBody>
                  <a:tcPr marL="8654" marR="8654" marT="8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900" b="0" i="0" u="none" strike="noStrike" dirty="0">
                          <a:solidFill>
                            <a:srgbClr val="000000"/>
                          </a:solidFill>
                          <a:effectLst/>
                          <a:latin typeface="HG丸ｺﾞｼｯｸM-PRO" panose="020F0600000000000000" pitchFamily="50" charset="-128"/>
                          <a:ea typeface="HG丸ｺﾞｼｯｸM-PRO" panose="020F0600000000000000" pitchFamily="50" charset="-128"/>
                        </a:rPr>
                        <a:t>2.6 </a:t>
                      </a:r>
                    </a:p>
                  </a:txBody>
                  <a:tcPr marL="8654" marR="8654" marT="8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900" b="0" i="0" u="none" strike="noStrike" dirty="0">
                          <a:solidFill>
                            <a:srgbClr val="000000"/>
                          </a:solidFill>
                          <a:effectLst/>
                          <a:latin typeface="HG丸ｺﾞｼｯｸM-PRO" panose="020F0600000000000000" pitchFamily="50" charset="-128"/>
                          <a:ea typeface="HG丸ｺﾞｼｯｸM-PRO" panose="020F0600000000000000" pitchFamily="50" charset="-128"/>
                        </a:rPr>
                        <a:t>0</a:t>
                      </a:r>
                    </a:p>
                  </a:txBody>
                  <a:tcPr marL="8654" marR="8654" marT="8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900" b="0" i="0" u="none" strike="noStrike" dirty="0">
                          <a:solidFill>
                            <a:srgbClr val="000000"/>
                          </a:solidFill>
                          <a:effectLst/>
                          <a:latin typeface="HG丸ｺﾞｼｯｸM-PRO" panose="020F0600000000000000" pitchFamily="50" charset="-128"/>
                          <a:ea typeface="HG丸ｺﾞｼｯｸM-PRO" panose="020F0600000000000000" pitchFamily="50" charset="-128"/>
                        </a:rPr>
                        <a:t>0.0 </a:t>
                      </a:r>
                    </a:p>
                  </a:txBody>
                  <a:tcPr marL="8654" marR="8654" marT="8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870497673"/>
                  </a:ext>
                </a:extLst>
              </a:tr>
              <a:tr h="138191">
                <a:tc vMerge="1">
                  <a:txBody>
                    <a:bodyPr/>
                    <a:lstStyle/>
                    <a:p>
                      <a:endParaRPr kumimoji="1" lang="ja-JP" altLang="en-US"/>
                    </a:p>
                  </a:txBody>
                  <a:tcPr/>
                </a:tc>
                <a:tc gridSpan="2">
                  <a:txBody>
                    <a:bodyPr/>
                    <a:lstStyle/>
                    <a:p>
                      <a:r>
                        <a:rPr lang="ja-JP" altLang="en-US" sz="900" b="0" i="0" u="none" strike="noStrike" dirty="0">
                          <a:solidFill>
                            <a:srgbClr val="000000"/>
                          </a:solidFill>
                          <a:effectLst/>
                          <a:latin typeface="HG丸ｺﾞｼｯｸM-PRO" panose="020F0600000000000000" pitchFamily="50" charset="-128"/>
                          <a:ea typeface="HG丸ｺﾞｼｯｸM-PRO" panose="020F0600000000000000" pitchFamily="50" charset="-128"/>
                        </a:rPr>
                        <a:t>その他</a:t>
                      </a:r>
                      <a:r>
                        <a:rPr lang="ja-JP" altLang="en-US" sz="900" b="0" i="0" u="none" strike="noStrike" baseline="30000" dirty="0">
                          <a:solidFill>
                            <a:srgbClr val="000000"/>
                          </a:solidFill>
                          <a:effectLst/>
                          <a:latin typeface="HG丸ｺﾞｼｯｸM-PRO" panose="020F0600000000000000" pitchFamily="50" charset="-128"/>
                          <a:ea typeface="HG丸ｺﾞｼｯｸM-PRO" panose="020F0600000000000000" pitchFamily="50" charset="-128"/>
                        </a:rPr>
                        <a:t>注</a:t>
                      </a:r>
                      <a:r>
                        <a:rPr lang="en-US" altLang="ja-JP" sz="900" b="0" i="0" u="none" strike="noStrike" baseline="30000" dirty="0">
                          <a:solidFill>
                            <a:srgbClr val="000000"/>
                          </a:solidFill>
                          <a:effectLst/>
                          <a:latin typeface="HG丸ｺﾞｼｯｸM-PRO" panose="020F0600000000000000" pitchFamily="50" charset="-128"/>
                          <a:ea typeface="HG丸ｺﾞｼｯｸM-PRO" panose="020F0600000000000000" pitchFamily="50" charset="-128"/>
                        </a:rPr>
                        <a:t>6</a:t>
                      </a:r>
                      <a:r>
                        <a:rPr lang="ja-JP" altLang="en-US" sz="900" b="0" i="0" u="none" strike="noStrike" baseline="30000" dirty="0">
                          <a:solidFill>
                            <a:srgbClr val="000000"/>
                          </a:solidFill>
                          <a:effectLst/>
                          <a:latin typeface="HG丸ｺﾞｼｯｸM-PRO" panose="020F0600000000000000" pitchFamily="50" charset="-128"/>
                          <a:ea typeface="HG丸ｺﾞｼｯｸM-PRO" panose="020F0600000000000000" pitchFamily="50" charset="-128"/>
                        </a:rPr>
                        <a:t>）</a:t>
                      </a:r>
                      <a:endParaRPr kumimoji="1" lang="ja-JP" altLang="en-US" sz="2000" dirty="0"/>
                    </a:p>
                  </a:txBody>
                  <a:tcPr marL="8654" marR="8654" marT="8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lnL w="6350" cap="flat" cmpd="sng" algn="ctr">
                      <a:solidFill>
                        <a:srgbClr val="000000"/>
                      </a:solidFill>
                      <a:prstDash val="solid"/>
                      <a:round/>
                      <a:headEnd type="none" w="med" len="med"/>
                      <a:tailEnd type="none" w="med" len="med"/>
                    </a:lnL>
                  </a:tcPr>
                </a:tc>
                <a:tc>
                  <a:txBody>
                    <a:bodyPr/>
                    <a:lstStyle/>
                    <a:p>
                      <a:pPr algn="ctr" fontAlgn="ctr"/>
                      <a:r>
                        <a:rPr lang="en-US" altLang="ja-JP" sz="900" b="0" i="0" u="none" strike="noStrike" dirty="0">
                          <a:solidFill>
                            <a:srgbClr val="000000"/>
                          </a:solidFill>
                          <a:effectLst/>
                          <a:latin typeface="HG丸ｺﾞｼｯｸM-PRO" panose="020F0600000000000000" pitchFamily="50" charset="-128"/>
                          <a:ea typeface="HG丸ｺﾞｼｯｸM-PRO" panose="020F0600000000000000" pitchFamily="50" charset="-128"/>
                        </a:rPr>
                        <a:t>11</a:t>
                      </a:r>
                    </a:p>
                  </a:txBody>
                  <a:tcPr marL="8654" marR="8654" marT="8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900" b="0" i="0" u="none" strike="noStrike" dirty="0">
                          <a:solidFill>
                            <a:srgbClr val="000000"/>
                          </a:solidFill>
                          <a:effectLst/>
                          <a:latin typeface="HG丸ｺﾞｼｯｸM-PRO" panose="020F0600000000000000" pitchFamily="50" charset="-128"/>
                          <a:ea typeface="HG丸ｺﾞｼｯｸM-PRO" panose="020F0600000000000000" pitchFamily="50" charset="-128"/>
                        </a:rPr>
                        <a:t>5.7 </a:t>
                      </a:r>
                    </a:p>
                  </a:txBody>
                  <a:tcPr marL="8654" marR="8654" marT="8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900" b="0" i="0" u="none" strike="noStrike" dirty="0">
                          <a:solidFill>
                            <a:srgbClr val="000000"/>
                          </a:solidFill>
                          <a:effectLst/>
                          <a:latin typeface="HG丸ｺﾞｼｯｸM-PRO" panose="020F0600000000000000" pitchFamily="50" charset="-128"/>
                          <a:ea typeface="HG丸ｺﾞｼｯｸM-PRO" panose="020F0600000000000000" pitchFamily="50" charset="-128"/>
                        </a:rPr>
                        <a:t>13</a:t>
                      </a:r>
                    </a:p>
                  </a:txBody>
                  <a:tcPr marL="8654" marR="8654" marT="8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900" b="0" i="0" u="none" strike="noStrike" dirty="0">
                          <a:solidFill>
                            <a:srgbClr val="000000"/>
                          </a:solidFill>
                          <a:effectLst/>
                          <a:latin typeface="HG丸ｺﾞｼｯｸM-PRO" panose="020F0600000000000000" pitchFamily="50" charset="-128"/>
                          <a:ea typeface="HG丸ｺﾞｼｯｸM-PRO" panose="020F0600000000000000" pitchFamily="50" charset="-128"/>
                        </a:rPr>
                        <a:t>6.9 </a:t>
                      </a:r>
                    </a:p>
                  </a:txBody>
                  <a:tcPr marL="8654" marR="8654" marT="8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24686552"/>
                  </a:ext>
                </a:extLst>
              </a:tr>
              <a:tr h="146741">
                <a:tc gridSpan="3">
                  <a:txBody>
                    <a:bodyPr/>
                    <a:lstStyle/>
                    <a:p>
                      <a:pPr algn="l" fontAlgn="ctr"/>
                      <a:r>
                        <a:rPr lang="ja-JP" altLang="en-US" sz="900" b="1" i="0" u="none" strike="noStrike" dirty="0">
                          <a:solidFill>
                            <a:srgbClr val="000000"/>
                          </a:solidFill>
                          <a:effectLst/>
                          <a:latin typeface="HG丸ｺﾞｼｯｸM-PRO" panose="020F0600000000000000" pitchFamily="50" charset="-128"/>
                          <a:ea typeface="HG丸ｺﾞｼｯｸM-PRO" panose="020F0600000000000000" pitchFamily="50" charset="-128"/>
                        </a:rPr>
                        <a:t>原因分析報告書において主たる原因として複数の病態が記されているもの</a:t>
                      </a:r>
                      <a:r>
                        <a:rPr lang="ja-JP" altLang="en-US" sz="900" b="1" i="0" u="none" strike="noStrike" baseline="30000" dirty="0">
                          <a:solidFill>
                            <a:srgbClr val="000000"/>
                          </a:solidFill>
                          <a:effectLst/>
                          <a:latin typeface="HG丸ｺﾞｼｯｸM-PRO" panose="020F0600000000000000" pitchFamily="50" charset="-128"/>
                          <a:ea typeface="HG丸ｺﾞｼｯｸM-PRO" panose="020F0600000000000000" pitchFamily="50" charset="-128"/>
                        </a:rPr>
                        <a:t>注</a:t>
                      </a:r>
                      <a:r>
                        <a:rPr lang="en-US" altLang="ja-JP" sz="900" b="1" i="0" u="none" strike="noStrike" baseline="30000" dirty="0">
                          <a:solidFill>
                            <a:srgbClr val="000000"/>
                          </a:solidFill>
                          <a:effectLst/>
                          <a:latin typeface="HG丸ｺﾞｼｯｸM-PRO" panose="020F0600000000000000" pitchFamily="50" charset="-128"/>
                          <a:ea typeface="HG丸ｺﾞｼｯｸM-PRO" panose="020F0600000000000000" pitchFamily="50" charset="-128"/>
                        </a:rPr>
                        <a:t>7</a:t>
                      </a:r>
                      <a:r>
                        <a:rPr lang="ja-JP" altLang="en-US" sz="900" b="1" i="0" u="none" strike="noStrike" baseline="30000" dirty="0">
                          <a:solidFill>
                            <a:srgbClr val="000000"/>
                          </a:solidFill>
                          <a:effectLst/>
                          <a:latin typeface="HG丸ｺﾞｼｯｸM-PRO" panose="020F0600000000000000" pitchFamily="50" charset="-128"/>
                          <a:ea typeface="HG丸ｺﾞｼｯｸM-PRO" panose="020F0600000000000000" pitchFamily="50" charset="-128"/>
                        </a:rPr>
                        <a:t>）</a:t>
                      </a:r>
                      <a:endParaRPr lang="ja-JP" altLang="en-US" sz="900" b="1"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8654" marR="8654" marT="8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noFill/>
                      <a:prstDash val="solid"/>
                      <a:round/>
                      <a:headEnd type="none" w="med" len="med"/>
                      <a:tailEnd type="none" w="med" len="med"/>
                    </a:lnB>
                    <a:solidFill>
                      <a:srgbClr val="FFFFFF"/>
                    </a:solidFill>
                  </a:tcPr>
                </a:tc>
                <a:tc hMerge="1">
                  <a:txBody>
                    <a:bodyPr/>
                    <a:lstStyle/>
                    <a:p>
                      <a:endParaRPr kumimoji="1" lang="ja-JP" altLang="en-US"/>
                    </a:p>
                  </a:txBody>
                  <a:tcPr/>
                </a:tc>
                <a:tc hMerge="1">
                  <a:txBody>
                    <a:bodyPr/>
                    <a:lstStyle/>
                    <a:p>
                      <a:endParaRPr kumimoji="1" lang="ja-JP" altLang="en-US"/>
                    </a:p>
                  </a:txBody>
                  <a:tcPr>
                    <a:lnL w="6350" cap="flat" cmpd="sng" algn="ctr">
                      <a:solidFill>
                        <a:srgbClr val="000000"/>
                      </a:solidFill>
                      <a:prstDash val="solid"/>
                      <a:round/>
                      <a:headEnd type="none" w="med" len="med"/>
                      <a:tailEnd type="none" w="med" len="med"/>
                    </a:lnL>
                  </a:tcPr>
                </a:tc>
                <a:tc>
                  <a:txBody>
                    <a:bodyPr/>
                    <a:lstStyle/>
                    <a:p>
                      <a:pPr algn="ctr" fontAlgn="ctr"/>
                      <a:r>
                        <a:rPr lang="en-US" altLang="ja-JP" sz="900" b="1" i="0" u="none" strike="noStrike" dirty="0">
                          <a:solidFill>
                            <a:srgbClr val="000000"/>
                          </a:solidFill>
                          <a:effectLst/>
                          <a:latin typeface="HG丸ｺﾞｼｯｸM-PRO" panose="020F0600000000000000" pitchFamily="50" charset="-128"/>
                          <a:ea typeface="HG丸ｺﾞｼｯｸM-PRO" panose="020F0600000000000000" pitchFamily="50" charset="-128"/>
                        </a:rPr>
                        <a:t>20</a:t>
                      </a:r>
                    </a:p>
                  </a:txBody>
                  <a:tcPr marL="8654" marR="8654" marT="8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900" b="1" i="0" u="none" strike="noStrike" dirty="0">
                          <a:solidFill>
                            <a:srgbClr val="000000"/>
                          </a:solidFill>
                          <a:effectLst/>
                          <a:latin typeface="HG丸ｺﾞｼｯｸM-PRO" panose="020F0600000000000000" pitchFamily="50" charset="-128"/>
                          <a:ea typeface="HG丸ｺﾞｼｯｸM-PRO" panose="020F0600000000000000" pitchFamily="50" charset="-128"/>
                        </a:rPr>
                        <a:t>10.3 </a:t>
                      </a:r>
                    </a:p>
                  </a:txBody>
                  <a:tcPr marL="8654" marR="8654" marT="8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900" b="1" i="0" u="none" strike="noStrike" dirty="0">
                          <a:solidFill>
                            <a:srgbClr val="000000"/>
                          </a:solidFill>
                          <a:effectLst/>
                          <a:latin typeface="HG丸ｺﾞｼｯｸM-PRO" panose="020F0600000000000000" pitchFamily="50" charset="-128"/>
                          <a:ea typeface="HG丸ｺﾞｼｯｸM-PRO" panose="020F0600000000000000" pitchFamily="50" charset="-128"/>
                        </a:rPr>
                        <a:t>13</a:t>
                      </a:r>
                    </a:p>
                  </a:txBody>
                  <a:tcPr marL="8654" marR="8654" marT="8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900" b="1" i="0" u="none" strike="noStrike" dirty="0">
                          <a:solidFill>
                            <a:srgbClr val="000000"/>
                          </a:solidFill>
                          <a:effectLst/>
                          <a:latin typeface="HG丸ｺﾞｼｯｸM-PRO" panose="020F0600000000000000" pitchFamily="50" charset="-128"/>
                          <a:ea typeface="HG丸ｺﾞｼｯｸM-PRO" panose="020F0600000000000000" pitchFamily="50" charset="-128"/>
                        </a:rPr>
                        <a:t>6.9 </a:t>
                      </a:r>
                    </a:p>
                  </a:txBody>
                  <a:tcPr marL="8654" marR="8654" marT="8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96637917"/>
                  </a:ext>
                </a:extLst>
              </a:tr>
              <a:tr h="207286">
                <a:tc rowSpan="4">
                  <a:txBody>
                    <a:bodyPr/>
                    <a:lstStyle/>
                    <a:p>
                      <a:pPr algn="ctr" fontAlgn="ctr"/>
                      <a:r>
                        <a:rPr lang="en-US" altLang="ja-JP" sz="900" b="0" i="0" u="none" strike="noStrike">
                          <a:solidFill>
                            <a:srgbClr val="000000"/>
                          </a:solidFill>
                          <a:effectLst/>
                          <a:latin typeface="HG丸ｺﾞｼｯｸM-PRO" panose="020F0600000000000000" pitchFamily="50" charset="-128"/>
                          <a:ea typeface="HG丸ｺﾞｼｯｸM-PRO" panose="020F0600000000000000" pitchFamily="50" charset="-128"/>
                        </a:rPr>
                        <a:t>【</a:t>
                      </a:r>
                      <a:r>
                        <a:rPr lang="ja-JP" altLang="en-US" sz="900" b="0" i="0" u="none" strike="noStrike">
                          <a:solidFill>
                            <a:srgbClr val="000000"/>
                          </a:solidFill>
                          <a:effectLst/>
                          <a:latin typeface="HG丸ｺﾞｼｯｸM-PRO" panose="020F0600000000000000" pitchFamily="50" charset="-128"/>
                          <a:ea typeface="HG丸ｺﾞｼｯｸM-PRO" panose="020F0600000000000000" pitchFamily="50" charset="-128"/>
                        </a:rPr>
                        <a:t>重複あり</a:t>
                      </a:r>
                      <a:r>
                        <a:rPr lang="en-US" altLang="ja-JP" sz="900" b="0" i="0" u="none" strike="noStrike">
                          <a:solidFill>
                            <a:srgbClr val="000000"/>
                          </a:solidFill>
                          <a:effectLst/>
                          <a:latin typeface="HG丸ｺﾞｼｯｸM-PRO" panose="020F0600000000000000" pitchFamily="50" charset="-128"/>
                          <a:ea typeface="HG丸ｺﾞｼｯｸM-PRO" panose="020F0600000000000000" pitchFamily="50" charset="-128"/>
                        </a:rPr>
                        <a:t>】</a:t>
                      </a:r>
                    </a:p>
                  </a:txBody>
                  <a:tcPr marL="8654" marR="8654" marT="8654"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l" fontAlgn="ctr"/>
                      <a:r>
                        <a:rPr lang="ja-JP" altLang="en-US" sz="900" b="0" i="0" u="none" strike="noStrike" dirty="0">
                          <a:solidFill>
                            <a:srgbClr val="000000"/>
                          </a:solidFill>
                          <a:effectLst/>
                          <a:latin typeface="HG丸ｺﾞｼｯｸM-PRO" panose="020F0600000000000000" pitchFamily="50" charset="-128"/>
                          <a:ea typeface="HG丸ｺﾞｼｯｸM-PRO" panose="020F0600000000000000" pitchFamily="50" charset="-128"/>
                        </a:rPr>
                        <a:t>臍帯脱出以外の臍帯因子</a:t>
                      </a:r>
                      <a:r>
                        <a:rPr lang="ja-JP" altLang="en-US" sz="900" b="0" i="0" u="none" strike="noStrike" baseline="30000" dirty="0">
                          <a:solidFill>
                            <a:srgbClr val="000000"/>
                          </a:solidFill>
                          <a:effectLst/>
                          <a:latin typeface="HG丸ｺﾞｼｯｸM-PRO" panose="020F0600000000000000" pitchFamily="50" charset="-128"/>
                          <a:ea typeface="HG丸ｺﾞｼｯｸM-PRO" panose="020F0600000000000000" pitchFamily="50" charset="-128"/>
                        </a:rPr>
                        <a:t>注</a:t>
                      </a:r>
                      <a:r>
                        <a:rPr lang="en-US" altLang="ja-JP" sz="900" b="0" i="0" u="none" strike="noStrike" baseline="30000" dirty="0">
                          <a:solidFill>
                            <a:srgbClr val="000000"/>
                          </a:solidFill>
                          <a:effectLst/>
                          <a:latin typeface="HG丸ｺﾞｼｯｸM-PRO" panose="020F0600000000000000" pitchFamily="50" charset="-128"/>
                          <a:ea typeface="HG丸ｺﾞｼｯｸM-PRO" panose="020F0600000000000000" pitchFamily="50" charset="-128"/>
                        </a:rPr>
                        <a:t>3</a:t>
                      </a:r>
                      <a:r>
                        <a:rPr lang="ja-JP" altLang="en-US" sz="900" b="0" i="0" u="none" strike="noStrike" baseline="30000" dirty="0">
                          <a:solidFill>
                            <a:srgbClr val="000000"/>
                          </a:solidFill>
                          <a:effectLst/>
                          <a:latin typeface="HG丸ｺﾞｼｯｸM-PRO" panose="020F0600000000000000" pitchFamily="50" charset="-128"/>
                          <a:ea typeface="HG丸ｺﾞｼｯｸM-PRO" panose="020F0600000000000000" pitchFamily="50" charset="-128"/>
                        </a:rPr>
                        <a:t>）</a:t>
                      </a:r>
                      <a:endParaRPr lang="en-US" altLang="ja-JP" sz="9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8654" marR="8654" marT="8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lnL w="6350" cap="flat" cmpd="sng" algn="ctr">
                      <a:solidFill>
                        <a:srgbClr val="000000"/>
                      </a:solidFill>
                      <a:prstDash val="solid"/>
                      <a:round/>
                      <a:headEnd type="none" w="med" len="med"/>
                      <a:tailEnd type="none" w="med" len="med"/>
                    </a:lnL>
                  </a:tcPr>
                </a:tc>
                <a:tc>
                  <a:txBody>
                    <a:bodyPr/>
                    <a:lstStyle/>
                    <a:p>
                      <a:pPr algn="r" fontAlgn="ctr"/>
                      <a:r>
                        <a:rPr lang="en-US" altLang="ja-JP" sz="900" b="0" i="0" u="none" strike="noStrike" dirty="0">
                          <a:solidFill>
                            <a:srgbClr val="000000"/>
                          </a:solidFill>
                          <a:effectLst/>
                          <a:latin typeface="HG丸ｺﾞｼｯｸM-PRO" panose="020F0600000000000000" pitchFamily="50" charset="-128"/>
                          <a:ea typeface="HG丸ｺﾞｼｯｸM-PRO" panose="020F0600000000000000" pitchFamily="50" charset="-128"/>
                        </a:rPr>
                        <a:t>11</a:t>
                      </a:r>
                    </a:p>
                  </a:txBody>
                  <a:tcPr marL="8654" marR="8654" marT="8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900" b="0" i="0" u="none" strike="noStrike" dirty="0">
                          <a:solidFill>
                            <a:srgbClr val="000000"/>
                          </a:solidFill>
                          <a:effectLst/>
                          <a:latin typeface="HG丸ｺﾞｼｯｸM-PRO" panose="020F0600000000000000" pitchFamily="50" charset="-128"/>
                          <a:ea typeface="HG丸ｺﾞｼｯｸM-PRO" panose="020F0600000000000000" pitchFamily="50" charset="-128"/>
                        </a:rPr>
                        <a:t>(5.7)</a:t>
                      </a:r>
                    </a:p>
                  </a:txBody>
                  <a:tcPr marL="8654" marR="8654" marT="8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900" b="0" i="0" u="none" strike="noStrike" dirty="0">
                          <a:solidFill>
                            <a:srgbClr val="000000"/>
                          </a:solidFill>
                          <a:effectLst/>
                          <a:latin typeface="HG丸ｺﾞｼｯｸM-PRO" panose="020F0600000000000000" pitchFamily="50" charset="-128"/>
                          <a:ea typeface="HG丸ｺﾞｼｯｸM-PRO" panose="020F0600000000000000" pitchFamily="50" charset="-128"/>
                        </a:rPr>
                        <a:t>7</a:t>
                      </a:r>
                    </a:p>
                  </a:txBody>
                  <a:tcPr marL="8654" marR="8654" marT="8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900" b="0" i="0" u="none" strike="noStrike" dirty="0">
                          <a:solidFill>
                            <a:srgbClr val="000000"/>
                          </a:solidFill>
                          <a:effectLst/>
                          <a:latin typeface="HG丸ｺﾞｼｯｸM-PRO" panose="020F0600000000000000" pitchFamily="50" charset="-128"/>
                          <a:ea typeface="HG丸ｺﾞｼｯｸM-PRO" panose="020F0600000000000000" pitchFamily="50" charset="-128"/>
                        </a:rPr>
                        <a:t>(3.7)</a:t>
                      </a:r>
                    </a:p>
                  </a:txBody>
                  <a:tcPr marL="8654" marR="8654" marT="8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97191849"/>
                  </a:ext>
                </a:extLst>
              </a:tr>
              <a:tr h="207286">
                <a:tc vMerge="1">
                  <a:txBody>
                    <a:bodyPr/>
                    <a:lstStyle/>
                    <a:p>
                      <a:endParaRPr kumimoji="1" lang="ja-JP" altLang="en-US"/>
                    </a:p>
                  </a:txBody>
                  <a:tcPr/>
                </a:tc>
                <a:tc gridSpan="2">
                  <a:txBody>
                    <a:bodyPr/>
                    <a:lstStyle/>
                    <a:p>
                      <a:r>
                        <a:rPr lang="ja-JP" altLang="en-US" sz="900" b="0" i="0" u="none" strike="noStrike">
                          <a:solidFill>
                            <a:srgbClr val="000000"/>
                          </a:solidFill>
                          <a:effectLst/>
                          <a:latin typeface="HG丸ｺﾞｼｯｸM-PRO" panose="020F0600000000000000" pitchFamily="50" charset="-128"/>
                          <a:ea typeface="HG丸ｺﾞｼｯｸM-PRO" panose="020F0600000000000000" pitchFamily="50" charset="-128"/>
                        </a:rPr>
                        <a:t>胎盤機能不全または胎盤機能の低下</a:t>
                      </a:r>
                      <a:r>
                        <a:rPr lang="ja-JP" altLang="en-US" sz="900" b="0" i="0" u="none" strike="noStrike" baseline="30000">
                          <a:solidFill>
                            <a:srgbClr val="000000"/>
                          </a:solidFill>
                          <a:effectLst/>
                          <a:latin typeface="HG丸ｺﾞｼｯｸM-PRO" panose="020F0600000000000000" pitchFamily="50" charset="-128"/>
                          <a:ea typeface="HG丸ｺﾞｼｯｸM-PRO" panose="020F0600000000000000" pitchFamily="50" charset="-128"/>
                        </a:rPr>
                        <a:t>注</a:t>
                      </a:r>
                      <a:r>
                        <a:rPr lang="en-US" altLang="ja-JP" sz="900" b="0" i="0" u="none" strike="noStrike" baseline="30000">
                          <a:solidFill>
                            <a:srgbClr val="000000"/>
                          </a:solidFill>
                          <a:effectLst/>
                          <a:latin typeface="HG丸ｺﾞｼｯｸM-PRO" panose="020F0600000000000000" pitchFamily="50" charset="-128"/>
                          <a:ea typeface="HG丸ｺﾞｼｯｸM-PRO" panose="020F0600000000000000" pitchFamily="50" charset="-128"/>
                        </a:rPr>
                        <a:t>5</a:t>
                      </a:r>
                      <a:r>
                        <a:rPr lang="ja-JP" altLang="en-US" sz="900" b="0" i="0" u="none" strike="noStrike" baseline="30000">
                          <a:solidFill>
                            <a:srgbClr val="000000"/>
                          </a:solidFill>
                          <a:effectLst/>
                          <a:latin typeface="HG丸ｺﾞｼｯｸM-PRO" panose="020F0600000000000000" pitchFamily="50" charset="-128"/>
                          <a:ea typeface="HG丸ｺﾞｼｯｸM-PRO" panose="020F0600000000000000" pitchFamily="50" charset="-128"/>
                        </a:rPr>
                        <a:t>）</a:t>
                      </a:r>
                      <a:endParaRPr kumimoji="1" lang="ja-JP" altLang="en-US" sz="2000"/>
                    </a:p>
                  </a:txBody>
                  <a:tcPr marL="8654" marR="8654" marT="8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lnL w="6350" cap="flat" cmpd="sng" algn="ctr">
                      <a:solidFill>
                        <a:srgbClr val="000000"/>
                      </a:solidFill>
                      <a:prstDash val="solid"/>
                      <a:round/>
                      <a:headEnd type="none" w="med" len="med"/>
                      <a:tailEnd type="none" w="med" len="med"/>
                    </a:lnL>
                  </a:tcPr>
                </a:tc>
                <a:tc>
                  <a:txBody>
                    <a:bodyPr/>
                    <a:lstStyle/>
                    <a:p>
                      <a:pPr algn="r" fontAlgn="ctr"/>
                      <a:r>
                        <a:rPr lang="en-US" altLang="ja-JP" sz="900" b="0" i="0" u="none" strike="noStrike" dirty="0">
                          <a:solidFill>
                            <a:srgbClr val="000000"/>
                          </a:solidFill>
                          <a:effectLst/>
                          <a:latin typeface="HG丸ｺﾞｼｯｸM-PRO" panose="020F0600000000000000" pitchFamily="50" charset="-128"/>
                          <a:ea typeface="HG丸ｺﾞｼｯｸM-PRO" panose="020F0600000000000000" pitchFamily="50" charset="-128"/>
                        </a:rPr>
                        <a:t>5</a:t>
                      </a:r>
                    </a:p>
                  </a:txBody>
                  <a:tcPr marL="8654" marR="8654" marT="8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900" b="0" i="0" u="none" strike="noStrike" dirty="0">
                          <a:solidFill>
                            <a:srgbClr val="000000"/>
                          </a:solidFill>
                          <a:effectLst/>
                          <a:latin typeface="HG丸ｺﾞｼｯｸM-PRO" panose="020F0600000000000000" pitchFamily="50" charset="-128"/>
                          <a:ea typeface="HG丸ｺﾞｼｯｸM-PRO" panose="020F0600000000000000" pitchFamily="50" charset="-128"/>
                        </a:rPr>
                        <a:t>(2.6)</a:t>
                      </a:r>
                    </a:p>
                  </a:txBody>
                  <a:tcPr marL="8654" marR="8654" marT="8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900" b="0" i="0" u="none" strike="noStrike" dirty="0">
                          <a:solidFill>
                            <a:srgbClr val="000000"/>
                          </a:solidFill>
                          <a:effectLst/>
                          <a:latin typeface="HG丸ｺﾞｼｯｸM-PRO" panose="020F0600000000000000" pitchFamily="50" charset="-128"/>
                          <a:ea typeface="HG丸ｺﾞｼｯｸM-PRO" panose="020F0600000000000000" pitchFamily="50" charset="-128"/>
                        </a:rPr>
                        <a:t>5</a:t>
                      </a:r>
                    </a:p>
                  </a:txBody>
                  <a:tcPr marL="8654" marR="8654" marT="8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900" b="0" i="0" u="none" strike="noStrike" dirty="0">
                          <a:solidFill>
                            <a:srgbClr val="000000"/>
                          </a:solidFill>
                          <a:effectLst/>
                          <a:latin typeface="HG丸ｺﾞｼｯｸM-PRO" panose="020F0600000000000000" pitchFamily="50" charset="-128"/>
                          <a:ea typeface="HG丸ｺﾞｼｯｸM-PRO" panose="020F0600000000000000" pitchFamily="50" charset="-128"/>
                        </a:rPr>
                        <a:t>(2.7)</a:t>
                      </a:r>
                    </a:p>
                  </a:txBody>
                  <a:tcPr marL="8654" marR="8654" marT="8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45231155"/>
                  </a:ext>
                </a:extLst>
              </a:tr>
              <a:tr h="207286">
                <a:tc vMerge="1">
                  <a:txBody>
                    <a:bodyPr/>
                    <a:lstStyle/>
                    <a:p>
                      <a:endParaRPr kumimoji="1" lang="ja-JP" altLang="en-US"/>
                    </a:p>
                  </a:txBody>
                  <a:tcPr/>
                </a:tc>
                <a:tc gridSpan="2">
                  <a:txBody>
                    <a:bodyPr/>
                    <a:lstStyle/>
                    <a:p>
                      <a:r>
                        <a:rPr lang="ja-JP" altLang="en-US" sz="900" b="0" i="0" u="none" strike="noStrike" dirty="0">
                          <a:solidFill>
                            <a:srgbClr val="000000"/>
                          </a:solidFill>
                          <a:effectLst/>
                          <a:latin typeface="HG丸ｺﾞｼｯｸM-PRO" panose="020F0600000000000000" pitchFamily="50" charset="-128"/>
                          <a:ea typeface="HG丸ｺﾞｼｯｸM-PRO" panose="020F0600000000000000" pitchFamily="50" charset="-128"/>
                        </a:rPr>
                        <a:t>感染</a:t>
                      </a:r>
                      <a:r>
                        <a:rPr lang="ja-JP" altLang="en-US" sz="900" b="0" i="0" u="none" strike="noStrike" baseline="30000" dirty="0">
                          <a:solidFill>
                            <a:srgbClr val="000000"/>
                          </a:solidFill>
                          <a:effectLst/>
                          <a:latin typeface="HG丸ｺﾞｼｯｸM-PRO" panose="020F0600000000000000" pitchFamily="50" charset="-128"/>
                          <a:ea typeface="HG丸ｺﾞｼｯｸM-PRO" panose="020F0600000000000000" pitchFamily="50" charset="-128"/>
                        </a:rPr>
                        <a:t>注</a:t>
                      </a:r>
                      <a:r>
                        <a:rPr lang="en-US" altLang="ja-JP" sz="900" b="0" i="0" u="none" strike="noStrike" baseline="30000" dirty="0">
                          <a:solidFill>
                            <a:srgbClr val="000000"/>
                          </a:solidFill>
                          <a:effectLst/>
                          <a:latin typeface="HG丸ｺﾞｼｯｸM-PRO" panose="020F0600000000000000" pitchFamily="50" charset="-128"/>
                          <a:ea typeface="HG丸ｺﾞｼｯｸM-PRO" panose="020F0600000000000000" pitchFamily="50" charset="-128"/>
                        </a:rPr>
                        <a:t>8</a:t>
                      </a:r>
                      <a:r>
                        <a:rPr lang="ja-JP" altLang="en-US" sz="900" b="0" i="0" u="none" strike="noStrike" baseline="30000" dirty="0">
                          <a:solidFill>
                            <a:srgbClr val="000000"/>
                          </a:solidFill>
                          <a:effectLst/>
                          <a:latin typeface="HG丸ｺﾞｼｯｸM-PRO" panose="020F0600000000000000" pitchFamily="50" charset="-128"/>
                          <a:ea typeface="HG丸ｺﾞｼｯｸM-PRO" panose="020F0600000000000000" pitchFamily="50" charset="-128"/>
                        </a:rPr>
                        <a:t>）</a:t>
                      </a:r>
                      <a:endParaRPr kumimoji="1" lang="ja-JP" altLang="en-US" sz="2000" dirty="0"/>
                    </a:p>
                  </a:txBody>
                  <a:tcPr marL="8654" marR="8654" marT="8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lnL w="6350" cap="flat" cmpd="sng" algn="ctr">
                      <a:solidFill>
                        <a:srgbClr val="000000"/>
                      </a:solidFill>
                      <a:prstDash val="solid"/>
                      <a:round/>
                      <a:headEnd type="none" w="med" len="med"/>
                      <a:tailEnd type="none" w="med" len="med"/>
                    </a:lnL>
                  </a:tcPr>
                </a:tc>
                <a:tc>
                  <a:txBody>
                    <a:bodyPr/>
                    <a:lstStyle/>
                    <a:p>
                      <a:pPr algn="r" fontAlgn="ctr"/>
                      <a:r>
                        <a:rPr lang="en-US" altLang="ja-JP" sz="900" b="0" i="0" u="none" strike="noStrike" dirty="0">
                          <a:solidFill>
                            <a:srgbClr val="000000"/>
                          </a:solidFill>
                          <a:effectLst/>
                          <a:latin typeface="HG丸ｺﾞｼｯｸM-PRO" panose="020F0600000000000000" pitchFamily="50" charset="-128"/>
                          <a:ea typeface="HG丸ｺﾞｼｯｸM-PRO" panose="020F0600000000000000" pitchFamily="50" charset="-128"/>
                        </a:rPr>
                        <a:t>8</a:t>
                      </a:r>
                    </a:p>
                  </a:txBody>
                  <a:tcPr marL="8654" marR="8654" marT="8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900" b="0" i="0" u="none" strike="noStrike" dirty="0">
                          <a:solidFill>
                            <a:srgbClr val="000000"/>
                          </a:solidFill>
                          <a:effectLst/>
                          <a:latin typeface="HG丸ｺﾞｼｯｸM-PRO" panose="020F0600000000000000" pitchFamily="50" charset="-128"/>
                          <a:ea typeface="HG丸ｺﾞｼｯｸM-PRO" panose="020F0600000000000000" pitchFamily="50" charset="-128"/>
                        </a:rPr>
                        <a:t>(4.1)</a:t>
                      </a:r>
                    </a:p>
                  </a:txBody>
                  <a:tcPr marL="8654" marR="8654" marT="8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900" b="0" i="0" u="none" strike="noStrike" dirty="0">
                          <a:solidFill>
                            <a:srgbClr val="000000"/>
                          </a:solidFill>
                          <a:effectLst/>
                          <a:latin typeface="HG丸ｺﾞｼｯｸM-PRO" panose="020F0600000000000000" pitchFamily="50" charset="-128"/>
                          <a:ea typeface="HG丸ｺﾞｼｯｸM-PRO" panose="020F0600000000000000" pitchFamily="50" charset="-128"/>
                        </a:rPr>
                        <a:t>2</a:t>
                      </a:r>
                    </a:p>
                  </a:txBody>
                  <a:tcPr marL="8654" marR="8654" marT="8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900" b="0" i="0" u="none" strike="noStrike" dirty="0">
                          <a:solidFill>
                            <a:srgbClr val="000000"/>
                          </a:solidFill>
                          <a:effectLst/>
                          <a:latin typeface="HG丸ｺﾞｼｯｸM-PRO" panose="020F0600000000000000" pitchFamily="50" charset="-128"/>
                          <a:ea typeface="HG丸ｺﾞｼｯｸM-PRO" panose="020F0600000000000000" pitchFamily="50" charset="-128"/>
                        </a:rPr>
                        <a:t>(1.1)</a:t>
                      </a:r>
                    </a:p>
                  </a:txBody>
                  <a:tcPr marL="8654" marR="8654" marT="8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42034203"/>
                  </a:ext>
                </a:extLst>
              </a:tr>
              <a:tr h="207286">
                <a:tc vMerge="1">
                  <a:txBody>
                    <a:bodyPr/>
                    <a:lstStyle/>
                    <a:p>
                      <a:endParaRPr kumimoji="1" lang="ja-JP" altLang="en-US"/>
                    </a:p>
                  </a:txBody>
                  <a:tcPr/>
                </a:tc>
                <a:tc gridSpan="2">
                  <a:txBody>
                    <a:bodyPr/>
                    <a:lstStyle/>
                    <a:p>
                      <a:r>
                        <a:rPr lang="zh-TW" altLang="en-US" sz="900" b="0" i="0" u="none" strike="noStrike" dirty="0">
                          <a:solidFill>
                            <a:srgbClr val="000000"/>
                          </a:solidFill>
                          <a:effectLst/>
                          <a:latin typeface="HG丸ｺﾞｼｯｸM-PRO" panose="020F0600000000000000" pitchFamily="50" charset="-128"/>
                          <a:ea typeface="HG丸ｺﾞｼｯｸM-PRO" panose="020F0600000000000000" pitchFamily="50" charset="-128"/>
                        </a:rPr>
                        <a:t>常位胎盤早期剥離</a:t>
                      </a:r>
                      <a:endParaRPr kumimoji="1" lang="ja-JP" altLang="en-US" sz="2000" dirty="0"/>
                    </a:p>
                  </a:txBody>
                  <a:tcPr marL="8654" marR="8654" marT="8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lnL w="6350" cap="flat" cmpd="sng" algn="ctr">
                      <a:solidFill>
                        <a:srgbClr val="000000"/>
                      </a:solidFill>
                      <a:prstDash val="solid"/>
                      <a:round/>
                      <a:headEnd type="none" w="med" len="med"/>
                      <a:tailEnd type="none" w="med" len="med"/>
                    </a:lnL>
                  </a:tcPr>
                </a:tc>
                <a:tc>
                  <a:txBody>
                    <a:bodyPr/>
                    <a:lstStyle/>
                    <a:p>
                      <a:pPr algn="r" fontAlgn="ctr"/>
                      <a:r>
                        <a:rPr lang="en-US" altLang="ja-JP" sz="900" b="0" i="0" u="none" strike="noStrike" dirty="0">
                          <a:solidFill>
                            <a:srgbClr val="000000"/>
                          </a:solidFill>
                          <a:effectLst/>
                          <a:latin typeface="HG丸ｺﾞｼｯｸM-PRO" panose="020F0600000000000000" pitchFamily="50" charset="-128"/>
                          <a:ea typeface="HG丸ｺﾞｼｯｸM-PRO" panose="020F0600000000000000" pitchFamily="50" charset="-128"/>
                        </a:rPr>
                        <a:t>2</a:t>
                      </a:r>
                    </a:p>
                  </a:txBody>
                  <a:tcPr marL="8654" marR="8654" marT="8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900" b="0" i="0" u="none" strike="noStrike" dirty="0">
                          <a:solidFill>
                            <a:srgbClr val="000000"/>
                          </a:solidFill>
                          <a:effectLst/>
                          <a:latin typeface="HG丸ｺﾞｼｯｸM-PRO" panose="020F0600000000000000" pitchFamily="50" charset="-128"/>
                          <a:ea typeface="HG丸ｺﾞｼｯｸM-PRO" panose="020F0600000000000000" pitchFamily="50" charset="-128"/>
                        </a:rPr>
                        <a:t>(1.0)</a:t>
                      </a:r>
                    </a:p>
                  </a:txBody>
                  <a:tcPr marL="8654" marR="8654" marT="8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900" b="0" i="0" u="none" strike="noStrike" dirty="0">
                          <a:solidFill>
                            <a:srgbClr val="000000"/>
                          </a:solidFill>
                          <a:effectLst/>
                          <a:latin typeface="HG丸ｺﾞｼｯｸM-PRO" panose="020F0600000000000000" pitchFamily="50" charset="-128"/>
                          <a:ea typeface="HG丸ｺﾞｼｯｸM-PRO" panose="020F0600000000000000" pitchFamily="50" charset="-128"/>
                        </a:rPr>
                        <a:t>1</a:t>
                      </a:r>
                    </a:p>
                  </a:txBody>
                  <a:tcPr marL="8654" marR="8654" marT="8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900" b="0" i="0" u="none" strike="noStrike" dirty="0">
                          <a:solidFill>
                            <a:srgbClr val="000000"/>
                          </a:solidFill>
                          <a:effectLst/>
                          <a:latin typeface="HG丸ｺﾞｼｯｸM-PRO" panose="020F0600000000000000" pitchFamily="50" charset="-128"/>
                          <a:ea typeface="HG丸ｺﾞｼｯｸM-PRO" panose="020F0600000000000000" pitchFamily="50" charset="-128"/>
                        </a:rPr>
                        <a:t>(0.5)</a:t>
                      </a:r>
                    </a:p>
                  </a:txBody>
                  <a:tcPr marL="8654" marR="8654" marT="8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04669756"/>
                  </a:ext>
                </a:extLst>
              </a:tr>
              <a:tr h="240318">
                <a:tc gridSpan="3">
                  <a:txBody>
                    <a:bodyPr/>
                    <a:lstStyle/>
                    <a:p>
                      <a:pPr algn="l" fontAlgn="ctr"/>
                      <a:r>
                        <a:rPr lang="ja-JP" altLang="en-US" sz="900" b="1" i="0" u="none" strike="noStrike" dirty="0">
                          <a:solidFill>
                            <a:srgbClr val="000000"/>
                          </a:solidFill>
                          <a:effectLst/>
                          <a:latin typeface="HG丸ｺﾞｼｯｸM-PRO" panose="020F0600000000000000" pitchFamily="50" charset="-128"/>
                          <a:ea typeface="HG丸ｺﾞｼｯｸM-PRO" panose="020F0600000000000000" pitchFamily="50" charset="-128"/>
                        </a:rPr>
                        <a:t>原因分析報告書において主たる原因が明らかではない、または特定困難とされているもの</a:t>
                      </a:r>
                    </a:p>
                  </a:txBody>
                  <a:tcPr marL="8654" marR="8654" marT="8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hMerge="1">
                  <a:txBody>
                    <a:bodyPr/>
                    <a:lstStyle/>
                    <a:p>
                      <a:endParaRPr kumimoji="1" lang="ja-JP" altLang="en-US"/>
                    </a:p>
                  </a:txBody>
                  <a:tcPr>
                    <a:lnL w="6350" cap="flat" cmpd="sng" algn="ctr">
                      <a:solidFill>
                        <a:srgbClr val="000000"/>
                      </a:solidFill>
                      <a:prstDash val="solid"/>
                      <a:round/>
                      <a:headEnd type="none" w="med" len="med"/>
                      <a:tailEnd type="none" w="med" len="med"/>
                    </a:lnL>
                  </a:tcPr>
                </a:tc>
                <a:tc>
                  <a:txBody>
                    <a:bodyPr/>
                    <a:lstStyle/>
                    <a:p>
                      <a:pPr algn="ctr" fontAlgn="ctr"/>
                      <a:r>
                        <a:rPr lang="en-US" altLang="ja-JP" sz="900" b="1" i="0" u="none" strike="noStrike" dirty="0">
                          <a:solidFill>
                            <a:srgbClr val="000000"/>
                          </a:solidFill>
                          <a:effectLst/>
                          <a:latin typeface="HG丸ｺﾞｼｯｸM-PRO" panose="020F0600000000000000" pitchFamily="50" charset="-128"/>
                          <a:ea typeface="HG丸ｺﾞｼｯｸM-PRO" panose="020F0600000000000000" pitchFamily="50" charset="-128"/>
                        </a:rPr>
                        <a:t>64</a:t>
                      </a:r>
                    </a:p>
                  </a:txBody>
                  <a:tcPr marL="8654" marR="8654" marT="8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900" b="1" i="0" u="none" strike="noStrike" dirty="0">
                          <a:solidFill>
                            <a:srgbClr val="000000"/>
                          </a:solidFill>
                          <a:effectLst/>
                          <a:latin typeface="HG丸ｺﾞｼｯｸM-PRO" panose="020F0600000000000000" pitchFamily="50" charset="-128"/>
                          <a:ea typeface="HG丸ｺﾞｼｯｸM-PRO" panose="020F0600000000000000" pitchFamily="50" charset="-128"/>
                        </a:rPr>
                        <a:t>33.0 </a:t>
                      </a:r>
                    </a:p>
                  </a:txBody>
                  <a:tcPr marL="8654" marR="8654" marT="8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900" b="1" i="0" u="none" strike="noStrike" dirty="0">
                          <a:solidFill>
                            <a:srgbClr val="000000"/>
                          </a:solidFill>
                          <a:effectLst/>
                          <a:latin typeface="HG丸ｺﾞｼｯｸM-PRO" panose="020F0600000000000000" pitchFamily="50" charset="-128"/>
                          <a:ea typeface="HG丸ｺﾞｼｯｸM-PRO" panose="020F0600000000000000" pitchFamily="50" charset="-128"/>
                        </a:rPr>
                        <a:t>101</a:t>
                      </a:r>
                    </a:p>
                  </a:txBody>
                  <a:tcPr marL="8654" marR="8654" marT="8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900" b="1" i="0" u="none" strike="noStrike" dirty="0">
                          <a:solidFill>
                            <a:srgbClr val="000000"/>
                          </a:solidFill>
                          <a:effectLst/>
                          <a:latin typeface="HG丸ｺﾞｼｯｸM-PRO" panose="020F0600000000000000" pitchFamily="50" charset="-128"/>
                          <a:ea typeface="HG丸ｺﾞｼｯｸM-PRO" panose="020F0600000000000000" pitchFamily="50" charset="-128"/>
                        </a:rPr>
                        <a:t>53.7 </a:t>
                      </a:r>
                    </a:p>
                  </a:txBody>
                  <a:tcPr marL="8654" marR="8654" marT="8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17585778"/>
                  </a:ext>
                </a:extLst>
              </a:tr>
              <a:tr h="145868">
                <a:tc gridSpan="3">
                  <a:txBody>
                    <a:bodyPr/>
                    <a:lstStyle/>
                    <a:p>
                      <a:pPr algn="ctr" fontAlgn="ctr"/>
                      <a:r>
                        <a:rPr lang="ja-JP" altLang="en-US" sz="900" b="0" i="0" u="none" strike="noStrike" dirty="0">
                          <a:solidFill>
                            <a:srgbClr val="000000"/>
                          </a:solidFill>
                          <a:effectLst/>
                          <a:latin typeface="HG丸ｺﾞｼｯｸM-PRO" panose="020F0600000000000000" pitchFamily="50" charset="-128"/>
                          <a:ea typeface="HG丸ｺﾞｼｯｸM-PRO" panose="020F0600000000000000" pitchFamily="50" charset="-128"/>
                        </a:rPr>
                        <a:t>合計</a:t>
                      </a:r>
                    </a:p>
                  </a:txBody>
                  <a:tcPr marL="8654" marR="8654" marT="8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hMerge="1">
                  <a:txBody>
                    <a:bodyPr/>
                    <a:lstStyle/>
                    <a:p>
                      <a:endParaRPr kumimoji="1" lang="ja-JP" altLang="en-US"/>
                    </a:p>
                  </a:txBody>
                  <a:tcPr/>
                </a:tc>
                <a:tc hMerge="1">
                  <a:txBody>
                    <a:bodyPr/>
                    <a:lstStyle/>
                    <a:p>
                      <a:endParaRPr kumimoji="1" lang="ja-JP" altLang="en-US"/>
                    </a:p>
                  </a:txBody>
                  <a:tcPr>
                    <a:lnL w="6350" cap="flat" cmpd="sng" algn="ctr">
                      <a:solidFill>
                        <a:srgbClr val="000000"/>
                      </a:solidFill>
                      <a:prstDash val="solid"/>
                      <a:round/>
                      <a:headEnd type="none" w="med" len="med"/>
                      <a:tailEnd type="none" w="med" len="med"/>
                    </a:lnL>
                  </a:tcPr>
                </a:tc>
                <a:tc>
                  <a:txBody>
                    <a:bodyPr/>
                    <a:lstStyle/>
                    <a:p>
                      <a:pPr algn="ctr" fontAlgn="ctr"/>
                      <a:r>
                        <a:rPr lang="en-US" altLang="ja-JP" sz="900" b="0" i="0" u="none" strike="noStrike" dirty="0">
                          <a:solidFill>
                            <a:srgbClr val="000000"/>
                          </a:solidFill>
                          <a:effectLst/>
                          <a:latin typeface="HG丸ｺﾞｼｯｸM-PRO" panose="020F0600000000000000" pitchFamily="50" charset="-128"/>
                          <a:ea typeface="HG丸ｺﾞｼｯｸM-PRO" panose="020F0600000000000000" pitchFamily="50" charset="-128"/>
                        </a:rPr>
                        <a:t>194</a:t>
                      </a:r>
                    </a:p>
                  </a:txBody>
                  <a:tcPr marL="8654" marR="8654" marT="8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altLang="ja-JP" sz="900" b="0" i="0" u="none" strike="noStrike" dirty="0">
                          <a:solidFill>
                            <a:srgbClr val="000000"/>
                          </a:solidFill>
                          <a:effectLst/>
                          <a:latin typeface="HG丸ｺﾞｼｯｸM-PRO" panose="020F0600000000000000" pitchFamily="50" charset="-128"/>
                          <a:ea typeface="HG丸ｺﾞｼｯｸM-PRO" panose="020F0600000000000000" pitchFamily="50" charset="-128"/>
                        </a:rPr>
                        <a:t>100.0 </a:t>
                      </a:r>
                    </a:p>
                  </a:txBody>
                  <a:tcPr marL="8654" marR="8654" marT="8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altLang="ja-JP" sz="900" b="0" i="0" u="none" strike="noStrike" dirty="0">
                          <a:solidFill>
                            <a:srgbClr val="000000"/>
                          </a:solidFill>
                          <a:effectLst/>
                          <a:latin typeface="HG丸ｺﾞｼｯｸM-PRO" panose="020F0600000000000000" pitchFamily="50" charset="-128"/>
                          <a:ea typeface="HG丸ｺﾞｼｯｸM-PRO" panose="020F0600000000000000" pitchFamily="50" charset="-128"/>
                        </a:rPr>
                        <a:t>188</a:t>
                      </a:r>
                    </a:p>
                  </a:txBody>
                  <a:tcPr marL="8654" marR="8654" marT="8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altLang="ja-JP" sz="900" b="0" i="0" u="none" strike="noStrike" dirty="0">
                          <a:solidFill>
                            <a:srgbClr val="000000"/>
                          </a:solidFill>
                          <a:effectLst/>
                          <a:latin typeface="HG丸ｺﾞｼｯｸM-PRO" panose="020F0600000000000000" pitchFamily="50" charset="-128"/>
                          <a:ea typeface="HG丸ｺﾞｼｯｸM-PRO" panose="020F0600000000000000" pitchFamily="50" charset="-128"/>
                        </a:rPr>
                        <a:t>100.0 </a:t>
                      </a:r>
                    </a:p>
                  </a:txBody>
                  <a:tcPr marL="8654" marR="8654" marT="8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053318513"/>
                  </a:ext>
                </a:extLst>
              </a:tr>
            </a:tbl>
          </a:graphicData>
        </a:graphic>
      </p:graphicFrame>
      <p:sp>
        <p:nvSpPr>
          <p:cNvPr id="10" name="Rectangle 57">
            <a:extLst>
              <a:ext uri="{FF2B5EF4-FFF2-40B4-BE49-F238E27FC236}">
                <a16:creationId xmlns:a16="http://schemas.microsoft.com/office/drawing/2014/main" id="{B2D66F92-4F1B-406C-A7C7-D9EF8D0D9433}"/>
              </a:ext>
            </a:extLst>
          </p:cNvPr>
          <p:cNvSpPr>
            <a:spLocks noChangeArrowheads="1"/>
          </p:cNvSpPr>
          <p:nvPr/>
        </p:nvSpPr>
        <p:spPr bwMode="auto">
          <a:xfrm>
            <a:off x="703734" y="6432126"/>
            <a:ext cx="3440365"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900" dirty="0">
                <a:latin typeface="+mj-ea"/>
                <a:ea typeface="+mj-ea"/>
              </a:rPr>
              <a:t>※</a:t>
            </a:r>
            <a:r>
              <a:rPr lang="ja-JP" altLang="en-US" sz="900" dirty="0">
                <a:latin typeface="+mj-ea"/>
                <a:ea typeface="+mj-ea"/>
              </a:rPr>
              <a:t>注記については、第</a:t>
            </a:r>
            <a:r>
              <a:rPr lang="en-US" altLang="ja-JP" sz="900" dirty="0">
                <a:latin typeface="+mj-ea"/>
                <a:ea typeface="+mj-ea"/>
              </a:rPr>
              <a:t>9</a:t>
            </a:r>
            <a:r>
              <a:rPr lang="ja-JP" altLang="en-US" sz="900" dirty="0">
                <a:latin typeface="+mj-ea"/>
                <a:ea typeface="+mj-ea"/>
              </a:rPr>
              <a:t>回再発防止に関する報告書Ｐ１</a:t>
            </a:r>
            <a:r>
              <a:rPr lang="en-US" altLang="ja-JP" sz="900" dirty="0">
                <a:latin typeface="+mj-ea"/>
                <a:ea typeface="+mj-ea"/>
              </a:rPr>
              <a:t>06</a:t>
            </a:r>
            <a:r>
              <a:rPr lang="ja-JP" altLang="en-US" sz="900" dirty="0">
                <a:latin typeface="+mj-ea"/>
                <a:ea typeface="+mj-ea"/>
              </a:rPr>
              <a:t>参照</a:t>
            </a:r>
          </a:p>
        </p:txBody>
      </p:sp>
      <p:sp>
        <p:nvSpPr>
          <p:cNvPr id="2" name="スライド番号プレースホルダー 1">
            <a:extLst>
              <a:ext uri="{FF2B5EF4-FFF2-40B4-BE49-F238E27FC236}">
                <a16:creationId xmlns:a16="http://schemas.microsoft.com/office/drawing/2014/main" id="{447A041D-AC4E-444A-8C54-249FC8DA46E3}"/>
              </a:ext>
            </a:extLst>
          </p:cNvPr>
          <p:cNvSpPr>
            <a:spLocks noGrp="1"/>
          </p:cNvSpPr>
          <p:nvPr>
            <p:ph type="sldNum" sz="quarter" idx="12"/>
          </p:nvPr>
        </p:nvSpPr>
        <p:spPr/>
        <p:txBody>
          <a:bodyPr/>
          <a:lstStyle/>
          <a:p>
            <a:pPr>
              <a:defRPr/>
            </a:pPr>
            <a:fld id="{930F64EC-FE0A-4460-B896-894E0E1B6F85}" type="slidenum">
              <a:rPr lang="ja-JP" altLang="en-US" smtClean="0"/>
              <a:pPr>
                <a:defRPr/>
              </a:pPr>
              <a:t>104</a:t>
            </a:fld>
            <a:endParaRPr lang="en-US" altLang="ja-JP" dirty="0"/>
          </a:p>
        </p:txBody>
      </p:sp>
    </p:spTree>
    <p:extLst>
      <p:ext uri="{BB962C8B-B14F-4D97-AF65-F5344CB8AC3E}">
        <p14:creationId xmlns:p14="http://schemas.microsoft.com/office/powerpoint/2010/main" val="76093381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subTitle" idx="4294967295"/>
          </p:nvPr>
        </p:nvSpPr>
        <p:spPr>
          <a:xfrm>
            <a:off x="373063" y="2555875"/>
            <a:ext cx="9158287" cy="1752600"/>
          </a:xfrm>
        </p:spPr>
        <p:txBody>
          <a:bodyPr anchor="ctr"/>
          <a:lstStyle/>
          <a:p>
            <a:pPr marL="0" indent="0" algn="ctr" eaLnBrk="1" hangingPunct="1">
              <a:lnSpc>
                <a:spcPct val="90000"/>
              </a:lnSpc>
              <a:buFontTx/>
              <a:buNone/>
            </a:pPr>
            <a:r>
              <a:rPr lang="ja-JP" altLang="en-US" sz="5400" dirty="0">
                <a:ea typeface="HG丸ｺﾞｼｯｸM-PRO" panose="020F0600000000000000" pitchFamily="50" charset="-128"/>
              </a:rPr>
              <a:t>分析対象事例の概況</a:t>
            </a:r>
          </a:p>
        </p:txBody>
      </p:sp>
      <p:sp>
        <p:nvSpPr>
          <p:cNvPr id="2" name="スライド番号プレースホルダー 1">
            <a:extLst>
              <a:ext uri="{FF2B5EF4-FFF2-40B4-BE49-F238E27FC236}">
                <a16:creationId xmlns:a16="http://schemas.microsoft.com/office/drawing/2014/main" id="{D4FA7326-CD95-4AC5-911F-1B31A7007967}"/>
              </a:ext>
            </a:extLst>
          </p:cNvPr>
          <p:cNvSpPr>
            <a:spLocks noGrp="1"/>
          </p:cNvSpPr>
          <p:nvPr>
            <p:ph type="sldNum" sz="quarter" idx="12"/>
          </p:nvPr>
        </p:nvSpPr>
        <p:spPr/>
        <p:txBody>
          <a:bodyPr/>
          <a:lstStyle/>
          <a:p>
            <a:pPr>
              <a:defRPr/>
            </a:pPr>
            <a:fld id="{79880AA3-151B-4366-92A4-EF0E210BCF61}" type="slidenum">
              <a:rPr lang="ja-JP" altLang="en-US" smtClean="0"/>
              <a:pPr>
                <a:defRPr/>
              </a:pPr>
              <a:t>105</a:t>
            </a:fld>
            <a:endParaRPr lang="en-US" altLang="ja-JP" dirty="0"/>
          </a:p>
        </p:txBody>
      </p:sp>
    </p:spTree>
    <p:extLst>
      <p:ext uri="{BB962C8B-B14F-4D97-AF65-F5344CB8AC3E}">
        <p14:creationId xmlns:p14="http://schemas.microsoft.com/office/powerpoint/2010/main" val="914926459"/>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3931351" y="342975"/>
            <a:ext cx="2040116" cy="650725"/>
          </a:xfrm>
        </p:spPr>
        <p:txBody>
          <a:bodyPr/>
          <a:lstStyle/>
          <a:p>
            <a:pPr eaLnBrk="1" hangingPunct="1"/>
            <a:r>
              <a:rPr lang="ja-JP" altLang="en-US" dirty="0"/>
              <a:t>集計対象</a:t>
            </a:r>
          </a:p>
        </p:txBody>
      </p:sp>
      <p:sp>
        <p:nvSpPr>
          <p:cNvPr id="24580" name="AutoShape 3"/>
          <p:cNvSpPr>
            <a:spLocks noChangeArrowheads="1"/>
          </p:cNvSpPr>
          <p:nvPr/>
        </p:nvSpPr>
        <p:spPr bwMode="auto">
          <a:xfrm>
            <a:off x="268288" y="1266825"/>
            <a:ext cx="9369425" cy="3099073"/>
          </a:xfrm>
          <a:prstGeom prst="roundRect">
            <a:avLst>
              <a:gd name="adj" fmla="val 12806"/>
            </a:avLst>
          </a:prstGeom>
          <a:gradFill rotWithShape="1">
            <a:gsLst>
              <a:gs pos="0">
                <a:srgbClr val="CCFFFF"/>
              </a:gs>
              <a:gs pos="50000">
                <a:srgbClr val="FFFFFF"/>
              </a:gs>
              <a:gs pos="100000">
                <a:srgbClr val="CCFFFF"/>
              </a:gs>
            </a:gsLst>
            <a:lin ang="2700000" scaled="1"/>
          </a:gradFill>
          <a:ln w="9525">
            <a:solidFill>
              <a:schemeClr val="tx1"/>
            </a:solidFill>
            <a:round/>
            <a:headEnd/>
            <a:tailEnd/>
          </a:ln>
        </p:spPr>
        <p:txBody>
          <a:bodyPr lIns="95793" tIns="47896" rIns="95793" bIns="47896" anchor="ctr"/>
          <a:lstStyle>
            <a:lvl1pPr marL="269875" indent="-2698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lnSpc>
                <a:spcPct val="140000"/>
              </a:lnSpc>
              <a:buNone/>
            </a:pPr>
            <a:r>
              <a:rPr lang="ja-JP" altLang="en-US" sz="2800" dirty="0">
                <a:latin typeface="HG丸ｺﾞｼｯｸM-PRO" panose="020F0600000000000000" pitchFamily="50" charset="-128"/>
                <a:ea typeface="HG丸ｺﾞｼｯｸM-PRO" panose="020F0600000000000000" pitchFamily="50" charset="-128"/>
              </a:rPr>
              <a:t>○第９回再発防止に関する報告書の分析対象事例は、本制度の補償対象となった脳性麻痺事例のうち、</a:t>
            </a:r>
            <a:r>
              <a:rPr lang="en-US" altLang="ja-JP" sz="2800" dirty="0">
                <a:latin typeface="HG丸ｺﾞｼｯｸM-PRO" panose="020F0600000000000000" pitchFamily="50" charset="-128"/>
                <a:ea typeface="HG丸ｺﾞｼｯｸM-PRO" panose="020F0600000000000000" pitchFamily="50" charset="-128"/>
              </a:rPr>
              <a:t>201</a:t>
            </a:r>
            <a:r>
              <a:rPr lang="ja-JP" altLang="en-US" sz="2800" dirty="0">
                <a:latin typeface="HG丸ｺﾞｼｯｸM-PRO" panose="020F0600000000000000" pitchFamily="50" charset="-128"/>
                <a:ea typeface="HG丸ｺﾞｼｯｸM-PRO" panose="020F0600000000000000" pitchFamily="50" charset="-128"/>
              </a:rPr>
              <a:t>８年９月末までに原因分析報告書を児・保護者および分娩機関に送付した事例</a:t>
            </a:r>
            <a:r>
              <a:rPr lang="en-US" altLang="ja-JP" sz="2800" dirty="0">
                <a:latin typeface="HG丸ｺﾞｼｯｸM-PRO" panose="020F0600000000000000" pitchFamily="50" charset="-128"/>
                <a:ea typeface="HG丸ｺﾞｼｯｸM-PRO" panose="020F0600000000000000" pitchFamily="50" charset="-128"/>
              </a:rPr>
              <a:t>2,113</a:t>
            </a:r>
            <a:r>
              <a:rPr lang="ja-JP" altLang="en-US" sz="2800" dirty="0">
                <a:latin typeface="HG丸ｺﾞｼｯｸM-PRO" panose="020F0600000000000000" pitchFamily="50" charset="-128"/>
                <a:ea typeface="HG丸ｺﾞｼｯｸM-PRO" panose="020F0600000000000000" pitchFamily="50" charset="-128"/>
              </a:rPr>
              <a:t>件である。</a:t>
            </a:r>
            <a:endParaRPr lang="en-US" altLang="ja-JP" sz="2800" dirty="0">
              <a:latin typeface="HG丸ｺﾞｼｯｸM-PRO" panose="020F0600000000000000" pitchFamily="50" charset="-128"/>
              <a:ea typeface="HG丸ｺﾞｼｯｸM-PRO" panose="020F0600000000000000" pitchFamily="50" charset="-128"/>
            </a:endParaRPr>
          </a:p>
        </p:txBody>
      </p:sp>
      <p:sp>
        <p:nvSpPr>
          <p:cNvPr id="5" name="テキスト ボックス 4">
            <a:extLst>
              <a:ext uri="{FF2B5EF4-FFF2-40B4-BE49-F238E27FC236}">
                <a16:creationId xmlns:a16="http://schemas.microsoft.com/office/drawing/2014/main" id="{A9C30A10-0BA6-40EB-ADA1-613E05E48C0F}"/>
              </a:ext>
            </a:extLst>
          </p:cNvPr>
          <p:cNvSpPr txBox="1"/>
          <p:nvPr/>
        </p:nvSpPr>
        <p:spPr>
          <a:xfrm>
            <a:off x="775742" y="4581922"/>
            <a:ext cx="7079903" cy="246221"/>
          </a:xfrm>
          <a:prstGeom prst="rect">
            <a:avLst/>
          </a:prstGeom>
          <a:noFill/>
        </p:spPr>
        <p:txBody>
          <a:bodyPr wrap="square" rtlCol="0">
            <a:spAutoFit/>
          </a:bodyPr>
          <a:lstStyle/>
          <a:p>
            <a:r>
              <a:rPr lang="ja-JP" altLang="en-US" sz="1000" dirty="0">
                <a:latin typeface="HG丸ｺﾞｼｯｸM-PRO" panose="020F0600000000000000" pitchFamily="50" charset="-128"/>
              </a:rPr>
              <a:t>注）表に記載している割合は、計算過程において四捨五入しているため、その合計が</a:t>
            </a:r>
            <a:r>
              <a:rPr lang="en-US" altLang="ja-JP" sz="1000" dirty="0">
                <a:latin typeface="HG丸ｺﾞｼｯｸM-PRO" panose="020F0600000000000000" pitchFamily="50" charset="-128"/>
              </a:rPr>
              <a:t>100.0</a:t>
            </a:r>
            <a:r>
              <a:rPr lang="ja-JP" altLang="en-US" sz="1000" dirty="0">
                <a:latin typeface="HG丸ｺﾞｼｯｸM-PRO" panose="020F0600000000000000" pitchFamily="50" charset="-128"/>
              </a:rPr>
              <a:t>％にならない場合がある。</a:t>
            </a:r>
            <a:endParaRPr lang="en-US" altLang="ja-JP" sz="1000" dirty="0">
              <a:latin typeface="HG丸ｺﾞｼｯｸM-PRO" panose="020F0600000000000000" pitchFamily="50" charset="-128"/>
            </a:endParaRPr>
          </a:p>
        </p:txBody>
      </p:sp>
      <p:sp>
        <p:nvSpPr>
          <p:cNvPr id="2" name="スライド番号プレースホルダー 1">
            <a:extLst>
              <a:ext uri="{FF2B5EF4-FFF2-40B4-BE49-F238E27FC236}">
                <a16:creationId xmlns:a16="http://schemas.microsoft.com/office/drawing/2014/main" id="{35C3BA6A-DD1F-4029-A07C-C5531A4CEE7D}"/>
              </a:ext>
            </a:extLst>
          </p:cNvPr>
          <p:cNvSpPr>
            <a:spLocks noGrp="1"/>
          </p:cNvSpPr>
          <p:nvPr>
            <p:ph type="sldNum" sz="quarter" idx="12"/>
          </p:nvPr>
        </p:nvSpPr>
        <p:spPr/>
        <p:txBody>
          <a:bodyPr/>
          <a:lstStyle/>
          <a:p>
            <a:pPr>
              <a:defRPr/>
            </a:pPr>
            <a:fld id="{930F64EC-FE0A-4460-B896-894E0E1B6F85}" type="slidenum">
              <a:rPr lang="ja-JP" altLang="en-US" smtClean="0"/>
              <a:pPr>
                <a:defRPr/>
              </a:pPr>
              <a:t>106</a:t>
            </a:fld>
            <a:endParaRPr lang="en-US" altLang="ja-JP" dirty="0"/>
          </a:p>
        </p:txBody>
      </p:sp>
    </p:spTree>
    <p:extLst>
      <p:ext uri="{BB962C8B-B14F-4D97-AF65-F5344CB8AC3E}">
        <p14:creationId xmlns:p14="http://schemas.microsoft.com/office/powerpoint/2010/main" val="316362895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3484563" y="346075"/>
            <a:ext cx="2933700" cy="644525"/>
          </a:xfrm>
        </p:spPr>
        <p:txBody>
          <a:bodyPr/>
          <a:lstStyle/>
          <a:p>
            <a:pPr eaLnBrk="1" hangingPunct="1"/>
            <a:r>
              <a:rPr lang="ja-JP" altLang="en-US" dirty="0"/>
              <a:t>①分娩の状況</a:t>
            </a:r>
          </a:p>
        </p:txBody>
      </p:sp>
      <p:sp>
        <p:nvSpPr>
          <p:cNvPr id="25603" name="AutoShape 3"/>
          <p:cNvSpPr>
            <a:spLocks noGrp="1" noChangeArrowheads="1"/>
          </p:cNvSpPr>
          <p:nvPr>
            <p:ph idx="1"/>
          </p:nvPr>
        </p:nvSpPr>
        <p:spPr>
          <a:xfrm>
            <a:off x="703560" y="1207393"/>
            <a:ext cx="3384550" cy="2500585"/>
          </a:xfrm>
          <a:prstGeom prst="wedgeRoundRectCallout">
            <a:avLst>
              <a:gd name="adj1" fmla="val 65482"/>
              <a:gd name="adj2" fmla="val -23920"/>
              <a:gd name="adj3" fmla="val 16667"/>
            </a:avLst>
          </a:prstGeom>
          <a:gradFill rotWithShape="1">
            <a:gsLst>
              <a:gs pos="0">
                <a:srgbClr val="CCFFFF"/>
              </a:gs>
              <a:gs pos="50000">
                <a:srgbClr val="FFFFFF"/>
              </a:gs>
              <a:gs pos="100000">
                <a:srgbClr val="CCFFFF"/>
              </a:gs>
            </a:gsLst>
            <a:lin ang="2700000" scaled="1"/>
          </a:gradFill>
          <a:ln>
            <a:solidFill>
              <a:schemeClr val="tx1"/>
            </a:solidFill>
            <a:miter lim="800000"/>
            <a:headEnd type="none" w="med" len="med"/>
            <a:tailEnd type="none" w="med" len="med"/>
          </a:ln>
        </p:spPr>
        <p:txBody>
          <a:bodyPr anchor="ctr"/>
          <a:lstStyle/>
          <a:p>
            <a:pPr eaLnBrk="1" hangingPunct="1">
              <a:lnSpc>
                <a:spcPct val="150000"/>
              </a:lnSpc>
              <a:buFontTx/>
              <a:buNone/>
            </a:pPr>
            <a:r>
              <a:rPr lang="ja-JP" altLang="en-US" sz="2000" dirty="0">
                <a:ea typeface="HG丸ｺﾞｼｯｸM-PRO" panose="020F0600000000000000" pitchFamily="50" charset="-128"/>
              </a:rPr>
              <a:t>・曜日別件数</a:t>
            </a:r>
          </a:p>
          <a:p>
            <a:pPr eaLnBrk="1" hangingPunct="1">
              <a:lnSpc>
                <a:spcPct val="150000"/>
              </a:lnSpc>
              <a:buFontTx/>
              <a:buNone/>
            </a:pPr>
            <a:r>
              <a:rPr lang="ja-JP" altLang="en-US" sz="2000" dirty="0">
                <a:ea typeface="HG丸ｺﾞｼｯｸM-PRO" panose="020F0600000000000000" pitchFamily="50" charset="-128"/>
              </a:rPr>
              <a:t>・出生時間別件数</a:t>
            </a:r>
          </a:p>
          <a:p>
            <a:pPr eaLnBrk="1" hangingPunct="1">
              <a:lnSpc>
                <a:spcPct val="150000"/>
              </a:lnSpc>
              <a:buFontTx/>
              <a:buNone/>
            </a:pPr>
            <a:r>
              <a:rPr lang="ja-JP" altLang="en-US" sz="2000" dirty="0">
                <a:ea typeface="HG丸ｺﾞｼｯｸM-PRO" panose="020F0600000000000000" pitchFamily="50" charset="-128"/>
              </a:rPr>
              <a:t>・</a:t>
            </a:r>
            <a:r>
              <a:rPr lang="ja-JP" altLang="en-US" sz="2000" u="sng" dirty="0">
                <a:ea typeface="HG丸ｺﾞｼｯｸM-PRO" panose="020F0600000000000000" pitchFamily="50" charset="-128"/>
              </a:rPr>
              <a:t>分娩週数別件数</a:t>
            </a:r>
          </a:p>
          <a:p>
            <a:pPr eaLnBrk="1" hangingPunct="1">
              <a:lnSpc>
                <a:spcPct val="150000"/>
              </a:lnSpc>
              <a:buFontTx/>
              <a:buNone/>
            </a:pPr>
            <a:r>
              <a:rPr lang="ja-JP" altLang="en-US" sz="2000" dirty="0">
                <a:ea typeface="HG丸ｺﾞｼｯｸM-PRO" panose="020F0600000000000000" pitchFamily="50" charset="-128"/>
              </a:rPr>
              <a:t>・分娩機関区分別件数</a:t>
            </a:r>
            <a:endParaRPr lang="en-US" altLang="ja-JP" sz="2000" dirty="0">
              <a:ea typeface="HG丸ｺﾞｼｯｸM-PRO" panose="020F0600000000000000" pitchFamily="50" charset="-128"/>
            </a:endParaRPr>
          </a:p>
          <a:p>
            <a:pPr eaLnBrk="1" hangingPunct="1">
              <a:lnSpc>
                <a:spcPct val="150000"/>
              </a:lnSpc>
              <a:buFontTx/>
              <a:buNone/>
            </a:pPr>
            <a:r>
              <a:rPr lang="ja-JP" altLang="en-US" sz="2000" dirty="0">
                <a:ea typeface="HG丸ｺﾞｼｯｸM-PRO" panose="020F0600000000000000" pitchFamily="50" charset="-128"/>
              </a:rPr>
              <a:t>・都道府県別件数</a:t>
            </a:r>
          </a:p>
        </p:txBody>
      </p:sp>
      <p:sp>
        <p:nvSpPr>
          <p:cNvPr id="25605" name="Rectangle 57"/>
          <p:cNvSpPr>
            <a:spLocks noChangeArrowheads="1"/>
          </p:cNvSpPr>
          <p:nvPr/>
        </p:nvSpPr>
        <p:spPr bwMode="auto">
          <a:xfrm>
            <a:off x="4832350" y="1027113"/>
            <a:ext cx="2470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2000" dirty="0"/>
              <a:t>＜分娩週数別件数＞</a:t>
            </a:r>
          </a:p>
        </p:txBody>
      </p:sp>
      <p:sp>
        <p:nvSpPr>
          <p:cNvPr id="25607" name="テキスト ボックス 3"/>
          <p:cNvSpPr txBox="1">
            <a:spLocks noChangeArrowheads="1"/>
          </p:cNvSpPr>
          <p:nvPr/>
        </p:nvSpPr>
        <p:spPr bwMode="auto">
          <a:xfrm>
            <a:off x="271687" y="4217814"/>
            <a:ext cx="4427314"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600" dirty="0">
                <a:solidFill>
                  <a:srgbClr val="000000"/>
                </a:solidFill>
              </a:rPr>
              <a:t>【2009</a:t>
            </a:r>
            <a:r>
              <a:rPr lang="ja-JP" altLang="en-US" sz="1600" dirty="0">
                <a:solidFill>
                  <a:srgbClr val="000000"/>
                </a:solidFill>
              </a:rPr>
              <a:t>年～</a:t>
            </a:r>
            <a:r>
              <a:rPr lang="en-US" altLang="ja-JP" sz="1600" dirty="0">
                <a:solidFill>
                  <a:srgbClr val="000000"/>
                </a:solidFill>
              </a:rPr>
              <a:t>2014</a:t>
            </a:r>
            <a:r>
              <a:rPr lang="ja-JP" altLang="en-US" sz="1600" dirty="0">
                <a:solidFill>
                  <a:srgbClr val="000000"/>
                </a:solidFill>
              </a:rPr>
              <a:t>年までに出生した児の場合</a:t>
            </a:r>
            <a:r>
              <a:rPr lang="en-US" altLang="ja-JP" sz="1600" dirty="0">
                <a:solidFill>
                  <a:srgbClr val="000000"/>
                </a:solidFill>
              </a:rPr>
              <a:t>】</a:t>
            </a:r>
          </a:p>
          <a:p>
            <a:pPr eaLnBrk="1" hangingPunct="1"/>
            <a:r>
              <a:rPr lang="ja-JP" altLang="en-US" sz="1600" dirty="0">
                <a:solidFill>
                  <a:srgbClr val="000000"/>
                </a:solidFill>
              </a:rPr>
              <a:t>出生体重</a:t>
            </a:r>
            <a:r>
              <a:rPr lang="en-US" altLang="ja-JP" sz="1600" u="sng" dirty="0">
                <a:solidFill>
                  <a:srgbClr val="000000"/>
                </a:solidFill>
              </a:rPr>
              <a:t>2,000g</a:t>
            </a:r>
            <a:r>
              <a:rPr lang="ja-JP" altLang="en-US" sz="1600" dirty="0">
                <a:solidFill>
                  <a:srgbClr val="000000"/>
                </a:solidFill>
              </a:rPr>
              <a:t>以上かつ在胎週数</a:t>
            </a:r>
            <a:r>
              <a:rPr lang="en-US" altLang="ja-JP" sz="1600" u="sng" dirty="0">
                <a:solidFill>
                  <a:srgbClr val="000000"/>
                </a:solidFill>
              </a:rPr>
              <a:t>33</a:t>
            </a:r>
            <a:r>
              <a:rPr lang="ja-JP" altLang="en-US" sz="1600" u="sng" dirty="0">
                <a:solidFill>
                  <a:srgbClr val="000000"/>
                </a:solidFill>
              </a:rPr>
              <a:t>週</a:t>
            </a:r>
            <a:r>
              <a:rPr lang="ja-JP" altLang="en-US" sz="1600" dirty="0">
                <a:solidFill>
                  <a:srgbClr val="000000"/>
                </a:solidFill>
              </a:rPr>
              <a:t>以上、</a:t>
            </a:r>
            <a:endParaRPr lang="en-US" altLang="ja-JP" sz="1600" dirty="0">
              <a:solidFill>
                <a:srgbClr val="000000"/>
              </a:solidFill>
            </a:endParaRPr>
          </a:p>
          <a:p>
            <a:pPr eaLnBrk="1" hangingPunct="1"/>
            <a:r>
              <a:rPr lang="ja-JP" altLang="en-US" sz="1600" dirty="0">
                <a:solidFill>
                  <a:srgbClr val="000000"/>
                </a:solidFill>
              </a:rPr>
              <a:t>または在胎週数</a:t>
            </a:r>
            <a:r>
              <a:rPr lang="en-US" altLang="ja-JP" sz="1600" dirty="0">
                <a:solidFill>
                  <a:srgbClr val="000000"/>
                </a:solidFill>
              </a:rPr>
              <a:t>28</a:t>
            </a:r>
            <a:r>
              <a:rPr lang="ja-JP" altLang="en-US" sz="1600" dirty="0">
                <a:solidFill>
                  <a:srgbClr val="000000"/>
                </a:solidFill>
              </a:rPr>
              <a:t>週以上で</a:t>
            </a:r>
            <a:r>
              <a:rPr lang="ja-JP" altLang="en-US" sz="1600" u="sng" dirty="0">
                <a:solidFill>
                  <a:srgbClr val="000000"/>
                </a:solidFill>
              </a:rPr>
              <a:t>所定の要件</a:t>
            </a:r>
            <a:r>
              <a:rPr lang="ja-JP" altLang="en-US" sz="1600" dirty="0">
                <a:solidFill>
                  <a:srgbClr val="000000"/>
                </a:solidFill>
              </a:rPr>
              <a:t>を</a:t>
            </a:r>
            <a:endParaRPr lang="en-US" altLang="ja-JP" sz="1600" dirty="0">
              <a:solidFill>
                <a:srgbClr val="000000"/>
              </a:solidFill>
            </a:endParaRPr>
          </a:p>
          <a:p>
            <a:pPr eaLnBrk="1" hangingPunct="1"/>
            <a:r>
              <a:rPr lang="ja-JP" altLang="en-US" sz="1600" dirty="0">
                <a:solidFill>
                  <a:srgbClr val="000000"/>
                </a:solidFill>
              </a:rPr>
              <a:t>満たすこと。</a:t>
            </a:r>
            <a:endParaRPr lang="en-US" altLang="ja-JP" sz="1600" dirty="0">
              <a:solidFill>
                <a:srgbClr val="000000"/>
              </a:solidFill>
            </a:endParaRPr>
          </a:p>
          <a:p>
            <a:pPr eaLnBrk="1" hangingPunct="1"/>
            <a:endParaRPr lang="en-US" altLang="ja-JP" sz="1600" dirty="0">
              <a:solidFill>
                <a:srgbClr val="000000"/>
              </a:solidFill>
            </a:endParaRPr>
          </a:p>
          <a:p>
            <a:pPr eaLnBrk="1" hangingPunct="1"/>
            <a:r>
              <a:rPr lang="en-US" altLang="ja-JP" sz="1600" dirty="0">
                <a:solidFill>
                  <a:srgbClr val="000000"/>
                </a:solidFill>
              </a:rPr>
              <a:t>【2015</a:t>
            </a:r>
            <a:r>
              <a:rPr lang="ja-JP" altLang="en-US" sz="1600" dirty="0">
                <a:solidFill>
                  <a:srgbClr val="000000"/>
                </a:solidFill>
              </a:rPr>
              <a:t>年</a:t>
            </a:r>
            <a:r>
              <a:rPr lang="en-US" altLang="ja-JP" sz="1600" dirty="0">
                <a:solidFill>
                  <a:srgbClr val="000000"/>
                </a:solidFill>
              </a:rPr>
              <a:t>1</a:t>
            </a:r>
            <a:r>
              <a:rPr lang="ja-JP" altLang="en-US" sz="1600" dirty="0">
                <a:solidFill>
                  <a:srgbClr val="000000"/>
                </a:solidFill>
              </a:rPr>
              <a:t>月</a:t>
            </a:r>
            <a:r>
              <a:rPr lang="en-US" altLang="ja-JP" sz="1600" dirty="0">
                <a:solidFill>
                  <a:srgbClr val="000000"/>
                </a:solidFill>
              </a:rPr>
              <a:t>1</a:t>
            </a:r>
            <a:r>
              <a:rPr lang="ja-JP" altLang="en-US" sz="1600" dirty="0">
                <a:solidFill>
                  <a:srgbClr val="000000"/>
                </a:solidFill>
              </a:rPr>
              <a:t>日以降に出生した児の場合</a:t>
            </a:r>
            <a:r>
              <a:rPr lang="en-US" altLang="ja-JP" sz="1600" dirty="0">
                <a:solidFill>
                  <a:srgbClr val="000000"/>
                </a:solidFill>
              </a:rPr>
              <a:t>】</a:t>
            </a:r>
          </a:p>
          <a:p>
            <a:pPr eaLnBrk="1" hangingPunct="1"/>
            <a:r>
              <a:rPr lang="ja-JP" altLang="en-US" sz="1600" dirty="0">
                <a:solidFill>
                  <a:srgbClr val="000000"/>
                </a:solidFill>
              </a:rPr>
              <a:t>出生体重</a:t>
            </a:r>
            <a:r>
              <a:rPr lang="en-US" altLang="ja-JP" sz="1600" u="sng" dirty="0">
                <a:solidFill>
                  <a:srgbClr val="000000"/>
                </a:solidFill>
              </a:rPr>
              <a:t>1,400g</a:t>
            </a:r>
            <a:r>
              <a:rPr lang="ja-JP" altLang="en-US" sz="1600" dirty="0">
                <a:solidFill>
                  <a:srgbClr val="000000"/>
                </a:solidFill>
              </a:rPr>
              <a:t>以上かつ在胎週数</a:t>
            </a:r>
            <a:r>
              <a:rPr lang="en-US" altLang="ja-JP" sz="1600" u="sng" dirty="0">
                <a:solidFill>
                  <a:srgbClr val="000000"/>
                </a:solidFill>
              </a:rPr>
              <a:t>32</a:t>
            </a:r>
            <a:r>
              <a:rPr lang="ja-JP" altLang="en-US" sz="1600" u="sng" dirty="0">
                <a:solidFill>
                  <a:srgbClr val="000000"/>
                </a:solidFill>
              </a:rPr>
              <a:t>週</a:t>
            </a:r>
            <a:r>
              <a:rPr lang="ja-JP" altLang="en-US" sz="1600" dirty="0">
                <a:solidFill>
                  <a:srgbClr val="000000"/>
                </a:solidFill>
              </a:rPr>
              <a:t>以上、</a:t>
            </a:r>
            <a:endParaRPr lang="en-US" altLang="ja-JP" sz="1600" dirty="0">
              <a:solidFill>
                <a:srgbClr val="000000"/>
              </a:solidFill>
            </a:endParaRPr>
          </a:p>
          <a:p>
            <a:pPr eaLnBrk="1" hangingPunct="1"/>
            <a:r>
              <a:rPr lang="ja-JP" altLang="en-US" sz="1600" dirty="0">
                <a:solidFill>
                  <a:srgbClr val="000000"/>
                </a:solidFill>
              </a:rPr>
              <a:t>または在胎週数</a:t>
            </a:r>
            <a:r>
              <a:rPr lang="en-US" altLang="ja-JP" sz="1600" dirty="0">
                <a:solidFill>
                  <a:srgbClr val="000000"/>
                </a:solidFill>
              </a:rPr>
              <a:t>28</a:t>
            </a:r>
            <a:r>
              <a:rPr lang="ja-JP" altLang="en-US" sz="1600" dirty="0">
                <a:solidFill>
                  <a:srgbClr val="000000"/>
                </a:solidFill>
              </a:rPr>
              <a:t>週以上で</a:t>
            </a:r>
            <a:r>
              <a:rPr lang="ja-JP" altLang="en-US" sz="1600" u="sng" dirty="0">
                <a:solidFill>
                  <a:srgbClr val="000000"/>
                </a:solidFill>
              </a:rPr>
              <a:t>所定の要件</a:t>
            </a:r>
            <a:r>
              <a:rPr lang="ja-JP" altLang="en-US" sz="1600" dirty="0">
                <a:solidFill>
                  <a:srgbClr val="000000"/>
                </a:solidFill>
              </a:rPr>
              <a:t>を</a:t>
            </a:r>
            <a:endParaRPr lang="en-US" altLang="ja-JP" sz="1600" dirty="0">
              <a:solidFill>
                <a:srgbClr val="000000"/>
              </a:solidFill>
            </a:endParaRPr>
          </a:p>
          <a:p>
            <a:pPr eaLnBrk="1" hangingPunct="1"/>
            <a:r>
              <a:rPr lang="ja-JP" altLang="en-US" sz="1600" dirty="0">
                <a:solidFill>
                  <a:srgbClr val="000000"/>
                </a:solidFill>
              </a:rPr>
              <a:t>満たすこと。</a:t>
            </a:r>
          </a:p>
        </p:txBody>
      </p:sp>
      <p:sp>
        <p:nvSpPr>
          <p:cNvPr id="25608" name="テキスト ボックス 4"/>
          <p:cNvSpPr txBox="1">
            <a:spLocks noChangeArrowheads="1"/>
          </p:cNvSpPr>
          <p:nvPr/>
        </p:nvSpPr>
        <p:spPr bwMode="auto">
          <a:xfrm>
            <a:off x="271686" y="3851994"/>
            <a:ext cx="26908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r>
              <a:rPr lang="ja-JP" altLang="en-US" b="1" dirty="0">
                <a:latin typeface="HG丸ｺﾞｼｯｸM-PRO" panose="020F0600000000000000" pitchFamily="50" charset="-128"/>
              </a:rPr>
              <a:t>注</a:t>
            </a:r>
            <a:r>
              <a:rPr lang="en-US" altLang="ja-JP" b="1" dirty="0">
                <a:latin typeface="HG丸ｺﾞｼｯｸM-PRO" panose="020F0600000000000000" pitchFamily="50" charset="-128"/>
              </a:rPr>
              <a:t>)</a:t>
            </a:r>
            <a:r>
              <a:rPr lang="ja-JP" altLang="en-US" b="1" dirty="0">
                <a:latin typeface="HG丸ｺﾞｼｯｸM-PRO" panose="020F0600000000000000" pitchFamily="50" charset="-128"/>
              </a:rPr>
              <a:t>補償対象基準</a:t>
            </a:r>
            <a:r>
              <a:rPr lang="ja-JP" altLang="en-US" sz="1600" b="1" dirty="0">
                <a:latin typeface="HG丸ｺﾞｼｯｸM-PRO" panose="020F0600000000000000" pitchFamily="50" charset="-128"/>
              </a:rPr>
              <a:t>　　　</a:t>
            </a:r>
          </a:p>
        </p:txBody>
      </p:sp>
      <p:graphicFrame>
        <p:nvGraphicFramePr>
          <p:cNvPr id="3" name="表 2">
            <a:extLst>
              <a:ext uri="{FF2B5EF4-FFF2-40B4-BE49-F238E27FC236}">
                <a16:creationId xmlns:a16="http://schemas.microsoft.com/office/drawing/2014/main" id="{20E31B16-7B4E-4751-B7F3-0768F43A4351}"/>
              </a:ext>
            </a:extLst>
          </p:cNvPr>
          <p:cNvGraphicFramePr>
            <a:graphicFrameLocks noGrp="1"/>
          </p:cNvGraphicFramePr>
          <p:nvPr>
            <p:extLst/>
          </p:nvPr>
        </p:nvGraphicFramePr>
        <p:xfrm>
          <a:off x="5024214" y="1413570"/>
          <a:ext cx="3744416" cy="5107370"/>
        </p:xfrm>
        <a:graphic>
          <a:graphicData uri="http://schemas.openxmlformats.org/drawingml/2006/table">
            <a:tbl>
              <a:tblPr/>
              <a:tblGrid>
                <a:gridCol w="1521168">
                  <a:extLst>
                    <a:ext uri="{9D8B030D-6E8A-4147-A177-3AD203B41FA5}">
                      <a16:colId xmlns:a16="http://schemas.microsoft.com/office/drawing/2014/main" val="1735526271"/>
                    </a:ext>
                  </a:extLst>
                </a:gridCol>
                <a:gridCol w="1111624">
                  <a:extLst>
                    <a:ext uri="{9D8B030D-6E8A-4147-A177-3AD203B41FA5}">
                      <a16:colId xmlns:a16="http://schemas.microsoft.com/office/drawing/2014/main" val="1705121466"/>
                    </a:ext>
                  </a:extLst>
                </a:gridCol>
                <a:gridCol w="1111624">
                  <a:extLst>
                    <a:ext uri="{9D8B030D-6E8A-4147-A177-3AD203B41FA5}">
                      <a16:colId xmlns:a16="http://schemas.microsoft.com/office/drawing/2014/main" val="2424179778"/>
                    </a:ext>
                  </a:extLst>
                </a:gridCol>
              </a:tblGrid>
              <a:tr h="233669">
                <a:tc>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分娩週数</a:t>
                      </a:r>
                      <a:r>
                        <a:rPr lang="ja-JP" altLang="en-US" sz="900" b="0" i="0" u="none" strike="noStrike" baseline="30000">
                          <a:solidFill>
                            <a:srgbClr val="000000"/>
                          </a:solidFill>
                          <a:effectLst/>
                          <a:latin typeface="ＭＳ Ｐゴシック" panose="020B0600070205080204" pitchFamily="50" charset="-128"/>
                          <a:ea typeface="ＭＳ Ｐゴシック" panose="020B0600070205080204" pitchFamily="50" charset="-128"/>
                        </a:rPr>
                        <a:t>注</a:t>
                      </a:r>
                      <a:r>
                        <a:rPr lang="en-US" altLang="ja-JP" sz="900" b="0" i="0" u="none" strike="noStrike" baseline="30000">
                          <a:solidFill>
                            <a:srgbClr val="000000"/>
                          </a:solidFill>
                          <a:effectLst/>
                          <a:latin typeface="ＭＳ Ｐゴシック" panose="020B0600070205080204" pitchFamily="50" charset="-128"/>
                          <a:ea typeface="ＭＳ Ｐゴシック" panose="020B0600070205080204" pitchFamily="50" charset="-128"/>
                        </a:rPr>
                        <a:t>1</a:t>
                      </a:r>
                      <a:r>
                        <a:rPr lang="ja-JP" altLang="en-US" sz="900" b="0" i="0" u="none" strike="noStrike" baseline="30000">
                          <a:solidFill>
                            <a:srgbClr val="000000"/>
                          </a:solidFill>
                          <a:effectLst/>
                          <a:latin typeface="ＭＳ Ｐゴシック" panose="020B0600070205080204" pitchFamily="50" charset="-128"/>
                          <a:ea typeface="ＭＳ Ｐゴシック" panose="020B0600070205080204" pitchFamily="50" charset="-128"/>
                        </a:rPr>
                        <a:t>）</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762" marR="9762" marT="97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件数</a:t>
                      </a:r>
                    </a:p>
                  </a:txBody>
                  <a:tcPr marL="9762" marR="9762" marT="97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9762" marR="9762" marT="97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3391556815"/>
                  </a:ext>
                </a:extLst>
              </a:tr>
              <a:tr h="233669">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満</a:t>
                      </a: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28</a:t>
                      </a: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週</a:t>
                      </a:r>
                    </a:p>
                  </a:txBody>
                  <a:tcPr marL="9762" marR="9762" marT="97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46</a:t>
                      </a:r>
                    </a:p>
                  </a:txBody>
                  <a:tcPr marL="9762" marR="9762" marT="97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2.2 </a:t>
                      </a:r>
                    </a:p>
                  </a:txBody>
                  <a:tcPr marL="9762" marR="9762" marT="97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15657696"/>
                  </a:ext>
                </a:extLst>
              </a:tr>
              <a:tr h="233669">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満</a:t>
                      </a: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29</a:t>
                      </a: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週</a:t>
                      </a:r>
                    </a:p>
                  </a:txBody>
                  <a:tcPr marL="9762" marR="9762" marT="97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40</a:t>
                      </a:r>
                    </a:p>
                  </a:txBody>
                  <a:tcPr marL="9762" marR="9762" marT="97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1.9 </a:t>
                      </a:r>
                    </a:p>
                  </a:txBody>
                  <a:tcPr marL="9762" marR="9762" marT="97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41097788"/>
                  </a:ext>
                </a:extLst>
              </a:tr>
              <a:tr h="233669">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満</a:t>
                      </a: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30</a:t>
                      </a: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週</a:t>
                      </a:r>
                    </a:p>
                  </a:txBody>
                  <a:tcPr marL="9762" marR="9762" marT="97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50</a:t>
                      </a:r>
                    </a:p>
                  </a:txBody>
                  <a:tcPr marL="9762" marR="9762" marT="97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2.4 </a:t>
                      </a:r>
                    </a:p>
                  </a:txBody>
                  <a:tcPr marL="9762" marR="9762" marT="97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5866471"/>
                  </a:ext>
                </a:extLst>
              </a:tr>
              <a:tr h="233669">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満</a:t>
                      </a: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31</a:t>
                      </a: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週</a:t>
                      </a:r>
                    </a:p>
                  </a:txBody>
                  <a:tcPr marL="9762" marR="9762" marT="97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40</a:t>
                      </a:r>
                    </a:p>
                  </a:txBody>
                  <a:tcPr marL="9762" marR="9762" marT="97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1.9 </a:t>
                      </a:r>
                    </a:p>
                  </a:txBody>
                  <a:tcPr marL="9762" marR="9762" marT="97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58651924"/>
                  </a:ext>
                </a:extLst>
              </a:tr>
              <a:tr h="233669">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満</a:t>
                      </a: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32</a:t>
                      </a: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週</a:t>
                      </a:r>
                    </a:p>
                  </a:txBody>
                  <a:tcPr marL="9762" marR="9762" marT="97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53</a:t>
                      </a:r>
                    </a:p>
                  </a:txBody>
                  <a:tcPr marL="9762" marR="9762" marT="97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2.5 </a:t>
                      </a:r>
                    </a:p>
                  </a:txBody>
                  <a:tcPr marL="9762" marR="9762" marT="97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86972645"/>
                  </a:ext>
                </a:extLst>
              </a:tr>
              <a:tr h="233669">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満</a:t>
                      </a: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33</a:t>
                      </a: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週</a:t>
                      </a:r>
                    </a:p>
                  </a:txBody>
                  <a:tcPr marL="9762" marR="9762" marT="97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99</a:t>
                      </a:r>
                    </a:p>
                  </a:txBody>
                  <a:tcPr marL="9762" marR="9762" marT="97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4.7 </a:t>
                      </a:r>
                    </a:p>
                  </a:txBody>
                  <a:tcPr marL="9762" marR="9762" marT="97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26727386"/>
                  </a:ext>
                </a:extLst>
              </a:tr>
              <a:tr h="233669">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満</a:t>
                      </a: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34</a:t>
                      </a: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週</a:t>
                      </a:r>
                    </a:p>
                  </a:txBody>
                  <a:tcPr marL="9762" marR="9762" marT="97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98</a:t>
                      </a:r>
                    </a:p>
                  </a:txBody>
                  <a:tcPr marL="9762" marR="9762" marT="97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4.6 </a:t>
                      </a:r>
                    </a:p>
                  </a:txBody>
                  <a:tcPr marL="9762" marR="9762" marT="97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62552041"/>
                  </a:ext>
                </a:extLst>
              </a:tr>
              <a:tr h="233669">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満</a:t>
                      </a: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35</a:t>
                      </a: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週</a:t>
                      </a:r>
                    </a:p>
                  </a:txBody>
                  <a:tcPr marL="9762" marR="9762" marT="97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112</a:t>
                      </a:r>
                    </a:p>
                  </a:txBody>
                  <a:tcPr marL="9762" marR="9762" marT="97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5.3 </a:t>
                      </a:r>
                    </a:p>
                  </a:txBody>
                  <a:tcPr marL="9762" marR="9762" marT="97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02424474"/>
                  </a:ext>
                </a:extLst>
              </a:tr>
              <a:tr h="233669">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満</a:t>
                      </a: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36</a:t>
                      </a: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週</a:t>
                      </a:r>
                    </a:p>
                  </a:txBody>
                  <a:tcPr marL="9762" marR="9762" marT="97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149</a:t>
                      </a:r>
                    </a:p>
                  </a:txBody>
                  <a:tcPr marL="9762" marR="9762" marT="97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7.1 </a:t>
                      </a:r>
                    </a:p>
                  </a:txBody>
                  <a:tcPr marL="9762" marR="9762" marT="97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83770913"/>
                  </a:ext>
                </a:extLst>
              </a:tr>
              <a:tr h="233669">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満</a:t>
                      </a: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37</a:t>
                      </a: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週</a:t>
                      </a:r>
                    </a:p>
                  </a:txBody>
                  <a:tcPr marL="9762" marR="9762" marT="97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249</a:t>
                      </a:r>
                    </a:p>
                  </a:txBody>
                  <a:tcPr marL="9762" marR="9762" marT="97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11.8 </a:t>
                      </a:r>
                    </a:p>
                  </a:txBody>
                  <a:tcPr marL="9762" marR="9762" marT="97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00661729"/>
                  </a:ext>
                </a:extLst>
              </a:tr>
              <a:tr h="233669">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満</a:t>
                      </a: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38</a:t>
                      </a: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週</a:t>
                      </a:r>
                    </a:p>
                  </a:txBody>
                  <a:tcPr marL="9762" marR="9762" marT="97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312</a:t>
                      </a:r>
                    </a:p>
                  </a:txBody>
                  <a:tcPr marL="9762" marR="9762" marT="97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14.8 </a:t>
                      </a:r>
                    </a:p>
                  </a:txBody>
                  <a:tcPr marL="9762" marR="9762" marT="97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59759628"/>
                  </a:ext>
                </a:extLst>
              </a:tr>
              <a:tr h="233669">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満</a:t>
                      </a: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39</a:t>
                      </a: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週</a:t>
                      </a:r>
                    </a:p>
                  </a:txBody>
                  <a:tcPr marL="9762" marR="9762" marT="97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348</a:t>
                      </a:r>
                    </a:p>
                  </a:txBody>
                  <a:tcPr marL="9762" marR="9762" marT="97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16.5 </a:t>
                      </a:r>
                    </a:p>
                  </a:txBody>
                  <a:tcPr marL="9762" marR="9762" marT="97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77262361"/>
                  </a:ext>
                </a:extLst>
              </a:tr>
              <a:tr h="233669">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満</a:t>
                      </a: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40</a:t>
                      </a: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週</a:t>
                      </a:r>
                    </a:p>
                  </a:txBody>
                  <a:tcPr marL="9762" marR="9762" marT="97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345</a:t>
                      </a:r>
                    </a:p>
                  </a:txBody>
                  <a:tcPr marL="9762" marR="9762" marT="97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16.3 </a:t>
                      </a:r>
                    </a:p>
                  </a:txBody>
                  <a:tcPr marL="9762" marR="9762" marT="97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65949472"/>
                  </a:ext>
                </a:extLst>
              </a:tr>
              <a:tr h="233669">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満</a:t>
                      </a: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41</a:t>
                      </a: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週</a:t>
                      </a:r>
                    </a:p>
                  </a:txBody>
                  <a:tcPr marL="9762" marR="9762" marT="97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159</a:t>
                      </a:r>
                    </a:p>
                  </a:txBody>
                  <a:tcPr marL="9762" marR="9762" marT="97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7.5 </a:t>
                      </a:r>
                    </a:p>
                  </a:txBody>
                  <a:tcPr marL="9762" marR="9762" marT="97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30847444"/>
                  </a:ext>
                </a:extLst>
              </a:tr>
              <a:tr h="233669">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満</a:t>
                      </a: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42</a:t>
                      </a: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週</a:t>
                      </a:r>
                    </a:p>
                  </a:txBody>
                  <a:tcPr marL="9762" marR="9762" marT="97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10</a:t>
                      </a:r>
                    </a:p>
                  </a:txBody>
                  <a:tcPr marL="9762" marR="9762" marT="97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0.5 </a:t>
                      </a:r>
                    </a:p>
                  </a:txBody>
                  <a:tcPr marL="9762" marR="9762" marT="97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60468197"/>
                  </a:ext>
                </a:extLst>
              </a:tr>
              <a:tr h="243018">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不明</a:t>
                      </a:r>
                      <a:r>
                        <a:rPr lang="ja-JP" altLang="en-US" sz="900" b="0" i="0" u="none" strike="noStrike" baseline="30000">
                          <a:solidFill>
                            <a:srgbClr val="000000"/>
                          </a:solidFill>
                          <a:effectLst/>
                          <a:latin typeface="ＭＳ Ｐゴシック" panose="020B0600070205080204" pitchFamily="50" charset="-128"/>
                          <a:ea typeface="ＭＳ Ｐゴシック" panose="020B0600070205080204" pitchFamily="50" charset="-128"/>
                        </a:rPr>
                        <a:t>注</a:t>
                      </a:r>
                      <a:r>
                        <a:rPr lang="en-US" altLang="ja-JP" sz="900" b="0" i="0" u="none" strike="noStrike" baseline="30000">
                          <a:solidFill>
                            <a:srgbClr val="000000"/>
                          </a:solidFill>
                          <a:effectLst/>
                          <a:latin typeface="ＭＳ Ｐゴシック" panose="020B0600070205080204" pitchFamily="50" charset="-128"/>
                          <a:ea typeface="ＭＳ Ｐゴシック" panose="020B0600070205080204" pitchFamily="50" charset="-128"/>
                        </a:rPr>
                        <a:t>2</a:t>
                      </a:r>
                      <a:r>
                        <a:rPr lang="ja-JP" altLang="en-US" sz="900" b="0" i="0" u="none" strike="noStrike" baseline="30000">
                          <a:solidFill>
                            <a:srgbClr val="000000"/>
                          </a:solidFill>
                          <a:effectLst/>
                          <a:latin typeface="ＭＳ Ｐゴシック" panose="020B0600070205080204" pitchFamily="50" charset="-128"/>
                          <a:ea typeface="ＭＳ Ｐゴシック" panose="020B0600070205080204" pitchFamily="50" charset="-128"/>
                        </a:rPr>
                        <a:t>）</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762" marR="9762" marT="97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3</a:t>
                      </a:r>
                    </a:p>
                  </a:txBody>
                  <a:tcPr marL="9762" marR="9762" marT="97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0.1 </a:t>
                      </a:r>
                    </a:p>
                  </a:txBody>
                  <a:tcPr marL="9762" marR="9762" marT="97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554753065"/>
                  </a:ext>
                </a:extLst>
              </a:tr>
              <a:tr h="243018">
                <a:tc>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合計</a:t>
                      </a:r>
                    </a:p>
                  </a:txBody>
                  <a:tcPr marL="9762" marR="9762" marT="97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2,113</a:t>
                      </a:r>
                    </a:p>
                  </a:txBody>
                  <a:tcPr marL="9762" marR="9762" marT="97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100.0 </a:t>
                      </a:r>
                    </a:p>
                  </a:txBody>
                  <a:tcPr marL="9762" marR="9762" marT="97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73564178"/>
                  </a:ext>
                </a:extLst>
              </a:tr>
              <a:tr h="364628">
                <a:tc gridSpan="3">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注</a:t>
                      </a: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1</a:t>
                      </a: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）「分娩週数」は、妊娠満</a:t>
                      </a: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37</a:t>
                      </a: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週以降満</a:t>
                      </a: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42</a:t>
                      </a: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週未満の分娩が正期産である。</a:t>
                      </a:r>
                    </a:p>
                  </a:txBody>
                  <a:tcPr marL="106522" marR="106522" marT="53261" marB="53261" anchor="ctr">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102734145"/>
                  </a:ext>
                </a:extLst>
              </a:tr>
              <a:tr h="497873">
                <a:tc gridSpan="3">
                  <a:txBody>
                    <a:bodyPr/>
                    <a:lstStyle/>
                    <a:p>
                      <a:pPr algn="l"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注</a:t>
                      </a: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2</a:t>
                      </a: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）「不明」は、原因分析報告書に「在胎週数が不明」と記載されているが、審査委員会において、妊娠・分娩経過等から補償対象基準を満たす週数であると判断された事例である。</a:t>
                      </a:r>
                    </a:p>
                  </a:txBody>
                  <a:tcPr marL="106522" marR="106522" marT="53261" marB="53261" anchor="ctr">
                    <a:lnL>
                      <a:noFill/>
                    </a:lnL>
                    <a:lnR>
                      <a:noFill/>
                    </a:lnR>
                    <a:lnT>
                      <a:noFill/>
                    </a:lnT>
                    <a:lnB>
                      <a:noFill/>
                    </a:lnB>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438418626"/>
                  </a:ext>
                </a:extLst>
              </a:tr>
            </a:tbl>
          </a:graphicData>
        </a:graphic>
      </p:graphicFrame>
      <p:sp>
        <p:nvSpPr>
          <p:cNvPr id="2" name="スライド番号プレースホルダー 1">
            <a:extLst>
              <a:ext uri="{FF2B5EF4-FFF2-40B4-BE49-F238E27FC236}">
                <a16:creationId xmlns:a16="http://schemas.microsoft.com/office/drawing/2014/main" id="{A30D86E4-0C93-4C2A-AE7C-E35F4307771C}"/>
              </a:ext>
            </a:extLst>
          </p:cNvPr>
          <p:cNvSpPr>
            <a:spLocks noGrp="1"/>
          </p:cNvSpPr>
          <p:nvPr>
            <p:ph type="sldNum" sz="quarter" idx="12"/>
          </p:nvPr>
        </p:nvSpPr>
        <p:spPr/>
        <p:txBody>
          <a:bodyPr/>
          <a:lstStyle/>
          <a:p>
            <a:pPr>
              <a:defRPr/>
            </a:pPr>
            <a:fld id="{930F64EC-FE0A-4460-B896-894E0E1B6F85}" type="slidenum">
              <a:rPr lang="ja-JP" altLang="en-US" smtClean="0"/>
              <a:pPr>
                <a:defRPr/>
              </a:pPr>
              <a:t>107</a:t>
            </a:fld>
            <a:endParaRPr lang="en-US" altLang="ja-JP" dirty="0"/>
          </a:p>
        </p:txBody>
      </p:sp>
    </p:spTree>
    <p:extLst>
      <p:ext uri="{BB962C8B-B14F-4D97-AF65-F5344CB8AC3E}">
        <p14:creationId xmlns:p14="http://schemas.microsoft.com/office/powerpoint/2010/main" val="143493181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1885950" y="346075"/>
            <a:ext cx="6134100" cy="644525"/>
          </a:xfrm>
        </p:spPr>
        <p:txBody>
          <a:bodyPr/>
          <a:lstStyle/>
          <a:p>
            <a:pPr eaLnBrk="1" hangingPunct="1"/>
            <a:r>
              <a:rPr lang="ja-JP" altLang="en-US" dirty="0"/>
              <a:t>②妊産婦等に関する基本情報</a:t>
            </a:r>
          </a:p>
        </p:txBody>
      </p:sp>
      <p:sp>
        <p:nvSpPr>
          <p:cNvPr id="26627" name="AutoShape 3"/>
          <p:cNvSpPr>
            <a:spLocks noGrp="1" noChangeArrowheads="1"/>
          </p:cNvSpPr>
          <p:nvPr>
            <p:ph idx="1"/>
          </p:nvPr>
        </p:nvSpPr>
        <p:spPr>
          <a:xfrm>
            <a:off x="127670" y="1236663"/>
            <a:ext cx="3575251" cy="5498988"/>
          </a:xfrm>
          <a:prstGeom prst="wedgeRoundRectCallout">
            <a:avLst>
              <a:gd name="adj1" fmla="val 59074"/>
              <a:gd name="adj2" fmla="val -37167"/>
              <a:gd name="adj3" fmla="val 16667"/>
            </a:avLst>
          </a:prstGeom>
          <a:gradFill rotWithShape="1">
            <a:gsLst>
              <a:gs pos="0">
                <a:srgbClr val="CCFFFF"/>
              </a:gs>
              <a:gs pos="50000">
                <a:srgbClr val="FFFFFF"/>
              </a:gs>
              <a:gs pos="100000">
                <a:srgbClr val="CCFFFF"/>
              </a:gs>
            </a:gsLst>
            <a:lin ang="2700000" scaled="1"/>
          </a:gradFill>
          <a:ln>
            <a:solidFill>
              <a:schemeClr val="tx1"/>
            </a:solidFill>
            <a:miter lim="800000"/>
            <a:headEnd type="none" w="med" len="med"/>
            <a:tailEnd type="none" w="med" len="med"/>
          </a:ln>
        </p:spPr>
        <p:txBody>
          <a:bodyPr lIns="54000" tIns="54000" rIns="54000" bIns="54000" anchor="ctr"/>
          <a:lstStyle/>
          <a:p>
            <a:pPr marL="257175" indent="-257175" eaLnBrk="1" hangingPunct="1">
              <a:lnSpc>
                <a:spcPct val="130000"/>
              </a:lnSpc>
              <a:buFontTx/>
              <a:buNone/>
            </a:pPr>
            <a:r>
              <a:rPr lang="ja-JP" altLang="en-US" sz="1800" dirty="0">
                <a:ea typeface="HG丸ｺﾞｼｯｸM-PRO" panose="020F0600000000000000" pitchFamily="50" charset="-128"/>
              </a:rPr>
              <a:t>・</a:t>
            </a:r>
            <a:r>
              <a:rPr lang="ja-JP" altLang="en-US" sz="1800" u="sng" dirty="0">
                <a:ea typeface="HG丸ｺﾞｼｯｸM-PRO" panose="020F0600000000000000" pitchFamily="50" charset="-128"/>
              </a:rPr>
              <a:t>出産時における妊産婦の</a:t>
            </a:r>
            <a:endParaRPr lang="en-US" altLang="ja-JP" sz="1800" u="sng" dirty="0">
              <a:ea typeface="HG丸ｺﾞｼｯｸM-PRO" panose="020F0600000000000000" pitchFamily="50" charset="-128"/>
            </a:endParaRPr>
          </a:p>
          <a:p>
            <a:pPr marL="257175" indent="-257175" eaLnBrk="1" hangingPunct="1">
              <a:lnSpc>
                <a:spcPct val="130000"/>
              </a:lnSpc>
              <a:buFontTx/>
              <a:buNone/>
            </a:pPr>
            <a:r>
              <a:rPr lang="ja-JP" altLang="en-US" sz="1800" dirty="0">
                <a:ea typeface="HG丸ｺﾞｼｯｸM-PRO" panose="020F0600000000000000" pitchFamily="50" charset="-128"/>
              </a:rPr>
              <a:t>　</a:t>
            </a:r>
            <a:r>
              <a:rPr lang="ja-JP" altLang="en-US" sz="1800" u="sng" dirty="0">
                <a:ea typeface="HG丸ｺﾞｼｯｸM-PRO" panose="020F0600000000000000" pitchFamily="50" charset="-128"/>
              </a:rPr>
              <a:t>年齢</a:t>
            </a:r>
          </a:p>
          <a:p>
            <a:pPr marL="257175" indent="-257175" eaLnBrk="1" hangingPunct="1">
              <a:lnSpc>
                <a:spcPct val="130000"/>
              </a:lnSpc>
              <a:buFontTx/>
              <a:buNone/>
            </a:pPr>
            <a:r>
              <a:rPr lang="ja-JP" altLang="en-US" sz="1800" dirty="0">
                <a:ea typeface="HG丸ｺﾞｼｯｸM-PRO" panose="020F0600000000000000" pitchFamily="50" charset="-128"/>
              </a:rPr>
              <a:t>・妊産婦の身長</a:t>
            </a:r>
          </a:p>
          <a:p>
            <a:pPr marL="257175" indent="-257175" eaLnBrk="1" hangingPunct="1">
              <a:lnSpc>
                <a:spcPct val="130000"/>
              </a:lnSpc>
              <a:buFontTx/>
              <a:buNone/>
            </a:pPr>
            <a:r>
              <a:rPr lang="ja-JP" altLang="en-US" sz="1800" dirty="0">
                <a:ea typeface="HG丸ｺﾞｼｯｸM-PRO" panose="020F0600000000000000" pitchFamily="50" charset="-128"/>
              </a:rPr>
              <a:t>・非妊娠時・分娩時別妊産婦の体重</a:t>
            </a:r>
          </a:p>
          <a:p>
            <a:pPr marL="257175" indent="-257175" eaLnBrk="1" hangingPunct="1">
              <a:lnSpc>
                <a:spcPct val="130000"/>
              </a:lnSpc>
              <a:buFontTx/>
              <a:buNone/>
            </a:pPr>
            <a:r>
              <a:rPr lang="ja-JP" altLang="en-US" sz="1800" dirty="0">
                <a:ea typeface="HG丸ｺﾞｼｯｸM-PRO" panose="020F0600000000000000" pitchFamily="50" charset="-128"/>
              </a:rPr>
              <a:t>・</a:t>
            </a:r>
            <a:r>
              <a:rPr lang="ja-JP" altLang="en-US" sz="1800" u="sng" dirty="0">
                <a:ea typeface="HG丸ｺﾞｼｯｸM-PRO" panose="020F0600000000000000" pitchFamily="50" charset="-128"/>
              </a:rPr>
              <a:t>非妊娠時における妊産婦のＢＭＩ</a:t>
            </a:r>
          </a:p>
          <a:p>
            <a:pPr marL="257175" indent="-257175" eaLnBrk="1" hangingPunct="1">
              <a:lnSpc>
                <a:spcPct val="130000"/>
              </a:lnSpc>
              <a:buFontTx/>
              <a:buNone/>
            </a:pPr>
            <a:r>
              <a:rPr lang="ja-JP" altLang="en-US" sz="1800" dirty="0">
                <a:ea typeface="HG丸ｺﾞｼｯｸM-PRO" panose="020F0600000000000000" pitchFamily="50" charset="-128"/>
              </a:rPr>
              <a:t>・妊娠中の体重の増減</a:t>
            </a:r>
          </a:p>
          <a:p>
            <a:pPr marL="257175" indent="-257175" eaLnBrk="1" hangingPunct="1">
              <a:lnSpc>
                <a:spcPct val="130000"/>
              </a:lnSpc>
              <a:buFontTx/>
              <a:buNone/>
            </a:pPr>
            <a:r>
              <a:rPr lang="ja-JP" altLang="en-US" sz="1800" dirty="0">
                <a:ea typeface="HG丸ｺﾞｼｯｸM-PRO" panose="020F0600000000000000" pitchFamily="50" charset="-128"/>
              </a:rPr>
              <a:t>・妊産婦の飲酒および喫煙の有無</a:t>
            </a:r>
          </a:p>
          <a:p>
            <a:pPr marL="257175" indent="-257175" eaLnBrk="1" hangingPunct="1">
              <a:lnSpc>
                <a:spcPct val="130000"/>
              </a:lnSpc>
              <a:buFontTx/>
              <a:buNone/>
            </a:pPr>
            <a:r>
              <a:rPr lang="ja-JP" altLang="en-US" sz="1800" dirty="0">
                <a:ea typeface="HG丸ｺﾞｼｯｸM-PRO" panose="020F0600000000000000" pitchFamily="50" charset="-128"/>
              </a:rPr>
              <a:t>・妊産婦の既往</a:t>
            </a:r>
          </a:p>
          <a:p>
            <a:pPr marL="257175" indent="-257175" eaLnBrk="1" hangingPunct="1">
              <a:lnSpc>
                <a:spcPct val="130000"/>
              </a:lnSpc>
              <a:buFontTx/>
              <a:buNone/>
            </a:pPr>
            <a:r>
              <a:rPr lang="ja-JP" altLang="en-US" sz="1800" dirty="0">
                <a:ea typeface="HG丸ｺﾞｼｯｸM-PRO" panose="020F0600000000000000" pitchFamily="50" charset="-128"/>
              </a:rPr>
              <a:t>・既往分娩回数</a:t>
            </a:r>
          </a:p>
          <a:p>
            <a:pPr marL="257175" indent="-257175" eaLnBrk="1" hangingPunct="1">
              <a:lnSpc>
                <a:spcPct val="130000"/>
              </a:lnSpc>
              <a:buFontTx/>
              <a:buNone/>
            </a:pPr>
            <a:r>
              <a:rPr lang="ja-JP" altLang="en-US" sz="1800" dirty="0">
                <a:ea typeface="HG丸ｺﾞｼｯｸM-PRO" panose="020F0600000000000000" pitchFamily="50" charset="-128"/>
              </a:rPr>
              <a:t>・経産婦における既往帝王切開術の回数</a:t>
            </a:r>
          </a:p>
        </p:txBody>
      </p:sp>
      <p:sp>
        <p:nvSpPr>
          <p:cNvPr id="26679" name="Rectangle 138"/>
          <p:cNvSpPr>
            <a:spLocks noChangeArrowheads="1"/>
          </p:cNvSpPr>
          <p:nvPr/>
        </p:nvSpPr>
        <p:spPr bwMode="auto">
          <a:xfrm>
            <a:off x="4621525" y="1011472"/>
            <a:ext cx="184285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dirty="0"/>
              <a:t>出産時における</a:t>
            </a:r>
            <a:endParaRPr lang="en-US" altLang="ja-JP" dirty="0"/>
          </a:p>
          <a:p>
            <a:pPr eaLnBrk="1" hangingPunct="1"/>
            <a:r>
              <a:rPr lang="ja-JP" altLang="en-US" dirty="0"/>
              <a:t>妊産婦の年齢</a:t>
            </a:r>
          </a:p>
        </p:txBody>
      </p:sp>
      <p:sp>
        <p:nvSpPr>
          <p:cNvPr id="26722" name="Rectangle 327"/>
          <p:cNvSpPr>
            <a:spLocks noChangeArrowheads="1"/>
          </p:cNvSpPr>
          <p:nvPr/>
        </p:nvSpPr>
        <p:spPr bwMode="auto">
          <a:xfrm>
            <a:off x="7112446" y="1011472"/>
            <a:ext cx="206511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dirty="0"/>
              <a:t>非妊娠時における</a:t>
            </a:r>
            <a:endParaRPr lang="en-US" altLang="ja-JP" dirty="0"/>
          </a:p>
          <a:p>
            <a:pPr eaLnBrk="1" hangingPunct="1"/>
            <a:r>
              <a:rPr lang="ja-JP" altLang="en-US" dirty="0"/>
              <a:t>妊産婦のＢＭＩ</a:t>
            </a:r>
          </a:p>
        </p:txBody>
      </p:sp>
      <p:sp>
        <p:nvSpPr>
          <p:cNvPr id="12" name="Rectangle 138">
            <a:extLst>
              <a:ext uri="{FF2B5EF4-FFF2-40B4-BE49-F238E27FC236}">
                <a16:creationId xmlns:a16="http://schemas.microsoft.com/office/drawing/2014/main" id="{244C4D6F-572A-4B2B-8610-138196B39026}"/>
              </a:ext>
            </a:extLst>
          </p:cNvPr>
          <p:cNvSpPr>
            <a:spLocks noChangeArrowheads="1"/>
          </p:cNvSpPr>
          <p:nvPr/>
        </p:nvSpPr>
        <p:spPr bwMode="auto">
          <a:xfrm>
            <a:off x="4179418" y="1101760"/>
            <a:ext cx="278901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2400" dirty="0"/>
              <a:t>＜　　　　　　＞</a:t>
            </a:r>
          </a:p>
        </p:txBody>
      </p:sp>
      <p:sp>
        <p:nvSpPr>
          <p:cNvPr id="13" name="Rectangle 138">
            <a:extLst>
              <a:ext uri="{FF2B5EF4-FFF2-40B4-BE49-F238E27FC236}">
                <a16:creationId xmlns:a16="http://schemas.microsoft.com/office/drawing/2014/main" id="{AF3202BE-DAF9-4E3B-95E1-5B854A06F239}"/>
              </a:ext>
            </a:extLst>
          </p:cNvPr>
          <p:cNvSpPr>
            <a:spLocks noChangeArrowheads="1"/>
          </p:cNvSpPr>
          <p:nvPr/>
        </p:nvSpPr>
        <p:spPr bwMode="auto">
          <a:xfrm>
            <a:off x="6824414" y="1092721"/>
            <a:ext cx="278901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2400" dirty="0"/>
              <a:t>＜　　　　　　＞</a:t>
            </a:r>
          </a:p>
        </p:txBody>
      </p:sp>
      <p:graphicFrame>
        <p:nvGraphicFramePr>
          <p:cNvPr id="5" name="表 4">
            <a:extLst>
              <a:ext uri="{FF2B5EF4-FFF2-40B4-BE49-F238E27FC236}">
                <a16:creationId xmlns:a16="http://schemas.microsoft.com/office/drawing/2014/main" id="{EF6135C0-7E39-46A6-9CB7-2B4AFBF0FC1C}"/>
              </a:ext>
            </a:extLst>
          </p:cNvPr>
          <p:cNvGraphicFramePr>
            <a:graphicFrameLocks noGrp="1"/>
          </p:cNvGraphicFramePr>
          <p:nvPr>
            <p:extLst/>
          </p:nvPr>
        </p:nvGraphicFramePr>
        <p:xfrm>
          <a:off x="4208472" y="1629594"/>
          <a:ext cx="2543934" cy="3832794"/>
        </p:xfrm>
        <a:graphic>
          <a:graphicData uri="http://schemas.openxmlformats.org/drawingml/2006/table">
            <a:tbl>
              <a:tblPr/>
              <a:tblGrid>
                <a:gridCol w="1013072">
                  <a:extLst>
                    <a:ext uri="{9D8B030D-6E8A-4147-A177-3AD203B41FA5}">
                      <a16:colId xmlns:a16="http://schemas.microsoft.com/office/drawing/2014/main" val="2615825636"/>
                    </a:ext>
                  </a:extLst>
                </a:gridCol>
                <a:gridCol w="765431">
                  <a:extLst>
                    <a:ext uri="{9D8B030D-6E8A-4147-A177-3AD203B41FA5}">
                      <a16:colId xmlns:a16="http://schemas.microsoft.com/office/drawing/2014/main" val="2320616042"/>
                    </a:ext>
                  </a:extLst>
                </a:gridCol>
                <a:gridCol w="765431">
                  <a:extLst>
                    <a:ext uri="{9D8B030D-6E8A-4147-A177-3AD203B41FA5}">
                      <a16:colId xmlns:a16="http://schemas.microsoft.com/office/drawing/2014/main" val="2899002041"/>
                    </a:ext>
                  </a:extLst>
                </a:gridCol>
              </a:tblGrid>
              <a:tr h="422114">
                <a:tc>
                  <a:txBody>
                    <a:bodyPr/>
                    <a:lstStyle/>
                    <a:p>
                      <a:pPr algn="ctr" fontAlgn="ctr"/>
                      <a:r>
                        <a:rPr lang="ja-JP" altLang="en-US" sz="1700" b="0" i="0" u="none" strike="noStrike">
                          <a:solidFill>
                            <a:srgbClr val="000000"/>
                          </a:solidFill>
                          <a:effectLst/>
                          <a:latin typeface="ＭＳ Ｐゴシック" panose="020B0600070205080204" pitchFamily="50" charset="-128"/>
                          <a:ea typeface="ＭＳ Ｐゴシック" panose="020B0600070205080204" pitchFamily="50" charset="-128"/>
                        </a:rPr>
                        <a:t>年齢</a:t>
                      </a:r>
                    </a:p>
                  </a:txBody>
                  <a:tcPr marL="16885" marR="16885" marT="168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ja-JP" altLang="en-US" sz="1700" b="0" i="0" u="none" strike="noStrike">
                          <a:solidFill>
                            <a:srgbClr val="000000"/>
                          </a:solidFill>
                          <a:effectLst/>
                          <a:latin typeface="ＭＳ Ｐゴシック" panose="020B0600070205080204" pitchFamily="50" charset="-128"/>
                          <a:ea typeface="ＭＳ Ｐゴシック" panose="020B0600070205080204" pitchFamily="50" charset="-128"/>
                        </a:rPr>
                        <a:t>件数</a:t>
                      </a:r>
                    </a:p>
                  </a:txBody>
                  <a:tcPr marL="16885" marR="16885" marT="168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ja-JP" altLang="en-US" sz="17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16885" marR="16885" marT="168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1242448171"/>
                  </a:ext>
                </a:extLst>
              </a:tr>
              <a:tr h="422114">
                <a:tc>
                  <a:txBody>
                    <a:bodyPr/>
                    <a:lstStyle/>
                    <a:p>
                      <a:pPr algn="l" fontAlgn="ctr"/>
                      <a:r>
                        <a:rPr lang="en-US" altLang="ja-JP" sz="1700" b="0" i="0" u="none" strike="noStrike">
                          <a:solidFill>
                            <a:srgbClr val="000000"/>
                          </a:solidFill>
                          <a:effectLst/>
                          <a:latin typeface="ＭＳ Ｐゴシック" panose="020B0600070205080204" pitchFamily="50" charset="-128"/>
                          <a:ea typeface="ＭＳ Ｐゴシック" panose="020B0600070205080204" pitchFamily="50" charset="-128"/>
                        </a:rPr>
                        <a:t>20</a:t>
                      </a:r>
                      <a:r>
                        <a:rPr lang="ja-JP" altLang="en-US" sz="1700" b="0" i="0" u="none" strike="noStrike">
                          <a:solidFill>
                            <a:srgbClr val="000000"/>
                          </a:solidFill>
                          <a:effectLst/>
                          <a:latin typeface="ＭＳ Ｐゴシック" panose="020B0600070205080204" pitchFamily="50" charset="-128"/>
                          <a:ea typeface="ＭＳ Ｐゴシック" panose="020B0600070205080204" pitchFamily="50" charset="-128"/>
                        </a:rPr>
                        <a:t>歳未満</a:t>
                      </a:r>
                    </a:p>
                  </a:txBody>
                  <a:tcPr marL="16885" marR="16885" marT="168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700" b="0" i="0" u="none" strike="noStrike">
                          <a:solidFill>
                            <a:srgbClr val="000000"/>
                          </a:solidFill>
                          <a:effectLst/>
                          <a:latin typeface="ＭＳ Ｐゴシック" panose="020B0600070205080204" pitchFamily="50" charset="-128"/>
                          <a:ea typeface="ＭＳ Ｐゴシック" panose="020B0600070205080204" pitchFamily="50" charset="-128"/>
                        </a:rPr>
                        <a:t>23</a:t>
                      </a:r>
                    </a:p>
                  </a:txBody>
                  <a:tcPr marL="16885" marR="16885" marT="168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700" b="0" i="0" u="none" strike="noStrike">
                          <a:solidFill>
                            <a:srgbClr val="000000"/>
                          </a:solidFill>
                          <a:effectLst/>
                          <a:latin typeface="ＭＳ Ｐゴシック" panose="020B0600070205080204" pitchFamily="50" charset="-128"/>
                          <a:ea typeface="ＭＳ Ｐゴシック" panose="020B0600070205080204" pitchFamily="50" charset="-128"/>
                        </a:rPr>
                        <a:t>1.1 </a:t>
                      </a:r>
                    </a:p>
                  </a:txBody>
                  <a:tcPr marL="16885" marR="16885" marT="168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80897731"/>
                  </a:ext>
                </a:extLst>
              </a:tr>
              <a:tr h="422114">
                <a:tc>
                  <a:txBody>
                    <a:bodyPr/>
                    <a:lstStyle/>
                    <a:p>
                      <a:pPr algn="l" fontAlgn="ctr"/>
                      <a:r>
                        <a:rPr lang="en-US" altLang="ja-JP" sz="1700" b="0" i="0" u="none" strike="noStrike">
                          <a:solidFill>
                            <a:srgbClr val="000000"/>
                          </a:solidFill>
                          <a:effectLst/>
                          <a:latin typeface="ＭＳ Ｐゴシック" panose="020B0600070205080204" pitchFamily="50" charset="-128"/>
                          <a:ea typeface="ＭＳ Ｐゴシック" panose="020B0600070205080204" pitchFamily="50" charset="-128"/>
                        </a:rPr>
                        <a:t>20</a:t>
                      </a:r>
                      <a:r>
                        <a:rPr lang="ja-JP" altLang="en-US" sz="17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700" b="0" i="0" u="none" strike="noStrike">
                          <a:solidFill>
                            <a:srgbClr val="000000"/>
                          </a:solidFill>
                          <a:effectLst/>
                          <a:latin typeface="ＭＳ Ｐゴシック" panose="020B0600070205080204" pitchFamily="50" charset="-128"/>
                          <a:ea typeface="ＭＳ Ｐゴシック" panose="020B0600070205080204" pitchFamily="50" charset="-128"/>
                        </a:rPr>
                        <a:t>24</a:t>
                      </a:r>
                      <a:r>
                        <a:rPr lang="ja-JP" altLang="en-US" sz="1700" b="0" i="0" u="none" strike="noStrike">
                          <a:solidFill>
                            <a:srgbClr val="000000"/>
                          </a:solidFill>
                          <a:effectLst/>
                          <a:latin typeface="ＭＳ Ｐゴシック" panose="020B0600070205080204" pitchFamily="50" charset="-128"/>
                          <a:ea typeface="ＭＳ Ｐゴシック" panose="020B0600070205080204" pitchFamily="50" charset="-128"/>
                        </a:rPr>
                        <a:t>歳</a:t>
                      </a:r>
                    </a:p>
                  </a:txBody>
                  <a:tcPr marL="16885" marR="16885" marT="168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700" b="0" i="0" u="none" strike="noStrike">
                          <a:solidFill>
                            <a:srgbClr val="000000"/>
                          </a:solidFill>
                          <a:effectLst/>
                          <a:latin typeface="ＭＳ Ｐゴシック" panose="020B0600070205080204" pitchFamily="50" charset="-128"/>
                          <a:ea typeface="ＭＳ Ｐゴシック" panose="020B0600070205080204" pitchFamily="50" charset="-128"/>
                        </a:rPr>
                        <a:t>173</a:t>
                      </a:r>
                    </a:p>
                  </a:txBody>
                  <a:tcPr marL="16885" marR="16885" marT="168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700" b="0" i="0" u="none" strike="noStrike">
                          <a:solidFill>
                            <a:srgbClr val="000000"/>
                          </a:solidFill>
                          <a:effectLst/>
                          <a:latin typeface="ＭＳ Ｐゴシック" panose="020B0600070205080204" pitchFamily="50" charset="-128"/>
                          <a:ea typeface="ＭＳ Ｐゴシック" panose="020B0600070205080204" pitchFamily="50" charset="-128"/>
                        </a:rPr>
                        <a:t>8.2 </a:t>
                      </a:r>
                    </a:p>
                  </a:txBody>
                  <a:tcPr marL="16885" marR="16885" marT="168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27389921"/>
                  </a:ext>
                </a:extLst>
              </a:tr>
              <a:tr h="422114">
                <a:tc>
                  <a:txBody>
                    <a:bodyPr/>
                    <a:lstStyle/>
                    <a:p>
                      <a:pPr algn="l" fontAlgn="ctr"/>
                      <a:r>
                        <a:rPr lang="en-US" altLang="ja-JP" sz="1700" b="0" i="0" u="none" strike="noStrike">
                          <a:solidFill>
                            <a:srgbClr val="000000"/>
                          </a:solidFill>
                          <a:effectLst/>
                          <a:latin typeface="ＭＳ Ｐゴシック" panose="020B0600070205080204" pitchFamily="50" charset="-128"/>
                          <a:ea typeface="ＭＳ Ｐゴシック" panose="020B0600070205080204" pitchFamily="50" charset="-128"/>
                        </a:rPr>
                        <a:t>25</a:t>
                      </a:r>
                      <a:r>
                        <a:rPr lang="ja-JP" altLang="en-US" sz="17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700" b="0" i="0" u="none" strike="noStrike">
                          <a:solidFill>
                            <a:srgbClr val="000000"/>
                          </a:solidFill>
                          <a:effectLst/>
                          <a:latin typeface="ＭＳ Ｐゴシック" panose="020B0600070205080204" pitchFamily="50" charset="-128"/>
                          <a:ea typeface="ＭＳ Ｐゴシック" panose="020B0600070205080204" pitchFamily="50" charset="-128"/>
                        </a:rPr>
                        <a:t>29</a:t>
                      </a:r>
                      <a:r>
                        <a:rPr lang="ja-JP" altLang="en-US" sz="1700" b="0" i="0" u="none" strike="noStrike">
                          <a:solidFill>
                            <a:srgbClr val="000000"/>
                          </a:solidFill>
                          <a:effectLst/>
                          <a:latin typeface="ＭＳ Ｐゴシック" panose="020B0600070205080204" pitchFamily="50" charset="-128"/>
                          <a:ea typeface="ＭＳ Ｐゴシック" panose="020B0600070205080204" pitchFamily="50" charset="-128"/>
                        </a:rPr>
                        <a:t>歳</a:t>
                      </a:r>
                    </a:p>
                  </a:txBody>
                  <a:tcPr marL="16885" marR="16885" marT="168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700" b="0" i="0" u="none" strike="noStrike">
                          <a:solidFill>
                            <a:srgbClr val="000000"/>
                          </a:solidFill>
                          <a:effectLst/>
                          <a:latin typeface="ＭＳ Ｐゴシック" panose="020B0600070205080204" pitchFamily="50" charset="-128"/>
                          <a:ea typeface="ＭＳ Ｐゴシック" panose="020B0600070205080204" pitchFamily="50" charset="-128"/>
                        </a:rPr>
                        <a:t>529</a:t>
                      </a:r>
                    </a:p>
                  </a:txBody>
                  <a:tcPr marL="16885" marR="16885" marT="168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700" b="0" i="0" u="none" strike="noStrike">
                          <a:solidFill>
                            <a:srgbClr val="000000"/>
                          </a:solidFill>
                          <a:effectLst/>
                          <a:latin typeface="ＭＳ Ｐゴシック" panose="020B0600070205080204" pitchFamily="50" charset="-128"/>
                          <a:ea typeface="ＭＳ Ｐゴシック" panose="020B0600070205080204" pitchFamily="50" charset="-128"/>
                        </a:rPr>
                        <a:t>25.0 </a:t>
                      </a:r>
                    </a:p>
                  </a:txBody>
                  <a:tcPr marL="16885" marR="16885" marT="168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19148481"/>
                  </a:ext>
                </a:extLst>
              </a:tr>
              <a:tr h="422114">
                <a:tc>
                  <a:txBody>
                    <a:bodyPr/>
                    <a:lstStyle/>
                    <a:p>
                      <a:pPr algn="l" fontAlgn="ctr"/>
                      <a:r>
                        <a:rPr lang="en-US" altLang="ja-JP" sz="1700" b="0" i="0" u="none" strike="noStrike">
                          <a:solidFill>
                            <a:srgbClr val="000000"/>
                          </a:solidFill>
                          <a:effectLst/>
                          <a:latin typeface="ＭＳ Ｐゴシック" panose="020B0600070205080204" pitchFamily="50" charset="-128"/>
                          <a:ea typeface="ＭＳ Ｐゴシック" panose="020B0600070205080204" pitchFamily="50" charset="-128"/>
                        </a:rPr>
                        <a:t>30</a:t>
                      </a:r>
                      <a:r>
                        <a:rPr lang="ja-JP" altLang="en-US" sz="17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700" b="0" i="0" u="none" strike="noStrike">
                          <a:solidFill>
                            <a:srgbClr val="000000"/>
                          </a:solidFill>
                          <a:effectLst/>
                          <a:latin typeface="ＭＳ Ｐゴシック" panose="020B0600070205080204" pitchFamily="50" charset="-128"/>
                          <a:ea typeface="ＭＳ Ｐゴシック" panose="020B0600070205080204" pitchFamily="50" charset="-128"/>
                        </a:rPr>
                        <a:t>34</a:t>
                      </a:r>
                      <a:r>
                        <a:rPr lang="ja-JP" altLang="en-US" sz="1700" b="0" i="0" u="none" strike="noStrike">
                          <a:solidFill>
                            <a:srgbClr val="000000"/>
                          </a:solidFill>
                          <a:effectLst/>
                          <a:latin typeface="ＭＳ Ｐゴシック" panose="020B0600070205080204" pitchFamily="50" charset="-128"/>
                          <a:ea typeface="ＭＳ Ｐゴシック" panose="020B0600070205080204" pitchFamily="50" charset="-128"/>
                        </a:rPr>
                        <a:t>歳</a:t>
                      </a:r>
                    </a:p>
                  </a:txBody>
                  <a:tcPr marL="16885" marR="16885" marT="168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700" b="0" i="0" u="none" strike="noStrike">
                          <a:solidFill>
                            <a:srgbClr val="000000"/>
                          </a:solidFill>
                          <a:effectLst/>
                          <a:latin typeface="ＭＳ Ｐゴシック" panose="020B0600070205080204" pitchFamily="50" charset="-128"/>
                          <a:ea typeface="ＭＳ Ｐゴシック" panose="020B0600070205080204" pitchFamily="50" charset="-128"/>
                        </a:rPr>
                        <a:t>739</a:t>
                      </a:r>
                    </a:p>
                  </a:txBody>
                  <a:tcPr marL="16885" marR="16885" marT="168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700" b="0" i="0" u="none" strike="noStrike">
                          <a:solidFill>
                            <a:srgbClr val="000000"/>
                          </a:solidFill>
                          <a:effectLst/>
                          <a:latin typeface="ＭＳ Ｐゴシック" panose="020B0600070205080204" pitchFamily="50" charset="-128"/>
                          <a:ea typeface="ＭＳ Ｐゴシック" panose="020B0600070205080204" pitchFamily="50" charset="-128"/>
                        </a:rPr>
                        <a:t>35.0 </a:t>
                      </a:r>
                    </a:p>
                  </a:txBody>
                  <a:tcPr marL="16885" marR="16885" marT="168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59157751"/>
                  </a:ext>
                </a:extLst>
              </a:tr>
              <a:tr h="422114">
                <a:tc>
                  <a:txBody>
                    <a:bodyPr/>
                    <a:lstStyle/>
                    <a:p>
                      <a:pPr algn="l" fontAlgn="ctr"/>
                      <a:r>
                        <a:rPr lang="en-US" altLang="ja-JP" sz="1700" b="0" i="0" u="none" strike="noStrike">
                          <a:solidFill>
                            <a:srgbClr val="000000"/>
                          </a:solidFill>
                          <a:effectLst/>
                          <a:latin typeface="ＭＳ Ｐゴシック" panose="020B0600070205080204" pitchFamily="50" charset="-128"/>
                          <a:ea typeface="ＭＳ Ｐゴシック" panose="020B0600070205080204" pitchFamily="50" charset="-128"/>
                        </a:rPr>
                        <a:t>35</a:t>
                      </a:r>
                      <a:r>
                        <a:rPr lang="ja-JP" altLang="en-US" sz="17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700" b="0" i="0" u="none" strike="noStrike">
                          <a:solidFill>
                            <a:srgbClr val="000000"/>
                          </a:solidFill>
                          <a:effectLst/>
                          <a:latin typeface="ＭＳ Ｐゴシック" panose="020B0600070205080204" pitchFamily="50" charset="-128"/>
                          <a:ea typeface="ＭＳ Ｐゴシック" panose="020B0600070205080204" pitchFamily="50" charset="-128"/>
                        </a:rPr>
                        <a:t>39</a:t>
                      </a:r>
                      <a:r>
                        <a:rPr lang="ja-JP" altLang="en-US" sz="1700" b="0" i="0" u="none" strike="noStrike">
                          <a:solidFill>
                            <a:srgbClr val="000000"/>
                          </a:solidFill>
                          <a:effectLst/>
                          <a:latin typeface="ＭＳ Ｐゴシック" panose="020B0600070205080204" pitchFamily="50" charset="-128"/>
                          <a:ea typeface="ＭＳ Ｐゴシック" panose="020B0600070205080204" pitchFamily="50" charset="-128"/>
                        </a:rPr>
                        <a:t>歳</a:t>
                      </a:r>
                    </a:p>
                  </a:txBody>
                  <a:tcPr marL="16885" marR="16885" marT="168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700" b="0" i="0" u="none" strike="noStrike">
                          <a:solidFill>
                            <a:srgbClr val="000000"/>
                          </a:solidFill>
                          <a:effectLst/>
                          <a:latin typeface="ＭＳ Ｐゴシック" panose="020B0600070205080204" pitchFamily="50" charset="-128"/>
                          <a:ea typeface="ＭＳ Ｐゴシック" panose="020B0600070205080204" pitchFamily="50" charset="-128"/>
                        </a:rPr>
                        <a:t>523</a:t>
                      </a:r>
                    </a:p>
                  </a:txBody>
                  <a:tcPr marL="16885" marR="16885" marT="168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700" b="0" i="0" u="none" strike="noStrike">
                          <a:solidFill>
                            <a:srgbClr val="000000"/>
                          </a:solidFill>
                          <a:effectLst/>
                          <a:latin typeface="ＭＳ Ｐゴシック" panose="020B0600070205080204" pitchFamily="50" charset="-128"/>
                          <a:ea typeface="ＭＳ Ｐゴシック" panose="020B0600070205080204" pitchFamily="50" charset="-128"/>
                        </a:rPr>
                        <a:t>24.8 </a:t>
                      </a:r>
                    </a:p>
                  </a:txBody>
                  <a:tcPr marL="16885" marR="16885" marT="168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40392449"/>
                  </a:ext>
                </a:extLst>
              </a:tr>
              <a:tr h="422114">
                <a:tc>
                  <a:txBody>
                    <a:bodyPr/>
                    <a:lstStyle/>
                    <a:p>
                      <a:pPr algn="l" fontAlgn="ctr"/>
                      <a:r>
                        <a:rPr lang="en-US" altLang="ja-JP" sz="1700" b="0" i="0" u="none" strike="noStrike">
                          <a:solidFill>
                            <a:srgbClr val="000000"/>
                          </a:solidFill>
                          <a:effectLst/>
                          <a:latin typeface="ＭＳ Ｐゴシック" panose="020B0600070205080204" pitchFamily="50" charset="-128"/>
                          <a:ea typeface="ＭＳ Ｐゴシック" panose="020B0600070205080204" pitchFamily="50" charset="-128"/>
                        </a:rPr>
                        <a:t>40</a:t>
                      </a:r>
                      <a:r>
                        <a:rPr lang="ja-JP" altLang="en-US" sz="17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700" b="0" i="0" u="none" strike="noStrike">
                          <a:solidFill>
                            <a:srgbClr val="000000"/>
                          </a:solidFill>
                          <a:effectLst/>
                          <a:latin typeface="ＭＳ Ｐゴシック" panose="020B0600070205080204" pitchFamily="50" charset="-128"/>
                          <a:ea typeface="ＭＳ Ｐゴシック" panose="020B0600070205080204" pitchFamily="50" charset="-128"/>
                        </a:rPr>
                        <a:t>44</a:t>
                      </a:r>
                      <a:r>
                        <a:rPr lang="ja-JP" altLang="en-US" sz="1700" b="0" i="0" u="none" strike="noStrike">
                          <a:solidFill>
                            <a:srgbClr val="000000"/>
                          </a:solidFill>
                          <a:effectLst/>
                          <a:latin typeface="ＭＳ Ｐゴシック" panose="020B0600070205080204" pitchFamily="50" charset="-128"/>
                          <a:ea typeface="ＭＳ Ｐゴシック" panose="020B0600070205080204" pitchFamily="50" charset="-128"/>
                        </a:rPr>
                        <a:t>歳</a:t>
                      </a:r>
                    </a:p>
                  </a:txBody>
                  <a:tcPr marL="16885" marR="16885" marT="168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700" b="0" i="0" u="none" strike="noStrike">
                          <a:solidFill>
                            <a:srgbClr val="000000"/>
                          </a:solidFill>
                          <a:effectLst/>
                          <a:latin typeface="ＭＳ Ｐゴシック" panose="020B0600070205080204" pitchFamily="50" charset="-128"/>
                          <a:ea typeface="ＭＳ Ｐゴシック" panose="020B0600070205080204" pitchFamily="50" charset="-128"/>
                        </a:rPr>
                        <a:t>118</a:t>
                      </a:r>
                    </a:p>
                  </a:txBody>
                  <a:tcPr marL="16885" marR="16885" marT="168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700" b="0" i="0" u="none" strike="noStrike">
                          <a:solidFill>
                            <a:srgbClr val="000000"/>
                          </a:solidFill>
                          <a:effectLst/>
                          <a:latin typeface="ＭＳ Ｐゴシック" panose="020B0600070205080204" pitchFamily="50" charset="-128"/>
                          <a:ea typeface="ＭＳ Ｐゴシック" panose="020B0600070205080204" pitchFamily="50" charset="-128"/>
                        </a:rPr>
                        <a:t>5.6 </a:t>
                      </a:r>
                    </a:p>
                  </a:txBody>
                  <a:tcPr marL="16885" marR="16885" marT="168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72588674"/>
                  </a:ext>
                </a:extLst>
              </a:tr>
              <a:tr h="438998">
                <a:tc>
                  <a:txBody>
                    <a:bodyPr/>
                    <a:lstStyle/>
                    <a:p>
                      <a:pPr algn="l" fontAlgn="ctr"/>
                      <a:r>
                        <a:rPr lang="en-US" altLang="ja-JP" sz="1700" b="0" i="0" u="none" strike="noStrike">
                          <a:solidFill>
                            <a:srgbClr val="000000"/>
                          </a:solidFill>
                          <a:effectLst/>
                          <a:latin typeface="ＭＳ Ｐゴシック" panose="020B0600070205080204" pitchFamily="50" charset="-128"/>
                          <a:ea typeface="ＭＳ Ｐゴシック" panose="020B0600070205080204" pitchFamily="50" charset="-128"/>
                        </a:rPr>
                        <a:t>45</a:t>
                      </a:r>
                      <a:r>
                        <a:rPr lang="ja-JP" altLang="en-US" sz="1700" b="0" i="0" u="none" strike="noStrike">
                          <a:solidFill>
                            <a:srgbClr val="000000"/>
                          </a:solidFill>
                          <a:effectLst/>
                          <a:latin typeface="ＭＳ Ｐゴシック" panose="020B0600070205080204" pitchFamily="50" charset="-128"/>
                          <a:ea typeface="ＭＳ Ｐゴシック" panose="020B0600070205080204" pitchFamily="50" charset="-128"/>
                        </a:rPr>
                        <a:t>歳以上</a:t>
                      </a:r>
                    </a:p>
                  </a:txBody>
                  <a:tcPr marL="16885" marR="16885" marT="168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altLang="ja-JP" sz="1700" b="0" i="0" u="none" strike="noStrike">
                          <a:solidFill>
                            <a:srgbClr val="000000"/>
                          </a:solidFill>
                          <a:effectLst/>
                          <a:latin typeface="ＭＳ Ｐゴシック" panose="020B0600070205080204" pitchFamily="50" charset="-128"/>
                          <a:ea typeface="ＭＳ Ｐゴシック" panose="020B0600070205080204" pitchFamily="50" charset="-128"/>
                        </a:rPr>
                        <a:t>8</a:t>
                      </a:r>
                    </a:p>
                  </a:txBody>
                  <a:tcPr marL="16885" marR="16885" marT="168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altLang="ja-JP" sz="1700" b="0" i="0" u="none" strike="noStrike">
                          <a:solidFill>
                            <a:srgbClr val="000000"/>
                          </a:solidFill>
                          <a:effectLst/>
                          <a:latin typeface="ＭＳ Ｐゴシック" panose="020B0600070205080204" pitchFamily="50" charset="-128"/>
                          <a:ea typeface="ＭＳ Ｐゴシック" panose="020B0600070205080204" pitchFamily="50" charset="-128"/>
                        </a:rPr>
                        <a:t>0.4 </a:t>
                      </a:r>
                    </a:p>
                  </a:txBody>
                  <a:tcPr marL="16885" marR="16885" marT="168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1747829515"/>
                  </a:ext>
                </a:extLst>
              </a:tr>
              <a:tr h="438998">
                <a:tc>
                  <a:txBody>
                    <a:bodyPr/>
                    <a:lstStyle/>
                    <a:p>
                      <a:pPr algn="ctr" fontAlgn="ctr"/>
                      <a:r>
                        <a:rPr lang="ja-JP" altLang="en-US" sz="1700" b="0" i="0" u="none" strike="noStrike">
                          <a:solidFill>
                            <a:srgbClr val="000000"/>
                          </a:solidFill>
                          <a:effectLst/>
                          <a:latin typeface="ＭＳ Ｐゴシック" panose="020B0600070205080204" pitchFamily="50" charset="-128"/>
                          <a:ea typeface="ＭＳ Ｐゴシック" panose="020B0600070205080204" pitchFamily="50" charset="-128"/>
                        </a:rPr>
                        <a:t>合計</a:t>
                      </a:r>
                    </a:p>
                  </a:txBody>
                  <a:tcPr marL="16885" marR="16885" marT="168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700" b="0" i="0" u="none" strike="noStrike">
                          <a:solidFill>
                            <a:srgbClr val="000000"/>
                          </a:solidFill>
                          <a:effectLst/>
                          <a:latin typeface="ＭＳ Ｐゴシック" panose="020B0600070205080204" pitchFamily="50" charset="-128"/>
                          <a:ea typeface="ＭＳ Ｐゴシック" panose="020B0600070205080204" pitchFamily="50" charset="-128"/>
                        </a:rPr>
                        <a:t>2,113</a:t>
                      </a:r>
                    </a:p>
                  </a:txBody>
                  <a:tcPr marL="16885" marR="16885" marT="168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700" b="0" i="0" u="none" strike="noStrike" dirty="0">
                          <a:solidFill>
                            <a:srgbClr val="000000"/>
                          </a:solidFill>
                          <a:effectLst/>
                          <a:latin typeface="ＭＳ Ｐゴシック" panose="020B0600070205080204" pitchFamily="50" charset="-128"/>
                          <a:ea typeface="ＭＳ Ｐゴシック" panose="020B0600070205080204" pitchFamily="50" charset="-128"/>
                        </a:rPr>
                        <a:t>100.0 </a:t>
                      </a:r>
                    </a:p>
                  </a:txBody>
                  <a:tcPr marL="16885" marR="16885" marT="168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07045730"/>
                  </a:ext>
                </a:extLst>
              </a:tr>
            </a:tbl>
          </a:graphicData>
        </a:graphic>
      </p:graphicFrame>
      <p:graphicFrame>
        <p:nvGraphicFramePr>
          <p:cNvPr id="9" name="表 8">
            <a:extLst>
              <a:ext uri="{FF2B5EF4-FFF2-40B4-BE49-F238E27FC236}">
                <a16:creationId xmlns:a16="http://schemas.microsoft.com/office/drawing/2014/main" id="{CE220D27-8030-4205-881C-DA4BD7C47FA5}"/>
              </a:ext>
            </a:extLst>
          </p:cNvPr>
          <p:cNvGraphicFramePr>
            <a:graphicFrameLocks noGrp="1"/>
          </p:cNvGraphicFramePr>
          <p:nvPr>
            <p:extLst/>
          </p:nvPr>
        </p:nvGraphicFramePr>
        <p:xfrm>
          <a:off x="6968430" y="1629594"/>
          <a:ext cx="2320376" cy="5087386"/>
        </p:xfrm>
        <a:graphic>
          <a:graphicData uri="http://schemas.openxmlformats.org/drawingml/2006/table">
            <a:tbl>
              <a:tblPr/>
              <a:tblGrid>
                <a:gridCol w="1046444">
                  <a:extLst>
                    <a:ext uri="{9D8B030D-6E8A-4147-A177-3AD203B41FA5}">
                      <a16:colId xmlns:a16="http://schemas.microsoft.com/office/drawing/2014/main" val="144092548"/>
                    </a:ext>
                  </a:extLst>
                </a:gridCol>
                <a:gridCol w="636966">
                  <a:extLst>
                    <a:ext uri="{9D8B030D-6E8A-4147-A177-3AD203B41FA5}">
                      <a16:colId xmlns:a16="http://schemas.microsoft.com/office/drawing/2014/main" val="942378426"/>
                    </a:ext>
                  </a:extLst>
                </a:gridCol>
                <a:gridCol w="636966">
                  <a:extLst>
                    <a:ext uri="{9D8B030D-6E8A-4147-A177-3AD203B41FA5}">
                      <a16:colId xmlns:a16="http://schemas.microsoft.com/office/drawing/2014/main" val="1118221527"/>
                    </a:ext>
                  </a:extLst>
                </a:gridCol>
              </a:tblGrid>
              <a:tr h="414282">
                <a:tc>
                  <a:txBody>
                    <a:bodyPr/>
                    <a:lstStyle/>
                    <a:p>
                      <a:pPr algn="ctr" fontAlgn="ctr"/>
                      <a:r>
                        <a:rPr 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BMI</a:t>
                      </a:r>
                    </a:p>
                  </a:txBody>
                  <a:tcPr marL="17062" marR="17062" marT="170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ja-JP" altLang="en-US" sz="1600" b="0" i="0" u="none" strike="noStrike">
                          <a:solidFill>
                            <a:srgbClr val="000000"/>
                          </a:solidFill>
                          <a:effectLst/>
                          <a:latin typeface="ＭＳ Ｐゴシック" panose="020B0600070205080204" pitchFamily="50" charset="-128"/>
                          <a:ea typeface="ＭＳ Ｐゴシック" panose="020B0600070205080204" pitchFamily="50" charset="-128"/>
                        </a:rPr>
                        <a:t>件数</a:t>
                      </a:r>
                    </a:p>
                  </a:txBody>
                  <a:tcPr marL="17062" marR="17062" marT="170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ja-JP" altLang="en-US" sz="16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17062" marR="17062" marT="170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1365081553"/>
                  </a:ext>
                </a:extLst>
              </a:tr>
              <a:tr h="414282">
                <a:tc>
                  <a:txBody>
                    <a:bodyPr/>
                    <a:lstStyle/>
                    <a:p>
                      <a:pPr algn="l" fontAlgn="ctr"/>
                      <a:r>
                        <a:rPr lang="en-US" altLang="ja-JP" sz="1600" b="0" i="0" u="none" strike="noStrike">
                          <a:solidFill>
                            <a:srgbClr val="000000"/>
                          </a:solidFill>
                          <a:effectLst/>
                          <a:latin typeface="ＭＳ Ｐゴシック" panose="020B0600070205080204" pitchFamily="50" charset="-128"/>
                          <a:ea typeface="ＭＳ Ｐゴシック" panose="020B0600070205080204" pitchFamily="50" charset="-128"/>
                        </a:rPr>
                        <a:t>18.5</a:t>
                      </a:r>
                      <a:r>
                        <a:rPr lang="ja-JP" altLang="en-US" sz="1600" b="0" i="0" u="none" strike="noStrike">
                          <a:solidFill>
                            <a:srgbClr val="000000"/>
                          </a:solidFill>
                          <a:effectLst/>
                          <a:latin typeface="ＭＳ Ｐゴシック" panose="020B0600070205080204" pitchFamily="50" charset="-128"/>
                          <a:ea typeface="ＭＳ Ｐゴシック" panose="020B0600070205080204" pitchFamily="50" charset="-128"/>
                        </a:rPr>
                        <a:t>未満</a:t>
                      </a:r>
                    </a:p>
                  </a:txBody>
                  <a:tcPr marL="17062" marR="17062" marT="170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a:solidFill>
                            <a:srgbClr val="000000"/>
                          </a:solidFill>
                          <a:effectLst/>
                          <a:latin typeface="ＭＳ Ｐゴシック" panose="020B0600070205080204" pitchFamily="50" charset="-128"/>
                          <a:ea typeface="ＭＳ Ｐゴシック" panose="020B0600070205080204" pitchFamily="50" charset="-128"/>
                        </a:rPr>
                        <a:t>326</a:t>
                      </a:r>
                    </a:p>
                  </a:txBody>
                  <a:tcPr marL="17062" marR="17062" marT="170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a:solidFill>
                            <a:srgbClr val="000000"/>
                          </a:solidFill>
                          <a:effectLst/>
                          <a:latin typeface="ＭＳ Ｐゴシック" panose="020B0600070205080204" pitchFamily="50" charset="-128"/>
                          <a:ea typeface="ＭＳ Ｐゴシック" panose="020B0600070205080204" pitchFamily="50" charset="-128"/>
                        </a:rPr>
                        <a:t>15.4 </a:t>
                      </a:r>
                    </a:p>
                  </a:txBody>
                  <a:tcPr marL="17062" marR="17062" marT="170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87594680"/>
                  </a:ext>
                </a:extLst>
              </a:tr>
              <a:tr h="745708">
                <a:tc>
                  <a:txBody>
                    <a:bodyPr/>
                    <a:lstStyle/>
                    <a:p>
                      <a:pPr algn="l" fontAlgn="ctr"/>
                      <a:r>
                        <a:rPr lang="en-US" altLang="ja-JP" sz="1600" b="0" i="0" u="none" strike="noStrike">
                          <a:solidFill>
                            <a:srgbClr val="000000"/>
                          </a:solidFill>
                          <a:effectLst/>
                          <a:latin typeface="ＭＳ Ｐゴシック" panose="020B0600070205080204" pitchFamily="50" charset="-128"/>
                          <a:ea typeface="ＭＳ Ｐゴシック" panose="020B0600070205080204" pitchFamily="50" charset="-128"/>
                        </a:rPr>
                        <a:t>18.5</a:t>
                      </a:r>
                      <a:r>
                        <a:rPr lang="ja-JP" altLang="en-US" sz="1600" b="0" i="0" u="none" strike="noStrike">
                          <a:solidFill>
                            <a:srgbClr val="000000"/>
                          </a:solidFill>
                          <a:effectLst/>
                          <a:latin typeface="ＭＳ Ｐゴシック" panose="020B0600070205080204" pitchFamily="50" charset="-128"/>
                          <a:ea typeface="ＭＳ Ｐゴシック" panose="020B0600070205080204" pitchFamily="50" charset="-128"/>
                        </a:rPr>
                        <a:t>以上</a:t>
                      </a:r>
                      <a:br>
                        <a:rPr lang="ja-JP" altLang="en-US" sz="1600" b="0" i="0" u="none" strike="noStrike">
                          <a:solidFill>
                            <a:srgbClr val="000000"/>
                          </a:solidFill>
                          <a:effectLst/>
                          <a:latin typeface="ＭＳ Ｐゴシック" panose="020B0600070205080204" pitchFamily="50" charset="-128"/>
                          <a:ea typeface="ＭＳ Ｐゴシック" panose="020B0600070205080204" pitchFamily="50" charset="-128"/>
                        </a:rPr>
                      </a:br>
                      <a:r>
                        <a:rPr lang="ja-JP" altLang="en-US" sz="16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600" b="0" i="0" u="none" strike="noStrike">
                          <a:solidFill>
                            <a:srgbClr val="000000"/>
                          </a:solidFill>
                          <a:effectLst/>
                          <a:latin typeface="ＭＳ Ｐゴシック" panose="020B0600070205080204" pitchFamily="50" charset="-128"/>
                          <a:ea typeface="ＭＳ Ｐゴシック" panose="020B0600070205080204" pitchFamily="50" charset="-128"/>
                        </a:rPr>
                        <a:t>25.0</a:t>
                      </a:r>
                      <a:r>
                        <a:rPr lang="ja-JP" altLang="en-US" sz="1600" b="0" i="0" u="none" strike="noStrike">
                          <a:solidFill>
                            <a:srgbClr val="000000"/>
                          </a:solidFill>
                          <a:effectLst/>
                          <a:latin typeface="ＭＳ Ｐゴシック" panose="020B0600070205080204" pitchFamily="50" charset="-128"/>
                          <a:ea typeface="ＭＳ Ｐゴシック" panose="020B0600070205080204" pitchFamily="50" charset="-128"/>
                        </a:rPr>
                        <a:t>未満</a:t>
                      </a:r>
                    </a:p>
                  </a:txBody>
                  <a:tcPr marL="17062" marR="17062" marT="170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a:solidFill>
                            <a:srgbClr val="000000"/>
                          </a:solidFill>
                          <a:effectLst/>
                          <a:latin typeface="ＭＳ Ｐゴシック" panose="020B0600070205080204" pitchFamily="50" charset="-128"/>
                          <a:ea typeface="ＭＳ Ｐゴシック" panose="020B0600070205080204" pitchFamily="50" charset="-128"/>
                        </a:rPr>
                        <a:t>1,409</a:t>
                      </a:r>
                    </a:p>
                  </a:txBody>
                  <a:tcPr marL="17062" marR="17062" marT="170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a:solidFill>
                            <a:srgbClr val="000000"/>
                          </a:solidFill>
                          <a:effectLst/>
                          <a:latin typeface="ＭＳ Ｐゴシック" panose="020B0600070205080204" pitchFamily="50" charset="-128"/>
                          <a:ea typeface="ＭＳ Ｐゴシック" panose="020B0600070205080204" pitchFamily="50" charset="-128"/>
                        </a:rPr>
                        <a:t>66.7 </a:t>
                      </a:r>
                    </a:p>
                  </a:txBody>
                  <a:tcPr marL="17062" marR="17062" marT="170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11703614"/>
                  </a:ext>
                </a:extLst>
              </a:tr>
              <a:tr h="745708">
                <a:tc>
                  <a:txBody>
                    <a:bodyPr/>
                    <a:lstStyle/>
                    <a:p>
                      <a:pPr algn="l" fontAlgn="ctr"/>
                      <a:r>
                        <a:rPr lang="en-US" altLang="ja-JP" sz="1600" b="0" i="0" u="none" strike="noStrike">
                          <a:solidFill>
                            <a:srgbClr val="000000"/>
                          </a:solidFill>
                          <a:effectLst/>
                          <a:latin typeface="ＭＳ Ｐゴシック" panose="020B0600070205080204" pitchFamily="50" charset="-128"/>
                          <a:ea typeface="ＭＳ Ｐゴシック" panose="020B0600070205080204" pitchFamily="50" charset="-128"/>
                        </a:rPr>
                        <a:t>25.0</a:t>
                      </a:r>
                      <a:r>
                        <a:rPr lang="ja-JP" altLang="en-US" sz="1600" b="0" i="0" u="none" strike="noStrike">
                          <a:solidFill>
                            <a:srgbClr val="000000"/>
                          </a:solidFill>
                          <a:effectLst/>
                          <a:latin typeface="ＭＳ Ｐゴシック" panose="020B0600070205080204" pitchFamily="50" charset="-128"/>
                          <a:ea typeface="ＭＳ Ｐゴシック" panose="020B0600070205080204" pitchFamily="50" charset="-128"/>
                        </a:rPr>
                        <a:t>以上</a:t>
                      </a:r>
                      <a:br>
                        <a:rPr lang="ja-JP" altLang="en-US" sz="1600" b="0" i="0" u="none" strike="noStrike">
                          <a:solidFill>
                            <a:srgbClr val="000000"/>
                          </a:solidFill>
                          <a:effectLst/>
                          <a:latin typeface="ＭＳ Ｐゴシック" panose="020B0600070205080204" pitchFamily="50" charset="-128"/>
                          <a:ea typeface="ＭＳ Ｐゴシック" panose="020B0600070205080204" pitchFamily="50" charset="-128"/>
                        </a:rPr>
                      </a:br>
                      <a:r>
                        <a:rPr lang="ja-JP" altLang="en-US" sz="16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600" b="0" i="0" u="none" strike="noStrike">
                          <a:solidFill>
                            <a:srgbClr val="000000"/>
                          </a:solidFill>
                          <a:effectLst/>
                          <a:latin typeface="ＭＳ Ｐゴシック" panose="020B0600070205080204" pitchFamily="50" charset="-128"/>
                          <a:ea typeface="ＭＳ Ｐゴシック" panose="020B0600070205080204" pitchFamily="50" charset="-128"/>
                        </a:rPr>
                        <a:t>30.0</a:t>
                      </a:r>
                      <a:r>
                        <a:rPr lang="ja-JP" altLang="en-US" sz="1600" b="0" i="0" u="none" strike="noStrike">
                          <a:solidFill>
                            <a:srgbClr val="000000"/>
                          </a:solidFill>
                          <a:effectLst/>
                          <a:latin typeface="ＭＳ Ｐゴシック" panose="020B0600070205080204" pitchFamily="50" charset="-128"/>
                          <a:ea typeface="ＭＳ Ｐゴシック" panose="020B0600070205080204" pitchFamily="50" charset="-128"/>
                        </a:rPr>
                        <a:t>未満</a:t>
                      </a:r>
                    </a:p>
                  </a:txBody>
                  <a:tcPr marL="17062" marR="17062" marT="170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a:solidFill>
                            <a:srgbClr val="000000"/>
                          </a:solidFill>
                          <a:effectLst/>
                          <a:latin typeface="ＭＳ Ｐゴシック" panose="020B0600070205080204" pitchFamily="50" charset="-128"/>
                          <a:ea typeface="ＭＳ Ｐゴシック" panose="020B0600070205080204" pitchFamily="50" charset="-128"/>
                        </a:rPr>
                        <a:t>193</a:t>
                      </a:r>
                    </a:p>
                  </a:txBody>
                  <a:tcPr marL="17062" marR="17062" marT="170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a:solidFill>
                            <a:srgbClr val="000000"/>
                          </a:solidFill>
                          <a:effectLst/>
                          <a:latin typeface="ＭＳ Ｐゴシック" panose="020B0600070205080204" pitchFamily="50" charset="-128"/>
                          <a:ea typeface="ＭＳ Ｐゴシック" panose="020B0600070205080204" pitchFamily="50" charset="-128"/>
                        </a:rPr>
                        <a:t>9.1 </a:t>
                      </a:r>
                    </a:p>
                  </a:txBody>
                  <a:tcPr marL="17062" marR="17062" marT="170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38517683"/>
                  </a:ext>
                </a:extLst>
              </a:tr>
              <a:tr h="745708">
                <a:tc>
                  <a:txBody>
                    <a:bodyPr/>
                    <a:lstStyle/>
                    <a:p>
                      <a:pPr algn="l" fontAlgn="ctr"/>
                      <a:r>
                        <a:rPr lang="en-US" altLang="ja-JP" sz="1600" b="0" i="0" u="none" strike="noStrike">
                          <a:solidFill>
                            <a:srgbClr val="000000"/>
                          </a:solidFill>
                          <a:effectLst/>
                          <a:latin typeface="ＭＳ Ｐゴシック" panose="020B0600070205080204" pitchFamily="50" charset="-128"/>
                          <a:ea typeface="ＭＳ Ｐゴシック" panose="020B0600070205080204" pitchFamily="50" charset="-128"/>
                        </a:rPr>
                        <a:t>30.0</a:t>
                      </a:r>
                      <a:r>
                        <a:rPr lang="ja-JP" altLang="en-US" sz="1600" b="0" i="0" u="none" strike="noStrike">
                          <a:solidFill>
                            <a:srgbClr val="000000"/>
                          </a:solidFill>
                          <a:effectLst/>
                          <a:latin typeface="ＭＳ Ｐゴシック" panose="020B0600070205080204" pitchFamily="50" charset="-128"/>
                          <a:ea typeface="ＭＳ Ｐゴシック" panose="020B0600070205080204" pitchFamily="50" charset="-128"/>
                        </a:rPr>
                        <a:t>以上</a:t>
                      </a:r>
                      <a:br>
                        <a:rPr lang="ja-JP" altLang="en-US" sz="1600" b="0" i="0" u="none" strike="noStrike">
                          <a:solidFill>
                            <a:srgbClr val="000000"/>
                          </a:solidFill>
                          <a:effectLst/>
                          <a:latin typeface="ＭＳ Ｐゴシック" panose="020B0600070205080204" pitchFamily="50" charset="-128"/>
                          <a:ea typeface="ＭＳ Ｐゴシック" panose="020B0600070205080204" pitchFamily="50" charset="-128"/>
                        </a:rPr>
                      </a:br>
                      <a:r>
                        <a:rPr lang="ja-JP" altLang="en-US" sz="16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600" b="0" i="0" u="none" strike="noStrike">
                          <a:solidFill>
                            <a:srgbClr val="000000"/>
                          </a:solidFill>
                          <a:effectLst/>
                          <a:latin typeface="ＭＳ Ｐゴシック" panose="020B0600070205080204" pitchFamily="50" charset="-128"/>
                          <a:ea typeface="ＭＳ Ｐゴシック" panose="020B0600070205080204" pitchFamily="50" charset="-128"/>
                        </a:rPr>
                        <a:t>35.0</a:t>
                      </a:r>
                      <a:r>
                        <a:rPr lang="ja-JP" altLang="en-US" sz="1600" b="0" i="0" u="none" strike="noStrike">
                          <a:solidFill>
                            <a:srgbClr val="000000"/>
                          </a:solidFill>
                          <a:effectLst/>
                          <a:latin typeface="ＭＳ Ｐゴシック" panose="020B0600070205080204" pitchFamily="50" charset="-128"/>
                          <a:ea typeface="ＭＳ Ｐゴシック" panose="020B0600070205080204" pitchFamily="50" charset="-128"/>
                        </a:rPr>
                        <a:t>未満</a:t>
                      </a:r>
                    </a:p>
                  </a:txBody>
                  <a:tcPr marL="17062" marR="17062" marT="170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a:solidFill>
                            <a:srgbClr val="000000"/>
                          </a:solidFill>
                          <a:effectLst/>
                          <a:latin typeface="ＭＳ Ｐゴシック" panose="020B0600070205080204" pitchFamily="50" charset="-128"/>
                          <a:ea typeface="ＭＳ Ｐゴシック" panose="020B0600070205080204" pitchFamily="50" charset="-128"/>
                        </a:rPr>
                        <a:t>41</a:t>
                      </a:r>
                    </a:p>
                  </a:txBody>
                  <a:tcPr marL="17062" marR="17062" marT="170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a:solidFill>
                            <a:srgbClr val="000000"/>
                          </a:solidFill>
                          <a:effectLst/>
                          <a:latin typeface="ＭＳ Ｐゴシック" panose="020B0600070205080204" pitchFamily="50" charset="-128"/>
                          <a:ea typeface="ＭＳ Ｐゴシック" panose="020B0600070205080204" pitchFamily="50" charset="-128"/>
                        </a:rPr>
                        <a:t>1.9 </a:t>
                      </a:r>
                    </a:p>
                  </a:txBody>
                  <a:tcPr marL="17062" marR="17062" marT="170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25474792"/>
                  </a:ext>
                </a:extLst>
              </a:tr>
              <a:tr h="745708">
                <a:tc>
                  <a:txBody>
                    <a:bodyPr/>
                    <a:lstStyle/>
                    <a:p>
                      <a:pPr algn="l" fontAlgn="ctr"/>
                      <a:r>
                        <a:rPr lang="en-US" altLang="ja-JP" sz="1600" b="0" i="0" u="none" strike="noStrike">
                          <a:solidFill>
                            <a:srgbClr val="000000"/>
                          </a:solidFill>
                          <a:effectLst/>
                          <a:latin typeface="ＭＳ Ｐゴシック" panose="020B0600070205080204" pitchFamily="50" charset="-128"/>
                          <a:ea typeface="ＭＳ Ｐゴシック" panose="020B0600070205080204" pitchFamily="50" charset="-128"/>
                        </a:rPr>
                        <a:t>35.0</a:t>
                      </a:r>
                      <a:r>
                        <a:rPr lang="ja-JP" altLang="en-US" sz="1600" b="0" i="0" u="none" strike="noStrike">
                          <a:solidFill>
                            <a:srgbClr val="000000"/>
                          </a:solidFill>
                          <a:effectLst/>
                          <a:latin typeface="ＭＳ Ｐゴシック" panose="020B0600070205080204" pitchFamily="50" charset="-128"/>
                          <a:ea typeface="ＭＳ Ｐゴシック" panose="020B0600070205080204" pitchFamily="50" charset="-128"/>
                        </a:rPr>
                        <a:t>以上</a:t>
                      </a:r>
                      <a:br>
                        <a:rPr lang="ja-JP" altLang="en-US" sz="1600" b="0" i="0" u="none" strike="noStrike">
                          <a:solidFill>
                            <a:srgbClr val="000000"/>
                          </a:solidFill>
                          <a:effectLst/>
                          <a:latin typeface="ＭＳ Ｐゴシック" panose="020B0600070205080204" pitchFamily="50" charset="-128"/>
                          <a:ea typeface="ＭＳ Ｐゴシック" panose="020B0600070205080204" pitchFamily="50" charset="-128"/>
                        </a:rPr>
                      </a:br>
                      <a:r>
                        <a:rPr lang="ja-JP" altLang="en-US" sz="16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600" b="0" i="0" u="none" strike="noStrike">
                          <a:solidFill>
                            <a:srgbClr val="000000"/>
                          </a:solidFill>
                          <a:effectLst/>
                          <a:latin typeface="ＭＳ Ｐゴシック" panose="020B0600070205080204" pitchFamily="50" charset="-128"/>
                          <a:ea typeface="ＭＳ Ｐゴシック" panose="020B0600070205080204" pitchFamily="50" charset="-128"/>
                        </a:rPr>
                        <a:t>40.0</a:t>
                      </a:r>
                      <a:r>
                        <a:rPr lang="ja-JP" altLang="en-US" sz="1600" b="0" i="0" u="none" strike="noStrike">
                          <a:solidFill>
                            <a:srgbClr val="000000"/>
                          </a:solidFill>
                          <a:effectLst/>
                          <a:latin typeface="ＭＳ Ｐゴシック" panose="020B0600070205080204" pitchFamily="50" charset="-128"/>
                          <a:ea typeface="ＭＳ Ｐゴシック" panose="020B0600070205080204" pitchFamily="50" charset="-128"/>
                        </a:rPr>
                        <a:t>未満</a:t>
                      </a:r>
                    </a:p>
                  </a:txBody>
                  <a:tcPr marL="17062" marR="17062" marT="170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a:solidFill>
                            <a:srgbClr val="000000"/>
                          </a:solidFill>
                          <a:effectLst/>
                          <a:latin typeface="ＭＳ Ｐゴシック" panose="020B0600070205080204" pitchFamily="50" charset="-128"/>
                          <a:ea typeface="ＭＳ Ｐゴシック" panose="020B0600070205080204" pitchFamily="50" charset="-128"/>
                        </a:rPr>
                        <a:t>9</a:t>
                      </a:r>
                    </a:p>
                  </a:txBody>
                  <a:tcPr marL="17062" marR="17062" marT="170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a:solidFill>
                            <a:srgbClr val="000000"/>
                          </a:solidFill>
                          <a:effectLst/>
                          <a:latin typeface="ＭＳ Ｐゴシック" panose="020B0600070205080204" pitchFamily="50" charset="-128"/>
                          <a:ea typeface="ＭＳ Ｐゴシック" panose="020B0600070205080204" pitchFamily="50" charset="-128"/>
                        </a:rPr>
                        <a:t>0.4 </a:t>
                      </a:r>
                    </a:p>
                  </a:txBody>
                  <a:tcPr marL="17062" marR="17062" marT="170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93312209"/>
                  </a:ext>
                </a:extLst>
              </a:tr>
              <a:tr h="414282">
                <a:tc>
                  <a:txBody>
                    <a:bodyPr/>
                    <a:lstStyle/>
                    <a:p>
                      <a:pPr algn="l" fontAlgn="ctr"/>
                      <a:r>
                        <a:rPr lang="en-US" altLang="ja-JP" sz="1600" b="0" i="0" u="none" strike="noStrike">
                          <a:solidFill>
                            <a:srgbClr val="000000"/>
                          </a:solidFill>
                          <a:effectLst/>
                          <a:latin typeface="ＭＳ Ｐゴシック" panose="020B0600070205080204" pitchFamily="50" charset="-128"/>
                          <a:ea typeface="ＭＳ Ｐゴシック" panose="020B0600070205080204" pitchFamily="50" charset="-128"/>
                        </a:rPr>
                        <a:t>40.0</a:t>
                      </a:r>
                      <a:r>
                        <a:rPr lang="ja-JP" altLang="en-US" sz="1600" b="0" i="0" u="none" strike="noStrike">
                          <a:solidFill>
                            <a:srgbClr val="000000"/>
                          </a:solidFill>
                          <a:effectLst/>
                          <a:latin typeface="ＭＳ Ｐゴシック" panose="020B0600070205080204" pitchFamily="50" charset="-128"/>
                          <a:ea typeface="ＭＳ Ｐゴシック" panose="020B0600070205080204" pitchFamily="50" charset="-128"/>
                        </a:rPr>
                        <a:t>以上</a:t>
                      </a:r>
                    </a:p>
                  </a:txBody>
                  <a:tcPr marL="17062" marR="17062" marT="170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a:solidFill>
                            <a:srgbClr val="000000"/>
                          </a:solidFill>
                          <a:effectLst/>
                          <a:latin typeface="ＭＳ Ｐゴシック" panose="020B0600070205080204" pitchFamily="50" charset="-128"/>
                          <a:ea typeface="ＭＳ Ｐゴシック" panose="020B0600070205080204" pitchFamily="50" charset="-128"/>
                        </a:rPr>
                        <a:t>5</a:t>
                      </a:r>
                    </a:p>
                  </a:txBody>
                  <a:tcPr marL="17062" marR="17062" marT="170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a:solidFill>
                            <a:srgbClr val="000000"/>
                          </a:solidFill>
                          <a:effectLst/>
                          <a:latin typeface="ＭＳ Ｐゴシック" panose="020B0600070205080204" pitchFamily="50" charset="-128"/>
                          <a:ea typeface="ＭＳ Ｐゴシック" panose="020B0600070205080204" pitchFamily="50" charset="-128"/>
                        </a:rPr>
                        <a:t>0.2 </a:t>
                      </a:r>
                    </a:p>
                  </a:txBody>
                  <a:tcPr marL="17062" marR="17062" marT="170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00967414"/>
                  </a:ext>
                </a:extLst>
              </a:tr>
              <a:tr h="430854">
                <a:tc>
                  <a:txBody>
                    <a:bodyPr/>
                    <a:lstStyle/>
                    <a:p>
                      <a:pPr algn="l" fontAlgn="ctr"/>
                      <a:r>
                        <a:rPr lang="ja-JP" altLang="en-US" sz="1600" b="0" i="0" u="none" strike="noStrike">
                          <a:solidFill>
                            <a:srgbClr val="000000"/>
                          </a:solidFill>
                          <a:effectLst/>
                          <a:latin typeface="ＭＳ Ｐゴシック" panose="020B0600070205080204" pitchFamily="50" charset="-128"/>
                          <a:ea typeface="ＭＳ Ｐゴシック" panose="020B0600070205080204" pitchFamily="50" charset="-128"/>
                        </a:rPr>
                        <a:t>不明</a:t>
                      </a:r>
                    </a:p>
                  </a:txBody>
                  <a:tcPr marL="17062" marR="17062" marT="170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altLang="ja-JP" sz="1600" b="0" i="0" u="none" strike="noStrike">
                          <a:solidFill>
                            <a:srgbClr val="000000"/>
                          </a:solidFill>
                          <a:effectLst/>
                          <a:latin typeface="ＭＳ Ｐゴシック" panose="020B0600070205080204" pitchFamily="50" charset="-128"/>
                          <a:ea typeface="ＭＳ Ｐゴシック" panose="020B0600070205080204" pitchFamily="50" charset="-128"/>
                        </a:rPr>
                        <a:t>130</a:t>
                      </a:r>
                    </a:p>
                  </a:txBody>
                  <a:tcPr marL="17062" marR="17062" marT="170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altLang="ja-JP" sz="1600" b="0" i="0" u="none" strike="noStrike">
                          <a:solidFill>
                            <a:srgbClr val="000000"/>
                          </a:solidFill>
                          <a:effectLst/>
                          <a:latin typeface="ＭＳ Ｐゴシック" panose="020B0600070205080204" pitchFamily="50" charset="-128"/>
                          <a:ea typeface="ＭＳ Ｐゴシック" panose="020B0600070205080204" pitchFamily="50" charset="-128"/>
                        </a:rPr>
                        <a:t>6.2 </a:t>
                      </a:r>
                    </a:p>
                  </a:txBody>
                  <a:tcPr marL="17062" marR="17062" marT="170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1630151750"/>
                  </a:ext>
                </a:extLst>
              </a:tr>
              <a:tr h="430854">
                <a:tc>
                  <a:txBody>
                    <a:bodyPr/>
                    <a:lstStyle/>
                    <a:p>
                      <a:pPr algn="ctr" fontAlgn="ctr"/>
                      <a:r>
                        <a:rPr lang="ja-JP" altLang="en-US" sz="1600" b="0" i="0" u="none" strike="noStrike">
                          <a:solidFill>
                            <a:srgbClr val="000000"/>
                          </a:solidFill>
                          <a:effectLst/>
                          <a:latin typeface="ＭＳ Ｐゴシック" panose="020B0600070205080204" pitchFamily="50" charset="-128"/>
                          <a:ea typeface="ＭＳ Ｐゴシック" panose="020B0600070205080204" pitchFamily="50" charset="-128"/>
                        </a:rPr>
                        <a:t>合計</a:t>
                      </a:r>
                    </a:p>
                  </a:txBody>
                  <a:tcPr marL="17062" marR="17062" marT="170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600" b="0" i="0" u="none" strike="noStrike">
                          <a:solidFill>
                            <a:srgbClr val="000000"/>
                          </a:solidFill>
                          <a:effectLst/>
                          <a:latin typeface="ＭＳ Ｐゴシック" panose="020B0600070205080204" pitchFamily="50" charset="-128"/>
                          <a:ea typeface="ＭＳ Ｐゴシック" panose="020B0600070205080204" pitchFamily="50" charset="-128"/>
                        </a:rPr>
                        <a:t>2,113</a:t>
                      </a:r>
                    </a:p>
                  </a:txBody>
                  <a:tcPr marL="17062" marR="17062" marT="170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rPr>
                        <a:t>100.0 </a:t>
                      </a:r>
                    </a:p>
                  </a:txBody>
                  <a:tcPr marL="17062" marR="17062" marT="170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241722776"/>
                  </a:ext>
                </a:extLst>
              </a:tr>
            </a:tbl>
          </a:graphicData>
        </a:graphic>
      </p:graphicFrame>
      <p:sp>
        <p:nvSpPr>
          <p:cNvPr id="2" name="スライド番号プレースホルダー 1">
            <a:extLst>
              <a:ext uri="{FF2B5EF4-FFF2-40B4-BE49-F238E27FC236}">
                <a16:creationId xmlns:a16="http://schemas.microsoft.com/office/drawing/2014/main" id="{53E3F1E0-197A-490F-9A37-4563BE6F2F6F}"/>
              </a:ext>
            </a:extLst>
          </p:cNvPr>
          <p:cNvSpPr>
            <a:spLocks noGrp="1"/>
          </p:cNvSpPr>
          <p:nvPr>
            <p:ph type="sldNum" sz="quarter" idx="12"/>
          </p:nvPr>
        </p:nvSpPr>
        <p:spPr/>
        <p:txBody>
          <a:bodyPr/>
          <a:lstStyle/>
          <a:p>
            <a:pPr>
              <a:defRPr/>
            </a:pPr>
            <a:fld id="{930F64EC-FE0A-4460-B896-894E0E1B6F85}" type="slidenum">
              <a:rPr lang="ja-JP" altLang="en-US" smtClean="0"/>
              <a:pPr>
                <a:defRPr/>
              </a:pPr>
              <a:t>108</a:t>
            </a:fld>
            <a:endParaRPr lang="en-US" altLang="ja-JP" dirty="0"/>
          </a:p>
        </p:txBody>
      </p:sp>
    </p:spTree>
    <p:extLst>
      <p:ext uri="{BB962C8B-B14F-4D97-AF65-F5344CB8AC3E}">
        <p14:creationId xmlns:p14="http://schemas.microsoft.com/office/powerpoint/2010/main" val="23574772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3656062" y="315913"/>
            <a:ext cx="2501900" cy="650875"/>
          </a:xfrm>
        </p:spPr>
        <p:txBody>
          <a:bodyPr/>
          <a:lstStyle/>
          <a:p>
            <a:pPr eaLnBrk="1" hangingPunct="1"/>
            <a:r>
              <a:rPr lang="ja-JP" altLang="en-US" dirty="0"/>
              <a:t>分析の対象</a:t>
            </a:r>
          </a:p>
        </p:txBody>
      </p:sp>
      <p:sp>
        <p:nvSpPr>
          <p:cNvPr id="18436" name="AutoShape 5"/>
          <p:cNvSpPr>
            <a:spLocks noChangeArrowheads="1"/>
          </p:cNvSpPr>
          <p:nvPr/>
        </p:nvSpPr>
        <p:spPr bwMode="auto">
          <a:xfrm>
            <a:off x="407529" y="1341562"/>
            <a:ext cx="9081182" cy="3240360"/>
          </a:xfrm>
          <a:prstGeom prst="roundRect">
            <a:avLst>
              <a:gd name="adj" fmla="val 16667"/>
            </a:avLst>
          </a:prstGeom>
          <a:gradFill rotWithShape="1">
            <a:gsLst>
              <a:gs pos="0">
                <a:srgbClr val="FFCCCC"/>
              </a:gs>
              <a:gs pos="50000">
                <a:srgbClr val="FFFFFF"/>
              </a:gs>
              <a:gs pos="100000">
                <a:srgbClr val="FFCCCC"/>
              </a:gs>
            </a:gsLst>
            <a:lin ang="2700000" scaled="1"/>
          </a:gra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1433" tIns="45717" rIns="91433" bIns="45717" anchor="ctr"/>
          <a:lstStyle>
            <a:lvl1pPr marL="342900" indent="-342900">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77875" indent="-298450">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96975" indent="-23971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76400" indent="-23971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155825" indent="-23971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6130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30702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5274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9846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buFontTx/>
              <a:buNone/>
            </a:pPr>
            <a:endParaRPr lang="ja-JP" altLang="en-US" sz="2000" dirty="0">
              <a:solidFill>
                <a:srgbClr val="000000"/>
              </a:solidFill>
              <a:latin typeface="HG丸ｺﾞｼｯｸM-PRO" panose="020F0600000000000000" pitchFamily="50" charset="-128"/>
              <a:ea typeface="HG丸ｺﾞｼｯｸM-PRO" panose="020F0600000000000000" pitchFamily="50" charset="-128"/>
            </a:endParaRPr>
          </a:p>
        </p:txBody>
      </p:sp>
      <p:sp>
        <p:nvSpPr>
          <p:cNvPr id="6" name="テキスト ボックス 5"/>
          <p:cNvSpPr txBox="1"/>
          <p:nvPr/>
        </p:nvSpPr>
        <p:spPr>
          <a:xfrm>
            <a:off x="559718" y="1485578"/>
            <a:ext cx="9031263" cy="2877711"/>
          </a:xfrm>
          <a:prstGeom prst="rect">
            <a:avLst/>
          </a:prstGeom>
          <a:noFill/>
        </p:spPr>
        <p:txBody>
          <a:bodyPr wrap="square" rtlCol="0">
            <a:spAutoFit/>
          </a:bodyPr>
          <a:lstStyle/>
          <a:p>
            <a:pPr marL="342900" indent="-342900" eaLnBrk="1" hangingPunct="1">
              <a:lnSpc>
                <a:spcPct val="150000"/>
              </a:lnSpc>
              <a:buFont typeface="HG丸ｺﾞｼｯｸM-PRO" panose="020F0600000000000000" pitchFamily="50" charset="-128"/>
              <a:buChar char="○"/>
            </a:pPr>
            <a:r>
              <a:rPr lang="ja-JP" altLang="en-US" sz="2200" dirty="0">
                <a:solidFill>
                  <a:srgbClr val="000000"/>
                </a:solidFill>
                <a:latin typeface="HG丸ｺﾞｼｯｸM-PRO" panose="020F0600000000000000" pitchFamily="50" charset="-128"/>
              </a:rPr>
              <a:t>運営組織の審査委員会で補償対象として認定を受けた事例</a:t>
            </a:r>
            <a:endParaRPr lang="en-US" altLang="ja-JP" sz="2200" dirty="0">
              <a:solidFill>
                <a:srgbClr val="000000"/>
              </a:solidFill>
              <a:latin typeface="HG丸ｺﾞｼｯｸM-PRO" panose="020F0600000000000000" pitchFamily="50" charset="-128"/>
            </a:endParaRPr>
          </a:p>
          <a:p>
            <a:pPr eaLnBrk="1" hangingPunct="1">
              <a:lnSpc>
                <a:spcPct val="150000"/>
              </a:lnSpc>
              <a:buFontTx/>
              <a:buNone/>
            </a:pPr>
            <a:endParaRPr lang="en-US" altLang="ja-JP" sz="2200" dirty="0">
              <a:solidFill>
                <a:srgbClr val="000000"/>
              </a:solidFill>
              <a:latin typeface="HG丸ｺﾞｼｯｸM-PRO" panose="020F0600000000000000" pitchFamily="50" charset="-128"/>
            </a:endParaRPr>
          </a:p>
          <a:p>
            <a:pPr marL="342900" indent="-342900" eaLnBrk="1" hangingPunct="1">
              <a:lnSpc>
                <a:spcPct val="150000"/>
              </a:lnSpc>
              <a:buFont typeface="HG丸ｺﾞｼｯｸM-PRO" panose="020F0600000000000000" pitchFamily="50" charset="-128"/>
              <a:buChar char="○"/>
            </a:pPr>
            <a:r>
              <a:rPr lang="ja-JP" altLang="en-US" sz="2200" dirty="0">
                <a:solidFill>
                  <a:srgbClr val="000000"/>
                </a:solidFill>
                <a:latin typeface="HG丸ｺﾞｼｯｸM-PRO" panose="020F0600000000000000" pitchFamily="50" charset="-128"/>
              </a:rPr>
              <a:t>第９回報告書の分析対象は、本制度で補償対象となった脳性麻痺事例のうち、</a:t>
            </a:r>
            <a:r>
              <a:rPr lang="en-US" altLang="ja-JP" sz="2200" u="sng" dirty="0">
                <a:solidFill>
                  <a:srgbClr val="000000"/>
                </a:solidFill>
                <a:latin typeface="HG丸ｺﾞｼｯｸM-PRO" panose="020F0600000000000000" pitchFamily="50" charset="-128"/>
              </a:rPr>
              <a:t>201</a:t>
            </a:r>
            <a:r>
              <a:rPr lang="ja-JP" altLang="en-US" sz="2200" u="sng" dirty="0">
                <a:solidFill>
                  <a:srgbClr val="000000"/>
                </a:solidFill>
                <a:latin typeface="HG丸ｺﾞｼｯｸM-PRO" panose="020F0600000000000000" pitchFamily="50" charset="-128"/>
              </a:rPr>
              <a:t>８年９月末までに原因分析報告書を児・保護者および分娩機関に送付した</a:t>
            </a:r>
            <a:r>
              <a:rPr lang="ja-JP" altLang="en-US" sz="2200" dirty="0">
                <a:solidFill>
                  <a:srgbClr val="000000"/>
                </a:solidFill>
                <a:latin typeface="HG丸ｺﾞｼｯｸM-PRO" panose="020F0600000000000000" pitchFamily="50" charset="-128"/>
              </a:rPr>
              <a:t>事例</a:t>
            </a:r>
            <a:r>
              <a:rPr lang="en-US" altLang="ja-JP" sz="2200" dirty="0">
                <a:solidFill>
                  <a:srgbClr val="000000"/>
                </a:solidFill>
                <a:latin typeface="HG丸ｺﾞｼｯｸM-PRO" panose="020F0600000000000000" pitchFamily="50" charset="-128"/>
              </a:rPr>
              <a:t>2,113</a:t>
            </a:r>
            <a:r>
              <a:rPr lang="ja-JP" altLang="en-US" sz="2200" dirty="0">
                <a:solidFill>
                  <a:srgbClr val="000000"/>
                </a:solidFill>
                <a:latin typeface="HG丸ｺﾞｼｯｸM-PRO" panose="020F0600000000000000" pitchFamily="50" charset="-128"/>
              </a:rPr>
              <a:t>件である。</a:t>
            </a:r>
            <a:endParaRPr lang="en-US" altLang="ja-JP" sz="2200" dirty="0">
              <a:solidFill>
                <a:srgbClr val="000000"/>
              </a:solidFill>
              <a:latin typeface="HG丸ｺﾞｼｯｸM-PRO" panose="020F0600000000000000" pitchFamily="50" charset="-128"/>
            </a:endParaRPr>
          </a:p>
          <a:p>
            <a:endParaRPr kumimoji="1" lang="ja-JP" altLang="en-US" sz="1600" dirty="0"/>
          </a:p>
        </p:txBody>
      </p:sp>
      <p:sp>
        <p:nvSpPr>
          <p:cNvPr id="2" name="スライド番号プレースホルダー 1">
            <a:extLst>
              <a:ext uri="{FF2B5EF4-FFF2-40B4-BE49-F238E27FC236}">
                <a16:creationId xmlns:a16="http://schemas.microsoft.com/office/drawing/2014/main" id="{2FD022FE-B5DA-4AB4-A49E-4B9CEC65C296}"/>
              </a:ext>
            </a:extLst>
          </p:cNvPr>
          <p:cNvSpPr>
            <a:spLocks noGrp="1"/>
          </p:cNvSpPr>
          <p:nvPr>
            <p:ph type="sldNum" sz="quarter" idx="12"/>
          </p:nvPr>
        </p:nvSpPr>
        <p:spPr/>
        <p:txBody>
          <a:bodyPr/>
          <a:lstStyle/>
          <a:p>
            <a:pPr>
              <a:defRPr/>
            </a:pPr>
            <a:fld id="{930F64EC-FE0A-4460-B896-894E0E1B6F85}" type="slidenum">
              <a:rPr lang="ja-JP" altLang="en-US" smtClean="0"/>
              <a:pPr>
                <a:defRPr/>
              </a:pPr>
              <a:t>10</a:t>
            </a:fld>
            <a:endParaRPr lang="en-US" altLang="ja-JP" dirty="0"/>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3713163" y="346075"/>
            <a:ext cx="2476500" cy="644525"/>
          </a:xfrm>
        </p:spPr>
        <p:txBody>
          <a:bodyPr/>
          <a:lstStyle/>
          <a:p>
            <a:pPr eaLnBrk="1" hangingPunct="1"/>
            <a:r>
              <a:rPr lang="ja-JP" altLang="en-US"/>
              <a:t>③妊娠経過</a:t>
            </a:r>
          </a:p>
        </p:txBody>
      </p:sp>
      <p:sp>
        <p:nvSpPr>
          <p:cNvPr id="27651" name="AutoShape 3"/>
          <p:cNvSpPr>
            <a:spLocks noGrp="1" noChangeArrowheads="1"/>
          </p:cNvSpPr>
          <p:nvPr>
            <p:ph idx="1"/>
          </p:nvPr>
        </p:nvSpPr>
        <p:spPr>
          <a:xfrm>
            <a:off x="495300" y="1236663"/>
            <a:ext cx="3592810" cy="4538662"/>
          </a:xfrm>
          <a:prstGeom prst="wedgeRoundRectCallout">
            <a:avLst>
              <a:gd name="adj1" fmla="val 67289"/>
              <a:gd name="adj2" fmla="val -37408"/>
              <a:gd name="adj3" fmla="val 16667"/>
            </a:avLst>
          </a:prstGeom>
          <a:gradFill rotWithShape="1">
            <a:gsLst>
              <a:gs pos="0">
                <a:srgbClr val="CCFFFF"/>
              </a:gs>
              <a:gs pos="50000">
                <a:srgbClr val="FFFFFF"/>
              </a:gs>
              <a:gs pos="100000">
                <a:srgbClr val="CCFFFF"/>
              </a:gs>
            </a:gsLst>
            <a:lin ang="2700000" scaled="1"/>
          </a:gradFill>
          <a:ln>
            <a:solidFill>
              <a:schemeClr val="tx1"/>
            </a:solidFill>
            <a:miter lim="800000"/>
            <a:headEnd type="none" w="med" len="med"/>
            <a:tailEnd type="none" w="med" len="med"/>
          </a:ln>
        </p:spPr>
        <p:txBody>
          <a:bodyPr anchor="ctr"/>
          <a:lstStyle/>
          <a:p>
            <a:pPr marL="257175" indent="-257175" eaLnBrk="1" hangingPunct="1">
              <a:lnSpc>
                <a:spcPct val="150000"/>
              </a:lnSpc>
              <a:buFontTx/>
              <a:buNone/>
            </a:pPr>
            <a:r>
              <a:rPr lang="ja-JP" altLang="en-US" sz="2400" dirty="0">
                <a:ea typeface="HG丸ｺﾞｼｯｸM-PRO" panose="020F0600000000000000" pitchFamily="50" charset="-128"/>
              </a:rPr>
              <a:t>・不妊治療の有無</a:t>
            </a:r>
          </a:p>
          <a:p>
            <a:pPr marL="257175" indent="-257175" eaLnBrk="1" hangingPunct="1">
              <a:lnSpc>
                <a:spcPct val="150000"/>
              </a:lnSpc>
              <a:buFontTx/>
              <a:buNone/>
            </a:pPr>
            <a:r>
              <a:rPr lang="ja-JP" altLang="en-US" sz="2400" dirty="0">
                <a:ea typeface="HG丸ｺﾞｼｯｸM-PRO" panose="020F0600000000000000" pitchFamily="50" charset="-128"/>
              </a:rPr>
              <a:t>・</a:t>
            </a:r>
            <a:r>
              <a:rPr lang="ja-JP" altLang="en-US" sz="2400" u="sng" dirty="0">
                <a:ea typeface="HG丸ｺﾞｼｯｸM-PRO" panose="020F0600000000000000" pitchFamily="50" charset="-128"/>
              </a:rPr>
              <a:t>妊婦健診受診状況</a:t>
            </a:r>
          </a:p>
          <a:p>
            <a:pPr marL="257175" indent="-257175" eaLnBrk="1" hangingPunct="1">
              <a:lnSpc>
                <a:spcPct val="150000"/>
              </a:lnSpc>
              <a:buFontTx/>
              <a:buNone/>
            </a:pPr>
            <a:r>
              <a:rPr lang="ja-JP" altLang="en-US" sz="2400" dirty="0">
                <a:ea typeface="HG丸ｺﾞｼｯｸM-PRO" panose="020F0600000000000000" pitchFamily="50" charset="-128"/>
              </a:rPr>
              <a:t>・</a:t>
            </a:r>
            <a:r>
              <a:rPr lang="ja-JP" altLang="en-US" sz="2400" u="sng" dirty="0">
                <a:ea typeface="HG丸ｺﾞｼｯｸM-PRO" panose="020F0600000000000000" pitchFamily="50" charset="-128"/>
              </a:rPr>
              <a:t>胎児数</a:t>
            </a:r>
          </a:p>
          <a:p>
            <a:pPr marL="257175" indent="-257175" eaLnBrk="1" hangingPunct="1">
              <a:lnSpc>
                <a:spcPct val="150000"/>
              </a:lnSpc>
              <a:buFontTx/>
              <a:buNone/>
            </a:pPr>
            <a:r>
              <a:rPr lang="ja-JP" altLang="en-US" sz="2400" dirty="0">
                <a:ea typeface="HG丸ｺﾞｼｯｸM-PRO" panose="020F0600000000000000" pitchFamily="50" charset="-128"/>
              </a:rPr>
              <a:t>・胎盤位置</a:t>
            </a:r>
          </a:p>
          <a:p>
            <a:pPr marL="257175" indent="-257175" eaLnBrk="1" hangingPunct="1">
              <a:lnSpc>
                <a:spcPct val="150000"/>
              </a:lnSpc>
              <a:buFontTx/>
              <a:buNone/>
            </a:pPr>
            <a:r>
              <a:rPr lang="ja-JP" altLang="en-US" sz="2400" dirty="0">
                <a:ea typeface="HG丸ｺﾞｼｯｸM-PRO" panose="020F0600000000000000" pitchFamily="50" charset="-128"/>
              </a:rPr>
              <a:t>・羊水量異常</a:t>
            </a:r>
          </a:p>
          <a:p>
            <a:pPr marL="257175" indent="-257175" eaLnBrk="1" hangingPunct="1">
              <a:lnSpc>
                <a:spcPct val="150000"/>
              </a:lnSpc>
              <a:buFontTx/>
              <a:buNone/>
            </a:pPr>
            <a:r>
              <a:rPr lang="ja-JP" altLang="en-US" sz="2400" dirty="0">
                <a:ea typeface="HG丸ｺﾞｼｯｸM-PRO" panose="020F0600000000000000" pitchFamily="50" charset="-128"/>
              </a:rPr>
              <a:t>・産科合併症</a:t>
            </a:r>
          </a:p>
        </p:txBody>
      </p:sp>
      <p:sp>
        <p:nvSpPr>
          <p:cNvPr id="27683" name="Rectangle 105"/>
          <p:cNvSpPr>
            <a:spLocks noChangeArrowheads="1"/>
          </p:cNvSpPr>
          <p:nvPr/>
        </p:nvSpPr>
        <p:spPr bwMode="auto">
          <a:xfrm>
            <a:off x="4722192" y="4113039"/>
            <a:ext cx="145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2000" dirty="0"/>
              <a:t>＜胎児数＞</a:t>
            </a:r>
          </a:p>
        </p:txBody>
      </p:sp>
      <p:sp>
        <p:nvSpPr>
          <p:cNvPr id="27684" name="Rectangle 293"/>
          <p:cNvSpPr>
            <a:spLocks noChangeArrowheads="1"/>
          </p:cNvSpPr>
          <p:nvPr/>
        </p:nvSpPr>
        <p:spPr bwMode="auto">
          <a:xfrm>
            <a:off x="4705350" y="1052483"/>
            <a:ext cx="274947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2000" dirty="0"/>
              <a:t>＜妊婦健診受診状況＞</a:t>
            </a:r>
          </a:p>
        </p:txBody>
      </p:sp>
      <p:graphicFrame>
        <p:nvGraphicFramePr>
          <p:cNvPr id="3" name="表 2">
            <a:extLst>
              <a:ext uri="{FF2B5EF4-FFF2-40B4-BE49-F238E27FC236}">
                <a16:creationId xmlns:a16="http://schemas.microsoft.com/office/drawing/2014/main" id="{43B12532-1604-4B69-9A5E-4AA1D967FA12}"/>
              </a:ext>
            </a:extLst>
          </p:cNvPr>
          <p:cNvGraphicFramePr>
            <a:graphicFrameLocks noGrp="1"/>
          </p:cNvGraphicFramePr>
          <p:nvPr>
            <p:extLst/>
          </p:nvPr>
        </p:nvGraphicFramePr>
        <p:xfrm>
          <a:off x="4842374" y="1425798"/>
          <a:ext cx="4142280" cy="2652068"/>
        </p:xfrm>
        <a:graphic>
          <a:graphicData uri="http://schemas.openxmlformats.org/drawingml/2006/table">
            <a:tbl>
              <a:tblPr/>
              <a:tblGrid>
                <a:gridCol w="2043390">
                  <a:extLst>
                    <a:ext uri="{9D8B030D-6E8A-4147-A177-3AD203B41FA5}">
                      <a16:colId xmlns:a16="http://schemas.microsoft.com/office/drawing/2014/main" val="2325360128"/>
                    </a:ext>
                  </a:extLst>
                </a:gridCol>
                <a:gridCol w="1049445">
                  <a:extLst>
                    <a:ext uri="{9D8B030D-6E8A-4147-A177-3AD203B41FA5}">
                      <a16:colId xmlns:a16="http://schemas.microsoft.com/office/drawing/2014/main" val="3692959495"/>
                    </a:ext>
                  </a:extLst>
                </a:gridCol>
                <a:gridCol w="1049445">
                  <a:extLst>
                    <a:ext uri="{9D8B030D-6E8A-4147-A177-3AD203B41FA5}">
                      <a16:colId xmlns:a16="http://schemas.microsoft.com/office/drawing/2014/main" val="3121151010"/>
                    </a:ext>
                  </a:extLst>
                </a:gridCol>
              </a:tblGrid>
              <a:tr h="378867">
                <a:tc>
                  <a:txBody>
                    <a:bodyPr/>
                    <a:lstStyle/>
                    <a:p>
                      <a:pPr algn="ctr" fontAlgn="ctr"/>
                      <a:r>
                        <a:rPr lang="ja-JP" altLang="en-US" sz="1400" b="0" i="0" u="none" strike="noStrike">
                          <a:solidFill>
                            <a:srgbClr val="000000"/>
                          </a:solidFill>
                          <a:effectLst/>
                          <a:latin typeface="ＭＳ Ｐゴシック" panose="020B0600070205080204" pitchFamily="50" charset="-128"/>
                          <a:ea typeface="ＭＳ Ｐゴシック" panose="020B0600070205080204" pitchFamily="50" charset="-128"/>
                        </a:rPr>
                        <a:t>受診状況</a:t>
                      </a:r>
                    </a:p>
                  </a:txBody>
                  <a:tcPr marL="15154" marR="15154" marT="151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ja-JP" altLang="en-US" sz="1400" b="0" i="0" u="none" strike="noStrike">
                          <a:solidFill>
                            <a:srgbClr val="000000"/>
                          </a:solidFill>
                          <a:effectLst/>
                          <a:latin typeface="ＭＳ Ｐゴシック" panose="020B0600070205080204" pitchFamily="50" charset="-128"/>
                          <a:ea typeface="ＭＳ Ｐゴシック" panose="020B0600070205080204" pitchFamily="50" charset="-128"/>
                        </a:rPr>
                        <a:t>件数</a:t>
                      </a:r>
                    </a:p>
                  </a:txBody>
                  <a:tcPr marL="15154" marR="15154" marT="151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ja-JP" altLang="en-US" sz="14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15154" marR="15154" marT="151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657786580"/>
                  </a:ext>
                </a:extLst>
              </a:tr>
              <a:tr h="378867">
                <a:tc>
                  <a:txBody>
                    <a:bodyPr/>
                    <a:lstStyle/>
                    <a:p>
                      <a:pPr algn="l" fontAlgn="ctr"/>
                      <a:r>
                        <a:rPr lang="ja-JP" altLang="en-US" sz="1400" b="0" i="0" u="none" strike="noStrike">
                          <a:solidFill>
                            <a:srgbClr val="000000"/>
                          </a:solidFill>
                          <a:effectLst/>
                          <a:latin typeface="ＭＳ Ｐゴシック" panose="020B0600070205080204" pitchFamily="50" charset="-128"/>
                          <a:ea typeface="ＭＳ Ｐゴシック" panose="020B0600070205080204" pitchFamily="50" charset="-128"/>
                        </a:rPr>
                        <a:t>定期的に受診</a:t>
                      </a:r>
                    </a:p>
                  </a:txBody>
                  <a:tcPr marL="15154" marR="15154" marT="151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rPr>
                        <a:t>1,893</a:t>
                      </a:r>
                    </a:p>
                  </a:txBody>
                  <a:tcPr marL="15154" marR="15154" marT="151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rPr>
                        <a:t>89.6 </a:t>
                      </a:r>
                    </a:p>
                  </a:txBody>
                  <a:tcPr marL="15154" marR="15154" marT="151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74573089"/>
                  </a:ext>
                </a:extLst>
              </a:tr>
              <a:tr h="378867">
                <a:tc>
                  <a:txBody>
                    <a:bodyPr/>
                    <a:lstStyle/>
                    <a:p>
                      <a:pPr algn="l" fontAlgn="ctr"/>
                      <a:r>
                        <a:rPr lang="ja-JP" altLang="en-US" sz="1400" b="0" i="0" u="none" strike="noStrike">
                          <a:solidFill>
                            <a:srgbClr val="000000"/>
                          </a:solidFill>
                          <a:effectLst/>
                          <a:latin typeface="ＭＳ Ｐゴシック" panose="020B0600070205080204" pitchFamily="50" charset="-128"/>
                          <a:ea typeface="ＭＳ Ｐゴシック" panose="020B0600070205080204" pitchFamily="50" charset="-128"/>
                        </a:rPr>
                        <a:t>受診回数に不足あり</a:t>
                      </a:r>
                    </a:p>
                  </a:txBody>
                  <a:tcPr marL="15154" marR="15154" marT="151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rPr>
                        <a:t>143</a:t>
                      </a:r>
                    </a:p>
                  </a:txBody>
                  <a:tcPr marL="15154" marR="15154" marT="151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rPr>
                        <a:t>6.8 </a:t>
                      </a:r>
                    </a:p>
                  </a:txBody>
                  <a:tcPr marL="15154" marR="15154" marT="151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32657523"/>
                  </a:ext>
                </a:extLst>
              </a:tr>
              <a:tr h="378867">
                <a:tc>
                  <a:txBody>
                    <a:bodyPr/>
                    <a:lstStyle/>
                    <a:p>
                      <a:pPr algn="l" fontAlgn="ctr"/>
                      <a:r>
                        <a:rPr lang="ja-JP" altLang="en-US" sz="1400" b="0" i="0" u="none" strike="noStrike">
                          <a:solidFill>
                            <a:srgbClr val="000000"/>
                          </a:solidFill>
                          <a:effectLst/>
                          <a:latin typeface="ＭＳ Ｐゴシック" panose="020B0600070205080204" pitchFamily="50" charset="-128"/>
                          <a:ea typeface="ＭＳ Ｐゴシック" panose="020B0600070205080204" pitchFamily="50" charset="-128"/>
                        </a:rPr>
                        <a:t>未受診</a:t>
                      </a:r>
                      <a:r>
                        <a:rPr lang="ja-JP" altLang="en-US" sz="1400" b="0" i="0" u="none" strike="noStrike" baseline="30000">
                          <a:solidFill>
                            <a:srgbClr val="000000"/>
                          </a:solidFill>
                          <a:effectLst/>
                          <a:latin typeface="ＭＳ Ｐゴシック" panose="020B0600070205080204" pitchFamily="50" charset="-128"/>
                          <a:ea typeface="ＭＳ Ｐゴシック" panose="020B0600070205080204" pitchFamily="50" charset="-128"/>
                        </a:rPr>
                        <a:t>注）</a:t>
                      </a:r>
                      <a:endParaRPr lang="ja-JP" altLang="en-US"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15154" marR="15154" marT="151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rPr>
                        <a:t>10</a:t>
                      </a:r>
                    </a:p>
                  </a:txBody>
                  <a:tcPr marL="15154" marR="15154" marT="151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rPr>
                        <a:t>0.5 </a:t>
                      </a:r>
                    </a:p>
                  </a:txBody>
                  <a:tcPr marL="15154" marR="15154" marT="151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04443365"/>
                  </a:ext>
                </a:extLst>
              </a:tr>
              <a:tr h="394021">
                <a:tc>
                  <a:txBody>
                    <a:bodyPr/>
                    <a:lstStyle/>
                    <a:p>
                      <a:pPr algn="l" fontAlgn="ctr"/>
                      <a:r>
                        <a:rPr lang="ja-JP" altLang="en-US" sz="1400" b="0" i="0" u="none" strike="noStrike">
                          <a:solidFill>
                            <a:srgbClr val="000000"/>
                          </a:solidFill>
                          <a:effectLst/>
                          <a:latin typeface="ＭＳ Ｐゴシック" panose="020B0600070205080204" pitchFamily="50" charset="-128"/>
                          <a:ea typeface="ＭＳ Ｐゴシック" panose="020B0600070205080204" pitchFamily="50" charset="-128"/>
                        </a:rPr>
                        <a:t>不明</a:t>
                      </a:r>
                    </a:p>
                  </a:txBody>
                  <a:tcPr marL="15154" marR="15154" marT="151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rPr>
                        <a:t>67</a:t>
                      </a:r>
                    </a:p>
                  </a:txBody>
                  <a:tcPr marL="15154" marR="15154" marT="151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rPr>
                        <a:t>3.2 </a:t>
                      </a:r>
                    </a:p>
                  </a:txBody>
                  <a:tcPr marL="15154" marR="15154" marT="151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1019005949"/>
                  </a:ext>
                </a:extLst>
              </a:tr>
              <a:tr h="394021">
                <a:tc>
                  <a:txBody>
                    <a:bodyPr/>
                    <a:lstStyle/>
                    <a:p>
                      <a:pPr algn="ctr" fontAlgn="ctr"/>
                      <a:r>
                        <a:rPr lang="ja-JP" altLang="en-US" sz="1400" b="0" i="0" u="none" strike="noStrike">
                          <a:solidFill>
                            <a:srgbClr val="000000"/>
                          </a:solidFill>
                          <a:effectLst/>
                          <a:latin typeface="ＭＳ Ｐゴシック" panose="020B0600070205080204" pitchFamily="50" charset="-128"/>
                          <a:ea typeface="ＭＳ Ｐゴシック" panose="020B0600070205080204" pitchFamily="50" charset="-128"/>
                        </a:rPr>
                        <a:t>合計</a:t>
                      </a:r>
                    </a:p>
                  </a:txBody>
                  <a:tcPr marL="15154" marR="15154" marT="151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rPr>
                        <a:t>2,113</a:t>
                      </a:r>
                    </a:p>
                  </a:txBody>
                  <a:tcPr marL="15154" marR="15154" marT="151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rPr>
                        <a:t>100.0 </a:t>
                      </a:r>
                    </a:p>
                  </a:txBody>
                  <a:tcPr marL="15154" marR="15154" marT="151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07469362"/>
                  </a:ext>
                </a:extLst>
              </a:tr>
              <a:tr h="348558">
                <a:tc gridSpan="3">
                  <a:txBody>
                    <a:bodyPr/>
                    <a:lstStyle/>
                    <a:p>
                      <a:pPr algn="l" fontAlgn="ctr"/>
                      <a:r>
                        <a:rPr lang="ja-JP" altLang="en-US" sz="1300" b="0" i="0" u="none" strike="noStrike" dirty="0">
                          <a:solidFill>
                            <a:srgbClr val="000000"/>
                          </a:solidFill>
                          <a:effectLst/>
                          <a:latin typeface="ＭＳ Ｐゴシック" panose="020B0600070205080204" pitchFamily="50" charset="-128"/>
                          <a:ea typeface="ＭＳ Ｐゴシック" panose="020B0600070205080204" pitchFamily="50" charset="-128"/>
                        </a:rPr>
                        <a:t>注）「未受診」は、受診回数</a:t>
                      </a:r>
                      <a:r>
                        <a:rPr lang="en-US" altLang="ja-JP" sz="1300" b="0" i="0" u="none" strike="noStrike" dirty="0">
                          <a:solidFill>
                            <a:srgbClr val="000000"/>
                          </a:solidFill>
                          <a:effectLst/>
                          <a:latin typeface="ＭＳ Ｐゴシック" panose="020B0600070205080204" pitchFamily="50" charset="-128"/>
                          <a:ea typeface="ＭＳ Ｐゴシック" panose="020B0600070205080204" pitchFamily="50" charset="-128"/>
                        </a:rPr>
                        <a:t>0</a:t>
                      </a:r>
                      <a:r>
                        <a:rPr lang="ja-JP" altLang="en-US" sz="1300" b="0" i="0" u="none" strike="noStrike" dirty="0">
                          <a:solidFill>
                            <a:srgbClr val="000000"/>
                          </a:solidFill>
                          <a:effectLst/>
                          <a:latin typeface="ＭＳ Ｐゴシック" panose="020B0600070205080204" pitchFamily="50" charset="-128"/>
                          <a:ea typeface="ＭＳ Ｐゴシック" panose="020B0600070205080204" pitchFamily="50" charset="-128"/>
                        </a:rPr>
                        <a:t>回のものである。</a:t>
                      </a:r>
                    </a:p>
                  </a:txBody>
                  <a:tcPr marL="99516" marR="99516" marT="49758" marB="49758" anchor="ctr">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137742139"/>
                  </a:ext>
                </a:extLst>
              </a:tr>
            </a:tbl>
          </a:graphicData>
        </a:graphic>
      </p:graphicFrame>
      <p:graphicFrame>
        <p:nvGraphicFramePr>
          <p:cNvPr id="9" name="表 8">
            <a:extLst>
              <a:ext uri="{FF2B5EF4-FFF2-40B4-BE49-F238E27FC236}">
                <a16:creationId xmlns:a16="http://schemas.microsoft.com/office/drawing/2014/main" id="{F09BBCE8-9F7D-486B-BE52-2AA86A9A7FE9}"/>
              </a:ext>
            </a:extLst>
          </p:cNvPr>
          <p:cNvGraphicFramePr>
            <a:graphicFrameLocks noGrp="1"/>
          </p:cNvGraphicFramePr>
          <p:nvPr>
            <p:extLst/>
          </p:nvPr>
        </p:nvGraphicFramePr>
        <p:xfrm>
          <a:off x="4808190" y="4514180"/>
          <a:ext cx="4108530" cy="2299990"/>
        </p:xfrm>
        <a:graphic>
          <a:graphicData uri="http://schemas.openxmlformats.org/drawingml/2006/table">
            <a:tbl>
              <a:tblPr/>
              <a:tblGrid>
                <a:gridCol w="2064094">
                  <a:extLst>
                    <a:ext uri="{9D8B030D-6E8A-4147-A177-3AD203B41FA5}">
                      <a16:colId xmlns:a16="http://schemas.microsoft.com/office/drawing/2014/main" val="1306271607"/>
                    </a:ext>
                  </a:extLst>
                </a:gridCol>
                <a:gridCol w="1022218">
                  <a:extLst>
                    <a:ext uri="{9D8B030D-6E8A-4147-A177-3AD203B41FA5}">
                      <a16:colId xmlns:a16="http://schemas.microsoft.com/office/drawing/2014/main" val="1373546371"/>
                    </a:ext>
                  </a:extLst>
                </a:gridCol>
                <a:gridCol w="1022218">
                  <a:extLst>
                    <a:ext uri="{9D8B030D-6E8A-4147-A177-3AD203B41FA5}">
                      <a16:colId xmlns:a16="http://schemas.microsoft.com/office/drawing/2014/main" val="2380190991"/>
                    </a:ext>
                  </a:extLst>
                </a:gridCol>
              </a:tblGrid>
              <a:tr h="368588">
                <a:tc>
                  <a:txBody>
                    <a:bodyPr/>
                    <a:lstStyle/>
                    <a:p>
                      <a:pPr algn="ctr" fontAlgn="ctr"/>
                      <a:r>
                        <a:rPr lang="ja-JP" altLang="en-US" sz="1400" b="0" i="0" u="none" strike="noStrike">
                          <a:solidFill>
                            <a:srgbClr val="000000"/>
                          </a:solidFill>
                          <a:effectLst/>
                          <a:latin typeface="ＭＳ Ｐゴシック" panose="020B0600070205080204" pitchFamily="50" charset="-128"/>
                          <a:ea typeface="ＭＳ Ｐゴシック" panose="020B0600070205080204" pitchFamily="50" charset="-128"/>
                        </a:rPr>
                        <a:t>胎児数</a:t>
                      </a:r>
                      <a:r>
                        <a:rPr lang="ja-JP" altLang="en-US" sz="1400" b="0" i="0" u="none" strike="noStrike" baseline="30000">
                          <a:solidFill>
                            <a:srgbClr val="000000"/>
                          </a:solidFill>
                          <a:effectLst/>
                          <a:latin typeface="ＭＳ Ｐゴシック" panose="020B0600070205080204" pitchFamily="50" charset="-128"/>
                          <a:ea typeface="ＭＳ Ｐゴシック" panose="020B0600070205080204" pitchFamily="50" charset="-128"/>
                        </a:rPr>
                        <a:t>注）</a:t>
                      </a:r>
                      <a:endParaRPr lang="ja-JP" altLang="en-US"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14744" marR="14744" marT="147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ja-JP" altLang="en-US" sz="1400" b="0" i="0" u="none" strike="noStrike">
                          <a:solidFill>
                            <a:srgbClr val="000000"/>
                          </a:solidFill>
                          <a:effectLst/>
                          <a:latin typeface="ＭＳ Ｐゴシック" panose="020B0600070205080204" pitchFamily="50" charset="-128"/>
                          <a:ea typeface="ＭＳ Ｐゴシック" panose="020B0600070205080204" pitchFamily="50" charset="-128"/>
                        </a:rPr>
                        <a:t>件数</a:t>
                      </a:r>
                    </a:p>
                  </a:txBody>
                  <a:tcPr marL="14744" marR="14744" marT="147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ja-JP" altLang="en-US" sz="14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14744" marR="14744" marT="147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776953310"/>
                  </a:ext>
                </a:extLst>
              </a:tr>
              <a:tr h="368588">
                <a:tc>
                  <a:txBody>
                    <a:bodyPr/>
                    <a:lstStyle/>
                    <a:p>
                      <a:pPr algn="l" fontAlgn="ctr"/>
                      <a: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単胎</a:t>
                      </a:r>
                    </a:p>
                  </a:txBody>
                  <a:tcPr marL="14744" marR="14744" marT="147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rPr>
                        <a:t>2,003</a:t>
                      </a:r>
                    </a:p>
                  </a:txBody>
                  <a:tcPr marL="14744" marR="14744" marT="147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231F20"/>
                      </a:solidFill>
                      <a:prstDash val="solid"/>
                      <a:round/>
                      <a:headEnd type="none" w="med" len="med"/>
                      <a:tailEnd type="none" w="med" len="med"/>
                    </a:lnB>
                  </a:tcPr>
                </a:tc>
                <a:tc>
                  <a:txBody>
                    <a:bodyPr/>
                    <a:lstStyle/>
                    <a:p>
                      <a:pPr algn="ctr" fontAlgn="ctr"/>
                      <a:r>
                        <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rPr>
                        <a:t>94.8 </a:t>
                      </a:r>
                    </a:p>
                  </a:txBody>
                  <a:tcPr marL="14744" marR="14744" marT="147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1503456007"/>
                  </a:ext>
                </a:extLst>
              </a:tr>
              <a:tr h="368588">
                <a:tc>
                  <a:txBody>
                    <a:bodyPr/>
                    <a:lstStyle/>
                    <a:p>
                      <a:pPr algn="l" fontAlgn="ctr"/>
                      <a:r>
                        <a:rPr lang="ja-JP" altLang="en-US" sz="1400" b="0" i="0" u="none" strike="noStrike">
                          <a:solidFill>
                            <a:srgbClr val="000000"/>
                          </a:solidFill>
                          <a:effectLst/>
                          <a:latin typeface="ＭＳ Ｐゴシック" panose="020B0600070205080204" pitchFamily="50" charset="-128"/>
                          <a:ea typeface="ＭＳ Ｐゴシック" panose="020B0600070205080204" pitchFamily="50" charset="-128"/>
                        </a:rPr>
                        <a:t>双胎</a:t>
                      </a:r>
                    </a:p>
                  </a:txBody>
                  <a:tcPr marL="14744" marR="14744" marT="14744" marB="0" anchor="ctr">
                    <a:lnL w="6350" cap="flat" cmpd="sng" algn="ctr">
                      <a:solidFill>
                        <a:srgbClr val="00000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rPr>
                        <a:t>109</a:t>
                      </a:r>
                    </a:p>
                  </a:txBody>
                  <a:tcPr marL="14744" marR="14744" marT="14744"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rPr>
                        <a:t>5.2 </a:t>
                      </a:r>
                    </a:p>
                  </a:txBody>
                  <a:tcPr marL="14744" marR="14744" marT="14744"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49286844"/>
                  </a:ext>
                </a:extLst>
              </a:tr>
              <a:tr h="383332">
                <a:tc>
                  <a:txBody>
                    <a:bodyPr/>
                    <a:lstStyle/>
                    <a:p>
                      <a:pPr algn="l" fontAlgn="ctr"/>
                      <a:r>
                        <a:rPr lang="ja-JP" altLang="en-US" sz="1400" b="0" i="0" u="none" strike="noStrike">
                          <a:solidFill>
                            <a:srgbClr val="000000"/>
                          </a:solidFill>
                          <a:effectLst/>
                          <a:latin typeface="ＭＳ Ｐゴシック" panose="020B0600070205080204" pitchFamily="50" charset="-128"/>
                          <a:ea typeface="ＭＳ Ｐゴシック" panose="020B0600070205080204" pitchFamily="50" charset="-128"/>
                        </a:rPr>
                        <a:t>三胎</a:t>
                      </a:r>
                    </a:p>
                  </a:txBody>
                  <a:tcPr marL="14744" marR="14744" marT="147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rPr>
                        <a:t>1</a:t>
                      </a:r>
                    </a:p>
                  </a:txBody>
                  <a:tcPr marL="14744" marR="14744" marT="147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rPr>
                        <a:t>0.0 </a:t>
                      </a:r>
                    </a:p>
                  </a:txBody>
                  <a:tcPr marL="14744" marR="14744" marT="147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4079722946"/>
                  </a:ext>
                </a:extLst>
              </a:tr>
              <a:tr h="383332">
                <a:tc>
                  <a:txBody>
                    <a:bodyPr/>
                    <a:lstStyle/>
                    <a:p>
                      <a:pPr algn="ctr" fontAlgn="ctr"/>
                      <a:r>
                        <a:rPr lang="ja-JP" altLang="en-US" sz="1400" b="0" i="0" u="none" strike="noStrike">
                          <a:solidFill>
                            <a:srgbClr val="000000"/>
                          </a:solidFill>
                          <a:effectLst/>
                          <a:latin typeface="ＭＳ Ｐゴシック" panose="020B0600070205080204" pitchFamily="50" charset="-128"/>
                          <a:ea typeface="ＭＳ Ｐゴシック" panose="020B0600070205080204" pitchFamily="50" charset="-128"/>
                        </a:rPr>
                        <a:t>合計</a:t>
                      </a:r>
                    </a:p>
                  </a:txBody>
                  <a:tcPr marL="14744" marR="14744" marT="147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rPr>
                        <a:t>2,113</a:t>
                      </a:r>
                    </a:p>
                  </a:txBody>
                  <a:tcPr marL="14744" marR="14744" marT="147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rPr>
                        <a:t>100.0 </a:t>
                      </a:r>
                    </a:p>
                  </a:txBody>
                  <a:tcPr marL="14744" marR="14744" marT="147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83211128"/>
                  </a:ext>
                </a:extLst>
              </a:tr>
              <a:tr h="427562">
                <a:tc gridSpan="3">
                  <a:txBody>
                    <a:bodyPr/>
                    <a:lstStyle/>
                    <a:p>
                      <a:pPr algn="l" fontAlgn="ctr"/>
                      <a:r>
                        <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t>注）「双胎」および「三胎」は、</a:t>
                      </a: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1</a:t>
                      </a:r>
                      <a:r>
                        <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t>胎児</a:t>
                      </a: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1</a:t>
                      </a:r>
                      <a:r>
                        <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t>事例としている。</a:t>
                      </a:r>
                    </a:p>
                  </a:txBody>
                  <a:tcPr marL="141538" marR="141538" marT="70769" marB="70769" anchor="ctr">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764258765"/>
                  </a:ext>
                </a:extLst>
              </a:tr>
            </a:tbl>
          </a:graphicData>
        </a:graphic>
      </p:graphicFrame>
      <p:sp>
        <p:nvSpPr>
          <p:cNvPr id="2" name="スライド番号プレースホルダー 1">
            <a:extLst>
              <a:ext uri="{FF2B5EF4-FFF2-40B4-BE49-F238E27FC236}">
                <a16:creationId xmlns:a16="http://schemas.microsoft.com/office/drawing/2014/main" id="{17954F3D-5B63-40B8-8357-EC4738C81B6D}"/>
              </a:ext>
            </a:extLst>
          </p:cNvPr>
          <p:cNvSpPr>
            <a:spLocks noGrp="1"/>
          </p:cNvSpPr>
          <p:nvPr>
            <p:ph type="sldNum" sz="quarter" idx="12"/>
          </p:nvPr>
        </p:nvSpPr>
        <p:spPr/>
        <p:txBody>
          <a:bodyPr/>
          <a:lstStyle/>
          <a:p>
            <a:pPr>
              <a:defRPr/>
            </a:pPr>
            <a:fld id="{930F64EC-FE0A-4460-B896-894E0E1B6F85}" type="slidenum">
              <a:rPr lang="ja-JP" altLang="en-US" smtClean="0"/>
              <a:pPr>
                <a:defRPr/>
              </a:pPr>
              <a:t>109</a:t>
            </a:fld>
            <a:endParaRPr lang="en-US" altLang="ja-JP" dirty="0"/>
          </a:p>
        </p:txBody>
      </p:sp>
    </p:spTree>
    <p:extLst>
      <p:ext uri="{BB962C8B-B14F-4D97-AF65-F5344CB8AC3E}">
        <p14:creationId xmlns:p14="http://schemas.microsoft.com/office/powerpoint/2010/main" val="3984347737"/>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2341563" y="346075"/>
            <a:ext cx="5219700" cy="644525"/>
          </a:xfrm>
        </p:spPr>
        <p:txBody>
          <a:bodyPr/>
          <a:lstStyle/>
          <a:p>
            <a:pPr eaLnBrk="1" hangingPunct="1"/>
            <a:r>
              <a:rPr lang="ja-JP" altLang="en-US" dirty="0"/>
              <a:t>④分娩経過（主な結果）</a:t>
            </a:r>
          </a:p>
        </p:txBody>
      </p:sp>
      <p:sp>
        <p:nvSpPr>
          <p:cNvPr id="28675" name="AutoShape 3"/>
          <p:cNvSpPr>
            <a:spLocks noGrp="1" noChangeArrowheads="1"/>
          </p:cNvSpPr>
          <p:nvPr>
            <p:ph idx="1"/>
          </p:nvPr>
        </p:nvSpPr>
        <p:spPr>
          <a:xfrm>
            <a:off x="352425" y="1413570"/>
            <a:ext cx="3554413" cy="4902343"/>
          </a:xfrm>
          <a:prstGeom prst="wedgeRoundRectCallout">
            <a:avLst>
              <a:gd name="adj1" fmla="val 63130"/>
              <a:gd name="adj2" fmla="val -31940"/>
              <a:gd name="adj3" fmla="val 16667"/>
            </a:avLst>
          </a:prstGeom>
          <a:gradFill rotWithShape="1">
            <a:gsLst>
              <a:gs pos="0">
                <a:srgbClr val="CCFFFF"/>
              </a:gs>
              <a:gs pos="50000">
                <a:srgbClr val="FFFFFF"/>
              </a:gs>
              <a:gs pos="100000">
                <a:srgbClr val="CCFFFF"/>
              </a:gs>
            </a:gsLst>
            <a:lin ang="2700000" scaled="1"/>
          </a:gradFill>
          <a:ln>
            <a:solidFill>
              <a:schemeClr val="tx1"/>
            </a:solidFill>
            <a:miter lim="800000"/>
            <a:headEnd type="none" w="med" len="med"/>
            <a:tailEnd type="none" w="med" len="med"/>
          </a:ln>
        </p:spPr>
        <p:txBody>
          <a:bodyPr/>
          <a:lstStyle/>
          <a:p>
            <a:pPr marL="269875" indent="-269875" eaLnBrk="1" hangingPunct="1">
              <a:lnSpc>
                <a:spcPct val="130000"/>
              </a:lnSpc>
              <a:buFontTx/>
              <a:buNone/>
            </a:pPr>
            <a:r>
              <a:rPr lang="ja-JP" altLang="en-US" sz="2100" dirty="0">
                <a:ea typeface="HG丸ｺﾞｼｯｸM-PRO" panose="020F0600000000000000" pitchFamily="50" charset="-128"/>
              </a:rPr>
              <a:t>・</a:t>
            </a:r>
            <a:r>
              <a:rPr lang="ja-JP" altLang="en-US" sz="2100" u="sng" dirty="0">
                <a:ea typeface="HG丸ｺﾞｼｯｸM-PRO" panose="020F0600000000000000" pitchFamily="50" charset="-128"/>
              </a:rPr>
              <a:t>児娩出経路</a:t>
            </a:r>
          </a:p>
          <a:p>
            <a:pPr marL="269875" indent="-269875" eaLnBrk="1" hangingPunct="1">
              <a:lnSpc>
                <a:spcPct val="130000"/>
              </a:lnSpc>
              <a:buFontTx/>
              <a:buNone/>
            </a:pPr>
            <a:r>
              <a:rPr lang="ja-JP" altLang="en-US" sz="2100" dirty="0">
                <a:ea typeface="HG丸ｺﾞｼｯｸM-PRO" panose="020F0600000000000000" pitchFamily="50" charset="-128"/>
              </a:rPr>
              <a:t>・臍帯脱出の有無および関連因子</a:t>
            </a:r>
          </a:p>
          <a:p>
            <a:pPr marL="269875" indent="-269875" eaLnBrk="1" hangingPunct="1">
              <a:lnSpc>
                <a:spcPct val="130000"/>
              </a:lnSpc>
              <a:buFontTx/>
              <a:buNone/>
            </a:pPr>
            <a:r>
              <a:rPr lang="ja-JP" altLang="en-US" sz="2100" dirty="0">
                <a:ea typeface="HG丸ｺﾞｼｯｸM-PRO" panose="020F0600000000000000" pitchFamily="50" charset="-128"/>
              </a:rPr>
              <a:t>・分娩誘発・促進の処置の方法</a:t>
            </a:r>
          </a:p>
          <a:p>
            <a:pPr marL="269875" indent="-269875" eaLnBrk="1" hangingPunct="1">
              <a:lnSpc>
                <a:spcPct val="130000"/>
              </a:lnSpc>
              <a:buFontTx/>
              <a:buNone/>
            </a:pPr>
            <a:r>
              <a:rPr lang="ja-JP" altLang="en-US" sz="2100" dirty="0">
                <a:ea typeface="HG丸ｺﾞｼｯｸM-PRO" panose="020F0600000000000000" pitchFamily="50" charset="-128"/>
              </a:rPr>
              <a:t>・急速遂娩決定から児娩出までの時間</a:t>
            </a:r>
          </a:p>
          <a:p>
            <a:pPr marL="269875" indent="-269875" eaLnBrk="1" hangingPunct="1">
              <a:lnSpc>
                <a:spcPct val="130000"/>
              </a:lnSpc>
              <a:buFontTx/>
              <a:buNone/>
            </a:pPr>
            <a:r>
              <a:rPr lang="ja-JP" altLang="en-US" sz="2100" dirty="0">
                <a:ea typeface="HG丸ｺﾞｼｯｸM-PRO" panose="020F0600000000000000" pitchFamily="50" charset="-128"/>
              </a:rPr>
              <a:t>・吸引分娩の回数</a:t>
            </a:r>
            <a:endParaRPr lang="en-US" altLang="ja-JP" sz="2100" dirty="0">
              <a:ea typeface="HG丸ｺﾞｼｯｸM-PRO" panose="020F0600000000000000" pitchFamily="50" charset="-128"/>
            </a:endParaRPr>
          </a:p>
          <a:p>
            <a:pPr marL="269875" indent="-269875" eaLnBrk="1" hangingPunct="1">
              <a:lnSpc>
                <a:spcPct val="130000"/>
              </a:lnSpc>
              <a:buFontTx/>
              <a:buNone/>
            </a:pPr>
            <a:r>
              <a:rPr lang="ja-JP" altLang="en-US" sz="2100" dirty="0">
                <a:ea typeface="HG丸ｺﾞｼｯｸM-PRO" panose="020F0600000000000000" pitchFamily="50" charset="-128"/>
              </a:rPr>
              <a:t>・鉗子分娩の回数　　　　　　など</a:t>
            </a:r>
          </a:p>
        </p:txBody>
      </p:sp>
      <p:sp>
        <p:nvSpPr>
          <p:cNvPr id="28731" name="Rectangle 526"/>
          <p:cNvSpPr>
            <a:spLocks noChangeArrowheads="1"/>
          </p:cNvSpPr>
          <p:nvPr/>
        </p:nvSpPr>
        <p:spPr bwMode="auto">
          <a:xfrm>
            <a:off x="4332288" y="1176308"/>
            <a:ext cx="198002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2000" dirty="0"/>
              <a:t>＜児娩出経路＞</a:t>
            </a:r>
          </a:p>
        </p:txBody>
      </p:sp>
      <p:pic>
        <p:nvPicPr>
          <p:cNvPr id="6" name="図 5">
            <a:extLst>
              <a:ext uri="{FF2B5EF4-FFF2-40B4-BE49-F238E27FC236}">
                <a16:creationId xmlns:a16="http://schemas.microsoft.com/office/drawing/2014/main" id="{1EE3B43F-1D12-4694-8397-484E143A88D9}"/>
              </a:ext>
            </a:extLst>
          </p:cNvPr>
          <p:cNvPicPr>
            <a:picLocks noChangeAspect="1"/>
          </p:cNvPicPr>
          <p:nvPr/>
        </p:nvPicPr>
        <p:blipFill>
          <a:blip r:embed="rId2"/>
          <a:stretch>
            <a:fillRect/>
          </a:stretch>
        </p:blipFill>
        <p:spPr>
          <a:xfrm>
            <a:off x="4520158" y="1654356"/>
            <a:ext cx="4896544" cy="3719654"/>
          </a:xfrm>
          <a:prstGeom prst="rect">
            <a:avLst/>
          </a:prstGeom>
        </p:spPr>
      </p:pic>
      <p:sp>
        <p:nvSpPr>
          <p:cNvPr id="2" name="スライド番号プレースホルダー 1">
            <a:extLst>
              <a:ext uri="{FF2B5EF4-FFF2-40B4-BE49-F238E27FC236}">
                <a16:creationId xmlns:a16="http://schemas.microsoft.com/office/drawing/2014/main" id="{888D0CC7-9A97-45D9-84DC-509B35E0D4ED}"/>
              </a:ext>
            </a:extLst>
          </p:cNvPr>
          <p:cNvSpPr>
            <a:spLocks noGrp="1"/>
          </p:cNvSpPr>
          <p:nvPr>
            <p:ph type="sldNum" sz="quarter" idx="12"/>
          </p:nvPr>
        </p:nvSpPr>
        <p:spPr/>
        <p:txBody>
          <a:bodyPr/>
          <a:lstStyle/>
          <a:p>
            <a:pPr>
              <a:defRPr/>
            </a:pPr>
            <a:fld id="{930F64EC-FE0A-4460-B896-894E0E1B6F85}" type="slidenum">
              <a:rPr lang="ja-JP" altLang="en-US" smtClean="0"/>
              <a:pPr>
                <a:defRPr/>
              </a:pPr>
              <a:t>110</a:t>
            </a:fld>
            <a:endParaRPr lang="en-US" altLang="ja-JP" dirty="0"/>
          </a:p>
        </p:txBody>
      </p:sp>
    </p:spTree>
    <p:extLst>
      <p:ext uri="{BB962C8B-B14F-4D97-AF65-F5344CB8AC3E}">
        <p14:creationId xmlns:p14="http://schemas.microsoft.com/office/powerpoint/2010/main" val="948659002"/>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3027363" y="346075"/>
            <a:ext cx="3848100" cy="644525"/>
          </a:xfrm>
        </p:spPr>
        <p:txBody>
          <a:bodyPr/>
          <a:lstStyle/>
          <a:p>
            <a:pPr eaLnBrk="1" hangingPunct="1"/>
            <a:r>
              <a:rPr lang="ja-JP" altLang="en-US"/>
              <a:t>⑤新生児期の経過</a:t>
            </a:r>
          </a:p>
        </p:txBody>
      </p:sp>
      <p:sp>
        <p:nvSpPr>
          <p:cNvPr id="29699" name="AutoShape 3"/>
          <p:cNvSpPr>
            <a:spLocks noGrp="1" noChangeArrowheads="1"/>
          </p:cNvSpPr>
          <p:nvPr>
            <p:ph idx="1"/>
          </p:nvPr>
        </p:nvSpPr>
        <p:spPr>
          <a:xfrm>
            <a:off x="263524" y="1236663"/>
            <a:ext cx="3968601" cy="3993331"/>
          </a:xfrm>
          <a:prstGeom prst="wedgeRoundRectCallout">
            <a:avLst>
              <a:gd name="adj1" fmla="val 53889"/>
              <a:gd name="adj2" fmla="val -35212"/>
              <a:gd name="adj3" fmla="val 16667"/>
            </a:avLst>
          </a:prstGeom>
          <a:gradFill rotWithShape="1">
            <a:gsLst>
              <a:gs pos="0">
                <a:srgbClr val="CCFFFF"/>
              </a:gs>
              <a:gs pos="50000">
                <a:srgbClr val="FFFFFF"/>
              </a:gs>
              <a:gs pos="100000">
                <a:srgbClr val="CCFFFF"/>
              </a:gs>
            </a:gsLst>
            <a:lin ang="2700000" scaled="1"/>
          </a:gradFill>
          <a:ln>
            <a:solidFill>
              <a:schemeClr val="tx1"/>
            </a:solidFill>
            <a:miter lim="800000"/>
            <a:headEnd type="none" w="med" len="med"/>
            <a:tailEnd type="none" w="med" len="med"/>
          </a:ln>
        </p:spPr>
        <p:txBody>
          <a:bodyPr/>
          <a:lstStyle/>
          <a:p>
            <a:pPr marL="269875" indent="-269875" eaLnBrk="1" hangingPunct="1">
              <a:lnSpc>
                <a:spcPct val="130000"/>
              </a:lnSpc>
              <a:buFontTx/>
              <a:buNone/>
            </a:pPr>
            <a:r>
              <a:rPr lang="ja-JP" altLang="en-US" sz="1900" dirty="0">
                <a:ea typeface="HG丸ｺﾞｼｯｸM-PRO" panose="020F0600000000000000" pitchFamily="50" charset="-128"/>
              </a:rPr>
              <a:t>・出生体重</a:t>
            </a:r>
          </a:p>
          <a:p>
            <a:pPr marL="269875" indent="-269875" eaLnBrk="1" hangingPunct="1">
              <a:lnSpc>
                <a:spcPct val="130000"/>
              </a:lnSpc>
              <a:buFontTx/>
              <a:buNone/>
            </a:pPr>
            <a:r>
              <a:rPr lang="ja-JP" altLang="en-US" sz="1900" dirty="0">
                <a:ea typeface="HG丸ｺﾞｼｯｸM-PRO" panose="020F0600000000000000" pitchFamily="50" charset="-128"/>
              </a:rPr>
              <a:t>・出生時の発育状態</a:t>
            </a:r>
          </a:p>
          <a:p>
            <a:pPr marL="269875" indent="-269875" eaLnBrk="1" hangingPunct="1">
              <a:lnSpc>
                <a:spcPct val="130000"/>
              </a:lnSpc>
              <a:buFontTx/>
              <a:buNone/>
            </a:pPr>
            <a:r>
              <a:rPr lang="ja-JP" altLang="en-US" sz="1900" dirty="0">
                <a:ea typeface="HG丸ｺﾞｼｯｸM-PRO" panose="020F0600000000000000" pitchFamily="50" charset="-128"/>
              </a:rPr>
              <a:t>・新生児の性別</a:t>
            </a:r>
          </a:p>
          <a:p>
            <a:pPr marL="269875" indent="-269875" eaLnBrk="1" hangingPunct="1">
              <a:lnSpc>
                <a:spcPct val="130000"/>
              </a:lnSpc>
              <a:buFontTx/>
              <a:buNone/>
            </a:pPr>
            <a:r>
              <a:rPr lang="ja-JP" altLang="en-US" sz="1900" dirty="0">
                <a:ea typeface="HG丸ｺﾞｼｯｸM-PRO" panose="020F0600000000000000" pitchFamily="50" charset="-128"/>
              </a:rPr>
              <a:t>・</a:t>
            </a:r>
            <a:r>
              <a:rPr lang="ja-JP" altLang="en-US" sz="1900" u="sng" dirty="0">
                <a:ea typeface="HG丸ｺﾞｼｯｸM-PRO" panose="020F0600000000000000" pitchFamily="50" charset="-128"/>
              </a:rPr>
              <a:t>アプガースコア</a:t>
            </a:r>
          </a:p>
          <a:p>
            <a:pPr marL="269875" indent="-269875" eaLnBrk="1" hangingPunct="1">
              <a:lnSpc>
                <a:spcPct val="130000"/>
              </a:lnSpc>
              <a:buFontTx/>
              <a:buNone/>
            </a:pPr>
            <a:r>
              <a:rPr lang="ja-JP" altLang="en-US" sz="1900" dirty="0">
                <a:ea typeface="HG丸ｺﾞｼｯｸM-PRO" panose="020F0600000000000000" pitchFamily="50" charset="-128"/>
              </a:rPr>
              <a:t>・臍帯動脈血ガス分析値のｐＨ</a:t>
            </a:r>
          </a:p>
          <a:p>
            <a:pPr marL="269875" indent="-269875" eaLnBrk="1" hangingPunct="1">
              <a:lnSpc>
                <a:spcPct val="130000"/>
              </a:lnSpc>
              <a:buFontTx/>
              <a:buNone/>
            </a:pPr>
            <a:r>
              <a:rPr lang="ja-JP" altLang="en-US" sz="1900" dirty="0">
                <a:ea typeface="HG丸ｺﾞｼｯｸM-PRO" panose="020F0600000000000000" pitchFamily="50" charset="-128"/>
              </a:rPr>
              <a:t>・新生児蘇生処置の実施の有無</a:t>
            </a:r>
          </a:p>
          <a:p>
            <a:pPr marL="269875" indent="-269875" eaLnBrk="1" hangingPunct="1">
              <a:lnSpc>
                <a:spcPct val="130000"/>
              </a:lnSpc>
              <a:buFontTx/>
              <a:buNone/>
            </a:pPr>
            <a:r>
              <a:rPr lang="ja-JP" altLang="en-US" sz="1900" dirty="0">
                <a:ea typeface="HG丸ｺﾞｼｯｸM-PRO" panose="020F0600000000000000" pitchFamily="50" charset="-128"/>
              </a:rPr>
              <a:t>・新生児搬送の有無</a:t>
            </a:r>
          </a:p>
          <a:p>
            <a:pPr marL="269875" indent="-269875" eaLnBrk="1" hangingPunct="1">
              <a:lnSpc>
                <a:spcPct val="130000"/>
              </a:lnSpc>
              <a:buFontTx/>
              <a:buNone/>
            </a:pPr>
            <a:r>
              <a:rPr lang="ja-JP" altLang="en-US" sz="1900" dirty="0">
                <a:ea typeface="HG丸ｺﾞｼｯｸM-PRO" panose="020F0600000000000000" pitchFamily="50" charset="-128"/>
              </a:rPr>
              <a:t>・新生児期の診断名</a:t>
            </a:r>
          </a:p>
        </p:txBody>
      </p:sp>
      <p:sp>
        <p:nvSpPr>
          <p:cNvPr id="29797" name="Rectangle 278"/>
          <p:cNvSpPr>
            <a:spLocks noChangeArrowheads="1"/>
          </p:cNvSpPr>
          <p:nvPr/>
        </p:nvSpPr>
        <p:spPr bwMode="auto">
          <a:xfrm>
            <a:off x="4332288" y="1035050"/>
            <a:ext cx="2470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2000"/>
              <a:t>＜アプガースコア＞</a:t>
            </a:r>
          </a:p>
        </p:txBody>
      </p:sp>
      <p:pic>
        <p:nvPicPr>
          <p:cNvPr id="5" name="図 4">
            <a:extLst>
              <a:ext uri="{FF2B5EF4-FFF2-40B4-BE49-F238E27FC236}">
                <a16:creationId xmlns:a16="http://schemas.microsoft.com/office/drawing/2014/main" id="{061BD4C9-3F78-4BFB-8A39-E95860B570ED}"/>
              </a:ext>
            </a:extLst>
          </p:cNvPr>
          <p:cNvPicPr>
            <a:picLocks noChangeAspect="1"/>
          </p:cNvPicPr>
          <p:nvPr/>
        </p:nvPicPr>
        <p:blipFill>
          <a:blip r:embed="rId2"/>
          <a:stretch>
            <a:fillRect/>
          </a:stretch>
        </p:blipFill>
        <p:spPr>
          <a:xfrm>
            <a:off x="4473516" y="1411700"/>
            <a:ext cx="5159210" cy="5114438"/>
          </a:xfrm>
          <a:prstGeom prst="rect">
            <a:avLst/>
          </a:prstGeom>
        </p:spPr>
      </p:pic>
      <p:sp>
        <p:nvSpPr>
          <p:cNvPr id="2" name="スライド番号プレースホルダー 1">
            <a:extLst>
              <a:ext uri="{FF2B5EF4-FFF2-40B4-BE49-F238E27FC236}">
                <a16:creationId xmlns:a16="http://schemas.microsoft.com/office/drawing/2014/main" id="{365FFAFC-E93C-44E5-8A61-A562EC851E5C}"/>
              </a:ext>
            </a:extLst>
          </p:cNvPr>
          <p:cNvSpPr>
            <a:spLocks noGrp="1"/>
          </p:cNvSpPr>
          <p:nvPr>
            <p:ph type="sldNum" sz="quarter" idx="12"/>
          </p:nvPr>
        </p:nvSpPr>
        <p:spPr/>
        <p:txBody>
          <a:bodyPr/>
          <a:lstStyle/>
          <a:p>
            <a:pPr>
              <a:defRPr/>
            </a:pPr>
            <a:fld id="{930F64EC-FE0A-4460-B896-894E0E1B6F85}" type="slidenum">
              <a:rPr lang="ja-JP" altLang="en-US" smtClean="0"/>
              <a:pPr>
                <a:defRPr/>
              </a:pPr>
              <a:t>111</a:t>
            </a:fld>
            <a:endParaRPr lang="en-US" altLang="ja-JP" dirty="0"/>
          </a:p>
        </p:txBody>
      </p:sp>
    </p:spTree>
    <p:extLst>
      <p:ext uri="{BB962C8B-B14F-4D97-AF65-F5344CB8AC3E}">
        <p14:creationId xmlns:p14="http://schemas.microsoft.com/office/powerpoint/2010/main" val="3617235811"/>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2822051" y="342975"/>
            <a:ext cx="5082483" cy="650725"/>
          </a:xfrm>
        </p:spPr>
        <p:txBody>
          <a:bodyPr/>
          <a:lstStyle/>
          <a:p>
            <a:pPr eaLnBrk="1" hangingPunct="1"/>
            <a:r>
              <a:rPr lang="ja-JP" altLang="en-US" dirty="0"/>
              <a:t>⑥診療体制（主な結果）</a:t>
            </a:r>
          </a:p>
        </p:txBody>
      </p:sp>
      <p:sp>
        <p:nvSpPr>
          <p:cNvPr id="30723" name="AutoShape 3"/>
          <p:cNvSpPr>
            <a:spLocks noGrp="1" noChangeArrowheads="1"/>
          </p:cNvSpPr>
          <p:nvPr>
            <p:ph idx="1"/>
          </p:nvPr>
        </p:nvSpPr>
        <p:spPr>
          <a:xfrm>
            <a:off x="263436" y="1500370"/>
            <a:ext cx="3604694" cy="3816995"/>
          </a:xfrm>
          <a:prstGeom prst="wedgeRoundRectCallout">
            <a:avLst>
              <a:gd name="adj1" fmla="val 58211"/>
              <a:gd name="adj2" fmla="val -32370"/>
              <a:gd name="adj3" fmla="val 16667"/>
            </a:avLst>
          </a:prstGeom>
          <a:gradFill rotWithShape="1">
            <a:gsLst>
              <a:gs pos="0">
                <a:srgbClr val="CCFFFF"/>
              </a:gs>
              <a:gs pos="50000">
                <a:srgbClr val="FFFFFF"/>
              </a:gs>
              <a:gs pos="100000">
                <a:srgbClr val="CCFFFF"/>
              </a:gs>
            </a:gsLst>
            <a:lin ang="2700000" scaled="1"/>
          </a:gradFill>
          <a:ln>
            <a:solidFill>
              <a:schemeClr val="tx1"/>
            </a:solidFill>
            <a:miter lim="800000"/>
            <a:headEnd type="none" w="med" len="med"/>
            <a:tailEnd type="none" w="med" len="med"/>
          </a:ln>
        </p:spPr>
        <p:txBody>
          <a:bodyPr anchor="ctr"/>
          <a:lstStyle/>
          <a:p>
            <a:pPr marL="269875" indent="-269875" eaLnBrk="1" hangingPunct="1">
              <a:lnSpc>
                <a:spcPct val="110000"/>
              </a:lnSpc>
              <a:buFontTx/>
              <a:buNone/>
            </a:pPr>
            <a:r>
              <a:rPr lang="ja-JP" altLang="en-US" sz="2400" dirty="0">
                <a:latin typeface="HG丸ｺﾞｼｯｸM-PRO" panose="020F0600000000000000" pitchFamily="50" charset="-128"/>
                <a:ea typeface="HG丸ｺﾞｼｯｸM-PRO" panose="020F0600000000000000" pitchFamily="50" charset="-128"/>
              </a:rPr>
              <a:t>・病院における診療体制</a:t>
            </a:r>
          </a:p>
          <a:p>
            <a:pPr marL="269875" indent="-269875" eaLnBrk="1" hangingPunct="1">
              <a:lnSpc>
                <a:spcPct val="110000"/>
              </a:lnSpc>
              <a:buFontTx/>
              <a:buNone/>
            </a:pPr>
            <a:r>
              <a:rPr lang="ja-JP" altLang="en-US" sz="2400" dirty="0">
                <a:latin typeface="HG丸ｺﾞｼｯｸM-PRO" panose="020F0600000000000000" pitchFamily="50" charset="-128"/>
                <a:ea typeface="HG丸ｺﾞｼｯｸM-PRO" panose="020F0600000000000000" pitchFamily="50" charset="-128"/>
              </a:rPr>
              <a:t>・</a:t>
            </a:r>
            <a:r>
              <a:rPr lang="ja-JP" altLang="en-US" sz="2400" u="sng" dirty="0">
                <a:latin typeface="HG丸ｺﾞｼｯｸM-PRO" panose="020F0600000000000000" pitchFamily="50" charset="-128"/>
                <a:ea typeface="HG丸ｺﾞｼｯｸM-PRO" panose="020F0600000000000000" pitchFamily="50" charset="-128"/>
              </a:rPr>
              <a:t>分娩機関の病棟</a:t>
            </a:r>
          </a:p>
          <a:p>
            <a:pPr marL="269875" indent="-269875" eaLnBrk="1" hangingPunct="1">
              <a:lnSpc>
                <a:spcPct val="110000"/>
              </a:lnSpc>
              <a:buFontTx/>
              <a:buNone/>
            </a:pPr>
            <a:r>
              <a:rPr lang="ja-JP" altLang="en-US" sz="2400" dirty="0">
                <a:latin typeface="HG丸ｺﾞｼｯｸM-PRO" panose="020F0600000000000000" pitchFamily="50" charset="-128"/>
                <a:ea typeface="HG丸ｺﾞｼｯｸM-PRO" panose="020F0600000000000000" pitchFamily="50" charset="-128"/>
              </a:rPr>
              <a:t>・年間分娩件数</a:t>
            </a:r>
          </a:p>
          <a:p>
            <a:pPr marL="269875" indent="-269875" eaLnBrk="1" hangingPunct="1">
              <a:lnSpc>
                <a:spcPct val="110000"/>
              </a:lnSpc>
              <a:buFontTx/>
              <a:buNone/>
            </a:pPr>
            <a:r>
              <a:rPr lang="ja-JP" altLang="en-US" sz="2400" dirty="0">
                <a:latin typeface="HG丸ｺﾞｼｯｸM-PRO" panose="020F0600000000000000" pitchFamily="50" charset="-128"/>
                <a:ea typeface="HG丸ｺﾞｼｯｸM-PRO" panose="020F0600000000000000" pitchFamily="50" charset="-128"/>
              </a:rPr>
              <a:t>・事例に関わった医療従事者の経験年数</a:t>
            </a:r>
            <a:endParaRPr lang="en-US" altLang="ja-JP" sz="2400" dirty="0">
              <a:latin typeface="HG丸ｺﾞｼｯｸM-PRO" panose="020F0600000000000000" pitchFamily="50" charset="-128"/>
              <a:ea typeface="HG丸ｺﾞｼｯｸM-PRO" panose="020F0600000000000000" pitchFamily="50" charset="-128"/>
            </a:endParaRPr>
          </a:p>
          <a:p>
            <a:pPr marL="269875" indent="-269875" eaLnBrk="1" hangingPunct="1">
              <a:lnSpc>
                <a:spcPct val="110000"/>
              </a:lnSpc>
              <a:buFontTx/>
              <a:buNone/>
            </a:pPr>
            <a:r>
              <a:rPr lang="ja-JP" altLang="en-US" sz="2400" dirty="0">
                <a:latin typeface="HG丸ｺﾞｼｯｸM-PRO" panose="020F0600000000000000" pitchFamily="50" charset="-128"/>
                <a:ea typeface="HG丸ｺﾞｼｯｸM-PRO" panose="020F0600000000000000" pitchFamily="50" charset="-128"/>
              </a:rPr>
              <a:t>　など</a:t>
            </a:r>
          </a:p>
        </p:txBody>
      </p:sp>
      <p:sp>
        <p:nvSpPr>
          <p:cNvPr id="30725" name="Rectangle 50"/>
          <p:cNvSpPr>
            <a:spLocks noChangeArrowheads="1"/>
          </p:cNvSpPr>
          <p:nvPr/>
        </p:nvSpPr>
        <p:spPr bwMode="auto">
          <a:xfrm>
            <a:off x="4376142" y="1229484"/>
            <a:ext cx="249299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2000" dirty="0"/>
              <a:t>＜分娩機関の病棟＞</a:t>
            </a:r>
          </a:p>
        </p:txBody>
      </p:sp>
      <p:sp>
        <p:nvSpPr>
          <p:cNvPr id="30797" name="Rectangle 844"/>
          <p:cNvSpPr>
            <a:spLocks noChangeArrowheads="1"/>
          </p:cNvSpPr>
          <p:nvPr/>
        </p:nvSpPr>
        <p:spPr bwMode="ltGray">
          <a:xfrm>
            <a:off x="5395913" y="1589088"/>
            <a:ext cx="5397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1400" b="1">
                <a:solidFill>
                  <a:schemeClr val="bg1"/>
                </a:solidFill>
              </a:rPr>
              <a:t>職種</a:t>
            </a:r>
          </a:p>
        </p:txBody>
      </p:sp>
      <p:sp>
        <p:nvSpPr>
          <p:cNvPr id="16" name="Rectangle 845"/>
          <p:cNvSpPr>
            <a:spLocks noChangeArrowheads="1"/>
          </p:cNvSpPr>
          <p:nvPr/>
        </p:nvSpPr>
        <p:spPr bwMode="ltGray">
          <a:xfrm>
            <a:off x="2431926" y="6011863"/>
            <a:ext cx="90281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1400" b="1" dirty="0">
                <a:solidFill>
                  <a:schemeClr val="bg1"/>
                </a:solidFill>
              </a:rPr>
              <a:t>経験年数</a:t>
            </a:r>
          </a:p>
        </p:txBody>
      </p:sp>
      <p:sp>
        <p:nvSpPr>
          <p:cNvPr id="21" name="Rectangle 845"/>
          <p:cNvSpPr>
            <a:spLocks noChangeArrowheads="1"/>
          </p:cNvSpPr>
          <p:nvPr/>
        </p:nvSpPr>
        <p:spPr bwMode="ltGray">
          <a:xfrm>
            <a:off x="4481443" y="1995587"/>
            <a:ext cx="90281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1400" b="1" dirty="0">
                <a:solidFill>
                  <a:schemeClr val="bg1"/>
                </a:solidFill>
              </a:rPr>
              <a:t>経験年数</a:t>
            </a:r>
          </a:p>
        </p:txBody>
      </p:sp>
      <p:sp>
        <p:nvSpPr>
          <p:cNvPr id="22" name="Rectangle 845"/>
          <p:cNvSpPr>
            <a:spLocks noChangeArrowheads="1"/>
          </p:cNvSpPr>
          <p:nvPr/>
        </p:nvSpPr>
        <p:spPr bwMode="ltGray">
          <a:xfrm>
            <a:off x="5816302" y="1609849"/>
            <a:ext cx="543739"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1400" b="1" dirty="0">
                <a:solidFill>
                  <a:schemeClr val="bg1"/>
                </a:solidFill>
              </a:rPr>
              <a:t>職種</a:t>
            </a:r>
          </a:p>
        </p:txBody>
      </p:sp>
      <p:graphicFrame>
        <p:nvGraphicFramePr>
          <p:cNvPr id="3" name="表 2">
            <a:extLst>
              <a:ext uri="{FF2B5EF4-FFF2-40B4-BE49-F238E27FC236}">
                <a16:creationId xmlns:a16="http://schemas.microsoft.com/office/drawing/2014/main" id="{BA73D471-4915-4DD8-BC2F-0ADE6BE6679E}"/>
              </a:ext>
            </a:extLst>
          </p:cNvPr>
          <p:cNvGraphicFramePr>
            <a:graphicFrameLocks noGrp="1"/>
          </p:cNvGraphicFramePr>
          <p:nvPr>
            <p:extLst/>
          </p:nvPr>
        </p:nvGraphicFramePr>
        <p:xfrm>
          <a:off x="4304134" y="1583897"/>
          <a:ext cx="5230816" cy="3142041"/>
        </p:xfrm>
        <a:graphic>
          <a:graphicData uri="http://schemas.openxmlformats.org/drawingml/2006/table">
            <a:tbl>
              <a:tblPr/>
              <a:tblGrid>
                <a:gridCol w="2390554">
                  <a:extLst>
                    <a:ext uri="{9D8B030D-6E8A-4147-A177-3AD203B41FA5}">
                      <a16:colId xmlns:a16="http://schemas.microsoft.com/office/drawing/2014/main" val="1455223742"/>
                    </a:ext>
                  </a:extLst>
                </a:gridCol>
                <a:gridCol w="946754">
                  <a:extLst>
                    <a:ext uri="{9D8B030D-6E8A-4147-A177-3AD203B41FA5}">
                      <a16:colId xmlns:a16="http://schemas.microsoft.com/office/drawing/2014/main" val="1311906511"/>
                    </a:ext>
                  </a:extLst>
                </a:gridCol>
                <a:gridCol w="946754">
                  <a:extLst>
                    <a:ext uri="{9D8B030D-6E8A-4147-A177-3AD203B41FA5}">
                      <a16:colId xmlns:a16="http://schemas.microsoft.com/office/drawing/2014/main" val="1886934471"/>
                    </a:ext>
                  </a:extLst>
                </a:gridCol>
                <a:gridCol w="946754">
                  <a:extLst>
                    <a:ext uri="{9D8B030D-6E8A-4147-A177-3AD203B41FA5}">
                      <a16:colId xmlns:a16="http://schemas.microsoft.com/office/drawing/2014/main" val="3405564810"/>
                    </a:ext>
                  </a:extLst>
                </a:gridCol>
              </a:tblGrid>
              <a:tr h="443791">
                <a:tc gridSpan="4">
                  <a:txBody>
                    <a:bodyPr/>
                    <a:lstStyle/>
                    <a:p>
                      <a:pPr algn="r" fontAlgn="ctr"/>
                      <a:r>
                        <a:rPr lang="ja-JP" altLang="en-US" sz="1700" b="0" i="0" u="none" strike="noStrike">
                          <a:solidFill>
                            <a:srgbClr val="000000"/>
                          </a:solidFill>
                          <a:effectLst/>
                          <a:latin typeface="ＭＳ Ｐゴシック" panose="020B0600070205080204" pitchFamily="50" charset="-128"/>
                          <a:ea typeface="ＭＳ Ｐゴシック" panose="020B0600070205080204" pitchFamily="50" charset="-128"/>
                        </a:rPr>
                        <a:t>対象数＝</a:t>
                      </a:r>
                      <a:r>
                        <a:rPr lang="en-US" altLang="ja-JP" sz="1700" b="0" i="0" u="none" strike="noStrike">
                          <a:solidFill>
                            <a:srgbClr val="000000"/>
                          </a:solidFill>
                          <a:effectLst/>
                          <a:latin typeface="ＭＳ Ｐゴシック" panose="020B0600070205080204" pitchFamily="50" charset="-128"/>
                          <a:ea typeface="ＭＳ Ｐゴシック" panose="020B0600070205080204" pitchFamily="50" charset="-128"/>
                        </a:rPr>
                        <a:t>2,097</a:t>
                      </a:r>
                    </a:p>
                  </a:txBody>
                  <a:tcPr marL="96074" marR="96074" marT="48037" marB="48037"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98445562"/>
                  </a:ext>
                </a:extLst>
              </a:tr>
              <a:tr h="443791">
                <a:tc>
                  <a:txBody>
                    <a:bodyPr/>
                    <a:lstStyle/>
                    <a:p>
                      <a:pPr algn="ctr" fontAlgn="ctr"/>
                      <a:r>
                        <a:rPr lang="ja-JP" altLang="en-US" sz="1700" b="0" i="0" u="none" strike="noStrike">
                          <a:solidFill>
                            <a:srgbClr val="000000"/>
                          </a:solidFill>
                          <a:effectLst/>
                          <a:latin typeface="ＭＳ Ｐゴシック" panose="020B0600070205080204" pitchFamily="50" charset="-128"/>
                          <a:ea typeface="ＭＳ Ｐゴシック" panose="020B0600070205080204" pitchFamily="50" charset="-128"/>
                        </a:rPr>
                        <a:t>病棟</a:t>
                      </a:r>
                    </a:p>
                  </a:txBody>
                  <a:tcPr marL="17751" marR="17751" marT="177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ja-JP" altLang="en-US" sz="1700" b="0" i="0" u="none" strike="noStrike">
                          <a:solidFill>
                            <a:srgbClr val="000000"/>
                          </a:solidFill>
                          <a:effectLst/>
                          <a:latin typeface="ＭＳ Ｐゴシック" panose="020B0600070205080204" pitchFamily="50" charset="-128"/>
                          <a:ea typeface="ＭＳ Ｐゴシック" panose="020B0600070205080204" pitchFamily="50" charset="-128"/>
                        </a:rPr>
                        <a:t>病院</a:t>
                      </a:r>
                    </a:p>
                  </a:txBody>
                  <a:tcPr marL="17751" marR="17751" marT="177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ja-JP" altLang="en-US" sz="1700" b="0" i="0" u="none" strike="noStrike">
                          <a:solidFill>
                            <a:srgbClr val="000000"/>
                          </a:solidFill>
                          <a:effectLst/>
                          <a:latin typeface="ＭＳ Ｐゴシック" panose="020B0600070205080204" pitchFamily="50" charset="-128"/>
                          <a:ea typeface="ＭＳ Ｐゴシック" panose="020B0600070205080204" pitchFamily="50" charset="-128"/>
                        </a:rPr>
                        <a:t>診療所</a:t>
                      </a:r>
                    </a:p>
                  </a:txBody>
                  <a:tcPr marL="17751" marR="17751" marT="177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ja-JP" altLang="en-US" sz="1700" b="0" i="0" u="none" strike="noStrike">
                          <a:solidFill>
                            <a:srgbClr val="000000"/>
                          </a:solidFill>
                          <a:effectLst/>
                          <a:latin typeface="ＭＳ Ｐゴシック" panose="020B0600070205080204" pitchFamily="50" charset="-128"/>
                          <a:ea typeface="ＭＳ Ｐゴシック" panose="020B0600070205080204" pitchFamily="50" charset="-128"/>
                        </a:rPr>
                        <a:t>合計</a:t>
                      </a:r>
                    </a:p>
                  </a:txBody>
                  <a:tcPr marL="17751" marR="17751" marT="177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3298454726"/>
                  </a:ext>
                </a:extLst>
              </a:tr>
              <a:tr h="443791">
                <a:tc>
                  <a:txBody>
                    <a:bodyPr/>
                    <a:lstStyle/>
                    <a:p>
                      <a:pPr algn="l" fontAlgn="ctr"/>
                      <a:r>
                        <a:rPr lang="zh-TW" altLang="en-US" sz="1700" b="0" i="0" u="none" strike="noStrike">
                          <a:solidFill>
                            <a:srgbClr val="000000"/>
                          </a:solidFill>
                          <a:effectLst/>
                          <a:latin typeface="ＭＳ Ｐゴシック" panose="020B0600070205080204" pitchFamily="50" charset="-128"/>
                          <a:ea typeface="ＭＳ Ｐゴシック" panose="020B0600070205080204" pitchFamily="50" charset="-128"/>
                        </a:rPr>
                        <a:t>産科単科病棟</a:t>
                      </a:r>
                    </a:p>
                  </a:txBody>
                  <a:tcPr marL="17751" marR="17751" marT="177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700" b="0" i="0" u="none" strike="noStrike">
                          <a:solidFill>
                            <a:srgbClr val="000000"/>
                          </a:solidFill>
                          <a:effectLst/>
                          <a:latin typeface="ＭＳ Ｐゴシック" panose="020B0600070205080204" pitchFamily="50" charset="-128"/>
                          <a:ea typeface="ＭＳ Ｐゴシック" panose="020B0600070205080204" pitchFamily="50" charset="-128"/>
                        </a:rPr>
                        <a:t>494</a:t>
                      </a:r>
                    </a:p>
                  </a:txBody>
                  <a:tcPr marL="17751" marR="17751" marT="177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700" b="0" i="0" u="none" strike="noStrike">
                          <a:solidFill>
                            <a:srgbClr val="000000"/>
                          </a:solidFill>
                          <a:effectLst/>
                          <a:latin typeface="ＭＳ Ｐゴシック" panose="020B0600070205080204" pitchFamily="50" charset="-128"/>
                          <a:ea typeface="ＭＳ Ｐゴシック" panose="020B0600070205080204" pitchFamily="50" charset="-128"/>
                        </a:rPr>
                        <a:t>240</a:t>
                      </a:r>
                    </a:p>
                  </a:txBody>
                  <a:tcPr marL="17751" marR="17751" marT="177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700" b="0" i="0" u="none" strike="noStrike">
                          <a:solidFill>
                            <a:srgbClr val="000000"/>
                          </a:solidFill>
                          <a:effectLst/>
                          <a:latin typeface="ＭＳ Ｐゴシック" panose="020B0600070205080204" pitchFamily="50" charset="-128"/>
                          <a:ea typeface="ＭＳ Ｐゴシック" panose="020B0600070205080204" pitchFamily="50" charset="-128"/>
                        </a:rPr>
                        <a:t>734</a:t>
                      </a:r>
                    </a:p>
                  </a:txBody>
                  <a:tcPr marL="17751" marR="17751" marT="177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04516996"/>
                  </a:ext>
                </a:extLst>
              </a:tr>
              <a:tr h="443791">
                <a:tc>
                  <a:txBody>
                    <a:bodyPr/>
                    <a:lstStyle/>
                    <a:p>
                      <a:pPr algn="l" fontAlgn="ctr"/>
                      <a:r>
                        <a:rPr lang="zh-TW" altLang="en-US" sz="1700" b="0" i="0" u="none" strike="noStrike">
                          <a:solidFill>
                            <a:srgbClr val="000000"/>
                          </a:solidFill>
                          <a:effectLst/>
                          <a:latin typeface="ＭＳ Ｐゴシック" panose="020B0600070205080204" pitchFamily="50" charset="-128"/>
                          <a:ea typeface="ＭＳ Ｐゴシック" panose="020B0600070205080204" pitchFamily="50" charset="-128"/>
                        </a:rPr>
                        <a:t>産婦人科病棟</a:t>
                      </a:r>
                    </a:p>
                  </a:txBody>
                  <a:tcPr marL="17751" marR="17751" marT="177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700" b="0" i="0" u="none" strike="noStrike">
                          <a:solidFill>
                            <a:srgbClr val="000000"/>
                          </a:solidFill>
                          <a:effectLst/>
                          <a:latin typeface="ＭＳ Ｐゴシック" panose="020B0600070205080204" pitchFamily="50" charset="-128"/>
                          <a:ea typeface="ＭＳ Ｐゴシック" panose="020B0600070205080204" pitchFamily="50" charset="-128"/>
                        </a:rPr>
                        <a:t>534</a:t>
                      </a:r>
                    </a:p>
                  </a:txBody>
                  <a:tcPr marL="17751" marR="17751" marT="177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700" b="0" i="0" u="none" strike="noStrike">
                          <a:solidFill>
                            <a:srgbClr val="000000"/>
                          </a:solidFill>
                          <a:effectLst/>
                          <a:latin typeface="ＭＳ Ｐゴシック" panose="020B0600070205080204" pitchFamily="50" charset="-128"/>
                          <a:ea typeface="ＭＳ Ｐゴシック" panose="020B0600070205080204" pitchFamily="50" charset="-128"/>
                        </a:rPr>
                        <a:t>393</a:t>
                      </a:r>
                    </a:p>
                  </a:txBody>
                  <a:tcPr marL="17751" marR="17751" marT="177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700" b="0" i="0" u="none" strike="noStrike">
                          <a:solidFill>
                            <a:srgbClr val="000000"/>
                          </a:solidFill>
                          <a:effectLst/>
                          <a:latin typeface="ＭＳ Ｐゴシック" panose="020B0600070205080204" pitchFamily="50" charset="-128"/>
                          <a:ea typeface="ＭＳ Ｐゴシック" panose="020B0600070205080204" pitchFamily="50" charset="-128"/>
                        </a:rPr>
                        <a:t>927</a:t>
                      </a:r>
                    </a:p>
                  </a:txBody>
                  <a:tcPr marL="17751" marR="17751" marT="177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39211384"/>
                  </a:ext>
                </a:extLst>
              </a:tr>
              <a:tr h="443791">
                <a:tc>
                  <a:txBody>
                    <a:bodyPr/>
                    <a:lstStyle/>
                    <a:p>
                      <a:pPr algn="l" fontAlgn="ctr"/>
                      <a:r>
                        <a:rPr lang="ja-JP" altLang="en-US" sz="1700" b="0" i="0" u="none" strike="noStrike">
                          <a:solidFill>
                            <a:srgbClr val="000000"/>
                          </a:solidFill>
                          <a:effectLst/>
                          <a:latin typeface="ＭＳ Ｐゴシック" panose="020B0600070205080204" pitchFamily="50" charset="-128"/>
                          <a:ea typeface="ＭＳ Ｐゴシック" panose="020B0600070205080204" pitchFamily="50" charset="-128"/>
                        </a:rPr>
                        <a:t>他診療科との混合病棟</a:t>
                      </a:r>
                    </a:p>
                  </a:txBody>
                  <a:tcPr marL="17751" marR="17751" marT="177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700" b="0" i="0" u="none" strike="noStrike">
                          <a:solidFill>
                            <a:srgbClr val="000000"/>
                          </a:solidFill>
                          <a:effectLst/>
                          <a:latin typeface="ＭＳ Ｐゴシック" panose="020B0600070205080204" pitchFamily="50" charset="-128"/>
                          <a:ea typeface="ＭＳ Ｐゴシック" panose="020B0600070205080204" pitchFamily="50" charset="-128"/>
                        </a:rPr>
                        <a:t>421</a:t>
                      </a:r>
                    </a:p>
                  </a:txBody>
                  <a:tcPr marL="17751" marR="17751" marT="177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700" b="0" i="0" u="none" strike="noStrike">
                          <a:solidFill>
                            <a:srgbClr val="000000"/>
                          </a:solidFill>
                          <a:effectLst/>
                          <a:latin typeface="ＭＳ Ｐゴシック" panose="020B0600070205080204" pitchFamily="50" charset="-128"/>
                          <a:ea typeface="ＭＳ Ｐゴシック" panose="020B0600070205080204" pitchFamily="50" charset="-128"/>
                        </a:rPr>
                        <a:t>3</a:t>
                      </a:r>
                    </a:p>
                  </a:txBody>
                  <a:tcPr marL="17751" marR="17751" marT="177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700" b="0" i="0" u="none" strike="noStrike">
                          <a:solidFill>
                            <a:srgbClr val="000000"/>
                          </a:solidFill>
                          <a:effectLst/>
                          <a:latin typeface="ＭＳ Ｐゴシック" panose="020B0600070205080204" pitchFamily="50" charset="-128"/>
                          <a:ea typeface="ＭＳ Ｐゴシック" panose="020B0600070205080204" pitchFamily="50" charset="-128"/>
                        </a:rPr>
                        <a:t>424</a:t>
                      </a:r>
                    </a:p>
                  </a:txBody>
                  <a:tcPr marL="17751" marR="17751" marT="177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85445277"/>
                  </a:ext>
                </a:extLst>
              </a:tr>
              <a:tr h="461543">
                <a:tc>
                  <a:txBody>
                    <a:bodyPr/>
                    <a:lstStyle/>
                    <a:p>
                      <a:pPr algn="l" fontAlgn="ctr"/>
                      <a:r>
                        <a:rPr lang="ja-JP" altLang="en-US" sz="1700" b="0" i="0" u="none" strike="noStrike">
                          <a:solidFill>
                            <a:srgbClr val="000000"/>
                          </a:solidFill>
                          <a:effectLst/>
                          <a:latin typeface="ＭＳ Ｐゴシック" panose="020B0600070205080204" pitchFamily="50" charset="-128"/>
                          <a:ea typeface="ＭＳ Ｐゴシック" panose="020B0600070205080204" pitchFamily="50" charset="-128"/>
                        </a:rPr>
                        <a:t>不明</a:t>
                      </a:r>
                    </a:p>
                  </a:txBody>
                  <a:tcPr marL="17751" marR="17751" marT="177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altLang="ja-JP" sz="1700" b="0" i="0" u="none" strike="noStrike">
                          <a:solidFill>
                            <a:srgbClr val="000000"/>
                          </a:solidFill>
                          <a:effectLst/>
                          <a:latin typeface="ＭＳ Ｐゴシック" panose="020B0600070205080204" pitchFamily="50" charset="-128"/>
                          <a:ea typeface="ＭＳ Ｐゴシック" panose="020B0600070205080204" pitchFamily="50" charset="-128"/>
                        </a:rPr>
                        <a:t>4</a:t>
                      </a:r>
                    </a:p>
                  </a:txBody>
                  <a:tcPr marL="17751" marR="17751" marT="177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altLang="ja-JP" sz="1700" b="0" i="0" u="none" strike="noStrike">
                          <a:solidFill>
                            <a:srgbClr val="000000"/>
                          </a:solidFill>
                          <a:effectLst/>
                          <a:latin typeface="ＭＳ Ｐゴシック" panose="020B0600070205080204" pitchFamily="50" charset="-128"/>
                          <a:ea typeface="ＭＳ Ｐゴシック" panose="020B0600070205080204" pitchFamily="50" charset="-128"/>
                        </a:rPr>
                        <a:t>8</a:t>
                      </a:r>
                    </a:p>
                  </a:txBody>
                  <a:tcPr marL="17751" marR="17751" marT="177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altLang="ja-JP" sz="1700" b="0" i="0" u="none" strike="noStrike">
                          <a:solidFill>
                            <a:srgbClr val="000000"/>
                          </a:solidFill>
                          <a:effectLst/>
                          <a:latin typeface="ＭＳ Ｐゴシック" panose="020B0600070205080204" pitchFamily="50" charset="-128"/>
                          <a:ea typeface="ＭＳ Ｐゴシック" panose="020B0600070205080204" pitchFamily="50" charset="-128"/>
                        </a:rPr>
                        <a:t>12</a:t>
                      </a:r>
                    </a:p>
                  </a:txBody>
                  <a:tcPr marL="17751" marR="17751" marT="177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4213279903"/>
                  </a:ext>
                </a:extLst>
              </a:tr>
              <a:tr h="461543">
                <a:tc>
                  <a:txBody>
                    <a:bodyPr/>
                    <a:lstStyle/>
                    <a:p>
                      <a:pPr algn="ctr" fontAlgn="ctr"/>
                      <a:r>
                        <a:rPr lang="ja-JP" altLang="en-US" sz="1700" b="0" i="0" u="none" strike="noStrike">
                          <a:solidFill>
                            <a:srgbClr val="000000"/>
                          </a:solidFill>
                          <a:effectLst/>
                          <a:latin typeface="ＭＳ Ｐゴシック" panose="020B0600070205080204" pitchFamily="50" charset="-128"/>
                          <a:ea typeface="ＭＳ Ｐゴシック" panose="020B0600070205080204" pitchFamily="50" charset="-128"/>
                        </a:rPr>
                        <a:t>合計</a:t>
                      </a:r>
                    </a:p>
                  </a:txBody>
                  <a:tcPr marL="17751" marR="17751" marT="177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700" b="0" i="0" u="none" strike="noStrike">
                          <a:solidFill>
                            <a:srgbClr val="000000"/>
                          </a:solidFill>
                          <a:effectLst/>
                          <a:latin typeface="ＭＳ Ｐゴシック" panose="020B0600070205080204" pitchFamily="50" charset="-128"/>
                          <a:ea typeface="ＭＳ Ｐゴシック" panose="020B0600070205080204" pitchFamily="50" charset="-128"/>
                        </a:rPr>
                        <a:t>1,453</a:t>
                      </a:r>
                    </a:p>
                  </a:txBody>
                  <a:tcPr marL="17751" marR="17751" marT="177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700" b="0" i="0" u="none" strike="noStrike">
                          <a:solidFill>
                            <a:srgbClr val="000000"/>
                          </a:solidFill>
                          <a:effectLst/>
                          <a:latin typeface="ＭＳ Ｐゴシック" panose="020B0600070205080204" pitchFamily="50" charset="-128"/>
                          <a:ea typeface="ＭＳ Ｐゴシック" panose="020B0600070205080204" pitchFamily="50" charset="-128"/>
                        </a:rPr>
                        <a:t>644</a:t>
                      </a:r>
                    </a:p>
                  </a:txBody>
                  <a:tcPr marL="17751" marR="17751" marT="177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700" b="0" i="0" u="none" strike="noStrike" dirty="0">
                          <a:solidFill>
                            <a:srgbClr val="000000"/>
                          </a:solidFill>
                          <a:effectLst/>
                          <a:latin typeface="ＭＳ Ｐゴシック" panose="020B0600070205080204" pitchFamily="50" charset="-128"/>
                          <a:ea typeface="ＭＳ Ｐゴシック" panose="020B0600070205080204" pitchFamily="50" charset="-128"/>
                        </a:rPr>
                        <a:t>2,097</a:t>
                      </a:r>
                    </a:p>
                  </a:txBody>
                  <a:tcPr marL="17751" marR="17751" marT="177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34790458"/>
                  </a:ext>
                </a:extLst>
              </a:tr>
            </a:tbl>
          </a:graphicData>
        </a:graphic>
      </p:graphicFrame>
      <p:sp>
        <p:nvSpPr>
          <p:cNvPr id="2" name="スライド番号プレースホルダー 1">
            <a:extLst>
              <a:ext uri="{FF2B5EF4-FFF2-40B4-BE49-F238E27FC236}">
                <a16:creationId xmlns:a16="http://schemas.microsoft.com/office/drawing/2014/main" id="{2F890BCA-A434-4ABA-BC9C-08289E974BD9}"/>
              </a:ext>
            </a:extLst>
          </p:cNvPr>
          <p:cNvSpPr>
            <a:spLocks noGrp="1"/>
          </p:cNvSpPr>
          <p:nvPr>
            <p:ph type="sldNum" sz="quarter" idx="12"/>
          </p:nvPr>
        </p:nvSpPr>
        <p:spPr/>
        <p:txBody>
          <a:bodyPr/>
          <a:lstStyle/>
          <a:p>
            <a:pPr>
              <a:defRPr/>
            </a:pPr>
            <a:fld id="{930F64EC-FE0A-4460-B896-894E0E1B6F85}" type="slidenum">
              <a:rPr lang="ja-JP" altLang="en-US" smtClean="0"/>
              <a:pPr>
                <a:defRPr/>
              </a:pPr>
              <a:t>112</a:t>
            </a:fld>
            <a:endParaRPr lang="en-US" altLang="ja-JP" dirty="0"/>
          </a:p>
        </p:txBody>
      </p:sp>
    </p:spTree>
    <p:extLst>
      <p:ext uri="{BB962C8B-B14F-4D97-AF65-F5344CB8AC3E}">
        <p14:creationId xmlns:p14="http://schemas.microsoft.com/office/powerpoint/2010/main" val="2071481893"/>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AutoShape 821"/>
          <p:cNvSpPr>
            <a:spLocks noChangeArrowheads="1"/>
          </p:cNvSpPr>
          <p:nvPr/>
        </p:nvSpPr>
        <p:spPr bwMode="auto">
          <a:xfrm>
            <a:off x="270668" y="1125538"/>
            <a:ext cx="9290050" cy="5616624"/>
          </a:xfrm>
          <a:prstGeom prst="roundRect">
            <a:avLst>
              <a:gd name="adj" fmla="val 5333"/>
            </a:avLst>
          </a:prstGeom>
          <a:gradFill rotWithShape="1">
            <a:gsLst>
              <a:gs pos="0">
                <a:srgbClr val="CCFFFF"/>
              </a:gs>
              <a:gs pos="50000">
                <a:srgbClr val="FFFFFF"/>
              </a:gs>
              <a:gs pos="100000">
                <a:srgbClr val="CCFFFF"/>
              </a:gs>
            </a:gsLst>
            <a:lin ang="2700000" scaled="1"/>
          </a:gra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1433" tIns="45717" rIns="91433" bIns="45717" anchor="ctr" anchorCtr="1"/>
          <a:lstStyle>
            <a:lvl1pPr marL="180975" indent="-180975">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811213" indent="-298450">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990600" indent="-23971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76400" indent="-23971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155825" indent="-23971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6130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30702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5274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9846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400" dirty="0">
              <a:ea typeface="HG丸ｺﾞｼｯｸM-PRO" panose="020F0600000000000000" pitchFamily="50" charset="-128"/>
            </a:endParaRPr>
          </a:p>
        </p:txBody>
      </p:sp>
      <p:sp>
        <p:nvSpPr>
          <p:cNvPr id="6" name="正方形/長方形 5">
            <a:extLst>
              <a:ext uri="{FF2B5EF4-FFF2-40B4-BE49-F238E27FC236}">
                <a16:creationId xmlns:a16="http://schemas.microsoft.com/office/drawing/2014/main" id="{F1E7BA3B-71D5-4712-B4A9-041D27E6206A}"/>
              </a:ext>
            </a:extLst>
          </p:cNvPr>
          <p:cNvSpPr/>
          <p:nvPr/>
        </p:nvSpPr>
        <p:spPr>
          <a:xfrm>
            <a:off x="1094414" y="1057234"/>
            <a:ext cx="7404595" cy="338554"/>
          </a:xfrm>
          <a:prstGeom prst="rect">
            <a:avLst/>
          </a:prstGeom>
        </p:spPr>
        <p:txBody>
          <a:bodyPr wrap="square">
            <a:spAutoFit/>
          </a:bodyPr>
          <a:lstStyle/>
          <a:p>
            <a:r>
              <a:rPr lang="ja-JP" altLang="en-US" sz="1600" dirty="0"/>
              <a:t>＜原因分析報告書において脳性麻痺発症の主たる原因として記載された病態＞</a:t>
            </a:r>
          </a:p>
        </p:txBody>
      </p:sp>
      <p:sp>
        <p:nvSpPr>
          <p:cNvPr id="11" name="タイトル 10">
            <a:extLst>
              <a:ext uri="{FF2B5EF4-FFF2-40B4-BE49-F238E27FC236}">
                <a16:creationId xmlns:a16="http://schemas.microsoft.com/office/drawing/2014/main" id="{52C8F0F8-A3A9-4827-BFED-B9B2D4C5B7CD}"/>
              </a:ext>
            </a:extLst>
          </p:cNvPr>
          <p:cNvSpPr>
            <a:spLocks noGrp="1"/>
          </p:cNvSpPr>
          <p:nvPr>
            <p:ph type="title"/>
          </p:nvPr>
        </p:nvSpPr>
        <p:spPr>
          <a:xfrm>
            <a:off x="1230927" y="342975"/>
            <a:ext cx="8041759" cy="650725"/>
          </a:xfrm>
        </p:spPr>
        <p:txBody>
          <a:bodyPr/>
          <a:lstStyle/>
          <a:p>
            <a:r>
              <a:rPr lang="ja-JP" altLang="en-US" dirty="0"/>
              <a:t>⑦脳性麻痺発症の主たる原因について</a:t>
            </a:r>
          </a:p>
        </p:txBody>
      </p:sp>
      <p:sp>
        <p:nvSpPr>
          <p:cNvPr id="8" name="Rectangle 57">
            <a:extLst>
              <a:ext uri="{FF2B5EF4-FFF2-40B4-BE49-F238E27FC236}">
                <a16:creationId xmlns:a16="http://schemas.microsoft.com/office/drawing/2014/main" id="{05E0BFAD-6237-488E-87B0-0E4F85F07E01}"/>
              </a:ext>
            </a:extLst>
          </p:cNvPr>
          <p:cNvSpPr>
            <a:spLocks noChangeArrowheads="1"/>
          </p:cNvSpPr>
          <p:nvPr/>
        </p:nvSpPr>
        <p:spPr bwMode="auto">
          <a:xfrm>
            <a:off x="1216259" y="6548575"/>
            <a:ext cx="3501280"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900" dirty="0">
                <a:latin typeface="+mj-ea"/>
                <a:ea typeface="+mj-ea"/>
              </a:rPr>
              <a:t>※</a:t>
            </a:r>
            <a:r>
              <a:rPr lang="ja-JP" altLang="en-US" sz="900" dirty="0">
                <a:latin typeface="+mj-ea"/>
                <a:ea typeface="+mj-ea"/>
              </a:rPr>
              <a:t>注記については、第９回再発防止に関する報告書Ｐ</a:t>
            </a:r>
            <a:r>
              <a:rPr lang="en-US" altLang="ja-JP" sz="900" dirty="0">
                <a:latin typeface="+mj-ea"/>
                <a:ea typeface="+mj-ea"/>
              </a:rPr>
              <a:t>1</a:t>
            </a:r>
            <a:r>
              <a:rPr lang="ja-JP" altLang="en-US" sz="900" dirty="0">
                <a:latin typeface="+mj-ea"/>
                <a:ea typeface="+mj-ea"/>
              </a:rPr>
              <a:t>２６参照</a:t>
            </a:r>
          </a:p>
        </p:txBody>
      </p:sp>
      <p:pic>
        <p:nvPicPr>
          <p:cNvPr id="9" name="図 8">
            <a:extLst>
              <a:ext uri="{FF2B5EF4-FFF2-40B4-BE49-F238E27FC236}">
                <a16:creationId xmlns:a16="http://schemas.microsoft.com/office/drawing/2014/main" id="{936841C8-7C44-4909-8DA2-8A37549BE60E}"/>
              </a:ext>
            </a:extLst>
          </p:cNvPr>
          <p:cNvPicPr>
            <a:picLocks noChangeAspect="1"/>
          </p:cNvPicPr>
          <p:nvPr/>
        </p:nvPicPr>
        <p:blipFill>
          <a:blip r:embed="rId2"/>
          <a:stretch>
            <a:fillRect/>
          </a:stretch>
        </p:blipFill>
        <p:spPr>
          <a:xfrm>
            <a:off x="1639838" y="1373350"/>
            <a:ext cx="6007188" cy="5152788"/>
          </a:xfrm>
          <a:prstGeom prst="rect">
            <a:avLst/>
          </a:prstGeom>
          <a:solidFill>
            <a:schemeClr val="bg1"/>
          </a:solidFill>
        </p:spPr>
      </p:pic>
      <p:sp>
        <p:nvSpPr>
          <p:cNvPr id="2" name="スライド番号プレースホルダー 1">
            <a:extLst>
              <a:ext uri="{FF2B5EF4-FFF2-40B4-BE49-F238E27FC236}">
                <a16:creationId xmlns:a16="http://schemas.microsoft.com/office/drawing/2014/main" id="{61126010-F304-4FCD-AA4C-05C41BC48516}"/>
              </a:ext>
            </a:extLst>
          </p:cNvPr>
          <p:cNvSpPr>
            <a:spLocks noGrp="1"/>
          </p:cNvSpPr>
          <p:nvPr>
            <p:ph type="sldNum" sz="quarter" idx="12"/>
          </p:nvPr>
        </p:nvSpPr>
        <p:spPr/>
        <p:txBody>
          <a:bodyPr/>
          <a:lstStyle/>
          <a:p>
            <a:pPr>
              <a:defRPr/>
            </a:pPr>
            <a:fld id="{930F64EC-FE0A-4460-B896-894E0E1B6F85}" type="slidenum">
              <a:rPr lang="ja-JP" altLang="en-US" smtClean="0"/>
              <a:pPr>
                <a:defRPr/>
              </a:pPr>
              <a:t>113</a:t>
            </a:fld>
            <a:endParaRPr lang="en-US" altLang="ja-JP" dirty="0"/>
          </a:p>
        </p:txBody>
      </p:sp>
    </p:spTree>
    <p:extLst>
      <p:ext uri="{BB962C8B-B14F-4D97-AF65-F5344CB8AC3E}">
        <p14:creationId xmlns:p14="http://schemas.microsoft.com/office/powerpoint/2010/main" val="3286936365"/>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9" name="Rectangle 2"/>
          <p:cNvSpPr>
            <a:spLocks noGrp="1" noChangeArrowheads="1"/>
          </p:cNvSpPr>
          <p:nvPr>
            <p:ph type="subTitle" idx="4294967295"/>
          </p:nvPr>
        </p:nvSpPr>
        <p:spPr>
          <a:xfrm>
            <a:off x="373063" y="2555875"/>
            <a:ext cx="9158287" cy="1752600"/>
          </a:xfrm>
        </p:spPr>
        <p:txBody>
          <a:bodyPr anchor="ctr"/>
          <a:lstStyle/>
          <a:p>
            <a:pPr marL="0" indent="0" algn="ctr" eaLnBrk="1" hangingPunct="1">
              <a:lnSpc>
                <a:spcPct val="90000"/>
              </a:lnSpc>
              <a:buFontTx/>
              <a:buNone/>
            </a:pPr>
            <a:r>
              <a:rPr lang="ja-JP" altLang="en-US" sz="5700">
                <a:ea typeface="HG丸ｺﾞｼｯｸM-PRO" panose="020F0600000000000000" pitchFamily="50" charset="-128"/>
              </a:rPr>
              <a:t>関係学会・団体等の動き</a:t>
            </a:r>
          </a:p>
        </p:txBody>
      </p:sp>
      <p:sp>
        <p:nvSpPr>
          <p:cNvPr id="2" name="スライド番号プレースホルダー 1"/>
          <p:cNvSpPr>
            <a:spLocks noGrp="1"/>
          </p:cNvSpPr>
          <p:nvPr>
            <p:ph type="sldNum" sz="quarter" idx="12"/>
          </p:nvPr>
        </p:nvSpPr>
        <p:spPr/>
        <p:txBody>
          <a:bodyPr/>
          <a:lstStyle/>
          <a:p>
            <a:pPr>
              <a:defRPr/>
            </a:pPr>
            <a:fld id="{79880AA3-151B-4366-92A4-EF0E210BCF61}" type="slidenum">
              <a:rPr lang="ja-JP" altLang="en-US" smtClean="0"/>
              <a:pPr>
                <a:defRPr/>
              </a:pPr>
              <a:t>114</a:t>
            </a:fld>
            <a:endParaRPr lang="en-US" altLang="ja-JP" dirty="0"/>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2315528" y="342975"/>
            <a:ext cx="5271770" cy="650725"/>
          </a:xfrm>
        </p:spPr>
        <p:txBody>
          <a:bodyPr/>
          <a:lstStyle/>
          <a:p>
            <a:pPr eaLnBrk="1" hangingPunct="1"/>
            <a:r>
              <a:rPr lang="ja-JP" altLang="en-US" dirty="0"/>
              <a:t>関係学会・団体等の動き</a:t>
            </a:r>
          </a:p>
        </p:txBody>
      </p:sp>
      <p:sp>
        <p:nvSpPr>
          <p:cNvPr id="39940" name="AutoShape 3"/>
          <p:cNvSpPr>
            <a:spLocks noChangeArrowheads="1"/>
          </p:cNvSpPr>
          <p:nvPr/>
        </p:nvSpPr>
        <p:spPr bwMode="auto">
          <a:xfrm>
            <a:off x="342901" y="1230265"/>
            <a:ext cx="9217024" cy="5439889"/>
          </a:xfrm>
          <a:prstGeom prst="roundRect">
            <a:avLst>
              <a:gd name="adj" fmla="val 12806"/>
            </a:avLst>
          </a:prstGeom>
          <a:gradFill rotWithShape="1">
            <a:gsLst>
              <a:gs pos="0">
                <a:srgbClr val="FFFF99"/>
              </a:gs>
              <a:gs pos="50000">
                <a:srgbClr val="FFFFFF"/>
              </a:gs>
              <a:gs pos="100000">
                <a:srgbClr val="FFFF99"/>
              </a:gs>
            </a:gsLst>
            <a:lin ang="2700000" scaled="1"/>
          </a:gradFill>
          <a:ln w="9525">
            <a:solidFill>
              <a:schemeClr val="tx1"/>
            </a:solidFill>
            <a:round/>
            <a:headEnd/>
            <a:tailEnd/>
          </a:ln>
        </p:spPr>
        <p:txBody>
          <a:bodyPr lIns="95793" tIns="47896" rIns="95793" bIns="47896" anchor="ctr"/>
          <a:lstStyle>
            <a:lvl1pPr marL="233363" indent="-233363"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1201738"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431925"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82245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230438"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687638"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3144838"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602038"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4059238"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lvl="0" defTabSz="914400" eaLnBrk="1" hangingPunct="1">
              <a:lnSpc>
                <a:spcPct val="90000"/>
              </a:lnSpc>
              <a:spcBef>
                <a:spcPct val="0"/>
              </a:spcBef>
              <a:buFont typeface="HG丸ｺﾞｼｯｸM-PRO" panose="020F0600000000000000" pitchFamily="50" charset="-128"/>
              <a:buChar char="○"/>
              <a:defRPr/>
            </a:pPr>
            <a:r>
              <a:rPr lang="ja-JP" altLang="en-US" sz="1700" dirty="0">
                <a:solidFill>
                  <a:srgbClr val="000000"/>
                </a:solidFill>
                <a:latin typeface="HG丸ｺﾞｼｯｸM-PRO" panose="020F0600000000000000" pitchFamily="50" charset="-128"/>
                <a:ea typeface="HG丸ｺﾞｼｯｸM-PRO" panose="020F0600000000000000" pitchFamily="50" charset="-128"/>
              </a:rPr>
              <a:t>「第</a:t>
            </a:r>
            <a:r>
              <a:rPr lang="en-US" altLang="ja-JP" sz="1700" dirty="0">
                <a:solidFill>
                  <a:srgbClr val="000000"/>
                </a:solidFill>
                <a:latin typeface="HG丸ｺﾞｼｯｸM-PRO" panose="020F0600000000000000" pitchFamily="50" charset="-128"/>
                <a:ea typeface="HG丸ｺﾞｼｯｸM-PRO" panose="020F0600000000000000" pitchFamily="50" charset="-128"/>
              </a:rPr>
              <a:t>6</a:t>
            </a:r>
            <a:r>
              <a:rPr lang="ja-JP" altLang="en-US" sz="1700" dirty="0">
                <a:solidFill>
                  <a:srgbClr val="000000"/>
                </a:solidFill>
                <a:latin typeface="HG丸ｺﾞｼｯｸM-PRO" panose="020F0600000000000000" pitchFamily="50" charset="-128"/>
                <a:ea typeface="HG丸ｺﾞｼｯｸM-PRO" panose="020F0600000000000000" pitchFamily="50" charset="-128"/>
              </a:rPr>
              <a:t>回 再発防止に関する報告書」でテーマに沿った分析のテーマとして取り上げた「生後</a:t>
            </a:r>
            <a:r>
              <a:rPr lang="en-US" altLang="ja-JP" sz="1700" dirty="0">
                <a:solidFill>
                  <a:srgbClr val="000000"/>
                </a:solidFill>
                <a:latin typeface="HG丸ｺﾞｼｯｸM-PRO" panose="020F0600000000000000" pitchFamily="50" charset="-128"/>
                <a:ea typeface="HG丸ｺﾞｼｯｸM-PRO" panose="020F0600000000000000" pitchFamily="50" charset="-128"/>
              </a:rPr>
              <a:t>5</a:t>
            </a:r>
            <a:r>
              <a:rPr lang="ja-JP" altLang="en-US" sz="1700" dirty="0">
                <a:solidFill>
                  <a:srgbClr val="000000"/>
                </a:solidFill>
                <a:latin typeface="HG丸ｺﾞｼｯｸM-PRO" panose="020F0600000000000000" pitchFamily="50" charset="-128"/>
                <a:ea typeface="HG丸ｺﾞｼｯｸM-PRO" panose="020F0600000000000000" pitchFamily="50" charset="-128"/>
              </a:rPr>
              <a:t>分まで新生児蘇生処置が不要であった事例について」において、学会・職能団体に対して母子同室に関するガイドラインを作成することを要望したことをふまえ、日本周産期・新生児医学会が日本産科婦人科学会・日本産婦人科医会・日本新生児成育医学会・日本助産師会に呼びかけ、</a:t>
            </a:r>
            <a:r>
              <a:rPr lang="en-US" altLang="ja-JP" sz="1700" dirty="0">
                <a:solidFill>
                  <a:srgbClr val="000000"/>
                </a:solidFill>
                <a:latin typeface="HG丸ｺﾞｼｯｸM-PRO" panose="020F0600000000000000" pitchFamily="50" charset="-128"/>
                <a:ea typeface="HG丸ｺﾞｼｯｸM-PRO" panose="020F0600000000000000" pitchFamily="50" charset="-128"/>
              </a:rPr>
              <a:t>『</a:t>
            </a:r>
            <a:r>
              <a:rPr lang="ja-JP" altLang="en-US" sz="1700" dirty="0">
                <a:solidFill>
                  <a:srgbClr val="000000"/>
                </a:solidFill>
                <a:latin typeface="HG丸ｺﾞｼｯｸM-PRO" panose="020F0600000000000000" pitchFamily="50" charset="-128"/>
                <a:ea typeface="HG丸ｺﾞｼｯｸM-PRO" panose="020F0600000000000000" pitchFamily="50" charset="-128"/>
              </a:rPr>
              <a:t>母子同室による新生児管理の留意点検討ワーキンググループ</a:t>
            </a:r>
            <a:r>
              <a:rPr lang="en-US" altLang="ja-JP" sz="1700" dirty="0">
                <a:solidFill>
                  <a:srgbClr val="000000"/>
                </a:solidFill>
                <a:latin typeface="HG丸ｺﾞｼｯｸM-PRO" panose="020F0600000000000000" pitchFamily="50" charset="-128"/>
                <a:ea typeface="HG丸ｺﾞｼｯｸM-PRO" panose="020F0600000000000000" pitchFamily="50" charset="-128"/>
              </a:rPr>
              <a:t>』</a:t>
            </a:r>
            <a:r>
              <a:rPr lang="ja-JP" altLang="en-US" sz="1700" dirty="0">
                <a:solidFill>
                  <a:srgbClr val="000000"/>
                </a:solidFill>
                <a:latin typeface="HG丸ｺﾞｼｯｸM-PRO" panose="020F0600000000000000" pitchFamily="50" charset="-128"/>
                <a:ea typeface="HG丸ｺﾞｼｯｸM-PRO" panose="020F0600000000000000" pitchFamily="50" charset="-128"/>
              </a:rPr>
              <a:t>を発足させた。その後アンケート調査等を行い（</a:t>
            </a:r>
            <a:r>
              <a:rPr lang="en-US" altLang="ja-JP" sz="1700" dirty="0">
                <a:solidFill>
                  <a:srgbClr val="000000"/>
                </a:solidFill>
                <a:latin typeface="HG丸ｺﾞｼｯｸM-PRO" panose="020F0600000000000000" pitchFamily="50" charset="-128"/>
                <a:ea typeface="HG丸ｺﾞｼｯｸM-PRO" panose="020F0600000000000000" pitchFamily="50" charset="-128"/>
              </a:rPr>
              <a:t>https://www.jspnm.com/Cyosa/docs/cyosa171221.pdf#zoom=100</a:t>
            </a:r>
            <a:r>
              <a:rPr lang="ja-JP" altLang="en-US" sz="1700" dirty="0">
                <a:solidFill>
                  <a:srgbClr val="000000"/>
                </a:solidFill>
                <a:latin typeface="HG丸ｺﾞｼｯｸM-PRO" panose="020F0600000000000000" pitchFamily="50" charset="-128"/>
                <a:ea typeface="HG丸ｺﾞｼｯｸM-PRO" panose="020F0600000000000000" pitchFamily="50" charset="-128"/>
              </a:rPr>
              <a:t>）、その回答結果と</a:t>
            </a:r>
            <a:r>
              <a:rPr lang="en-US" altLang="ja-JP" sz="1700" dirty="0">
                <a:solidFill>
                  <a:srgbClr val="000000"/>
                </a:solidFill>
                <a:latin typeface="HG丸ｺﾞｼｯｸM-PRO" panose="020F0600000000000000" pitchFamily="50" charset="-128"/>
                <a:ea typeface="HG丸ｺﾞｼｯｸM-PRO" panose="020F0600000000000000" pitchFamily="50" charset="-128"/>
              </a:rPr>
              <a:t>AAP</a:t>
            </a:r>
            <a:r>
              <a:rPr lang="ja-JP" altLang="en-US" sz="1700" dirty="0">
                <a:solidFill>
                  <a:srgbClr val="000000"/>
                </a:solidFill>
                <a:latin typeface="HG丸ｺﾞｼｯｸM-PRO" panose="020F0600000000000000" pitchFamily="50" charset="-128"/>
                <a:ea typeface="HG丸ｺﾞｼｯｸM-PRO" panose="020F0600000000000000" pitchFamily="50" charset="-128"/>
              </a:rPr>
              <a:t>の</a:t>
            </a:r>
            <a:r>
              <a:rPr lang="en-US" altLang="ja-JP" sz="1700" dirty="0">
                <a:solidFill>
                  <a:srgbClr val="000000"/>
                </a:solidFill>
                <a:latin typeface="HG丸ｺﾞｼｯｸM-PRO" panose="020F0600000000000000" pitchFamily="50" charset="-128"/>
                <a:ea typeface="HG丸ｺﾞｼｯｸM-PRO" panose="020F0600000000000000" pitchFamily="50" charset="-128"/>
              </a:rPr>
              <a:t>POLICY STATEMENT[SIDS and Other Sleep-Related Infant Deaths: Updated 2016 Recommendations for a Safe</a:t>
            </a:r>
            <a:r>
              <a:rPr lang="ja-JP" altLang="en-US" sz="1700" dirty="0">
                <a:solidFill>
                  <a:srgbClr val="000000"/>
                </a:solidFill>
                <a:latin typeface="HG丸ｺﾞｼｯｸM-PRO" panose="020F0600000000000000" pitchFamily="50" charset="-128"/>
                <a:ea typeface="HG丸ｺﾞｼｯｸM-PRO" panose="020F0600000000000000" pitchFamily="50" charset="-128"/>
              </a:rPr>
              <a:t> </a:t>
            </a:r>
            <a:r>
              <a:rPr lang="en-US" altLang="ja-JP" sz="1700" dirty="0">
                <a:solidFill>
                  <a:srgbClr val="000000"/>
                </a:solidFill>
                <a:latin typeface="HG丸ｺﾞｼｯｸM-PRO" panose="020F0600000000000000" pitchFamily="50" charset="-128"/>
                <a:ea typeface="HG丸ｺﾞｼｯｸM-PRO" panose="020F0600000000000000" pitchFamily="50" charset="-128"/>
              </a:rPr>
              <a:t>Infant Sleeping Environment] </a:t>
            </a:r>
            <a:r>
              <a:rPr lang="ja-JP" altLang="en-US" sz="1700" dirty="0">
                <a:solidFill>
                  <a:srgbClr val="000000"/>
                </a:solidFill>
                <a:latin typeface="HG丸ｺﾞｼｯｸM-PRO" panose="020F0600000000000000" pitchFamily="50" charset="-128"/>
                <a:ea typeface="HG丸ｺﾞｼｯｸM-PRO" panose="020F0600000000000000" pitchFamily="50" charset="-128"/>
              </a:rPr>
              <a:t>を参考に、</a:t>
            </a:r>
            <a:r>
              <a:rPr lang="en-US" altLang="ja-JP" sz="1700" dirty="0">
                <a:solidFill>
                  <a:srgbClr val="000000"/>
                </a:solidFill>
                <a:latin typeface="HG丸ｺﾞｼｯｸM-PRO" panose="020F0600000000000000" pitchFamily="50" charset="-128"/>
                <a:ea typeface="HG丸ｺﾞｼｯｸM-PRO" panose="020F0600000000000000" pitchFamily="50" charset="-128"/>
              </a:rPr>
              <a:t>『</a:t>
            </a:r>
            <a:r>
              <a:rPr lang="ja-JP" altLang="en-US" sz="1700" dirty="0">
                <a:solidFill>
                  <a:srgbClr val="000000"/>
                </a:solidFill>
                <a:latin typeface="HG丸ｺﾞｼｯｸM-PRO" panose="020F0600000000000000" pitchFamily="50" charset="-128"/>
                <a:ea typeface="HG丸ｺﾞｼｯｸM-PRO" panose="020F0600000000000000" pitchFamily="50" charset="-128"/>
              </a:rPr>
              <a:t>母子同室による新生児管理の留意点</a:t>
            </a:r>
            <a:r>
              <a:rPr lang="en-US" altLang="ja-JP" sz="1700" dirty="0">
                <a:solidFill>
                  <a:srgbClr val="000000"/>
                </a:solidFill>
                <a:latin typeface="HG丸ｺﾞｼｯｸM-PRO" panose="020F0600000000000000" pitchFamily="50" charset="-128"/>
                <a:ea typeface="HG丸ｺﾞｼｯｸM-PRO" panose="020F0600000000000000" pitchFamily="50" charset="-128"/>
              </a:rPr>
              <a:t>』</a:t>
            </a:r>
            <a:r>
              <a:rPr lang="ja-JP" altLang="en-US" sz="1700" dirty="0">
                <a:solidFill>
                  <a:srgbClr val="000000"/>
                </a:solidFill>
                <a:latin typeface="HG丸ｺﾞｼｯｸM-PRO" panose="020F0600000000000000" pitchFamily="50" charset="-128"/>
                <a:ea typeface="HG丸ｺﾞｼｯｸM-PRO" panose="020F0600000000000000" pitchFamily="50" charset="-128"/>
              </a:rPr>
              <a:t>の原案を作成中である。</a:t>
            </a:r>
            <a:endParaRPr lang="en-US" altLang="ja-JP" sz="1700" dirty="0">
              <a:solidFill>
                <a:srgbClr val="000000"/>
              </a:solidFill>
              <a:latin typeface="HG丸ｺﾞｼｯｸM-PRO" panose="020F0600000000000000" pitchFamily="50" charset="-128"/>
              <a:ea typeface="HG丸ｺﾞｼｯｸM-PRO" panose="020F0600000000000000" pitchFamily="50" charset="-128"/>
            </a:endParaRPr>
          </a:p>
          <a:p>
            <a:pPr marL="0" lvl="0" indent="0" defTabSz="914400" eaLnBrk="1" hangingPunct="1">
              <a:lnSpc>
                <a:spcPct val="90000"/>
              </a:lnSpc>
              <a:spcBef>
                <a:spcPct val="0"/>
              </a:spcBef>
              <a:buNone/>
              <a:defRPr/>
            </a:pPr>
            <a:endParaRPr lang="en-US" altLang="ja-JP" sz="1700" dirty="0">
              <a:latin typeface="HG丸ｺﾞｼｯｸM-PRO" panose="020F0600000000000000" pitchFamily="50" charset="-128"/>
              <a:ea typeface="HG丸ｺﾞｼｯｸM-PRO" panose="020F0600000000000000" pitchFamily="50" charset="-128"/>
            </a:endParaRPr>
          </a:p>
          <a:p>
            <a:pPr defTabSz="914400" eaLnBrk="1" hangingPunct="1">
              <a:lnSpc>
                <a:spcPct val="90000"/>
              </a:lnSpc>
              <a:spcBef>
                <a:spcPct val="0"/>
              </a:spcBef>
              <a:buFont typeface="HG丸ｺﾞｼｯｸM-PRO" panose="020F0600000000000000" pitchFamily="50" charset="-128"/>
              <a:buChar char="○"/>
              <a:defRPr/>
            </a:pPr>
            <a:r>
              <a:rPr lang="en-US" altLang="ja-JP" sz="1700" dirty="0">
                <a:solidFill>
                  <a:srgbClr val="000000"/>
                </a:solidFill>
                <a:latin typeface="HG丸ｺﾞｼｯｸM-PRO" panose="020F0600000000000000" pitchFamily="50" charset="-128"/>
                <a:ea typeface="HG丸ｺﾞｼｯｸM-PRO" panose="020F0600000000000000" pitchFamily="50" charset="-128"/>
              </a:rPr>
              <a:t>2018</a:t>
            </a:r>
            <a:r>
              <a:rPr lang="ja-JP" altLang="en-US" sz="1700" dirty="0">
                <a:solidFill>
                  <a:srgbClr val="000000"/>
                </a:solidFill>
                <a:latin typeface="HG丸ｺﾞｼｯｸM-PRO" panose="020F0600000000000000" pitchFamily="50" charset="-128"/>
                <a:ea typeface="HG丸ｺﾞｼｯｸM-PRO" panose="020F0600000000000000" pitchFamily="50" charset="-128"/>
              </a:rPr>
              <a:t>年</a:t>
            </a:r>
            <a:r>
              <a:rPr lang="en-US" altLang="ja-JP" sz="1700" dirty="0">
                <a:solidFill>
                  <a:srgbClr val="000000"/>
                </a:solidFill>
                <a:latin typeface="HG丸ｺﾞｼｯｸM-PRO" panose="020F0600000000000000" pitchFamily="50" charset="-128"/>
                <a:ea typeface="HG丸ｺﾞｼｯｸM-PRO" panose="020F0600000000000000" pitchFamily="50" charset="-128"/>
              </a:rPr>
              <a:t>12</a:t>
            </a:r>
            <a:r>
              <a:rPr lang="ja-JP" altLang="en-US" sz="1700" dirty="0">
                <a:solidFill>
                  <a:srgbClr val="000000"/>
                </a:solidFill>
                <a:latin typeface="HG丸ｺﾞｼｯｸM-PRO" panose="020F0600000000000000" pitchFamily="50" charset="-128"/>
                <a:ea typeface="HG丸ｺﾞｼｯｸM-PRO" panose="020F0600000000000000" pitchFamily="50" charset="-128"/>
              </a:rPr>
              <a:t>月、子宮収縮薬を販売する製薬会社</a:t>
            </a:r>
            <a:r>
              <a:rPr lang="en-US" altLang="ja-JP" sz="1700" dirty="0">
                <a:solidFill>
                  <a:srgbClr val="000000"/>
                </a:solidFill>
                <a:latin typeface="HG丸ｺﾞｼｯｸM-PRO" panose="020F0600000000000000" pitchFamily="50" charset="-128"/>
                <a:ea typeface="HG丸ｺﾞｼｯｸM-PRO" panose="020F0600000000000000" pitchFamily="50" charset="-128"/>
              </a:rPr>
              <a:t>4</a:t>
            </a:r>
            <a:r>
              <a:rPr lang="ja-JP" altLang="en-US" sz="1700" dirty="0">
                <a:solidFill>
                  <a:srgbClr val="000000"/>
                </a:solidFill>
                <a:latin typeface="HG丸ｺﾞｼｯｸM-PRO" panose="020F0600000000000000" pitchFamily="50" charset="-128"/>
                <a:ea typeface="HG丸ｺﾞｼｯｸM-PRO" panose="020F0600000000000000" pitchFamily="50" charset="-128"/>
              </a:rPr>
              <a:t>社から、医療従事者に対し、同薬使用時には必要性および危険性の十分な説明と同意取得、また、分娩監視装置による胎児の心音や子宮収縮状態の監視を徹底するよう、文書が出された。なお、別添として「出産されるお母さん、ご家族の方へ」も掲載されている。文書には、「第</a:t>
            </a:r>
            <a:r>
              <a:rPr lang="en-US" altLang="ja-JP" sz="1700" dirty="0">
                <a:solidFill>
                  <a:srgbClr val="000000"/>
                </a:solidFill>
                <a:latin typeface="HG丸ｺﾞｼｯｸM-PRO" panose="020F0600000000000000" pitchFamily="50" charset="-128"/>
                <a:ea typeface="HG丸ｺﾞｼｯｸM-PRO" panose="020F0600000000000000" pitchFamily="50" charset="-128"/>
              </a:rPr>
              <a:t>8</a:t>
            </a:r>
            <a:r>
              <a:rPr lang="ja-JP" altLang="en-US" sz="1700" dirty="0">
                <a:solidFill>
                  <a:srgbClr val="000000"/>
                </a:solidFill>
                <a:latin typeface="HG丸ｺﾞｼｯｸM-PRO" panose="020F0600000000000000" pitchFamily="50" charset="-128"/>
                <a:ea typeface="HG丸ｺﾞｼｯｸM-PRO" panose="020F0600000000000000" pitchFamily="50" charset="-128"/>
              </a:rPr>
              <a:t>回　再発防止に関する報告書」掲載の「子宮収縮薬使用事例における用法・用量、心拍数聴取方法」、「子宮収縮薬使用事例における説明と同意の有無」の表が引用されており、詳細は各製薬会社のホームページおよび</a:t>
            </a:r>
            <a:r>
              <a:rPr lang="en-US" altLang="ja-JP" sz="1700" dirty="0">
                <a:solidFill>
                  <a:srgbClr val="000000"/>
                </a:solidFill>
                <a:latin typeface="HG丸ｺﾞｼｯｸM-PRO" panose="020F0600000000000000" pitchFamily="50" charset="-128"/>
                <a:ea typeface="HG丸ｺﾞｼｯｸM-PRO" panose="020F0600000000000000" pitchFamily="50" charset="-128"/>
              </a:rPr>
              <a:t>PMDA</a:t>
            </a:r>
            <a:r>
              <a:rPr lang="ja-JP" altLang="en-US" sz="1700" dirty="0">
                <a:solidFill>
                  <a:srgbClr val="000000"/>
                </a:solidFill>
                <a:latin typeface="HG丸ｺﾞｼｯｸM-PRO" panose="020F0600000000000000" pitchFamily="50" charset="-128"/>
                <a:ea typeface="HG丸ｺﾞｼｯｸM-PRO" panose="020F0600000000000000" pitchFamily="50" charset="-128"/>
              </a:rPr>
              <a:t>（独立行政法人医薬品医療機器総合機構）のホームページ（</a:t>
            </a:r>
            <a:r>
              <a:rPr lang="en-US" altLang="ja-JP" sz="1700" dirty="0">
                <a:solidFill>
                  <a:srgbClr val="000000"/>
                </a:solidFill>
                <a:latin typeface="HG丸ｺﾞｼｯｸM-PRO" panose="020F0600000000000000" pitchFamily="50" charset="-128"/>
                <a:ea typeface="HG丸ｺﾞｼｯｸM-PRO" panose="020F0600000000000000" pitchFamily="50" charset="-128"/>
              </a:rPr>
              <a:t>https://www.pmda.go.jp/safety/info-services/drugs/calling-attention/properly-use-alert/0004.html</a:t>
            </a:r>
            <a:r>
              <a:rPr lang="ja-JP" altLang="en-US" sz="1700" dirty="0">
                <a:solidFill>
                  <a:srgbClr val="000000"/>
                </a:solidFill>
                <a:latin typeface="HG丸ｺﾞｼｯｸM-PRO" panose="020F0600000000000000" pitchFamily="50" charset="-128"/>
                <a:ea typeface="HG丸ｺﾞｼｯｸM-PRO" panose="020F0600000000000000" pitchFamily="50" charset="-128"/>
              </a:rPr>
              <a:t>）に掲載されている</a:t>
            </a:r>
            <a:r>
              <a:rPr lang="ja-JP" altLang="en-US" sz="1600" dirty="0">
                <a:solidFill>
                  <a:srgbClr val="000000"/>
                </a:solidFill>
                <a:latin typeface="HG丸ｺﾞｼｯｸM-PRO" panose="020F0600000000000000" pitchFamily="50" charset="-128"/>
                <a:ea typeface="HG丸ｺﾞｼｯｸM-PRO" panose="020F0600000000000000" pitchFamily="50" charset="-128"/>
              </a:rPr>
              <a:t>。</a:t>
            </a:r>
            <a:endParaRPr lang="ja-JP" altLang="en-US" sz="1600" dirty="0">
              <a:latin typeface="HG丸ｺﾞｼｯｸM-PRO" panose="020F0600000000000000" pitchFamily="50" charset="-128"/>
              <a:ea typeface="HG丸ｺﾞｼｯｸM-PRO" panose="020F0600000000000000" pitchFamily="50" charset="-128"/>
            </a:endParaRPr>
          </a:p>
        </p:txBody>
      </p:sp>
      <p:sp>
        <p:nvSpPr>
          <p:cNvPr id="2" name="スライド番号プレースホルダー 1">
            <a:extLst>
              <a:ext uri="{FF2B5EF4-FFF2-40B4-BE49-F238E27FC236}">
                <a16:creationId xmlns:a16="http://schemas.microsoft.com/office/drawing/2014/main" id="{840B0CA7-2643-4F7D-AC09-A01155035767}"/>
              </a:ext>
            </a:extLst>
          </p:cNvPr>
          <p:cNvSpPr>
            <a:spLocks noGrp="1"/>
          </p:cNvSpPr>
          <p:nvPr>
            <p:ph type="sldNum" sz="quarter" idx="12"/>
          </p:nvPr>
        </p:nvSpPr>
        <p:spPr/>
        <p:txBody>
          <a:bodyPr/>
          <a:lstStyle/>
          <a:p>
            <a:pPr>
              <a:defRPr/>
            </a:pPr>
            <a:fld id="{930F64EC-FE0A-4460-B896-894E0E1B6F85}" type="slidenum">
              <a:rPr lang="ja-JP" altLang="en-US" smtClean="0"/>
              <a:pPr>
                <a:defRPr/>
              </a:pPr>
              <a:t>115</a:t>
            </a:fld>
            <a:endParaRPr lang="en-US" altLang="ja-JP" dirty="0"/>
          </a:p>
        </p:txBody>
      </p:sp>
    </p:spTree>
    <p:extLst>
      <p:ext uri="{BB962C8B-B14F-4D97-AF65-F5344CB8AC3E}">
        <p14:creationId xmlns:p14="http://schemas.microsoft.com/office/powerpoint/2010/main" val="1760731335"/>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a:defRPr/>
            </a:pPr>
            <a:fld id="{67AC9599-9A8A-42C5-ACEC-AA4E20FDEE05}" type="slidenum">
              <a:rPr lang="ja-JP" altLang="en-US" smtClean="0"/>
              <a:pPr>
                <a:defRPr/>
              </a:pPr>
              <a:t>116</a:t>
            </a:fld>
            <a:endParaRPr lang="en-US" altLang="ja-JP" dirty="0"/>
          </a:p>
        </p:txBody>
      </p:sp>
      <p:sp>
        <p:nvSpPr>
          <p:cNvPr id="101379" name="正方形/長方形 2"/>
          <p:cNvSpPr>
            <a:spLocks noChangeArrowheads="1"/>
          </p:cNvSpPr>
          <p:nvPr/>
        </p:nvSpPr>
        <p:spPr bwMode="auto">
          <a:xfrm>
            <a:off x="1639888" y="404813"/>
            <a:ext cx="6186487" cy="59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algn="ctr" eaLnBrk="1" hangingPunct="1">
              <a:lnSpc>
                <a:spcPct val="90000"/>
              </a:lnSpc>
            </a:pPr>
            <a:r>
              <a:rPr lang="ja-JP" altLang="en-US" sz="3600">
                <a:solidFill>
                  <a:srgbClr val="000000"/>
                </a:solidFill>
              </a:rPr>
              <a:t>再発防止委員会からの提言集</a:t>
            </a:r>
          </a:p>
        </p:txBody>
      </p:sp>
      <p:sp>
        <p:nvSpPr>
          <p:cNvPr id="101380" name="Text Box 4"/>
          <p:cNvSpPr txBox="1">
            <a:spLocks noChangeArrowheads="1"/>
          </p:cNvSpPr>
          <p:nvPr/>
        </p:nvSpPr>
        <p:spPr bwMode="auto">
          <a:xfrm>
            <a:off x="343694" y="1125538"/>
            <a:ext cx="9394403" cy="969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55" tIns="45728" rIns="91455" bIns="45728">
            <a:spAutoFit/>
          </a:bodyPr>
          <a:lstStyle>
            <a:lvl1pPr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lnSpc>
                <a:spcPct val="150000"/>
              </a:lnSpc>
              <a:spcBef>
                <a:spcPct val="0"/>
              </a:spcBef>
              <a:buFontTx/>
              <a:buNone/>
            </a:pPr>
            <a:r>
              <a:rPr lang="ja-JP" altLang="en-US" sz="1900" dirty="0">
                <a:solidFill>
                  <a:srgbClr val="000000"/>
                </a:solidFill>
                <a:ea typeface="HG丸ｺﾞｼｯｸM-PRO" panose="020F0600000000000000" pitchFamily="50" charset="-128"/>
              </a:rPr>
              <a:t>第１回～第５回までの再発防止報告書で取り上げた１４のテーマにおいてまとめた「再発防止委員会からの提言」やリーフレット・ポスターなどを取りまとめている。</a:t>
            </a:r>
          </a:p>
        </p:txBody>
      </p:sp>
      <p:pic>
        <p:nvPicPr>
          <p:cNvPr id="101381" name="図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79525" y="2181225"/>
            <a:ext cx="3168650" cy="44180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01382" name="図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40338" y="2203450"/>
            <a:ext cx="3168650" cy="44259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1735400"/>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9" name="Rectangle 5"/>
          <p:cNvSpPr>
            <a:spLocks noGrp="1" noChangeArrowheads="1"/>
          </p:cNvSpPr>
          <p:nvPr>
            <p:ph type="subTitle" idx="4294967295"/>
          </p:nvPr>
        </p:nvSpPr>
        <p:spPr>
          <a:xfrm>
            <a:off x="919163" y="2141538"/>
            <a:ext cx="7921625" cy="2439987"/>
          </a:xfrm>
        </p:spPr>
        <p:txBody>
          <a:bodyPr/>
          <a:lstStyle/>
          <a:p>
            <a:pPr marL="0" indent="0" algn="ctr">
              <a:buFontTx/>
              <a:buNone/>
            </a:pPr>
            <a:r>
              <a:rPr lang="ja-JP" altLang="en-US" sz="4800">
                <a:latin typeface="HG丸ｺﾞｼｯｸM-PRO" panose="020F0600000000000000" pitchFamily="50" charset="-128"/>
                <a:ea typeface="HG丸ｺﾞｼｯｸM-PRO" panose="020F0600000000000000" pitchFamily="50" charset="-128"/>
              </a:rPr>
              <a:t>ご清聴　</a:t>
            </a:r>
            <a:endParaRPr lang="en-US" altLang="ja-JP" sz="4800">
              <a:latin typeface="HG丸ｺﾞｼｯｸM-PRO" panose="020F0600000000000000" pitchFamily="50" charset="-128"/>
              <a:ea typeface="HG丸ｺﾞｼｯｸM-PRO" panose="020F0600000000000000" pitchFamily="50" charset="-128"/>
            </a:endParaRPr>
          </a:p>
          <a:p>
            <a:pPr marL="0" indent="0" algn="ctr">
              <a:buFontTx/>
              <a:buNone/>
            </a:pPr>
            <a:r>
              <a:rPr lang="ja-JP" altLang="en-US" sz="4800">
                <a:latin typeface="HG丸ｺﾞｼｯｸM-PRO" panose="020F0600000000000000" pitchFamily="50" charset="-128"/>
                <a:ea typeface="HG丸ｺﾞｼｯｸM-PRO" panose="020F0600000000000000" pitchFamily="50" charset="-128"/>
              </a:rPr>
              <a:t>ありがとうございました。</a:t>
            </a:r>
          </a:p>
        </p:txBody>
      </p:sp>
      <p:sp>
        <p:nvSpPr>
          <p:cNvPr id="2" name="スライド番号プレースホルダー 1"/>
          <p:cNvSpPr>
            <a:spLocks noGrp="1"/>
          </p:cNvSpPr>
          <p:nvPr>
            <p:ph type="sldNum" sz="quarter" idx="12"/>
          </p:nvPr>
        </p:nvSpPr>
        <p:spPr/>
        <p:txBody>
          <a:bodyPr/>
          <a:lstStyle/>
          <a:p>
            <a:pPr>
              <a:defRPr/>
            </a:pPr>
            <a:fld id="{79880AA3-151B-4366-92A4-EF0E210BCF61}" type="slidenum">
              <a:rPr lang="ja-JP" altLang="en-US" smtClean="0"/>
              <a:pPr>
                <a:defRPr/>
              </a:pPr>
              <a:t>117</a:t>
            </a:fld>
            <a:endParaRPr lang="en-US" altLang="ja-JP"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3557588" y="315913"/>
            <a:ext cx="2500312" cy="650875"/>
          </a:xfrm>
        </p:spPr>
        <p:txBody>
          <a:bodyPr/>
          <a:lstStyle/>
          <a:p>
            <a:pPr eaLnBrk="1" hangingPunct="1"/>
            <a:r>
              <a:rPr lang="ja-JP" altLang="en-US"/>
              <a:t>分析の方法</a:t>
            </a:r>
          </a:p>
        </p:txBody>
      </p:sp>
      <p:sp>
        <p:nvSpPr>
          <p:cNvPr id="19460" name="AutoShape 6"/>
          <p:cNvSpPr>
            <a:spLocks noChangeArrowheads="1"/>
          </p:cNvSpPr>
          <p:nvPr/>
        </p:nvSpPr>
        <p:spPr bwMode="auto">
          <a:xfrm>
            <a:off x="271463" y="1270000"/>
            <a:ext cx="9061450" cy="4104010"/>
          </a:xfrm>
          <a:prstGeom prst="roundRect">
            <a:avLst>
              <a:gd name="adj" fmla="val 16667"/>
            </a:avLst>
          </a:prstGeom>
          <a:gradFill rotWithShape="1">
            <a:gsLst>
              <a:gs pos="0">
                <a:srgbClr val="FFCCCC"/>
              </a:gs>
              <a:gs pos="50000">
                <a:srgbClr val="FFFFFF"/>
              </a:gs>
              <a:gs pos="100000">
                <a:srgbClr val="FFCCCC"/>
              </a:gs>
            </a:gsLst>
            <a:lin ang="2700000" scaled="1"/>
          </a:gra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1433" tIns="45717" rIns="91433" bIns="45717" anchor="ctr"/>
          <a:lstStyle>
            <a:lvl1pPr marL="231775" indent="-231775">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77875" indent="-298450">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96975" indent="-23971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76400" indent="-23971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155825" indent="-23971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6130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30702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5274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9846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lnSpc>
                <a:spcPct val="160000"/>
              </a:lnSpc>
              <a:spcBef>
                <a:spcPct val="0"/>
              </a:spcBef>
              <a:buFontTx/>
              <a:buNone/>
            </a:pPr>
            <a:r>
              <a:rPr lang="ja-JP" altLang="en-US" sz="2200" dirty="0">
                <a:ea typeface="HG丸ｺﾞｼｯｸM-PRO" panose="020F0600000000000000" pitchFamily="50" charset="-128"/>
              </a:rPr>
              <a:t>○原因分析報告書等の情報をもとに、再発防止の視点で必要な情報を整理する。</a:t>
            </a:r>
          </a:p>
          <a:p>
            <a:pPr eaLnBrk="1" hangingPunct="1">
              <a:lnSpc>
                <a:spcPct val="160000"/>
              </a:lnSpc>
              <a:spcBef>
                <a:spcPct val="0"/>
              </a:spcBef>
              <a:buFontTx/>
              <a:buNone/>
            </a:pPr>
            <a:r>
              <a:rPr lang="ja-JP" altLang="en-US" sz="2200" dirty="0">
                <a:ea typeface="HG丸ｺﾞｼｯｸM-PRO" panose="020F0600000000000000" pitchFamily="50" charset="-128"/>
              </a:rPr>
              <a:t>○これらに基づいて「テーマに沿った分析」を行う。また、「産科医療の質の向上への取組みの動向」を把握する。さらに、</a:t>
            </a:r>
            <a:r>
              <a:rPr lang="en-US" altLang="ja-JP" sz="2200" dirty="0">
                <a:ea typeface="HG丸ｺﾞｼｯｸM-PRO" panose="020F0600000000000000" pitchFamily="50" charset="-128"/>
              </a:rPr>
              <a:t>2010</a:t>
            </a:r>
            <a:r>
              <a:rPr lang="ja-JP" altLang="en-US" sz="2200" dirty="0">
                <a:ea typeface="HG丸ｺﾞｼｯｸM-PRO" panose="020F0600000000000000" pitchFamily="50" charset="-128"/>
              </a:rPr>
              <a:t>年を出生年とした補償対象事例について、原因分析がすべて終了し、同一年に出生した補償対象事例を集計することができたので、「原因分析がすべて終了した</a:t>
            </a:r>
            <a:r>
              <a:rPr lang="en-US" altLang="ja-JP" sz="2200" dirty="0">
                <a:ea typeface="HG丸ｺﾞｼｯｸM-PRO" panose="020F0600000000000000" pitchFamily="50" charset="-128"/>
              </a:rPr>
              <a:t>2010</a:t>
            </a:r>
            <a:r>
              <a:rPr lang="ja-JP" altLang="en-US" sz="2200" dirty="0">
                <a:ea typeface="HG丸ｺﾞｼｯｸM-PRO" panose="020F0600000000000000" pitchFamily="50" charset="-128"/>
              </a:rPr>
              <a:t>年出生児分析」を取りまとめる。</a:t>
            </a:r>
          </a:p>
        </p:txBody>
      </p:sp>
      <p:sp>
        <p:nvSpPr>
          <p:cNvPr id="2" name="スライド番号プレースホルダー 1">
            <a:extLst>
              <a:ext uri="{FF2B5EF4-FFF2-40B4-BE49-F238E27FC236}">
                <a16:creationId xmlns:a16="http://schemas.microsoft.com/office/drawing/2014/main" id="{92DECFAF-A6CB-4556-AFAB-27F7D8E42CE6}"/>
              </a:ext>
            </a:extLst>
          </p:cNvPr>
          <p:cNvSpPr>
            <a:spLocks noGrp="1"/>
          </p:cNvSpPr>
          <p:nvPr>
            <p:ph type="sldNum" sz="quarter" idx="12"/>
          </p:nvPr>
        </p:nvSpPr>
        <p:spPr/>
        <p:txBody>
          <a:bodyPr/>
          <a:lstStyle/>
          <a:p>
            <a:pPr>
              <a:defRPr/>
            </a:pPr>
            <a:fld id="{930F64EC-FE0A-4460-B896-894E0E1B6F85}" type="slidenum">
              <a:rPr lang="ja-JP" altLang="en-US" smtClean="0"/>
              <a:pPr>
                <a:defRPr/>
              </a:pPr>
              <a:t>11</a:t>
            </a:fld>
            <a:endParaRPr lang="en-US" altLang="ja-JP"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a:xfrm>
            <a:off x="2982913" y="333375"/>
            <a:ext cx="3424237" cy="650875"/>
          </a:xfrm>
        </p:spPr>
        <p:txBody>
          <a:bodyPr/>
          <a:lstStyle/>
          <a:p>
            <a:r>
              <a:rPr lang="ja-JP" altLang="en-US"/>
              <a:t>分析にあたって</a:t>
            </a:r>
          </a:p>
        </p:txBody>
      </p:sp>
      <p:sp>
        <p:nvSpPr>
          <p:cNvPr id="256005" name="AutoShape 3"/>
          <p:cNvSpPr>
            <a:spLocks noChangeArrowheads="1"/>
          </p:cNvSpPr>
          <p:nvPr/>
        </p:nvSpPr>
        <p:spPr bwMode="auto">
          <a:xfrm>
            <a:off x="679450" y="1173163"/>
            <a:ext cx="8413750" cy="2689225"/>
          </a:xfrm>
          <a:prstGeom prst="roundRect">
            <a:avLst>
              <a:gd name="adj" fmla="val 12806"/>
            </a:avLst>
          </a:prstGeom>
          <a:gradFill rotWithShape="1">
            <a:gsLst>
              <a:gs pos="0">
                <a:srgbClr val="FFCCCC"/>
              </a:gs>
              <a:gs pos="50000">
                <a:srgbClr val="FFFFFF"/>
              </a:gs>
              <a:gs pos="100000">
                <a:srgbClr val="FFCCCC"/>
              </a:gs>
            </a:gsLst>
            <a:lin ang="2700000" scaled="1"/>
          </a:gradFill>
          <a:ln w="9525">
            <a:solidFill>
              <a:schemeClr val="tx1"/>
            </a:solidFill>
            <a:round/>
            <a:headEnd/>
            <a:tailEnd/>
          </a:ln>
        </p:spPr>
        <p:txBody>
          <a:bodyPr lIns="88458" tIns="44229" rIns="88458" bIns="44229" anchor="ctr"/>
          <a:lstStyle>
            <a:lvl1pPr marL="269875" indent="-269875" algn="l" defTabSz="957263"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algn="l" defTabSz="957263"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algn="l" defTabSz="957263"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algn="l" defTabSz="957263"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algn="l" defTabSz="957263"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lnSpc>
                <a:spcPct val="110000"/>
              </a:lnSpc>
              <a:spcBef>
                <a:spcPct val="20000"/>
              </a:spcBef>
              <a:defRPr/>
            </a:pPr>
            <a:r>
              <a:rPr lang="ja-JP" altLang="en-US" sz="2031" dirty="0">
                <a:latin typeface="HG丸ｺﾞｼｯｸM-PRO" panose="020F0600000000000000" pitchFamily="50" charset="-128"/>
                <a:ea typeface="HG丸ｺﾞｼｯｸM-PRO" panose="020F0600000000000000" pitchFamily="50" charset="-128"/>
              </a:rPr>
              <a:t>○本制度の補償対象は、在胎週数や出生体重等の基準を満たし、重症度が身体障害者障害程度等級１級・２級に相当し、かつ児の先天性要因および新生児期の要因等の除外基準に該当しない場合としており、すべての脳性麻痺の事例ではない。</a:t>
            </a:r>
          </a:p>
          <a:p>
            <a:pPr eaLnBrk="1" hangingPunct="1">
              <a:lnSpc>
                <a:spcPct val="110000"/>
              </a:lnSpc>
              <a:spcBef>
                <a:spcPct val="20000"/>
              </a:spcBef>
              <a:defRPr/>
            </a:pPr>
            <a:r>
              <a:rPr lang="ja-JP" altLang="en-US" sz="2031" dirty="0">
                <a:latin typeface="HG丸ｺﾞｼｯｸM-PRO" panose="020F0600000000000000" pitchFamily="50" charset="-128"/>
                <a:ea typeface="HG丸ｺﾞｼｯｸM-PRO" panose="020F0600000000000000" pitchFamily="50" charset="-128"/>
              </a:rPr>
              <a:t>○本制度における補償申請期間が満５歳の誕生日までであることから、同一年に出生した補償対象事例の原因分析報告書が完成していない。</a:t>
            </a:r>
            <a:endParaRPr lang="en-US" altLang="ja-JP" sz="2031" dirty="0">
              <a:latin typeface="HG丸ｺﾞｼｯｸM-PRO" panose="020F0600000000000000" pitchFamily="50" charset="-128"/>
              <a:ea typeface="HG丸ｺﾞｼｯｸM-PRO" panose="020F0600000000000000" pitchFamily="50" charset="-128"/>
            </a:endParaRPr>
          </a:p>
        </p:txBody>
      </p:sp>
      <p:sp>
        <p:nvSpPr>
          <p:cNvPr id="256006" name="AutoShape 3"/>
          <p:cNvSpPr>
            <a:spLocks noChangeArrowheads="1"/>
          </p:cNvSpPr>
          <p:nvPr/>
        </p:nvSpPr>
        <p:spPr bwMode="auto">
          <a:xfrm>
            <a:off x="642912" y="4725988"/>
            <a:ext cx="8413750" cy="1855787"/>
          </a:xfrm>
          <a:prstGeom prst="roundRect">
            <a:avLst>
              <a:gd name="adj" fmla="val 12806"/>
            </a:avLst>
          </a:prstGeom>
          <a:gradFill rotWithShape="1">
            <a:gsLst>
              <a:gs pos="0">
                <a:srgbClr val="CCFFCC"/>
              </a:gs>
              <a:gs pos="50000">
                <a:srgbClr val="FFFFFF"/>
              </a:gs>
              <a:gs pos="100000">
                <a:srgbClr val="CCFFCC"/>
              </a:gs>
            </a:gsLst>
            <a:lin ang="2700000" scaled="1"/>
          </a:gradFill>
          <a:ln w="9525">
            <a:solidFill>
              <a:schemeClr val="tx1"/>
            </a:solidFill>
            <a:round/>
            <a:headEnd/>
            <a:tailEnd/>
          </a:ln>
        </p:spPr>
        <p:txBody>
          <a:bodyPr lIns="88458" tIns="44229" rIns="88458" bIns="44229" anchor="ctr"/>
          <a:lstStyle>
            <a:lvl1pPr algn="l" defTabSz="957263"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algn="l" defTabSz="957263"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algn="l" defTabSz="957263"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algn="l" defTabSz="957263"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algn="l" defTabSz="957263"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lnSpc>
                <a:spcPct val="130000"/>
              </a:lnSpc>
              <a:spcBef>
                <a:spcPct val="20000"/>
              </a:spcBef>
              <a:defRPr/>
            </a:pPr>
            <a:r>
              <a:rPr lang="ja-JP" altLang="en-US" sz="2031" dirty="0">
                <a:latin typeface="HG丸ｺﾞｼｯｸM-PRO" panose="020F0600000000000000" pitchFamily="50" charset="-128"/>
                <a:ea typeface="HG丸ｺﾞｼｯｸM-PRO" panose="020F0600000000000000" pitchFamily="50" charset="-128"/>
              </a:rPr>
              <a:t>疫学的な分析としては必ずしも十分ではないが、再発防止および産科医療の質の向上を図る上で教訓となる分析結果が得られており、また今後、データが蓄積されることにより何らかの傾向を導きだせると　考えている。</a:t>
            </a:r>
          </a:p>
        </p:txBody>
      </p:sp>
      <p:sp>
        <p:nvSpPr>
          <p:cNvPr id="256007" name="AutoShape 7"/>
          <p:cNvSpPr>
            <a:spLocks noChangeArrowheads="1"/>
          </p:cNvSpPr>
          <p:nvPr/>
        </p:nvSpPr>
        <p:spPr bwMode="auto">
          <a:xfrm>
            <a:off x="2851150" y="3944938"/>
            <a:ext cx="3686175" cy="722312"/>
          </a:xfrm>
          <a:prstGeom prst="downArrow">
            <a:avLst>
              <a:gd name="adj1" fmla="val 48704"/>
              <a:gd name="adj2" fmla="val 56153"/>
            </a:avLst>
          </a:prstGeom>
          <a:solidFill>
            <a:srgbClr val="3333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defRPr/>
            </a:pPr>
            <a:endParaRPr lang="ja-JP" altLang="en-US" sz="2216"/>
          </a:p>
        </p:txBody>
      </p:sp>
      <p:sp>
        <p:nvSpPr>
          <p:cNvPr id="2" name="スライド番号プレースホルダー 1">
            <a:extLst>
              <a:ext uri="{FF2B5EF4-FFF2-40B4-BE49-F238E27FC236}">
                <a16:creationId xmlns:a16="http://schemas.microsoft.com/office/drawing/2014/main" id="{9AC0633A-B985-430E-B811-06574CB52176}"/>
              </a:ext>
            </a:extLst>
          </p:cNvPr>
          <p:cNvSpPr>
            <a:spLocks noGrp="1"/>
          </p:cNvSpPr>
          <p:nvPr>
            <p:ph type="sldNum" sz="quarter" idx="12"/>
          </p:nvPr>
        </p:nvSpPr>
        <p:spPr/>
        <p:txBody>
          <a:bodyPr/>
          <a:lstStyle/>
          <a:p>
            <a:pPr>
              <a:defRPr/>
            </a:pPr>
            <a:fld id="{930F64EC-FE0A-4460-B896-894E0E1B6F85}" type="slidenum">
              <a:rPr lang="ja-JP" altLang="en-US" smtClean="0"/>
              <a:pPr>
                <a:defRPr/>
              </a:pPr>
              <a:t>12</a:t>
            </a:fld>
            <a:endParaRPr lang="en-US" altLang="ja-JP"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2586038" y="319088"/>
            <a:ext cx="4762500" cy="644525"/>
          </a:xfrm>
        </p:spPr>
        <p:txBody>
          <a:bodyPr/>
          <a:lstStyle/>
          <a:p>
            <a:pPr eaLnBrk="1" hangingPunct="1"/>
            <a:r>
              <a:rPr lang="ja-JP" altLang="en-US"/>
              <a:t>再発防止に関する分析</a:t>
            </a:r>
          </a:p>
        </p:txBody>
      </p:sp>
      <p:sp>
        <p:nvSpPr>
          <p:cNvPr id="7" name="AutoShape 8">
            <a:extLst>
              <a:ext uri="{FF2B5EF4-FFF2-40B4-BE49-F238E27FC236}">
                <a16:creationId xmlns:a16="http://schemas.microsoft.com/office/drawing/2014/main" id="{A3035C51-2E73-4E8F-9762-05375EBDE5AD}"/>
              </a:ext>
            </a:extLst>
          </p:cNvPr>
          <p:cNvSpPr>
            <a:spLocks noChangeArrowheads="1"/>
          </p:cNvSpPr>
          <p:nvPr/>
        </p:nvSpPr>
        <p:spPr bwMode="auto">
          <a:xfrm>
            <a:off x="187993" y="1317335"/>
            <a:ext cx="4682771" cy="2512279"/>
          </a:xfrm>
          <a:prstGeom prst="roundRect">
            <a:avLst>
              <a:gd name="adj" fmla="val 16667"/>
            </a:avLst>
          </a:prstGeom>
          <a:gradFill rotWithShape="1">
            <a:gsLst>
              <a:gs pos="0">
                <a:srgbClr val="FFFF99"/>
              </a:gs>
              <a:gs pos="50000">
                <a:srgbClr val="FFFFFF"/>
              </a:gs>
              <a:gs pos="100000">
                <a:srgbClr val="FFFF99"/>
              </a:gs>
            </a:gsLst>
            <a:lin ang="2700000" scaled="1"/>
          </a:gra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1433" tIns="45717" rIns="91433" bIns="45717" anchor="ctr"/>
          <a:lstStyle>
            <a:lvl1pPr marL="282575" indent="-282575">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77875" indent="-298450">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96975" indent="-23971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76400" indent="-23971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155825" indent="-23971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6130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30702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5274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9846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200" b="1" dirty="0">
                <a:latin typeface="HG丸ｺﾞｼｯｸM-PRO" panose="020F0600000000000000" pitchFamily="50" charset="-128"/>
                <a:ea typeface="HG丸ｺﾞｼｯｸM-PRO" panose="020F0600000000000000" pitchFamily="50" charset="-128"/>
              </a:rPr>
              <a:t>「テーマに沿った分析」</a:t>
            </a:r>
            <a:endParaRPr lang="en-US" altLang="ja-JP" sz="1600" b="1" dirty="0">
              <a:latin typeface="HG丸ｺﾞｼｯｸM-PRO" panose="020F0600000000000000" pitchFamily="50" charset="-128"/>
              <a:ea typeface="HG丸ｺﾞｼｯｸM-PRO" panose="020F0600000000000000" pitchFamily="50" charset="-128"/>
            </a:endParaRPr>
          </a:p>
          <a:p>
            <a:pPr eaLnBrk="1" hangingPunct="1">
              <a:spcBef>
                <a:spcPct val="0"/>
              </a:spcBef>
              <a:buFontTx/>
              <a:buNone/>
            </a:pPr>
            <a:endParaRPr lang="ja-JP" altLang="en-US" sz="1600" b="1" dirty="0">
              <a:latin typeface="HG丸ｺﾞｼｯｸM-PRO" panose="020F0600000000000000" pitchFamily="50" charset="-128"/>
              <a:ea typeface="HG丸ｺﾞｼｯｸM-PRO" panose="020F0600000000000000" pitchFamily="50" charset="-128"/>
            </a:endParaRPr>
          </a:p>
          <a:p>
            <a:pPr marL="180975" indent="-180975" eaLnBrk="1" hangingPunct="1">
              <a:lnSpc>
                <a:spcPct val="150000"/>
              </a:lnSpc>
              <a:buFontTx/>
              <a:buNone/>
            </a:pPr>
            <a:r>
              <a:rPr lang="ja-JP" altLang="en-US" sz="1600" dirty="0">
                <a:latin typeface="HG丸ｺﾞｼｯｸM-PRO" panose="020F0600000000000000" pitchFamily="50" charset="-128"/>
                <a:ea typeface="HG丸ｺﾞｼｯｸM-PRO" panose="020F0600000000000000" pitchFamily="50" charset="-128"/>
              </a:rPr>
              <a:t>○深く分析することが必要な内容についてテーマを設けて分析を行い、再発防止策等を示す。</a:t>
            </a:r>
          </a:p>
        </p:txBody>
      </p:sp>
      <p:sp>
        <p:nvSpPr>
          <p:cNvPr id="8" name="AutoShape 8">
            <a:extLst>
              <a:ext uri="{FF2B5EF4-FFF2-40B4-BE49-F238E27FC236}">
                <a16:creationId xmlns:a16="http://schemas.microsoft.com/office/drawing/2014/main" id="{8DB68FFC-0BFC-40A7-9B86-B60BD481D62C}"/>
              </a:ext>
            </a:extLst>
          </p:cNvPr>
          <p:cNvSpPr>
            <a:spLocks noChangeArrowheads="1"/>
          </p:cNvSpPr>
          <p:nvPr/>
        </p:nvSpPr>
        <p:spPr bwMode="auto">
          <a:xfrm>
            <a:off x="5024673" y="1317335"/>
            <a:ext cx="4716244" cy="2512279"/>
          </a:xfrm>
          <a:prstGeom prst="roundRect">
            <a:avLst>
              <a:gd name="adj" fmla="val 16667"/>
            </a:avLst>
          </a:prstGeom>
          <a:gradFill flip="none" rotWithShape="1">
            <a:gsLst>
              <a:gs pos="0">
                <a:srgbClr val="FFE5FF"/>
              </a:gs>
              <a:gs pos="50000">
                <a:schemeClr val="bg1"/>
              </a:gs>
              <a:gs pos="100000">
                <a:srgbClr val="FFCCFF"/>
              </a:gs>
            </a:gsLst>
            <a:lin ang="2700000" scaled="1"/>
            <a:tileRect/>
          </a:gradFill>
          <a:ln w="9525" algn="ctr">
            <a:solidFill>
              <a:schemeClr val="tx1"/>
            </a:solidFill>
            <a:round/>
            <a:headEnd/>
            <a:tailEnd/>
          </a:ln>
          <a:effectLst/>
          <a:extLst/>
        </p:spPr>
        <p:txBody>
          <a:bodyPr lIns="91433" tIns="45717" rIns="91433" bIns="45717" anchor="ctr"/>
          <a:lstStyle>
            <a:lvl1pPr marL="282575" indent="-282575">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77875" indent="-298450">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96975" indent="-23971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76400" indent="-23971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155825" indent="-23971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6130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30702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5274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9846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200" b="1" dirty="0">
                <a:latin typeface="HG丸ｺﾞｼｯｸM-PRO" panose="020F0600000000000000" pitchFamily="50" charset="-128"/>
                <a:ea typeface="HG丸ｺﾞｼｯｸM-PRO" panose="020F0600000000000000" pitchFamily="50" charset="-128"/>
              </a:rPr>
              <a:t>「産科医療の質の向上への取組みの動向」</a:t>
            </a:r>
          </a:p>
          <a:p>
            <a:pPr eaLnBrk="1" hangingPunct="1">
              <a:lnSpc>
                <a:spcPct val="150000"/>
              </a:lnSpc>
              <a:buFontTx/>
              <a:buNone/>
            </a:pPr>
            <a:r>
              <a:rPr lang="ja-JP" altLang="en-US" sz="1600" dirty="0">
                <a:latin typeface="HG丸ｺﾞｼｯｸM-PRO" panose="020F0600000000000000" pitchFamily="50" charset="-128"/>
                <a:ea typeface="HG丸ｺﾞｼｯｸM-PRO" panose="020F0600000000000000" pitchFamily="50" charset="-128"/>
              </a:rPr>
              <a:t>○「テーマに沿った分析」において取りまとめた「再発防止委員会からの提言」が産科医療の質の向上に活かされているか、その動向を把握するため、出生年毎の年次推移を示す。</a:t>
            </a:r>
          </a:p>
        </p:txBody>
      </p:sp>
      <p:sp>
        <p:nvSpPr>
          <p:cNvPr id="9" name="AutoShape 7">
            <a:extLst>
              <a:ext uri="{FF2B5EF4-FFF2-40B4-BE49-F238E27FC236}">
                <a16:creationId xmlns:a16="http://schemas.microsoft.com/office/drawing/2014/main" id="{6B1C88ED-4054-4C41-A90A-C70FE3CD304C}"/>
              </a:ext>
            </a:extLst>
          </p:cNvPr>
          <p:cNvSpPr>
            <a:spLocks noChangeArrowheads="1"/>
          </p:cNvSpPr>
          <p:nvPr/>
        </p:nvSpPr>
        <p:spPr bwMode="auto">
          <a:xfrm>
            <a:off x="5024673" y="3995484"/>
            <a:ext cx="4716244" cy="2489454"/>
          </a:xfrm>
          <a:prstGeom prst="roundRect">
            <a:avLst>
              <a:gd name="adj" fmla="val 16667"/>
            </a:avLst>
          </a:prstGeom>
          <a:gradFill rotWithShape="1">
            <a:gsLst>
              <a:gs pos="0">
                <a:srgbClr val="CCFFFF"/>
              </a:gs>
              <a:gs pos="50000">
                <a:srgbClr val="FFFFFF"/>
              </a:gs>
              <a:gs pos="100000">
                <a:srgbClr val="CCFFFF"/>
              </a:gs>
            </a:gsLst>
            <a:lin ang="2700000" scaled="1"/>
          </a:gra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1433" tIns="45717" rIns="91433" bIns="45717" anchor="ctr"/>
          <a:lstStyle>
            <a:lvl1pPr marL="282575" indent="-282575">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811213" indent="-298450">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990600" indent="-23971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76400" indent="-23971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155825" indent="-23971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6130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30702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5274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9846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lnSpc>
                <a:spcPct val="150000"/>
              </a:lnSpc>
              <a:buFontTx/>
              <a:buNone/>
            </a:pPr>
            <a:r>
              <a:rPr lang="ja-JP" altLang="en-US" sz="2200" b="1" dirty="0">
                <a:latin typeface="HG丸ｺﾞｼｯｸM-PRO" panose="020F0600000000000000" pitchFamily="50" charset="-128"/>
                <a:ea typeface="HG丸ｺﾞｼｯｸM-PRO" panose="020F0600000000000000" pitchFamily="50" charset="-128"/>
              </a:rPr>
              <a:t>「分析対象事例の概況」</a:t>
            </a:r>
          </a:p>
          <a:p>
            <a:pPr marL="180975" indent="-180975" eaLnBrk="1" hangingPunct="1">
              <a:lnSpc>
                <a:spcPct val="150000"/>
              </a:lnSpc>
              <a:buFontTx/>
              <a:buNone/>
            </a:pPr>
            <a:r>
              <a:rPr lang="ja-JP" altLang="en-US" sz="1600" dirty="0">
                <a:latin typeface="HG丸ｺﾞｼｯｸM-PRO" panose="020F0600000000000000" pitchFamily="50" charset="-128"/>
                <a:ea typeface="HG丸ｺﾞｼｯｸM-PRO" panose="020F0600000000000000" pitchFamily="50" charset="-128"/>
              </a:rPr>
              <a:t>○個々の事例から妊産婦の基本情報、妊娠経過、分娩経過、新生児期の経過、診療体制等の情報を抽出し、蓄積された情報を基本統計により示す。</a:t>
            </a:r>
          </a:p>
        </p:txBody>
      </p:sp>
      <p:sp>
        <p:nvSpPr>
          <p:cNvPr id="10" name="AutoShape 7">
            <a:extLst>
              <a:ext uri="{FF2B5EF4-FFF2-40B4-BE49-F238E27FC236}">
                <a16:creationId xmlns:a16="http://schemas.microsoft.com/office/drawing/2014/main" id="{8B30164E-F622-46B4-9B9F-E092229592D6}"/>
              </a:ext>
            </a:extLst>
          </p:cNvPr>
          <p:cNvSpPr>
            <a:spLocks noChangeArrowheads="1"/>
          </p:cNvSpPr>
          <p:nvPr/>
        </p:nvSpPr>
        <p:spPr bwMode="auto">
          <a:xfrm>
            <a:off x="154520" y="3995484"/>
            <a:ext cx="4716244" cy="2489454"/>
          </a:xfrm>
          <a:prstGeom prst="roundRect">
            <a:avLst>
              <a:gd name="adj" fmla="val 16667"/>
            </a:avLst>
          </a:prstGeom>
          <a:gradFill rotWithShape="1">
            <a:gsLst>
              <a:gs pos="0">
                <a:srgbClr val="CCFF99"/>
              </a:gs>
              <a:gs pos="50000">
                <a:srgbClr val="FFFFFF"/>
              </a:gs>
              <a:gs pos="100000">
                <a:srgbClr val="CCFF99"/>
              </a:gs>
            </a:gsLst>
            <a:lin ang="2700000" scaled="1"/>
          </a:gradFill>
          <a:ln w="9525" algn="ctr">
            <a:solidFill>
              <a:schemeClr val="tx1"/>
            </a:solidFill>
            <a:round/>
            <a:headEnd/>
            <a:tailEnd/>
          </a:ln>
          <a:effectLst/>
          <a:extLst/>
        </p:spPr>
        <p:txBody>
          <a:bodyPr lIns="91433" tIns="45717" rIns="91433" bIns="45717" anchor="ctr"/>
          <a:lstStyle>
            <a:lvl1pPr marL="282575" indent="-282575">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811213" indent="-298450">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990600" indent="-23971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76400" indent="-23971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155825" indent="-23971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6130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30702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5274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9846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0" lvl="0" indent="0">
              <a:spcBef>
                <a:spcPct val="0"/>
              </a:spcBef>
              <a:buNone/>
            </a:pPr>
            <a:r>
              <a:rPr lang="ja-JP" altLang="en-US" sz="2200" b="1" dirty="0">
                <a:solidFill>
                  <a:srgbClr val="000000"/>
                </a:solidFill>
                <a:latin typeface="HG丸ｺﾞｼｯｸM-PRO" panose="020F0600000000000000" pitchFamily="50" charset="-128"/>
                <a:ea typeface="HG丸ｺﾞｼｯｸM-PRO" panose="020F0600000000000000" pitchFamily="50" charset="-128"/>
              </a:rPr>
              <a:t>「原因分析がすべて終了した</a:t>
            </a:r>
            <a:endParaRPr lang="en-US" altLang="ja-JP" sz="2200" b="1" dirty="0">
              <a:solidFill>
                <a:srgbClr val="000000"/>
              </a:solidFill>
              <a:latin typeface="HG丸ｺﾞｼｯｸM-PRO" panose="020F0600000000000000" pitchFamily="50" charset="-128"/>
              <a:ea typeface="HG丸ｺﾞｼｯｸM-PRO" panose="020F0600000000000000" pitchFamily="50" charset="-128"/>
            </a:endParaRPr>
          </a:p>
          <a:p>
            <a:pPr marL="0" lvl="0" indent="0">
              <a:spcBef>
                <a:spcPct val="0"/>
              </a:spcBef>
              <a:buNone/>
            </a:pPr>
            <a:r>
              <a:rPr lang="ja-JP" altLang="en-US" sz="2200" b="1" dirty="0">
                <a:solidFill>
                  <a:srgbClr val="000000"/>
                </a:solidFill>
                <a:latin typeface="HG丸ｺﾞｼｯｸM-PRO" panose="020F0600000000000000" pitchFamily="50" charset="-128"/>
                <a:ea typeface="HG丸ｺﾞｼｯｸM-PRO" panose="020F0600000000000000" pitchFamily="50" charset="-128"/>
              </a:rPr>
              <a:t>　出生年別分析」</a:t>
            </a:r>
          </a:p>
          <a:p>
            <a:pPr marL="180975" indent="-180975" eaLnBrk="1" hangingPunct="1">
              <a:lnSpc>
                <a:spcPct val="150000"/>
              </a:lnSpc>
              <a:buFontTx/>
              <a:buNone/>
            </a:pPr>
            <a:r>
              <a:rPr lang="ja-JP" altLang="en-US" sz="1600" dirty="0">
                <a:latin typeface="HG丸ｺﾞｼｯｸM-PRO" panose="020F0600000000000000" pitchFamily="50" charset="-128"/>
                <a:ea typeface="HG丸ｺﾞｼｯｸM-PRO" panose="020F0600000000000000" pitchFamily="50" charset="-128"/>
              </a:rPr>
              <a:t>○原因分析がすべて終了したことにより同一年に出生したすべての補償対象事例を集計できる出生年について、分析し傾向を示す。</a:t>
            </a:r>
          </a:p>
        </p:txBody>
      </p:sp>
      <p:sp>
        <p:nvSpPr>
          <p:cNvPr id="2" name="スライド番号プレースホルダー 1">
            <a:extLst>
              <a:ext uri="{FF2B5EF4-FFF2-40B4-BE49-F238E27FC236}">
                <a16:creationId xmlns:a16="http://schemas.microsoft.com/office/drawing/2014/main" id="{825912CC-F075-4A18-AB15-B3663F4707DF}"/>
              </a:ext>
            </a:extLst>
          </p:cNvPr>
          <p:cNvSpPr>
            <a:spLocks noGrp="1"/>
          </p:cNvSpPr>
          <p:nvPr>
            <p:ph type="sldNum" sz="quarter" idx="12"/>
          </p:nvPr>
        </p:nvSpPr>
        <p:spPr/>
        <p:txBody>
          <a:bodyPr/>
          <a:lstStyle/>
          <a:p>
            <a:pPr>
              <a:defRPr/>
            </a:pPr>
            <a:fld id="{930F64EC-FE0A-4460-B896-894E0E1B6F85}" type="slidenum">
              <a:rPr lang="ja-JP" altLang="en-US" smtClean="0"/>
              <a:pPr>
                <a:defRPr/>
              </a:pPr>
              <a:t>13</a:t>
            </a:fld>
            <a:endParaRPr lang="en-US" altLang="ja-JP"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p:cNvSpPr>
            <a:spLocks noGrp="1" noChangeArrowheads="1"/>
          </p:cNvSpPr>
          <p:nvPr>
            <p:ph type="subTitle" idx="4294967295"/>
          </p:nvPr>
        </p:nvSpPr>
        <p:spPr>
          <a:xfrm>
            <a:off x="373063" y="2555875"/>
            <a:ext cx="9158287" cy="1752600"/>
          </a:xfrm>
        </p:spPr>
        <p:txBody>
          <a:bodyPr anchor="ctr"/>
          <a:lstStyle/>
          <a:p>
            <a:pPr marL="0" indent="0" algn="ctr" eaLnBrk="1" hangingPunct="1">
              <a:lnSpc>
                <a:spcPct val="90000"/>
              </a:lnSpc>
              <a:buFontTx/>
              <a:buNone/>
            </a:pPr>
            <a:r>
              <a:rPr lang="ja-JP" altLang="en-US" sz="5400" dirty="0">
                <a:ea typeface="HG丸ｺﾞｼｯｸM-PRO" panose="020F0600000000000000" pitchFamily="50" charset="-128"/>
              </a:rPr>
              <a:t>テーマに沿った分析</a:t>
            </a:r>
          </a:p>
        </p:txBody>
      </p:sp>
      <p:sp>
        <p:nvSpPr>
          <p:cNvPr id="2" name="スライド番号プレースホルダー 1"/>
          <p:cNvSpPr>
            <a:spLocks noGrp="1"/>
          </p:cNvSpPr>
          <p:nvPr>
            <p:ph type="sldNum" sz="quarter" idx="12"/>
          </p:nvPr>
        </p:nvSpPr>
        <p:spPr/>
        <p:txBody>
          <a:bodyPr/>
          <a:lstStyle/>
          <a:p>
            <a:pPr>
              <a:defRPr/>
            </a:pPr>
            <a:fld id="{79880AA3-151B-4366-92A4-EF0E210BCF61}" type="slidenum">
              <a:rPr lang="ja-JP" altLang="en-US" smtClean="0"/>
              <a:pPr>
                <a:defRPr/>
              </a:pPr>
              <a:t>14</a:t>
            </a:fld>
            <a:endParaRPr lang="en-US" altLang="ja-JP" dirty="0"/>
          </a:p>
        </p:txBody>
      </p:sp>
    </p:spTree>
    <p:extLst>
      <p:ext uri="{BB962C8B-B14F-4D97-AF65-F5344CB8AC3E}">
        <p14:creationId xmlns:p14="http://schemas.microsoft.com/office/powerpoint/2010/main" val="41651037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1885950" y="346075"/>
            <a:ext cx="6134100" cy="644525"/>
          </a:xfrm>
        </p:spPr>
        <p:txBody>
          <a:bodyPr/>
          <a:lstStyle/>
          <a:p>
            <a:pPr eaLnBrk="1" hangingPunct="1"/>
            <a:r>
              <a:rPr lang="ja-JP" altLang="en-US" dirty="0"/>
              <a:t>テーマに沿った分析について</a:t>
            </a:r>
          </a:p>
        </p:txBody>
      </p:sp>
      <p:sp>
        <p:nvSpPr>
          <p:cNvPr id="38916" name="AutoShape 3"/>
          <p:cNvSpPr>
            <a:spLocks noChangeArrowheads="1"/>
          </p:cNvSpPr>
          <p:nvPr/>
        </p:nvSpPr>
        <p:spPr bwMode="auto">
          <a:xfrm>
            <a:off x="249237" y="1413570"/>
            <a:ext cx="9407525" cy="2785641"/>
          </a:xfrm>
          <a:prstGeom prst="roundRect">
            <a:avLst>
              <a:gd name="adj" fmla="val 12806"/>
            </a:avLst>
          </a:prstGeom>
          <a:gradFill rotWithShape="1">
            <a:gsLst>
              <a:gs pos="0">
                <a:srgbClr val="FFFF99"/>
              </a:gs>
              <a:gs pos="50000">
                <a:srgbClr val="FFFFFF"/>
              </a:gs>
              <a:gs pos="100000">
                <a:srgbClr val="FFFF99"/>
              </a:gs>
            </a:gsLst>
            <a:lin ang="2700000" scaled="1"/>
          </a:gradFill>
          <a:ln w="9525">
            <a:solidFill>
              <a:schemeClr val="tx1"/>
            </a:solidFill>
            <a:round/>
            <a:headEnd/>
            <a:tailEnd/>
          </a:ln>
        </p:spPr>
        <p:txBody>
          <a:bodyPr lIns="95793" tIns="47896" rIns="95793" bIns="47896" anchor="ctr"/>
          <a:lstStyle>
            <a:lvl1pPr marL="282575" indent="-2825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buFontTx/>
              <a:buNone/>
            </a:pPr>
            <a:r>
              <a:rPr lang="ja-JP" altLang="en-US" sz="2200" dirty="0">
                <a:latin typeface="HG丸ｺﾞｼｯｸM-PRO" panose="020F0600000000000000" pitchFamily="50" charset="-128"/>
                <a:ea typeface="HG丸ｺﾞｼｯｸM-PRO" panose="020F0600000000000000" pitchFamily="50" charset="-128"/>
              </a:rPr>
              <a:t>○集積された事例から見えてきた知見などを中心に、深く分析することが必要な事項について、テーマを選定し、分析を行うことにより再発防止策等を取りまとめている。</a:t>
            </a:r>
            <a:endParaRPr lang="en-US" altLang="ja-JP" sz="2200" dirty="0">
              <a:latin typeface="HG丸ｺﾞｼｯｸM-PRO" panose="020F0600000000000000" pitchFamily="50" charset="-128"/>
              <a:ea typeface="HG丸ｺﾞｼｯｸM-PRO" panose="020F0600000000000000" pitchFamily="50" charset="-128"/>
            </a:endParaRPr>
          </a:p>
          <a:p>
            <a:pPr eaLnBrk="1" hangingPunct="1">
              <a:buFontTx/>
              <a:buNone/>
            </a:pPr>
            <a:endParaRPr lang="en-US" altLang="ja-JP" sz="2200" dirty="0">
              <a:latin typeface="HG丸ｺﾞｼｯｸM-PRO" panose="020F0600000000000000" pitchFamily="50" charset="-128"/>
              <a:ea typeface="HG丸ｺﾞｼｯｸM-PRO" panose="020F0600000000000000" pitchFamily="50" charset="-128"/>
            </a:endParaRPr>
          </a:p>
          <a:p>
            <a:pPr eaLnBrk="1" hangingPunct="1">
              <a:buFontTx/>
              <a:buNone/>
            </a:pPr>
            <a:r>
              <a:rPr lang="ja-JP" altLang="en-US" sz="2200" dirty="0">
                <a:latin typeface="HG丸ｺﾞｼｯｸM-PRO" panose="020F0600000000000000" pitchFamily="50" charset="-128"/>
                <a:ea typeface="HG丸ｺﾞｼｯｸM-PRO" panose="020F0600000000000000" pitchFamily="50" charset="-128"/>
              </a:rPr>
              <a:t>○「テーマに沿った分析」は、次の４つの視点を踏まえて行う。</a:t>
            </a:r>
          </a:p>
        </p:txBody>
      </p:sp>
      <p:sp>
        <p:nvSpPr>
          <p:cNvPr id="2" name="スライド番号プレースホルダー 1">
            <a:extLst>
              <a:ext uri="{FF2B5EF4-FFF2-40B4-BE49-F238E27FC236}">
                <a16:creationId xmlns:a16="http://schemas.microsoft.com/office/drawing/2014/main" id="{317846EF-7912-42CD-80DF-86A7BDC6F378}"/>
              </a:ext>
            </a:extLst>
          </p:cNvPr>
          <p:cNvSpPr>
            <a:spLocks noGrp="1"/>
          </p:cNvSpPr>
          <p:nvPr>
            <p:ph type="sldNum" sz="quarter" idx="12"/>
          </p:nvPr>
        </p:nvSpPr>
        <p:spPr/>
        <p:txBody>
          <a:bodyPr/>
          <a:lstStyle/>
          <a:p>
            <a:pPr>
              <a:defRPr/>
            </a:pPr>
            <a:fld id="{930F64EC-FE0A-4460-B896-894E0E1B6F85}" type="slidenum">
              <a:rPr lang="ja-JP" altLang="en-US" smtClean="0"/>
              <a:pPr>
                <a:defRPr/>
              </a:pPr>
              <a:t>15</a:t>
            </a:fld>
            <a:endParaRPr lang="en-US" altLang="ja-JP" dirty="0"/>
          </a:p>
        </p:txBody>
      </p:sp>
    </p:spTree>
    <p:extLst>
      <p:ext uri="{BB962C8B-B14F-4D97-AF65-F5344CB8AC3E}">
        <p14:creationId xmlns:p14="http://schemas.microsoft.com/office/powerpoint/2010/main" val="34615033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AutoShape 4"/>
          <p:cNvSpPr>
            <a:spLocks noChangeArrowheads="1"/>
          </p:cNvSpPr>
          <p:nvPr/>
        </p:nvSpPr>
        <p:spPr bwMode="auto">
          <a:xfrm>
            <a:off x="466725" y="1349375"/>
            <a:ext cx="8972550" cy="1303338"/>
          </a:xfrm>
          <a:prstGeom prst="roundRect">
            <a:avLst>
              <a:gd name="adj" fmla="val 16667"/>
            </a:avLst>
          </a:prstGeom>
          <a:gradFill rotWithShape="1">
            <a:gsLst>
              <a:gs pos="0">
                <a:srgbClr val="FFFF99"/>
              </a:gs>
              <a:gs pos="50000">
                <a:srgbClr val="FFFFFF"/>
              </a:gs>
              <a:gs pos="100000">
                <a:srgbClr val="FFFF99"/>
              </a:gs>
            </a:gsLst>
            <a:lin ang="2700000" scaled="1"/>
          </a:gra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1433" tIns="45717" rIns="91433" bIns="45717" anchor="ctr" anchorCtr="1"/>
          <a:lstStyle>
            <a:lvl1pPr>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811213" indent="-298450">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990600" indent="-23971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76400" indent="-23971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155825" indent="-23971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6130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30702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5274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9846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buFontTx/>
              <a:buNone/>
            </a:pPr>
            <a:r>
              <a:rPr lang="ja-JP" altLang="en-US" sz="1800" b="1" dirty="0">
                <a:latin typeface="HG丸ｺﾞｼｯｸM-PRO" panose="020F0600000000000000" pitchFamily="50" charset="-128"/>
                <a:ea typeface="HG丸ｺﾞｼｯｸM-PRO" panose="020F0600000000000000" pitchFamily="50" charset="-128"/>
              </a:rPr>
              <a:t>①集積された事例を通して分析を行う視点</a:t>
            </a:r>
          </a:p>
          <a:p>
            <a:pPr eaLnBrk="1" hangingPunct="1">
              <a:buFontTx/>
              <a:buNone/>
            </a:pPr>
            <a:r>
              <a:rPr lang="ja-JP" altLang="en-US" sz="1800" dirty="0">
                <a:latin typeface="HG丸ｺﾞｼｯｸM-PRO" panose="020F0600000000000000" pitchFamily="50" charset="-128"/>
                <a:ea typeface="HG丸ｺﾞｼｯｸM-PRO" panose="020F0600000000000000" pitchFamily="50" charset="-128"/>
              </a:rPr>
              <a:t>個々の事例について分析された原因分析報告書では明らかにならなかった知見を、集積された事例を通して分析を行うことで明らかにする。また、診療行為に関すること以外にも、様々な角度から分析して共通的な因子を明らかにする。</a:t>
            </a:r>
          </a:p>
        </p:txBody>
      </p:sp>
      <p:sp>
        <p:nvSpPr>
          <p:cNvPr id="40965" name="AutoShape 7"/>
          <p:cNvSpPr>
            <a:spLocks noChangeArrowheads="1"/>
          </p:cNvSpPr>
          <p:nvPr/>
        </p:nvSpPr>
        <p:spPr bwMode="auto">
          <a:xfrm>
            <a:off x="466725" y="2735263"/>
            <a:ext cx="8972550" cy="1071562"/>
          </a:xfrm>
          <a:prstGeom prst="roundRect">
            <a:avLst>
              <a:gd name="adj" fmla="val 16667"/>
            </a:avLst>
          </a:prstGeom>
          <a:gradFill rotWithShape="1">
            <a:gsLst>
              <a:gs pos="0">
                <a:srgbClr val="FFFF99"/>
              </a:gs>
              <a:gs pos="50000">
                <a:srgbClr val="FFFFFF"/>
              </a:gs>
              <a:gs pos="100000">
                <a:srgbClr val="FFFF99"/>
              </a:gs>
            </a:gsLst>
            <a:lin ang="2700000" scaled="1"/>
          </a:gra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1433" tIns="45717" rIns="91433" bIns="45717" anchor="ctr" anchorCtr="1"/>
          <a:lstStyle>
            <a:lvl1pPr>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811213" indent="-298450">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990600" indent="-23971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76400" indent="-23971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155825" indent="-23971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6130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30702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5274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9846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lnSpc>
                <a:spcPct val="90000"/>
              </a:lnSpc>
              <a:buFontTx/>
              <a:buNone/>
            </a:pPr>
            <a:r>
              <a:rPr lang="ja-JP" altLang="en-US" sz="1800" b="1" dirty="0">
                <a:latin typeface="HG丸ｺﾞｼｯｸM-PRO" panose="020F0600000000000000" pitchFamily="50" charset="-128"/>
                <a:ea typeface="HG丸ｺﾞｼｯｸM-PRO" panose="020F0600000000000000" pitchFamily="50" charset="-128"/>
              </a:rPr>
              <a:t>②実施可能な視点</a:t>
            </a:r>
          </a:p>
          <a:p>
            <a:pPr eaLnBrk="1" hangingPunct="1">
              <a:lnSpc>
                <a:spcPct val="90000"/>
              </a:lnSpc>
              <a:buFontTx/>
              <a:buNone/>
            </a:pPr>
            <a:r>
              <a:rPr lang="ja-JP" altLang="en-US" sz="1800" dirty="0">
                <a:latin typeface="HG丸ｺﾞｼｯｸM-PRO" panose="020F0600000000000000" pitchFamily="50" charset="-128"/>
                <a:ea typeface="HG丸ｺﾞｼｯｸM-PRO" panose="020F0600000000000000" pitchFamily="50" charset="-128"/>
              </a:rPr>
              <a:t>現在の産科医療の状況の中で、多くの産科医療関係者や関係学会・団体において実施可能なことを提言し、着実に取り組むようにする。</a:t>
            </a:r>
          </a:p>
        </p:txBody>
      </p:sp>
      <p:sp>
        <p:nvSpPr>
          <p:cNvPr id="40966" name="AutoShape 8"/>
          <p:cNvSpPr>
            <a:spLocks noChangeArrowheads="1"/>
          </p:cNvSpPr>
          <p:nvPr/>
        </p:nvSpPr>
        <p:spPr bwMode="auto">
          <a:xfrm>
            <a:off x="466725" y="3890963"/>
            <a:ext cx="8972550" cy="1303337"/>
          </a:xfrm>
          <a:prstGeom prst="roundRect">
            <a:avLst>
              <a:gd name="adj" fmla="val 16667"/>
            </a:avLst>
          </a:prstGeom>
          <a:gradFill rotWithShape="1">
            <a:gsLst>
              <a:gs pos="0">
                <a:srgbClr val="FFFF99"/>
              </a:gs>
              <a:gs pos="50000">
                <a:srgbClr val="FFFFFF"/>
              </a:gs>
              <a:gs pos="100000">
                <a:srgbClr val="FFFF99"/>
              </a:gs>
            </a:gsLst>
            <a:lin ang="2700000" scaled="1"/>
          </a:gra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1433" tIns="45717" rIns="91433" bIns="45717" anchor="ctr" anchorCtr="1"/>
          <a:lstStyle>
            <a:lvl1pPr>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811213" indent="-298450">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990600" indent="-23971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76400" indent="-23971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155825" indent="-23971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6130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30702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5274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9846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buFontTx/>
              <a:buNone/>
            </a:pPr>
            <a:r>
              <a:rPr lang="ja-JP" altLang="en-US" sz="1800" b="1" dirty="0">
                <a:latin typeface="HG丸ｺﾞｼｯｸM-PRO" panose="020F0600000000000000" pitchFamily="50" charset="-128"/>
                <a:ea typeface="HG丸ｺﾞｼｯｸM-PRO" panose="020F0600000000000000" pitchFamily="50" charset="-128"/>
              </a:rPr>
              <a:t>③積極的に取り組まれる視点</a:t>
            </a:r>
          </a:p>
          <a:p>
            <a:pPr eaLnBrk="1" hangingPunct="1">
              <a:spcBef>
                <a:spcPct val="0"/>
              </a:spcBef>
              <a:buFontTx/>
              <a:buNone/>
            </a:pPr>
            <a:r>
              <a:rPr lang="ja-JP" altLang="en-US" sz="1800" dirty="0">
                <a:latin typeface="HG丸ｺﾞｼｯｸM-PRO" panose="020F0600000000000000" pitchFamily="50" charset="-128"/>
                <a:ea typeface="HG丸ｺﾞｼｯｸM-PRO" panose="020F0600000000000000" pitchFamily="50" charset="-128"/>
              </a:rPr>
              <a:t>多くの産科医療関係者が、提供された再発防止に関する情報を積極的に活用して、再発防止に取り組むことが重要である。したがって、「明日、自分たちの分娩機関でも起こるかもしれない」と思えるテーマを取り上げる。</a:t>
            </a:r>
          </a:p>
        </p:txBody>
      </p:sp>
      <p:sp>
        <p:nvSpPr>
          <p:cNvPr id="40967" name="AutoShape 10"/>
          <p:cNvSpPr>
            <a:spLocks noChangeArrowheads="1"/>
          </p:cNvSpPr>
          <p:nvPr/>
        </p:nvSpPr>
        <p:spPr bwMode="auto">
          <a:xfrm>
            <a:off x="466725" y="5278438"/>
            <a:ext cx="8972550" cy="1071562"/>
          </a:xfrm>
          <a:prstGeom prst="roundRect">
            <a:avLst>
              <a:gd name="adj" fmla="val 16667"/>
            </a:avLst>
          </a:prstGeom>
          <a:gradFill rotWithShape="1">
            <a:gsLst>
              <a:gs pos="0">
                <a:srgbClr val="FFFF99"/>
              </a:gs>
              <a:gs pos="50000">
                <a:srgbClr val="FFFFFF"/>
              </a:gs>
              <a:gs pos="100000">
                <a:srgbClr val="FFFF99"/>
              </a:gs>
            </a:gsLst>
            <a:lin ang="2700000" scaled="1"/>
          </a:gra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1433" tIns="45717" rIns="91433" bIns="45717" anchor="ctr" anchorCtr="1"/>
          <a:lstStyle>
            <a:lvl1pPr>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811213" indent="-298450">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990600" indent="-23971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76400" indent="-23971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155825" indent="-23971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6130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30702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5274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9846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lnSpc>
                <a:spcPct val="110000"/>
              </a:lnSpc>
              <a:buFontTx/>
              <a:buNone/>
            </a:pPr>
            <a:r>
              <a:rPr lang="ja-JP" altLang="en-US" sz="1800" b="1">
                <a:ea typeface="HG丸ｺﾞｼｯｸM-PRO" panose="020F0600000000000000" pitchFamily="50" charset="-128"/>
              </a:rPr>
              <a:t>④妊産婦や病院運営者等においても活用される視点</a:t>
            </a:r>
          </a:p>
          <a:p>
            <a:pPr eaLnBrk="1" hangingPunct="1">
              <a:lnSpc>
                <a:spcPct val="110000"/>
              </a:lnSpc>
              <a:spcBef>
                <a:spcPct val="0"/>
              </a:spcBef>
              <a:buFontTx/>
              <a:buNone/>
            </a:pPr>
            <a:r>
              <a:rPr lang="ja-JP" altLang="en-US" sz="1800">
                <a:ea typeface="HG丸ｺﾞｼｯｸM-PRO" panose="020F0600000000000000" pitchFamily="50" charset="-128"/>
              </a:rPr>
              <a:t>産科医療に直接携わる者だけでなく、妊産婦や病院運営者等も認識することが重要である情報など、産科医療関係者以外にも活用されるテーマを取り上げる。</a:t>
            </a:r>
            <a:endParaRPr lang="ja-JP" altLang="en-US" sz="1800">
              <a:latin typeface="HG丸ｺﾞｼｯｸM-PRO" panose="020F0600000000000000" pitchFamily="50" charset="-128"/>
              <a:ea typeface="HG丸ｺﾞｼｯｸM-PRO" panose="020F0600000000000000" pitchFamily="50" charset="-128"/>
            </a:endParaRPr>
          </a:p>
        </p:txBody>
      </p:sp>
      <p:sp>
        <p:nvSpPr>
          <p:cNvPr id="11" name="Rectangle 2">
            <a:extLst>
              <a:ext uri="{FF2B5EF4-FFF2-40B4-BE49-F238E27FC236}">
                <a16:creationId xmlns:a16="http://schemas.microsoft.com/office/drawing/2014/main" id="{9F46470B-3AAD-41EF-B0F5-7C1D1685064F}"/>
              </a:ext>
            </a:extLst>
          </p:cNvPr>
          <p:cNvSpPr>
            <a:spLocks noGrp="1" noChangeArrowheads="1"/>
          </p:cNvSpPr>
          <p:nvPr>
            <p:ph type="title"/>
          </p:nvPr>
        </p:nvSpPr>
        <p:spPr>
          <a:xfrm>
            <a:off x="1885950" y="346075"/>
            <a:ext cx="6134100" cy="644525"/>
          </a:xfrm>
        </p:spPr>
        <p:txBody>
          <a:bodyPr/>
          <a:lstStyle/>
          <a:p>
            <a:pPr eaLnBrk="1" hangingPunct="1"/>
            <a:r>
              <a:rPr lang="ja-JP" altLang="en-US" dirty="0"/>
              <a:t>テーマに沿った分析について</a:t>
            </a:r>
          </a:p>
        </p:txBody>
      </p:sp>
      <p:sp>
        <p:nvSpPr>
          <p:cNvPr id="2" name="スライド番号プレースホルダー 1">
            <a:extLst>
              <a:ext uri="{FF2B5EF4-FFF2-40B4-BE49-F238E27FC236}">
                <a16:creationId xmlns:a16="http://schemas.microsoft.com/office/drawing/2014/main" id="{6DE751EF-6E30-4929-9A93-02DA02C92C5D}"/>
              </a:ext>
            </a:extLst>
          </p:cNvPr>
          <p:cNvSpPr>
            <a:spLocks noGrp="1"/>
          </p:cNvSpPr>
          <p:nvPr>
            <p:ph type="sldNum" sz="quarter" idx="12"/>
          </p:nvPr>
        </p:nvSpPr>
        <p:spPr/>
        <p:txBody>
          <a:bodyPr/>
          <a:lstStyle/>
          <a:p>
            <a:pPr>
              <a:defRPr/>
            </a:pPr>
            <a:fld id="{930F64EC-FE0A-4460-B896-894E0E1B6F85}" type="slidenum">
              <a:rPr lang="ja-JP" altLang="en-US" smtClean="0"/>
              <a:pPr>
                <a:defRPr/>
              </a:pPr>
              <a:t>16</a:t>
            </a:fld>
            <a:endParaRPr lang="en-US" altLang="ja-JP" dirty="0"/>
          </a:p>
        </p:txBody>
      </p:sp>
    </p:spTree>
    <p:extLst>
      <p:ext uri="{BB962C8B-B14F-4D97-AF65-F5344CB8AC3E}">
        <p14:creationId xmlns:p14="http://schemas.microsoft.com/office/powerpoint/2010/main" val="8109540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2546360" y="342975"/>
            <a:ext cx="4810106" cy="650725"/>
          </a:xfrm>
        </p:spPr>
        <p:txBody>
          <a:bodyPr/>
          <a:lstStyle/>
          <a:p>
            <a:pPr eaLnBrk="1" hangingPunct="1"/>
            <a:r>
              <a:rPr lang="ja-JP" altLang="en-US" dirty="0"/>
              <a:t>第９回報告書のテーマ</a:t>
            </a:r>
          </a:p>
        </p:txBody>
      </p:sp>
      <p:sp>
        <p:nvSpPr>
          <p:cNvPr id="41988" name="AutoShape 3"/>
          <p:cNvSpPr>
            <a:spLocks noChangeArrowheads="1"/>
          </p:cNvSpPr>
          <p:nvPr/>
        </p:nvSpPr>
        <p:spPr bwMode="auto">
          <a:xfrm>
            <a:off x="477838" y="2230190"/>
            <a:ext cx="8943975" cy="1390650"/>
          </a:xfrm>
          <a:prstGeom prst="roundRect">
            <a:avLst>
              <a:gd name="adj" fmla="val 12806"/>
            </a:avLst>
          </a:prstGeom>
          <a:gradFill rotWithShape="1">
            <a:gsLst>
              <a:gs pos="0">
                <a:srgbClr val="FFFF99"/>
              </a:gs>
              <a:gs pos="50000">
                <a:srgbClr val="FFFFFF"/>
              </a:gs>
              <a:gs pos="100000">
                <a:srgbClr val="FFFF99"/>
              </a:gs>
            </a:gsLst>
            <a:lin ang="2700000" scaled="1"/>
          </a:gradFill>
          <a:ln w="9525">
            <a:solidFill>
              <a:schemeClr val="tx1"/>
            </a:solidFill>
            <a:round/>
            <a:headEnd/>
            <a:tailEnd/>
          </a:ln>
        </p:spPr>
        <p:txBody>
          <a:bodyPr lIns="95793" tIns="47896" rIns="95793" bIns="47896" anchor="ctr"/>
          <a:lstStyle>
            <a:lvl1pPr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514350" indent="-514350" eaLnBrk="1" hangingPunct="1">
              <a:lnSpc>
                <a:spcPct val="80000"/>
              </a:lnSpc>
              <a:buFont typeface="+mj-ea"/>
              <a:buAutoNum type="circleNumDbPlain"/>
            </a:pPr>
            <a:r>
              <a:rPr lang="ja-JP" altLang="en-US" sz="2800" b="1" dirty="0">
                <a:ea typeface="HG丸ｺﾞｼｯｸM-PRO" panose="020F0600000000000000" pitchFamily="50" charset="-128"/>
              </a:rPr>
              <a:t>原因分析報告書において脳性麻痺発症の主たる原因が明らかではない、または特定困難とされている事例について</a:t>
            </a:r>
          </a:p>
        </p:txBody>
      </p:sp>
      <p:sp>
        <p:nvSpPr>
          <p:cNvPr id="41989" name="AutoShape 3"/>
          <p:cNvSpPr>
            <a:spLocks noChangeArrowheads="1"/>
          </p:cNvSpPr>
          <p:nvPr/>
        </p:nvSpPr>
        <p:spPr bwMode="auto">
          <a:xfrm>
            <a:off x="493713" y="4220592"/>
            <a:ext cx="8943975" cy="1441450"/>
          </a:xfrm>
          <a:prstGeom prst="roundRect">
            <a:avLst>
              <a:gd name="adj" fmla="val 12806"/>
            </a:avLst>
          </a:prstGeom>
          <a:gradFill rotWithShape="1">
            <a:gsLst>
              <a:gs pos="0">
                <a:srgbClr val="FFFF99"/>
              </a:gs>
              <a:gs pos="50000">
                <a:srgbClr val="FFFFFF"/>
              </a:gs>
              <a:gs pos="100000">
                <a:srgbClr val="FFFF99"/>
              </a:gs>
            </a:gsLst>
            <a:lin ang="2700000" scaled="1"/>
          </a:gradFill>
          <a:ln w="9525">
            <a:solidFill>
              <a:schemeClr val="tx1"/>
            </a:solidFill>
            <a:round/>
            <a:headEnd/>
            <a:tailEnd/>
          </a:ln>
        </p:spPr>
        <p:txBody>
          <a:bodyPr lIns="95793" tIns="47896" rIns="95793" bIns="47896" anchor="ctr"/>
          <a:lstStyle>
            <a:lvl1pPr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514350" indent="-514350" eaLnBrk="1" hangingPunct="1">
              <a:lnSpc>
                <a:spcPct val="80000"/>
              </a:lnSpc>
              <a:buFont typeface="+mj-ea"/>
              <a:buAutoNum type="circleNumDbPlain" startAt="2"/>
            </a:pPr>
            <a:r>
              <a:rPr lang="ja-JP" altLang="en-US" sz="2800" b="1" dirty="0">
                <a:latin typeface="HG丸ｺﾞｼｯｸM-PRO" panose="020F0600000000000000" pitchFamily="50" charset="-128"/>
                <a:ea typeface="HG丸ｺﾞｼｯｸM-PRO" panose="020F0600000000000000" pitchFamily="50" charset="-128"/>
              </a:rPr>
              <a:t>胎児心拍数陣痛図について</a:t>
            </a:r>
            <a:endParaRPr lang="en-US" altLang="ja-JP" sz="2800" b="1" dirty="0">
              <a:latin typeface="HG丸ｺﾞｼｯｸM-PRO" panose="020F0600000000000000" pitchFamily="50" charset="-128"/>
              <a:ea typeface="HG丸ｺﾞｼｯｸM-PRO" panose="020F0600000000000000" pitchFamily="50" charset="-128"/>
            </a:endParaRPr>
          </a:p>
          <a:p>
            <a:pPr eaLnBrk="1" hangingPunct="1">
              <a:lnSpc>
                <a:spcPct val="80000"/>
              </a:lnSpc>
              <a:buFontTx/>
              <a:buNone/>
            </a:pPr>
            <a:r>
              <a:rPr lang="ja-JP" altLang="en-US" sz="2000" b="1" dirty="0">
                <a:latin typeface="HG丸ｺﾞｼｯｸM-PRO" panose="020F0600000000000000" pitchFamily="50" charset="-128"/>
                <a:ea typeface="HG丸ｺﾞｼｯｸM-PRO" panose="020F0600000000000000" pitchFamily="50" charset="-128"/>
              </a:rPr>
              <a:t>　</a:t>
            </a:r>
            <a:r>
              <a:rPr lang="ja-JP" altLang="en-US" sz="1800" b="1" dirty="0">
                <a:latin typeface="HG丸ｺﾞｼｯｸM-PRO" panose="020F0600000000000000" pitchFamily="50" charset="-128"/>
                <a:ea typeface="HG丸ｺﾞｼｯｸM-PRO" panose="020F0600000000000000" pitchFamily="50" charset="-128"/>
              </a:rPr>
              <a:t>～原因分析報告書において脳性麻痺発症の主たる原因が母体の呼吸・循環不全に</a:t>
            </a:r>
            <a:endParaRPr lang="en-US" altLang="ja-JP" sz="1800" b="1" dirty="0">
              <a:latin typeface="HG丸ｺﾞｼｯｸM-PRO" panose="020F0600000000000000" pitchFamily="50" charset="-128"/>
              <a:ea typeface="HG丸ｺﾞｼｯｸM-PRO" panose="020F0600000000000000" pitchFamily="50" charset="-128"/>
            </a:endParaRPr>
          </a:p>
          <a:p>
            <a:pPr eaLnBrk="1" hangingPunct="1">
              <a:lnSpc>
                <a:spcPct val="80000"/>
              </a:lnSpc>
              <a:buFontTx/>
              <a:buNone/>
            </a:pPr>
            <a:r>
              <a:rPr lang="ja-JP" altLang="en-US" sz="1800" b="1" dirty="0">
                <a:latin typeface="HG丸ｺﾞｼｯｸM-PRO" panose="020F0600000000000000" pitchFamily="50" charset="-128"/>
                <a:ea typeface="HG丸ｺﾞｼｯｸM-PRO" panose="020F0600000000000000" pitchFamily="50" charset="-128"/>
              </a:rPr>
              <a:t>　　よる子宮胎盤循環不全とされている事例の胎児心拍数陣痛図の紹介～</a:t>
            </a:r>
            <a:endParaRPr lang="ja-JP" altLang="en-US" sz="2800" b="1" dirty="0">
              <a:latin typeface="HG丸ｺﾞｼｯｸM-PRO" panose="020F0600000000000000" pitchFamily="50" charset="-128"/>
              <a:ea typeface="HG丸ｺﾞｼｯｸM-PRO" panose="020F0600000000000000" pitchFamily="50" charset="-128"/>
            </a:endParaRPr>
          </a:p>
        </p:txBody>
      </p:sp>
      <p:sp>
        <p:nvSpPr>
          <p:cNvPr id="2" name="スライド番号プレースホルダー 1">
            <a:extLst>
              <a:ext uri="{FF2B5EF4-FFF2-40B4-BE49-F238E27FC236}">
                <a16:creationId xmlns:a16="http://schemas.microsoft.com/office/drawing/2014/main" id="{6285F216-0099-480E-82CB-2B88EE87757E}"/>
              </a:ext>
            </a:extLst>
          </p:cNvPr>
          <p:cNvSpPr>
            <a:spLocks noGrp="1"/>
          </p:cNvSpPr>
          <p:nvPr>
            <p:ph type="sldNum" sz="quarter" idx="12"/>
          </p:nvPr>
        </p:nvSpPr>
        <p:spPr/>
        <p:txBody>
          <a:bodyPr/>
          <a:lstStyle/>
          <a:p>
            <a:pPr>
              <a:defRPr/>
            </a:pPr>
            <a:fld id="{930F64EC-FE0A-4460-B896-894E0E1B6F85}" type="slidenum">
              <a:rPr lang="ja-JP" altLang="en-US" smtClean="0"/>
              <a:pPr>
                <a:defRPr/>
              </a:pPr>
              <a:t>17</a:t>
            </a:fld>
            <a:endParaRPr lang="en-US" altLang="ja-JP" dirty="0"/>
          </a:p>
        </p:txBody>
      </p:sp>
    </p:spTree>
    <p:extLst>
      <p:ext uri="{BB962C8B-B14F-4D97-AF65-F5344CB8AC3E}">
        <p14:creationId xmlns:p14="http://schemas.microsoft.com/office/powerpoint/2010/main" val="25483296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2"/>
          <p:cNvSpPr>
            <a:spLocks noGrp="1" noChangeArrowheads="1"/>
          </p:cNvSpPr>
          <p:nvPr>
            <p:ph type="subTitle" idx="4294967295"/>
          </p:nvPr>
        </p:nvSpPr>
        <p:spPr bwMode="hidden">
          <a:xfrm>
            <a:off x="163674" y="2025638"/>
            <a:ext cx="9577064" cy="2808312"/>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742950" indent="-742950" algn="ctr" eaLnBrk="1" hangingPunct="1">
              <a:buFont typeface="+mj-ea"/>
              <a:buAutoNum type="circleNumDbPlain"/>
            </a:pPr>
            <a:r>
              <a:rPr lang="ja-JP" altLang="en-US" sz="4000" dirty="0">
                <a:ea typeface="HG丸ｺﾞｼｯｸM-PRO" panose="020F0600000000000000" pitchFamily="50" charset="-128"/>
              </a:rPr>
              <a:t>原因分析報告書において脳性麻痺発症の主たる原因が明らかではない、または特定困難とされている事例について</a:t>
            </a:r>
            <a:endParaRPr lang="en-US" altLang="ja-JP" sz="4000" dirty="0">
              <a:ea typeface="HG丸ｺﾞｼｯｸM-PRO" panose="020F0600000000000000" pitchFamily="50" charset="-128"/>
            </a:endParaRPr>
          </a:p>
        </p:txBody>
      </p:sp>
      <p:sp>
        <p:nvSpPr>
          <p:cNvPr id="2" name="スライド番号プレースホルダー 1"/>
          <p:cNvSpPr>
            <a:spLocks noGrp="1"/>
          </p:cNvSpPr>
          <p:nvPr>
            <p:ph type="sldNum" sz="quarter" idx="12"/>
          </p:nvPr>
        </p:nvSpPr>
        <p:spPr/>
        <p:txBody>
          <a:bodyPr/>
          <a:lstStyle/>
          <a:p>
            <a:pPr>
              <a:defRPr/>
            </a:pPr>
            <a:fld id="{79880AA3-151B-4366-92A4-EF0E210BCF61}" type="slidenum">
              <a:rPr lang="ja-JP" altLang="en-US" smtClean="0"/>
              <a:pPr>
                <a:defRPr/>
              </a:pPr>
              <a:t>18</a:t>
            </a:fld>
            <a:endParaRPr lang="en-US" altLang="ja-JP" dirty="0"/>
          </a:p>
        </p:txBody>
      </p:sp>
    </p:spTree>
    <p:extLst>
      <p:ext uri="{BB962C8B-B14F-4D97-AF65-F5344CB8AC3E}">
        <p14:creationId xmlns:p14="http://schemas.microsoft.com/office/powerpoint/2010/main" val="26572442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884363" y="346075"/>
            <a:ext cx="6134100" cy="644525"/>
          </a:xfrm>
        </p:spPr>
        <p:txBody>
          <a:bodyPr/>
          <a:lstStyle/>
          <a:p>
            <a:pPr eaLnBrk="1" hangingPunct="1"/>
            <a:r>
              <a:rPr lang="ja-JP" altLang="en-US"/>
              <a:t>産科医療補償制度創設の経緯</a:t>
            </a:r>
          </a:p>
        </p:txBody>
      </p:sp>
      <p:graphicFrame>
        <p:nvGraphicFramePr>
          <p:cNvPr id="11268" name="Object 7"/>
          <p:cNvGraphicFramePr>
            <a:graphicFrameLocks noChangeAspect="1"/>
          </p:cNvGraphicFramePr>
          <p:nvPr>
            <p:extLst>
              <p:ext uri="{D42A27DB-BD31-4B8C-83A1-F6EECF244321}">
                <p14:modId xmlns:p14="http://schemas.microsoft.com/office/powerpoint/2010/main" val="186846613"/>
              </p:ext>
            </p:extLst>
          </p:nvPr>
        </p:nvGraphicFramePr>
        <p:xfrm>
          <a:off x="115888" y="1485255"/>
          <a:ext cx="9672637" cy="4968875"/>
        </p:xfrm>
        <a:graphic>
          <a:graphicData uri="http://schemas.openxmlformats.org/presentationml/2006/ole">
            <mc:AlternateContent xmlns:mc="http://schemas.openxmlformats.org/markup-compatibility/2006">
              <mc:Choice xmlns:v="urn:schemas-microsoft-com:vml" Requires="v">
                <p:oleObj spid="_x0000_s11710" name="Worksheet" r:id="rId3" imgW="6229446" imgH="3200400" progId="Excel.Sheet.8">
                  <p:embed/>
                </p:oleObj>
              </mc:Choice>
              <mc:Fallback>
                <p:oleObj name="Worksheet" r:id="rId3" imgW="6229446" imgH="3200400" progId="Excel.Sheet.8">
                  <p:embed/>
                  <p:pic>
                    <p:nvPicPr>
                      <p:cNvPr id="0" name="Object 7"/>
                      <p:cNvPicPr>
                        <a:picLocks noChangeAspect="1" noChangeArrowheads="1"/>
                      </p:cNvPicPr>
                      <p:nvPr/>
                    </p:nvPicPr>
                    <p:blipFill>
                      <a:blip r:embed="rId4"/>
                      <a:srcRect/>
                      <a:stretch>
                        <a:fillRect/>
                      </a:stretch>
                    </p:blipFill>
                    <p:spPr bwMode="auto">
                      <a:xfrm>
                        <a:off x="115888" y="1485255"/>
                        <a:ext cx="9672637" cy="496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スライド番号プレースホルダー 1">
            <a:extLst>
              <a:ext uri="{FF2B5EF4-FFF2-40B4-BE49-F238E27FC236}">
                <a16:creationId xmlns:a16="http://schemas.microsoft.com/office/drawing/2014/main" id="{86DB42A6-9B64-47C4-ABCE-6A1E892C1A93}"/>
              </a:ext>
            </a:extLst>
          </p:cNvPr>
          <p:cNvSpPr>
            <a:spLocks noGrp="1"/>
          </p:cNvSpPr>
          <p:nvPr>
            <p:ph type="sldNum" sz="quarter" idx="12"/>
          </p:nvPr>
        </p:nvSpPr>
        <p:spPr/>
        <p:txBody>
          <a:bodyPr/>
          <a:lstStyle/>
          <a:p>
            <a:pPr>
              <a:defRPr/>
            </a:pPr>
            <a:fld id="{930F64EC-FE0A-4460-B896-894E0E1B6F85}" type="slidenum">
              <a:rPr lang="ja-JP" altLang="en-US" smtClean="0"/>
              <a:pPr>
                <a:defRPr/>
              </a:pPr>
              <a:t>1</a:t>
            </a:fld>
            <a:endParaRPr lang="en-US" altLang="ja-JP"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3799989" y="342975"/>
            <a:ext cx="2040116" cy="650725"/>
          </a:xfrm>
        </p:spPr>
        <p:txBody>
          <a:bodyPr/>
          <a:lstStyle/>
          <a:p>
            <a:pPr eaLnBrk="1" hangingPunct="1"/>
            <a:r>
              <a:rPr lang="ja-JP" altLang="en-US" dirty="0"/>
              <a:t>はじめに</a:t>
            </a:r>
          </a:p>
        </p:txBody>
      </p:sp>
      <p:sp>
        <p:nvSpPr>
          <p:cNvPr id="44036" name="AutoShape 3"/>
          <p:cNvSpPr>
            <a:spLocks noChangeArrowheads="1"/>
          </p:cNvSpPr>
          <p:nvPr/>
        </p:nvSpPr>
        <p:spPr bwMode="auto">
          <a:xfrm>
            <a:off x="342900" y="1485578"/>
            <a:ext cx="9213850" cy="4752528"/>
          </a:xfrm>
          <a:prstGeom prst="roundRect">
            <a:avLst>
              <a:gd name="adj" fmla="val 12806"/>
            </a:avLst>
          </a:prstGeom>
          <a:gradFill rotWithShape="1">
            <a:gsLst>
              <a:gs pos="0">
                <a:srgbClr val="FFFF99"/>
              </a:gs>
              <a:gs pos="50000">
                <a:srgbClr val="FFFFFF"/>
              </a:gs>
              <a:gs pos="100000">
                <a:srgbClr val="FFFF99"/>
              </a:gs>
            </a:gsLst>
            <a:lin ang="2700000" scaled="1"/>
          </a:gradFill>
          <a:ln w="9525">
            <a:solidFill>
              <a:schemeClr val="tx1"/>
            </a:solidFill>
            <a:round/>
            <a:headEnd/>
            <a:tailEnd/>
          </a:ln>
        </p:spPr>
        <p:txBody>
          <a:bodyPr lIns="54000" tIns="54000" rIns="54000" bIns="54000" anchor="ctr"/>
          <a:lstStyle>
            <a:lvl1pPr marL="282575" indent="-2825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lnSpc>
                <a:spcPct val="120000"/>
              </a:lnSpc>
              <a:buFontTx/>
              <a:buNone/>
            </a:pPr>
            <a:endParaRPr lang="ja-JP" altLang="en-US" sz="2200" dirty="0">
              <a:latin typeface="HG丸ｺﾞｼｯｸM-PRO" panose="020F0600000000000000" pitchFamily="50" charset="-128"/>
              <a:ea typeface="HG丸ｺﾞｼｯｸM-PRO" panose="020F0600000000000000" pitchFamily="50" charset="-128"/>
            </a:endParaRPr>
          </a:p>
          <a:p>
            <a:pPr eaLnBrk="1" hangingPunct="1">
              <a:lnSpc>
                <a:spcPct val="120000"/>
              </a:lnSpc>
              <a:buNone/>
            </a:pPr>
            <a:r>
              <a:rPr lang="ja-JP" altLang="en-US" sz="2200" dirty="0">
                <a:latin typeface="HG丸ｺﾞｼｯｸM-PRO" panose="020F0600000000000000" pitchFamily="50" charset="-128"/>
                <a:ea typeface="HG丸ｺﾞｼｯｸM-PRO" panose="020F0600000000000000" pitchFamily="50" charset="-128"/>
              </a:rPr>
              <a:t>○原因分析報告書において「脳性麻痺発症の主たる原因が明らかではない、または特定困難とされている事例」が一定数あることから、これらの事例について概観し、どのような背景や傾向があるかを示し、代表的な事例を紹介することは産科医療の質の向上のために重要であると考え、今回テーマとして取り上げた。</a:t>
            </a:r>
            <a:endParaRPr lang="en-US" altLang="ja-JP" sz="2200" dirty="0">
              <a:latin typeface="HG丸ｺﾞｼｯｸM-PRO" panose="020F0600000000000000" pitchFamily="50" charset="-128"/>
              <a:ea typeface="HG丸ｺﾞｼｯｸM-PRO" panose="020F0600000000000000" pitchFamily="50" charset="-128"/>
            </a:endParaRPr>
          </a:p>
          <a:p>
            <a:pPr eaLnBrk="1" hangingPunct="1">
              <a:lnSpc>
                <a:spcPct val="120000"/>
              </a:lnSpc>
              <a:buNone/>
            </a:pPr>
            <a:endParaRPr lang="en-US" altLang="ja-JP" sz="2200" dirty="0">
              <a:latin typeface="HG丸ｺﾞｼｯｸM-PRO" panose="020F0600000000000000" pitchFamily="50" charset="-128"/>
              <a:ea typeface="HG丸ｺﾞｼｯｸM-PRO" panose="020F0600000000000000" pitchFamily="50" charset="-128"/>
            </a:endParaRPr>
          </a:p>
          <a:p>
            <a:pPr eaLnBrk="1" hangingPunct="1">
              <a:lnSpc>
                <a:spcPct val="120000"/>
              </a:lnSpc>
              <a:buNone/>
            </a:pPr>
            <a:r>
              <a:rPr lang="ja-JP" altLang="en-US" sz="2200" dirty="0">
                <a:latin typeface="HG丸ｺﾞｼｯｸM-PRO" panose="020F0600000000000000" pitchFamily="50" charset="-128"/>
                <a:ea typeface="HG丸ｺﾞｼｯｸM-PRO" panose="020F0600000000000000" pitchFamily="50" charset="-128"/>
              </a:rPr>
              <a:t>○原因分析報告書を児・保護者および分娩機関に送付した事例</a:t>
            </a:r>
            <a:r>
              <a:rPr lang="en-US" altLang="ja-JP" sz="2200" dirty="0">
                <a:latin typeface="HG丸ｺﾞｼｯｸM-PRO" panose="020F0600000000000000" pitchFamily="50" charset="-128"/>
                <a:ea typeface="HG丸ｺﾞｼｯｸM-PRO" panose="020F0600000000000000" pitchFamily="50" charset="-128"/>
              </a:rPr>
              <a:t>2,113 </a:t>
            </a:r>
            <a:r>
              <a:rPr lang="ja-JP" altLang="en-US" sz="2200" dirty="0">
                <a:latin typeface="HG丸ｺﾞｼｯｸM-PRO" panose="020F0600000000000000" pitchFamily="50" charset="-128"/>
                <a:ea typeface="HG丸ｺﾞｼｯｸM-PRO" panose="020F0600000000000000" pitchFamily="50" charset="-128"/>
              </a:rPr>
              <a:t>件のうち、原因分析報告書において「脳性麻痺発症の主たる原因が明らかではない、または特定困難とされている事例」</a:t>
            </a:r>
            <a:r>
              <a:rPr lang="en-US" altLang="ja-JP" sz="2200" dirty="0">
                <a:latin typeface="HG丸ｺﾞｼｯｸM-PRO" panose="020F0600000000000000" pitchFamily="50" charset="-128"/>
                <a:ea typeface="HG丸ｺﾞｼｯｸM-PRO" panose="020F0600000000000000" pitchFamily="50" charset="-128"/>
              </a:rPr>
              <a:t>876</a:t>
            </a:r>
            <a:r>
              <a:rPr lang="ja-JP" altLang="en-US" sz="2200" dirty="0">
                <a:latin typeface="HG丸ｺﾞｼｯｸM-PRO" panose="020F0600000000000000" pitchFamily="50" charset="-128"/>
                <a:ea typeface="HG丸ｺﾞｼｯｸM-PRO" panose="020F0600000000000000" pitchFamily="50" charset="-128"/>
              </a:rPr>
              <a:t>件（</a:t>
            </a:r>
            <a:r>
              <a:rPr lang="en-US" altLang="ja-JP" sz="2200" dirty="0">
                <a:latin typeface="HG丸ｺﾞｼｯｸM-PRO" panose="020F0600000000000000" pitchFamily="50" charset="-128"/>
                <a:ea typeface="HG丸ｺﾞｼｯｸM-PRO" panose="020F0600000000000000" pitchFamily="50" charset="-128"/>
              </a:rPr>
              <a:t>41.5</a:t>
            </a:r>
            <a:r>
              <a:rPr lang="ja-JP" altLang="en-US" sz="2200" dirty="0">
                <a:latin typeface="HG丸ｺﾞｼｯｸM-PRO" panose="020F0600000000000000" pitchFamily="50" charset="-128"/>
                <a:ea typeface="HG丸ｺﾞｼｯｸM-PRO" panose="020F0600000000000000" pitchFamily="50" charset="-128"/>
              </a:rPr>
              <a:t>％）を分析対象とした。</a:t>
            </a:r>
            <a:endParaRPr lang="en-US" altLang="ja-JP" sz="2200" dirty="0">
              <a:latin typeface="HG丸ｺﾞｼｯｸM-PRO" panose="020F0600000000000000" pitchFamily="50" charset="-128"/>
              <a:ea typeface="HG丸ｺﾞｼｯｸM-PRO" panose="020F0600000000000000" pitchFamily="50" charset="-128"/>
            </a:endParaRPr>
          </a:p>
          <a:p>
            <a:pPr eaLnBrk="1" hangingPunct="1">
              <a:lnSpc>
                <a:spcPct val="120000"/>
              </a:lnSpc>
              <a:buNone/>
            </a:pPr>
            <a:endParaRPr lang="ja-JP" altLang="en-US" sz="2200" dirty="0">
              <a:latin typeface="HG丸ｺﾞｼｯｸM-PRO" panose="020F0600000000000000" pitchFamily="50" charset="-128"/>
              <a:ea typeface="HG丸ｺﾞｼｯｸM-PRO" panose="020F0600000000000000" pitchFamily="50" charset="-128"/>
            </a:endParaRPr>
          </a:p>
        </p:txBody>
      </p:sp>
      <p:sp>
        <p:nvSpPr>
          <p:cNvPr id="2" name="スライド番号プレースホルダー 1">
            <a:extLst>
              <a:ext uri="{FF2B5EF4-FFF2-40B4-BE49-F238E27FC236}">
                <a16:creationId xmlns:a16="http://schemas.microsoft.com/office/drawing/2014/main" id="{214164A7-C40A-44B3-8019-85BDB75C5D23}"/>
              </a:ext>
            </a:extLst>
          </p:cNvPr>
          <p:cNvSpPr>
            <a:spLocks noGrp="1"/>
          </p:cNvSpPr>
          <p:nvPr>
            <p:ph type="sldNum" sz="quarter" idx="12"/>
          </p:nvPr>
        </p:nvSpPr>
        <p:spPr/>
        <p:txBody>
          <a:bodyPr/>
          <a:lstStyle/>
          <a:p>
            <a:pPr>
              <a:defRPr/>
            </a:pPr>
            <a:fld id="{930F64EC-FE0A-4460-B896-894E0E1B6F85}" type="slidenum">
              <a:rPr lang="ja-JP" altLang="en-US" smtClean="0"/>
              <a:pPr>
                <a:defRPr/>
              </a:pPr>
              <a:t>19</a:t>
            </a:fld>
            <a:endParaRPr lang="en-US" altLang="ja-JP" dirty="0"/>
          </a:p>
        </p:txBody>
      </p:sp>
    </p:spTree>
    <p:extLst>
      <p:ext uri="{BB962C8B-B14F-4D97-AF65-F5344CB8AC3E}">
        <p14:creationId xmlns:p14="http://schemas.microsoft.com/office/powerpoint/2010/main" val="25026653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0" name="AutoShape 3"/>
          <p:cNvSpPr>
            <a:spLocks noChangeArrowheads="1"/>
          </p:cNvSpPr>
          <p:nvPr/>
        </p:nvSpPr>
        <p:spPr bwMode="auto">
          <a:xfrm>
            <a:off x="344492" y="1269554"/>
            <a:ext cx="9213850" cy="5121161"/>
          </a:xfrm>
          <a:prstGeom prst="roundRect">
            <a:avLst>
              <a:gd name="adj" fmla="val 12806"/>
            </a:avLst>
          </a:prstGeom>
          <a:gradFill rotWithShape="1">
            <a:gsLst>
              <a:gs pos="0">
                <a:srgbClr val="FFFF99"/>
              </a:gs>
              <a:gs pos="50000">
                <a:srgbClr val="FFFFFF"/>
              </a:gs>
              <a:gs pos="100000">
                <a:srgbClr val="FFFF99"/>
              </a:gs>
            </a:gsLst>
            <a:lin ang="2700000" scaled="1"/>
          </a:gradFill>
          <a:ln w="9525">
            <a:solidFill>
              <a:schemeClr val="tx1"/>
            </a:solidFill>
            <a:round/>
            <a:headEnd/>
            <a:tailEnd/>
          </a:ln>
        </p:spPr>
        <p:txBody>
          <a:bodyPr lIns="54000" tIns="54000" rIns="54000" bIns="54000" anchor="ctr"/>
          <a:lstStyle>
            <a:lvl1pPr marL="282575" indent="-2825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buFontTx/>
              <a:buNone/>
            </a:pPr>
            <a:r>
              <a:rPr lang="ja-JP" altLang="en-US" sz="2200" dirty="0">
                <a:solidFill>
                  <a:srgbClr val="000000"/>
                </a:solidFill>
                <a:latin typeface="HG丸ｺﾞｼｯｸM-PRO" panose="020F0600000000000000" pitchFamily="50" charset="-128"/>
                <a:ea typeface="HG丸ｺﾞｼｯｸM-PRO" panose="020F0600000000000000" pitchFamily="50" charset="-128"/>
              </a:rPr>
              <a:t>○分析対象事例</a:t>
            </a:r>
            <a:r>
              <a:rPr lang="en-US" altLang="ja-JP" sz="2200" dirty="0">
                <a:solidFill>
                  <a:srgbClr val="000000"/>
                </a:solidFill>
                <a:latin typeface="HG丸ｺﾞｼｯｸM-PRO" panose="020F0600000000000000" pitchFamily="50" charset="-128"/>
                <a:ea typeface="HG丸ｺﾞｼｯｸM-PRO" panose="020F0600000000000000" pitchFamily="50" charset="-128"/>
              </a:rPr>
              <a:t>876 </a:t>
            </a:r>
            <a:r>
              <a:rPr lang="ja-JP" altLang="en-US" sz="2200" dirty="0">
                <a:solidFill>
                  <a:srgbClr val="000000"/>
                </a:solidFill>
                <a:latin typeface="HG丸ｺﾞｼｯｸM-PRO" panose="020F0600000000000000" pitchFamily="50" charset="-128"/>
                <a:ea typeface="HG丸ｺﾞｼｯｸM-PRO" panose="020F0600000000000000" pitchFamily="50" charset="-128"/>
              </a:rPr>
              <a:t>件のうち、脳性麻痺発症への関与が推測される事象が認められる事例は</a:t>
            </a:r>
            <a:r>
              <a:rPr lang="en-US" altLang="ja-JP" sz="2200" dirty="0">
                <a:solidFill>
                  <a:srgbClr val="000000"/>
                </a:solidFill>
                <a:latin typeface="HG丸ｺﾞｼｯｸM-PRO" panose="020F0600000000000000" pitchFamily="50" charset="-128"/>
                <a:ea typeface="HG丸ｺﾞｼｯｸM-PRO" panose="020F0600000000000000" pitchFamily="50" charset="-128"/>
              </a:rPr>
              <a:t>617 </a:t>
            </a:r>
            <a:r>
              <a:rPr lang="ja-JP" altLang="en-US" sz="2200" dirty="0">
                <a:solidFill>
                  <a:srgbClr val="000000"/>
                </a:solidFill>
                <a:latin typeface="HG丸ｺﾞｼｯｸM-PRO" panose="020F0600000000000000" pitchFamily="50" charset="-128"/>
                <a:ea typeface="HG丸ｺﾞｼｯｸM-PRO" panose="020F0600000000000000" pitchFamily="50" charset="-128"/>
              </a:rPr>
              <a:t>件（</a:t>
            </a:r>
            <a:r>
              <a:rPr lang="en-US" altLang="ja-JP" sz="2200" dirty="0">
                <a:solidFill>
                  <a:srgbClr val="000000"/>
                </a:solidFill>
                <a:latin typeface="HG丸ｺﾞｼｯｸM-PRO" panose="020F0600000000000000" pitchFamily="50" charset="-128"/>
                <a:ea typeface="HG丸ｺﾞｼｯｸM-PRO" panose="020F0600000000000000" pitchFamily="50" charset="-128"/>
              </a:rPr>
              <a:t>70.4</a:t>
            </a:r>
            <a:r>
              <a:rPr lang="ja-JP" altLang="en-US" sz="2200" dirty="0">
                <a:solidFill>
                  <a:srgbClr val="000000"/>
                </a:solidFill>
                <a:latin typeface="HG丸ｺﾞｼｯｸM-PRO" panose="020F0600000000000000" pitchFamily="50" charset="-128"/>
                <a:ea typeface="HG丸ｺﾞｼｯｸM-PRO" panose="020F0600000000000000" pitchFamily="50" charset="-128"/>
              </a:rPr>
              <a:t>％）であり、脳性麻痺発症への関与が推測される事象が認められない事例は</a:t>
            </a:r>
            <a:r>
              <a:rPr lang="en-US" altLang="ja-JP" sz="2200" dirty="0">
                <a:solidFill>
                  <a:srgbClr val="000000"/>
                </a:solidFill>
                <a:latin typeface="HG丸ｺﾞｼｯｸM-PRO" panose="020F0600000000000000" pitchFamily="50" charset="-128"/>
                <a:ea typeface="HG丸ｺﾞｼｯｸM-PRO" panose="020F0600000000000000" pitchFamily="50" charset="-128"/>
              </a:rPr>
              <a:t>259 </a:t>
            </a:r>
            <a:r>
              <a:rPr lang="ja-JP" altLang="en-US" sz="2200" dirty="0">
                <a:solidFill>
                  <a:srgbClr val="000000"/>
                </a:solidFill>
                <a:latin typeface="HG丸ｺﾞｼｯｸM-PRO" panose="020F0600000000000000" pitchFamily="50" charset="-128"/>
                <a:ea typeface="HG丸ｺﾞｼｯｸM-PRO" panose="020F0600000000000000" pitchFamily="50" charset="-128"/>
              </a:rPr>
              <a:t>件（</a:t>
            </a:r>
            <a:r>
              <a:rPr lang="en-US" altLang="ja-JP" sz="2200" dirty="0">
                <a:solidFill>
                  <a:srgbClr val="000000"/>
                </a:solidFill>
                <a:latin typeface="HG丸ｺﾞｼｯｸM-PRO" panose="020F0600000000000000" pitchFamily="50" charset="-128"/>
                <a:ea typeface="HG丸ｺﾞｼｯｸM-PRO" panose="020F0600000000000000" pitchFamily="50" charset="-128"/>
              </a:rPr>
              <a:t>29.6</a:t>
            </a:r>
            <a:r>
              <a:rPr lang="ja-JP" altLang="en-US" sz="2200" dirty="0">
                <a:solidFill>
                  <a:srgbClr val="000000"/>
                </a:solidFill>
                <a:latin typeface="HG丸ｺﾞｼｯｸM-PRO" panose="020F0600000000000000" pitchFamily="50" charset="-128"/>
                <a:ea typeface="HG丸ｺﾞｼｯｸM-PRO" panose="020F0600000000000000" pitchFamily="50" charset="-128"/>
              </a:rPr>
              <a:t>％）であった。前者のうち、「妊娠期・分娩期の発症が推測される事例」の</a:t>
            </a:r>
            <a:r>
              <a:rPr lang="en-US" altLang="ja-JP" sz="2200" dirty="0">
                <a:solidFill>
                  <a:srgbClr val="000000"/>
                </a:solidFill>
                <a:latin typeface="HG丸ｺﾞｼｯｸM-PRO" panose="020F0600000000000000" pitchFamily="50" charset="-128"/>
                <a:ea typeface="HG丸ｺﾞｼｯｸM-PRO" panose="020F0600000000000000" pitchFamily="50" charset="-128"/>
              </a:rPr>
              <a:t>A</a:t>
            </a:r>
            <a:r>
              <a:rPr lang="ja-JP" altLang="en-US" sz="2200" dirty="0">
                <a:solidFill>
                  <a:srgbClr val="000000"/>
                </a:solidFill>
                <a:latin typeface="HG丸ｺﾞｼｯｸM-PRO" panose="020F0600000000000000" pitchFamily="50" charset="-128"/>
                <a:ea typeface="HG丸ｺﾞｼｯｸM-PRO" panose="020F0600000000000000" pitchFamily="50" charset="-128"/>
              </a:rPr>
              <a:t>群は</a:t>
            </a:r>
            <a:r>
              <a:rPr lang="en-US" altLang="ja-JP" sz="2200" dirty="0">
                <a:solidFill>
                  <a:srgbClr val="000000"/>
                </a:solidFill>
                <a:latin typeface="HG丸ｺﾞｼｯｸM-PRO" panose="020F0600000000000000" pitchFamily="50" charset="-128"/>
                <a:ea typeface="HG丸ｺﾞｼｯｸM-PRO" panose="020F0600000000000000" pitchFamily="50" charset="-128"/>
              </a:rPr>
              <a:t>548</a:t>
            </a:r>
            <a:r>
              <a:rPr lang="ja-JP" altLang="en-US" sz="2200" dirty="0">
                <a:solidFill>
                  <a:srgbClr val="000000"/>
                </a:solidFill>
                <a:latin typeface="HG丸ｺﾞｼｯｸM-PRO" panose="020F0600000000000000" pitchFamily="50" charset="-128"/>
                <a:ea typeface="HG丸ｺﾞｼｯｸM-PRO" panose="020F0600000000000000" pitchFamily="50" charset="-128"/>
              </a:rPr>
              <a:t>件（</a:t>
            </a:r>
            <a:r>
              <a:rPr lang="en-US" altLang="ja-JP" sz="2200" dirty="0">
                <a:solidFill>
                  <a:srgbClr val="000000"/>
                </a:solidFill>
                <a:latin typeface="HG丸ｺﾞｼｯｸM-PRO" panose="020F0600000000000000" pitchFamily="50" charset="-128"/>
                <a:ea typeface="HG丸ｺﾞｼｯｸM-PRO" panose="020F0600000000000000" pitchFamily="50" charset="-128"/>
              </a:rPr>
              <a:t>62.6</a:t>
            </a:r>
            <a:r>
              <a:rPr lang="ja-JP" altLang="en-US" sz="2200" dirty="0">
                <a:solidFill>
                  <a:srgbClr val="000000"/>
                </a:solidFill>
                <a:latin typeface="HG丸ｺﾞｼｯｸM-PRO" panose="020F0600000000000000" pitchFamily="50" charset="-128"/>
                <a:ea typeface="HG丸ｺﾞｼｯｸM-PRO" panose="020F0600000000000000" pitchFamily="50" charset="-128"/>
              </a:rPr>
              <a:t>％）、「新生児期の発症が推測される事例」の</a:t>
            </a:r>
            <a:r>
              <a:rPr lang="en-US" altLang="ja-JP" sz="2200" dirty="0">
                <a:solidFill>
                  <a:srgbClr val="000000"/>
                </a:solidFill>
                <a:latin typeface="HG丸ｺﾞｼｯｸM-PRO" panose="020F0600000000000000" pitchFamily="50" charset="-128"/>
                <a:ea typeface="HG丸ｺﾞｼｯｸM-PRO" panose="020F0600000000000000" pitchFamily="50" charset="-128"/>
              </a:rPr>
              <a:t>B</a:t>
            </a:r>
            <a:r>
              <a:rPr lang="ja-JP" altLang="en-US" sz="2200" dirty="0">
                <a:solidFill>
                  <a:srgbClr val="000000"/>
                </a:solidFill>
                <a:latin typeface="HG丸ｺﾞｼｯｸM-PRO" panose="020F0600000000000000" pitchFamily="50" charset="-128"/>
                <a:ea typeface="HG丸ｺﾞｼｯｸM-PRO" panose="020F0600000000000000" pitchFamily="50" charset="-128"/>
              </a:rPr>
              <a:t>群は</a:t>
            </a:r>
            <a:r>
              <a:rPr lang="en-US" altLang="ja-JP" sz="2200" dirty="0">
                <a:solidFill>
                  <a:srgbClr val="000000"/>
                </a:solidFill>
                <a:latin typeface="HG丸ｺﾞｼｯｸM-PRO" panose="020F0600000000000000" pitchFamily="50" charset="-128"/>
                <a:ea typeface="HG丸ｺﾞｼｯｸM-PRO" panose="020F0600000000000000" pitchFamily="50" charset="-128"/>
              </a:rPr>
              <a:t>69</a:t>
            </a:r>
            <a:r>
              <a:rPr lang="ja-JP" altLang="en-US" sz="2200" dirty="0">
                <a:solidFill>
                  <a:srgbClr val="000000"/>
                </a:solidFill>
                <a:latin typeface="HG丸ｺﾞｼｯｸM-PRO" panose="020F0600000000000000" pitchFamily="50" charset="-128"/>
                <a:ea typeface="HG丸ｺﾞｼｯｸM-PRO" panose="020F0600000000000000" pitchFamily="50" charset="-128"/>
              </a:rPr>
              <a:t>件（</a:t>
            </a:r>
            <a:r>
              <a:rPr lang="en-US" altLang="ja-JP" sz="2200" dirty="0">
                <a:solidFill>
                  <a:srgbClr val="000000"/>
                </a:solidFill>
                <a:latin typeface="HG丸ｺﾞｼｯｸM-PRO" panose="020F0600000000000000" pitchFamily="50" charset="-128"/>
                <a:ea typeface="HG丸ｺﾞｼｯｸM-PRO" panose="020F0600000000000000" pitchFamily="50" charset="-128"/>
              </a:rPr>
              <a:t>7.9</a:t>
            </a:r>
            <a:r>
              <a:rPr lang="ja-JP" altLang="en-US" sz="2200" dirty="0">
                <a:solidFill>
                  <a:srgbClr val="000000"/>
                </a:solidFill>
                <a:latin typeface="HG丸ｺﾞｼｯｸM-PRO" panose="020F0600000000000000" pitchFamily="50" charset="-128"/>
                <a:ea typeface="HG丸ｺﾞｼｯｸM-PRO" panose="020F0600000000000000" pitchFamily="50" charset="-128"/>
              </a:rPr>
              <a:t>％）であった。また、後者のうち、「脳性麻痺発症の原因は不明である事例」の</a:t>
            </a:r>
            <a:r>
              <a:rPr lang="en-US" altLang="ja-JP" sz="2200" dirty="0">
                <a:solidFill>
                  <a:srgbClr val="000000"/>
                </a:solidFill>
                <a:latin typeface="HG丸ｺﾞｼｯｸM-PRO" panose="020F0600000000000000" pitchFamily="50" charset="-128"/>
                <a:ea typeface="HG丸ｺﾞｼｯｸM-PRO" panose="020F0600000000000000" pitchFamily="50" charset="-128"/>
              </a:rPr>
              <a:t>C</a:t>
            </a:r>
            <a:r>
              <a:rPr lang="ja-JP" altLang="en-US" sz="2200" dirty="0">
                <a:solidFill>
                  <a:srgbClr val="000000"/>
                </a:solidFill>
                <a:latin typeface="HG丸ｺﾞｼｯｸM-PRO" panose="020F0600000000000000" pitchFamily="50" charset="-128"/>
                <a:ea typeface="HG丸ｺﾞｼｯｸM-PRO" panose="020F0600000000000000" pitchFamily="50" charset="-128"/>
              </a:rPr>
              <a:t>群は</a:t>
            </a:r>
            <a:r>
              <a:rPr lang="en-US" altLang="ja-JP" sz="2200" dirty="0">
                <a:solidFill>
                  <a:srgbClr val="000000"/>
                </a:solidFill>
                <a:latin typeface="HG丸ｺﾞｼｯｸM-PRO" panose="020F0600000000000000" pitchFamily="50" charset="-128"/>
                <a:ea typeface="HG丸ｺﾞｼｯｸM-PRO" panose="020F0600000000000000" pitchFamily="50" charset="-128"/>
              </a:rPr>
              <a:t>178 </a:t>
            </a:r>
            <a:r>
              <a:rPr lang="ja-JP" altLang="en-US" sz="2200" dirty="0">
                <a:solidFill>
                  <a:srgbClr val="000000"/>
                </a:solidFill>
                <a:latin typeface="HG丸ｺﾞｼｯｸM-PRO" panose="020F0600000000000000" pitchFamily="50" charset="-128"/>
                <a:ea typeface="HG丸ｺﾞｼｯｸM-PRO" panose="020F0600000000000000" pitchFamily="50" charset="-128"/>
              </a:rPr>
              <a:t>件（</a:t>
            </a:r>
            <a:r>
              <a:rPr lang="en-US" altLang="ja-JP" sz="2200" dirty="0">
                <a:solidFill>
                  <a:srgbClr val="000000"/>
                </a:solidFill>
                <a:latin typeface="HG丸ｺﾞｼｯｸM-PRO" panose="020F0600000000000000" pitchFamily="50" charset="-128"/>
                <a:ea typeface="HG丸ｺﾞｼｯｸM-PRO" panose="020F0600000000000000" pitchFamily="50" charset="-128"/>
              </a:rPr>
              <a:t>20.3</a:t>
            </a:r>
            <a:r>
              <a:rPr lang="ja-JP" altLang="en-US" sz="2200" dirty="0">
                <a:solidFill>
                  <a:srgbClr val="000000"/>
                </a:solidFill>
                <a:latin typeface="HG丸ｺﾞｼｯｸM-PRO" panose="020F0600000000000000" pitchFamily="50" charset="-128"/>
                <a:ea typeface="HG丸ｺﾞｼｯｸM-PRO" panose="020F0600000000000000" pitchFamily="50" charset="-128"/>
              </a:rPr>
              <a:t>％）、「先天性要因の可能性があるまたは可能性が否定できない事例」の</a:t>
            </a:r>
            <a:r>
              <a:rPr lang="en-US" altLang="ja-JP" sz="2200" dirty="0">
                <a:solidFill>
                  <a:srgbClr val="000000"/>
                </a:solidFill>
                <a:latin typeface="HG丸ｺﾞｼｯｸM-PRO" panose="020F0600000000000000" pitchFamily="50" charset="-128"/>
                <a:ea typeface="HG丸ｺﾞｼｯｸM-PRO" panose="020F0600000000000000" pitchFamily="50" charset="-128"/>
              </a:rPr>
              <a:t>D</a:t>
            </a:r>
            <a:r>
              <a:rPr lang="ja-JP" altLang="en-US" sz="2200" dirty="0">
                <a:solidFill>
                  <a:srgbClr val="000000"/>
                </a:solidFill>
                <a:latin typeface="HG丸ｺﾞｼｯｸM-PRO" panose="020F0600000000000000" pitchFamily="50" charset="-128"/>
                <a:ea typeface="HG丸ｺﾞｼｯｸM-PRO" panose="020F0600000000000000" pitchFamily="50" charset="-128"/>
              </a:rPr>
              <a:t>群は</a:t>
            </a:r>
            <a:r>
              <a:rPr lang="en-US" altLang="ja-JP" sz="2200" dirty="0">
                <a:solidFill>
                  <a:srgbClr val="000000"/>
                </a:solidFill>
                <a:latin typeface="HG丸ｺﾞｼｯｸM-PRO" panose="020F0600000000000000" pitchFamily="50" charset="-128"/>
                <a:ea typeface="HG丸ｺﾞｼｯｸM-PRO" panose="020F0600000000000000" pitchFamily="50" charset="-128"/>
              </a:rPr>
              <a:t>81</a:t>
            </a:r>
            <a:r>
              <a:rPr lang="ja-JP" altLang="en-US" sz="2200" dirty="0">
                <a:solidFill>
                  <a:srgbClr val="000000"/>
                </a:solidFill>
                <a:latin typeface="HG丸ｺﾞｼｯｸM-PRO" panose="020F0600000000000000" pitchFamily="50" charset="-128"/>
                <a:ea typeface="HG丸ｺﾞｼｯｸM-PRO" panose="020F0600000000000000" pitchFamily="50" charset="-128"/>
              </a:rPr>
              <a:t>件</a:t>
            </a:r>
            <a:r>
              <a:rPr lang="en-US" altLang="ja-JP" sz="2200" dirty="0">
                <a:solidFill>
                  <a:srgbClr val="000000"/>
                </a:solidFill>
                <a:latin typeface="HG丸ｺﾞｼｯｸM-PRO" panose="020F0600000000000000" pitchFamily="50" charset="-128"/>
                <a:ea typeface="HG丸ｺﾞｼｯｸM-PRO" panose="020F0600000000000000" pitchFamily="50" charset="-128"/>
              </a:rPr>
              <a:t>9.2</a:t>
            </a:r>
            <a:r>
              <a:rPr lang="ja-JP" altLang="en-US" sz="2200" dirty="0">
                <a:solidFill>
                  <a:srgbClr val="000000"/>
                </a:solidFill>
                <a:latin typeface="HG丸ｺﾞｼｯｸM-PRO" panose="020F0600000000000000" pitchFamily="50" charset="-128"/>
                <a:ea typeface="HG丸ｺﾞｼｯｸM-PRO" panose="020F0600000000000000" pitchFamily="50" charset="-128"/>
              </a:rPr>
              <a:t>％）であった（分析結果①</a:t>
            </a:r>
            <a:r>
              <a:rPr lang="en-US" altLang="ja-JP" sz="2200" dirty="0">
                <a:solidFill>
                  <a:srgbClr val="000000"/>
                </a:solidFill>
                <a:latin typeface="HG丸ｺﾞｼｯｸM-PRO" panose="020F0600000000000000" pitchFamily="50" charset="-128"/>
                <a:ea typeface="HG丸ｺﾞｼｯｸM-PRO" panose="020F0600000000000000" pitchFamily="50" charset="-128"/>
              </a:rPr>
              <a:t>-2</a:t>
            </a:r>
            <a:r>
              <a:rPr lang="ja-JP" altLang="en-US" sz="2200" dirty="0">
                <a:solidFill>
                  <a:srgbClr val="000000"/>
                </a:solidFill>
                <a:latin typeface="HG丸ｺﾞｼｯｸM-PRO" panose="020F0600000000000000" pitchFamily="50" charset="-128"/>
                <a:ea typeface="HG丸ｺﾞｼｯｸM-PRO" panose="020F0600000000000000" pitchFamily="50" charset="-128"/>
              </a:rPr>
              <a:t>の図</a:t>
            </a:r>
            <a:r>
              <a:rPr lang="en-US" altLang="ja-JP" sz="2200" dirty="0">
                <a:solidFill>
                  <a:srgbClr val="000000"/>
                </a:solidFill>
                <a:latin typeface="HG丸ｺﾞｼｯｸM-PRO" panose="020F0600000000000000" pitchFamily="50" charset="-128"/>
                <a:ea typeface="HG丸ｺﾞｼｯｸM-PRO" panose="020F0600000000000000" pitchFamily="50" charset="-128"/>
              </a:rPr>
              <a:t>3</a:t>
            </a:r>
            <a:r>
              <a:rPr lang="ja-JP" altLang="en-US" sz="2200" dirty="0">
                <a:solidFill>
                  <a:srgbClr val="000000"/>
                </a:solidFill>
                <a:latin typeface="HG丸ｺﾞｼｯｸM-PRO" panose="020F0600000000000000" pitchFamily="50" charset="-128"/>
                <a:ea typeface="HG丸ｺﾞｼｯｸM-PRO" panose="020F0600000000000000" pitchFamily="50" charset="-128"/>
              </a:rPr>
              <a:t>－</a:t>
            </a:r>
            <a:r>
              <a:rPr lang="en-US" altLang="ja-JP" sz="2200" dirty="0">
                <a:solidFill>
                  <a:srgbClr val="000000"/>
                </a:solidFill>
                <a:latin typeface="HG丸ｺﾞｼｯｸM-PRO" panose="020F0600000000000000" pitchFamily="50" charset="-128"/>
                <a:ea typeface="HG丸ｺﾞｼｯｸM-PRO" panose="020F0600000000000000" pitchFamily="50" charset="-128"/>
              </a:rPr>
              <a:t>Ⅳ</a:t>
            </a:r>
            <a:r>
              <a:rPr lang="ja-JP" altLang="en-US" sz="2200" dirty="0">
                <a:solidFill>
                  <a:srgbClr val="000000"/>
                </a:solidFill>
                <a:latin typeface="HG丸ｺﾞｼｯｸM-PRO" panose="020F0600000000000000" pitchFamily="50" charset="-128"/>
                <a:ea typeface="HG丸ｺﾞｼｯｸM-PRO" panose="020F0600000000000000" pitchFamily="50" charset="-128"/>
              </a:rPr>
              <a:t>－</a:t>
            </a:r>
            <a:r>
              <a:rPr lang="en-US" altLang="ja-JP" sz="2200" dirty="0">
                <a:solidFill>
                  <a:srgbClr val="000000"/>
                </a:solidFill>
                <a:latin typeface="HG丸ｺﾞｼｯｸM-PRO" panose="020F0600000000000000" pitchFamily="50" charset="-128"/>
                <a:ea typeface="HG丸ｺﾞｼｯｸM-PRO" panose="020F0600000000000000" pitchFamily="50" charset="-128"/>
              </a:rPr>
              <a:t>1</a:t>
            </a:r>
            <a:r>
              <a:rPr lang="ja-JP" altLang="en-US" sz="2200" dirty="0">
                <a:solidFill>
                  <a:srgbClr val="000000"/>
                </a:solidFill>
                <a:latin typeface="HG丸ｺﾞｼｯｸM-PRO" panose="020F0600000000000000" pitchFamily="50" charset="-128"/>
                <a:ea typeface="HG丸ｺﾞｼｯｸM-PRO" panose="020F0600000000000000" pitchFamily="50" charset="-128"/>
              </a:rPr>
              <a:t>）。</a:t>
            </a:r>
          </a:p>
        </p:txBody>
      </p:sp>
      <p:sp>
        <p:nvSpPr>
          <p:cNvPr id="7" name="タイトル 6">
            <a:extLst>
              <a:ext uri="{FF2B5EF4-FFF2-40B4-BE49-F238E27FC236}">
                <a16:creationId xmlns:a16="http://schemas.microsoft.com/office/drawing/2014/main" id="{0733337A-A33F-46DF-B34F-2930E9864410}"/>
              </a:ext>
            </a:extLst>
          </p:cNvPr>
          <p:cNvSpPr>
            <a:spLocks noGrp="1"/>
          </p:cNvSpPr>
          <p:nvPr>
            <p:ph type="title"/>
          </p:nvPr>
        </p:nvSpPr>
        <p:spPr>
          <a:xfrm>
            <a:off x="3413587" y="342975"/>
            <a:ext cx="3075657" cy="650725"/>
          </a:xfrm>
        </p:spPr>
        <p:txBody>
          <a:bodyPr/>
          <a:lstStyle/>
          <a:p>
            <a:r>
              <a:rPr lang="ja-JP" altLang="en-US" dirty="0"/>
              <a:t>分析結果①</a:t>
            </a:r>
            <a:r>
              <a:rPr lang="en-US" altLang="ja-JP" dirty="0"/>
              <a:t>-1</a:t>
            </a:r>
            <a:endParaRPr lang="ja-JP" altLang="en-US" dirty="0"/>
          </a:p>
        </p:txBody>
      </p:sp>
      <p:sp>
        <p:nvSpPr>
          <p:cNvPr id="2" name="スライド番号プレースホルダー 1">
            <a:extLst>
              <a:ext uri="{FF2B5EF4-FFF2-40B4-BE49-F238E27FC236}">
                <a16:creationId xmlns:a16="http://schemas.microsoft.com/office/drawing/2014/main" id="{43067AA6-9CC8-48D2-B885-94802A4923C7}"/>
              </a:ext>
            </a:extLst>
          </p:cNvPr>
          <p:cNvSpPr>
            <a:spLocks noGrp="1"/>
          </p:cNvSpPr>
          <p:nvPr>
            <p:ph type="sldNum" sz="quarter" idx="12"/>
          </p:nvPr>
        </p:nvSpPr>
        <p:spPr/>
        <p:txBody>
          <a:bodyPr/>
          <a:lstStyle/>
          <a:p>
            <a:pPr>
              <a:defRPr/>
            </a:pPr>
            <a:fld id="{930F64EC-FE0A-4460-B896-894E0E1B6F85}" type="slidenum">
              <a:rPr lang="ja-JP" altLang="en-US" smtClean="0"/>
              <a:pPr>
                <a:defRPr/>
              </a:pPr>
              <a:t>20</a:t>
            </a:fld>
            <a:endParaRPr lang="en-US" altLang="ja-JP" dirty="0"/>
          </a:p>
        </p:txBody>
      </p:sp>
    </p:spTree>
    <p:extLst>
      <p:ext uri="{BB962C8B-B14F-4D97-AF65-F5344CB8AC3E}">
        <p14:creationId xmlns:p14="http://schemas.microsoft.com/office/powerpoint/2010/main" val="19173466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D4574C85-26BE-45CB-B353-549E95FB166F}"/>
              </a:ext>
            </a:extLst>
          </p:cNvPr>
          <p:cNvSpPr>
            <a:spLocks noGrp="1"/>
          </p:cNvSpPr>
          <p:nvPr>
            <p:ph type="sldNum" sz="quarter" idx="12"/>
          </p:nvPr>
        </p:nvSpPr>
        <p:spPr/>
        <p:txBody>
          <a:bodyPr/>
          <a:lstStyle/>
          <a:p>
            <a:pPr>
              <a:defRPr/>
            </a:pPr>
            <a:fld id="{79880AA3-151B-4366-92A4-EF0E210BCF61}" type="slidenum">
              <a:rPr lang="ja-JP" altLang="en-US" smtClean="0"/>
              <a:pPr>
                <a:defRPr/>
              </a:pPr>
              <a:t>21</a:t>
            </a:fld>
            <a:endParaRPr lang="en-US" altLang="ja-JP" dirty="0"/>
          </a:p>
        </p:txBody>
      </p:sp>
      <p:sp>
        <p:nvSpPr>
          <p:cNvPr id="3" name="タイトル 6">
            <a:extLst>
              <a:ext uri="{FF2B5EF4-FFF2-40B4-BE49-F238E27FC236}">
                <a16:creationId xmlns:a16="http://schemas.microsoft.com/office/drawing/2014/main" id="{68E04DF2-381C-4CA6-AD94-81829DA228EB}"/>
              </a:ext>
            </a:extLst>
          </p:cNvPr>
          <p:cNvSpPr txBox="1">
            <a:spLocks/>
          </p:cNvSpPr>
          <p:nvPr/>
        </p:nvSpPr>
        <p:spPr>
          <a:xfrm>
            <a:off x="3357055" y="261442"/>
            <a:ext cx="3075657" cy="650725"/>
          </a:xfrm>
          <a:prstGeom prst="rect">
            <a:avLst/>
          </a:prstGeom>
        </p:spPr>
        <p:txBody>
          <a:bodyPr/>
          <a:lstStyle>
            <a:lvl1pPr algn="ctr" defTabSz="957263" rtl="0" eaLnBrk="0" fontAlgn="base" hangingPunct="0">
              <a:spcBef>
                <a:spcPct val="0"/>
              </a:spcBef>
              <a:spcAft>
                <a:spcPct val="0"/>
              </a:spcAft>
              <a:defRPr kumimoji="1" sz="3600" kern="1200">
                <a:solidFill>
                  <a:schemeClr val="tx2"/>
                </a:solidFill>
                <a:latin typeface="+mj-lt"/>
                <a:ea typeface="+mj-ea"/>
                <a:cs typeface="+mj-cs"/>
              </a:defRPr>
            </a:lvl1pPr>
            <a:lvl2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2pPr>
            <a:lvl3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3pPr>
            <a:lvl4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4pPr>
            <a:lvl5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5pPr>
            <a:lvl6pPr marL="4572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6pPr>
            <a:lvl7pPr marL="9144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7pPr>
            <a:lvl8pPr marL="13716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8pPr>
            <a:lvl9pPr marL="18288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9pPr>
          </a:lstStyle>
          <a:p>
            <a:r>
              <a:rPr lang="ja-JP" altLang="en-US" dirty="0"/>
              <a:t>分析結果①</a:t>
            </a:r>
            <a:r>
              <a:rPr lang="en-US" altLang="ja-JP" dirty="0"/>
              <a:t>-2</a:t>
            </a:r>
            <a:endParaRPr lang="ja-JP" altLang="en-US" dirty="0"/>
          </a:p>
        </p:txBody>
      </p:sp>
      <p:sp>
        <p:nvSpPr>
          <p:cNvPr id="4" name="AutoShape 3">
            <a:extLst>
              <a:ext uri="{FF2B5EF4-FFF2-40B4-BE49-F238E27FC236}">
                <a16:creationId xmlns:a16="http://schemas.microsoft.com/office/drawing/2014/main" id="{114A1C9C-E7FF-4598-958A-913A710210D4}"/>
              </a:ext>
            </a:extLst>
          </p:cNvPr>
          <p:cNvSpPr>
            <a:spLocks noChangeArrowheads="1"/>
          </p:cNvSpPr>
          <p:nvPr/>
        </p:nvSpPr>
        <p:spPr bwMode="auto">
          <a:xfrm>
            <a:off x="127670" y="1095858"/>
            <a:ext cx="9475685" cy="5696176"/>
          </a:xfrm>
          <a:prstGeom prst="roundRect">
            <a:avLst>
              <a:gd name="adj" fmla="val 6159"/>
            </a:avLst>
          </a:prstGeom>
          <a:gradFill rotWithShape="1">
            <a:gsLst>
              <a:gs pos="0">
                <a:srgbClr val="FFFF99"/>
              </a:gs>
              <a:gs pos="50000">
                <a:srgbClr val="FFFFFF"/>
              </a:gs>
              <a:gs pos="100000">
                <a:srgbClr val="FFFF99"/>
              </a:gs>
            </a:gsLst>
            <a:lin ang="2700000" scaled="1"/>
          </a:gradFill>
          <a:ln w="9525">
            <a:solidFill>
              <a:schemeClr val="tx1"/>
            </a:solidFill>
            <a:round/>
            <a:headEnd/>
            <a:tailEnd/>
          </a:ln>
        </p:spPr>
        <p:txBody>
          <a:bodyPr lIns="54000" tIns="54000" rIns="54000" bIns="54000" anchor="ctr"/>
          <a:lstStyle>
            <a:lvl1pPr marL="282575" indent="-2825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algn="ctr" eaLnBrk="1" hangingPunct="1">
              <a:buFontTx/>
              <a:buNone/>
            </a:pP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a:p>
            <a:pPr algn="ctr" eaLnBrk="1" hangingPunct="1">
              <a:buFontTx/>
              <a:buNone/>
            </a:pP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a:p>
            <a:pPr algn="ctr" eaLnBrk="1" hangingPunct="1">
              <a:buFontTx/>
              <a:buNone/>
            </a:pP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a:p>
            <a:pPr algn="ctr" eaLnBrk="1" hangingPunct="1">
              <a:buFontTx/>
              <a:buNone/>
            </a:pP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a:p>
            <a:pPr algn="ctr" eaLnBrk="1" hangingPunct="1">
              <a:buFontTx/>
              <a:buNone/>
            </a:pP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a:p>
            <a:pPr algn="ctr" eaLnBrk="1" hangingPunct="1">
              <a:buFontTx/>
              <a:buNone/>
            </a:pP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a:p>
            <a:pPr algn="ctr" eaLnBrk="1" hangingPunct="1">
              <a:buFontTx/>
              <a:buNone/>
            </a:pP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a:p>
            <a:pPr algn="ctr" eaLnBrk="1" hangingPunct="1">
              <a:buFontTx/>
              <a:buNone/>
            </a:pP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a:p>
            <a:pPr algn="ctr" eaLnBrk="1" hangingPunct="1">
              <a:buFontTx/>
              <a:buNone/>
            </a:pP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a:p>
            <a:pPr algn="ctr" eaLnBrk="1" hangingPunct="1">
              <a:buFontTx/>
              <a:buNone/>
            </a:pP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a:p>
            <a:pPr algn="ctr" eaLnBrk="1" hangingPunct="1">
              <a:buFontTx/>
              <a:buNone/>
            </a:pP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p:txBody>
      </p:sp>
      <p:grpSp>
        <p:nvGrpSpPr>
          <p:cNvPr id="19" name="グループ化 18">
            <a:extLst>
              <a:ext uri="{FF2B5EF4-FFF2-40B4-BE49-F238E27FC236}">
                <a16:creationId xmlns:a16="http://schemas.microsoft.com/office/drawing/2014/main" id="{23E4B447-2B6D-4F56-8E00-86C7BFDEB4C8}"/>
              </a:ext>
            </a:extLst>
          </p:cNvPr>
          <p:cNvGrpSpPr/>
          <p:nvPr/>
        </p:nvGrpSpPr>
        <p:grpSpPr>
          <a:xfrm>
            <a:off x="559718" y="1360281"/>
            <a:ext cx="8064732" cy="3144778"/>
            <a:chOff x="559882" y="1466882"/>
            <a:chExt cx="8064732" cy="3144778"/>
          </a:xfrm>
        </p:grpSpPr>
        <p:sp>
          <p:nvSpPr>
            <p:cNvPr id="6" name="object 7">
              <a:extLst>
                <a:ext uri="{FF2B5EF4-FFF2-40B4-BE49-F238E27FC236}">
                  <a16:creationId xmlns:a16="http://schemas.microsoft.com/office/drawing/2014/main" id="{823957ED-6D1A-486E-A4FE-2D5DB308DCAE}"/>
                </a:ext>
              </a:extLst>
            </p:cNvPr>
            <p:cNvSpPr txBox="1"/>
            <p:nvPr/>
          </p:nvSpPr>
          <p:spPr>
            <a:xfrm>
              <a:off x="837983" y="1466882"/>
              <a:ext cx="7786631" cy="268022"/>
            </a:xfrm>
            <a:prstGeom prst="rect">
              <a:avLst/>
            </a:prstGeom>
            <a:ln w="4317">
              <a:solidFill>
                <a:srgbClr val="231F20"/>
              </a:solidFill>
            </a:ln>
          </p:spPr>
          <p:txBody>
            <a:bodyPr vert="horz" wrap="square" lIns="0" tIns="82550" rIns="0" bIns="0" rtlCol="0">
              <a:spAutoFit/>
            </a:bodyPr>
            <a:lstStyle/>
            <a:p>
              <a:pPr marL="44450">
                <a:lnSpc>
                  <a:spcPct val="100000"/>
                </a:lnSpc>
                <a:spcBef>
                  <a:spcPts val="650"/>
                </a:spcBef>
              </a:pPr>
              <a:r>
                <a:rPr sz="1200" spc="35" dirty="0">
                  <a:solidFill>
                    <a:srgbClr val="231F20"/>
                  </a:solidFill>
                  <a:latin typeface="+mj-lt"/>
                  <a:cs typeface="Microsoft JhengHei"/>
                </a:rPr>
                <a:t>【</a:t>
              </a:r>
              <a:r>
                <a:rPr sz="1200" spc="150" dirty="0">
                  <a:solidFill>
                    <a:srgbClr val="231F20"/>
                  </a:solidFill>
                  <a:latin typeface="+mj-lt"/>
                  <a:cs typeface="Microsoft JhengHei"/>
                </a:rPr>
                <a:t>O</a:t>
              </a:r>
              <a:r>
                <a:rPr sz="1200" spc="65" dirty="0">
                  <a:solidFill>
                    <a:srgbClr val="231F20"/>
                  </a:solidFill>
                  <a:latin typeface="+mj-lt"/>
                  <a:cs typeface="Microsoft JhengHei"/>
                </a:rPr>
                <a:t>群】</a:t>
              </a:r>
              <a:r>
                <a:rPr sz="1200" spc="30" dirty="0">
                  <a:solidFill>
                    <a:srgbClr val="231F20"/>
                  </a:solidFill>
                  <a:latin typeface="+mj-lt"/>
                  <a:cs typeface="Microsoft JhengHei"/>
                </a:rPr>
                <a:t>1,237</a:t>
              </a:r>
              <a:r>
                <a:rPr sz="1200" spc="-135" dirty="0">
                  <a:solidFill>
                    <a:srgbClr val="231F20"/>
                  </a:solidFill>
                  <a:latin typeface="+mj-lt"/>
                  <a:cs typeface="Microsoft JhengHei"/>
                </a:rPr>
                <a:t> </a:t>
              </a:r>
              <a:r>
                <a:rPr sz="1200" spc="-10" dirty="0">
                  <a:solidFill>
                    <a:srgbClr val="231F20"/>
                  </a:solidFill>
                  <a:latin typeface="+mj-lt"/>
                  <a:cs typeface="Microsoft JhengHei"/>
                </a:rPr>
                <a:t>件</a:t>
              </a:r>
              <a:r>
                <a:rPr lang="ja-JP" altLang="en-US" sz="1200" spc="-10" dirty="0">
                  <a:solidFill>
                    <a:srgbClr val="231F20"/>
                  </a:solidFill>
                  <a:latin typeface="+mj-lt"/>
                  <a:cs typeface="Microsoft JhengHei"/>
                </a:rPr>
                <a:t>　　　　　  </a:t>
              </a:r>
              <a:r>
                <a:rPr sz="1200" spc="-10" dirty="0" err="1">
                  <a:solidFill>
                    <a:srgbClr val="231F20"/>
                  </a:solidFill>
                  <a:latin typeface="+mj-lt"/>
                  <a:cs typeface="Microsoft JhengHei"/>
                </a:rPr>
                <a:t>脳性麻痺発症の主たる原因が明らかであるとされている事例</a:t>
              </a:r>
              <a:endParaRPr sz="1200" dirty="0">
                <a:latin typeface="+mj-lt"/>
                <a:cs typeface="Microsoft JhengHei"/>
              </a:endParaRPr>
            </a:p>
          </p:txBody>
        </p:sp>
        <p:sp>
          <p:nvSpPr>
            <p:cNvPr id="7" name="object 8">
              <a:extLst>
                <a:ext uri="{FF2B5EF4-FFF2-40B4-BE49-F238E27FC236}">
                  <a16:creationId xmlns:a16="http://schemas.microsoft.com/office/drawing/2014/main" id="{2FD1C0C1-0755-4E78-B8CF-F3AA45FAD3E6}"/>
                </a:ext>
              </a:extLst>
            </p:cNvPr>
            <p:cNvSpPr txBox="1"/>
            <p:nvPr/>
          </p:nvSpPr>
          <p:spPr>
            <a:xfrm>
              <a:off x="837983" y="1917626"/>
              <a:ext cx="7786631" cy="268022"/>
            </a:xfrm>
            <a:prstGeom prst="rect">
              <a:avLst/>
            </a:prstGeom>
            <a:ln w="4317">
              <a:solidFill>
                <a:srgbClr val="231F20"/>
              </a:solidFill>
            </a:ln>
          </p:spPr>
          <p:txBody>
            <a:bodyPr vert="horz" wrap="square" lIns="0" tIns="82550" rIns="0" bIns="0" rtlCol="0">
              <a:spAutoFit/>
            </a:bodyPr>
            <a:lstStyle/>
            <a:p>
              <a:pPr marL="44450">
                <a:lnSpc>
                  <a:spcPct val="100000"/>
                </a:lnSpc>
                <a:spcBef>
                  <a:spcPts val="650"/>
                </a:spcBef>
              </a:pPr>
              <a:r>
                <a:rPr sz="1000" spc="25" dirty="0">
                  <a:solidFill>
                    <a:srgbClr val="231F20"/>
                  </a:solidFill>
                  <a:latin typeface="+mj-lt"/>
                  <a:cs typeface="Microsoft JhengHei"/>
                </a:rPr>
                <a:t>【</a:t>
              </a:r>
              <a:r>
                <a:rPr sz="1200" spc="125" dirty="0">
                  <a:solidFill>
                    <a:srgbClr val="231F20"/>
                  </a:solidFill>
                  <a:latin typeface="+mj-lt"/>
                  <a:cs typeface="Microsoft JhengHei"/>
                </a:rPr>
                <a:t>A</a:t>
              </a:r>
              <a:r>
                <a:rPr sz="1200" spc="0" dirty="0">
                  <a:solidFill>
                    <a:srgbClr val="231F20"/>
                  </a:solidFill>
                  <a:latin typeface="+mj-lt"/>
                  <a:cs typeface="Microsoft JhengHei"/>
                </a:rPr>
                <a:t>群】～【</a:t>
              </a:r>
              <a:r>
                <a:rPr sz="1200" spc="110" dirty="0">
                  <a:solidFill>
                    <a:srgbClr val="231F20"/>
                  </a:solidFill>
                  <a:latin typeface="+mj-lt"/>
                  <a:cs typeface="Microsoft JhengHei"/>
                </a:rPr>
                <a:t>D</a:t>
              </a:r>
              <a:r>
                <a:rPr sz="1200" spc="50" dirty="0">
                  <a:solidFill>
                    <a:srgbClr val="231F20"/>
                  </a:solidFill>
                  <a:latin typeface="+mj-lt"/>
                  <a:cs typeface="Microsoft JhengHei"/>
                </a:rPr>
                <a:t>群】</a:t>
              </a:r>
              <a:r>
                <a:rPr sz="1200" spc="25" dirty="0">
                  <a:solidFill>
                    <a:srgbClr val="231F20"/>
                  </a:solidFill>
                  <a:latin typeface="+mj-lt"/>
                  <a:cs typeface="Microsoft JhengHei"/>
                </a:rPr>
                <a:t>876</a:t>
              </a:r>
              <a:r>
                <a:rPr sz="1200" spc="-135" dirty="0">
                  <a:solidFill>
                    <a:srgbClr val="231F20"/>
                  </a:solidFill>
                  <a:latin typeface="+mj-lt"/>
                  <a:cs typeface="Microsoft JhengHei"/>
                </a:rPr>
                <a:t> </a:t>
              </a:r>
              <a:r>
                <a:rPr sz="1200" spc="-10" dirty="0">
                  <a:solidFill>
                    <a:srgbClr val="231F20"/>
                  </a:solidFill>
                  <a:latin typeface="+mj-lt"/>
                  <a:cs typeface="Microsoft JhengHei"/>
                </a:rPr>
                <a:t>件</a:t>
              </a:r>
              <a:r>
                <a:rPr lang="ja-JP" altLang="en-US" sz="1200" spc="-10" dirty="0">
                  <a:solidFill>
                    <a:srgbClr val="231F20"/>
                  </a:solidFill>
                  <a:latin typeface="+mj-lt"/>
                  <a:cs typeface="Microsoft JhengHei"/>
                </a:rPr>
                <a:t>　　</a:t>
              </a:r>
              <a:r>
                <a:rPr sz="1200" spc="-10" dirty="0" err="1">
                  <a:solidFill>
                    <a:srgbClr val="231F20"/>
                  </a:solidFill>
                  <a:latin typeface="+mj-lt"/>
                  <a:cs typeface="Microsoft JhengHei"/>
                </a:rPr>
                <a:t>脳性麻痺発症の主たる原因が明らかではない、または特定困難とされている事例</a:t>
              </a:r>
              <a:endParaRPr sz="1200" dirty="0">
                <a:latin typeface="+mj-lt"/>
                <a:cs typeface="Microsoft JhengHei"/>
              </a:endParaRPr>
            </a:p>
          </p:txBody>
        </p:sp>
        <p:sp>
          <p:nvSpPr>
            <p:cNvPr id="8" name="object 9">
              <a:extLst>
                <a:ext uri="{FF2B5EF4-FFF2-40B4-BE49-F238E27FC236}">
                  <a16:creationId xmlns:a16="http://schemas.microsoft.com/office/drawing/2014/main" id="{336665A7-ACE8-4D08-BE43-440D2FD67C02}"/>
                </a:ext>
              </a:extLst>
            </p:cNvPr>
            <p:cNvSpPr txBox="1"/>
            <p:nvPr/>
          </p:nvSpPr>
          <p:spPr>
            <a:xfrm>
              <a:off x="1537157" y="2263356"/>
              <a:ext cx="7087457" cy="1417055"/>
            </a:xfrm>
            <a:prstGeom prst="rect">
              <a:avLst/>
            </a:prstGeom>
            <a:ln w="4317">
              <a:solidFill>
                <a:srgbClr val="231F20"/>
              </a:solidFill>
            </a:ln>
          </p:spPr>
          <p:txBody>
            <a:bodyPr vert="horz" wrap="square" lIns="0" tIns="82550" rIns="0" bIns="0" rtlCol="0">
              <a:spAutoFit/>
            </a:bodyPr>
            <a:lstStyle/>
            <a:p>
              <a:pPr marL="107950">
                <a:lnSpc>
                  <a:spcPct val="100000"/>
                </a:lnSpc>
                <a:spcBef>
                  <a:spcPts val="650"/>
                </a:spcBef>
              </a:pPr>
              <a:r>
                <a:rPr sz="1200" spc="-10" dirty="0">
                  <a:solidFill>
                    <a:srgbClr val="231F20"/>
                  </a:solidFill>
                  <a:latin typeface="+mj-ea"/>
                  <a:ea typeface="+mj-ea"/>
                  <a:cs typeface="Microsoft JhengHei"/>
                </a:rPr>
                <a:t>脳性麻痺発症への関与が推測される事象</a:t>
              </a:r>
              <a:r>
                <a:rPr sz="1050" spc="127" baseline="50505" dirty="0">
                  <a:solidFill>
                    <a:srgbClr val="231F20"/>
                  </a:solidFill>
                  <a:latin typeface="+mj-ea"/>
                  <a:ea typeface="+mj-ea"/>
                  <a:cs typeface="Microsoft JhengHei"/>
                </a:rPr>
                <a:t>注</a:t>
              </a:r>
              <a:r>
                <a:rPr sz="1050" spc="60" baseline="50505" dirty="0">
                  <a:solidFill>
                    <a:srgbClr val="231F20"/>
                  </a:solidFill>
                  <a:latin typeface="+mj-ea"/>
                  <a:ea typeface="+mj-ea"/>
                  <a:cs typeface="Microsoft JhengHei"/>
                </a:rPr>
                <a:t>1）</a:t>
              </a:r>
              <a:r>
                <a:rPr sz="1200" spc="-10" dirty="0">
                  <a:solidFill>
                    <a:srgbClr val="231F20"/>
                  </a:solidFill>
                  <a:latin typeface="+mj-ea"/>
                  <a:ea typeface="+mj-ea"/>
                  <a:cs typeface="Microsoft JhengHei"/>
                </a:rPr>
                <a:t>が認められる事</a:t>
              </a:r>
              <a:r>
                <a:rPr sz="1200" spc="-15" dirty="0">
                  <a:solidFill>
                    <a:srgbClr val="231F20"/>
                  </a:solidFill>
                  <a:latin typeface="+mj-ea"/>
                  <a:ea typeface="+mj-ea"/>
                  <a:cs typeface="Microsoft JhengHei"/>
                </a:rPr>
                <a:t>例</a:t>
              </a:r>
              <a:r>
                <a:rPr sz="1050" spc="127" baseline="50505" dirty="0">
                  <a:solidFill>
                    <a:srgbClr val="231F20"/>
                  </a:solidFill>
                  <a:latin typeface="+mj-ea"/>
                  <a:ea typeface="+mj-ea"/>
                  <a:cs typeface="Microsoft JhengHei"/>
                </a:rPr>
                <a:t>注</a:t>
              </a:r>
              <a:r>
                <a:rPr sz="1050" spc="60" baseline="50505" dirty="0">
                  <a:solidFill>
                    <a:srgbClr val="231F20"/>
                  </a:solidFill>
                  <a:latin typeface="+mj-ea"/>
                  <a:ea typeface="+mj-ea"/>
                  <a:cs typeface="Microsoft JhengHei"/>
                </a:rPr>
                <a:t>2）</a:t>
              </a:r>
              <a:endParaRPr sz="1050" baseline="50505" dirty="0">
                <a:latin typeface="+mj-ea"/>
                <a:ea typeface="+mj-ea"/>
                <a:cs typeface="Microsoft JhengHei"/>
              </a:endParaRPr>
            </a:p>
            <a:p>
              <a:pPr marL="44450">
                <a:lnSpc>
                  <a:spcPct val="100000"/>
                </a:lnSpc>
                <a:spcBef>
                  <a:spcPts val="855"/>
                </a:spcBef>
              </a:pPr>
              <a:r>
                <a:rPr sz="1200" spc="25" dirty="0">
                  <a:solidFill>
                    <a:srgbClr val="231F20"/>
                  </a:solidFill>
                  <a:latin typeface="+mj-ea"/>
                  <a:ea typeface="+mj-ea"/>
                  <a:cs typeface="Microsoft JhengHei"/>
                </a:rPr>
                <a:t>【</a:t>
              </a:r>
              <a:r>
                <a:rPr sz="1200" spc="125" dirty="0">
                  <a:solidFill>
                    <a:srgbClr val="231F20"/>
                  </a:solidFill>
                  <a:latin typeface="+mj-ea"/>
                  <a:ea typeface="+mj-ea"/>
                  <a:cs typeface="Microsoft JhengHei"/>
                </a:rPr>
                <a:t>A</a:t>
              </a:r>
              <a:r>
                <a:rPr sz="1200" spc="50" dirty="0">
                  <a:solidFill>
                    <a:srgbClr val="231F20"/>
                  </a:solidFill>
                  <a:latin typeface="+mj-ea"/>
                  <a:ea typeface="+mj-ea"/>
                  <a:cs typeface="Microsoft JhengHei"/>
                </a:rPr>
                <a:t>群】</a:t>
              </a:r>
              <a:r>
                <a:rPr sz="1200" spc="25" dirty="0">
                  <a:solidFill>
                    <a:srgbClr val="231F20"/>
                  </a:solidFill>
                  <a:latin typeface="+mj-ea"/>
                  <a:ea typeface="+mj-ea"/>
                  <a:cs typeface="Microsoft JhengHei"/>
                </a:rPr>
                <a:t>548</a:t>
              </a:r>
              <a:r>
                <a:rPr sz="1200" spc="-135" dirty="0">
                  <a:solidFill>
                    <a:srgbClr val="231F20"/>
                  </a:solidFill>
                  <a:latin typeface="+mj-ea"/>
                  <a:ea typeface="+mj-ea"/>
                  <a:cs typeface="Microsoft JhengHei"/>
                </a:rPr>
                <a:t> </a:t>
              </a:r>
              <a:r>
                <a:rPr sz="1200" spc="-10" dirty="0">
                  <a:solidFill>
                    <a:srgbClr val="231F20"/>
                  </a:solidFill>
                  <a:latin typeface="+mj-ea"/>
                  <a:ea typeface="+mj-ea"/>
                  <a:cs typeface="Microsoft JhengHei"/>
                </a:rPr>
                <a:t>件</a:t>
              </a:r>
              <a:r>
                <a:rPr lang="ja-JP" altLang="en-US" sz="1200" spc="-10" dirty="0">
                  <a:solidFill>
                    <a:srgbClr val="231F20"/>
                  </a:solidFill>
                  <a:latin typeface="+mj-ea"/>
                  <a:ea typeface="+mj-ea"/>
                  <a:cs typeface="Microsoft JhengHei"/>
                </a:rPr>
                <a:t>　　</a:t>
              </a:r>
              <a:r>
                <a:rPr sz="1200" spc="-10" dirty="0">
                  <a:solidFill>
                    <a:srgbClr val="231F20"/>
                  </a:solidFill>
                  <a:latin typeface="+mj-ea"/>
                  <a:ea typeface="+mj-ea"/>
                  <a:cs typeface="Microsoft JhengHei"/>
                </a:rPr>
                <a:t>妊娠</a:t>
              </a:r>
              <a:r>
                <a:rPr sz="1200" spc="-15" dirty="0">
                  <a:solidFill>
                    <a:srgbClr val="231F20"/>
                  </a:solidFill>
                  <a:latin typeface="+mj-ea"/>
                  <a:ea typeface="+mj-ea"/>
                  <a:cs typeface="Microsoft JhengHei"/>
                </a:rPr>
                <a:t>期</a:t>
              </a:r>
              <a:r>
                <a:rPr sz="1050" spc="127" baseline="50505" dirty="0">
                  <a:solidFill>
                    <a:srgbClr val="231F20"/>
                  </a:solidFill>
                  <a:latin typeface="+mj-ea"/>
                  <a:ea typeface="+mj-ea"/>
                  <a:cs typeface="Microsoft JhengHei"/>
                </a:rPr>
                <a:t>注</a:t>
              </a:r>
              <a:r>
                <a:rPr sz="1050" spc="-150" baseline="50505" dirty="0">
                  <a:solidFill>
                    <a:srgbClr val="231F20"/>
                  </a:solidFill>
                  <a:latin typeface="+mj-ea"/>
                  <a:ea typeface="+mj-ea"/>
                  <a:cs typeface="Microsoft JhengHei"/>
                </a:rPr>
                <a:t>3）</a:t>
              </a:r>
              <a:r>
                <a:rPr sz="1200" spc="-10" dirty="0">
                  <a:solidFill>
                    <a:srgbClr val="231F20"/>
                  </a:solidFill>
                  <a:latin typeface="+mj-ea"/>
                  <a:ea typeface="+mj-ea"/>
                  <a:cs typeface="Microsoft JhengHei"/>
                </a:rPr>
                <a:t>・分娩期の発症が推測される事例</a:t>
              </a:r>
              <a:endParaRPr sz="1200" dirty="0">
                <a:latin typeface="+mj-ea"/>
                <a:ea typeface="+mj-ea"/>
                <a:cs typeface="Microsoft JhengHei"/>
              </a:endParaRPr>
            </a:p>
            <a:p>
              <a:pPr marL="41910">
                <a:lnSpc>
                  <a:spcPct val="100000"/>
                </a:lnSpc>
                <a:spcBef>
                  <a:spcPts val="570"/>
                </a:spcBef>
              </a:pPr>
              <a:r>
                <a:rPr lang="ja-JP" altLang="en-US" sz="1100" spc="-15" dirty="0">
                  <a:solidFill>
                    <a:srgbClr val="231F20"/>
                  </a:solidFill>
                  <a:latin typeface="+mj-ea"/>
                  <a:ea typeface="+mj-ea"/>
                  <a:cs typeface="Microsoft JhengHei"/>
                </a:rPr>
                <a:t>　　　　　　　　　　</a:t>
              </a:r>
              <a:r>
                <a:rPr sz="1100" spc="-15" dirty="0">
                  <a:solidFill>
                    <a:srgbClr val="231F20"/>
                  </a:solidFill>
                  <a:latin typeface="+mj-ea"/>
                  <a:ea typeface="+mj-ea"/>
                  <a:cs typeface="Microsoft JhengHei"/>
                </a:rPr>
                <a:t>（</a:t>
              </a:r>
              <a:r>
                <a:rPr sz="1100" spc="-20" dirty="0">
                  <a:solidFill>
                    <a:srgbClr val="231F20"/>
                  </a:solidFill>
                  <a:latin typeface="+mj-ea"/>
                  <a:ea typeface="+mj-ea"/>
                  <a:cs typeface="Microsoft JhengHei"/>
                </a:rPr>
                <a:t>臍帯血流障</a:t>
              </a:r>
              <a:r>
                <a:rPr sz="1100" spc="-270" dirty="0">
                  <a:solidFill>
                    <a:srgbClr val="231F20"/>
                  </a:solidFill>
                  <a:latin typeface="+mj-ea"/>
                  <a:ea typeface="+mj-ea"/>
                  <a:cs typeface="Microsoft JhengHei"/>
                </a:rPr>
                <a:t>害</a:t>
              </a:r>
              <a:r>
                <a:rPr sz="1100" spc="-275" dirty="0">
                  <a:solidFill>
                    <a:srgbClr val="231F20"/>
                  </a:solidFill>
                  <a:latin typeface="+mj-ea"/>
                  <a:ea typeface="+mj-ea"/>
                  <a:cs typeface="Microsoft JhengHei"/>
                </a:rPr>
                <a:t>・</a:t>
              </a:r>
              <a:r>
                <a:rPr sz="1100" spc="-20" dirty="0">
                  <a:solidFill>
                    <a:srgbClr val="231F20"/>
                  </a:solidFill>
                  <a:latin typeface="+mj-ea"/>
                  <a:ea typeface="+mj-ea"/>
                  <a:cs typeface="Microsoft JhengHei"/>
                </a:rPr>
                <a:t>常位</a:t>
              </a:r>
              <a:r>
                <a:rPr sz="1100" spc="-15" dirty="0">
                  <a:solidFill>
                    <a:srgbClr val="231F20"/>
                  </a:solidFill>
                  <a:latin typeface="+mj-ea"/>
                  <a:ea typeface="+mj-ea"/>
                  <a:cs typeface="Microsoft JhengHei"/>
                </a:rPr>
                <a:t>胎</a:t>
              </a:r>
              <a:r>
                <a:rPr sz="1100" spc="-20" dirty="0">
                  <a:solidFill>
                    <a:srgbClr val="231F20"/>
                  </a:solidFill>
                  <a:latin typeface="+mj-ea"/>
                  <a:ea typeface="+mj-ea"/>
                  <a:cs typeface="Microsoft JhengHei"/>
                </a:rPr>
                <a:t>盤早期剥</a:t>
              </a:r>
              <a:r>
                <a:rPr sz="1100" spc="-275" dirty="0">
                  <a:solidFill>
                    <a:srgbClr val="231F20"/>
                  </a:solidFill>
                  <a:latin typeface="+mj-ea"/>
                  <a:ea typeface="+mj-ea"/>
                  <a:cs typeface="Microsoft JhengHei"/>
                </a:rPr>
                <a:t>離</a:t>
              </a:r>
              <a:r>
                <a:rPr sz="1100" spc="-270" dirty="0">
                  <a:solidFill>
                    <a:srgbClr val="231F20"/>
                  </a:solidFill>
                  <a:latin typeface="+mj-ea"/>
                  <a:ea typeface="+mj-ea"/>
                  <a:cs typeface="Microsoft JhengHei"/>
                </a:rPr>
                <a:t>・</a:t>
              </a:r>
              <a:r>
                <a:rPr sz="1100" spc="-15" dirty="0">
                  <a:solidFill>
                    <a:srgbClr val="231F20"/>
                  </a:solidFill>
                  <a:latin typeface="+mj-ea"/>
                  <a:ea typeface="+mj-ea"/>
                  <a:cs typeface="Microsoft JhengHei"/>
                </a:rPr>
                <a:t>胎盤</a:t>
              </a:r>
              <a:r>
                <a:rPr sz="1100" spc="-20" dirty="0">
                  <a:solidFill>
                    <a:srgbClr val="231F20"/>
                  </a:solidFill>
                  <a:latin typeface="+mj-ea"/>
                  <a:ea typeface="+mj-ea"/>
                  <a:cs typeface="Microsoft JhengHei"/>
                </a:rPr>
                <a:t>機能</a:t>
              </a:r>
              <a:r>
                <a:rPr sz="1100" spc="-15" dirty="0">
                  <a:solidFill>
                    <a:srgbClr val="231F20"/>
                  </a:solidFill>
                  <a:latin typeface="+mj-ea"/>
                  <a:ea typeface="+mj-ea"/>
                  <a:cs typeface="Microsoft JhengHei"/>
                </a:rPr>
                <a:t>不全</a:t>
              </a:r>
              <a:r>
                <a:rPr sz="1100" spc="-20" dirty="0">
                  <a:solidFill>
                    <a:srgbClr val="231F20"/>
                  </a:solidFill>
                  <a:latin typeface="+mj-ea"/>
                  <a:ea typeface="+mj-ea"/>
                  <a:cs typeface="Microsoft JhengHei"/>
                </a:rPr>
                <a:t>等の原</a:t>
              </a:r>
              <a:r>
                <a:rPr sz="1100" spc="-25" dirty="0">
                  <a:solidFill>
                    <a:srgbClr val="231F20"/>
                  </a:solidFill>
                  <a:latin typeface="+mj-ea"/>
                  <a:ea typeface="+mj-ea"/>
                  <a:cs typeface="Microsoft JhengHei"/>
                </a:rPr>
                <a:t>因</a:t>
              </a:r>
              <a:r>
                <a:rPr sz="1100" spc="-15" dirty="0">
                  <a:solidFill>
                    <a:srgbClr val="231F20"/>
                  </a:solidFill>
                  <a:latin typeface="+mj-ea"/>
                  <a:ea typeface="+mj-ea"/>
                  <a:cs typeface="Microsoft JhengHei"/>
                </a:rPr>
                <a:t>が</a:t>
              </a:r>
              <a:r>
                <a:rPr sz="1100" spc="-25" dirty="0">
                  <a:solidFill>
                    <a:srgbClr val="231F20"/>
                  </a:solidFill>
                  <a:latin typeface="+mj-ea"/>
                  <a:ea typeface="+mj-ea"/>
                  <a:cs typeface="Microsoft JhengHei"/>
                </a:rPr>
                <a:t>考</a:t>
              </a:r>
              <a:r>
                <a:rPr sz="1100" spc="-35" dirty="0">
                  <a:solidFill>
                    <a:srgbClr val="231F20"/>
                  </a:solidFill>
                  <a:latin typeface="+mj-ea"/>
                  <a:ea typeface="+mj-ea"/>
                  <a:cs typeface="Microsoft JhengHei"/>
                </a:rPr>
                <a:t>え</a:t>
              </a:r>
              <a:r>
                <a:rPr sz="1100" spc="-30" dirty="0">
                  <a:solidFill>
                    <a:srgbClr val="231F20"/>
                  </a:solidFill>
                  <a:latin typeface="+mj-ea"/>
                  <a:ea typeface="+mj-ea"/>
                  <a:cs typeface="Microsoft JhengHei"/>
                </a:rPr>
                <a:t>ら</a:t>
              </a:r>
              <a:r>
                <a:rPr sz="1100" spc="-25" dirty="0">
                  <a:solidFill>
                    <a:srgbClr val="231F20"/>
                  </a:solidFill>
                  <a:latin typeface="+mj-ea"/>
                  <a:ea typeface="+mj-ea"/>
                  <a:cs typeface="Microsoft JhengHei"/>
                </a:rPr>
                <a:t>れ</a:t>
              </a:r>
              <a:r>
                <a:rPr sz="1100" spc="-30" dirty="0">
                  <a:solidFill>
                    <a:srgbClr val="231F20"/>
                  </a:solidFill>
                  <a:latin typeface="+mj-ea"/>
                  <a:ea typeface="+mj-ea"/>
                  <a:cs typeface="Microsoft JhengHei"/>
                </a:rPr>
                <a:t>る</a:t>
              </a:r>
              <a:r>
                <a:rPr sz="1100" spc="-20" dirty="0">
                  <a:solidFill>
                    <a:srgbClr val="231F20"/>
                  </a:solidFill>
                  <a:latin typeface="+mj-ea"/>
                  <a:ea typeface="+mj-ea"/>
                  <a:cs typeface="Microsoft JhengHei"/>
                </a:rPr>
                <a:t>が</a:t>
              </a:r>
              <a:r>
                <a:rPr sz="1100" spc="-195" dirty="0">
                  <a:solidFill>
                    <a:srgbClr val="231F20"/>
                  </a:solidFill>
                  <a:latin typeface="+mj-ea"/>
                  <a:ea typeface="+mj-ea"/>
                  <a:cs typeface="Microsoft JhengHei"/>
                </a:rPr>
                <a:t>、</a:t>
              </a:r>
              <a:r>
                <a:rPr sz="1100" spc="-20" dirty="0">
                  <a:solidFill>
                    <a:srgbClr val="231F20"/>
                  </a:solidFill>
                  <a:latin typeface="+mj-ea"/>
                  <a:ea typeface="+mj-ea"/>
                  <a:cs typeface="Microsoft JhengHei"/>
                </a:rPr>
                <a:t>特定</a:t>
              </a:r>
              <a:r>
                <a:rPr sz="1100" spc="-25" dirty="0">
                  <a:solidFill>
                    <a:srgbClr val="231F20"/>
                  </a:solidFill>
                  <a:latin typeface="+mj-ea"/>
                  <a:ea typeface="+mj-ea"/>
                  <a:cs typeface="Microsoft JhengHei"/>
                </a:rPr>
                <a:t>できな</a:t>
              </a:r>
              <a:r>
                <a:rPr sz="1100" spc="-20" dirty="0">
                  <a:solidFill>
                    <a:srgbClr val="231F20"/>
                  </a:solidFill>
                  <a:latin typeface="+mj-ea"/>
                  <a:ea typeface="+mj-ea"/>
                  <a:cs typeface="Microsoft JhengHei"/>
                </a:rPr>
                <a:t>い</a:t>
              </a:r>
              <a:r>
                <a:rPr sz="1100" spc="-10" dirty="0">
                  <a:solidFill>
                    <a:srgbClr val="231F20"/>
                  </a:solidFill>
                  <a:latin typeface="+mj-ea"/>
                  <a:ea typeface="+mj-ea"/>
                  <a:cs typeface="Microsoft JhengHei"/>
                </a:rPr>
                <a:t>）</a:t>
              </a:r>
              <a:endParaRPr sz="1100" dirty="0">
                <a:latin typeface="+mj-ea"/>
                <a:ea typeface="+mj-ea"/>
                <a:cs typeface="Microsoft JhengHei"/>
              </a:endParaRPr>
            </a:p>
            <a:p>
              <a:pPr marL="44450">
                <a:lnSpc>
                  <a:spcPct val="100000"/>
                </a:lnSpc>
                <a:spcBef>
                  <a:spcPts val="1140"/>
                </a:spcBef>
              </a:pPr>
              <a:r>
                <a:rPr sz="1200" spc="10" dirty="0">
                  <a:solidFill>
                    <a:srgbClr val="231F20"/>
                  </a:solidFill>
                  <a:latin typeface="+mj-ea"/>
                  <a:ea typeface="+mj-ea"/>
                  <a:cs typeface="Microsoft JhengHei"/>
                </a:rPr>
                <a:t>【</a:t>
              </a:r>
              <a:r>
                <a:rPr sz="1200" spc="125" dirty="0">
                  <a:solidFill>
                    <a:srgbClr val="231F20"/>
                  </a:solidFill>
                  <a:latin typeface="+mj-ea"/>
                  <a:ea typeface="+mj-ea"/>
                  <a:cs typeface="Microsoft JhengHei"/>
                </a:rPr>
                <a:t>B</a:t>
              </a:r>
              <a:r>
                <a:rPr sz="1200" spc="35" dirty="0">
                  <a:solidFill>
                    <a:srgbClr val="231F20"/>
                  </a:solidFill>
                  <a:latin typeface="+mj-ea"/>
                  <a:ea typeface="+mj-ea"/>
                  <a:cs typeface="Microsoft JhengHei"/>
                </a:rPr>
                <a:t>群】</a:t>
              </a:r>
              <a:r>
                <a:rPr sz="1200" spc="15" dirty="0">
                  <a:solidFill>
                    <a:srgbClr val="231F20"/>
                  </a:solidFill>
                  <a:latin typeface="+mj-ea"/>
                  <a:ea typeface="+mj-ea"/>
                  <a:cs typeface="Microsoft JhengHei"/>
                </a:rPr>
                <a:t>69</a:t>
              </a:r>
              <a:r>
                <a:rPr sz="1200" spc="-135" dirty="0">
                  <a:solidFill>
                    <a:srgbClr val="231F20"/>
                  </a:solidFill>
                  <a:latin typeface="+mj-ea"/>
                  <a:ea typeface="+mj-ea"/>
                  <a:cs typeface="Microsoft JhengHei"/>
                </a:rPr>
                <a:t> </a:t>
              </a:r>
              <a:r>
                <a:rPr sz="1200" spc="-10" dirty="0">
                  <a:solidFill>
                    <a:srgbClr val="231F20"/>
                  </a:solidFill>
                  <a:latin typeface="+mj-ea"/>
                  <a:ea typeface="+mj-ea"/>
                  <a:cs typeface="Microsoft JhengHei"/>
                </a:rPr>
                <a:t>件</a:t>
              </a:r>
              <a:r>
                <a:rPr lang="ja-JP" altLang="en-US" sz="1200" spc="-10" dirty="0">
                  <a:solidFill>
                    <a:srgbClr val="231F20"/>
                  </a:solidFill>
                  <a:latin typeface="+mj-ea"/>
                  <a:ea typeface="+mj-ea"/>
                  <a:cs typeface="Microsoft JhengHei"/>
                </a:rPr>
                <a:t>　　   </a:t>
              </a:r>
              <a:r>
                <a:rPr sz="1200" spc="-10" dirty="0">
                  <a:solidFill>
                    <a:srgbClr val="231F20"/>
                  </a:solidFill>
                  <a:latin typeface="+mj-ea"/>
                  <a:ea typeface="+mj-ea"/>
                  <a:cs typeface="Microsoft JhengHei"/>
                </a:rPr>
                <a:t>新生児</a:t>
              </a:r>
              <a:r>
                <a:rPr sz="1200" spc="-15" dirty="0">
                  <a:solidFill>
                    <a:srgbClr val="231F20"/>
                  </a:solidFill>
                  <a:latin typeface="+mj-ea"/>
                  <a:ea typeface="+mj-ea"/>
                  <a:cs typeface="Microsoft JhengHei"/>
                </a:rPr>
                <a:t>期</a:t>
              </a:r>
              <a:r>
                <a:rPr sz="1050" spc="127" baseline="50505" dirty="0">
                  <a:solidFill>
                    <a:srgbClr val="231F20"/>
                  </a:solidFill>
                  <a:latin typeface="+mj-ea"/>
                  <a:ea typeface="+mj-ea"/>
                  <a:cs typeface="Microsoft JhengHei"/>
                </a:rPr>
                <a:t>注</a:t>
              </a:r>
              <a:r>
                <a:rPr sz="1050" spc="60" baseline="50505" dirty="0">
                  <a:solidFill>
                    <a:srgbClr val="231F20"/>
                  </a:solidFill>
                  <a:latin typeface="+mj-ea"/>
                  <a:ea typeface="+mj-ea"/>
                  <a:cs typeface="Microsoft JhengHei"/>
                </a:rPr>
                <a:t>4）</a:t>
              </a:r>
              <a:r>
                <a:rPr sz="1200" spc="-10" dirty="0">
                  <a:solidFill>
                    <a:srgbClr val="231F20"/>
                  </a:solidFill>
                  <a:latin typeface="+mj-ea"/>
                  <a:ea typeface="+mj-ea"/>
                  <a:cs typeface="Microsoft JhengHei"/>
                </a:rPr>
                <a:t>の発症が推測される事例</a:t>
              </a:r>
              <a:endParaRPr sz="1200" dirty="0">
                <a:latin typeface="+mj-ea"/>
                <a:ea typeface="+mj-ea"/>
                <a:cs typeface="Microsoft JhengHei"/>
              </a:endParaRPr>
            </a:p>
            <a:p>
              <a:pPr marL="44450">
                <a:lnSpc>
                  <a:spcPct val="100000"/>
                </a:lnSpc>
                <a:spcBef>
                  <a:spcPts val="570"/>
                </a:spcBef>
              </a:pPr>
              <a:r>
                <a:rPr lang="ja-JP" altLang="en-US" sz="1100" spc="40" dirty="0">
                  <a:solidFill>
                    <a:srgbClr val="231F20"/>
                  </a:solidFill>
                  <a:latin typeface="+mj-ea"/>
                  <a:ea typeface="+mj-ea"/>
                  <a:cs typeface="Microsoft JhengHei"/>
                </a:rPr>
                <a:t>　　　　　　　　　  </a:t>
              </a:r>
              <a:r>
                <a:rPr sz="1100" spc="40" dirty="0">
                  <a:solidFill>
                    <a:srgbClr val="231F20"/>
                  </a:solidFill>
                  <a:latin typeface="+mj-ea"/>
                  <a:ea typeface="+mj-ea"/>
                  <a:cs typeface="Microsoft JhengHei"/>
                </a:rPr>
                <a:t>（ALTE</a:t>
              </a:r>
              <a:r>
                <a:rPr sz="1100" spc="127" baseline="50505" dirty="0">
                  <a:solidFill>
                    <a:srgbClr val="231F20"/>
                  </a:solidFill>
                  <a:latin typeface="+mj-ea"/>
                  <a:ea typeface="+mj-ea"/>
                  <a:cs typeface="Microsoft JhengHei"/>
                </a:rPr>
                <a:t>注</a:t>
              </a:r>
              <a:r>
                <a:rPr sz="1100" spc="60" baseline="50505" dirty="0">
                  <a:solidFill>
                    <a:srgbClr val="231F20"/>
                  </a:solidFill>
                  <a:latin typeface="+mj-ea"/>
                  <a:ea typeface="+mj-ea"/>
                  <a:cs typeface="Microsoft JhengHei"/>
                </a:rPr>
                <a:t>5）</a:t>
              </a:r>
              <a:r>
                <a:rPr sz="1100" spc="-10" dirty="0">
                  <a:solidFill>
                    <a:srgbClr val="231F20"/>
                  </a:solidFill>
                  <a:latin typeface="+mj-ea"/>
                  <a:ea typeface="+mj-ea"/>
                  <a:cs typeface="Microsoft JhengHei"/>
                </a:rPr>
                <a:t>の可能性が否定できない、呼吸・循環障害の原因は特定できない）</a:t>
              </a:r>
              <a:endParaRPr sz="1100" dirty="0">
                <a:latin typeface="+mj-ea"/>
                <a:ea typeface="+mj-ea"/>
                <a:cs typeface="Microsoft JhengHei"/>
              </a:endParaRPr>
            </a:p>
          </p:txBody>
        </p:sp>
        <p:sp>
          <p:nvSpPr>
            <p:cNvPr id="9" name="object 10">
              <a:extLst>
                <a:ext uri="{FF2B5EF4-FFF2-40B4-BE49-F238E27FC236}">
                  <a16:creationId xmlns:a16="http://schemas.microsoft.com/office/drawing/2014/main" id="{9E27D688-37E5-4BA8-85EF-170DC8479D72}"/>
                </a:ext>
              </a:extLst>
            </p:cNvPr>
            <p:cNvSpPr txBox="1"/>
            <p:nvPr/>
          </p:nvSpPr>
          <p:spPr>
            <a:xfrm>
              <a:off x="1537157" y="3717826"/>
              <a:ext cx="7087457" cy="893834"/>
            </a:xfrm>
            <a:prstGeom prst="rect">
              <a:avLst/>
            </a:prstGeom>
            <a:ln w="4317">
              <a:solidFill>
                <a:srgbClr val="231F20"/>
              </a:solidFill>
            </a:ln>
          </p:spPr>
          <p:txBody>
            <a:bodyPr vert="horz" wrap="square" lIns="0" tIns="82550" rIns="0" bIns="0" rtlCol="0">
              <a:spAutoFit/>
            </a:bodyPr>
            <a:lstStyle/>
            <a:p>
              <a:pPr marL="107314">
                <a:lnSpc>
                  <a:spcPct val="100000"/>
                </a:lnSpc>
                <a:spcBef>
                  <a:spcPts val="650"/>
                </a:spcBef>
              </a:pPr>
              <a:r>
                <a:rPr sz="1200" spc="-10" dirty="0">
                  <a:solidFill>
                    <a:srgbClr val="231F20"/>
                  </a:solidFill>
                  <a:latin typeface="+mj-lt"/>
                  <a:cs typeface="Microsoft JhengHei"/>
                </a:rPr>
                <a:t>脳性麻痺発症への関与が推測される事象</a:t>
              </a:r>
              <a:r>
                <a:rPr sz="1050" spc="127" baseline="50505" dirty="0">
                  <a:solidFill>
                    <a:srgbClr val="231F20"/>
                  </a:solidFill>
                  <a:latin typeface="+mj-lt"/>
                  <a:cs typeface="Microsoft JhengHei"/>
                </a:rPr>
                <a:t>注</a:t>
              </a:r>
              <a:r>
                <a:rPr sz="1050" spc="60" baseline="50505" dirty="0">
                  <a:solidFill>
                    <a:srgbClr val="231F20"/>
                  </a:solidFill>
                  <a:latin typeface="+mj-lt"/>
                  <a:cs typeface="Microsoft JhengHei"/>
                </a:rPr>
                <a:t>1）</a:t>
              </a:r>
              <a:r>
                <a:rPr sz="1200" spc="-10" dirty="0">
                  <a:solidFill>
                    <a:srgbClr val="231F20"/>
                  </a:solidFill>
                  <a:latin typeface="+mj-lt"/>
                  <a:cs typeface="Microsoft JhengHei"/>
                </a:rPr>
                <a:t>が認められない事</a:t>
              </a:r>
              <a:r>
                <a:rPr sz="1200" spc="-15" dirty="0">
                  <a:solidFill>
                    <a:srgbClr val="231F20"/>
                  </a:solidFill>
                  <a:latin typeface="+mj-lt"/>
                  <a:cs typeface="Microsoft JhengHei"/>
                </a:rPr>
                <a:t>例</a:t>
              </a:r>
              <a:r>
                <a:rPr sz="1050" spc="127" baseline="50505" dirty="0">
                  <a:solidFill>
                    <a:srgbClr val="231F20"/>
                  </a:solidFill>
                  <a:latin typeface="+mj-lt"/>
                  <a:cs typeface="Microsoft JhengHei"/>
                </a:rPr>
                <a:t>注</a:t>
              </a:r>
              <a:r>
                <a:rPr sz="1050" spc="60" baseline="50505" dirty="0">
                  <a:solidFill>
                    <a:srgbClr val="231F20"/>
                  </a:solidFill>
                  <a:latin typeface="+mj-lt"/>
                  <a:cs typeface="Microsoft JhengHei"/>
                </a:rPr>
                <a:t>6）</a:t>
              </a:r>
              <a:endParaRPr sz="1050" baseline="50505" dirty="0">
                <a:latin typeface="+mj-lt"/>
                <a:cs typeface="Microsoft JhengHei"/>
              </a:endParaRPr>
            </a:p>
            <a:p>
              <a:pPr marL="44450">
                <a:lnSpc>
                  <a:spcPct val="100000"/>
                </a:lnSpc>
                <a:spcBef>
                  <a:spcPts val="855"/>
                </a:spcBef>
              </a:pPr>
              <a:r>
                <a:rPr sz="1200" spc="35" dirty="0">
                  <a:solidFill>
                    <a:srgbClr val="231F20"/>
                  </a:solidFill>
                  <a:latin typeface="+mj-lt"/>
                  <a:cs typeface="Microsoft JhengHei"/>
                </a:rPr>
                <a:t>【</a:t>
              </a:r>
              <a:r>
                <a:rPr sz="1200" spc="135" dirty="0">
                  <a:solidFill>
                    <a:srgbClr val="231F20"/>
                  </a:solidFill>
                  <a:latin typeface="+mj-lt"/>
                  <a:cs typeface="Microsoft JhengHei"/>
                </a:rPr>
                <a:t>C</a:t>
              </a:r>
              <a:r>
                <a:rPr sz="1200" spc="50" dirty="0">
                  <a:solidFill>
                    <a:srgbClr val="231F20"/>
                  </a:solidFill>
                  <a:latin typeface="+mj-lt"/>
                  <a:cs typeface="Microsoft JhengHei"/>
                </a:rPr>
                <a:t>群】</a:t>
              </a:r>
              <a:r>
                <a:rPr sz="1200" spc="25" dirty="0">
                  <a:solidFill>
                    <a:srgbClr val="231F20"/>
                  </a:solidFill>
                  <a:latin typeface="+mj-lt"/>
                  <a:cs typeface="Microsoft JhengHei"/>
                </a:rPr>
                <a:t>178</a:t>
              </a:r>
              <a:r>
                <a:rPr sz="1200" spc="-135" dirty="0">
                  <a:solidFill>
                    <a:srgbClr val="231F20"/>
                  </a:solidFill>
                  <a:latin typeface="+mj-lt"/>
                  <a:cs typeface="Microsoft JhengHei"/>
                </a:rPr>
                <a:t> </a:t>
              </a:r>
              <a:r>
                <a:rPr sz="1200" spc="-10" dirty="0">
                  <a:solidFill>
                    <a:srgbClr val="231F20"/>
                  </a:solidFill>
                  <a:latin typeface="+mj-lt"/>
                  <a:cs typeface="Microsoft JhengHei"/>
                </a:rPr>
                <a:t>件</a:t>
              </a:r>
              <a:r>
                <a:rPr lang="ja-JP" altLang="en-US" sz="1200" spc="-10" dirty="0">
                  <a:solidFill>
                    <a:srgbClr val="231F20"/>
                  </a:solidFill>
                  <a:latin typeface="+mj-lt"/>
                  <a:cs typeface="Microsoft JhengHei"/>
                </a:rPr>
                <a:t>　　</a:t>
              </a:r>
              <a:r>
                <a:rPr sz="1200" spc="-10" dirty="0" err="1">
                  <a:solidFill>
                    <a:srgbClr val="231F20"/>
                  </a:solidFill>
                  <a:latin typeface="+mj-lt"/>
                  <a:cs typeface="Microsoft JhengHei"/>
                </a:rPr>
                <a:t>脳性麻痺発症の原因は不明である事例</a:t>
              </a:r>
              <a:endParaRPr sz="1200" dirty="0">
                <a:latin typeface="+mj-lt"/>
                <a:cs typeface="Microsoft JhengHei"/>
              </a:endParaRPr>
            </a:p>
            <a:p>
              <a:pPr marL="44450">
                <a:lnSpc>
                  <a:spcPct val="100000"/>
                </a:lnSpc>
                <a:spcBef>
                  <a:spcPts val="1135"/>
                </a:spcBef>
              </a:pPr>
              <a:r>
                <a:rPr sz="1200" spc="25" dirty="0">
                  <a:solidFill>
                    <a:srgbClr val="231F20"/>
                  </a:solidFill>
                  <a:latin typeface="+mj-lt"/>
                  <a:cs typeface="Microsoft JhengHei"/>
                </a:rPr>
                <a:t>【</a:t>
              </a:r>
              <a:r>
                <a:rPr sz="1200" spc="130" dirty="0">
                  <a:solidFill>
                    <a:srgbClr val="231F20"/>
                  </a:solidFill>
                  <a:latin typeface="+mj-lt"/>
                  <a:cs typeface="Microsoft JhengHei"/>
                </a:rPr>
                <a:t>D</a:t>
              </a:r>
              <a:r>
                <a:rPr sz="1200" spc="35" dirty="0">
                  <a:solidFill>
                    <a:srgbClr val="231F20"/>
                  </a:solidFill>
                  <a:latin typeface="+mj-lt"/>
                  <a:cs typeface="Microsoft JhengHei"/>
                </a:rPr>
                <a:t>群】</a:t>
              </a:r>
              <a:r>
                <a:rPr sz="1200" spc="15" dirty="0">
                  <a:solidFill>
                    <a:srgbClr val="231F20"/>
                  </a:solidFill>
                  <a:latin typeface="+mj-lt"/>
                  <a:cs typeface="Microsoft JhengHei"/>
                </a:rPr>
                <a:t>81</a:t>
              </a:r>
              <a:r>
                <a:rPr sz="1200" spc="-135" dirty="0">
                  <a:solidFill>
                    <a:srgbClr val="231F20"/>
                  </a:solidFill>
                  <a:latin typeface="+mj-lt"/>
                  <a:cs typeface="Microsoft JhengHei"/>
                </a:rPr>
                <a:t> </a:t>
              </a:r>
              <a:r>
                <a:rPr sz="1200" spc="-10" dirty="0">
                  <a:solidFill>
                    <a:srgbClr val="231F20"/>
                  </a:solidFill>
                  <a:latin typeface="+mj-lt"/>
                  <a:cs typeface="Microsoft JhengHei"/>
                </a:rPr>
                <a:t>件</a:t>
              </a:r>
              <a:r>
                <a:rPr lang="ja-JP" altLang="en-US" sz="1200" spc="-10" dirty="0">
                  <a:solidFill>
                    <a:srgbClr val="231F20"/>
                  </a:solidFill>
                  <a:latin typeface="+mj-lt"/>
                  <a:cs typeface="Microsoft JhengHei"/>
                </a:rPr>
                <a:t>　　  </a:t>
              </a:r>
              <a:r>
                <a:rPr sz="1200" spc="-10" dirty="0">
                  <a:solidFill>
                    <a:srgbClr val="231F20"/>
                  </a:solidFill>
                  <a:latin typeface="+mj-lt"/>
                  <a:cs typeface="Microsoft JhengHei"/>
                </a:rPr>
                <a:t>先天性要</a:t>
              </a:r>
              <a:r>
                <a:rPr sz="1200" spc="-15" dirty="0">
                  <a:solidFill>
                    <a:srgbClr val="231F20"/>
                  </a:solidFill>
                  <a:latin typeface="+mj-lt"/>
                  <a:cs typeface="Microsoft JhengHei"/>
                </a:rPr>
                <a:t>因</a:t>
              </a:r>
              <a:r>
                <a:rPr sz="1050" spc="127" baseline="50505" dirty="0">
                  <a:solidFill>
                    <a:srgbClr val="231F20"/>
                  </a:solidFill>
                  <a:latin typeface="+mj-lt"/>
                  <a:cs typeface="Microsoft JhengHei"/>
                </a:rPr>
                <a:t>注</a:t>
              </a:r>
              <a:r>
                <a:rPr sz="1050" spc="60" baseline="50505" dirty="0">
                  <a:solidFill>
                    <a:srgbClr val="231F20"/>
                  </a:solidFill>
                  <a:latin typeface="+mj-lt"/>
                  <a:cs typeface="Microsoft JhengHei"/>
                </a:rPr>
                <a:t>7）</a:t>
              </a:r>
              <a:r>
                <a:rPr sz="1200" spc="-10" dirty="0">
                  <a:solidFill>
                    <a:srgbClr val="231F20"/>
                  </a:solidFill>
                  <a:latin typeface="+mj-lt"/>
                  <a:cs typeface="Microsoft JhengHei"/>
                </a:rPr>
                <a:t>の可能性があるまたは可能性が否定できない事例</a:t>
              </a:r>
              <a:endParaRPr sz="1200" dirty="0">
                <a:latin typeface="+mj-lt"/>
                <a:cs typeface="Microsoft JhengHei"/>
              </a:endParaRPr>
            </a:p>
          </p:txBody>
        </p:sp>
        <p:sp>
          <p:nvSpPr>
            <p:cNvPr id="10" name="object 11">
              <a:extLst>
                <a:ext uri="{FF2B5EF4-FFF2-40B4-BE49-F238E27FC236}">
                  <a16:creationId xmlns:a16="http://schemas.microsoft.com/office/drawing/2014/main" id="{EC8C4F78-D233-4498-A8EA-49A361528AF1}"/>
                </a:ext>
              </a:extLst>
            </p:cNvPr>
            <p:cNvSpPr/>
            <p:nvPr/>
          </p:nvSpPr>
          <p:spPr>
            <a:xfrm>
              <a:off x="559882" y="1610717"/>
              <a:ext cx="278101" cy="425617"/>
            </a:xfrm>
            <a:custGeom>
              <a:avLst/>
              <a:gdLst/>
              <a:ahLst/>
              <a:cxnLst/>
              <a:rect l="l" t="t" r="r" b="b"/>
              <a:pathLst>
                <a:path w="286384" h="743585">
                  <a:moveTo>
                    <a:pt x="286194" y="0"/>
                  </a:moveTo>
                  <a:lnTo>
                    <a:pt x="0" y="0"/>
                  </a:lnTo>
                  <a:lnTo>
                    <a:pt x="0" y="743394"/>
                  </a:lnTo>
                  <a:lnTo>
                    <a:pt x="286194" y="743394"/>
                  </a:lnTo>
                </a:path>
              </a:pathLst>
            </a:custGeom>
            <a:ln w="36004">
              <a:solidFill>
                <a:srgbClr val="231F20"/>
              </a:solidFill>
            </a:ln>
          </p:spPr>
          <p:txBody>
            <a:bodyPr wrap="square" lIns="0" tIns="0" rIns="0" bIns="0" rtlCol="0"/>
            <a:lstStyle/>
            <a:p>
              <a:endParaRPr/>
            </a:p>
          </p:txBody>
        </p:sp>
        <p:sp>
          <p:nvSpPr>
            <p:cNvPr id="11" name="object 12">
              <a:extLst>
                <a:ext uri="{FF2B5EF4-FFF2-40B4-BE49-F238E27FC236}">
                  <a16:creationId xmlns:a16="http://schemas.microsoft.com/office/drawing/2014/main" id="{527A563F-FCD6-4688-B34C-B956AA880B35}"/>
                </a:ext>
              </a:extLst>
            </p:cNvPr>
            <p:cNvSpPr/>
            <p:nvPr/>
          </p:nvSpPr>
          <p:spPr>
            <a:xfrm>
              <a:off x="966981" y="2208086"/>
              <a:ext cx="462475" cy="2013796"/>
            </a:xfrm>
            <a:custGeom>
              <a:avLst/>
              <a:gdLst/>
              <a:ahLst/>
              <a:cxnLst/>
              <a:rect l="l" t="t" r="r" b="b"/>
              <a:pathLst>
                <a:path w="476250" h="3363595">
                  <a:moveTo>
                    <a:pt x="0" y="0"/>
                  </a:moveTo>
                  <a:lnTo>
                    <a:pt x="0" y="3363531"/>
                  </a:lnTo>
                  <a:lnTo>
                    <a:pt x="476161" y="3363531"/>
                  </a:lnTo>
                </a:path>
              </a:pathLst>
            </a:custGeom>
            <a:ln w="36004">
              <a:solidFill>
                <a:srgbClr val="231F20"/>
              </a:solidFill>
            </a:ln>
          </p:spPr>
          <p:txBody>
            <a:bodyPr wrap="square" lIns="0" tIns="0" rIns="0" bIns="0" rtlCol="0"/>
            <a:lstStyle/>
            <a:p>
              <a:endParaRPr/>
            </a:p>
          </p:txBody>
        </p:sp>
        <p:sp>
          <p:nvSpPr>
            <p:cNvPr id="13" name="object 14">
              <a:extLst>
                <a:ext uri="{FF2B5EF4-FFF2-40B4-BE49-F238E27FC236}">
                  <a16:creationId xmlns:a16="http://schemas.microsoft.com/office/drawing/2014/main" id="{9DCFDE02-B5C2-450A-9C61-3E9F45737DBC}"/>
                </a:ext>
              </a:extLst>
            </p:cNvPr>
            <p:cNvSpPr/>
            <p:nvPr/>
          </p:nvSpPr>
          <p:spPr>
            <a:xfrm>
              <a:off x="949501" y="2842318"/>
              <a:ext cx="480357" cy="0"/>
            </a:xfrm>
            <a:custGeom>
              <a:avLst/>
              <a:gdLst/>
              <a:ahLst/>
              <a:cxnLst/>
              <a:rect l="l" t="t" r="r" b="b"/>
              <a:pathLst>
                <a:path w="494664">
                  <a:moveTo>
                    <a:pt x="0" y="0"/>
                  </a:moveTo>
                  <a:lnTo>
                    <a:pt x="494156" y="0"/>
                  </a:lnTo>
                </a:path>
              </a:pathLst>
            </a:custGeom>
            <a:ln w="36004">
              <a:solidFill>
                <a:srgbClr val="231F20"/>
              </a:solidFill>
            </a:ln>
          </p:spPr>
          <p:txBody>
            <a:bodyPr wrap="square" lIns="0" tIns="0" rIns="0" bIns="0" rtlCol="0"/>
            <a:lstStyle/>
            <a:p>
              <a:endParaRPr/>
            </a:p>
          </p:txBody>
        </p:sp>
        <p:sp>
          <p:nvSpPr>
            <p:cNvPr id="14" name="object 15">
              <a:extLst>
                <a:ext uri="{FF2B5EF4-FFF2-40B4-BE49-F238E27FC236}">
                  <a16:creationId xmlns:a16="http://schemas.microsoft.com/office/drawing/2014/main" id="{9386E363-8E38-4B41-AEE3-3C6E9884C44E}"/>
                </a:ext>
              </a:extLst>
            </p:cNvPr>
            <p:cNvSpPr/>
            <p:nvPr/>
          </p:nvSpPr>
          <p:spPr>
            <a:xfrm>
              <a:off x="1364706" y="2781722"/>
              <a:ext cx="165258" cy="121266"/>
            </a:xfrm>
            <a:custGeom>
              <a:avLst/>
              <a:gdLst/>
              <a:ahLst/>
              <a:cxnLst/>
              <a:rect l="l" t="t" r="r" b="b"/>
              <a:pathLst>
                <a:path w="170180" h="123825">
                  <a:moveTo>
                    <a:pt x="0" y="0"/>
                  </a:moveTo>
                  <a:lnTo>
                    <a:pt x="0" y="123748"/>
                  </a:lnTo>
                  <a:lnTo>
                    <a:pt x="170027" y="61874"/>
                  </a:lnTo>
                  <a:lnTo>
                    <a:pt x="0" y="0"/>
                  </a:lnTo>
                  <a:close/>
                </a:path>
              </a:pathLst>
            </a:custGeom>
            <a:solidFill>
              <a:srgbClr val="231F20"/>
            </a:solidFill>
          </p:spPr>
          <p:txBody>
            <a:bodyPr wrap="square" lIns="0" tIns="0" rIns="0" bIns="0" rtlCol="0"/>
            <a:lstStyle/>
            <a:p>
              <a:endParaRPr/>
            </a:p>
          </p:txBody>
        </p:sp>
        <p:sp>
          <p:nvSpPr>
            <p:cNvPr id="15" name="object 16">
              <a:extLst>
                <a:ext uri="{FF2B5EF4-FFF2-40B4-BE49-F238E27FC236}">
                  <a16:creationId xmlns:a16="http://schemas.microsoft.com/office/drawing/2014/main" id="{3342F26F-3B1E-426C-A90D-EE4DA69FA3BD}"/>
                </a:ext>
              </a:extLst>
            </p:cNvPr>
            <p:cNvSpPr txBox="1"/>
            <p:nvPr/>
          </p:nvSpPr>
          <p:spPr>
            <a:xfrm>
              <a:off x="1063669" y="2444031"/>
              <a:ext cx="432259" cy="152606"/>
            </a:xfrm>
            <a:prstGeom prst="rect">
              <a:avLst/>
            </a:prstGeom>
          </p:spPr>
          <p:txBody>
            <a:bodyPr vert="horz" wrap="square" lIns="0" tIns="13970" rIns="0" bIns="0" rtlCol="0">
              <a:spAutoFit/>
            </a:bodyPr>
            <a:lstStyle/>
            <a:p>
              <a:pPr marL="12700">
                <a:lnSpc>
                  <a:spcPct val="100000"/>
                </a:lnSpc>
                <a:spcBef>
                  <a:spcPts val="110"/>
                </a:spcBef>
              </a:pPr>
              <a:r>
                <a:rPr sz="900" spc="85" dirty="0">
                  <a:solidFill>
                    <a:srgbClr val="231F20"/>
                  </a:solidFill>
                  <a:latin typeface="+mj-lt"/>
                  <a:cs typeface="Microsoft JhengHei"/>
                </a:rPr>
                <a:t>617</a:t>
              </a:r>
              <a:r>
                <a:rPr sz="900" spc="-180" dirty="0">
                  <a:solidFill>
                    <a:srgbClr val="231F20"/>
                  </a:solidFill>
                  <a:latin typeface="+mj-lt"/>
                  <a:cs typeface="Microsoft JhengHei"/>
                </a:rPr>
                <a:t> </a:t>
              </a:r>
              <a:r>
                <a:rPr sz="900" spc="5" dirty="0">
                  <a:solidFill>
                    <a:srgbClr val="231F20"/>
                  </a:solidFill>
                  <a:latin typeface="+mj-lt"/>
                  <a:cs typeface="Microsoft JhengHei"/>
                </a:rPr>
                <a:t>件</a:t>
              </a:r>
              <a:endParaRPr sz="900" dirty="0">
                <a:latin typeface="+mj-lt"/>
                <a:cs typeface="Microsoft JhengHei"/>
              </a:endParaRPr>
            </a:p>
          </p:txBody>
        </p:sp>
        <p:sp>
          <p:nvSpPr>
            <p:cNvPr id="16" name="object 17">
              <a:extLst>
                <a:ext uri="{FF2B5EF4-FFF2-40B4-BE49-F238E27FC236}">
                  <a16:creationId xmlns:a16="http://schemas.microsoft.com/office/drawing/2014/main" id="{49D40474-E837-4CB8-9AEC-CD8561A1A51D}"/>
                </a:ext>
              </a:extLst>
            </p:cNvPr>
            <p:cNvSpPr txBox="1"/>
            <p:nvPr/>
          </p:nvSpPr>
          <p:spPr>
            <a:xfrm>
              <a:off x="1069604" y="3931997"/>
              <a:ext cx="432259" cy="152606"/>
            </a:xfrm>
            <a:prstGeom prst="rect">
              <a:avLst/>
            </a:prstGeom>
          </p:spPr>
          <p:txBody>
            <a:bodyPr vert="horz" wrap="square" lIns="0" tIns="13970" rIns="0" bIns="0" rtlCol="0">
              <a:spAutoFit/>
            </a:bodyPr>
            <a:lstStyle/>
            <a:p>
              <a:pPr marL="12700">
                <a:lnSpc>
                  <a:spcPct val="100000"/>
                </a:lnSpc>
                <a:spcBef>
                  <a:spcPts val="110"/>
                </a:spcBef>
              </a:pPr>
              <a:r>
                <a:rPr sz="900" spc="85" dirty="0">
                  <a:solidFill>
                    <a:srgbClr val="231F20"/>
                  </a:solidFill>
                  <a:latin typeface="+mj-lt"/>
                  <a:cs typeface="Microsoft JhengHei"/>
                </a:rPr>
                <a:t>259</a:t>
              </a:r>
              <a:r>
                <a:rPr sz="900" spc="-180" dirty="0">
                  <a:solidFill>
                    <a:srgbClr val="231F20"/>
                  </a:solidFill>
                  <a:latin typeface="+mj-lt"/>
                  <a:cs typeface="Microsoft JhengHei"/>
                </a:rPr>
                <a:t> </a:t>
              </a:r>
              <a:r>
                <a:rPr sz="900" spc="5" dirty="0">
                  <a:solidFill>
                    <a:srgbClr val="231F20"/>
                  </a:solidFill>
                  <a:latin typeface="+mj-lt"/>
                  <a:cs typeface="Microsoft JhengHei"/>
                </a:rPr>
                <a:t>件</a:t>
              </a:r>
              <a:endParaRPr sz="900" dirty="0">
                <a:latin typeface="+mj-lt"/>
                <a:cs typeface="Microsoft JhengHei"/>
              </a:endParaRPr>
            </a:p>
          </p:txBody>
        </p:sp>
      </p:grpSp>
      <p:sp>
        <p:nvSpPr>
          <p:cNvPr id="18" name="object 15">
            <a:extLst>
              <a:ext uri="{FF2B5EF4-FFF2-40B4-BE49-F238E27FC236}">
                <a16:creationId xmlns:a16="http://schemas.microsoft.com/office/drawing/2014/main" id="{21B70FC4-9A2B-47C6-9CCB-163046D69B04}"/>
              </a:ext>
            </a:extLst>
          </p:cNvPr>
          <p:cNvSpPr/>
          <p:nvPr/>
        </p:nvSpPr>
        <p:spPr>
          <a:xfrm>
            <a:off x="1383303" y="4058016"/>
            <a:ext cx="165258" cy="121266"/>
          </a:xfrm>
          <a:custGeom>
            <a:avLst/>
            <a:gdLst/>
            <a:ahLst/>
            <a:cxnLst/>
            <a:rect l="l" t="t" r="r" b="b"/>
            <a:pathLst>
              <a:path w="170180" h="123825">
                <a:moveTo>
                  <a:pt x="0" y="0"/>
                </a:moveTo>
                <a:lnTo>
                  <a:pt x="0" y="123748"/>
                </a:lnTo>
                <a:lnTo>
                  <a:pt x="170027" y="61874"/>
                </a:lnTo>
                <a:lnTo>
                  <a:pt x="0" y="0"/>
                </a:lnTo>
                <a:close/>
              </a:path>
            </a:pathLst>
          </a:custGeom>
          <a:solidFill>
            <a:srgbClr val="231F20"/>
          </a:solidFill>
        </p:spPr>
        <p:txBody>
          <a:bodyPr wrap="square" lIns="0" tIns="0" rIns="0" bIns="0" rtlCol="0"/>
          <a:lstStyle/>
          <a:p>
            <a:endParaRPr/>
          </a:p>
        </p:txBody>
      </p:sp>
      <p:sp>
        <p:nvSpPr>
          <p:cNvPr id="20" name="object 18">
            <a:extLst>
              <a:ext uri="{FF2B5EF4-FFF2-40B4-BE49-F238E27FC236}">
                <a16:creationId xmlns:a16="http://schemas.microsoft.com/office/drawing/2014/main" id="{3E120FDD-16AB-4BC8-8DB8-2E74A4F669B8}"/>
              </a:ext>
            </a:extLst>
          </p:cNvPr>
          <p:cNvSpPr txBox="1"/>
          <p:nvPr/>
        </p:nvSpPr>
        <p:spPr>
          <a:xfrm>
            <a:off x="178360" y="4585073"/>
            <a:ext cx="9433048" cy="2139817"/>
          </a:xfrm>
          <a:prstGeom prst="rect">
            <a:avLst/>
          </a:prstGeom>
        </p:spPr>
        <p:txBody>
          <a:bodyPr vert="horz" wrap="square" lIns="0" tIns="12700" rIns="0" bIns="0" rtlCol="0">
            <a:spAutoFit/>
          </a:bodyPr>
          <a:lstStyle/>
          <a:p>
            <a:pPr marL="264160" marR="58419" indent="-252095" algn="just">
              <a:lnSpc>
                <a:spcPct val="111100"/>
              </a:lnSpc>
              <a:spcBef>
                <a:spcPts val="100"/>
              </a:spcBef>
            </a:pPr>
            <a:r>
              <a:rPr sz="800" dirty="0">
                <a:solidFill>
                  <a:srgbClr val="231F20"/>
                </a:solidFill>
                <a:latin typeface="+mj-lt"/>
                <a:cs typeface="ＭＳ Ｐ明朝"/>
              </a:rPr>
              <a:t>注</a:t>
            </a:r>
            <a:r>
              <a:rPr sz="800" spc="-75" dirty="0">
                <a:solidFill>
                  <a:srgbClr val="231F20"/>
                </a:solidFill>
                <a:latin typeface="+mj-lt"/>
                <a:cs typeface="ＭＳ Ｐ明朝"/>
              </a:rPr>
              <a:t>1）</a:t>
            </a:r>
            <a:r>
              <a:rPr sz="800" spc="425" dirty="0">
                <a:solidFill>
                  <a:srgbClr val="231F20"/>
                </a:solidFill>
                <a:latin typeface="+mj-lt"/>
                <a:cs typeface="ＭＳ Ｐ明朝"/>
              </a:rPr>
              <a:t>「</a:t>
            </a:r>
            <a:r>
              <a:rPr sz="800" spc="0" dirty="0">
                <a:solidFill>
                  <a:srgbClr val="231F20"/>
                </a:solidFill>
                <a:latin typeface="+mj-lt"/>
                <a:cs typeface="ＭＳ Ｐ明朝"/>
              </a:rPr>
              <a:t>事象</a:t>
            </a:r>
            <a:r>
              <a:rPr sz="800" spc="425" dirty="0">
                <a:solidFill>
                  <a:srgbClr val="231F20"/>
                </a:solidFill>
                <a:latin typeface="+mj-lt"/>
                <a:cs typeface="ＭＳ Ｐ明朝"/>
              </a:rPr>
              <a:t>」</a:t>
            </a:r>
            <a:r>
              <a:rPr sz="800" spc="25" dirty="0">
                <a:solidFill>
                  <a:srgbClr val="231F20"/>
                </a:solidFill>
                <a:latin typeface="+mj-lt"/>
                <a:cs typeface="ＭＳ Ｐ明朝"/>
              </a:rPr>
              <a:t>は</a:t>
            </a:r>
            <a:r>
              <a:rPr sz="800" spc="285" dirty="0">
                <a:solidFill>
                  <a:srgbClr val="231F20"/>
                </a:solidFill>
                <a:latin typeface="+mj-lt"/>
                <a:cs typeface="ＭＳ Ｐ明朝"/>
              </a:rPr>
              <a:t>、</a:t>
            </a:r>
            <a:r>
              <a:rPr sz="800" spc="0" dirty="0">
                <a:solidFill>
                  <a:srgbClr val="231F20"/>
                </a:solidFill>
                <a:latin typeface="+mj-lt"/>
                <a:cs typeface="ＭＳ Ｐ明朝"/>
              </a:rPr>
              <a:t>児</a:t>
            </a:r>
            <a:r>
              <a:rPr sz="800" spc="40" dirty="0">
                <a:solidFill>
                  <a:srgbClr val="231F20"/>
                </a:solidFill>
                <a:latin typeface="+mj-lt"/>
                <a:cs typeface="ＭＳ Ｐ明朝"/>
              </a:rPr>
              <a:t>の</a:t>
            </a:r>
            <a:r>
              <a:rPr sz="800" spc="0" dirty="0">
                <a:solidFill>
                  <a:srgbClr val="231F20"/>
                </a:solidFill>
                <a:latin typeface="+mj-lt"/>
                <a:cs typeface="ＭＳ Ｐ明朝"/>
              </a:rPr>
              <a:t>頭部画像所見</a:t>
            </a:r>
            <a:r>
              <a:rPr sz="800" spc="50" dirty="0">
                <a:solidFill>
                  <a:srgbClr val="231F20"/>
                </a:solidFill>
                <a:latin typeface="+mj-lt"/>
                <a:cs typeface="ＭＳ Ｐ明朝"/>
              </a:rPr>
              <a:t>か</a:t>
            </a:r>
            <a:r>
              <a:rPr sz="800" spc="200" dirty="0">
                <a:solidFill>
                  <a:srgbClr val="231F20"/>
                </a:solidFill>
                <a:latin typeface="+mj-lt"/>
                <a:cs typeface="ＭＳ Ｐ明朝"/>
              </a:rPr>
              <a:t>ら</a:t>
            </a:r>
            <a:r>
              <a:rPr sz="800" spc="40" dirty="0">
                <a:solidFill>
                  <a:srgbClr val="231F20"/>
                </a:solidFill>
                <a:latin typeface="+mj-lt"/>
                <a:cs typeface="ＭＳ Ｐ明朝"/>
              </a:rPr>
              <a:t>の</a:t>
            </a:r>
            <a:r>
              <a:rPr sz="800" spc="0" dirty="0">
                <a:solidFill>
                  <a:srgbClr val="231F20"/>
                </a:solidFill>
                <a:latin typeface="+mj-lt"/>
                <a:cs typeface="ＭＳ Ｐ明朝"/>
              </a:rPr>
              <a:t>診断</a:t>
            </a:r>
            <a:r>
              <a:rPr sz="800" spc="40" dirty="0">
                <a:solidFill>
                  <a:srgbClr val="231F20"/>
                </a:solidFill>
                <a:latin typeface="+mj-lt"/>
                <a:cs typeface="ＭＳ Ｐ明朝"/>
              </a:rPr>
              <a:t>に</a:t>
            </a:r>
            <a:r>
              <a:rPr sz="800" spc="180" dirty="0">
                <a:solidFill>
                  <a:srgbClr val="231F20"/>
                </a:solidFill>
                <a:latin typeface="+mj-lt"/>
                <a:cs typeface="ＭＳ Ｐ明朝"/>
              </a:rPr>
              <a:t>よ</a:t>
            </a:r>
            <a:r>
              <a:rPr sz="800" spc="175" dirty="0">
                <a:solidFill>
                  <a:srgbClr val="231F20"/>
                </a:solidFill>
                <a:latin typeface="+mj-lt"/>
                <a:cs typeface="ＭＳ Ｐ明朝"/>
              </a:rPr>
              <a:t>る</a:t>
            </a:r>
            <a:r>
              <a:rPr sz="800" spc="0" dirty="0">
                <a:solidFill>
                  <a:srgbClr val="231F20"/>
                </a:solidFill>
                <a:latin typeface="+mj-lt"/>
                <a:cs typeface="ＭＳ Ｐ明朝"/>
              </a:rPr>
              <a:t>破壊性病</a:t>
            </a:r>
            <a:r>
              <a:rPr sz="800" dirty="0">
                <a:solidFill>
                  <a:srgbClr val="231F20"/>
                </a:solidFill>
                <a:latin typeface="+mj-lt"/>
                <a:cs typeface="ＭＳ Ｐ明朝"/>
              </a:rPr>
              <a:t>変</a:t>
            </a:r>
            <a:r>
              <a:rPr sz="800" spc="425" dirty="0">
                <a:solidFill>
                  <a:srgbClr val="231F20"/>
                </a:solidFill>
                <a:latin typeface="+mj-lt"/>
                <a:cs typeface="ＭＳ Ｐ明朝"/>
              </a:rPr>
              <a:t>（</a:t>
            </a:r>
            <a:r>
              <a:rPr sz="800" spc="0" dirty="0">
                <a:solidFill>
                  <a:srgbClr val="231F20"/>
                </a:solidFill>
                <a:latin typeface="+mj-lt"/>
                <a:cs typeface="ＭＳ Ｐ明朝"/>
              </a:rPr>
              <a:t>低酸素性虚血性脳</a:t>
            </a:r>
            <a:r>
              <a:rPr sz="800" spc="100" dirty="0">
                <a:solidFill>
                  <a:srgbClr val="231F20"/>
                </a:solidFill>
                <a:latin typeface="+mj-lt"/>
                <a:cs typeface="ＭＳ Ｐ明朝"/>
              </a:rPr>
              <a:t>症</a:t>
            </a:r>
            <a:r>
              <a:rPr sz="800" spc="50" dirty="0">
                <a:solidFill>
                  <a:srgbClr val="231F20"/>
                </a:solidFill>
                <a:latin typeface="+mj-lt"/>
                <a:cs typeface="ＭＳ Ｐ明朝"/>
              </a:rPr>
              <a:t>･</a:t>
            </a:r>
            <a:r>
              <a:rPr sz="800" spc="-80" dirty="0">
                <a:solidFill>
                  <a:srgbClr val="231F20"/>
                </a:solidFill>
                <a:latin typeface="+mj-lt"/>
                <a:cs typeface="ＭＳ Ｐ明朝"/>
              </a:rPr>
              <a:t> </a:t>
            </a:r>
            <a:r>
              <a:rPr sz="800" spc="0" dirty="0" err="1">
                <a:solidFill>
                  <a:srgbClr val="231F20"/>
                </a:solidFill>
                <a:latin typeface="+mj-lt"/>
                <a:cs typeface="ＭＳ Ｐ明朝"/>
              </a:rPr>
              <a:t>脳室周囲白質軟化症等</a:t>
            </a:r>
            <a:r>
              <a:rPr sz="800" spc="425" dirty="0" err="1">
                <a:solidFill>
                  <a:srgbClr val="231F20"/>
                </a:solidFill>
                <a:latin typeface="+mj-lt"/>
                <a:cs typeface="ＭＳ Ｐ明朝"/>
              </a:rPr>
              <a:t>）</a:t>
            </a:r>
            <a:r>
              <a:rPr sz="800" spc="0" dirty="0" err="1">
                <a:solidFill>
                  <a:srgbClr val="231F20"/>
                </a:solidFill>
                <a:latin typeface="+mj-lt"/>
                <a:cs typeface="ＭＳ Ｐ明朝"/>
              </a:rPr>
              <a:t>お</a:t>
            </a:r>
            <a:r>
              <a:rPr sz="800" spc="180" dirty="0" err="1">
                <a:solidFill>
                  <a:srgbClr val="231F20"/>
                </a:solidFill>
                <a:latin typeface="+mj-lt"/>
                <a:cs typeface="ＭＳ Ｐ明朝"/>
              </a:rPr>
              <a:t>よ</a:t>
            </a:r>
            <a:r>
              <a:rPr sz="800" spc="0" dirty="0" err="1">
                <a:solidFill>
                  <a:srgbClr val="231F20"/>
                </a:solidFill>
                <a:latin typeface="+mj-lt"/>
                <a:cs typeface="ＭＳ Ｐ明朝"/>
              </a:rPr>
              <a:t>び産科的</a:t>
            </a:r>
            <a:r>
              <a:rPr sz="800" dirty="0" err="1">
                <a:solidFill>
                  <a:srgbClr val="231F20"/>
                </a:solidFill>
                <a:latin typeface="+mj-lt"/>
                <a:cs typeface="ＭＳ Ｐ明朝"/>
              </a:rPr>
              <a:t>事</a:t>
            </a:r>
            <a:r>
              <a:rPr sz="800" spc="50" dirty="0" err="1">
                <a:solidFill>
                  <a:srgbClr val="231F20"/>
                </a:solidFill>
                <a:latin typeface="+mj-lt"/>
                <a:cs typeface="ＭＳ Ｐ明朝"/>
              </a:rPr>
              <a:t>象</a:t>
            </a:r>
            <a:r>
              <a:rPr sz="800" spc="25" dirty="0" err="1">
                <a:solidFill>
                  <a:srgbClr val="231F20"/>
                </a:solidFill>
                <a:latin typeface="+mj-lt"/>
                <a:cs typeface="ＭＳ Ｐ明朝"/>
              </a:rPr>
              <a:t>（</a:t>
            </a:r>
            <a:r>
              <a:rPr sz="800" spc="50" dirty="0" err="1">
                <a:solidFill>
                  <a:srgbClr val="231F20"/>
                </a:solidFill>
                <a:latin typeface="+mj-lt"/>
                <a:cs typeface="ＭＳ Ｐ明朝"/>
              </a:rPr>
              <a:t>臍帯血流障</a:t>
            </a:r>
            <a:r>
              <a:rPr sz="800" spc="150" dirty="0" err="1">
                <a:solidFill>
                  <a:srgbClr val="231F20"/>
                </a:solidFill>
                <a:latin typeface="+mj-lt"/>
                <a:cs typeface="ＭＳ Ｐ明朝"/>
              </a:rPr>
              <a:t>害</a:t>
            </a:r>
            <a:r>
              <a:rPr sz="800" spc="50" dirty="0">
                <a:solidFill>
                  <a:srgbClr val="231F20"/>
                </a:solidFill>
                <a:latin typeface="+mj-lt"/>
                <a:cs typeface="ＭＳ Ｐ明朝"/>
              </a:rPr>
              <a:t>･</a:t>
            </a:r>
            <a:r>
              <a:rPr sz="800" spc="-155" dirty="0">
                <a:solidFill>
                  <a:srgbClr val="231F20"/>
                </a:solidFill>
                <a:latin typeface="+mj-lt"/>
                <a:cs typeface="ＭＳ Ｐ明朝"/>
              </a:rPr>
              <a:t> </a:t>
            </a:r>
            <a:r>
              <a:rPr sz="800" dirty="0">
                <a:solidFill>
                  <a:srgbClr val="231F20"/>
                </a:solidFill>
                <a:latin typeface="+mj-lt"/>
                <a:cs typeface="ＭＳ Ｐ明朝"/>
              </a:rPr>
              <a:t>常位胎盤早期剥</a:t>
            </a:r>
            <a:r>
              <a:rPr sz="800" spc="100" dirty="0">
                <a:solidFill>
                  <a:srgbClr val="231F20"/>
                </a:solidFill>
                <a:latin typeface="+mj-lt"/>
                <a:cs typeface="ＭＳ Ｐ明朝"/>
              </a:rPr>
              <a:t>離</a:t>
            </a:r>
            <a:r>
              <a:rPr sz="800" spc="50" dirty="0">
                <a:solidFill>
                  <a:srgbClr val="231F20"/>
                </a:solidFill>
                <a:latin typeface="+mj-lt"/>
                <a:cs typeface="ＭＳ Ｐ明朝"/>
              </a:rPr>
              <a:t>･</a:t>
            </a:r>
            <a:r>
              <a:rPr sz="800" spc="-155" dirty="0">
                <a:solidFill>
                  <a:srgbClr val="231F20"/>
                </a:solidFill>
                <a:latin typeface="+mj-lt"/>
                <a:cs typeface="ＭＳ Ｐ明朝"/>
              </a:rPr>
              <a:t> </a:t>
            </a:r>
            <a:r>
              <a:rPr sz="800" spc="65" dirty="0">
                <a:solidFill>
                  <a:srgbClr val="231F20"/>
                </a:solidFill>
                <a:latin typeface="+mj-lt"/>
                <a:cs typeface="ＭＳ Ｐ明朝"/>
              </a:rPr>
              <a:t>胎盤機能不全等</a:t>
            </a:r>
            <a:r>
              <a:rPr sz="800" spc="30" dirty="0">
                <a:solidFill>
                  <a:srgbClr val="231F20"/>
                </a:solidFill>
                <a:latin typeface="+mj-lt"/>
                <a:cs typeface="ＭＳ Ｐ明朝"/>
              </a:rPr>
              <a:t>）</a:t>
            </a:r>
            <a:r>
              <a:rPr sz="800" spc="55" dirty="0">
                <a:solidFill>
                  <a:srgbClr val="231F20"/>
                </a:solidFill>
                <a:latin typeface="+mj-lt"/>
                <a:cs typeface="ＭＳ Ｐ明朝"/>
              </a:rPr>
              <a:t>を</a:t>
            </a:r>
            <a:r>
              <a:rPr sz="800" spc="65" dirty="0">
                <a:solidFill>
                  <a:srgbClr val="231F20"/>
                </a:solidFill>
                <a:latin typeface="+mj-lt"/>
                <a:cs typeface="ＭＳ Ｐ明朝"/>
              </a:rPr>
              <a:t>含む概念</a:t>
            </a:r>
            <a:r>
              <a:rPr sz="800" spc="60" dirty="0">
                <a:solidFill>
                  <a:srgbClr val="231F20"/>
                </a:solidFill>
                <a:latin typeface="+mj-lt"/>
                <a:cs typeface="ＭＳ Ｐ明朝"/>
              </a:rPr>
              <a:t>であ</a:t>
            </a:r>
            <a:r>
              <a:rPr sz="800" spc="50" dirty="0">
                <a:solidFill>
                  <a:srgbClr val="231F20"/>
                </a:solidFill>
                <a:latin typeface="+mj-lt"/>
                <a:cs typeface="ＭＳ Ｐ明朝"/>
              </a:rPr>
              <a:t>る</a:t>
            </a:r>
            <a:r>
              <a:rPr sz="800" spc="40" dirty="0">
                <a:solidFill>
                  <a:srgbClr val="231F20"/>
                </a:solidFill>
                <a:latin typeface="+mj-lt"/>
                <a:cs typeface="ＭＳ Ｐ明朝"/>
              </a:rPr>
              <a:t>。</a:t>
            </a:r>
            <a:endParaRPr sz="800" dirty="0">
              <a:latin typeface="+mj-lt"/>
              <a:cs typeface="ＭＳ Ｐ明朝"/>
            </a:endParaRPr>
          </a:p>
          <a:p>
            <a:pPr marL="264160" marR="57150" indent="-252095" algn="just">
              <a:lnSpc>
                <a:spcPct val="111100"/>
              </a:lnSpc>
              <a:spcBef>
                <a:spcPts val="284"/>
              </a:spcBef>
            </a:pPr>
            <a:r>
              <a:rPr sz="800" dirty="0">
                <a:solidFill>
                  <a:srgbClr val="231F20"/>
                </a:solidFill>
                <a:latin typeface="+mj-lt"/>
                <a:cs typeface="ＭＳ Ｐ明朝"/>
              </a:rPr>
              <a:t>注</a:t>
            </a:r>
            <a:r>
              <a:rPr sz="800" spc="-75" dirty="0">
                <a:solidFill>
                  <a:srgbClr val="231F20"/>
                </a:solidFill>
                <a:latin typeface="+mj-lt"/>
                <a:cs typeface="ＭＳ Ｐ明朝"/>
              </a:rPr>
              <a:t>2）</a:t>
            </a:r>
            <a:r>
              <a:rPr sz="800" spc="25" dirty="0">
                <a:solidFill>
                  <a:srgbClr val="231F20"/>
                </a:solidFill>
                <a:latin typeface="+mj-lt"/>
                <a:cs typeface="ＭＳ Ｐ明朝"/>
              </a:rPr>
              <a:t>「</a:t>
            </a:r>
            <a:r>
              <a:rPr sz="800" spc="60" dirty="0">
                <a:solidFill>
                  <a:srgbClr val="231F20"/>
                </a:solidFill>
                <a:latin typeface="+mj-lt"/>
                <a:cs typeface="ＭＳ Ｐ明朝"/>
              </a:rPr>
              <a:t>脳性麻痺発症へ</a:t>
            </a:r>
            <a:r>
              <a:rPr sz="800" spc="55" dirty="0">
                <a:solidFill>
                  <a:srgbClr val="231F20"/>
                </a:solidFill>
                <a:latin typeface="+mj-lt"/>
                <a:cs typeface="ＭＳ Ｐ明朝"/>
              </a:rPr>
              <a:t>の</a:t>
            </a:r>
            <a:r>
              <a:rPr sz="800" spc="60" dirty="0">
                <a:solidFill>
                  <a:srgbClr val="231F20"/>
                </a:solidFill>
                <a:latin typeface="+mj-lt"/>
                <a:cs typeface="ＭＳ Ｐ明朝"/>
              </a:rPr>
              <a:t>関与</a:t>
            </a:r>
            <a:r>
              <a:rPr sz="800" spc="55" dirty="0">
                <a:solidFill>
                  <a:srgbClr val="231F20"/>
                </a:solidFill>
                <a:latin typeface="+mj-lt"/>
                <a:cs typeface="ＭＳ Ｐ明朝"/>
              </a:rPr>
              <a:t>が</a:t>
            </a:r>
            <a:r>
              <a:rPr sz="800" spc="60" dirty="0">
                <a:solidFill>
                  <a:srgbClr val="231F20"/>
                </a:solidFill>
                <a:latin typeface="+mj-lt"/>
                <a:cs typeface="ＭＳ Ｐ明朝"/>
              </a:rPr>
              <a:t>推測</a:t>
            </a:r>
            <a:r>
              <a:rPr sz="800" spc="50" dirty="0">
                <a:solidFill>
                  <a:srgbClr val="231F20"/>
                </a:solidFill>
                <a:latin typeface="+mj-lt"/>
                <a:cs typeface="ＭＳ Ｐ明朝"/>
              </a:rPr>
              <a:t>さ</a:t>
            </a:r>
            <a:r>
              <a:rPr sz="800" spc="60" dirty="0">
                <a:solidFill>
                  <a:srgbClr val="231F20"/>
                </a:solidFill>
                <a:latin typeface="+mj-lt"/>
                <a:cs typeface="ＭＳ Ｐ明朝"/>
              </a:rPr>
              <a:t>れ</a:t>
            </a:r>
            <a:r>
              <a:rPr sz="800" spc="50" dirty="0">
                <a:solidFill>
                  <a:srgbClr val="231F20"/>
                </a:solidFill>
                <a:latin typeface="+mj-lt"/>
                <a:cs typeface="ＭＳ Ｐ明朝"/>
              </a:rPr>
              <a:t>る</a:t>
            </a:r>
            <a:r>
              <a:rPr sz="800" spc="60" dirty="0">
                <a:solidFill>
                  <a:srgbClr val="231F20"/>
                </a:solidFill>
                <a:latin typeface="+mj-lt"/>
                <a:cs typeface="ＭＳ Ｐ明朝"/>
              </a:rPr>
              <a:t>事象</a:t>
            </a:r>
            <a:r>
              <a:rPr sz="800" spc="55" dirty="0">
                <a:solidFill>
                  <a:srgbClr val="231F20"/>
                </a:solidFill>
                <a:latin typeface="+mj-lt"/>
                <a:cs typeface="ＭＳ Ｐ明朝"/>
              </a:rPr>
              <a:t>が</a:t>
            </a:r>
            <a:r>
              <a:rPr sz="800" spc="60" dirty="0">
                <a:solidFill>
                  <a:srgbClr val="231F20"/>
                </a:solidFill>
                <a:latin typeface="+mj-lt"/>
                <a:cs typeface="ＭＳ Ｐ明朝"/>
              </a:rPr>
              <a:t>認め</a:t>
            </a:r>
            <a:r>
              <a:rPr sz="800" spc="50" dirty="0">
                <a:solidFill>
                  <a:srgbClr val="231F20"/>
                </a:solidFill>
                <a:latin typeface="+mj-lt"/>
                <a:cs typeface="ＭＳ Ｐ明朝"/>
              </a:rPr>
              <a:t>ら</a:t>
            </a:r>
            <a:r>
              <a:rPr sz="800" spc="60" dirty="0">
                <a:solidFill>
                  <a:srgbClr val="231F20"/>
                </a:solidFill>
                <a:latin typeface="+mj-lt"/>
                <a:cs typeface="ＭＳ Ｐ明朝"/>
              </a:rPr>
              <a:t>れ</a:t>
            </a:r>
            <a:r>
              <a:rPr sz="800" spc="50" dirty="0">
                <a:solidFill>
                  <a:srgbClr val="231F20"/>
                </a:solidFill>
                <a:latin typeface="+mj-lt"/>
                <a:cs typeface="ＭＳ Ｐ明朝"/>
              </a:rPr>
              <a:t>る</a:t>
            </a:r>
            <a:r>
              <a:rPr sz="800" spc="60" dirty="0">
                <a:solidFill>
                  <a:srgbClr val="231F20"/>
                </a:solidFill>
                <a:latin typeface="+mj-lt"/>
                <a:cs typeface="ＭＳ Ｐ明朝"/>
              </a:rPr>
              <a:t>事例</a:t>
            </a:r>
            <a:r>
              <a:rPr sz="800" spc="25" dirty="0">
                <a:solidFill>
                  <a:srgbClr val="231F20"/>
                </a:solidFill>
                <a:latin typeface="+mj-lt"/>
                <a:cs typeface="ＭＳ Ｐ明朝"/>
              </a:rPr>
              <a:t>」</a:t>
            </a:r>
            <a:r>
              <a:rPr sz="800" spc="60" dirty="0">
                <a:solidFill>
                  <a:srgbClr val="231F20"/>
                </a:solidFill>
                <a:latin typeface="+mj-lt"/>
                <a:cs typeface="ＭＳ Ｐ明朝"/>
              </a:rPr>
              <a:t>は</a:t>
            </a:r>
            <a:r>
              <a:rPr sz="800" spc="30" dirty="0">
                <a:solidFill>
                  <a:srgbClr val="231F20"/>
                </a:solidFill>
                <a:latin typeface="+mj-lt"/>
                <a:cs typeface="ＭＳ Ｐ明朝"/>
              </a:rPr>
              <a:t>、</a:t>
            </a:r>
            <a:r>
              <a:rPr sz="800" spc="50" dirty="0">
                <a:solidFill>
                  <a:srgbClr val="231F20"/>
                </a:solidFill>
                <a:latin typeface="+mj-lt"/>
                <a:cs typeface="ＭＳ Ｐ明朝"/>
              </a:rPr>
              <a:t>脳性麻痺発症に関与す</a:t>
            </a:r>
            <a:r>
              <a:rPr sz="800" spc="40" dirty="0">
                <a:solidFill>
                  <a:srgbClr val="231F20"/>
                </a:solidFill>
                <a:latin typeface="+mj-lt"/>
                <a:cs typeface="ＭＳ Ｐ明朝"/>
              </a:rPr>
              <a:t>る</a:t>
            </a:r>
            <a:r>
              <a:rPr sz="800" spc="35" dirty="0">
                <a:solidFill>
                  <a:srgbClr val="231F20"/>
                </a:solidFill>
                <a:latin typeface="+mj-lt"/>
                <a:cs typeface="ＭＳ Ｐ明朝"/>
              </a:rPr>
              <a:t>とさ</a:t>
            </a:r>
            <a:r>
              <a:rPr sz="800" spc="50" dirty="0">
                <a:solidFill>
                  <a:srgbClr val="231F20"/>
                </a:solidFill>
                <a:latin typeface="+mj-lt"/>
                <a:cs typeface="ＭＳ Ｐ明朝"/>
              </a:rPr>
              <a:t>れ</a:t>
            </a:r>
            <a:r>
              <a:rPr sz="800" spc="40" dirty="0">
                <a:solidFill>
                  <a:srgbClr val="231F20"/>
                </a:solidFill>
                <a:latin typeface="+mj-lt"/>
                <a:cs typeface="ＭＳ Ｐ明朝"/>
              </a:rPr>
              <a:t>る</a:t>
            </a:r>
            <a:r>
              <a:rPr sz="800" spc="50" dirty="0">
                <a:solidFill>
                  <a:srgbClr val="231F20"/>
                </a:solidFill>
                <a:latin typeface="+mj-lt"/>
                <a:cs typeface="ＭＳ Ｐ明朝"/>
              </a:rPr>
              <a:t>児の頭部画像所見か</a:t>
            </a:r>
            <a:r>
              <a:rPr sz="800" spc="40" dirty="0">
                <a:solidFill>
                  <a:srgbClr val="231F20"/>
                </a:solidFill>
                <a:latin typeface="+mj-lt"/>
                <a:cs typeface="ＭＳ Ｐ明朝"/>
              </a:rPr>
              <a:t>ら</a:t>
            </a:r>
            <a:r>
              <a:rPr sz="800" spc="50" dirty="0">
                <a:solidFill>
                  <a:srgbClr val="231F20"/>
                </a:solidFill>
                <a:latin typeface="+mj-lt"/>
                <a:cs typeface="ＭＳ Ｐ明朝"/>
              </a:rPr>
              <a:t>の</a:t>
            </a:r>
            <a:r>
              <a:rPr sz="800" spc="35" dirty="0">
                <a:solidFill>
                  <a:srgbClr val="231F20"/>
                </a:solidFill>
                <a:latin typeface="+mj-lt"/>
                <a:cs typeface="ＭＳ Ｐ明朝"/>
              </a:rPr>
              <a:t>診断に</a:t>
            </a:r>
            <a:r>
              <a:rPr sz="800" spc="25" dirty="0">
                <a:solidFill>
                  <a:srgbClr val="231F20"/>
                </a:solidFill>
                <a:latin typeface="+mj-lt"/>
                <a:cs typeface="ＭＳ Ｐ明朝"/>
              </a:rPr>
              <a:t>よる</a:t>
            </a:r>
            <a:r>
              <a:rPr sz="800" spc="35" dirty="0">
                <a:solidFill>
                  <a:srgbClr val="231F20"/>
                </a:solidFill>
                <a:latin typeface="+mj-lt"/>
                <a:cs typeface="ＭＳ Ｐ明朝"/>
              </a:rPr>
              <a:t>破壊性病変</a:t>
            </a:r>
            <a:r>
              <a:rPr sz="800" spc="15" dirty="0">
                <a:solidFill>
                  <a:srgbClr val="231F20"/>
                </a:solidFill>
                <a:latin typeface="+mj-lt"/>
                <a:cs typeface="ＭＳ Ｐ明朝"/>
              </a:rPr>
              <a:t>（</a:t>
            </a:r>
            <a:r>
              <a:rPr sz="800" spc="35" dirty="0">
                <a:solidFill>
                  <a:srgbClr val="231F20"/>
                </a:solidFill>
                <a:latin typeface="+mj-lt"/>
                <a:cs typeface="ＭＳ Ｐ明朝"/>
              </a:rPr>
              <a:t>低酸素性虚血性脳</a:t>
            </a:r>
            <a:r>
              <a:rPr sz="800" spc="135" dirty="0">
                <a:solidFill>
                  <a:srgbClr val="231F20"/>
                </a:solidFill>
                <a:latin typeface="+mj-lt"/>
                <a:cs typeface="ＭＳ Ｐ明朝"/>
              </a:rPr>
              <a:t>症</a:t>
            </a:r>
            <a:r>
              <a:rPr sz="800" spc="50" dirty="0">
                <a:solidFill>
                  <a:srgbClr val="231F20"/>
                </a:solidFill>
                <a:latin typeface="+mj-lt"/>
                <a:cs typeface="ＭＳ Ｐ明朝"/>
              </a:rPr>
              <a:t>･</a:t>
            </a:r>
            <a:r>
              <a:rPr sz="800" spc="30" dirty="0">
                <a:solidFill>
                  <a:srgbClr val="231F20"/>
                </a:solidFill>
                <a:latin typeface="+mj-lt"/>
                <a:cs typeface="ＭＳ Ｐ明朝"/>
              </a:rPr>
              <a:t>脳室周囲白質軟化症等</a:t>
            </a:r>
            <a:r>
              <a:rPr sz="800" spc="10" dirty="0">
                <a:solidFill>
                  <a:srgbClr val="231F20"/>
                </a:solidFill>
                <a:latin typeface="+mj-lt"/>
                <a:cs typeface="ＭＳ Ｐ明朝"/>
              </a:rPr>
              <a:t>）</a:t>
            </a:r>
            <a:r>
              <a:rPr sz="800" spc="25" dirty="0">
                <a:solidFill>
                  <a:srgbClr val="231F20"/>
                </a:solidFill>
                <a:latin typeface="+mj-lt"/>
                <a:cs typeface="ＭＳ Ｐ明朝"/>
              </a:rPr>
              <a:t>また</a:t>
            </a:r>
            <a:r>
              <a:rPr sz="800" spc="30" dirty="0">
                <a:solidFill>
                  <a:srgbClr val="231F20"/>
                </a:solidFill>
                <a:latin typeface="+mj-lt"/>
                <a:cs typeface="ＭＳ Ｐ明朝"/>
              </a:rPr>
              <a:t>は産科的事象</a:t>
            </a:r>
            <a:r>
              <a:rPr sz="800" spc="25" dirty="0">
                <a:solidFill>
                  <a:srgbClr val="231F20"/>
                </a:solidFill>
                <a:latin typeface="+mj-lt"/>
                <a:cs typeface="ＭＳ Ｐ明朝"/>
              </a:rPr>
              <a:t>（</a:t>
            </a:r>
            <a:r>
              <a:rPr sz="800" spc="60" dirty="0">
                <a:solidFill>
                  <a:srgbClr val="231F20"/>
                </a:solidFill>
                <a:latin typeface="+mj-lt"/>
                <a:cs typeface="ＭＳ Ｐ明朝"/>
              </a:rPr>
              <a:t>臍帯血流障</a:t>
            </a:r>
            <a:r>
              <a:rPr sz="800" spc="160" dirty="0">
                <a:solidFill>
                  <a:srgbClr val="231F20"/>
                </a:solidFill>
                <a:latin typeface="+mj-lt"/>
                <a:cs typeface="ＭＳ Ｐ明朝"/>
              </a:rPr>
              <a:t>害</a:t>
            </a:r>
            <a:r>
              <a:rPr sz="800" spc="50" dirty="0">
                <a:solidFill>
                  <a:srgbClr val="231F20"/>
                </a:solidFill>
                <a:latin typeface="+mj-lt"/>
                <a:cs typeface="ＭＳ Ｐ明朝"/>
              </a:rPr>
              <a:t>･</a:t>
            </a:r>
            <a:r>
              <a:rPr sz="800" spc="-85" dirty="0">
                <a:solidFill>
                  <a:srgbClr val="231F20"/>
                </a:solidFill>
                <a:latin typeface="+mj-lt"/>
                <a:cs typeface="ＭＳ Ｐ明朝"/>
              </a:rPr>
              <a:t> </a:t>
            </a:r>
            <a:r>
              <a:rPr sz="800" dirty="0" err="1">
                <a:solidFill>
                  <a:srgbClr val="231F20"/>
                </a:solidFill>
                <a:latin typeface="+mj-lt"/>
                <a:cs typeface="ＭＳ Ｐ明朝"/>
              </a:rPr>
              <a:t>常位胎盤早期剥</a:t>
            </a:r>
            <a:r>
              <a:rPr lang="ja-JP" altLang="en-US" sz="800" dirty="0">
                <a:solidFill>
                  <a:srgbClr val="231F20"/>
                </a:solidFill>
                <a:latin typeface="+mj-lt"/>
                <a:cs typeface="ＭＳ Ｐ明朝"/>
              </a:rPr>
              <a:t>離</a:t>
            </a:r>
            <a:r>
              <a:rPr lang="ja-JP" altLang="en-US" sz="800" spc="50" dirty="0">
                <a:solidFill>
                  <a:srgbClr val="231F20"/>
                </a:solidFill>
                <a:latin typeface="+mj-lt"/>
                <a:cs typeface="ＭＳ Ｐ明朝"/>
              </a:rPr>
              <a:t>･</a:t>
            </a:r>
            <a:r>
              <a:rPr lang="ja-JP" altLang="en-US" sz="800" spc="100" dirty="0">
                <a:solidFill>
                  <a:srgbClr val="231F20"/>
                </a:solidFill>
                <a:latin typeface="+mj-lt"/>
                <a:cs typeface="ＭＳ Ｐ明朝"/>
              </a:rPr>
              <a:t>胎盤機能不全等</a:t>
            </a:r>
            <a:r>
              <a:rPr lang="ja-JP" altLang="en-US" sz="800" spc="50" dirty="0">
                <a:solidFill>
                  <a:srgbClr val="231F20"/>
                </a:solidFill>
                <a:latin typeface="+mj-lt"/>
                <a:cs typeface="ＭＳ Ｐ明朝"/>
              </a:rPr>
              <a:t>）</a:t>
            </a:r>
            <a:r>
              <a:rPr lang="ja-JP" altLang="en-US" sz="800" spc="90" dirty="0">
                <a:solidFill>
                  <a:srgbClr val="231F20"/>
                </a:solidFill>
                <a:latin typeface="+mj-lt"/>
                <a:cs typeface="ＭＳ Ｐ明朝"/>
              </a:rPr>
              <a:t>のい</a:t>
            </a:r>
            <a:r>
              <a:rPr lang="ja-JP" altLang="en-US" sz="800" spc="100" dirty="0">
                <a:solidFill>
                  <a:srgbClr val="231F20"/>
                </a:solidFill>
                <a:latin typeface="+mj-lt"/>
                <a:cs typeface="ＭＳ Ｐ明朝"/>
              </a:rPr>
              <a:t>ずれ</a:t>
            </a:r>
            <a:r>
              <a:rPr lang="ja-JP" altLang="en-US" sz="800" spc="90" dirty="0">
                <a:solidFill>
                  <a:srgbClr val="231F20"/>
                </a:solidFill>
                <a:latin typeface="+mj-lt"/>
                <a:cs typeface="ＭＳ Ｐ明朝"/>
              </a:rPr>
              <a:t>か</a:t>
            </a:r>
            <a:r>
              <a:rPr lang="ja-JP" altLang="en-US" sz="800" spc="60" dirty="0">
                <a:solidFill>
                  <a:srgbClr val="231F20"/>
                </a:solidFill>
                <a:latin typeface="+mj-lt"/>
                <a:cs typeface="ＭＳ Ｐ明朝"/>
              </a:rPr>
              <a:t>、</a:t>
            </a:r>
            <a:r>
              <a:rPr lang="ja-JP" altLang="en-US" sz="800" spc="75" dirty="0">
                <a:solidFill>
                  <a:srgbClr val="231F20"/>
                </a:solidFill>
                <a:latin typeface="+mj-lt"/>
                <a:cs typeface="ＭＳ Ｐ明朝"/>
              </a:rPr>
              <a:t>もし</a:t>
            </a:r>
            <a:r>
              <a:rPr lang="ja-JP" altLang="en-US" sz="800" spc="60" dirty="0">
                <a:solidFill>
                  <a:srgbClr val="231F20"/>
                </a:solidFill>
                <a:latin typeface="+mj-lt"/>
                <a:cs typeface="ＭＳ Ｐ明朝"/>
              </a:rPr>
              <a:t>く</a:t>
            </a:r>
            <a:r>
              <a:rPr lang="ja-JP" altLang="en-US" sz="800" spc="90" dirty="0">
                <a:solidFill>
                  <a:srgbClr val="231F20"/>
                </a:solidFill>
                <a:latin typeface="+mj-lt"/>
                <a:cs typeface="ＭＳ Ｐ明朝"/>
              </a:rPr>
              <a:t>は</a:t>
            </a:r>
            <a:r>
              <a:rPr lang="ja-JP" altLang="en-US" sz="800" spc="100" dirty="0">
                <a:solidFill>
                  <a:srgbClr val="231F20"/>
                </a:solidFill>
                <a:latin typeface="+mj-lt"/>
                <a:cs typeface="ＭＳ Ｐ明朝"/>
              </a:rPr>
              <a:t>両方</a:t>
            </a:r>
            <a:r>
              <a:rPr lang="ja-JP" altLang="en-US" sz="800" spc="90" dirty="0">
                <a:solidFill>
                  <a:srgbClr val="231F20"/>
                </a:solidFill>
                <a:latin typeface="+mj-lt"/>
                <a:cs typeface="ＭＳ Ｐ明朝"/>
              </a:rPr>
              <a:t>が</a:t>
            </a:r>
            <a:r>
              <a:rPr lang="ja-JP" altLang="en-US" sz="800" spc="100" dirty="0">
                <a:solidFill>
                  <a:srgbClr val="231F20"/>
                </a:solidFill>
                <a:latin typeface="+mj-lt"/>
                <a:cs typeface="ＭＳ Ｐ明朝"/>
              </a:rPr>
              <a:t>認</a:t>
            </a:r>
            <a:r>
              <a:rPr lang="ja-JP" altLang="en-US" sz="800" spc="90" dirty="0">
                <a:solidFill>
                  <a:srgbClr val="231F20"/>
                </a:solidFill>
                <a:latin typeface="+mj-lt"/>
                <a:cs typeface="ＭＳ Ｐ明朝"/>
              </a:rPr>
              <a:t>め</a:t>
            </a:r>
            <a:r>
              <a:rPr lang="ja-JP" altLang="en-US" sz="800" spc="75" dirty="0">
                <a:solidFill>
                  <a:srgbClr val="231F20"/>
                </a:solidFill>
                <a:latin typeface="+mj-lt"/>
                <a:cs typeface="ＭＳ Ｐ明朝"/>
              </a:rPr>
              <a:t>ら</a:t>
            </a:r>
            <a:r>
              <a:rPr lang="ja-JP" altLang="en-US" sz="800" spc="100" dirty="0">
                <a:solidFill>
                  <a:srgbClr val="231F20"/>
                </a:solidFill>
                <a:latin typeface="+mj-lt"/>
                <a:cs typeface="ＭＳ Ｐ明朝"/>
              </a:rPr>
              <a:t>れ</a:t>
            </a:r>
            <a:r>
              <a:rPr lang="ja-JP" altLang="en-US" sz="800" spc="75" dirty="0">
                <a:solidFill>
                  <a:srgbClr val="231F20"/>
                </a:solidFill>
                <a:latin typeface="+mj-lt"/>
                <a:cs typeface="ＭＳ Ｐ明朝"/>
              </a:rPr>
              <a:t>るも</a:t>
            </a:r>
            <a:r>
              <a:rPr lang="ja-JP" altLang="en-US" sz="800" spc="90" dirty="0">
                <a:solidFill>
                  <a:srgbClr val="231F20"/>
                </a:solidFill>
                <a:latin typeface="+mj-lt"/>
                <a:cs typeface="ＭＳ Ｐ明朝"/>
              </a:rPr>
              <a:t>ので</a:t>
            </a:r>
            <a:r>
              <a:rPr lang="ja-JP" altLang="en-US" sz="800" spc="80" dirty="0">
                <a:solidFill>
                  <a:srgbClr val="231F20"/>
                </a:solidFill>
                <a:latin typeface="+mj-lt"/>
                <a:cs typeface="ＭＳ Ｐ明朝"/>
              </a:rPr>
              <a:t>あ</a:t>
            </a:r>
            <a:r>
              <a:rPr lang="ja-JP" altLang="en-US" sz="800" spc="75" dirty="0">
                <a:solidFill>
                  <a:srgbClr val="231F20"/>
                </a:solidFill>
                <a:latin typeface="+mj-lt"/>
                <a:cs typeface="ＭＳ Ｐ明朝"/>
              </a:rPr>
              <a:t>る</a:t>
            </a:r>
            <a:r>
              <a:rPr lang="ja-JP" altLang="en-US" sz="800" spc="60" dirty="0">
                <a:solidFill>
                  <a:srgbClr val="231F20"/>
                </a:solidFill>
                <a:latin typeface="+mj-lt"/>
                <a:cs typeface="ＭＳ Ｐ明朝"/>
              </a:rPr>
              <a:t>。</a:t>
            </a:r>
            <a:endParaRPr lang="ja-JP" altLang="en-US" sz="800" dirty="0">
              <a:latin typeface="+mj-lt"/>
              <a:cs typeface="ＭＳ Ｐ明朝"/>
            </a:endParaRPr>
          </a:p>
          <a:p>
            <a:pPr marL="264160" marR="59055" indent="-252095" algn="just">
              <a:lnSpc>
                <a:spcPct val="111100"/>
              </a:lnSpc>
              <a:spcBef>
                <a:spcPts val="285"/>
              </a:spcBef>
            </a:pPr>
            <a:r>
              <a:rPr sz="800" spc="55" dirty="0">
                <a:solidFill>
                  <a:srgbClr val="231F20"/>
                </a:solidFill>
                <a:latin typeface="+mj-lt"/>
                <a:cs typeface="ＭＳ Ｐ明朝"/>
              </a:rPr>
              <a:t>注</a:t>
            </a:r>
            <a:r>
              <a:rPr sz="800" spc="100" dirty="0">
                <a:solidFill>
                  <a:srgbClr val="231F20"/>
                </a:solidFill>
                <a:latin typeface="+mj-lt"/>
                <a:cs typeface="ＭＳ Ｐ明朝"/>
              </a:rPr>
              <a:t>3）</a:t>
            </a:r>
            <a:r>
              <a:rPr sz="800" spc="50" dirty="0">
                <a:solidFill>
                  <a:srgbClr val="231F20"/>
                </a:solidFill>
                <a:latin typeface="+mj-lt"/>
                <a:cs typeface="ＭＳ Ｐ明朝"/>
              </a:rPr>
              <a:t>妊娠期の要因は</a:t>
            </a:r>
            <a:r>
              <a:rPr sz="800" spc="30" dirty="0">
                <a:solidFill>
                  <a:srgbClr val="231F20"/>
                </a:solidFill>
                <a:latin typeface="+mj-lt"/>
                <a:cs typeface="ＭＳ Ｐ明朝"/>
              </a:rPr>
              <a:t>、</a:t>
            </a:r>
            <a:r>
              <a:rPr sz="800" spc="50" dirty="0">
                <a:solidFill>
                  <a:srgbClr val="231F20"/>
                </a:solidFill>
                <a:latin typeface="+mj-lt"/>
                <a:cs typeface="ＭＳ Ｐ明朝"/>
              </a:rPr>
              <a:t>脳の形態異常が形成段階で生</a:t>
            </a:r>
            <a:r>
              <a:rPr sz="800" spc="35" dirty="0">
                <a:solidFill>
                  <a:srgbClr val="231F20"/>
                </a:solidFill>
                <a:latin typeface="+mj-lt"/>
                <a:cs typeface="ＭＳ Ｐ明朝"/>
              </a:rPr>
              <a:t>じ</a:t>
            </a:r>
            <a:r>
              <a:rPr sz="800" spc="50" dirty="0">
                <a:solidFill>
                  <a:srgbClr val="231F20"/>
                </a:solidFill>
                <a:latin typeface="+mj-lt"/>
                <a:cs typeface="ＭＳ Ｐ明朝"/>
              </a:rPr>
              <a:t>た</a:t>
            </a:r>
            <a:r>
              <a:rPr sz="800" spc="35" dirty="0">
                <a:solidFill>
                  <a:srgbClr val="231F20"/>
                </a:solidFill>
                <a:latin typeface="+mj-lt"/>
                <a:cs typeface="ＭＳ Ｐ明朝"/>
              </a:rPr>
              <a:t>こ</a:t>
            </a:r>
            <a:r>
              <a:rPr sz="800" spc="30" dirty="0">
                <a:solidFill>
                  <a:srgbClr val="231F20"/>
                </a:solidFill>
                <a:latin typeface="+mj-lt"/>
                <a:cs typeface="ＭＳ Ｐ明朝"/>
              </a:rPr>
              <a:t>と</a:t>
            </a:r>
            <a:r>
              <a:rPr sz="800" spc="50" dirty="0">
                <a:solidFill>
                  <a:srgbClr val="231F20"/>
                </a:solidFill>
                <a:latin typeface="+mj-lt"/>
                <a:cs typeface="ＭＳ Ｐ明朝"/>
              </a:rPr>
              <a:t>が明</a:t>
            </a:r>
            <a:r>
              <a:rPr sz="800" spc="35" dirty="0">
                <a:solidFill>
                  <a:srgbClr val="231F20"/>
                </a:solidFill>
                <a:latin typeface="+mj-lt"/>
                <a:cs typeface="ＭＳ Ｐ明朝"/>
              </a:rPr>
              <a:t>ら</a:t>
            </a:r>
            <a:r>
              <a:rPr sz="800" spc="50" dirty="0">
                <a:solidFill>
                  <a:srgbClr val="231F20"/>
                </a:solidFill>
                <a:latin typeface="+mj-lt"/>
                <a:cs typeface="ＭＳ Ｐ明朝"/>
              </a:rPr>
              <a:t>かで</a:t>
            </a:r>
            <a:r>
              <a:rPr sz="800" spc="40" dirty="0">
                <a:solidFill>
                  <a:srgbClr val="231F20"/>
                </a:solidFill>
                <a:latin typeface="+mj-lt"/>
                <a:cs typeface="ＭＳ Ｐ明朝"/>
              </a:rPr>
              <a:t>あ</a:t>
            </a:r>
            <a:r>
              <a:rPr sz="800" spc="30" dirty="0">
                <a:solidFill>
                  <a:srgbClr val="231F20"/>
                </a:solidFill>
                <a:latin typeface="+mj-lt"/>
                <a:cs typeface="ＭＳ Ｐ明朝"/>
              </a:rPr>
              <a:t>り、</a:t>
            </a:r>
            <a:r>
              <a:rPr sz="800" spc="50" dirty="0">
                <a:solidFill>
                  <a:srgbClr val="231F20"/>
                </a:solidFill>
                <a:latin typeface="+mj-lt"/>
                <a:cs typeface="ＭＳ Ｐ明朝"/>
              </a:rPr>
              <a:t>かつ</a:t>
            </a:r>
            <a:r>
              <a:rPr sz="800" spc="30" dirty="0">
                <a:solidFill>
                  <a:srgbClr val="231F20"/>
                </a:solidFill>
                <a:latin typeface="+mj-lt"/>
                <a:cs typeface="ＭＳ Ｐ明朝"/>
              </a:rPr>
              <a:t>、</a:t>
            </a:r>
            <a:r>
              <a:rPr sz="800" spc="50" dirty="0">
                <a:solidFill>
                  <a:srgbClr val="231F20"/>
                </a:solidFill>
                <a:latin typeface="+mj-lt"/>
                <a:cs typeface="ＭＳ Ｐ明朝"/>
              </a:rPr>
              <a:t>その脳の形態異常が重度の運動障害の主な原</a:t>
            </a:r>
            <a:r>
              <a:rPr sz="800" spc="75" dirty="0">
                <a:solidFill>
                  <a:srgbClr val="231F20"/>
                </a:solidFill>
                <a:latin typeface="+mj-lt"/>
                <a:cs typeface="ＭＳ Ｐ明朝"/>
              </a:rPr>
              <a:t>因で</a:t>
            </a:r>
            <a:r>
              <a:rPr sz="800" spc="65" dirty="0">
                <a:solidFill>
                  <a:srgbClr val="231F20"/>
                </a:solidFill>
                <a:latin typeface="+mj-lt"/>
                <a:cs typeface="ＭＳ Ｐ明朝"/>
              </a:rPr>
              <a:t>あ</a:t>
            </a:r>
            <a:r>
              <a:rPr sz="800" spc="60" dirty="0">
                <a:solidFill>
                  <a:srgbClr val="231F20"/>
                </a:solidFill>
                <a:latin typeface="+mj-lt"/>
                <a:cs typeface="ＭＳ Ｐ明朝"/>
              </a:rPr>
              <a:t>る</a:t>
            </a:r>
            <a:r>
              <a:rPr sz="800" spc="55" dirty="0">
                <a:solidFill>
                  <a:srgbClr val="231F20"/>
                </a:solidFill>
                <a:latin typeface="+mj-lt"/>
                <a:cs typeface="ＭＳ Ｐ明朝"/>
              </a:rPr>
              <a:t>こ</a:t>
            </a:r>
            <a:r>
              <a:rPr sz="800" spc="50" dirty="0">
                <a:solidFill>
                  <a:srgbClr val="231F20"/>
                </a:solidFill>
                <a:latin typeface="+mj-lt"/>
                <a:cs typeface="ＭＳ Ｐ明朝"/>
              </a:rPr>
              <a:t>と</a:t>
            </a:r>
            <a:r>
              <a:rPr sz="800" spc="75" dirty="0">
                <a:solidFill>
                  <a:srgbClr val="231F20"/>
                </a:solidFill>
                <a:latin typeface="+mj-lt"/>
                <a:cs typeface="ＭＳ Ｐ明朝"/>
              </a:rPr>
              <a:t>が明</a:t>
            </a:r>
            <a:r>
              <a:rPr sz="800" spc="55" dirty="0">
                <a:solidFill>
                  <a:srgbClr val="231F20"/>
                </a:solidFill>
                <a:latin typeface="+mj-lt"/>
                <a:cs typeface="ＭＳ Ｐ明朝"/>
              </a:rPr>
              <a:t>ら</a:t>
            </a:r>
            <a:r>
              <a:rPr sz="800" spc="75" dirty="0">
                <a:solidFill>
                  <a:srgbClr val="231F20"/>
                </a:solidFill>
                <a:latin typeface="+mj-lt"/>
                <a:cs typeface="ＭＳ Ｐ明朝"/>
              </a:rPr>
              <a:t>かで</a:t>
            </a:r>
            <a:r>
              <a:rPr sz="800" spc="65" dirty="0">
                <a:solidFill>
                  <a:srgbClr val="231F20"/>
                </a:solidFill>
                <a:latin typeface="+mj-lt"/>
                <a:cs typeface="ＭＳ Ｐ明朝"/>
              </a:rPr>
              <a:t>あ</a:t>
            </a:r>
            <a:r>
              <a:rPr sz="800" spc="60" dirty="0">
                <a:solidFill>
                  <a:srgbClr val="231F20"/>
                </a:solidFill>
                <a:latin typeface="+mj-lt"/>
                <a:cs typeface="ＭＳ Ｐ明朝"/>
              </a:rPr>
              <a:t>る</a:t>
            </a:r>
            <a:r>
              <a:rPr sz="800" spc="75" dirty="0">
                <a:solidFill>
                  <a:srgbClr val="231F20"/>
                </a:solidFill>
                <a:latin typeface="+mj-lt"/>
                <a:cs typeface="ＭＳ Ｐ明朝"/>
              </a:rPr>
              <a:t>場合は除外</a:t>
            </a:r>
            <a:r>
              <a:rPr sz="800" spc="60" dirty="0">
                <a:solidFill>
                  <a:srgbClr val="231F20"/>
                </a:solidFill>
                <a:latin typeface="+mj-lt"/>
                <a:cs typeface="ＭＳ Ｐ明朝"/>
              </a:rPr>
              <a:t>し</a:t>
            </a:r>
            <a:r>
              <a:rPr sz="800" spc="75" dirty="0">
                <a:solidFill>
                  <a:srgbClr val="231F20"/>
                </a:solidFill>
                <a:latin typeface="+mj-lt"/>
                <a:cs typeface="ＭＳ Ｐ明朝"/>
              </a:rPr>
              <a:t>てい</a:t>
            </a:r>
            <a:r>
              <a:rPr sz="800" spc="60" dirty="0">
                <a:solidFill>
                  <a:srgbClr val="231F20"/>
                </a:solidFill>
                <a:latin typeface="+mj-lt"/>
                <a:cs typeface="ＭＳ Ｐ明朝"/>
              </a:rPr>
              <a:t>る</a:t>
            </a:r>
            <a:r>
              <a:rPr sz="800" spc="50" dirty="0">
                <a:solidFill>
                  <a:srgbClr val="231F20"/>
                </a:solidFill>
                <a:latin typeface="+mj-lt"/>
                <a:cs typeface="ＭＳ Ｐ明朝"/>
              </a:rPr>
              <a:t>。</a:t>
            </a:r>
            <a:r>
              <a:rPr sz="800" spc="75" dirty="0">
                <a:solidFill>
                  <a:srgbClr val="231F20"/>
                </a:solidFill>
                <a:latin typeface="+mj-lt"/>
                <a:cs typeface="ＭＳ Ｐ明朝"/>
              </a:rPr>
              <a:t>詳細は</a:t>
            </a:r>
            <a:r>
              <a:rPr sz="800" spc="50" dirty="0">
                <a:solidFill>
                  <a:srgbClr val="231F20"/>
                </a:solidFill>
                <a:latin typeface="+mj-lt"/>
                <a:cs typeface="ＭＳ Ｐ明朝"/>
              </a:rPr>
              <a:t>、</a:t>
            </a:r>
            <a:r>
              <a:rPr sz="800" spc="75" dirty="0">
                <a:solidFill>
                  <a:srgbClr val="231F20"/>
                </a:solidFill>
                <a:latin typeface="+mj-lt"/>
                <a:cs typeface="ＭＳ Ｐ明朝"/>
              </a:rPr>
              <a:t>本制度の</a:t>
            </a:r>
            <a:r>
              <a:rPr sz="800" spc="65" dirty="0">
                <a:solidFill>
                  <a:srgbClr val="231F20"/>
                </a:solidFill>
                <a:latin typeface="+mj-lt"/>
                <a:cs typeface="ＭＳ Ｐ明朝"/>
              </a:rPr>
              <a:t>ホ</a:t>
            </a:r>
            <a:r>
              <a:rPr sz="800" spc="75" dirty="0">
                <a:solidFill>
                  <a:srgbClr val="231F20"/>
                </a:solidFill>
                <a:latin typeface="+mj-lt"/>
                <a:cs typeface="ＭＳ Ｐ明朝"/>
              </a:rPr>
              <a:t>ー</a:t>
            </a:r>
            <a:r>
              <a:rPr sz="800" spc="65" dirty="0">
                <a:solidFill>
                  <a:srgbClr val="231F20"/>
                </a:solidFill>
                <a:latin typeface="+mj-lt"/>
                <a:cs typeface="ＭＳ Ｐ明朝"/>
              </a:rPr>
              <a:t>ム</a:t>
            </a:r>
            <a:r>
              <a:rPr sz="800" spc="75" dirty="0">
                <a:solidFill>
                  <a:srgbClr val="231F20"/>
                </a:solidFill>
                <a:latin typeface="+mj-lt"/>
                <a:cs typeface="ＭＳ Ｐ明朝"/>
              </a:rPr>
              <a:t>ページ</a:t>
            </a:r>
            <a:r>
              <a:rPr sz="800" spc="35" dirty="0">
                <a:solidFill>
                  <a:srgbClr val="231F20"/>
                </a:solidFill>
                <a:latin typeface="+mj-lt"/>
                <a:cs typeface="ＭＳ Ｐ明朝"/>
              </a:rPr>
              <a:t>「</a:t>
            </a:r>
            <a:r>
              <a:rPr sz="800" spc="75" dirty="0">
                <a:solidFill>
                  <a:srgbClr val="231F20"/>
                </a:solidFill>
                <a:latin typeface="+mj-lt"/>
                <a:cs typeface="ＭＳ Ｐ明朝"/>
              </a:rPr>
              <a:t>補償対象</a:t>
            </a:r>
            <a:r>
              <a:rPr sz="800" spc="50" dirty="0">
                <a:solidFill>
                  <a:srgbClr val="231F20"/>
                </a:solidFill>
                <a:latin typeface="+mj-lt"/>
                <a:cs typeface="ＭＳ Ｐ明朝"/>
              </a:rPr>
              <a:t>と</a:t>
            </a:r>
            <a:r>
              <a:rPr sz="800" spc="75" dirty="0">
                <a:solidFill>
                  <a:srgbClr val="231F20"/>
                </a:solidFill>
                <a:latin typeface="+mj-lt"/>
                <a:cs typeface="ＭＳ Ｐ明朝"/>
              </a:rPr>
              <a:t>な</a:t>
            </a:r>
            <a:r>
              <a:rPr sz="800" spc="60" dirty="0">
                <a:solidFill>
                  <a:srgbClr val="231F20"/>
                </a:solidFill>
                <a:latin typeface="+mj-lt"/>
                <a:cs typeface="ＭＳ Ｐ明朝"/>
              </a:rPr>
              <a:t>る</a:t>
            </a:r>
            <a:r>
              <a:rPr sz="800" spc="75" dirty="0">
                <a:solidFill>
                  <a:srgbClr val="231F20"/>
                </a:solidFill>
                <a:latin typeface="+mj-lt"/>
                <a:cs typeface="ＭＳ Ｐ明朝"/>
              </a:rPr>
              <a:t>脳性麻痺の基準</a:t>
            </a:r>
            <a:r>
              <a:rPr sz="800" spc="35" dirty="0">
                <a:solidFill>
                  <a:srgbClr val="231F20"/>
                </a:solidFill>
                <a:latin typeface="+mj-lt"/>
                <a:cs typeface="ＭＳ Ｐ明朝"/>
              </a:rPr>
              <a:t>」</a:t>
            </a:r>
            <a:r>
              <a:rPr sz="800" spc="75" dirty="0">
                <a:solidFill>
                  <a:srgbClr val="231F20"/>
                </a:solidFill>
                <a:latin typeface="+mj-lt"/>
                <a:cs typeface="ＭＳ Ｐ明朝"/>
              </a:rPr>
              <a:t>の解説 </a:t>
            </a:r>
            <a:r>
              <a:rPr sz="800" spc="105" dirty="0">
                <a:solidFill>
                  <a:srgbClr val="231F20"/>
                </a:solidFill>
                <a:latin typeface="+mj-lt"/>
                <a:cs typeface="ＭＳ Ｐ明朝"/>
              </a:rPr>
              <a:t>に</a:t>
            </a:r>
            <a:r>
              <a:rPr sz="800" spc="110" dirty="0">
                <a:solidFill>
                  <a:srgbClr val="231F20"/>
                </a:solidFill>
                <a:latin typeface="+mj-lt"/>
                <a:cs typeface="ＭＳ Ｐ明朝"/>
              </a:rPr>
              <a:t>記載</a:t>
            </a:r>
            <a:r>
              <a:rPr sz="800" spc="85" dirty="0">
                <a:solidFill>
                  <a:srgbClr val="231F20"/>
                </a:solidFill>
                <a:latin typeface="+mj-lt"/>
                <a:cs typeface="ＭＳ Ｐ明朝"/>
              </a:rPr>
              <a:t>し</a:t>
            </a:r>
            <a:r>
              <a:rPr sz="800" spc="100" dirty="0">
                <a:solidFill>
                  <a:srgbClr val="231F20"/>
                </a:solidFill>
                <a:latin typeface="+mj-lt"/>
                <a:cs typeface="ＭＳ Ｐ明朝"/>
              </a:rPr>
              <a:t>て</a:t>
            </a:r>
            <a:r>
              <a:rPr sz="800" spc="105" dirty="0">
                <a:solidFill>
                  <a:srgbClr val="231F20"/>
                </a:solidFill>
                <a:latin typeface="+mj-lt"/>
                <a:cs typeface="ＭＳ Ｐ明朝"/>
              </a:rPr>
              <a:t>い</a:t>
            </a:r>
            <a:r>
              <a:rPr sz="800" spc="85" dirty="0">
                <a:solidFill>
                  <a:srgbClr val="231F20"/>
                </a:solidFill>
                <a:latin typeface="+mj-lt"/>
                <a:cs typeface="ＭＳ Ｐ明朝"/>
              </a:rPr>
              <a:t>る</a:t>
            </a:r>
            <a:r>
              <a:rPr sz="800" spc="75" dirty="0">
                <a:solidFill>
                  <a:srgbClr val="231F20"/>
                </a:solidFill>
                <a:latin typeface="+mj-lt"/>
                <a:cs typeface="ＭＳ Ｐ明朝"/>
              </a:rPr>
              <a:t>。</a:t>
            </a:r>
            <a:endParaRPr sz="800" dirty="0">
              <a:latin typeface="+mj-lt"/>
              <a:cs typeface="ＭＳ Ｐ明朝"/>
            </a:endParaRPr>
          </a:p>
          <a:p>
            <a:pPr marL="264160" marR="59055" indent="-252095" algn="just">
              <a:lnSpc>
                <a:spcPct val="111100"/>
              </a:lnSpc>
              <a:spcBef>
                <a:spcPts val="285"/>
              </a:spcBef>
            </a:pPr>
            <a:r>
              <a:rPr sz="800" spc="55" dirty="0">
                <a:solidFill>
                  <a:srgbClr val="231F20"/>
                </a:solidFill>
                <a:latin typeface="+mj-lt"/>
                <a:cs typeface="ＭＳ Ｐ明朝"/>
              </a:rPr>
              <a:t>注</a:t>
            </a:r>
            <a:r>
              <a:rPr sz="800" spc="100" dirty="0">
                <a:solidFill>
                  <a:srgbClr val="231F20"/>
                </a:solidFill>
                <a:latin typeface="+mj-lt"/>
                <a:cs typeface="ＭＳ Ｐ明朝"/>
              </a:rPr>
              <a:t>4）</a:t>
            </a:r>
            <a:r>
              <a:rPr sz="800" spc="75" dirty="0">
                <a:solidFill>
                  <a:srgbClr val="231F20"/>
                </a:solidFill>
                <a:latin typeface="+mj-lt"/>
                <a:cs typeface="ＭＳ Ｐ明朝"/>
              </a:rPr>
              <a:t>新生児期の要因が存在</a:t>
            </a:r>
            <a:r>
              <a:rPr sz="800" spc="55" dirty="0">
                <a:solidFill>
                  <a:srgbClr val="231F20"/>
                </a:solidFill>
                <a:latin typeface="+mj-lt"/>
                <a:cs typeface="ＭＳ Ｐ明朝"/>
              </a:rPr>
              <a:t>し</a:t>
            </a:r>
            <a:r>
              <a:rPr sz="800" spc="65" dirty="0">
                <a:solidFill>
                  <a:srgbClr val="231F20"/>
                </a:solidFill>
                <a:latin typeface="+mj-lt"/>
                <a:cs typeface="ＭＳ Ｐ明朝"/>
              </a:rPr>
              <a:t>て</a:t>
            </a:r>
            <a:r>
              <a:rPr sz="800" spc="55" dirty="0">
                <a:solidFill>
                  <a:srgbClr val="231F20"/>
                </a:solidFill>
                <a:latin typeface="+mj-lt"/>
                <a:cs typeface="ＭＳ Ｐ明朝"/>
              </a:rPr>
              <a:t>も</a:t>
            </a:r>
            <a:r>
              <a:rPr sz="800" spc="50" dirty="0">
                <a:solidFill>
                  <a:srgbClr val="231F20"/>
                </a:solidFill>
                <a:latin typeface="+mj-lt"/>
                <a:cs typeface="ＭＳ Ｐ明朝"/>
              </a:rPr>
              <a:t>、</a:t>
            </a:r>
            <a:r>
              <a:rPr sz="800" spc="65" dirty="0">
                <a:solidFill>
                  <a:srgbClr val="231F20"/>
                </a:solidFill>
                <a:latin typeface="+mj-lt"/>
                <a:cs typeface="ＭＳ Ｐ明朝"/>
              </a:rPr>
              <a:t>そ</a:t>
            </a:r>
            <a:r>
              <a:rPr sz="800" spc="75" dirty="0">
                <a:solidFill>
                  <a:srgbClr val="231F20"/>
                </a:solidFill>
                <a:latin typeface="+mj-lt"/>
                <a:cs typeface="ＭＳ Ｐ明朝"/>
              </a:rPr>
              <a:t>れが</a:t>
            </a:r>
            <a:r>
              <a:rPr sz="800" spc="35" dirty="0">
                <a:solidFill>
                  <a:srgbClr val="231F20"/>
                </a:solidFill>
                <a:latin typeface="+mj-lt"/>
                <a:cs typeface="ＭＳ Ｐ明朝"/>
              </a:rPr>
              <a:t>「</a:t>
            </a:r>
            <a:r>
              <a:rPr sz="800" spc="75" dirty="0">
                <a:solidFill>
                  <a:srgbClr val="231F20"/>
                </a:solidFill>
                <a:latin typeface="+mj-lt"/>
                <a:cs typeface="ＭＳ Ｐ明朝"/>
              </a:rPr>
              <a:t>脳性麻痺の原因</a:t>
            </a:r>
            <a:r>
              <a:rPr sz="800" spc="50" dirty="0">
                <a:solidFill>
                  <a:srgbClr val="231F20"/>
                </a:solidFill>
                <a:latin typeface="+mj-lt"/>
                <a:cs typeface="ＭＳ Ｐ明朝"/>
              </a:rPr>
              <a:t>と</a:t>
            </a:r>
            <a:r>
              <a:rPr sz="800" spc="65" dirty="0">
                <a:solidFill>
                  <a:srgbClr val="231F20"/>
                </a:solidFill>
                <a:latin typeface="+mj-lt"/>
                <a:cs typeface="ＭＳ Ｐ明朝"/>
              </a:rPr>
              <a:t>な</a:t>
            </a:r>
            <a:r>
              <a:rPr sz="800" spc="50" dirty="0">
                <a:solidFill>
                  <a:srgbClr val="231F20"/>
                </a:solidFill>
                <a:latin typeface="+mj-lt"/>
                <a:cs typeface="ＭＳ Ｐ明朝"/>
              </a:rPr>
              <a:t>り</a:t>
            </a:r>
            <a:r>
              <a:rPr sz="800" spc="75" dirty="0">
                <a:solidFill>
                  <a:srgbClr val="231F20"/>
                </a:solidFill>
                <a:latin typeface="+mj-lt"/>
                <a:cs typeface="ＭＳ Ｐ明朝"/>
              </a:rPr>
              <a:t>得</a:t>
            </a:r>
            <a:r>
              <a:rPr sz="800" spc="55" dirty="0">
                <a:solidFill>
                  <a:srgbClr val="231F20"/>
                </a:solidFill>
                <a:latin typeface="+mj-lt"/>
                <a:cs typeface="ＭＳ Ｐ明朝"/>
              </a:rPr>
              <a:t>る</a:t>
            </a:r>
            <a:r>
              <a:rPr sz="800" spc="75" dirty="0">
                <a:solidFill>
                  <a:srgbClr val="231F20"/>
                </a:solidFill>
                <a:latin typeface="+mj-lt"/>
                <a:cs typeface="ＭＳ Ｐ明朝"/>
              </a:rPr>
              <a:t>分娩時の事象</a:t>
            </a:r>
            <a:r>
              <a:rPr sz="800" spc="35" dirty="0">
                <a:solidFill>
                  <a:srgbClr val="231F20"/>
                </a:solidFill>
                <a:latin typeface="+mj-lt"/>
                <a:cs typeface="ＭＳ Ｐ明朝"/>
              </a:rPr>
              <a:t>」</a:t>
            </a:r>
            <a:r>
              <a:rPr sz="800" spc="75" dirty="0">
                <a:solidFill>
                  <a:srgbClr val="231F20"/>
                </a:solidFill>
                <a:latin typeface="+mj-lt"/>
                <a:cs typeface="ＭＳ Ｐ明朝"/>
              </a:rPr>
              <a:t>の主</a:t>
            </a:r>
            <a:r>
              <a:rPr sz="800" spc="65" dirty="0">
                <a:solidFill>
                  <a:srgbClr val="231F20"/>
                </a:solidFill>
                <a:latin typeface="+mj-lt"/>
                <a:cs typeface="ＭＳ Ｐ明朝"/>
              </a:rPr>
              <a:t>な</a:t>
            </a:r>
            <a:r>
              <a:rPr sz="800" spc="75" dirty="0">
                <a:solidFill>
                  <a:srgbClr val="231F20"/>
                </a:solidFill>
                <a:latin typeface="+mj-lt"/>
                <a:cs typeface="ＭＳ Ｐ明朝"/>
              </a:rPr>
              <a:t>原因で</a:t>
            </a:r>
            <a:r>
              <a:rPr sz="800" spc="65" dirty="0">
                <a:solidFill>
                  <a:srgbClr val="231F20"/>
                </a:solidFill>
                <a:latin typeface="+mj-lt"/>
                <a:cs typeface="ＭＳ Ｐ明朝"/>
              </a:rPr>
              <a:t>あ</a:t>
            </a:r>
            <a:r>
              <a:rPr sz="800" spc="55" dirty="0">
                <a:solidFill>
                  <a:srgbClr val="231F20"/>
                </a:solidFill>
                <a:latin typeface="+mj-lt"/>
                <a:cs typeface="ＭＳ Ｐ明朝"/>
              </a:rPr>
              <a:t>るこ</a:t>
            </a:r>
            <a:r>
              <a:rPr sz="800" spc="50" dirty="0">
                <a:solidFill>
                  <a:srgbClr val="231F20"/>
                </a:solidFill>
                <a:latin typeface="+mj-lt"/>
                <a:cs typeface="ＭＳ Ｐ明朝"/>
              </a:rPr>
              <a:t>と</a:t>
            </a:r>
            <a:r>
              <a:rPr sz="800" spc="75" dirty="0">
                <a:solidFill>
                  <a:srgbClr val="231F20"/>
                </a:solidFill>
                <a:latin typeface="+mj-lt"/>
                <a:cs typeface="ＭＳ Ｐ明朝"/>
              </a:rPr>
              <a:t>が明</a:t>
            </a:r>
            <a:r>
              <a:rPr sz="800" spc="55" dirty="0">
                <a:solidFill>
                  <a:srgbClr val="231F20"/>
                </a:solidFill>
                <a:latin typeface="+mj-lt"/>
                <a:cs typeface="ＭＳ Ｐ明朝"/>
              </a:rPr>
              <a:t>ら</a:t>
            </a:r>
            <a:r>
              <a:rPr sz="800" spc="75" dirty="0">
                <a:solidFill>
                  <a:srgbClr val="231F20"/>
                </a:solidFill>
                <a:latin typeface="+mj-lt"/>
                <a:cs typeface="ＭＳ Ｐ明朝"/>
              </a:rPr>
              <a:t>かでは</a:t>
            </a:r>
            <a:r>
              <a:rPr sz="800" spc="65" dirty="0">
                <a:solidFill>
                  <a:srgbClr val="231F20"/>
                </a:solidFill>
                <a:latin typeface="+mj-lt"/>
                <a:cs typeface="ＭＳ Ｐ明朝"/>
              </a:rPr>
              <a:t>な</a:t>
            </a:r>
            <a:r>
              <a:rPr sz="800" spc="75" dirty="0">
                <a:solidFill>
                  <a:srgbClr val="231F20"/>
                </a:solidFill>
                <a:latin typeface="+mj-lt"/>
                <a:cs typeface="ＭＳ Ｐ明朝"/>
              </a:rPr>
              <a:t>い場 </a:t>
            </a:r>
            <a:r>
              <a:rPr sz="800" spc="60" dirty="0">
                <a:solidFill>
                  <a:srgbClr val="231F20"/>
                </a:solidFill>
                <a:latin typeface="+mj-lt"/>
                <a:cs typeface="ＭＳ Ｐ明朝"/>
              </a:rPr>
              <a:t>合や重度</a:t>
            </a:r>
            <a:r>
              <a:rPr sz="800" spc="55" dirty="0">
                <a:solidFill>
                  <a:srgbClr val="231F20"/>
                </a:solidFill>
                <a:latin typeface="+mj-lt"/>
                <a:cs typeface="ＭＳ Ｐ明朝"/>
              </a:rPr>
              <a:t>の</a:t>
            </a:r>
            <a:r>
              <a:rPr sz="800" spc="60" dirty="0">
                <a:solidFill>
                  <a:srgbClr val="231F20"/>
                </a:solidFill>
                <a:latin typeface="+mj-lt"/>
                <a:cs typeface="ＭＳ Ｐ明朝"/>
              </a:rPr>
              <a:t>運動障害</a:t>
            </a:r>
            <a:r>
              <a:rPr sz="800" spc="55" dirty="0">
                <a:solidFill>
                  <a:srgbClr val="231F20"/>
                </a:solidFill>
                <a:latin typeface="+mj-lt"/>
                <a:cs typeface="ＭＳ Ｐ明朝"/>
              </a:rPr>
              <a:t>の</a:t>
            </a:r>
            <a:r>
              <a:rPr sz="800" spc="60" dirty="0">
                <a:solidFill>
                  <a:srgbClr val="231F20"/>
                </a:solidFill>
                <a:latin typeface="+mj-lt"/>
                <a:cs typeface="ＭＳ Ｐ明朝"/>
              </a:rPr>
              <a:t>主</a:t>
            </a:r>
            <a:r>
              <a:rPr sz="800" spc="55" dirty="0">
                <a:solidFill>
                  <a:srgbClr val="231F20"/>
                </a:solidFill>
                <a:latin typeface="+mj-lt"/>
                <a:cs typeface="ＭＳ Ｐ明朝"/>
              </a:rPr>
              <a:t>な</a:t>
            </a:r>
            <a:r>
              <a:rPr sz="800" spc="60" dirty="0">
                <a:solidFill>
                  <a:srgbClr val="231F20"/>
                </a:solidFill>
                <a:latin typeface="+mj-lt"/>
                <a:cs typeface="ＭＳ Ｐ明朝"/>
              </a:rPr>
              <a:t>原因</a:t>
            </a:r>
            <a:r>
              <a:rPr sz="800" spc="55" dirty="0">
                <a:solidFill>
                  <a:srgbClr val="231F20"/>
                </a:solidFill>
                <a:latin typeface="+mj-lt"/>
                <a:cs typeface="ＭＳ Ｐ明朝"/>
              </a:rPr>
              <a:t>で</a:t>
            </a:r>
            <a:r>
              <a:rPr sz="800" spc="50" dirty="0">
                <a:solidFill>
                  <a:srgbClr val="231F20"/>
                </a:solidFill>
                <a:latin typeface="+mj-lt"/>
                <a:cs typeface="ＭＳ Ｐ明朝"/>
              </a:rPr>
              <a:t>あるこ</a:t>
            </a:r>
            <a:r>
              <a:rPr sz="800" spc="40" dirty="0">
                <a:solidFill>
                  <a:srgbClr val="231F20"/>
                </a:solidFill>
                <a:latin typeface="+mj-lt"/>
                <a:cs typeface="ＭＳ Ｐ明朝"/>
              </a:rPr>
              <a:t>と</a:t>
            </a:r>
            <a:r>
              <a:rPr sz="800" spc="55" dirty="0">
                <a:solidFill>
                  <a:srgbClr val="231F20"/>
                </a:solidFill>
                <a:latin typeface="+mj-lt"/>
                <a:cs typeface="ＭＳ Ｐ明朝"/>
              </a:rPr>
              <a:t>が</a:t>
            </a:r>
            <a:r>
              <a:rPr sz="800" spc="60" dirty="0">
                <a:solidFill>
                  <a:srgbClr val="231F20"/>
                </a:solidFill>
                <a:latin typeface="+mj-lt"/>
                <a:cs typeface="ＭＳ Ｐ明朝"/>
              </a:rPr>
              <a:t>明</a:t>
            </a:r>
            <a:r>
              <a:rPr sz="800" spc="50" dirty="0">
                <a:solidFill>
                  <a:srgbClr val="231F20"/>
                </a:solidFill>
                <a:latin typeface="+mj-lt"/>
                <a:cs typeface="ＭＳ Ｐ明朝"/>
              </a:rPr>
              <a:t>ら</a:t>
            </a:r>
            <a:r>
              <a:rPr sz="800" spc="55" dirty="0">
                <a:solidFill>
                  <a:srgbClr val="231F20"/>
                </a:solidFill>
                <a:latin typeface="+mj-lt"/>
                <a:cs typeface="ＭＳ Ｐ明朝"/>
              </a:rPr>
              <a:t>かで</a:t>
            </a:r>
            <a:r>
              <a:rPr sz="800" spc="60" dirty="0">
                <a:solidFill>
                  <a:srgbClr val="231F20"/>
                </a:solidFill>
                <a:latin typeface="+mj-lt"/>
                <a:cs typeface="ＭＳ Ｐ明朝"/>
              </a:rPr>
              <a:t>は</a:t>
            </a:r>
            <a:r>
              <a:rPr sz="800" spc="55" dirty="0">
                <a:solidFill>
                  <a:srgbClr val="231F20"/>
                </a:solidFill>
                <a:latin typeface="+mj-lt"/>
                <a:cs typeface="ＭＳ Ｐ明朝"/>
              </a:rPr>
              <a:t>ない</a:t>
            </a:r>
            <a:r>
              <a:rPr sz="800" spc="60" dirty="0">
                <a:solidFill>
                  <a:srgbClr val="231F20"/>
                </a:solidFill>
                <a:latin typeface="+mj-lt"/>
                <a:cs typeface="ＭＳ Ｐ明朝"/>
              </a:rPr>
              <a:t>場合は</a:t>
            </a:r>
            <a:r>
              <a:rPr sz="800" spc="35" dirty="0">
                <a:solidFill>
                  <a:srgbClr val="231F20"/>
                </a:solidFill>
                <a:latin typeface="+mj-lt"/>
                <a:cs typeface="ＭＳ Ｐ明朝"/>
              </a:rPr>
              <a:t>、</a:t>
            </a:r>
            <a:r>
              <a:rPr sz="800" spc="60" dirty="0">
                <a:solidFill>
                  <a:srgbClr val="231F20"/>
                </a:solidFill>
                <a:latin typeface="+mj-lt"/>
                <a:cs typeface="ＭＳ Ｐ明朝"/>
              </a:rPr>
              <a:t>除外基準</a:t>
            </a:r>
            <a:r>
              <a:rPr sz="800" spc="55" dirty="0">
                <a:solidFill>
                  <a:srgbClr val="231F20"/>
                </a:solidFill>
                <a:latin typeface="+mj-lt"/>
                <a:cs typeface="ＭＳ Ｐ明朝"/>
              </a:rPr>
              <a:t>に</a:t>
            </a:r>
            <a:r>
              <a:rPr sz="800" spc="60" dirty="0">
                <a:solidFill>
                  <a:srgbClr val="231F20"/>
                </a:solidFill>
                <a:latin typeface="+mj-lt"/>
                <a:cs typeface="ＭＳ Ｐ明朝"/>
              </a:rPr>
              <a:t>は該当</a:t>
            </a:r>
            <a:r>
              <a:rPr sz="800" spc="50" dirty="0">
                <a:solidFill>
                  <a:srgbClr val="231F20"/>
                </a:solidFill>
                <a:latin typeface="+mj-lt"/>
                <a:cs typeface="ＭＳ Ｐ明朝"/>
              </a:rPr>
              <a:t>し</a:t>
            </a:r>
            <a:r>
              <a:rPr sz="800" spc="55" dirty="0">
                <a:solidFill>
                  <a:srgbClr val="231F20"/>
                </a:solidFill>
                <a:latin typeface="+mj-lt"/>
                <a:cs typeface="ＭＳ Ｐ明朝"/>
              </a:rPr>
              <a:t>ない</a:t>
            </a:r>
            <a:r>
              <a:rPr sz="800" spc="40" dirty="0">
                <a:solidFill>
                  <a:srgbClr val="231F20"/>
                </a:solidFill>
                <a:latin typeface="+mj-lt"/>
                <a:cs typeface="ＭＳ Ｐ明朝"/>
              </a:rPr>
              <a:t>と</a:t>
            </a:r>
            <a:r>
              <a:rPr sz="800" spc="60" dirty="0">
                <a:solidFill>
                  <a:srgbClr val="231F20"/>
                </a:solidFill>
                <a:latin typeface="+mj-lt"/>
                <a:cs typeface="ＭＳ Ｐ明朝"/>
              </a:rPr>
              <a:t>判断</a:t>
            </a:r>
            <a:r>
              <a:rPr sz="800" spc="50" dirty="0">
                <a:solidFill>
                  <a:srgbClr val="231F20"/>
                </a:solidFill>
                <a:latin typeface="+mj-lt"/>
                <a:cs typeface="ＭＳ Ｐ明朝"/>
              </a:rPr>
              <a:t>さ</a:t>
            </a:r>
            <a:r>
              <a:rPr sz="800" spc="60" dirty="0">
                <a:solidFill>
                  <a:srgbClr val="231F20"/>
                </a:solidFill>
                <a:latin typeface="+mj-lt"/>
                <a:cs typeface="ＭＳ Ｐ明朝"/>
              </a:rPr>
              <a:t>れ</a:t>
            </a:r>
            <a:r>
              <a:rPr sz="800" spc="55" dirty="0">
                <a:solidFill>
                  <a:srgbClr val="231F20"/>
                </a:solidFill>
                <a:latin typeface="+mj-lt"/>
                <a:cs typeface="ＭＳ Ｐ明朝"/>
              </a:rPr>
              <a:t>てい</a:t>
            </a:r>
            <a:r>
              <a:rPr sz="800" spc="50" dirty="0">
                <a:solidFill>
                  <a:srgbClr val="231F20"/>
                </a:solidFill>
                <a:latin typeface="+mj-lt"/>
                <a:cs typeface="ＭＳ Ｐ明朝"/>
              </a:rPr>
              <a:t>る</a:t>
            </a:r>
            <a:r>
              <a:rPr sz="800" spc="35" dirty="0">
                <a:solidFill>
                  <a:srgbClr val="231F20"/>
                </a:solidFill>
                <a:latin typeface="+mj-lt"/>
                <a:cs typeface="ＭＳ Ｐ明朝"/>
              </a:rPr>
              <a:t>。</a:t>
            </a:r>
            <a:r>
              <a:rPr sz="800" spc="60" dirty="0">
                <a:solidFill>
                  <a:srgbClr val="231F20"/>
                </a:solidFill>
                <a:latin typeface="+mj-lt"/>
                <a:cs typeface="ＭＳ Ｐ明朝"/>
              </a:rPr>
              <a:t>詳細は</a:t>
            </a:r>
            <a:r>
              <a:rPr sz="800" spc="35" dirty="0">
                <a:solidFill>
                  <a:srgbClr val="231F20"/>
                </a:solidFill>
                <a:latin typeface="+mj-lt"/>
                <a:cs typeface="ＭＳ Ｐ明朝"/>
              </a:rPr>
              <a:t>、</a:t>
            </a:r>
            <a:r>
              <a:rPr sz="800" spc="60" dirty="0">
                <a:solidFill>
                  <a:srgbClr val="231F20"/>
                </a:solidFill>
                <a:latin typeface="+mj-lt"/>
                <a:cs typeface="ＭＳ Ｐ明朝"/>
              </a:rPr>
              <a:t>本 </a:t>
            </a:r>
            <a:r>
              <a:rPr sz="800" spc="75" dirty="0">
                <a:solidFill>
                  <a:srgbClr val="231F20"/>
                </a:solidFill>
                <a:latin typeface="+mj-lt"/>
                <a:cs typeface="ＭＳ Ｐ明朝"/>
              </a:rPr>
              <a:t>制度の</a:t>
            </a:r>
            <a:r>
              <a:rPr sz="800" spc="60" dirty="0">
                <a:solidFill>
                  <a:srgbClr val="231F20"/>
                </a:solidFill>
                <a:latin typeface="+mj-lt"/>
                <a:cs typeface="ＭＳ Ｐ明朝"/>
              </a:rPr>
              <a:t>ホ</a:t>
            </a:r>
            <a:r>
              <a:rPr sz="800" spc="75" dirty="0">
                <a:solidFill>
                  <a:srgbClr val="231F20"/>
                </a:solidFill>
                <a:latin typeface="+mj-lt"/>
                <a:cs typeface="ＭＳ Ｐ明朝"/>
              </a:rPr>
              <a:t>ー</a:t>
            </a:r>
            <a:r>
              <a:rPr sz="800" spc="60" dirty="0">
                <a:solidFill>
                  <a:srgbClr val="231F20"/>
                </a:solidFill>
                <a:latin typeface="+mj-lt"/>
                <a:cs typeface="ＭＳ Ｐ明朝"/>
              </a:rPr>
              <a:t>ム</a:t>
            </a:r>
            <a:r>
              <a:rPr sz="800" spc="75" dirty="0">
                <a:solidFill>
                  <a:srgbClr val="231F20"/>
                </a:solidFill>
                <a:latin typeface="+mj-lt"/>
                <a:cs typeface="ＭＳ Ｐ明朝"/>
              </a:rPr>
              <a:t>ペー</a:t>
            </a:r>
            <a:r>
              <a:rPr sz="800" spc="65" dirty="0">
                <a:solidFill>
                  <a:srgbClr val="231F20"/>
                </a:solidFill>
                <a:latin typeface="+mj-lt"/>
                <a:cs typeface="ＭＳ Ｐ明朝"/>
              </a:rPr>
              <a:t>ジ</a:t>
            </a:r>
            <a:r>
              <a:rPr sz="800" spc="30" dirty="0">
                <a:solidFill>
                  <a:srgbClr val="231F20"/>
                </a:solidFill>
                <a:latin typeface="+mj-lt"/>
                <a:cs typeface="ＭＳ Ｐ明朝"/>
              </a:rPr>
              <a:t>「</a:t>
            </a:r>
            <a:r>
              <a:rPr sz="800" spc="75" dirty="0">
                <a:solidFill>
                  <a:srgbClr val="231F20"/>
                </a:solidFill>
                <a:latin typeface="+mj-lt"/>
                <a:cs typeface="ＭＳ Ｐ明朝"/>
              </a:rPr>
              <a:t>補償対象</a:t>
            </a:r>
            <a:r>
              <a:rPr sz="800" spc="50" dirty="0">
                <a:solidFill>
                  <a:srgbClr val="231F20"/>
                </a:solidFill>
                <a:latin typeface="+mj-lt"/>
                <a:cs typeface="ＭＳ Ｐ明朝"/>
              </a:rPr>
              <a:t>と</a:t>
            </a:r>
            <a:r>
              <a:rPr sz="800" spc="65" dirty="0">
                <a:solidFill>
                  <a:srgbClr val="231F20"/>
                </a:solidFill>
                <a:latin typeface="+mj-lt"/>
                <a:cs typeface="ＭＳ Ｐ明朝"/>
              </a:rPr>
              <a:t>な</a:t>
            </a:r>
            <a:r>
              <a:rPr sz="800" spc="55" dirty="0">
                <a:solidFill>
                  <a:srgbClr val="231F20"/>
                </a:solidFill>
                <a:latin typeface="+mj-lt"/>
                <a:cs typeface="ＭＳ Ｐ明朝"/>
              </a:rPr>
              <a:t>る</a:t>
            </a:r>
            <a:r>
              <a:rPr sz="800" spc="75" dirty="0">
                <a:solidFill>
                  <a:srgbClr val="231F20"/>
                </a:solidFill>
                <a:latin typeface="+mj-lt"/>
                <a:cs typeface="ＭＳ Ｐ明朝"/>
              </a:rPr>
              <a:t>脳性麻痺の基準</a:t>
            </a:r>
            <a:r>
              <a:rPr sz="800" spc="30" dirty="0">
                <a:solidFill>
                  <a:srgbClr val="231F20"/>
                </a:solidFill>
                <a:latin typeface="+mj-lt"/>
                <a:cs typeface="ＭＳ Ｐ明朝"/>
              </a:rPr>
              <a:t>」</a:t>
            </a:r>
            <a:r>
              <a:rPr sz="800" spc="75" dirty="0">
                <a:solidFill>
                  <a:srgbClr val="231F20"/>
                </a:solidFill>
                <a:latin typeface="+mj-lt"/>
                <a:cs typeface="ＭＳ Ｐ明朝"/>
              </a:rPr>
              <a:t>の解説に記載</a:t>
            </a:r>
            <a:r>
              <a:rPr sz="800" spc="55" dirty="0">
                <a:solidFill>
                  <a:srgbClr val="231F20"/>
                </a:solidFill>
                <a:latin typeface="+mj-lt"/>
                <a:cs typeface="ＭＳ Ｐ明朝"/>
              </a:rPr>
              <a:t>し</a:t>
            </a:r>
            <a:r>
              <a:rPr sz="800" spc="65" dirty="0">
                <a:solidFill>
                  <a:srgbClr val="231F20"/>
                </a:solidFill>
                <a:latin typeface="+mj-lt"/>
                <a:cs typeface="ＭＳ Ｐ明朝"/>
              </a:rPr>
              <a:t>て</a:t>
            </a:r>
            <a:r>
              <a:rPr sz="800" spc="75" dirty="0">
                <a:solidFill>
                  <a:srgbClr val="231F20"/>
                </a:solidFill>
                <a:latin typeface="+mj-lt"/>
                <a:cs typeface="ＭＳ Ｐ明朝"/>
              </a:rPr>
              <a:t>い</a:t>
            </a:r>
            <a:r>
              <a:rPr sz="800" spc="55" dirty="0">
                <a:solidFill>
                  <a:srgbClr val="231F20"/>
                </a:solidFill>
                <a:latin typeface="+mj-lt"/>
                <a:cs typeface="ＭＳ Ｐ明朝"/>
              </a:rPr>
              <a:t>る</a:t>
            </a:r>
            <a:r>
              <a:rPr sz="800" spc="50" dirty="0">
                <a:solidFill>
                  <a:srgbClr val="231F20"/>
                </a:solidFill>
                <a:latin typeface="+mj-lt"/>
                <a:cs typeface="ＭＳ Ｐ明朝"/>
              </a:rPr>
              <a:t>。</a:t>
            </a:r>
            <a:endParaRPr sz="800" dirty="0">
              <a:latin typeface="+mj-lt"/>
              <a:cs typeface="ＭＳ Ｐ明朝"/>
            </a:endParaRPr>
          </a:p>
          <a:p>
            <a:pPr marL="264160" marR="5080" indent="-252095">
              <a:lnSpc>
                <a:spcPct val="111100"/>
              </a:lnSpc>
              <a:spcBef>
                <a:spcPts val="285"/>
              </a:spcBef>
            </a:pPr>
            <a:r>
              <a:rPr sz="800" spc="55" dirty="0">
                <a:solidFill>
                  <a:srgbClr val="231F20"/>
                </a:solidFill>
                <a:latin typeface="+mj-lt"/>
                <a:cs typeface="ＭＳ Ｐ明朝"/>
              </a:rPr>
              <a:t>注</a:t>
            </a:r>
            <a:r>
              <a:rPr sz="800" spc="-105" dirty="0">
                <a:solidFill>
                  <a:srgbClr val="231F20"/>
                </a:solidFill>
                <a:latin typeface="+mj-lt"/>
                <a:cs typeface="ＭＳ Ｐ明朝"/>
              </a:rPr>
              <a:t>5）</a:t>
            </a:r>
            <a:r>
              <a:rPr sz="800" spc="125" dirty="0">
                <a:solidFill>
                  <a:srgbClr val="231F20"/>
                </a:solidFill>
                <a:latin typeface="+mj-lt"/>
                <a:cs typeface="ＭＳ Ｐ明朝"/>
              </a:rPr>
              <a:t>「ALTE（apparent</a:t>
            </a:r>
            <a:r>
              <a:rPr sz="800" spc="135" dirty="0">
                <a:solidFill>
                  <a:srgbClr val="231F20"/>
                </a:solidFill>
                <a:latin typeface="+mj-lt"/>
                <a:cs typeface="ＭＳ Ｐ明朝"/>
              </a:rPr>
              <a:t> </a:t>
            </a:r>
            <a:r>
              <a:rPr sz="800" spc="50" dirty="0">
                <a:solidFill>
                  <a:srgbClr val="231F20"/>
                </a:solidFill>
                <a:latin typeface="+mj-lt"/>
                <a:cs typeface="ＭＳ Ｐ明朝"/>
              </a:rPr>
              <a:t>life-threatening</a:t>
            </a:r>
            <a:r>
              <a:rPr sz="800" spc="135" dirty="0">
                <a:solidFill>
                  <a:srgbClr val="231F20"/>
                </a:solidFill>
                <a:latin typeface="+mj-lt"/>
                <a:cs typeface="ＭＳ Ｐ明朝"/>
              </a:rPr>
              <a:t> </a:t>
            </a:r>
            <a:r>
              <a:rPr sz="800" spc="50" dirty="0">
                <a:solidFill>
                  <a:srgbClr val="231F20"/>
                </a:solidFill>
                <a:latin typeface="+mj-lt"/>
                <a:cs typeface="ＭＳ Ｐ明朝"/>
              </a:rPr>
              <a:t>events）</a:t>
            </a:r>
            <a:r>
              <a:rPr sz="800" spc="425" dirty="0">
                <a:solidFill>
                  <a:srgbClr val="231F20"/>
                </a:solidFill>
                <a:latin typeface="+mj-lt"/>
                <a:cs typeface="ＭＳ Ｐ明朝"/>
              </a:rPr>
              <a:t>」</a:t>
            </a:r>
            <a:r>
              <a:rPr sz="800" spc="25" dirty="0">
                <a:solidFill>
                  <a:srgbClr val="231F20"/>
                </a:solidFill>
                <a:latin typeface="+mj-lt"/>
                <a:cs typeface="ＭＳ Ｐ明朝"/>
              </a:rPr>
              <a:t>は</a:t>
            </a:r>
            <a:r>
              <a:rPr sz="800" spc="-145" dirty="0">
                <a:solidFill>
                  <a:srgbClr val="231F20"/>
                </a:solidFill>
                <a:latin typeface="+mj-lt"/>
                <a:cs typeface="ＭＳ Ｐ明朝"/>
              </a:rPr>
              <a:t>、</a:t>
            </a:r>
            <a:r>
              <a:rPr sz="800" spc="425" dirty="0">
                <a:solidFill>
                  <a:srgbClr val="231F20"/>
                </a:solidFill>
                <a:latin typeface="+mj-lt"/>
                <a:cs typeface="ＭＳ Ｐ明朝"/>
              </a:rPr>
              <a:t>「</a:t>
            </a:r>
            <a:r>
              <a:rPr sz="800" dirty="0">
                <a:solidFill>
                  <a:srgbClr val="231F20"/>
                </a:solidFill>
                <a:latin typeface="+mj-lt"/>
                <a:cs typeface="ＭＳ Ｐ明朝"/>
              </a:rPr>
              <a:t>呼吸</a:t>
            </a:r>
            <a:r>
              <a:rPr sz="800" spc="35" dirty="0">
                <a:solidFill>
                  <a:srgbClr val="231F20"/>
                </a:solidFill>
                <a:latin typeface="+mj-lt"/>
                <a:cs typeface="ＭＳ Ｐ明朝"/>
              </a:rPr>
              <a:t>の</a:t>
            </a:r>
            <a:r>
              <a:rPr sz="800" dirty="0">
                <a:solidFill>
                  <a:srgbClr val="231F20"/>
                </a:solidFill>
                <a:latin typeface="+mj-lt"/>
                <a:cs typeface="ＭＳ Ｐ明朝"/>
              </a:rPr>
              <a:t>異</a:t>
            </a:r>
            <a:r>
              <a:rPr sz="800" spc="165" dirty="0">
                <a:solidFill>
                  <a:srgbClr val="231F20"/>
                </a:solidFill>
                <a:latin typeface="+mj-lt"/>
                <a:cs typeface="ＭＳ Ｐ明朝"/>
              </a:rPr>
              <a:t>常</a:t>
            </a:r>
            <a:r>
              <a:rPr sz="800" spc="105" dirty="0">
                <a:solidFill>
                  <a:srgbClr val="231F20"/>
                </a:solidFill>
                <a:latin typeface="+mj-lt"/>
                <a:cs typeface="ＭＳ Ｐ明朝"/>
              </a:rPr>
              <a:t>、</a:t>
            </a:r>
            <a:r>
              <a:rPr sz="800" dirty="0">
                <a:solidFill>
                  <a:srgbClr val="231F20"/>
                </a:solidFill>
                <a:latin typeface="+mj-lt"/>
                <a:cs typeface="ＭＳ Ｐ明朝"/>
              </a:rPr>
              <a:t>皮膚色</a:t>
            </a:r>
            <a:r>
              <a:rPr sz="800" spc="35" dirty="0">
                <a:solidFill>
                  <a:srgbClr val="231F20"/>
                </a:solidFill>
                <a:latin typeface="+mj-lt"/>
                <a:cs typeface="ＭＳ Ｐ明朝"/>
              </a:rPr>
              <a:t>の</a:t>
            </a:r>
            <a:r>
              <a:rPr sz="800" dirty="0">
                <a:solidFill>
                  <a:srgbClr val="231F20"/>
                </a:solidFill>
                <a:latin typeface="+mj-lt"/>
                <a:cs typeface="ＭＳ Ｐ明朝"/>
              </a:rPr>
              <a:t>変</a:t>
            </a:r>
            <a:r>
              <a:rPr sz="800" spc="165" dirty="0">
                <a:solidFill>
                  <a:srgbClr val="231F20"/>
                </a:solidFill>
                <a:latin typeface="+mj-lt"/>
                <a:cs typeface="ＭＳ Ｐ明朝"/>
              </a:rPr>
              <a:t>化</a:t>
            </a:r>
            <a:r>
              <a:rPr sz="800" spc="105" dirty="0">
                <a:solidFill>
                  <a:srgbClr val="231F20"/>
                </a:solidFill>
                <a:latin typeface="+mj-lt"/>
                <a:cs typeface="ＭＳ Ｐ明朝"/>
              </a:rPr>
              <a:t>、</a:t>
            </a:r>
            <a:r>
              <a:rPr sz="800" dirty="0">
                <a:solidFill>
                  <a:srgbClr val="231F20"/>
                </a:solidFill>
                <a:latin typeface="+mj-lt"/>
                <a:cs typeface="ＭＳ Ｐ明朝"/>
              </a:rPr>
              <a:t>筋緊張</a:t>
            </a:r>
            <a:r>
              <a:rPr sz="800" spc="35" dirty="0">
                <a:solidFill>
                  <a:srgbClr val="231F20"/>
                </a:solidFill>
                <a:latin typeface="+mj-lt"/>
                <a:cs typeface="ＭＳ Ｐ明朝"/>
              </a:rPr>
              <a:t>の</a:t>
            </a:r>
            <a:r>
              <a:rPr sz="800" dirty="0">
                <a:solidFill>
                  <a:srgbClr val="231F20"/>
                </a:solidFill>
                <a:latin typeface="+mj-lt"/>
                <a:cs typeface="ＭＳ Ｐ明朝"/>
              </a:rPr>
              <a:t>異</a:t>
            </a:r>
            <a:r>
              <a:rPr sz="800" spc="165" dirty="0">
                <a:solidFill>
                  <a:srgbClr val="231F20"/>
                </a:solidFill>
                <a:latin typeface="+mj-lt"/>
                <a:cs typeface="ＭＳ Ｐ明朝"/>
              </a:rPr>
              <a:t>常</a:t>
            </a:r>
            <a:r>
              <a:rPr sz="800" spc="105" dirty="0">
                <a:solidFill>
                  <a:srgbClr val="231F20"/>
                </a:solidFill>
                <a:latin typeface="+mj-lt"/>
                <a:cs typeface="ＭＳ Ｐ明朝"/>
              </a:rPr>
              <a:t>、</a:t>
            </a:r>
            <a:r>
              <a:rPr sz="800" dirty="0">
                <a:solidFill>
                  <a:srgbClr val="231F20"/>
                </a:solidFill>
                <a:latin typeface="+mj-lt"/>
                <a:cs typeface="ＭＳ Ｐ明朝"/>
              </a:rPr>
              <a:t>意識状態</a:t>
            </a:r>
            <a:r>
              <a:rPr sz="800" spc="35" dirty="0">
                <a:solidFill>
                  <a:srgbClr val="231F20"/>
                </a:solidFill>
                <a:latin typeface="+mj-lt"/>
                <a:cs typeface="ＭＳ Ｐ明朝"/>
              </a:rPr>
              <a:t>の</a:t>
            </a:r>
            <a:r>
              <a:rPr sz="800" dirty="0">
                <a:solidFill>
                  <a:srgbClr val="231F20"/>
                </a:solidFill>
                <a:latin typeface="+mj-lt"/>
                <a:cs typeface="ＭＳ Ｐ明朝"/>
              </a:rPr>
              <a:t>変化</a:t>
            </a:r>
            <a:r>
              <a:rPr sz="800" spc="35" dirty="0">
                <a:solidFill>
                  <a:srgbClr val="231F20"/>
                </a:solidFill>
                <a:latin typeface="+mj-lt"/>
                <a:cs typeface="ＭＳ Ｐ明朝"/>
              </a:rPr>
              <a:t>の</a:t>
            </a:r>
            <a:r>
              <a:rPr sz="800" spc="325" dirty="0">
                <a:solidFill>
                  <a:srgbClr val="231F20"/>
                </a:solidFill>
                <a:latin typeface="+mj-lt"/>
                <a:cs typeface="ＭＳ Ｐ明朝"/>
              </a:rPr>
              <a:t>う</a:t>
            </a:r>
            <a:r>
              <a:rPr sz="800" spc="75" dirty="0">
                <a:solidFill>
                  <a:srgbClr val="231F20"/>
                </a:solidFill>
                <a:latin typeface="+mj-lt"/>
                <a:cs typeface="ＭＳ Ｐ明朝"/>
              </a:rPr>
              <a:t>ち</a:t>
            </a:r>
            <a:r>
              <a:rPr sz="800" spc="135" dirty="0">
                <a:solidFill>
                  <a:srgbClr val="231F20"/>
                </a:solidFill>
                <a:latin typeface="+mj-lt"/>
                <a:cs typeface="ＭＳ Ｐ明朝"/>
              </a:rPr>
              <a:t>の</a:t>
            </a:r>
            <a:r>
              <a:rPr sz="800" spc="85" dirty="0">
                <a:solidFill>
                  <a:srgbClr val="231F20"/>
                </a:solidFill>
                <a:latin typeface="+mj-lt"/>
                <a:cs typeface="ＭＳ Ｐ明朝"/>
              </a:rPr>
              <a:t>1</a:t>
            </a:r>
            <a:r>
              <a:rPr sz="800" spc="60" dirty="0">
                <a:solidFill>
                  <a:srgbClr val="231F20"/>
                </a:solidFill>
                <a:latin typeface="+mj-lt"/>
                <a:cs typeface="ＭＳ Ｐ明朝"/>
              </a:rPr>
              <a:t>つ以上</a:t>
            </a:r>
            <a:r>
              <a:rPr sz="800" spc="55" dirty="0">
                <a:solidFill>
                  <a:srgbClr val="231F20"/>
                </a:solidFill>
                <a:latin typeface="+mj-lt"/>
                <a:cs typeface="ＭＳ Ｐ明朝"/>
              </a:rPr>
              <a:t>が</a:t>
            </a:r>
            <a:r>
              <a:rPr sz="800" spc="60" dirty="0">
                <a:solidFill>
                  <a:srgbClr val="231F20"/>
                </a:solidFill>
                <a:latin typeface="+mj-lt"/>
                <a:cs typeface="ＭＳ Ｐ明朝"/>
              </a:rPr>
              <a:t>突然発症</a:t>
            </a:r>
            <a:r>
              <a:rPr sz="800" spc="50" dirty="0">
                <a:solidFill>
                  <a:srgbClr val="231F20"/>
                </a:solidFill>
                <a:latin typeface="+mj-lt"/>
                <a:cs typeface="ＭＳ Ｐ明朝"/>
              </a:rPr>
              <a:t>し</a:t>
            </a:r>
            <a:r>
              <a:rPr sz="800" spc="35" dirty="0">
                <a:solidFill>
                  <a:srgbClr val="231F20"/>
                </a:solidFill>
                <a:latin typeface="+mj-lt"/>
                <a:cs typeface="ＭＳ Ｐ明朝"/>
              </a:rPr>
              <a:t>、</a:t>
            </a:r>
            <a:r>
              <a:rPr sz="800" spc="60" dirty="0">
                <a:solidFill>
                  <a:srgbClr val="231F20"/>
                </a:solidFill>
                <a:latin typeface="+mj-lt"/>
                <a:cs typeface="ＭＳ Ｐ明朝"/>
              </a:rPr>
              <a:t>児</a:t>
            </a:r>
            <a:r>
              <a:rPr sz="800" spc="55" dirty="0">
                <a:solidFill>
                  <a:srgbClr val="231F20"/>
                </a:solidFill>
                <a:latin typeface="+mj-lt"/>
                <a:cs typeface="ＭＳ Ｐ明朝"/>
              </a:rPr>
              <a:t>が</a:t>
            </a:r>
            <a:r>
              <a:rPr sz="800" spc="60" dirty="0">
                <a:solidFill>
                  <a:srgbClr val="231F20"/>
                </a:solidFill>
                <a:latin typeface="+mj-lt"/>
                <a:cs typeface="ＭＳ Ｐ明朝"/>
              </a:rPr>
              <a:t>死亡す</a:t>
            </a:r>
            <a:r>
              <a:rPr sz="800" spc="50" dirty="0">
                <a:solidFill>
                  <a:srgbClr val="231F20"/>
                </a:solidFill>
                <a:latin typeface="+mj-lt"/>
                <a:cs typeface="ＭＳ Ｐ明朝"/>
              </a:rPr>
              <a:t>る</a:t>
            </a:r>
            <a:r>
              <a:rPr sz="800" spc="55" dirty="0">
                <a:solidFill>
                  <a:srgbClr val="231F20"/>
                </a:solidFill>
                <a:latin typeface="+mj-lt"/>
                <a:cs typeface="ＭＳ Ｐ明朝"/>
              </a:rPr>
              <a:t>のでは</a:t>
            </a:r>
            <a:r>
              <a:rPr sz="800" spc="50" dirty="0">
                <a:solidFill>
                  <a:srgbClr val="231F20"/>
                </a:solidFill>
                <a:latin typeface="+mj-lt"/>
                <a:cs typeface="ＭＳ Ｐ明朝"/>
              </a:rPr>
              <a:t>な</a:t>
            </a:r>
            <a:r>
              <a:rPr sz="800" spc="55" dirty="0">
                <a:solidFill>
                  <a:srgbClr val="231F20"/>
                </a:solidFill>
                <a:latin typeface="+mj-lt"/>
                <a:cs typeface="ＭＳ Ｐ明朝"/>
              </a:rPr>
              <a:t>いか</a:t>
            </a:r>
            <a:r>
              <a:rPr sz="800" spc="40" dirty="0">
                <a:solidFill>
                  <a:srgbClr val="231F20"/>
                </a:solidFill>
                <a:latin typeface="+mj-lt"/>
                <a:cs typeface="ＭＳ Ｐ明朝"/>
              </a:rPr>
              <a:t>と</a:t>
            </a:r>
            <a:r>
              <a:rPr sz="800" spc="60" dirty="0">
                <a:solidFill>
                  <a:srgbClr val="231F20"/>
                </a:solidFill>
                <a:latin typeface="+mj-lt"/>
                <a:cs typeface="ＭＳ Ｐ明朝"/>
              </a:rPr>
              <a:t>観察者</a:t>
            </a:r>
            <a:r>
              <a:rPr sz="800" spc="55" dirty="0">
                <a:solidFill>
                  <a:srgbClr val="231F20"/>
                </a:solidFill>
                <a:latin typeface="+mj-lt"/>
                <a:cs typeface="ＭＳ Ｐ明朝"/>
              </a:rPr>
              <a:t>に</a:t>
            </a:r>
            <a:r>
              <a:rPr sz="800" spc="60" dirty="0">
                <a:solidFill>
                  <a:srgbClr val="231F20"/>
                </a:solidFill>
                <a:latin typeface="+mj-lt"/>
                <a:cs typeface="ＭＳ Ｐ明朝"/>
              </a:rPr>
              <a:t>思</a:t>
            </a:r>
            <a:r>
              <a:rPr sz="800" spc="55" dirty="0">
                <a:solidFill>
                  <a:srgbClr val="231F20"/>
                </a:solidFill>
                <a:latin typeface="+mj-lt"/>
                <a:cs typeface="ＭＳ Ｐ明朝"/>
              </a:rPr>
              <a:t>わ</a:t>
            </a:r>
            <a:r>
              <a:rPr sz="800" spc="50" dirty="0">
                <a:solidFill>
                  <a:srgbClr val="231F20"/>
                </a:solidFill>
                <a:latin typeface="+mj-lt"/>
                <a:cs typeface="ＭＳ Ｐ明朝"/>
              </a:rPr>
              <a:t>し</a:t>
            </a:r>
            <a:r>
              <a:rPr sz="800" spc="55" dirty="0">
                <a:solidFill>
                  <a:srgbClr val="231F20"/>
                </a:solidFill>
                <a:latin typeface="+mj-lt"/>
                <a:cs typeface="ＭＳ Ｐ明朝"/>
              </a:rPr>
              <a:t>め</a:t>
            </a:r>
            <a:r>
              <a:rPr sz="800" spc="50" dirty="0">
                <a:solidFill>
                  <a:srgbClr val="231F20"/>
                </a:solidFill>
                <a:latin typeface="+mj-lt"/>
                <a:cs typeface="ＭＳ Ｐ明朝"/>
              </a:rPr>
              <a:t>る</a:t>
            </a:r>
            <a:r>
              <a:rPr sz="800" spc="55" dirty="0">
                <a:solidFill>
                  <a:srgbClr val="231F20"/>
                </a:solidFill>
                <a:latin typeface="+mj-lt"/>
                <a:cs typeface="ＭＳ Ｐ明朝"/>
              </a:rPr>
              <a:t>エ</a:t>
            </a:r>
            <a:r>
              <a:rPr sz="800" spc="50" dirty="0">
                <a:solidFill>
                  <a:srgbClr val="231F20"/>
                </a:solidFill>
                <a:latin typeface="+mj-lt"/>
                <a:cs typeface="ＭＳ Ｐ明朝"/>
              </a:rPr>
              <a:t>ピ</a:t>
            </a:r>
            <a:r>
              <a:rPr sz="800" spc="40" dirty="0">
                <a:solidFill>
                  <a:srgbClr val="231F20"/>
                </a:solidFill>
                <a:latin typeface="+mj-lt"/>
                <a:cs typeface="ＭＳ Ｐ明朝"/>
              </a:rPr>
              <a:t>ソ</a:t>
            </a:r>
            <a:r>
              <a:rPr sz="800" spc="60" dirty="0">
                <a:solidFill>
                  <a:srgbClr val="231F20"/>
                </a:solidFill>
                <a:latin typeface="+mj-lt"/>
                <a:cs typeface="ＭＳ Ｐ明朝"/>
              </a:rPr>
              <a:t>ー</a:t>
            </a:r>
            <a:r>
              <a:rPr sz="800" spc="40" dirty="0">
                <a:solidFill>
                  <a:srgbClr val="231F20"/>
                </a:solidFill>
                <a:latin typeface="+mj-lt"/>
                <a:cs typeface="ＭＳ Ｐ明朝"/>
              </a:rPr>
              <a:t>ド</a:t>
            </a:r>
            <a:r>
              <a:rPr sz="800" spc="55" dirty="0">
                <a:solidFill>
                  <a:srgbClr val="231F20"/>
                </a:solidFill>
                <a:latin typeface="+mj-lt"/>
                <a:cs typeface="ＭＳ Ｐ明朝"/>
              </a:rPr>
              <a:t>で</a:t>
            </a:r>
            <a:r>
              <a:rPr sz="800" spc="35" dirty="0">
                <a:solidFill>
                  <a:srgbClr val="231F20"/>
                </a:solidFill>
                <a:latin typeface="+mj-lt"/>
                <a:cs typeface="ＭＳ Ｐ明朝"/>
              </a:rPr>
              <a:t>、</a:t>
            </a:r>
            <a:r>
              <a:rPr sz="800" spc="60" dirty="0">
                <a:solidFill>
                  <a:srgbClr val="231F20"/>
                </a:solidFill>
                <a:latin typeface="+mj-lt"/>
                <a:cs typeface="ＭＳ Ｐ明朝"/>
              </a:rPr>
              <a:t>回復</a:t>
            </a:r>
            <a:r>
              <a:rPr sz="800" spc="55" dirty="0">
                <a:solidFill>
                  <a:srgbClr val="231F20"/>
                </a:solidFill>
                <a:latin typeface="+mj-lt"/>
                <a:cs typeface="ＭＳ Ｐ明朝"/>
              </a:rPr>
              <a:t>の</a:t>
            </a:r>
            <a:r>
              <a:rPr sz="800" spc="50" dirty="0">
                <a:solidFill>
                  <a:srgbClr val="231F20"/>
                </a:solidFill>
                <a:latin typeface="+mj-lt"/>
                <a:cs typeface="ＭＳ Ｐ明朝"/>
              </a:rPr>
              <a:t>た</a:t>
            </a:r>
            <a:r>
              <a:rPr sz="800" spc="55" dirty="0">
                <a:solidFill>
                  <a:srgbClr val="231F20"/>
                </a:solidFill>
                <a:latin typeface="+mj-lt"/>
                <a:cs typeface="ＭＳ Ｐ明朝"/>
              </a:rPr>
              <a:t>めの</a:t>
            </a:r>
            <a:r>
              <a:rPr sz="800" spc="60" dirty="0">
                <a:solidFill>
                  <a:srgbClr val="231F20"/>
                </a:solidFill>
                <a:latin typeface="+mj-lt"/>
                <a:cs typeface="ＭＳ Ｐ明朝"/>
              </a:rPr>
              <a:t>刺激</a:t>
            </a:r>
            <a:r>
              <a:rPr sz="800" spc="55" dirty="0">
                <a:solidFill>
                  <a:srgbClr val="231F20"/>
                </a:solidFill>
                <a:latin typeface="+mj-lt"/>
                <a:cs typeface="ＭＳ Ｐ明朝"/>
              </a:rPr>
              <a:t>の</a:t>
            </a:r>
            <a:r>
              <a:rPr sz="800" spc="60" dirty="0">
                <a:solidFill>
                  <a:srgbClr val="231F20"/>
                </a:solidFill>
                <a:latin typeface="+mj-lt"/>
                <a:cs typeface="ＭＳ Ｐ明朝"/>
              </a:rPr>
              <a:t>手</a:t>
            </a:r>
            <a:r>
              <a:rPr sz="800" spc="-215" dirty="0">
                <a:solidFill>
                  <a:srgbClr val="231F20"/>
                </a:solidFill>
                <a:latin typeface="+mj-lt"/>
                <a:cs typeface="ＭＳ Ｐ明朝"/>
              </a:rPr>
              <a:t>段</a:t>
            </a:r>
            <a:r>
              <a:rPr sz="800" spc="204" dirty="0">
                <a:solidFill>
                  <a:srgbClr val="231F20"/>
                </a:solidFill>
                <a:latin typeface="+mj-lt"/>
                <a:cs typeface="ＭＳ Ｐ明朝"/>
              </a:rPr>
              <a:t>・</a:t>
            </a:r>
            <a:r>
              <a:rPr sz="800" spc="50" dirty="0">
                <a:solidFill>
                  <a:srgbClr val="231F20"/>
                </a:solidFill>
                <a:latin typeface="+mj-lt"/>
                <a:cs typeface="ＭＳ Ｐ明朝"/>
              </a:rPr>
              <a:t>強弱の有無</a:t>
            </a:r>
            <a:r>
              <a:rPr sz="800" spc="30" dirty="0">
                <a:solidFill>
                  <a:srgbClr val="231F20"/>
                </a:solidFill>
                <a:latin typeface="+mj-lt"/>
                <a:cs typeface="ＭＳ Ｐ明朝"/>
              </a:rPr>
              <a:t>、 </a:t>
            </a:r>
            <a:r>
              <a:rPr sz="800" spc="90" dirty="0">
                <a:solidFill>
                  <a:srgbClr val="231F20"/>
                </a:solidFill>
                <a:latin typeface="+mj-lt"/>
                <a:cs typeface="ＭＳ Ｐ明朝"/>
              </a:rPr>
              <a:t>お</a:t>
            </a:r>
            <a:r>
              <a:rPr sz="800" spc="75" dirty="0">
                <a:solidFill>
                  <a:srgbClr val="231F20"/>
                </a:solidFill>
                <a:latin typeface="+mj-lt"/>
                <a:cs typeface="ＭＳ Ｐ明朝"/>
              </a:rPr>
              <a:t>よ</a:t>
            </a:r>
            <a:r>
              <a:rPr sz="800" spc="90" dirty="0">
                <a:solidFill>
                  <a:srgbClr val="231F20"/>
                </a:solidFill>
                <a:latin typeface="+mj-lt"/>
                <a:cs typeface="ＭＳ Ｐ明朝"/>
              </a:rPr>
              <a:t>び原因</a:t>
            </a:r>
            <a:r>
              <a:rPr sz="800" spc="85" dirty="0">
                <a:solidFill>
                  <a:srgbClr val="231F20"/>
                </a:solidFill>
                <a:latin typeface="+mj-lt"/>
                <a:cs typeface="ＭＳ Ｐ明朝"/>
              </a:rPr>
              <a:t>に</a:t>
            </a:r>
            <a:r>
              <a:rPr sz="800" spc="90" dirty="0">
                <a:solidFill>
                  <a:srgbClr val="231F20"/>
                </a:solidFill>
                <a:latin typeface="+mj-lt"/>
                <a:cs typeface="ＭＳ Ｐ明朝"/>
              </a:rPr>
              <a:t>有無</a:t>
            </a:r>
            <a:r>
              <a:rPr sz="800" spc="75" dirty="0">
                <a:solidFill>
                  <a:srgbClr val="231F20"/>
                </a:solidFill>
                <a:latin typeface="+mj-lt"/>
                <a:cs typeface="ＭＳ Ｐ明朝"/>
              </a:rPr>
              <a:t>を</a:t>
            </a:r>
            <a:r>
              <a:rPr sz="800" spc="90" dirty="0">
                <a:solidFill>
                  <a:srgbClr val="231F20"/>
                </a:solidFill>
                <a:latin typeface="+mj-lt"/>
                <a:cs typeface="ＭＳ Ｐ明朝"/>
              </a:rPr>
              <a:t>問</a:t>
            </a:r>
            <a:r>
              <a:rPr sz="800" spc="85" dirty="0">
                <a:solidFill>
                  <a:srgbClr val="231F20"/>
                </a:solidFill>
                <a:latin typeface="+mj-lt"/>
                <a:cs typeface="ＭＳ Ｐ明朝"/>
              </a:rPr>
              <a:t>わ</a:t>
            </a:r>
            <a:r>
              <a:rPr sz="800" spc="80" dirty="0">
                <a:solidFill>
                  <a:srgbClr val="231F20"/>
                </a:solidFill>
                <a:latin typeface="+mj-lt"/>
                <a:cs typeface="ＭＳ Ｐ明朝"/>
              </a:rPr>
              <a:t>な</a:t>
            </a:r>
            <a:r>
              <a:rPr sz="800" spc="85" dirty="0">
                <a:solidFill>
                  <a:srgbClr val="231F20"/>
                </a:solidFill>
                <a:latin typeface="+mj-lt"/>
                <a:cs typeface="ＭＳ Ｐ明朝"/>
              </a:rPr>
              <a:t>い</a:t>
            </a:r>
            <a:r>
              <a:rPr sz="800" spc="90" dirty="0">
                <a:solidFill>
                  <a:srgbClr val="231F20"/>
                </a:solidFill>
                <a:latin typeface="+mj-lt"/>
                <a:cs typeface="ＭＳ Ｐ明朝"/>
              </a:rPr>
              <a:t>徴候</a:t>
            </a:r>
            <a:r>
              <a:rPr sz="800" spc="60" dirty="0">
                <a:solidFill>
                  <a:srgbClr val="231F20"/>
                </a:solidFill>
                <a:latin typeface="+mj-lt"/>
                <a:cs typeface="ＭＳ Ｐ明朝"/>
              </a:rPr>
              <a:t>と</a:t>
            </a:r>
            <a:r>
              <a:rPr sz="800" spc="90" dirty="0">
                <a:solidFill>
                  <a:srgbClr val="231F20"/>
                </a:solidFill>
                <a:latin typeface="+mj-lt"/>
                <a:cs typeface="ＭＳ Ｐ明朝"/>
              </a:rPr>
              <a:t>す</a:t>
            </a:r>
            <a:r>
              <a:rPr sz="800" spc="75" dirty="0">
                <a:solidFill>
                  <a:srgbClr val="231F20"/>
                </a:solidFill>
                <a:latin typeface="+mj-lt"/>
                <a:cs typeface="ＭＳ Ｐ明朝"/>
              </a:rPr>
              <a:t>る</a:t>
            </a:r>
            <a:r>
              <a:rPr sz="800" spc="40" dirty="0">
                <a:solidFill>
                  <a:srgbClr val="231F20"/>
                </a:solidFill>
                <a:latin typeface="+mj-lt"/>
                <a:cs typeface="ＭＳ Ｐ明朝"/>
              </a:rPr>
              <a:t>」</a:t>
            </a:r>
            <a:r>
              <a:rPr sz="800" spc="60" dirty="0">
                <a:solidFill>
                  <a:srgbClr val="231F20"/>
                </a:solidFill>
                <a:latin typeface="+mj-lt"/>
                <a:cs typeface="ＭＳ Ｐ明朝"/>
              </a:rPr>
              <a:t>と</a:t>
            </a:r>
            <a:r>
              <a:rPr sz="800" spc="90" dirty="0">
                <a:solidFill>
                  <a:srgbClr val="231F20"/>
                </a:solidFill>
                <a:latin typeface="+mj-lt"/>
                <a:cs typeface="ＭＳ Ｐ明朝"/>
              </a:rPr>
              <a:t>定義</a:t>
            </a:r>
            <a:r>
              <a:rPr sz="800" spc="65" dirty="0">
                <a:solidFill>
                  <a:srgbClr val="231F20"/>
                </a:solidFill>
                <a:latin typeface="+mj-lt"/>
                <a:cs typeface="ＭＳ Ｐ明朝"/>
              </a:rPr>
              <a:t>さ</a:t>
            </a:r>
            <a:r>
              <a:rPr sz="800" spc="85" dirty="0">
                <a:solidFill>
                  <a:srgbClr val="231F20"/>
                </a:solidFill>
                <a:latin typeface="+mj-lt"/>
                <a:cs typeface="ＭＳ Ｐ明朝"/>
              </a:rPr>
              <a:t>れ</a:t>
            </a:r>
            <a:r>
              <a:rPr sz="800" spc="80" dirty="0">
                <a:solidFill>
                  <a:srgbClr val="231F20"/>
                </a:solidFill>
                <a:latin typeface="+mj-lt"/>
                <a:cs typeface="ＭＳ Ｐ明朝"/>
              </a:rPr>
              <a:t>て</a:t>
            </a:r>
            <a:r>
              <a:rPr sz="800" spc="85" dirty="0">
                <a:solidFill>
                  <a:srgbClr val="231F20"/>
                </a:solidFill>
                <a:latin typeface="+mj-lt"/>
                <a:cs typeface="ＭＳ Ｐ明朝"/>
              </a:rPr>
              <a:t>い</a:t>
            </a:r>
            <a:r>
              <a:rPr sz="800" spc="75" dirty="0">
                <a:solidFill>
                  <a:srgbClr val="231F20"/>
                </a:solidFill>
                <a:latin typeface="+mj-lt"/>
                <a:cs typeface="ＭＳ Ｐ明朝"/>
              </a:rPr>
              <a:t>る</a:t>
            </a:r>
            <a:r>
              <a:rPr sz="800" spc="55" dirty="0">
                <a:solidFill>
                  <a:srgbClr val="231F20"/>
                </a:solidFill>
                <a:latin typeface="+mj-lt"/>
                <a:cs typeface="ＭＳ Ｐ明朝"/>
              </a:rPr>
              <a:t>。</a:t>
            </a:r>
            <a:endParaRPr sz="800" dirty="0">
              <a:latin typeface="+mj-lt"/>
              <a:cs typeface="ＭＳ Ｐ明朝"/>
            </a:endParaRPr>
          </a:p>
          <a:p>
            <a:pPr marL="264160" marR="59055" indent="-252095" algn="just">
              <a:lnSpc>
                <a:spcPct val="111100"/>
              </a:lnSpc>
              <a:spcBef>
                <a:spcPts val="285"/>
              </a:spcBef>
            </a:pPr>
            <a:r>
              <a:rPr sz="800" dirty="0">
                <a:solidFill>
                  <a:srgbClr val="231F20"/>
                </a:solidFill>
                <a:latin typeface="+mj-lt"/>
                <a:cs typeface="ＭＳ Ｐ明朝"/>
              </a:rPr>
              <a:t>注</a:t>
            </a:r>
            <a:r>
              <a:rPr sz="800" spc="-75" dirty="0">
                <a:solidFill>
                  <a:srgbClr val="231F20"/>
                </a:solidFill>
                <a:latin typeface="+mj-lt"/>
                <a:cs typeface="ＭＳ Ｐ明朝"/>
              </a:rPr>
              <a:t>6）</a:t>
            </a:r>
            <a:r>
              <a:rPr sz="800" spc="25" dirty="0">
                <a:solidFill>
                  <a:srgbClr val="231F20"/>
                </a:solidFill>
                <a:latin typeface="+mj-lt"/>
                <a:cs typeface="ＭＳ Ｐ明朝"/>
              </a:rPr>
              <a:t>「</a:t>
            </a:r>
            <a:r>
              <a:rPr sz="800" spc="55" dirty="0">
                <a:solidFill>
                  <a:srgbClr val="231F20"/>
                </a:solidFill>
                <a:latin typeface="+mj-lt"/>
                <a:cs typeface="ＭＳ Ｐ明朝"/>
              </a:rPr>
              <a:t>脳性麻痺発症への関与が推測</a:t>
            </a:r>
            <a:r>
              <a:rPr sz="800" spc="40" dirty="0">
                <a:solidFill>
                  <a:srgbClr val="231F20"/>
                </a:solidFill>
                <a:latin typeface="+mj-lt"/>
                <a:cs typeface="ＭＳ Ｐ明朝"/>
              </a:rPr>
              <a:t>さ</a:t>
            </a:r>
            <a:r>
              <a:rPr sz="800" spc="55" dirty="0">
                <a:solidFill>
                  <a:srgbClr val="231F20"/>
                </a:solidFill>
                <a:latin typeface="+mj-lt"/>
                <a:cs typeface="ＭＳ Ｐ明朝"/>
              </a:rPr>
              <a:t>れ</a:t>
            </a:r>
            <a:r>
              <a:rPr sz="800" spc="50" dirty="0">
                <a:solidFill>
                  <a:srgbClr val="231F20"/>
                </a:solidFill>
                <a:latin typeface="+mj-lt"/>
                <a:cs typeface="ＭＳ Ｐ明朝"/>
              </a:rPr>
              <a:t>る</a:t>
            </a:r>
            <a:r>
              <a:rPr sz="800" spc="55" dirty="0">
                <a:solidFill>
                  <a:srgbClr val="231F20"/>
                </a:solidFill>
                <a:latin typeface="+mj-lt"/>
                <a:cs typeface="ＭＳ Ｐ明朝"/>
              </a:rPr>
              <a:t>事象が認め</a:t>
            </a:r>
            <a:r>
              <a:rPr sz="800" spc="40" dirty="0">
                <a:solidFill>
                  <a:srgbClr val="231F20"/>
                </a:solidFill>
                <a:latin typeface="+mj-lt"/>
                <a:cs typeface="ＭＳ Ｐ明朝"/>
              </a:rPr>
              <a:t>ら</a:t>
            </a:r>
            <a:r>
              <a:rPr sz="800" spc="55" dirty="0">
                <a:solidFill>
                  <a:srgbClr val="231F20"/>
                </a:solidFill>
                <a:latin typeface="+mj-lt"/>
                <a:cs typeface="ＭＳ Ｐ明朝"/>
              </a:rPr>
              <a:t>れ</a:t>
            </a:r>
            <a:r>
              <a:rPr sz="800" spc="50" dirty="0">
                <a:solidFill>
                  <a:srgbClr val="231F20"/>
                </a:solidFill>
                <a:latin typeface="+mj-lt"/>
                <a:cs typeface="ＭＳ Ｐ明朝"/>
              </a:rPr>
              <a:t>な</a:t>
            </a:r>
            <a:r>
              <a:rPr sz="800" spc="55" dirty="0">
                <a:solidFill>
                  <a:srgbClr val="231F20"/>
                </a:solidFill>
                <a:latin typeface="+mj-lt"/>
                <a:cs typeface="ＭＳ Ｐ明朝"/>
              </a:rPr>
              <a:t>い事例</a:t>
            </a:r>
            <a:r>
              <a:rPr sz="800" spc="25" dirty="0">
                <a:solidFill>
                  <a:srgbClr val="231F20"/>
                </a:solidFill>
                <a:latin typeface="+mj-lt"/>
                <a:cs typeface="ＭＳ Ｐ明朝"/>
              </a:rPr>
              <a:t>」</a:t>
            </a:r>
            <a:r>
              <a:rPr sz="800" spc="55" dirty="0">
                <a:solidFill>
                  <a:srgbClr val="231F20"/>
                </a:solidFill>
                <a:latin typeface="+mj-lt"/>
                <a:cs typeface="ＭＳ Ｐ明朝"/>
              </a:rPr>
              <a:t>は</a:t>
            </a:r>
            <a:r>
              <a:rPr sz="800" spc="30" dirty="0">
                <a:solidFill>
                  <a:srgbClr val="231F20"/>
                </a:solidFill>
                <a:latin typeface="+mj-lt"/>
                <a:cs typeface="ＭＳ Ｐ明朝"/>
              </a:rPr>
              <a:t>、</a:t>
            </a:r>
            <a:r>
              <a:rPr sz="800" spc="50" dirty="0">
                <a:solidFill>
                  <a:srgbClr val="231F20"/>
                </a:solidFill>
                <a:latin typeface="+mj-lt"/>
                <a:cs typeface="ＭＳ Ｐ明朝"/>
              </a:rPr>
              <a:t>脳性麻痺発症に関与す</a:t>
            </a:r>
            <a:r>
              <a:rPr sz="800" spc="40" dirty="0">
                <a:solidFill>
                  <a:srgbClr val="231F20"/>
                </a:solidFill>
                <a:latin typeface="+mj-lt"/>
                <a:cs typeface="ＭＳ Ｐ明朝"/>
              </a:rPr>
              <a:t>る</a:t>
            </a:r>
            <a:r>
              <a:rPr sz="800" spc="35" dirty="0">
                <a:solidFill>
                  <a:srgbClr val="231F20"/>
                </a:solidFill>
                <a:latin typeface="+mj-lt"/>
                <a:cs typeface="ＭＳ Ｐ明朝"/>
              </a:rPr>
              <a:t>とさ</a:t>
            </a:r>
            <a:r>
              <a:rPr sz="800" spc="50" dirty="0">
                <a:solidFill>
                  <a:srgbClr val="231F20"/>
                </a:solidFill>
                <a:latin typeface="+mj-lt"/>
                <a:cs typeface="ＭＳ Ｐ明朝"/>
              </a:rPr>
              <a:t>れ</a:t>
            </a:r>
            <a:r>
              <a:rPr sz="800" spc="40" dirty="0">
                <a:solidFill>
                  <a:srgbClr val="231F20"/>
                </a:solidFill>
                <a:latin typeface="+mj-lt"/>
                <a:cs typeface="ＭＳ Ｐ明朝"/>
              </a:rPr>
              <a:t>る</a:t>
            </a:r>
            <a:r>
              <a:rPr sz="800" spc="50" dirty="0">
                <a:solidFill>
                  <a:srgbClr val="231F20"/>
                </a:solidFill>
                <a:latin typeface="+mj-lt"/>
                <a:cs typeface="ＭＳ Ｐ明朝"/>
              </a:rPr>
              <a:t>児の頭部画像所見か</a:t>
            </a:r>
            <a:r>
              <a:rPr sz="800" spc="40" dirty="0">
                <a:solidFill>
                  <a:srgbClr val="231F20"/>
                </a:solidFill>
                <a:latin typeface="+mj-lt"/>
                <a:cs typeface="ＭＳ Ｐ明朝"/>
              </a:rPr>
              <a:t>ら</a:t>
            </a:r>
            <a:r>
              <a:rPr sz="800" spc="55" dirty="0">
                <a:solidFill>
                  <a:srgbClr val="231F20"/>
                </a:solidFill>
                <a:latin typeface="+mj-lt"/>
                <a:cs typeface="ＭＳ Ｐ明朝"/>
              </a:rPr>
              <a:t>の</a:t>
            </a:r>
            <a:r>
              <a:rPr sz="800" spc="60" dirty="0">
                <a:solidFill>
                  <a:srgbClr val="231F20"/>
                </a:solidFill>
                <a:latin typeface="+mj-lt"/>
                <a:cs typeface="ＭＳ Ｐ明朝"/>
              </a:rPr>
              <a:t>診断</a:t>
            </a:r>
            <a:r>
              <a:rPr sz="800" spc="55" dirty="0">
                <a:solidFill>
                  <a:srgbClr val="231F20"/>
                </a:solidFill>
                <a:latin typeface="+mj-lt"/>
                <a:cs typeface="ＭＳ Ｐ明朝"/>
              </a:rPr>
              <a:t>に</a:t>
            </a:r>
            <a:r>
              <a:rPr sz="800" spc="50" dirty="0">
                <a:solidFill>
                  <a:srgbClr val="231F20"/>
                </a:solidFill>
                <a:latin typeface="+mj-lt"/>
                <a:cs typeface="ＭＳ Ｐ明朝"/>
              </a:rPr>
              <a:t>よる</a:t>
            </a:r>
            <a:r>
              <a:rPr sz="800" spc="60" dirty="0">
                <a:solidFill>
                  <a:srgbClr val="231F20"/>
                </a:solidFill>
                <a:latin typeface="+mj-lt"/>
                <a:cs typeface="ＭＳ Ｐ明朝"/>
              </a:rPr>
              <a:t>破壊性病変</a:t>
            </a:r>
            <a:r>
              <a:rPr sz="800" spc="50" dirty="0">
                <a:solidFill>
                  <a:srgbClr val="231F20"/>
                </a:solidFill>
                <a:latin typeface="+mj-lt"/>
                <a:cs typeface="ＭＳ Ｐ明朝"/>
              </a:rPr>
              <a:t>ま</a:t>
            </a:r>
            <a:r>
              <a:rPr sz="800" spc="55" dirty="0">
                <a:solidFill>
                  <a:srgbClr val="231F20"/>
                </a:solidFill>
                <a:latin typeface="+mj-lt"/>
                <a:cs typeface="ＭＳ Ｐ明朝"/>
              </a:rPr>
              <a:t>たは</a:t>
            </a:r>
            <a:r>
              <a:rPr sz="800" spc="60" dirty="0">
                <a:solidFill>
                  <a:srgbClr val="231F20"/>
                </a:solidFill>
                <a:latin typeface="+mj-lt"/>
                <a:cs typeface="ＭＳ Ｐ明朝"/>
              </a:rPr>
              <a:t>産科的事象</a:t>
            </a:r>
            <a:r>
              <a:rPr sz="800" spc="55" dirty="0">
                <a:solidFill>
                  <a:srgbClr val="231F20"/>
                </a:solidFill>
                <a:latin typeface="+mj-lt"/>
                <a:cs typeface="ＭＳ Ｐ明朝"/>
              </a:rPr>
              <a:t>のい</a:t>
            </a:r>
            <a:r>
              <a:rPr sz="800" spc="60" dirty="0">
                <a:solidFill>
                  <a:srgbClr val="231F20"/>
                </a:solidFill>
                <a:latin typeface="+mj-lt"/>
                <a:cs typeface="ＭＳ Ｐ明朝"/>
              </a:rPr>
              <a:t>ずれ</a:t>
            </a:r>
            <a:r>
              <a:rPr sz="800" spc="50" dirty="0">
                <a:solidFill>
                  <a:srgbClr val="231F20"/>
                </a:solidFill>
                <a:latin typeface="+mj-lt"/>
                <a:cs typeface="ＭＳ Ｐ明朝"/>
              </a:rPr>
              <a:t>も</a:t>
            </a:r>
            <a:r>
              <a:rPr sz="800" spc="60" dirty="0">
                <a:solidFill>
                  <a:srgbClr val="231F20"/>
                </a:solidFill>
                <a:latin typeface="+mj-lt"/>
                <a:cs typeface="ＭＳ Ｐ明朝"/>
              </a:rPr>
              <a:t>認</a:t>
            </a:r>
            <a:r>
              <a:rPr sz="800" spc="55" dirty="0">
                <a:solidFill>
                  <a:srgbClr val="231F20"/>
                </a:solidFill>
                <a:latin typeface="+mj-lt"/>
                <a:cs typeface="ＭＳ Ｐ明朝"/>
              </a:rPr>
              <a:t>め</a:t>
            </a:r>
            <a:r>
              <a:rPr sz="800" spc="50" dirty="0">
                <a:solidFill>
                  <a:srgbClr val="231F20"/>
                </a:solidFill>
                <a:latin typeface="+mj-lt"/>
                <a:cs typeface="ＭＳ Ｐ明朝"/>
              </a:rPr>
              <a:t>ら</a:t>
            </a:r>
            <a:r>
              <a:rPr sz="800" spc="60" dirty="0">
                <a:solidFill>
                  <a:srgbClr val="231F20"/>
                </a:solidFill>
                <a:latin typeface="+mj-lt"/>
                <a:cs typeface="ＭＳ Ｐ明朝"/>
              </a:rPr>
              <a:t>れ</a:t>
            </a:r>
            <a:r>
              <a:rPr sz="800" spc="55" dirty="0">
                <a:solidFill>
                  <a:srgbClr val="231F20"/>
                </a:solidFill>
                <a:latin typeface="+mj-lt"/>
                <a:cs typeface="ＭＳ Ｐ明朝"/>
              </a:rPr>
              <a:t>ない</a:t>
            </a:r>
            <a:r>
              <a:rPr sz="800" spc="50" dirty="0">
                <a:solidFill>
                  <a:srgbClr val="231F20"/>
                </a:solidFill>
                <a:latin typeface="+mj-lt"/>
                <a:cs typeface="ＭＳ Ｐ明朝"/>
              </a:rPr>
              <a:t>も</a:t>
            </a:r>
            <a:r>
              <a:rPr sz="800" spc="55" dirty="0">
                <a:solidFill>
                  <a:srgbClr val="231F20"/>
                </a:solidFill>
                <a:latin typeface="+mj-lt"/>
                <a:cs typeface="ＭＳ Ｐ明朝"/>
              </a:rPr>
              <a:t>ので</a:t>
            </a:r>
            <a:r>
              <a:rPr sz="800" spc="50" dirty="0">
                <a:solidFill>
                  <a:srgbClr val="231F20"/>
                </a:solidFill>
                <a:latin typeface="+mj-lt"/>
                <a:cs typeface="ＭＳ Ｐ明朝"/>
              </a:rPr>
              <a:t>ある</a:t>
            </a:r>
            <a:r>
              <a:rPr sz="800" spc="35" dirty="0">
                <a:solidFill>
                  <a:srgbClr val="231F20"/>
                </a:solidFill>
                <a:latin typeface="+mj-lt"/>
                <a:cs typeface="ＭＳ Ｐ明朝"/>
              </a:rPr>
              <a:t>。</a:t>
            </a:r>
            <a:endParaRPr sz="800" dirty="0">
              <a:latin typeface="+mj-lt"/>
              <a:cs typeface="ＭＳ Ｐ明朝"/>
            </a:endParaRPr>
          </a:p>
          <a:p>
            <a:pPr marL="264160" marR="59055" indent="-252095" algn="just">
              <a:lnSpc>
                <a:spcPct val="111100"/>
              </a:lnSpc>
              <a:spcBef>
                <a:spcPts val="285"/>
              </a:spcBef>
            </a:pPr>
            <a:r>
              <a:rPr sz="800" spc="55" dirty="0">
                <a:solidFill>
                  <a:srgbClr val="231F20"/>
                </a:solidFill>
                <a:latin typeface="+mj-lt"/>
                <a:cs typeface="ＭＳ Ｐ明朝"/>
              </a:rPr>
              <a:t>注</a:t>
            </a:r>
            <a:r>
              <a:rPr sz="800" spc="100" dirty="0">
                <a:solidFill>
                  <a:srgbClr val="231F20"/>
                </a:solidFill>
                <a:latin typeface="+mj-lt"/>
                <a:cs typeface="ＭＳ Ｐ明朝"/>
              </a:rPr>
              <a:t>7）</a:t>
            </a:r>
            <a:r>
              <a:rPr sz="800" spc="75" dirty="0">
                <a:solidFill>
                  <a:srgbClr val="231F20"/>
                </a:solidFill>
                <a:latin typeface="+mj-lt"/>
                <a:cs typeface="ＭＳ Ｐ明朝"/>
              </a:rPr>
              <a:t>先天性要因が存在</a:t>
            </a:r>
            <a:r>
              <a:rPr sz="800" spc="55" dirty="0">
                <a:solidFill>
                  <a:srgbClr val="231F20"/>
                </a:solidFill>
                <a:latin typeface="+mj-lt"/>
                <a:cs typeface="ＭＳ Ｐ明朝"/>
              </a:rPr>
              <a:t>し</a:t>
            </a:r>
            <a:r>
              <a:rPr sz="800" spc="65" dirty="0">
                <a:solidFill>
                  <a:srgbClr val="231F20"/>
                </a:solidFill>
                <a:latin typeface="+mj-lt"/>
                <a:cs typeface="ＭＳ Ｐ明朝"/>
              </a:rPr>
              <a:t>て</a:t>
            </a:r>
            <a:r>
              <a:rPr sz="800" spc="55" dirty="0">
                <a:solidFill>
                  <a:srgbClr val="231F20"/>
                </a:solidFill>
                <a:latin typeface="+mj-lt"/>
                <a:cs typeface="ＭＳ Ｐ明朝"/>
              </a:rPr>
              <a:t>も</a:t>
            </a:r>
            <a:r>
              <a:rPr sz="800" spc="50" dirty="0">
                <a:solidFill>
                  <a:srgbClr val="231F20"/>
                </a:solidFill>
                <a:latin typeface="+mj-lt"/>
                <a:cs typeface="ＭＳ Ｐ明朝"/>
              </a:rPr>
              <a:t>、</a:t>
            </a:r>
            <a:r>
              <a:rPr sz="800" spc="65" dirty="0">
                <a:solidFill>
                  <a:srgbClr val="231F20"/>
                </a:solidFill>
                <a:latin typeface="+mj-lt"/>
                <a:cs typeface="ＭＳ Ｐ明朝"/>
              </a:rPr>
              <a:t>そ</a:t>
            </a:r>
            <a:r>
              <a:rPr sz="800" spc="75" dirty="0">
                <a:solidFill>
                  <a:srgbClr val="231F20"/>
                </a:solidFill>
                <a:latin typeface="+mj-lt"/>
                <a:cs typeface="ＭＳ Ｐ明朝"/>
              </a:rPr>
              <a:t>れが</a:t>
            </a:r>
            <a:r>
              <a:rPr sz="800" spc="30" dirty="0">
                <a:solidFill>
                  <a:srgbClr val="231F20"/>
                </a:solidFill>
                <a:latin typeface="+mj-lt"/>
                <a:cs typeface="ＭＳ Ｐ明朝"/>
              </a:rPr>
              <a:t>「</a:t>
            </a:r>
            <a:r>
              <a:rPr sz="800" spc="75" dirty="0">
                <a:solidFill>
                  <a:srgbClr val="231F20"/>
                </a:solidFill>
                <a:latin typeface="+mj-lt"/>
                <a:cs typeface="ＭＳ Ｐ明朝"/>
              </a:rPr>
              <a:t>脳性麻痺の原因</a:t>
            </a:r>
            <a:r>
              <a:rPr sz="800" spc="50" dirty="0">
                <a:solidFill>
                  <a:srgbClr val="231F20"/>
                </a:solidFill>
                <a:latin typeface="+mj-lt"/>
                <a:cs typeface="ＭＳ Ｐ明朝"/>
              </a:rPr>
              <a:t>と</a:t>
            </a:r>
            <a:r>
              <a:rPr sz="800" spc="65" dirty="0">
                <a:solidFill>
                  <a:srgbClr val="231F20"/>
                </a:solidFill>
                <a:latin typeface="+mj-lt"/>
                <a:cs typeface="ＭＳ Ｐ明朝"/>
              </a:rPr>
              <a:t>な</a:t>
            </a:r>
            <a:r>
              <a:rPr sz="800" spc="50" dirty="0">
                <a:solidFill>
                  <a:srgbClr val="231F20"/>
                </a:solidFill>
                <a:latin typeface="+mj-lt"/>
                <a:cs typeface="ＭＳ Ｐ明朝"/>
              </a:rPr>
              <a:t>り</a:t>
            </a:r>
            <a:r>
              <a:rPr sz="800" spc="75" dirty="0">
                <a:solidFill>
                  <a:srgbClr val="231F20"/>
                </a:solidFill>
                <a:latin typeface="+mj-lt"/>
                <a:cs typeface="ＭＳ Ｐ明朝"/>
              </a:rPr>
              <a:t>得</a:t>
            </a:r>
            <a:r>
              <a:rPr sz="800" spc="55" dirty="0">
                <a:solidFill>
                  <a:srgbClr val="231F20"/>
                </a:solidFill>
                <a:latin typeface="+mj-lt"/>
                <a:cs typeface="ＭＳ Ｐ明朝"/>
              </a:rPr>
              <a:t>る</a:t>
            </a:r>
            <a:r>
              <a:rPr sz="800" spc="75" dirty="0">
                <a:solidFill>
                  <a:srgbClr val="231F20"/>
                </a:solidFill>
                <a:latin typeface="+mj-lt"/>
                <a:cs typeface="ＭＳ Ｐ明朝"/>
              </a:rPr>
              <a:t>分娩時の事象</a:t>
            </a:r>
            <a:r>
              <a:rPr sz="800" spc="30" dirty="0">
                <a:solidFill>
                  <a:srgbClr val="231F20"/>
                </a:solidFill>
                <a:latin typeface="+mj-lt"/>
                <a:cs typeface="ＭＳ Ｐ明朝"/>
              </a:rPr>
              <a:t>」</a:t>
            </a:r>
            <a:r>
              <a:rPr sz="800" spc="75" dirty="0">
                <a:solidFill>
                  <a:srgbClr val="231F20"/>
                </a:solidFill>
                <a:latin typeface="+mj-lt"/>
                <a:cs typeface="ＭＳ Ｐ明朝"/>
              </a:rPr>
              <a:t>の主</a:t>
            </a:r>
            <a:r>
              <a:rPr sz="800" spc="65" dirty="0">
                <a:solidFill>
                  <a:srgbClr val="231F20"/>
                </a:solidFill>
                <a:latin typeface="+mj-lt"/>
                <a:cs typeface="ＭＳ Ｐ明朝"/>
              </a:rPr>
              <a:t>な</a:t>
            </a:r>
            <a:r>
              <a:rPr sz="800" spc="75" dirty="0">
                <a:solidFill>
                  <a:srgbClr val="231F20"/>
                </a:solidFill>
                <a:latin typeface="+mj-lt"/>
                <a:cs typeface="ＭＳ Ｐ明朝"/>
              </a:rPr>
              <a:t>原因で</a:t>
            </a:r>
            <a:r>
              <a:rPr sz="800" spc="65" dirty="0">
                <a:solidFill>
                  <a:srgbClr val="231F20"/>
                </a:solidFill>
                <a:latin typeface="+mj-lt"/>
                <a:cs typeface="ＭＳ Ｐ明朝"/>
              </a:rPr>
              <a:t>あ</a:t>
            </a:r>
            <a:r>
              <a:rPr sz="800" spc="55" dirty="0">
                <a:solidFill>
                  <a:srgbClr val="231F20"/>
                </a:solidFill>
                <a:latin typeface="+mj-lt"/>
                <a:cs typeface="ＭＳ Ｐ明朝"/>
              </a:rPr>
              <a:t>るこ</a:t>
            </a:r>
            <a:r>
              <a:rPr sz="800" spc="50" dirty="0">
                <a:solidFill>
                  <a:srgbClr val="231F20"/>
                </a:solidFill>
                <a:latin typeface="+mj-lt"/>
                <a:cs typeface="ＭＳ Ｐ明朝"/>
              </a:rPr>
              <a:t>と</a:t>
            </a:r>
            <a:r>
              <a:rPr sz="800" spc="75" dirty="0">
                <a:solidFill>
                  <a:srgbClr val="231F20"/>
                </a:solidFill>
                <a:latin typeface="+mj-lt"/>
                <a:cs typeface="ＭＳ Ｐ明朝"/>
              </a:rPr>
              <a:t>が明</a:t>
            </a:r>
            <a:r>
              <a:rPr sz="800" spc="55" dirty="0">
                <a:solidFill>
                  <a:srgbClr val="231F20"/>
                </a:solidFill>
                <a:latin typeface="+mj-lt"/>
                <a:cs typeface="ＭＳ Ｐ明朝"/>
              </a:rPr>
              <a:t>ら</a:t>
            </a:r>
            <a:r>
              <a:rPr sz="800" spc="75" dirty="0">
                <a:solidFill>
                  <a:srgbClr val="231F20"/>
                </a:solidFill>
                <a:latin typeface="+mj-lt"/>
                <a:cs typeface="ＭＳ Ｐ明朝"/>
              </a:rPr>
              <a:t>かでは</a:t>
            </a:r>
            <a:r>
              <a:rPr sz="800" spc="65" dirty="0">
                <a:solidFill>
                  <a:srgbClr val="231F20"/>
                </a:solidFill>
                <a:latin typeface="+mj-lt"/>
                <a:cs typeface="ＭＳ Ｐ明朝"/>
              </a:rPr>
              <a:t>な</a:t>
            </a:r>
            <a:r>
              <a:rPr sz="800" spc="75" dirty="0">
                <a:solidFill>
                  <a:srgbClr val="231F20"/>
                </a:solidFill>
                <a:latin typeface="+mj-lt"/>
                <a:cs typeface="ＭＳ Ｐ明朝"/>
              </a:rPr>
              <a:t>い場合や </a:t>
            </a:r>
            <a:r>
              <a:rPr sz="800" spc="60" dirty="0">
                <a:solidFill>
                  <a:srgbClr val="231F20"/>
                </a:solidFill>
                <a:latin typeface="+mj-lt"/>
                <a:cs typeface="ＭＳ Ｐ明朝"/>
              </a:rPr>
              <a:t>重度</a:t>
            </a:r>
            <a:r>
              <a:rPr sz="800" spc="55" dirty="0">
                <a:solidFill>
                  <a:srgbClr val="231F20"/>
                </a:solidFill>
                <a:latin typeface="+mj-lt"/>
                <a:cs typeface="ＭＳ Ｐ明朝"/>
              </a:rPr>
              <a:t>の</a:t>
            </a:r>
            <a:r>
              <a:rPr sz="800" spc="60" dirty="0">
                <a:solidFill>
                  <a:srgbClr val="231F20"/>
                </a:solidFill>
                <a:latin typeface="+mj-lt"/>
                <a:cs typeface="ＭＳ Ｐ明朝"/>
              </a:rPr>
              <a:t>運動障害</a:t>
            </a:r>
            <a:r>
              <a:rPr sz="800" spc="55" dirty="0">
                <a:solidFill>
                  <a:srgbClr val="231F20"/>
                </a:solidFill>
                <a:latin typeface="+mj-lt"/>
                <a:cs typeface="ＭＳ Ｐ明朝"/>
              </a:rPr>
              <a:t>の</a:t>
            </a:r>
            <a:r>
              <a:rPr sz="800" spc="60" dirty="0">
                <a:solidFill>
                  <a:srgbClr val="231F20"/>
                </a:solidFill>
                <a:latin typeface="+mj-lt"/>
                <a:cs typeface="ＭＳ Ｐ明朝"/>
              </a:rPr>
              <a:t>主</a:t>
            </a:r>
            <a:r>
              <a:rPr sz="800" spc="55" dirty="0">
                <a:solidFill>
                  <a:srgbClr val="231F20"/>
                </a:solidFill>
                <a:latin typeface="+mj-lt"/>
                <a:cs typeface="ＭＳ Ｐ明朝"/>
              </a:rPr>
              <a:t>な</a:t>
            </a:r>
            <a:r>
              <a:rPr sz="800" spc="60" dirty="0">
                <a:solidFill>
                  <a:srgbClr val="231F20"/>
                </a:solidFill>
                <a:latin typeface="+mj-lt"/>
                <a:cs typeface="ＭＳ Ｐ明朝"/>
              </a:rPr>
              <a:t>原因</a:t>
            </a:r>
            <a:r>
              <a:rPr sz="800" spc="55" dirty="0">
                <a:solidFill>
                  <a:srgbClr val="231F20"/>
                </a:solidFill>
                <a:latin typeface="+mj-lt"/>
                <a:cs typeface="ＭＳ Ｐ明朝"/>
              </a:rPr>
              <a:t>で</a:t>
            </a:r>
            <a:r>
              <a:rPr sz="800" spc="50" dirty="0">
                <a:solidFill>
                  <a:srgbClr val="231F20"/>
                </a:solidFill>
                <a:latin typeface="+mj-lt"/>
                <a:cs typeface="ＭＳ Ｐ明朝"/>
              </a:rPr>
              <a:t>あるこ</a:t>
            </a:r>
            <a:r>
              <a:rPr sz="800" spc="40" dirty="0">
                <a:solidFill>
                  <a:srgbClr val="231F20"/>
                </a:solidFill>
                <a:latin typeface="+mj-lt"/>
                <a:cs typeface="ＭＳ Ｐ明朝"/>
              </a:rPr>
              <a:t>と</a:t>
            </a:r>
            <a:r>
              <a:rPr sz="800" spc="55" dirty="0">
                <a:solidFill>
                  <a:srgbClr val="231F20"/>
                </a:solidFill>
                <a:latin typeface="+mj-lt"/>
                <a:cs typeface="ＭＳ Ｐ明朝"/>
              </a:rPr>
              <a:t>が</a:t>
            </a:r>
            <a:r>
              <a:rPr sz="800" spc="60" dirty="0">
                <a:solidFill>
                  <a:srgbClr val="231F20"/>
                </a:solidFill>
                <a:latin typeface="+mj-lt"/>
                <a:cs typeface="ＭＳ Ｐ明朝"/>
              </a:rPr>
              <a:t>明</a:t>
            </a:r>
            <a:r>
              <a:rPr sz="800" spc="50" dirty="0">
                <a:solidFill>
                  <a:srgbClr val="231F20"/>
                </a:solidFill>
                <a:latin typeface="+mj-lt"/>
                <a:cs typeface="ＭＳ Ｐ明朝"/>
              </a:rPr>
              <a:t>ら</a:t>
            </a:r>
            <a:r>
              <a:rPr sz="800" spc="55" dirty="0">
                <a:solidFill>
                  <a:srgbClr val="231F20"/>
                </a:solidFill>
                <a:latin typeface="+mj-lt"/>
                <a:cs typeface="ＭＳ Ｐ明朝"/>
              </a:rPr>
              <a:t>かで</a:t>
            </a:r>
            <a:r>
              <a:rPr sz="800" spc="60" dirty="0">
                <a:solidFill>
                  <a:srgbClr val="231F20"/>
                </a:solidFill>
                <a:latin typeface="+mj-lt"/>
                <a:cs typeface="ＭＳ Ｐ明朝"/>
              </a:rPr>
              <a:t>は</a:t>
            </a:r>
            <a:r>
              <a:rPr sz="800" spc="55" dirty="0">
                <a:solidFill>
                  <a:srgbClr val="231F20"/>
                </a:solidFill>
                <a:latin typeface="+mj-lt"/>
                <a:cs typeface="ＭＳ Ｐ明朝"/>
              </a:rPr>
              <a:t>ない</a:t>
            </a:r>
            <a:r>
              <a:rPr sz="800" spc="60" dirty="0">
                <a:solidFill>
                  <a:srgbClr val="231F20"/>
                </a:solidFill>
                <a:latin typeface="+mj-lt"/>
                <a:cs typeface="ＭＳ Ｐ明朝"/>
              </a:rPr>
              <a:t>場合は</a:t>
            </a:r>
            <a:r>
              <a:rPr sz="800" spc="35" dirty="0">
                <a:solidFill>
                  <a:srgbClr val="231F20"/>
                </a:solidFill>
                <a:latin typeface="+mj-lt"/>
                <a:cs typeface="ＭＳ Ｐ明朝"/>
              </a:rPr>
              <a:t>、</a:t>
            </a:r>
            <a:r>
              <a:rPr sz="800" spc="60" dirty="0">
                <a:solidFill>
                  <a:srgbClr val="231F20"/>
                </a:solidFill>
                <a:latin typeface="+mj-lt"/>
                <a:cs typeface="ＭＳ Ｐ明朝"/>
              </a:rPr>
              <a:t>除外基準</a:t>
            </a:r>
            <a:r>
              <a:rPr sz="800" spc="55" dirty="0">
                <a:solidFill>
                  <a:srgbClr val="231F20"/>
                </a:solidFill>
                <a:latin typeface="+mj-lt"/>
                <a:cs typeface="ＭＳ Ｐ明朝"/>
              </a:rPr>
              <a:t>に</a:t>
            </a:r>
            <a:r>
              <a:rPr sz="800" spc="60" dirty="0">
                <a:solidFill>
                  <a:srgbClr val="231F20"/>
                </a:solidFill>
                <a:latin typeface="+mj-lt"/>
                <a:cs typeface="ＭＳ Ｐ明朝"/>
              </a:rPr>
              <a:t>は該当</a:t>
            </a:r>
            <a:r>
              <a:rPr sz="800" spc="50" dirty="0">
                <a:solidFill>
                  <a:srgbClr val="231F20"/>
                </a:solidFill>
                <a:latin typeface="+mj-lt"/>
                <a:cs typeface="ＭＳ Ｐ明朝"/>
              </a:rPr>
              <a:t>し</a:t>
            </a:r>
            <a:r>
              <a:rPr sz="800" spc="55" dirty="0">
                <a:solidFill>
                  <a:srgbClr val="231F20"/>
                </a:solidFill>
                <a:latin typeface="+mj-lt"/>
                <a:cs typeface="ＭＳ Ｐ明朝"/>
              </a:rPr>
              <a:t>ない</a:t>
            </a:r>
            <a:r>
              <a:rPr sz="800" spc="40" dirty="0">
                <a:solidFill>
                  <a:srgbClr val="231F20"/>
                </a:solidFill>
                <a:latin typeface="+mj-lt"/>
                <a:cs typeface="ＭＳ Ｐ明朝"/>
              </a:rPr>
              <a:t>と</a:t>
            </a:r>
            <a:r>
              <a:rPr sz="800" spc="60" dirty="0">
                <a:solidFill>
                  <a:srgbClr val="231F20"/>
                </a:solidFill>
                <a:latin typeface="+mj-lt"/>
                <a:cs typeface="ＭＳ Ｐ明朝"/>
              </a:rPr>
              <a:t>判断</a:t>
            </a:r>
            <a:r>
              <a:rPr sz="800" spc="50" dirty="0">
                <a:solidFill>
                  <a:srgbClr val="231F20"/>
                </a:solidFill>
                <a:latin typeface="+mj-lt"/>
                <a:cs typeface="ＭＳ Ｐ明朝"/>
              </a:rPr>
              <a:t>さ</a:t>
            </a:r>
            <a:r>
              <a:rPr sz="800" spc="60" dirty="0">
                <a:solidFill>
                  <a:srgbClr val="231F20"/>
                </a:solidFill>
                <a:latin typeface="+mj-lt"/>
                <a:cs typeface="ＭＳ Ｐ明朝"/>
              </a:rPr>
              <a:t>れ</a:t>
            </a:r>
            <a:r>
              <a:rPr sz="800" spc="55" dirty="0">
                <a:solidFill>
                  <a:srgbClr val="231F20"/>
                </a:solidFill>
                <a:latin typeface="+mj-lt"/>
                <a:cs typeface="ＭＳ Ｐ明朝"/>
              </a:rPr>
              <a:t>てい</a:t>
            </a:r>
            <a:r>
              <a:rPr sz="800" spc="50" dirty="0">
                <a:solidFill>
                  <a:srgbClr val="231F20"/>
                </a:solidFill>
                <a:latin typeface="+mj-lt"/>
                <a:cs typeface="ＭＳ Ｐ明朝"/>
              </a:rPr>
              <a:t>る</a:t>
            </a:r>
            <a:r>
              <a:rPr sz="800" spc="35" dirty="0">
                <a:solidFill>
                  <a:srgbClr val="231F20"/>
                </a:solidFill>
                <a:latin typeface="+mj-lt"/>
                <a:cs typeface="ＭＳ Ｐ明朝"/>
              </a:rPr>
              <a:t>。</a:t>
            </a:r>
            <a:r>
              <a:rPr sz="800" spc="60" dirty="0">
                <a:solidFill>
                  <a:srgbClr val="231F20"/>
                </a:solidFill>
                <a:latin typeface="+mj-lt"/>
                <a:cs typeface="ＭＳ Ｐ明朝"/>
              </a:rPr>
              <a:t>詳細は</a:t>
            </a:r>
            <a:r>
              <a:rPr sz="800" spc="35" dirty="0">
                <a:solidFill>
                  <a:srgbClr val="231F20"/>
                </a:solidFill>
                <a:latin typeface="+mj-lt"/>
                <a:cs typeface="ＭＳ Ｐ明朝"/>
              </a:rPr>
              <a:t>、</a:t>
            </a:r>
            <a:r>
              <a:rPr sz="800" spc="60" dirty="0">
                <a:solidFill>
                  <a:srgbClr val="231F20"/>
                </a:solidFill>
                <a:latin typeface="+mj-lt"/>
                <a:cs typeface="ＭＳ Ｐ明朝"/>
              </a:rPr>
              <a:t>本制度 </a:t>
            </a:r>
            <a:r>
              <a:rPr sz="800" spc="75" dirty="0">
                <a:solidFill>
                  <a:srgbClr val="231F20"/>
                </a:solidFill>
                <a:latin typeface="+mj-lt"/>
                <a:cs typeface="ＭＳ Ｐ明朝"/>
              </a:rPr>
              <a:t>の</a:t>
            </a:r>
            <a:r>
              <a:rPr sz="800" spc="65" dirty="0">
                <a:solidFill>
                  <a:srgbClr val="231F20"/>
                </a:solidFill>
                <a:latin typeface="+mj-lt"/>
                <a:cs typeface="ＭＳ Ｐ明朝"/>
              </a:rPr>
              <a:t>ホ</a:t>
            </a:r>
            <a:r>
              <a:rPr sz="800" spc="75" dirty="0">
                <a:solidFill>
                  <a:srgbClr val="231F20"/>
                </a:solidFill>
                <a:latin typeface="+mj-lt"/>
                <a:cs typeface="ＭＳ Ｐ明朝"/>
              </a:rPr>
              <a:t>ー</a:t>
            </a:r>
            <a:r>
              <a:rPr sz="800" spc="65" dirty="0">
                <a:solidFill>
                  <a:srgbClr val="231F20"/>
                </a:solidFill>
                <a:latin typeface="+mj-lt"/>
                <a:cs typeface="ＭＳ Ｐ明朝"/>
              </a:rPr>
              <a:t>ム</a:t>
            </a:r>
            <a:r>
              <a:rPr sz="800" spc="75" dirty="0">
                <a:solidFill>
                  <a:srgbClr val="231F20"/>
                </a:solidFill>
                <a:latin typeface="+mj-lt"/>
                <a:cs typeface="ＭＳ Ｐ明朝"/>
              </a:rPr>
              <a:t>ページ</a:t>
            </a:r>
            <a:r>
              <a:rPr sz="800" spc="35" dirty="0">
                <a:solidFill>
                  <a:srgbClr val="231F20"/>
                </a:solidFill>
                <a:latin typeface="+mj-lt"/>
                <a:cs typeface="ＭＳ Ｐ明朝"/>
              </a:rPr>
              <a:t>「</a:t>
            </a:r>
            <a:r>
              <a:rPr sz="800" spc="75" dirty="0">
                <a:solidFill>
                  <a:srgbClr val="231F20"/>
                </a:solidFill>
                <a:latin typeface="+mj-lt"/>
                <a:cs typeface="ＭＳ Ｐ明朝"/>
              </a:rPr>
              <a:t>補償対象</a:t>
            </a:r>
            <a:r>
              <a:rPr sz="800" spc="50" dirty="0">
                <a:solidFill>
                  <a:srgbClr val="231F20"/>
                </a:solidFill>
                <a:latin typeface="+mj-lt"/>
                <a:cs typeface="ＭＳ Ｐ明朝"/>
              </a:rPr>
              <a:t>と</a:t>
            </a:r>
            <a:r>
              <a:rPr sz="800" spc="75" dirty="0">
                <a:solidFill>
                  <a:srgbClr val="231F20"/>
                </a:solidFill>
                <a:latin typeface="+mj-lt"/>
                <a:cs typeface="ＭＳ Ｐ明朝"/>
              </a:rPr>
              <a:t>な</a:t>
            </a:r>
            <a:r>
              <a:rPr sz="800" spc="60" dirty="0">
                <a:solidFill>
                  <a:srgbClr val="231F20"/>
                </a:solidFill>
                <a:latin typeface="+mj-lt"/>
                <a:cs typeface="ＭＳ Ｐ明朝"/>
              </a:rPr>
              <a:t>る</a:t>
            </a:r>
            <a:r>
              <a:rPr sz="800" spc="75" dirty="0">
                <a:solidFill>
                  <a:srgbClr val="231F20"/>
                </a:solidFill>
                <a:latin typeface="+mj-lt"/>
                <a:cs typeface="ＭＳ Ｐ明朝"/>
              </a:rPr>
              <a:t>脳性麻痺の基準</a:t>
            </a:r>
            <a:r>
              <a:rPr sz="800" spc="35" dirty="0">
                <a:solidFill>
                  <a:srgbClr val="231F20"/>
                </a:solidFill>
                <a:latin typeface="+mj-lt"/>
                <a:cs typeface="ＭＳ Ｐ明朝"/>
              </a:rPr>
              <a:t>」</a:t>
            </a:r>
            <a:r>
              <a:rPr sz="800" spc="75" dirty="0">
                <a:solidFill>
                  <a:srgbClr val="231F20"/>
                </a:solidFill>
                <a:latin typeface="+mj-lt"/>
                <a:cs typeface="ＭＳ Ｐ明朝"/>
              </a:rPr>
              <a:t>の解説に記載</a:t>
            </a:r>
            <a:r>
              <a:rPr sz="800" spc="60" dirty="0">
                <a:solidFill>
                  <a:srgbClr val="231F20"/>
                </a:solidFill>
                <a:latin typeface="+mj-lt"/>
                <a:cs typeface="ＭＳ Ｐ明朝"/>
              </a:rPr>
              <a:t>し</a:t>
            </a:r>
            <a:r>
              <a:rPr sz="800" spc="75" dirty="0">
                <a:solidFill>
                  <a:srgbClr val="231F20"/>
                </a:solidFill>
                <a:latin typeface="+mj-lt"/>
                <a:cs typeface="ＭＳ Ｐ明朝"/>
              </a:rPr>
              <a:t>てい</a:t>
            </a:r>
            <a:r>
              <a:rPr sz="800" spc="60" dirty="0">
                <a:solidFill>
                  <a:srgbClr val="231F20"/>
                </a:solidFill>
                <a:latin typeface="+mj-lt"/>
                <a:cs typeface="ＭＳ Ｐ明朝"/>
              </a:rPr>
              <a:t>る</a:t>
            </a:r>
            <a:r>
              <a:rPr sz="800" spc="50" dirty="0">
                <a:solidFill>
                  <a:srgbClr val="231F20"/>
                </a:solidFill>
                <a:latin typeface="+mj-lt"/>
                <a:cs typeface="ＭＳ Ｐ明朝"/>
              </a:rPr>
              <a:t>。</a:t>
            </a:r>
            <a:endParaRPr sz="800" dirty="0">
              <a:latin typeface="+mj-lt"/>
              <a:cs typeface="ＭＳ Ｐ明朝"/>
            </a:endParaRPr>
          </a:p>
        </p:txBody>
      </p:sp>
      <p:sp>
        <p:nvSpPr>
          <p:cNvPr id="22" name="object 5">
            <a:extLst>
              <a:ext uri="{FF2B5EF4-FFF2-40B4-BE49-F238E27FC236}">
                <a16:creationId xmlns:a16="http://schemas.microsoft.com/office/drawing/2014/main" id="{7F42D03D-E3A3-447C-9139-B9312096857B}"/>
              </a:ext>
            </a:extLst>
          </p:cNvPr>
          <p:cNvSpPr txBox="1"/>
          <p:nvPr/>
        </p:nvSpPr>
        <p:spPr>
          <a:xfrm>
            <a:off x="637044" y="1114577"/>
            <a:ext cx="3235042" cy="226985"/>
          </a:xfrm>
          <a:prstGeom prst="rect">
            <a:avLst/>
          </a:prstGeom>
        </p:spPr>
        <p:txBody>
          <a:bodyPr vert="horz" wrap="square" lIns="0" tIns="11430" rIns="0" bIns="0" rtlCol="0">
            <a:spAutoFit/>
          </a:bodyPr>
          <a:lstStyle/>
          <a:p>
            <a:pPr marL="12700">
              <a:lnSpc>
                <a:spcPct val="100000"/>
              </a:lnSpc>
              <a:spcBef>
                <a:spcPts val="90"/>
              </a:spcBef>
            </a:pPr>
            <a:r>
              <a:rPr sz="1400" spc="100" dirty="0">
                <a:solidFill>
                  <a:srgbClr val="231F20"/>
                </a:solidFill>
                <a:latin typeface="+mj-lt"/>
                <a:cs typeface="Microsoft JhengHei"/>
              </a:rPr>
              <a:t>図</a:t>
            </a:r>
            <a:r>
              <a:rPr sz="1400" spc="75" dirty="0">
                <a:solidFill>
                  <a:srgbClr val="231F20"/>
                </a:solidFill>
                <a:latin typeface="+mj-lt"/>
                <a:cs typeface="Microsoft JhengHei"/>
              </a:rPr>
              <a:t>3</a:t>
            </a:r>
            <a:r>
              <a:rPr sz="1400" spc="-140" dirty="0">
                <a:solidFill>
                  <a:srgbClr val="231F20"/>
                </a:solidFill>
                <a:latin typeface="+mj-lt"/>
                <a:cs typeface="Microsoft JhengHei"/>
              </a:rPr>
              <a:t> </a:t>
            </a:r>
            <a:r>
              <a:rPr sz="1400" spc="-10" dirty="0">
                <a:solidFill>
                  <a:srgbClr val="231F20"/>
                </a:solidFill>
                <a:latin typeface="+mj-lt"/>
                <a:cs typeface="Microsoft JhengHei"/>
              </a:rPr>
              <a:t>－Ⅳ－</a:t>
            </a:r>
            <a:r>
              <a:rPr sz="1400" spc="-140" dirty="0">
                <a:solidFill>
                  <a:srgbClr val="231F20"/>
                </a:solidFill>
                <a:latin typeface="+mj-lt"/>
                <a:cs typeface="Microsoft JhengHei"/>
              </a:rPr>
              <a:t> </a:t>
            </a:r>
            <a:r>
              <a:rPr sz="1400" spc="75" dirty="0">
                <a:solidFill>
                  <a:srgbClr val="231F20"/>
                </a:solidFill>
                <a:latin typeface="+mj-lt"/>
                <a:cs typeface="Microsoft JhengHei"/>
              </a:rPr>
              <a:t>1</a:t>
            </a:r>
            <a:r>
              <a:rPr sz="1400" spc="360" dirty="0">
                <a:solidFill>
                  <a:srgbClr val="231F20"/>
                </a:solidFill>
                <a:latin typeface="+mj-lt"/>
                <a:cs typeface="Microsoft JhengHei"/>
              </a:rPr>
              <a:t> </a:t>
            </a:r>
            <a:r>
              <a:rPr sz="1400" spc="-10" dirty="0">
                <a:solidFill>
                  <a:srgbClr val="231F20"/>
                </a:solidFill>
                <a:latin typeface="+mj-lt"/>
                <a:cs typeface="Microsoft JhengHei"/>
              </a:rPr>
              <a:t>分析対象事例の構成</a:t>
            </a:r>
            <a:endParaRPr sz="1400" dirty="0">
              <a:latin typeface="+mj-lt"/>
              <a:cs typeface="Microsoft JhengHei"/>
            </a:endParaRPr>
          </a:p>
        </p:txBody>
      </p:sp>
      <p:sp>
        <p:nvSpPr>
          <p:cNvPr id="23" name="object 6">
            <a:extLst>
              <a:ext uri="{FF2B5EF4-FFF2-40B4-BE49-F238E27FC236}">
                <a16:creationId xmlns:a16="http://schemas.microsoft.com/office/drawing/2014/main" id="{71D54C5F-4820-4012-9E3F-EF34FFB5E55C}"/>
              </a:ext>
            </a:extLst>
          </p:cNvPr>
          <p:cNvSpPr txBox="1"/>
          <p:nvPr/>
        </p:nvSpPr>
        <p:spPr>
          <a:xfrm>
            <a:off x="7688510" y="1187686"/>
            <a:ext cx="1264554" cy="153888"/>
          </a:xfrm>
          <a:prstGeom prst="rect">
            <a:avLst/>
          </a:prstGeom>
        </p:spPr>
        <p:txBody>
          <a:bodyPr vert="horz" wrap="square" lIns="0" tIns="15240" rIns="0" bIns="0" rtlCol="0">
            <a:spAutoFit/>
          </a:bodyPr>
          <a:lstStyle/>
          <a:p>
            <a:pPr marL="12700">
              <a:lnSpc>
                <a:spcPct val="100000"/>
              </a:lnSpc>
              <a:spcBef>
                <a:spcPts val="120"/>
              </a:spcBef>
            </a:pPr>
            <a:r>
              <a:rPr sz="900" spc="15" dirty="0">
                <a:solidFill>
                  <a:srgbClr val="231F20"/>
                </a:solidFill>
                <a:latin typeface="+mj-lt"/>
                <a:cs typeface="ＭＳ Ｐ明朝"/>
              </a:rPr>
              <a:t>対象数＝</a:t>
            </a:r>
            <a:r>
              <a:rPr sz="900" spc="-200" dirty="0">
                <a:solidFill>
                  <a:srgbClr val="231F20"/>
                </a:solidFill>
                <a:latin typeface="+mj-lt"/>
                <a:cs typeface="ＭＳ Ｐ明朝"/>
              </a:rPr>
              <a:t> </a:t>
            </a:r>
            <a:r>
              <a:rPr sz="900" spc="75" dirty="0">
                <a:solidFill>
                  <a:srgbClr val="231F20"/>
                </a:solidFill>
                <a:latin typeface="+mj-lt"/>
                <a:cs typeface="ＭＳ Ｐ明朝"/>
              </a:rPr>
              <a:t>2,113</a:t>
            </a:r>
            <a:endParaRPr sz="900" dirty="0">
              <a:latin typeface="+mj-lt"/>
              <a:cs typeface="ＭＳ Ｐ明朝"/>
            </a:endParaRPr>
          </a:p>
        </p:txBody>
      </p:sp>
    </p:spTree>
    <p:extLst>
      <p:ext uri="{BB962C8B-B14F-4D97-AF65-F5344CB8AC3E}">
        <p14:creationId xmlns:p14="http://schemas.microsoft.com/office/powerpoint/2010/main" val="35173601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0" name="AutoShape 3"/>
          <p:cNvSpPr>
            <a:spLocks noChangeArrowheads="1"/>
          </p:cNvSpPr>
          <p:nvPr/>
        </p:nvSpPr>
        <p:spPr bwMode="auto">
          <a:xfrm>
            <a:off x="344492" y="1269554"/>
            <a:ext cx="9213850" cy="5121161"/>
          </a:xfrm>
          <a:prstGeom prst="roundRect">
            <a:avLst>
              <a:gd name="adj" fmla="val 12806"/>
            </a:avLst>
          </a:prstGeom>
          <a:gradFill rotWithShape="1">
            <a:gsLst>
              <a:gs pos="0">
                <a:srgbClr val="FFFF99"/>
              </a:gs>
              <a:gs pos="50000">
                <a:srgbClr val="FFFFFF"/>
              </a:gs>
              <a:gs pos="100000">
                <a:srgbClr val="FFFF99"/>
              </a:gs>
            </a:gsLst>
            <a:lin ang="2700000" scaled="1"/>
          </a:gradFill>
          <a:ln w="9525">
            <a:solidFill>
              <a:schemeClr val="tx1"/>
            </a:solidFill>
            <a:round/>
            <a:headEnd/>
            <a:tailEnd/>
          </a:ln>
        </p:spPr>
        <p:txBody>
          <a:bodyPr lIns="54000" tIns="54000" rIns="54000" bIns="54000" anchor="ctr"/>
          <a:lstStyle>
            <a:lvl1pPr marL="282575" indent="-2825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spcAft>
                <a:spcPts val="600"/>
              </a:spcAft>
              <a:buFontTx/>
              <a:buNone/>
            </a:pP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a:p>
            <a:pPr eaLnBrk="1" hangingPunct="1">
              <a:spcAft>
                <a:spcPts val="600"/>
              </a:spcAft>
              <a:buFontTx/>
              <a:buNone/>
            </a:pPr>
            <a:r>
              <a:rPr lang="ja-JP" altLang="en-US" sz="2200" dirty="0">
                <a:solidFill>
                  <a:srgbClr val="000000"/>
                </a:solidFill>
                <a:latin typeface="HG丸ｺﾞｼｯｸM-PRO" panose="020F0600000000000000" pitchFamily="50" charset="-128"/>
                <a:ea typeface="HG丸ｺﾞｼｯｸM-PRO" panose="020F0600000000000000" pitchFamily="50" charset="-128"/>
              </a:rPr>
              <a:t>   分析対象事例</a:t>
            </a:r>
            <a:r>
              <a:rPr lang="en-US" altLang="ja-JP" sz="2200" dirty="0">
                <a:solidFill>
                  <a:srgbClr val="000000"/>
                </a:solidFill>
                <a:latin typeface="HG丸ｺﾞｼｯｸM-PRO" panose="020F0600000000000000" pitchFamily="50" charset="-128"/>
                <a:ea typeface="HG丸ｺﾞｼｯｸM-PRO" panose="020F0600000000000000" pitchFamily="50" charset="-128"/>
              </a:rPr>
              <a:t>A</a:t>
            </a:r>
            <a:r>
              <a:rPr lang="ja-JP" altLang="en-US" sz="2200" dirty="0">
                <a:solidFill>
                  <a:srgbClr val="000000"/>
                </a:solidFill>
                <a:latin typeface="HG丸ｺﾞｼｯｸM-PRO" panose="020F0600000000000000" pitchFamily="50" charset="-128"/>
                <a:ea typeface="HG丸ｺﾞｼｯｸM-PRO" panose="020F0600000000000000" pitchFamily="50" charset="-128"/>
              </a:rPr>
              <a:t>群～ </a:t>
            </a:r>
            <a:r>
              <a:rPr lang="en-US" altLang="ja-JP" sz="2200" dirty="0">
                <a:solidFill>
                  <a:srgbClr val="000000"/>
                </a:solidFill>
                <a:latin typeface="HG丸ｺﾞｼｯｸM-PRO" panose="020F0600000000000000" pitchFamily="50" charset="-128"/>
                <a:ea typeface="HG丸ｺﾞｼｯｸM-PRO" panose="020F0600000000000000" pitchFamily="50" charset="-128"/>
              </a:rPr>
              <a:t>D</a:t>
            </a:r>
            <a:r>
              <a:rPr lang="ja-JP" altLang="en-US" sz="2200" dirty="0">
                <a:solidFill>
                  <a:srgbClr val="000000"/>
                </a:solidFill>
                <a:latin typeface="HG丸ｺﾞｼｯｸM-PRO" panose="020F0600000000000000" pitchFamily="50" charset="-128"/>
                <a:ea typeface="HG丸ｺﾞｼｯｸM-PRO" panose="020F0600000000000000" pitchFamily="50" charset="-128"/>
              </a:rPr>
              <a:t>群、および「脳性麻痺発症の主たる原因が明らかであるとされている事例」（</a:t>
            </a:r>
            <a:r>
              <a:rPr lang="en-US" altLang="ja-JP" sz="2200" dirty="0">
                <a:solidFill>
                  <a:srgbClr val="000000"/>
                </a:solidFill>
                <a:latin typeface="HG丸ｺﾞｼｯｸM-PRO" panose="020F0600000000000000" pitchFamily="50" charset="-128"/>
                <a:ea typeface="HG丸ｺﾞｼｯｸM-PRO" panose="020F0600000000000000" pitchFamily="50" charset="-128"/>
              </a:rPr>
              <a:t>O</a:t>
            </a:r>
            <a:r>
              <a:rPr lang="ja-JP" altLang="en-US" sz="2200" dirty="0">
                <a:solidFill>
                  <a:srgbClr val="000000"/>
                </a:solidFill>
                <a:latin typeface="HG丸ｺﾞｼｯｸM-PRO" panose="020F0600000000000000" pitchFamily="50" charset="-128"/>
                <a:ea typeface="HG丸ｺﾞｼｯｸM-PRO" panose="020F0600000000000000" pitchFamily="50" charset="-128"/>
              </a:rPr>
              <a:t>群）においてみられた主な傾向は以下のとおりである。 </a:t>
            </a: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a:p>
            <a:pPr eaLnBrk="1" hangingPunct="1">
              <a:spcAft>
                <a:spcPts val="600"/>
              </a:spcAft>
              <a:buFontTx/>
              <a:buNone/>
            </a:pPr>
            <a:r>
              <a:rPr lang="ja-JP" altLang="en-US" sz="2200" dirty="0">
                <a:solidFill>
                  <a:srgbClr val="000000"/>
                </a:solidFill>
                <a:latin typeface="HG丸ｺﾞｼｯｸM-PRO" panose="020F0600000000000000" pitchFamily="50" charset="-128"/>
                <a:ea typeface="HG丸ｺﾞｼｯｸM-PRO" panose="020F0600000000000000" pitchFamily="50" charset="-128"/>
              </a:rPr>
              <a:t>○胎児心拍数異常あり</a:t>
            </a:r>
            <a:r>
              <a:rPr lang="ja-JP" altLang="en-US" sz="2200" baseline="30000" dirty="0">
                <a:solidFill>
                  <a:srgbClr val="000000"/>
                </a:solidFill>
                <a:latin typeface="HG丸ｺﾞｼｯｸM-PRO" panose="020F0600000000000000" pitchFamily="50" charset="-128"/>
                <a:ea typeface="HG丸ｺﾞｼｯｸM-PRO" panose="020F0600000000000000" pitchFamily="50" charset="-128"/>
              </a:rPr>
              <a:t>＊</a:t>
            </a:r>
            <a:r>
              <a:rPr lang="ja-JP" altLang="en-US" sz="2200" dirty="0">
                <a:solidFill>
                  <a:srgbClr val="000000"/>
                </a:solidFill>
                <a:latin typeface="HG丸ｺﾞｼｯｸM-PRO" panose="020F0600000000000000" pitchFamily="50" charset="-128"/>
                <a:ea typeface="HG丸ｺﾞｼｯｸM-PRO" panose="020F0600000000000000" pitchFamily="50" charset="-128"/>
              </a:rPr>
              <a:t>は、</a:t>
            </a:r>
            <a:r>
              <a:rPr lang="en-US" altLang="ja-JP" sz="2200" dirty="0">
                <a:solidFill>
                  <a:srgbClr val="000000"/>
                </a:solidFill>
                <a:latin typeface="HG丸ｺﾞｼｯｸM-PRO" panose="020F0600000000000000" pitchFamily="50" charset="-128"/>
                <a:ea typeface="HG丸ｺﾞｼｯｸM-PRO" panose="020F0600000000000000" pitchFamily="50" charset="-128"/>
              </a:rPr>
              <a:t>A</a:t>
            </a:r>
            <a:r>
              <a:rPr lang="ja-JP" altLang="en-US" sz="2200" dirty="0">
                <a:solidFill>
                  <a:srgbClr val="000000"/>
                </a:solidFill>
                <a:latin typeface="HG丸ｺﾞｼｯｸM-PRO" panose="020F0600000000000000" pitchFamily="50" charset="-128"/>
                <a:ea typeface="HG丸ｺﾞｼｯｸM-PRO" panose="020F0600000000000000" pitchFamily="50" charset="-128"/>
              </a:rPr>
              <a:t>群が</a:t>
            </a:r>
            <a:r>
              <a:rPr lang="en-US" altLang="ja-JP" sz="2200" dirty="0">
                <a:solidFill>
                  <a:srgbClr val="000000"/>
                </a:solidFill>
                <a:latin typeface="HG丸ｺﾞｼｯｸM-PRO" panose="020F0600000000000000" pitchFamily="50" charset="-128"/>
                <a:ea typeface="HG丸ｺﾞｼｯｸM-PRO" panose="020F0600000000000000" pitchFamily="50" charset="-128"/>
              </a:rPr>
              <a:t>477 </a:t>
            </a:r>
            <a:r>
              <a:rPr lang="ja-JP" altLang="en-US" sz="2200" dirty="0">
                <a:solidFill>
                  <a:srgbClr val="000000"/>
                </a:solidFill>
                <a:latin typeface="HG丸ｺﾞｼｯｸM-PRO" panose="020F0600000000000000" pitchFamily="50" charset="-128"/>
                <a:ea typeface="HG丸ｺﾞｼｯｸM-PRO" panose="020F0600000000000000" pitchFamily="50" charset="-128"/>
              </a:rPr>
              <a:t>件（</a:t>
            </a:r>
            <a:r>
              <a:rPr lang="en-US" altLang="ja-JP" sz="2200" dirty="0">
                <a:solidFill>
                  <a:srgbClr val="000000"/>
                </a:solidFill>
                <a:latin typeface="HG丸ｺﾞｼｯｸM-PRO" panose="020F0600000000000000" pitchFamily="50" charset="-128"/>
                <a:ea typeface="HG丸ｺﾞｼｯｸM-PRO" panose="020F0600000000000000" pitchFamily="50" charset="-128"/>
              </a:rPr>
              <a:t>87.0</a:t>
            </a:r>
            <a:r>
              <a:rPr lang="ja-JP" altLang="en-US" sz="2200" dirty="0">
                <a:solidFill>
                  <a:srgbClr val="000000"/>
                </a:solidFill>
                <a:latin typeface="HG丸ｺﾞｼｯｸM-PRO" panose="020F0600000000000000" pitchFamily="50" charset="-128"/>
                <a:ea typeface="HG丸ｺﾞｼｯｸM-PRO" panose="020F0600000000000000" pitchFamily="50" charset="-128"/>
              </a:rPr>
              <a:t>％）、</a:t>
            </a:r>
            <a:r>
              <a:rPr lang="en-US" altLang="ja-JP" sz="2200" dirty="0">
                <a:solidFill>
                  <a:srgbClr val="000000"/>
                </a:solidFill>
                <a:latin typeface="HG丸ｺﾞｼｯｸM-PRO" panose="020F0600000000000000" pitchFamily="50" charset="-128"/>
                <a:ea typeface="HG丸ｺﾞｼｯｸM-PRO" panose="020F0600000000000000" pitchFamily="50" charset="-128"/>
              </a:rPr>
              <a:t>B</a:t>
            </a:r>
            <a:r>
              <a:rPr lang="ja-JP" altLang="en-US" sz="2200" dirty="0">
                <a:solidFill>
                  <a:srgbClr val="000000"/>
                </a:solidFill>
                <a:latin typeface="HG丸ｺﾞｼｯｸM-PRO" panose="020F0600000000000000" pitchFamily="50" charset="-128"/>
                <a:ea typeface="HG丸ｺﾞｼｯｸM-PRO" panose="020F0600000000000000" pitchFamily="50" charset="-128"/>
              </a:rPr>
              <a:t>群が</a:t>
            </a:r>
            <a:r>
              <a:rPr lang="en-US" altLang="ja-JP" sz="2200" dirty="0">
                <a:solidFill>
                  <a:srgbClr val="000000"/>
                </a:solidFill>
                <a:latin typeface="HG丸ｺﾞｼｯｸM-PRO" panose="020F0600000000000000" pitchFamily="50" charset="-128"/>
                <a:ea typeface="HG丸ｺﾞｼｯｸM-PRO" panose="020F0600000000000000" pitchFamily="50" charset="-128"/>
              </a:rPr>
              <a:t>45 </a:t>
            </a:r>
            <a:r>
              <a:rPr lang="ja-JP" altLang="en-US" sz="2200" dirty="0">
                <a:solidFill>
                  <a:srgbClr val="000000"/>
                </a:solidFill>
                <a:latin typeface="HG丸ｺﾞｼｯｸM-PRO" panose="020F0600000000000000" pitchFamily="50" charset="-128"/>
                <a:ea typeface="HG丸ｺﾞｼｯｸM-PRO" panose="020F0600000000000000" pitchFamily="50" charset="-128"/>
              </a:rPr>
              <a:t>件（</a:t>
            </a:r>
            <a:r>
              <a:rPr lang="en-US" altLang="ja-JP" sz="2200" dirty="0">
                <a:solidFill>
                  <a:srgbClr val="000000"/>
                </a:solidFill>
                <a:latin typeface="HG丸ｺﾞｼｯｸM-PRO" panose="020F0600000000000000" pitchFamily="50" charset="-128"/>
                <a:ea typeface="HG丸ｺﾞｼｯｸM-PRO" panose="020F0600000000000000" pitchFamily="50" charset="-128"/>
              </a:rPr>
              <a:t>65.2</a:t>
            </a:r>
            <a:r>
              <a:rPr lang="ja-JP" altLang="en-US" sz="2200" dirty="0">
                <a:solidFill>
                  <a:srgbClr val="000000"/>
                </a:solidFill>
                <a:latin typeface="HG丸ｺﾞｼｯｸM-PRO" panose="020F0600000000000000" pitchFamily="50" charset="-128"/>
                <a:ea typeface="HG丸ｺﾞｼｯｸM-PRO" panose="020F0600000000000000" pitchFamily="50" charset="-128"/>
              </a:rPr>
              <a:t>％）、</a:t>
            </a:r>
            <a:r>
              <a:rPr lang="en-US" altLang="ja-JP" sz="2200" dirty="0">
                <a:solidFill>
                  <a:srgbClr val="000000"/>
                </a:solidFill>
                <a:latin typeface="HG丸ｺﾞｼｯｸM-PRO" panose="020F0600000000000000" pitchFamily="50" charset="-128"/>
                <a:ea typeface="HG丸ｺﾞｼｯｸM-PRO" panose="020F0600000000000000" pitchFamily="50" charset="-128"/>
              </a:rPr>
              <a:t>C</a:t>
            </a:r>
            <a:r>
              <a:rPr lang="ja-JP" altLang="en-US" sz="2200" dirty="0">
                <a:solidFill>
                  <a:srgbClr val="000000"/>
                </a:solidFill>
                <a:latin typeface="HG丸ｺﾞｼｯｸM-PRO" panose="020F0600000000000000" pitchFamily="50" charset="-128"/>
                <a:ea typeface="HG丸ｺﾞｼｯｸM-PRO" panose="020F0600000000000000" pitchFamily="50" charset="-128"/>
              </a:rPr>
              <a:t>群が</a:t>
            </a:r>
            <a:r>
              <a:rPr lang="en-US" altLang="ja-JP" sz="2200" dirty="0">
                <a:solidFill>
                  <a:srgbClr val="000000"/>
                </a:solidFill>
                <a:latin typeface="HG丸ｺﾞｼｯｸM-PRO" panose="020F0600000000000000" pitchFamily="50" charset="-128"/>
                <a:ea typeface="HG丸ｺﾞｼｯｸM-PRO" panose="020F0600000000000000" pitchFamily="50" charset="-128"/>
              </a:rPr>
              <a:t>127 </a:t>
            </a:r>
            <a:r>
              <a:rPr lang="ja-JP" altLang="en-US" sz="2200" dirty="0">
                <a:solidFill>
                  <a:srgbClr val="000000"/>
                </a:solidFill>
                <a:latin typeface="HG丸ｺﾞｼｯｸM-PRO" panose="020F0600000000000000" pitchFamily="50" charset="-128"/>
                <a:ea typeface="HG丸ｺﾞｼｯｸM-PRO" panose="020F0600000000000000" pitchFamily="50" charset="-128"/>
              </a:rPr>
              <a:t>件（</a:t>
            </a:r>
            <a:r>
              <a:rPr lang="en-US" altLang="ja-JP" sz="2200" dirty="0">
                <a:solidFill>
                  <a:srgbClr val="000000"/>
                </a:solidFill>
                <a:latin typeface="HG丸ｺﾞｼｯｸM-PRO" panose="020F0600000000000000" pitchFamily="50" charset="-128"/>
                <a:ea typeface="HG丸ｺﾞｼｯｸM-PRO" panose="020F0600000000000000" pitchFamily="50" charset="-128"/>
              </a:rPr>
              <a:t>71.3</a:t>
            </a:r>
            <a:r>
              <a:rPr lang="ja-JP" altLang="en-US" sz="2200" dirty="0">
                <a:solidFill>
                  <a:srgbClr val="000000"/>
                </a:solidFill>
                <a:latin typeface="HG丸ｺﾞｼｯｸM-PRO" panose="020F0600000000000000" pitchFamily="50" charset="-128"/>
                <a:ea typeface="HG丸ｺﾞｼｯｸM-PRO" panose="020F0600000000000000" pitchFamily="50" charset="-128"/>
              </a:rPr>
              <a:t>％）、</a:t>
            </a:r>
            <a:r>
              <a:rPr lang="en-US" altLang="ja-JP" sz="2200" dirty="0">
                <a:solidFill>
                  <a:srgbClr val="000000"/>
                </a:solidFill>
                <a:latin typeface="HG丸ｺﾞｼｯｸM-PRO" panose="020F0600000000000000" pitchFamily="50" charset="-128"/>
                <a:ea typeface="HG丸ｺﾞｼｯｸM-PRO" panose="020F0600000000000000" pitchFamily="50" charset="-128"/>
              </a:rPr>
              <a:t>D</a:t>
            </a:r>
            <a:r>
              <a:rPr lang="ja-JP" altLang="en-US" sz="2200" dirty="0">
                <a:solidFill>
                  <a:srgbClr val="000000"/>
                </a:solidFill>
                <a:latin typeface="HG丸ｺﾞｼｯｸM-PRO" panose="020F0600000000000000" pitchFamily="50" charset="-128"/>
                <a:ea typeface="HG丸ｺﾞｼｯｸM-PRO" panose="020F0600000000000000" pitchFamily="50" charset="-128"/>
              </a:rPr>
              <a:t>群が</a:t>
            </a:r>
            <a:r>
              <a:rPr lang="en-US" altLang="ja-JP" sz="2200" dirty="0">
                <a:solidFill>
                  <a:srgbClr val="000000"/>
                </a:solidFill>
                <a:latin typeface="HG丸ｺﾞｼｯｸM-PRO" panose="020F0600000000000000" pitchFamily="50" charset="-128"/>
                <a:ea typeface="HG丸ｺﾞｼｯｸM-PRO" panose="020F0600000000000000" pitchFamily="50" charset="-128"/>
              </a:rPr>
              <a:t>58 </a:t>
            </a:r>
            <a:r>
              <a:rPr lang="ja-JP" altLang="en-US" sz="2200" dirty="0">
                <a:solidFill>
                  <a:srgbClr val="000000"/>
                </a:solidFill>
                <a:latin typeface="HG丸ｺﾞｼｯｸM-PRO" panose="020F0600000000000000" pitchFamily="50" charset="-128"/>
                <a:ea typeface="HG丸ｺﾞｼｯｸM-PRO" panose="020F0600000000000000" pitchFamily="50" charset="-128"/>
              </a:rPr>
              <a:t>件（</a:t>
            </a:r>
            <a:r>
              <a:rPr lang="en-US" altLang="ja-JP" sz="2200" dirty="0">
                <a:solidFill>
                  <a:srgbClr val="000000"/>
                </a:solidFill>
                <a:latin typeface="HG丸ｺﾞｼｯｸM-PRO" panose="020F0600000000000000" pitchFamily="50" charset="-128"/>
                <a:ea typeface="HG丸ｺﾞｼｯｸM-PRO" panose="020F0600000000000000" pitchFamily="50" charset="-128"/>
              </a:rPr>
              <a:t>71.6</a:t>
            </a:r>
            <a:r>
              <a:rPr lang="ja-JP" altLang="en-US" sz="2200" dirty="0">
                <a:solidFill>
                  <a:srgbClr val="000000"/>
                </a:solidFill>
                <a:latin typeface="HG丸ｺﾞｼｯｸM-PRO" panose="020F0600000000000000" pitchFamily="50" charset="-128"/>
                <a:ea typeface="HG丸ｺﾞｼｯｸM-PRO" panose="020F0600000000000000" pitchFamily="50" charset="-128"/>
              </a:rPr>
              <a:t>％）であり、</a:t>
            </a:r>
            <a:r>
              <a:rPr lang="en-US" altLang="ja-JP" sz="2200" dirty="0">
                <a:solidFill>
                  <a:srgbClr val="000000"/>
                </a:solidFill>
                <a:latin typeface="HG丸ｺﾞｼｯｸM-PRO" panose="020F0600000000000000" pitchFamily="50" charset="-128"/>
                <a:ea typeface="HG丸ｺﾞｼｯｸM-PRO" panose="020F0600000000000000" pitchFamily="50" charset="-128"/>
              </a:rPr>
              <a:t>O</a:t>
            </a:r>
            <a:r>
              <a:rPr lang="ja-JP" altLang="en-US" sz="2200" dirty="0">
                <a:solidFill>
                  <a:srgbClr val="000000"/>
                </a:solidFill>
                <a:latin typeface="HG丸ｺﾞｼｯｸM-PRO" panose="020F0600000000000000" pitchFamily="50" charset="-128"/>
                <a:ea typeface="HG丸ｺﾞｼｯｸM-PRO" panose="020F0600000000000000" pitchFamily="50" charset="-128"/>
              </a:rPr>
              <a:t>群が</a:t>
            </a:r>
            <a:r>
              <a:rPr lang="en-US" altLang="ja-JP" sz="2200" dirty="0">
                <a:solidFill>
                  <a:srgbClr val="000000"/>
                </a:solidFill>
                <a:latin typeface="HG丸ｺﾞｼｯｸM-PRO" panose="020F0600000000000000" pitchFamily="50" charset="-128"/>
                <a:ea typeface="HG丸ｺﾞｼｯｸM-PRO" panose="020F0600000000000000" pitchFamily="50" charset="-128"/>
              </a:rPr>
              <a:t>1,139 </a:t>
            </a:r>
            <a:r>
              <a:rPr lang="ja-JP" altLang="en-US" sz="2200" dirty="0">
                <a:solidFill>
                  <a:srgbClr val="000000"/>
                </a:solidFill>
                <a:latin typeface="HG丸ｺﾞｼｯｸM-PRO" panose="020F0600000000000000" pitchFamily="50" charset="-128"/>
                <a:ea typeface="HG丸ｺﾞｼｯｸM-PRO" panose="020F0600000000000000" pitchFamily="50" charset="-128"/>
              </a:rPr>
              <a:t>件（</a:t>
            </a:r>
            <a:r>
              <a:rPr lang="en-US" altLang="ja-JP" sz="2200" dirty="0">
                <a:solidFill>
                  <a:srgbClr val="000000"/>
                </a:solidFill>
                <a:latin typeface="HG丸ｺﾞｼｯｸM-PRO" panose="020F0600000000000000" pitchFamily="50" charset="-128"/>
                <a:ea typeface="HG丸ｺﾞｼｯｸM-PRO" panose="020F0600000000000000" pitchFamily="50" charset="-128"/>
              </a:rPr>
              <a:t>92.1</a:t>
            </a:r>
            <a:r>
              <a:rPr lang="ja-JP" altLang="en-US" sz="2200" dirty="0">
                <a:solidFill>
                  <a:srgbClr val="000000"/>
                </a:solidFill>
                <a:latin typeface="HG丸ｺﾞｼｯｸM-PRO" panose="020F0600000000000000" pitchFamily="50" charset="-128"/>
                <a:ea typeface="HG丸ｺﾞｼｯｸM-PRO" panose="020F0600000000000000" pitchFamily="50" charset="-128"/>
              </a:rPr>
              <a:t>％）であった。ローリスク妊娠であっても約 </a:t>
            </a:r>
            <a:r>
              <a:rPr lang="en-US" altLang="ja-JP" sz="2200" dirty="0">
                <a:solidFill>
                  <a:srgbClr val="000000"/>
                </a:solidFill>
                <a:latin typeface="HG丸ｺﾞｼｯｸM-PRO" panose="020F0600000000000000" pitchFamily="50" charset="-128"/>
                <a:ea typeface="HG丸ｺﾞｼｯｸM-PRO" panose="020F0600000000000000" pitchFamily="50" charset="-128"/>
              </a:rPr>
              <a:t>70</a:t>
            </a:r>
            <a:r>
              <a:rPr lang="ja-JP" altLang="en-US" sz="2200" dirty="0">
                <a:solidFill>
                  <a:srgbClr val="000000"/>
                </a:solidFill>
                <a:latin typeface="HG丸ｺﾞｼｯｸM-PRO" panose="020F0600000000000000" pitchFamily="50" charset="-128"/>
                <a:ea typeface="HG丸ｺﾞｼｯｸM-PRO" panose="020F0600000000000000" pitchFamily="50" charset="-128"/>
              </a:rPr>
              <a:t>％には何らかの胎児心拍数異常を認めるとされており</a:t>
            </a:r>
            <a:r>
              <a:rPr lang="en-US" altLang="ja-JP" sz="2200" baseline="30000" dirty="0">
                <a:solidFill>
                  <a:srgbClr val="000000"/>
                </a:solidFill>
                <a:latin typeface="HG丸ｺﾞｼｯｸM-PRO" panose="020F0600000000000000" pitchFamily="50" charset="-128"/>
                <a:ea typeface="HG丸ｺﾞｼｯｸM-PRO" panose="020F0600000000000000" pitchFamily="50" charset="-128"/>
              </a:rPr>
              <a:t>2</a:t>
            </a:r>
            <a:r>
              <a:rPr lang="ja-JP" altLang="en-US" sz="2200" baseline="30000" dirty="0">
                <a:solidFill>
                  <a:srgbClr val="000000"/>
                </a:solidFill>
                <a:latin typeface="HG丸ｺﾞｼｯｸM-PRO" panose="020F0600000000000000" pitchFamily="50" charset="-128"/>
                <a:ea typeface="HG丸ｺﾞｼｯｸM-PRO" panose="020F0600000000000000" pitchFamily="50" charset="-128"/>
              </a:rPr>
              <a:t>）</a:t>
            </a:r>
            <a:r>
              <a:rPr lang="ja-JP" altLang="en-US" sz="2200" dirty="0">
                <a:solidFill>
                  <a:srgbClr val="000000"/>
                </a:solidFill>
                <a:latin typeface="HG丸ｺﾞｼｯｸM-PRO" panose="020F0600000000000000" pitchFamily="50" charset="-128"/>
                <a:ea typeface="HG丸ｺﾞｼｯｸM-PRO" panose="020F0600000000000000" pitchFamily="50" charset="-128"/>
              </a:rPr>
              <a:t>、</a:t>
            </a:r>
            <a:r>
              <a:rPr lang="en-US" altLang="ja-JP" sz="2200" dirty="0">
                <a:solidFill>
                  <a:srgbClr val="000000"/>
                </a:solidFill>
                <a:latin typeface="HG丸ｺﾞｼｯｸM-PRO" panose="020F0600000000000000" pitchFamily="50" charset="-128"/>
                <a:ea typeface="HG丸ｺﾞｼｯｸM-PRO" panose="020F0600000000000000" pitchFamily="50" charset="-128"/>
              </a:rPr>
              <a:t>B</a:t>
            </a:r>
            <a:r>
              <a:rPr lang="ja-JP" altLang="en-US" sz="2200" dirty="0">
                <a:solidFill>
                  <a:srgbClr val="000000"/>
                </a:solidFill>
                <a:latin typeface="HG丸ｺﾞｼｯｸM-PRO" panose="020F0600000000000000" pitchFamily="50" charset="-128"/>
                <a:ea typeface="HG丸ｺﾞｼｯｸM-PRO" panose="020F0600000000000000" pitchFamily="50" charset="-128"/>
              </a:rPr>
              <a:t>群および</a:t>
            </a:r>
            <a:r>
              <a:rPr lang="en-US" altLang="ja-JP" sz="2200" dirty="0">
                <a:solidFill>
                  <a:srgbClr val="000000"/>
                </a:solidFill>
                <a:latin typeface="HG丸ｺﾞｼｯｸM-PRO" panose="020F0600000000000000" pitchFamily="50" charset="-128"/>
                <a:ea typeface="HG丸ｺﾞｼｯｸM-PRO" panose="020F0600000000000000" pitchFamily="50" charset="-128"/>
              </a:rPr>
              <a:t>C</a:t>
            </a:r>
            <a:r>
              <a:rPr lang="ja-JP" altLang="en-US" sz="2200" dirty="0">
                <a:solidFill>
                  <a:srgbClr val="000000"/>
                </a:solidFill>
                <a:latin typeface="HG丸ｺﾞｼｯｸM-PRO" panose="020F0600000000000000" pitchFamily="50" charset="-128"/>
                <a:ea typeface="HG丸ｺﾞｼｯｸM-PRO" panose="020F0600000000000000" pitchFamily="50" charset="-128"/>
              </a:rPr>
              <a:t>群、</a:t>
            </a:r>
            <a:r>
              <a:rPr lang="en-US" altLang="ja-JP" sz="2200" dirty="0">
                <a:solidFill>
                  <a:srgbClr val="000000"/>
                </a:solidFill>
                <a:latin typeface="HG丸ｺﾞｼｯｸM-PRO" panose="020F0600000000000000" pitchFamily="50" charset="-128"/>
                <a:ea typeface="HG丸ｺﾞｼｯｸM-PRO" panose="020F0600000000000000" pitchFamily="50" charset="-128"/>
              </a:rPr>
              <a:t>D</a:t>
            </a:r>
            <a:r>
              <a:rPr lang="ja-JP" altLang="en-US" sz="2200" dirty="0">
                <a:solidFill>
                  <a:srgbClr val="000000"/>
                </a:solidFill>
                <a:latin typeface="HG丸ｺﾞｼｯｸM-PRO" panose="020F0600000000000000" pitchFamily="50" charset="-128"/>
                <a:ea typeface="HG丸ｺﾞｼｯｸM-PRO" panose="020F0600000000000000" pitchFamily="50" charset="-128"/>
              </a:rPr>
              <a:t>群において、ローリスク妊娠の分娩経過で胎児心拍数異常が出現する割合と同様であった。</a:t>
            </a: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a:p>
            <a:pPr eaLnBrk="1" hangingPunct="1">
              <a:spcAft>
                <a:spcPts val="600"/>
              </a:spcAft>
              <a:buFontTx/>
              <a:buNone/>
            </a:pPr>
            <a:r>
              <a:rPr lang="ja-JP" altLang="en-US" sz="1400" dirty="0">
                <a:solidFill>
                  <a:srgbClr val="000000"/>
                </a:solidFill>
                <a:latin typeface="HG丸ｺﾞｼｯｸM-PRO" panose="020F0600000000000000" pitchFamily="50" charset="-128"/>
                <a:ea typeface="HG丸ｺﾞｼｯｸM-PRO" panose="020F0600000000000000" pitchFamily="50" charset="-128"/>
              </a:rPr>
              <a:t>＊ 原因分析報告書において、一過性頻脈の消失、遅発一過性徐脈・変動一過性徐脈・遷延一過性徐脈の出現、基線細変動減少また は消失、徐脈の出現等の胎児心拍数異常について記載のあるものである</a:t>
            </a:r>
            <a:r>
              <a:rPr lang="ja-JP" altLang="en-US" sz="2000" dirty="0">
                <a:solidFill>
                  <a:srgbClr val="000000"/>
                </a:solidFill>
                <a:latin typeface="HG丸ｺﾞｼｯｸM-PRO" panose="020F0600000000000000" pitchFamily="50" charset="-128"/>
                <a:ea typeface="HG丸ｺﾞｼｯｸM-PRO" panose="020F0600000000000000" pitchFamily="50" charset="-128"/>
              </a:rPr>
              <a:t>。</a:t>
            </a:r>
            <a:endParaRPr lang="en-US" altLang="ja-JP" sz="2000" dirty="0">
              <a:solidFill>
                <a:srgbClr val="000000"/>
              </a:solidFill>
              <a:latin typeface="HG丸ｺﾞｼｯｸM-PRO" panose="020F0600000000000000" pitchFamily="50" charset="-128"/>
              <a:ea typeface="HG丸ｺﾞｼｯｸM-PRO" panose="020F0600000000000000" pitchFamily="50" charset="-128"/>
            </a:endParaRPr>
          </a:p>
          <a:p>
            <a:pPr eaLnBrk="1" hangingPunct="1">
              <a:buFontTx/>
              <a:buNone/>
            </a:pPr>
            <a:r>
              <a:rPr lang="ja-JP" altLang="en-US" sz="1400" dirty="0">
                <a:solidFill>
                  <a:srgbClr val="000000"/>
                </a:solidFill>
                <a:latin typeface="HG丸ｺﾞｼｯｸM-PRO" panose="020F0600000000000000" pitchFamily="50" charset="-128"/>
                <a:ea typeface="HG丸ｺﾞｼｯｸM-PRO" panose="020F0600000000000000" pitchFamily="50" charset="-128"/>
              </a:rPr>
              <a:t>参考文献</a:t>
            </a:r>
          </a:p>
          <a:p>
            <a:pPr eaLnBrk="1" hangingPunct="1">
              <a:buFontTx/>
              <a:buNone/>
            </a:pPr>
            <a:r>
              <a:rPr lang="en-US" altLang="ja-JP" sz="1400" dirty="0">
                <a:solidFill>
                  <a:srgbClr val="000000"/>
                </a:solidFill>
                <a:latin typeface="HG丸ｺﾞｼｯｸM-PRO" panose="020F0600000000000000" pitchFamily="50" charset="-128"/>
                <a:ea typeface="HG丸ｺﾞｼｯｸM-PRO" panose="020F0600000000000000" pitchFamily="50" charset="-128"/>
              </a:rPr>
              <a:t>2</a:t>
            </a:r>
            <a:r>
              <a:rPr lang="ja-JP" altLang="en-US" sz="1400" dirty="0">
                <a:solidFill>
                  <a:srgbClr val="000000"/>
                </a:solidFill>
                <a:latin typeface="HG丸ｺﾞｼｯｸM-PRO" panose="020F0600000000000000" pitchFamily="50" charset="-128"/>
                <a:ea typeface="HG丸ｺﾞｼｯｸM-PRO" panose="020F0600000000000000" pitchFamily="50" charset="-128"/>
              </a:rPr>
              <a:t>）</a:t>
            </a:r>
            <a:r>
              <a:rPr lang="en-US" altLang="ja-JP" sz="1400" dirty="0" err="1">
                <a:solidFill>
                  <a:srgbClr val="000000"/>
                </a:solidFill>
                <a:latin typeface="HG丸ｺﾞｼｯｸM-PRO" panose="020F0600000000000000" pitchFamily="50" charset="-128"/>
                <a:ea typeface="HG丸ｺﾞｼｯｸM-PRO" panose="020F0600000000000000" pitchFamily="50" charset="-128"/>
              </a:rPr>
              <a:t>Sameshima</a:t>
            </a:r>
            <a:r>
              <a:rPr lang="en-US" altLang="ja-JP" sz="1400" dirty="0">
                <a:solidFill>
                  <a:srgbClr val="000000"/>
                </a:solidFill>
                <a:latin typeface="HG丸ｺﾞｼｯｸM-PRO" panose="020F0600000000000000" pitchFamily="50" charset="-128"/>
                <a:ea typeface="HG丸ｺﾞｼｯｸM-PRO" panose="020F0600000000000000" pitchFamily="50" charset="-128"/>
              </a:rPr>
              <a:t> H. Unselected low-risk pregnancies and the effect of continuous intrapartum fetal heart rate  monitoring on umbilical blood gases and cerebral palsy. Am J </a:t>
            </a:r>
            <a:r>
              <a:rPr lang="en-US" altLang="ja-JP" sz="1400" dirty="0" err="1">
                <a:solidFill>
                  <a:srgbClr val="000000"/>
                </a:solidFill>
                <a:latin typeface="HG丸ｺﾞｼｯｸM-PRO" panose="020F0600000000000000" pitchFamily="50" charset="-128"/>
                <a:ea typeface="HG丸ｺﾞｼｯｸM-PRO" panose="020F0600000000000000" pitchFamily="50" charset="-128"/>
              </a:rPr>
              <a:t>Obstet</a:t>
            </a:r>
            <a:r>
              <a:rPr lang="en-US" altLang="ja-JP" sz="1400" dirty="0">
                <a:solidFill>
                  <a:srgbClr val="000000"/>
                </a:solidFill>
                <a:latin typeface="HG丸ｺﾞｼｯｸM-PRO" panose="020F0600000000000000" pitchFamily="50" charset="-128"/>
                <a:ea typeface="HG丸ｺﾞｼｯｸM-PRO" panose="020F0600000000000000" pitchFamily="50" charset="-128"/>
              </a:rPr>
              <a:t> </a:t>
            </a:r>
            <a:r>
              <a:rPr lang="en-US" altLang="ja-JP" sz="1400" dirty="0" err="1">
                <a:solidFill>
                  <a:srgbClr val="000000"/>
                </a:solidFill>
                <a:latin typeface="HG丸ｺﾞｼｯｸM-PRO" panose="020F0600000000000000" pitchFamily="50" charset="-128"/>
                <a:ea typeface="HG丸ｺﾞｼｯｸM-PRO" panose="020F0600000000000000" pitchFamily="50" charset="-128"/>
              </a:rPr>
              <a:t>Gynecol</a:t>
            </a:r>
            <a:r>
              <a:rPr lang="en-US" altLang="ja-JP" sz="1400" dirty="0">
                <a:solidFill>
                  <a:srgbClr val="000000"/>
                </a:solidFill>
                <a:latin typeface="HG丸ｺﾞｼｯｸM-PRO" panose="020F0600000000000000" pitchFamily="50" charset="-128"/>
                <a:ea typeface="HG丸ｺﾞｼｯｸM-PRO" panose="020F0600000000000000" pitchFamily="50" charset="-128"/>
              </a:rPr>
              <a:t> 2004;190:118-123</a:t>
            </a:r>
          </a:p>
          <a:p>
            <a:pPr eaLnBrk="1" hangingPunct="1">
              <a:buFontTx/>
              <a:buNone/>
            </a:pP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p:txBody>
      </p:sp>
      <p:sp>
        <p:nvSpPr>
          <p:cNvPr id="7" name="タイトル 6">
            <a:extLst>
              <a:ext uri="{FF2B5EF4-FFF2-40B4-BE49-F238E27FC236}">
                <a16:creationId xmlns:a16="http://schemas.microsoft.com/office/drawing/2014/main" id="{0733337A-A33F-46DF-B34F-2930E9864410}"/>
              </a:ext>
            </a:extLst>
          </p:cNvPr>
          <p:cNvSpPr>
            <a:spLocks noGrp="1"/>
          </p:cNvSpPr>
          <p:nvPr>
            <p:ph type="title"/>
          </p:nvPr>
        </p:nvSpPr>
        <p:spPr>
          <a:xfrm>
            <a:off x="3413588" y="342975"/>
            <a:ext cx="3075656" cy="650725"/>
          </a:xfrm>
        </p:spPr>
        <p:txBody>
          <a:bodyPr/>
          <a:lstStyle/>
          <a:p>
            <a:r>
              <a:rPr lang="ja-JP" altLang="en-US" dirty="0"/>
              <a:t>分析結果②</a:t>
            </a:r>
            <a:r>
              <a:rPr lang="en-US" altLang="ja-JP" dirty="0"/>
              <a:t>-1</a:t>
            </a:r>
            <a:endParaRPr lang="ja-JP" altLang="en-US" dirty="0"/>
          </a:p>
        </p:txBody>
      </p:sp>
      <p:sp>
        <p:nvSpPr>
          <p:cNvPr id="2" name="スライド番号プレースホルダー 1">
            <a:extLst>
              <a:ext uri="{FF2B5EF4-FFF2-40B4-BE49-F238E27FC236}">
                <a16:creationId xmlns:a16="http://schemas.microsoft.com/office/drawing/2014/main" id="{F86740CF-C464-4645-A922-CE7D9B5E1509}"/>
              </a:ext>
            </a:extLst>
          </p:cNvPr>
          <p:cNvSpPr>
            <a:spLocks noGrp="1"/>
          </p:cNvSpPr>
          <p:nvPr>
            <p:ph type="sldNum" sz="quarter" idx="12"/>
          </p:nvPr>
        </p:nvSpPr>
        <p:spPr/>
        <p:txBody>
          <a:bodyPr/>
          <a:lstStyle/>
          <a:p>
            <a:pPr>
              <a:defRPr/>
            </a:pPr>
            <a:fld id="{930F64EC-FE0A-4460-B896-894E0E1B6F85}" type="slidenum">
              <a:rPr lang="ja-JP" altLang="en-US" smtClean="0"/>
              <a:pPr>
                <a:defRPr/>
              </a:pPr>
              <a:t>22</a:t>
            </a:fld>
            <a:endParaRPr lang="en-US" altLang="ja-JP" dirty="0"/>
          </a:p>
        </p:txBody>
      </p:sp>
    </p:spTree>
    <p:extLst>
      <p:ext uri="{BB962C8B-B14F-4D97-AF65-F5344CB8AC3E}">
        <p14:creationId xmlns:p14="http://schemas.microsoft.com/office/powerpoint/2010/main" val="28121611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0" name="AutoShape 3"/>
          <p:cNvSpPr>
            <a:spLocks noChangeArrowheads="1"/>
          </p:cNvSpPr>
          <p:nvPr/>
        </p:nvSpPr>
        <p:spPr bwMode="auto">
          <a:xfrm>
            <a:off x="343694" y="1388122"/>
            <a:ext cx="9213850" cy="4849984"/>
          </a:xfrm>
          <a:prstGeom prst="roundRect">
            <a:avLst>
              <a:gd name="adj" fmla="val 12806"/>
            </a:avLst>
          </a:prstGeom>
          <a:gradFill rotWithShape="1">
            <a:gsLst>
              <a:gs pos="0">
                <a:srgbClr val="FFFF99"/>
              </a:gs>
              <a:gs pos="50000">
                <a:srgbClr val="FFFFFF"/>
              </a:gs>
              <a:gs pos="100000">
                <a:srgbClr val="FFFF99"/>
              </a:gs>
            </a:gsLst>
            <a:lin ang="2700000" scaled="1"/>
          </a:gradFill>
          <a:ln w="9525">
            <a:solidFill>
              <a:schemeClr val="tx1"/>
            </a:solidFill>
            <a:round/>
            <a:headEnd/>
            <a:tailEnd/>
          </a:ln>
        </p:spPr>
        <p:txBody>
          <a:bodyPr lIns="54000" tIns="54000" rIns="54000" bIns="54000" anchor="ctr"/>
          <a:lstStyle>
            <a:lvl1pPr marL="282575" indent="-2825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lvl="0" eaLnBrk="1" hangingPunct="1">
              <a:buNone/>
            </a:pPr>
            <a:r>
              <a:rPr lang="ja-JP" altLang="en-US" sz="2200" dirty="0">
                <a:solidFill>
                  <a:srgbClr val="000000"/>
                </a:solidFill>
                <a:latin typeface="HG丸ｺﾞｼｯｸM-PRO" panose="020F0600000000000000" pitchFamily="50" charset="-128"/>
                <a:ea typeface="HG丸ｺﾞｼｯｸM-PRO" panose="020F0600000000000000" pitchFamily="50" charset="-128"/>
              </a:rPr>
              <a:t>○</a:t>
            </a:r>
            <a:r>
              <a:rPr lang="en-US" altLang="ja-JP" sz="2200" dirty="0">
                <a:solidFill>
                  <a:srgbClr val="000000"/>
                </a:solidFill>
                <a:latin typeface="HG丸ｺﾞｼｯｸM-PRO" panose="020F0600000000000000" pitchFamily="50" charset="-128"/>
                <a:ea typeface="HG丸ｺﾞｼｯｸM-PRO" panose="020F0600000000000000" pitchFamily="50" charset="-128"/>
              </a:rPr>
              <a:t>A</a:t>
            </a:r>
            <a:r>
              <a:rPr lang="ja-JP" altLang="en-US" sz="2200" dirty="0">
                <a:solidFill>
                  <a:srgbClr val="000000"/>
                </a:solidFill>
                <a:latin typeface="HG丸ｺﾞｼｯｸM-PRO" panose="020F0600000000000000" pitchFamily="50" charset="-128"/>
                <a:ea typeface="HG丸ｺﾞｼｯｸM-PRO" panose="020F0600000000000000" pitchFamily="50" charset="-128"/>
              </a:rPr>
              <a:t>群は、急速遂娩実施なしが</a:t>
            </a:r>
            <a:r>
              <a:rPr lang="en-US" altLang="ja-JP" sz="2200" dirty="0">
                <a:solidFill>
                  <a:srgbClr val="000000"/>
                </a:solidFill>
                <a:latin typeface="HG丸ｺﾞｼｯｸM-PRO" panose="020F0600000000000000" pitchFamily="50" charset="-128"/>
                <a:ea typeface="HG丸ｺﾞｼｯｸM-PRO" panose="020F0600000000000000" pitchFamily="50" charset="-128"/>
              </a:rPr>
              <a:t>42.5</a:t>
            </a:r>
            <a:r>
              <a:rPr lang="ja-JP" altLang="en-US" sz="2200" dirty="0">
                <a:solidFill>
                  <a:srgbClr val="000000"/>
                </a:solidFill>
                <a:latin typeface="HG丸ｺﾞｼｯｸM-PRO" panose="020F0600000000000000" pitchFamily="50" charset="-128"/>
                <a:ea typeface="HG丸ｺﾞｼｯｸM-PRO" panose="020F0600000000000000" pitchFamily="50" charset="-128"/>
              </a:rPr>
              <a:t>％であり、臍帯動脈血ガス分析値</a:t>
            </a:r>
            <a:r>
              <a:rPr lang="en-US" altLang="ja-JP" sz="2200" dirty="0">
                <a:solidFill>
                  <a:srgbClr val="000000"/>
                </a:solidFill>
                <a:latin typeface="HG丸ｺﾞｼｯｸM-PRO" panose="020F0600000000000000" pitchFamily="50" charset="-128"/>
                <a:ea typeface="HG丸ｺﾞｼｯｸM-PRO" panose="020F0600000000000000" pitchFamily="50" charset="-128"/>
              </a:rPr>
              <a:t>pH7.2 </a:t>
            </a:r>
            <a:r>
              <a:rPr lang="ja-JP" altLang="en-US" sz="2200" dirty="0">
                <a:solidFill>
                  <a:srgbClr val="000000"/>
                </a:solidFill>
                <a:latin typeface="HG丸ｺﾞｼｯｸM-PRO" panose="020F0600000000000000" pitchFamily="50" charset="-128"/>
                <a:ea typeface="HG丸ｺﾞｼｯｸM-PRO" panose="020F0600000000000000" pitchFamily="50" charset="-128"/>
              </a:rPr>
              <a:t>以上が</a:t>
            </a:r>
            <a:r>
              <a:rPr lang="en-US" altLang="ja-JP" sz="2200" dirty="0">
                <a:solidFill>
                  <a:srgbClr val="000000"/>
                </a:solidFill>
                <a:latin typeface="HG丸ｺﾞｼｯｸM-PRO" panose="020F0600000000000000" pitchFamily="50" charset="-128"/>
                <a:ea typeface="HG丸ｺﾞｼｯｸM-PRO" panose="020F0600000000000000" pitchFamily="50" charset="-128"/>
              </a:rPr>
              <a:t>44.0</a:t>
            </a:r>
            <a:r>
              <a:rPr lang="ja-JP" altLang="en-US" sz="2200" dirty="0">
                <a:solidFill>
                  <a:srgbClr val="000000"/>
                </a:solidFill>
                <a:latin typeface="HG丸ｺﾞｼｯｸM-PRO" panose="020F0600000000000000" pitchFamily="50" charset="-128"/>
                <a:ea typeface="HG丸ｺﾞｼｯｸM-PRO" panose="020F0600000000000000" pitchFamily="50" charset="-128"/>
              </a:rPr>
              <a:t>％、生後</a:t>
            </a:r>
            <a:r>
              <a:rPr lang="en-US" altLang="ja-JP" sz="2200" dirty="0">
                <a:solidFill>
                  <a:srgbClr val="000000"/>
                </a:solidFill>
                <a:latin typeface="HG丸ｺﾞｼｯｸM-PRO" panose="020F0600000000000000" pitchFamily="50" charset="-128"/>
                <a:ea typeface="HG丸ｺﾞｼｯｸM-PRO" panose="020F0600000000000000" pitchFamily="50" charset="-128"/>
              </a:rPr>
              <a:t>1</a:t>
            </a:r>
            <a:r>
              <a:rPr lang="ja-JP" altLang="en-US" sz="2200" dirty="0">
                <a:solidFill>
                  <a:srgbClr val="000000"/>
                </a:solidFill>
                <a:latin typeface="HG丸ｺﾞｼｯｸM-PRO" panose="020F0600000000000000" pitchFamily="50" charset="-128"/>
                <a:ea typeface="HG丸ｺﾞｼｯｸM-PRO" panose="020F0600000000000000" pitchFamily="50" charset="-128"/>
              </a:rPr>
              <a:t>分ア プガースコア</a:t>
            </a:r>
            <a:r>
              <a:rPr lang="en-US" altLang="ja-JP" sz="2200" dirty="0">
                <a:solidFill>
                  <a:srgbClr val="000000"/>
                </a:solidFill>
                <a:latin typeface="HG丸ｺﾞｼｯｸM-PRO" panose="020F0600000000000000" pitchFamily="50" charset="-128"/>
                <a:ea typeface="HG丸ｺﾞｼｯｸM-PRO" panose="020F0600000000000000" pitchFamily="50" charset="-128"/>
              </a:rPr>
              <a:t>7</a:t>
            </a:r>
            <a:r>
              <a:rPr lang="ja-JP" altLang="en-US" sz="2200" dirty="0">
                <a:solidFill>
                  <a:srgbClr val="000000"/>
                </a:solidFill>
                <a:latin typeface="HG丸ｺﾞｼｯｸM-PRO" panose="020F0600000000000000" pitchFamily="50" charset="-128"/>
                <a:ea typeface="HG丸ｺﾞｼｯｸM-PRO" panose="020F0600000000000000" pitchFamily="50" charset="-128"/>
              </a:rPr>
              <a:t>点以上が</a:t>
            </a:r>
            <a:r>
              <a:rPr lang="en-US" altLang="ja-JP" sz="2200" dirty="0">
                <a:solidFill>
                  <a:srgbClr val="000000"/>
                </a:solidFill>
                <a:latin typeface="HG丸ｺﾞｼｯｸM-PRO" panose="020F0600000000000000" pitchFamily="50" charset="-128"/>
                <a:ea typeface="HG丸ｺﾞｼｯｸM-PRO" panose="020F0600000000000000" pitchFamily="50" charset="-128"/>
              </a:rPr>
              <a:t>27.2</a:t>
            </a:r>
            <a:r>
              <a:rPr lang="ja-JP" altLang="en-US" sz="2200" dirty="0">
                <a:solidFill>
                  <a:srgbClr val="000000"/>
                </a:solidFill>
                <a:latin typeface="HG丸ｺﾞｼｯｸM-PRO" panose="020F0600000000000000" pitchFamily="50" charset="-128"/>
                <a:ea typeface="HG丸ｺﾞｼｯｸM-PRO" panose="020F0600000000000000" pitchFamily="50" charset="-128"/>
              </a:rPr>
              <a:t>％であった。</a:t>
            </a:r>
            <a:r>
              <a:rPr lang="en-US" altLang="ja-JP" sz="2200" dirty="0">
                <a:solidFill>
                  <a:srgbClr val="000000"/>
                </a:solidFill>
                <a:latin typeface="HG丸ｺﾞｼｯｸM-PRO" panose="020F0600000000000000" pitchFamily="50" charset="-128"/>
                <a:ea typeface="HG丸ｺﾞｼｯｸM-PRO" panose="020F0600000000000000" pitchFamily="50" charset="-128"/>
              </a:rPr>
              <a:t>B</a:t>
            </a:r>
            <a:r>
              <a:rPr lang="ja-JP" altLang="en-US" sz="2200" dirty="0">
                <a:solidFill>
                  <a:srgbClr val="000000"/>
                </a:solidFill>
                <a:latin typeface="HG丸ｺﾞｼｯｸM-PRO" panose="020F0600000000000000" pitchFamily="50" charset="-128"/>
                <a:ea typeface="HG丸ｺﾞｼｯｸM-PRO" panose="020F0600000000000000" pitchFamily="50" charset="-128"/>
              </a:rPr>
              <a:t>群、</a:t>
            </a:r>
            <a:r>
              <a:rPr lang="en-US" altLang="ja-JP" sz="2200" dirty="0">
                <a:solidFill>
                  <a:srgbClr val="000000"/>
                </a:solidFill>
                <a:latin typeface="HG丸ｺﾞｼｯｸM-PRO" panose="020F0600000000000000" pitchFamily="50" charset="-128"/>
                <a:ea typeface="HG丸ｺﾞｼｯｸM-PRO" panose="020F0600000000000000" pitchFamily="50" charset="-128"/>
              </a:rPr>
              <a:t>C</a:t>
            </a:r>
            <a:r>
              <a:rPr lang="ja-JP" altLang="en-US" sz="2200" dirty="0">
                <a:solidFill>
                  <a:srgbClr val="000000"/>
                </a:solidFill>
                <a:latin typeface="HG丸ｺﾞｼｯｸM-PRO" panose="020F0600000000000000" pitchFamily="50" charset="-128"/>
                <a:ea typeface="HG丸ｺﾞｼｯｸM-PRO" panose="020F0600000000000000" pitchFamily="50" charset="-128"/>
              </a:rPr>
              <a:t>群、</a:t>
            </a:r>
            <a:r>
              <a:rPr lang="en-US" altLang="ja-JP" sz="2200" dirty="0">
                <a:solidFill>
                  <a:srgbClr val="000000"/>
                </a:solidFill>
                <a:latin typeface="HG丸ｺﾞｼｯｸM-PRO" panose="020F0600000000000000" pitchFamily="50" charset="-128"/>
                <a:ea typeface="HG丸ｺﾞｼｯｸM-PRO" panose="020F0600000000000000" pitchFamily="50" charset="-128"/>
              </a:rPr>
              <a:t>D</a:t>
            </a:r>
            <a:r>
              <a:rPr lang="ja-JP" altLang="en-US" sz="2200" dirty="0">
                <a:solidFill>
                  <a:srgbClr val="000000"/>
                </a:solidFill>
                <a:latin typeface="HG丸ｺﾞｼｯｸM-PRO" panose="020F0600000000000000" pitchFamily="50" charset="-128"/>
                <a:ea typeface="HG丸ｺﾞｼｯｸM-PRO" panose="020F0600000000000000" pitchFamily="50" charset="-128"/>
              </a:rPr>
              <a:t>群は、急速遂娩実施なしが</a:t>
            </a:r>
            <a:r>
              <a:rPr lang="en-US" altLang="ja-JP" sz="2200" dirty="0">
                <a:solidFill>
                  <a:srgbClr val="000000"/>
                </a:solidFill>
                <a:latin typeface="HG丸ｺﾞｼｯｸM-PRO" panose="020F0600000000000000" pitchFamily="50" charset="-128"/>
                <a:ea typeface="HG丸ｺﾞｼｯｸM-PRO" panose="020F0600000000000000" pitchFamily="50" charset="-128"/>
              </a:rPr>
              <a:t>74.1 </a:t>
            </a:r>
            <a:r>
              <a:rPr lang="ja-JP" altLang="en-US" sz="2200" dirty="0">
                <a:solidFill>
                  <a:srgbClr val="000000"/>
                </a:solidFill>
                <a:latin typeface="HG丸ｺﾞｼｯｸM-PRO" panose="020F0600000000000000" pitchFamily="50" charset="-128"/>
                <a:ea typeface="HG丸ｺﾞｼｯｸM-PRO" panose="020F0600000000000000" pitchFamily="50" charset="-128"/>
              </a:rPr>
              <a:t>～ </a:t>
            </a:r>
            <a:r>
              <a:rPr lang="en-US" altLang="ja-JP" sz="2200" dirty="0">
                <a:solidFill>
                  <a:srgbClr val="000000"/>
                </a:solidFill>
                <a:latin typeface="HG丸ｺﾞｼｯｸM-PRO" panose="020F0600000000000000" pitchFamily="50" charset="-128"/>
                <a:ea typeface="HG丸ｺﾞｼｯｸM-PRO" panose="020F0600000000000000" pitchFamily="50" charset="-128"/>
              </a:rPr>
              <a:t>78.3</a:t>
            </a:r>
            <a:r>
              <a:rPr lang="ja-JP" altLang="en-US" sz="2200" dirty="0">
                <a:solidFill>
                  <a:srgbClr val="000000"/>
                </a:solidFill>
                <a:latin typeface="HG丸ｺﾞｼｯｸM-PRO" panose="020F0600000000000000" pitchFamily="50" charset="-128"/>
                <a:ea typeface="HG丸ｺﾞｼｯｸM-PRO" panose="020F0600000000000000" pitchFamily="50" charset="-128"/>
              </a:rPr>
              <a:t>％  であり、臍帯動脈血ガス分析値</a:t>
            </a:r>
            <a:r>
              <a:rPr lang="en-US" altLang="ja-JP" sz="2200" dirty="0">
                <a:solidFill>
                  <a:srgbClr val="000000"/>
                </a:solidFill>
                <a:latin typeface="HG丸ｺﾞｼｯｸM-PRO" panose="020F0600000000000000" pitchFamily="50" charset="-128"/>
                <a:ea typeface="HG丸ｺﾞｼｯｸM-PRO" panose="020F0600000000000000" pitchFamily="50" charset="-128"/>
              </a:rPr>
              <a:t>pH7.2 </a:t>
            </a:r>
            <a:r>
              <a:rPr lang="ja-JP" altLang="en-US" sz="2200" dirty="0">
                <a:solidFill>
                  <a:srgbClr val="000000"/>
                </a:solidFill>
                <a:latin typeface="HG丸ｺﾞｼｯｸM-PRO" panose="020F0600000000000000" pitchFamily="50" charset="-128"/>
                <a:ea typeface="HG丸ｺﾞｼｯｸM-PRO" panose="020F0600000000000000" pitchFamily="50" charset="-128"/>
              </a:rPr>
              <a:t>以上が</a:t>
            </a:r>
            <a:r>
              <a:rPr lang="en-US" altLang="ja-JP" sz="2200" dirty="0">
                <a:solidFill>
                  <a:srgbClr val="000000"/>
                </a:solidFill>
                <a:latin typeface="HG丸ｺﾞｼｯｸM-PRO" panose="020F0600000000000000" pitchFamily="50" charset="-128"/>
                <a:ea typeface="HG丸ｺﾞｼｯｸM-PRO" panose="020F0600000000000000" pitchFamily="50" charset="-128"/>
              </a:rPr>
              <a:t>61.7 </a:t>
            </a:r>
            <a:r>
              <a:rPr lang="ja-JP" altLang="en-US" sz="2200" dirty="0">
                <a:solidFill>
                  <a:srgbClr val="000000"/>
                </a:solidFill>
                <a:latin typeface="HG丸ｺﾞｼｯｸM-PRO" panose="020F0600000000000000" pitchFamily="50" charset="-128"/>
                <a:ea typeface="HG丸ｺﾞｼｯｸM-PRO" panose="020F0600000000000000" pitchFamily="50" charset="-128"/>
              </a:rPr>
              <a:t>～ </a:t>
            </a:r>
            <a:r>
              <a:rPr lang="en-US" altLang="ja-JP" sz="2200" dirty="0">
                <a:solidFill>
                  <a:srgbClr val="000000"/>
                </a:solidFill>
                <a:latin typeface="HG丸ｺﾞｼｯｸM-PRO" panose="020F0600000000000000" pitchFamily="50" charset="-128"/>
                <a:ea typeface="HG丸ｺﾞｼｯｸM-PRO" panose="020F0600000000000000" pitchFamily="50" charset="-128"/>
              </a:rPr>
              <a:t>69.6</a:t>
            </a:r>
            <a:r>
              <a:rPr lang="ja-JP" altLang="en-US" sz="2200" dirty="0">
                <a:solidFill>
                  <a:srgbClr val="000000"/>
                </a:solidFill>
                <a:latin typeface="HG丸ｺﾞｼｯｸM-PRO" panose="020F0600000000000000" pitchFamily="50" charset="-128"/>
                <a:ea typeface="HG丸ｺﾞｼｯｸM-PRO" panose="020F0600000000000000" pitchFamily="50" charset="-128"/>
              </a:rPr>
              <a:t>％、生後</a:t>
            </a:r>
            <a:r>
              <a:rPr lang="en-US" altLang="ja-JP" sz="2200" dirty="0">
                <a:solidFill>
                  <a:srgbClr val="000000"/>
                </a:solidFill>
                <a:latin typeface="HG丸ｺﾞｼｯｸM-PRO" panose="020F0600000000000000" pitchFamily="50" charset="-128"/>
                <a:ea typeface="HG丸ｺﾞｼｯｸM-PRO" panose="020F0600000000000000" pitchFamily="50" charset="-128"/>
              </a:rPr>
              <a:t>1</a:t>
            </a:r>
            <a:r>
              <a:rPr lang="ja-JP" altLang="en-US" sz="2200" dirty="0">
                <a:solidFill>
                  <a:srgbClr val="000000"/>
                </a:solidFill>
                <a:latin typeface="HG丸ｺﾞｼｯｸM-PRO" panose="020F0600000000000000" pitchFamily="50" charset="-128"/>
                <a:ea typeface="HG丸ｺﾞｼｯｸM-PRO" panose="020F0600000000000000" pitchFamily="50" charset="-128"/>
              </a:rPr>
              <a:t>分アプガースコア</a:t>
            </a:r>
            <a:r>
              <a:rPr lang="en-US" altLang="ja-JP" sz="2200" dirty="0">
                <a:solidFill>
                  <a:srgbClr val="000000"/>
                </a:solidFill>
                <a:latin typeface="HG丸ｺﾞｼｯｸM-PRO" panose="020F0600000000000000" pitchFamily="50" charset="-128"/>
                <a:ea typeface="HG丸ｺﾞｼｯｸM-PRO" panose="020F0600000000000000" pitchFamily="50" charset="-128"/>
              </a:rPr>
              <a:t>7</a:t>
            </a:r>
            <a:r>
              <a:rPr lang="ja-JP" altLang="en-US" sz="2200" dirty="0">
                <a:solidFill>
                  <a:srgbClr val="000000"/>
                </a:solidFill>
                <a:latin typeface="HG丸ｺﾞｼｯｸM-PRO" panose="020F0600000000000000" pitchFamily="50" charset="-128"/>
                <a:ea typeface="HG丸ｺﾞｼｯｸM-PRO" panose="020F0600000000000000" pitchFamily="50" charset="-128"/>
              </a:rPr>
              <a:t>点以上が</a:t>
            </a:r>
            <a:r>
              <a:rPr lang="en-US" altLang="ja-JP" sz="2200" dirty="0">
                <a:solidFill>
                  <a:srgbClr val="000000"/>
                </a:solidFill>
                <a:latin typeface="HG丸ｺﾞｼｯｸM-PRO" panose="020F0600000000000000" pitchFamily="50" charset="-128"/>
                <a:ea typeface="HG丸ｺﾞｼｯｸM-PRO" panose="020F0600000000000000" pitchFamily="50" charset="-128"/>
              </a:rPr>
              <a:t>76.5 </a:t>
            </a:r>
            <a:r>
              <a:rPr lang="ja-JP" altLang="en-US" sz="2200" dirty="0">
                <a:solidFill>
                  <a:srgbClr val="000000"/>
                </a:solidFill>
                <a:latin typeface="HG丸ｺﾞｼｯｸM-PRO" panose="020F0600000000000000" pitchFamily="50" charset="-128"/>
                <a:ea typeface="HG丸ｺﾞｼｯｸM-PRO" panose="020F0600000000000000" pitchFamily="50" charset="-128"/>
              </a:rPr>
              <a:t>～ </a:t>
            </a:r>
            <a:r>
              <a:rPr lang="en-US" altLang="ja-JP" sz="2200" dirty="0">
                <a:solidFill>
                  <a:srgbClr val="000000"/>
                </a:solidFill>
                <a:latin typeface="HG丸ｺﾞｼｯｸM-PRO" panose="020F0600000000000000" pitchFamily="50" charset="-128"/>
                <a:ea typeface="HG丸ｺﾞｼｯｸM-PRO" panose="020F0600000000000000" pitchFamily="50" charset="-128"/>
              </a:rPr>
              <a:t>84.8</a:t>
            </a:r>
            <a:r>
              <a:rPr lang="ja-JP" altLang="en-US" sz="2200" dirty="0">
                <a:solidFill>
                  <a:srgbClr val="000000"/>
                </a:solidFill>
                <a:latin typeface="HG丸ｺﾞｼｯｸM-PRO" panose="020F0600000000000000" pitchFamily="50" charset="-128"/>
                <a:ea typeface="HG丸ｺﾞｼｯｸM-PRO" panose="020F0600000000000000" pitchFamily="50" charset="-128"/>
              </a:rPr>
              <a:t>％であった。</a:t>
            </a:r>
            <a:r>
              <a:rPr lang="en-US" altLang="ja-JP" sz="2200" dirty="0">
                <a:solidFill>
                  <a:srgbClr val="000000"/>
                </a:solidFill>
                <a:latin typeface="HG丸ｺﾞｼｯｸM-PRO" panose="020F0600000000000000" pitchFamily="50" charset="-128"/>
                <a:ea typeface="HG丸ｺﾞｼｯｸM-PRO" panose="020F0600000000000000" pitchFamily="50" charset="-128"/>
              </a:rPr>
              <a:t>O</a:t>
            </a:r>
            <a:r>
              <a:rPr lang="ja-JP" altLang="en-US" sz="2200" dirty="0">
                <a:solidFill>
                  <a:srgbClr val="000000"/>
                </a:solidFill>
                <a:latin typeface="HG丸ｺﾞｼｯｸM-PRO" panose="020F0600000000000000" pitchFamily="50" charset="-128"/>
                <a:ea typeface="HG丸ｺﾞｼｯｸM-PRO" panose="020F0600000000000000" pitchFamily="50" charset="-128"/>
              </a:rPr>
              <a:t>群は、急速遂娩実施なしが</a:t>
            </a:r>
            <a:r>
              <a:rPr lang="en-US" altLang="ja-JP" sz="2200" dirty="0">
                <a:solidFill>
                  <a:srgbClr val="000000"/>
                </a:solidFill>
                <a:latin typeface="HG丸ｺﾞｼｯｸM-PRO" panose="020F0600000000000000" pitchFamily="50" charset="-128"/>
                <a:ea typeface="HG丸ｺﾞｼｯｸM-PRO" panose="020F0600000000000000" pitchFamily="50" charset="-128"/>
              </a:rPr>
              <a:t>25.1</a:t>
            </a:r>
            <a:r>
              <a:rPr lang="ja-JP" altLang="en-US" sz="2200" dirty="0">
                <a:solidFill>
                  <a:srgbClr val="000000"/>
                </a:solidFill>
                <a:latin typeface="HG丸ｺﾞｼｯｸM-PRO" panose="020F0600000000000000" pitchFamily="50" charset="-128"/>
                <a:ea typeface="HG丸ｺﾞｼｯｸM-PRO" panose="020F0600000000000000" pitchFamily="50" charset="-128"/>
              </a:rPr>
              <a:t>％、臍帯動脈血ガス分析値</a:t>
            </a:r>
            <a:r>
              <a:rPr lang="en-US" altLang="ja-JP" sz="2200" dirty="0">
                <a:solidFill>
                  <a:srgbClr val="000000"/>
                </a:solidFill>
                <a:latin typeface="HG丸ｺﾞｼｯｸM-PRO" panose="020F0600000000000000" pitchFamily="50" charset="-128"/>
                <a:ea typeface="HG丸ｺﾞｼｯｸM-PRO" panose="020F0600000000000000" pitchFamily="50" charset="-128"/>
              </a:rPr>
              <a:t>pH7.2 </a:t>
            </a:r>
            <a:r>
              <a:rPr lang="ja-JP" altLang="en-US" sz="2200" dirty="0">
                <a:solidFill>
                  <a:srgbClr val="000000"/>
                </a:solidFill>
                <a:latin typeface="HG丸ｺﾞｼｯｸM-PRO" panose="020F0600000000000000" pitchFamily="50" charset="-128"/>
                <a:ea typeface="HG丸ｺﾞｼｯｸM-PRO" panose="020F0600000000000000" pitchFamily="50" charset="-128"/>
              </a:rPr>
              <a:t>以上が</a:t>
            </a:r>
            <a:r>
              <a:rPr lang="en-US" altLang="ja-JP" sz="2200" dirty="0">
                <a:solidFill>
                  <a:srgbClr val="000000"/>
                </a:solidFill>
                <a:latin typeface="HG丸ｺﾞｼｯｸM-PRO" panose="020F0600000000000000" pitchFamily="50" charset="-128"/>
                <a:ea typeface="HG丸ｺﾞｼｯｸM-PRO" panose="020F0600000000000000" pitchFamily="50" charset="-128"/>
              </a:rPr>
              <a:t>20.1</a:t>
            </a:r>
            <a:r>
              <a:rPr lang="ja-JP" altLang="en-US" sz="2200" dirty="0">
                <a:solidFill>
                  <a:srgbClr val="000000"/>
                </a:solidFill>
                <a:latin typeface="HG丸ｺﾞｼｯｸM-PRO" panose="020F0600000000000000" pitchFamily="50" charset="-128"/>
                <a:ea typeface="HG丸ｺﾞｼｯｸM-PRO" panose="020F0600000000000000" pitchFamily="50" charset="-128"/>
              </a:rPr>
              <a:t>％、生後</a:t>
            </a:r>
            <a:r>
              <a:rPr lang="en-US" altLang="ja-JP" sz="2200" dirty="0">
                <a:solidFill>
                  <a:srgbClr val="000000"/>
                </a:solidFill>
                <a:latin typeface="HG丸ｺﾞｼｯｸM-PRO" panose="020F0600000000000000" pitchFamily="50" charset="-128"/>
                <a:ea typeface="HG丸ｺﾞｼｯｸM-PRO" panose="020F0600000000000000" pitchFamily="50" charset="-128"/>
              </a:rPr>
              <a:t>1</a:t>
            </a:r>
            <a:r>
              <a:rPr lang="ja-JP" altLang="en-US" sz="2200" dirty="0">
                <a:solidFill>
                  <a:srgbClr val="000000"/>
                </a:solidFill>
                <a:latin typeface="HG丸ｺﾞｼｯｸM-PRO" panose="020F0600000000000000" pitchFamily="50" charset="-128"/>
                <a:ea typeface="HG丸ｺﾞｼｯｸM-PRO" panose="020F0600000000000000" pitchFamily="50" charset="-128"/>
              </a:rPr>
              <a:t>分アプガースコア</a:t>
            </a:r>
            <a:r>
              <a:rPr lang="en-US" altLang="ja-JP" sz="2200" dirty="0">
                <a:solidFill>
                  <a:srgbClr val="000000"/>
                </a:solidFill>
                <a:latin typeface="HG丸ｺﾞｼｯｸM-PRO" panose="020F0600000000000000" pitchFamily="50" charset="-128"/>
                <a:ea typeface="HG丸ｺﾞｼｯｸM-PRO" panose="020F0600000000000000" pitchFamily="50" charset="-128"/>
              </a:rPr>
              <a:t>7</a:t>
            </a:r>
            <a:r>
              <a:rPr lang="ja-JP" altLang="en-US" sz="2200" dirty="0">
                <a:solidFill>
                  <a:srgbClr val="000000"/>
                </a:solidFill>
                <a:latin typeface="HG丸ｺﾞｼｯｸM-PRO" panose="020F0600000000000000" pitchFamily="50" charset="-128"/>
                <a:ea typeface="HG丸ｺﾞｼｯｸM-PRO" panose="020F0600000000000000" pitchFamily="50" charset="-128"/>
              </a:rPr>
              <a:t>点以上が</a:t>
            </a:r>
            <a:r>
              <a:rPr lang="en-US" altLang="ja-JP" sz="2200" dirty="0">
                <a:solidFill>
                  <a:srgbClr val="000000"/>
                </a:solidFill>
                <a:latin typeface="HG丸ｺﾞｼｯｸM-PRO" panose="020F0600000000000000" pitchFamily="50" charset="-128"/>
                <a:ea typeface="HG丸ｺﾞｼｯｸM-PRO" panose="020F0600000000000000" pitchFamily="50" charset="-128"/>
              </a:rPr>
              <a:t>15.7</a:t>
            </a:r>
            <a:r>
              <a:rPr lang="ja-JP" altLang="en-US" sz="2200" dirty="0">
                <a:solidFill>
                  <a:srgbClr val="000000"/>
                </a:solidFill>
                <a:latin typeface="HG丸ｺﾞｼｯｸM-PRO" panose="020F0600000000000000" pitchFamily="50" charset="-128"/>
                <a:ea typeface="HG丸ｺﾞｼｯｸM-PRO" panose="020F0600000000000000" pitchFamily="50" charset="-128"/>
              </a:rPr>
              <a:t>％であった。</a:t>
            </a:r>
          </a:p>
          <a:p>
            <a:pPr lvl="0" eaLnBrk="1" hangingPunct="1">
              <a:buNone/>
            </a:pPr>
            <a:r>
              <a:rPr lang="ja-JP" altLang="en-US" sz="2200" dirty="0">
                <a:solidFill>
                  <a:srgbClr val="000000"/>
                </a:solidFill>
                <a:latin typeface="HG丸ｺﾞｼｯｸM-PRO" panose="020F0600000000000000" pitchFamily="50" charset="-128"/>
                <a:ea typeface="HG丸ｺﾞｼｯｸM-PRO" panose="020F0600000000000000" pitchFamily="50" charset="-128"/>
              </a:rPr>
              <a:t>　急速遂娩実施なし、および出生時の児に酸血症、仮死がない事例が、</a:t>
            </a:r>
            <a:r>
              <a:rPr lang="en-US" altLang="ja-JP" sz="2200" dirty="0">
                <a:solidFill>
                  <a:srgbClr val="000000"/>
                </a:solidFill>
                <a:latin typeface="HG丸ｺﾞｼｯｸM-PRO" panose="020F0600000000000000" pitchFamily="50" charset="-128"/>
                <a:ea typeface="HG丸ｺﾞｼｯｸM-PRO" panose="020F0600000000000000" pitchFamily="50" charset="-128"/>
              </a:rPr>
              <a:t>O</a:t>
            </a:r>
            <a:r>
              <a:rPr lang="ja-JP" altLang="en-US" sz="2200" dirty="0">
                <a:solidFill>
                  <a:srgbClr val="000000"/>
                </a:solidFill>
                <a:latin typeface="HG丸ｺﾞｼｯｸM-PRO" panose="020F0600000000000000" pitchFamily="50" charset="-128"/>
                <a:ea typeface="HG丸ｺﾞｼｯｸM-PRO" panose="020F0600000000000000" pitchFamily="50" charset="-128"/>
              </a:rPr>
              <a:t>群では少なかったのに対し、</a:t>
            </a:r>
            <a:r>
              <a:rPr lang="en-US" altLang="ja-JP" sz="2200" dirty="0">
                <a:solidFill>
                  <a:srgbClr val="000000"/>
                </a:solidFill>
                <a:latin typeface="HG丸ｺﾞｼｯｸM-PRO" panose="020F0600000000000000" pitchFamily="50" charset="-128"/>
                <a:ea typeface="HG丸ｺﾞｼｯｸM-PRO" panose="020F0600000000000000" pitchFamily="50" charset="-128"/>
              </a:rPr>
              <a:t>B</a:t>
            </a:r>
            <a:r>
              <a:rPr lang="ja-JP" altLang="en-US" sz="2200" dirty="0">
                <a:solidFill>
                  <a:srgbClr val="000000"/>
                </a:solidFill>
                <a:latin typeface="HG丸ｺﾞｼｯｸM-PRO" panose="020F0600000000000000" pitchFamily="50" charset="-128"/>
                <a:ea typeface="HG丸ｺﾞｼｯｸM-PRO" panose="020F0600000000000000" pitchFamily="50" charset="-128"/>
              </a:rPr>
              <a:t>群、</a:t>
            </a:r>
            <a:r>
              <a:rPr lang="en-US" altLang="ja-JP" sz="2200" dirty="0">
                <a:solidFill>
                  <a:srgbClr val="000000"/>
                </a:solidFill>
                <a:latin typeface="HG丸ｺﾞｼｯｸM-PRO" panose="020F0600000000000000" pitchFamily="50" charset="-128"/>
                <a:ea typeface="HG丸ｺﾞｼｯｸM-PRO" panose="020F0600000000000000" pitchFamily="50" charset="-128"/>
              </a:rPr>
              <a:t>C</a:t>
            </a:r>
            <a:r>
              <a:rPr lang="ja-JP" altLang="en-US" sz="2200" dirty="0">
                <a:solidFill>
                  <a:srgbClr val="000000"/>
                </a:solidFill>
                <a:latin typeface="HG丸ｺﾞｼｯｸM-PRO" panose="020F0600000000000000" pitchFamily="50" charset="-128"/>
                <a:ea typeface="HG丸ｺﾞｼｯｸM-PRO" panose="020F0600000000000000" pitchFamily="50" charset="-128"/>
              </a:rPr>
              <a:t>群、</a:t>
            </a:r>
            <a:r>
              <a:rPr lang="en-US" altLang="ja-JP" sz="2200" dirty="0">
                <a:solidFill>
                  <a:srgbClr val="000000"/>
                </a:solidFill>
                <a:latin typeface="HG丸ｺﾞｼｯｸM-PRO" panose="020F0600000000000000" pitchFamily="50" charset="-128"/>
                <a:ea typeface="HG丸ｺﾞｼｯｸM-PRO" panose="020F0600000000000000" pitchFamily="50" charset="-128"/>
              </a:rPr>
              <a:t>D</a:t>
            </a:r>
            <a:r>
              <a:rPr lang="ja-JP" altLang="en-US" sz="2200" dirty="0">
                <a:solidFill>
                  <a:srgbClr val="000000"/>
                </a:solidFill>
                <a:latin typeface="HG丸ｺﾞｼｯｸM-PRO" panose="020F0600000000000000" pitchFamily="50" charset="-128"/>
                <a:ea typeface="HG丸ｺﾞｼｯｸM-PRO" panose="020F0600000000000000" pitchFamily="50" charset="-128"/>
              </a:rPr>
              <a:t>群では多かった。また、</a:t>
            </a:r>
            <a:r>
              <a:rPr lang="en-US" altLang="ja-JP" sz="2200" dirty="0">
                <a:solidFill>
                  <a:srgbClr val="000000"/>
                </a:solidFill>
                <a:latin typeface="HG丸ｺﾞｼｯｸM-PRO" panose="020F0600000000000000" pitchFamily="50" charset="-128"/>
                <a:ea typeface="HG丸ｺﾞｼｯｸM-PRO" panose="020F0600000000000000" pitchFamily="50" charset="-128"/>
              </a:rPr>
              <a:t>A</a:t>
            </a:r>
            <a:r>
              <a:rPr lang="ja-JP" altLang="en-US" sz="2200" dirty="0">
                <a:solidFill>
                  <a:srgbClr val="000000"/>
                </a:solidFill>
                <a:latin typeface="HG丸ｺﾞｼｯｸM-PRO" panose="020F0600000000000000" pitchFamily="50" charset="-128"/>
                <a:ea typeface="HG丸ｺﾞｼｯｸM-PRO" panose="020F0600000000000000" pitchFamily="50" charset="-128"/>
              </a:rPr>
              <a:t>群は、</a:t>
            </a:r>
            <a:r>
              <a:rPr lang="en-US" altLang="ja-JP" sz="2200" dirty="0">
                <a:solidFill>
                  <a:srgbClr val="000000"/>
                </a:solidFill>
                <a:latin typeface="HG丸ｺﾞｼｯｸM-PRO" panose="020F0600000000000000" pitchFamily="50" charset="-128"/>
                <a:ea typeface="HG丸ｺﾞｼｯｸM-PRO" panose="020F0600000000000000" pitchFamily="50" charset="-128"/>
              </a:rPr>
              <a:t>O</a:t>
            </a:r>
            <a:r>
              <a:rPr lang="ja-JP" altLang="en-US" sz="2200" dirty="0">
                <a:solidFill>
                  <a:srgbClr val="000000"/>
                </a:solidFill>
                <a:latin typeface="HG丸ｺﾞｼｯｸM-PRO" panose="020F0600000000000000" pitchFamily="50" charset="-128"/>
                <a:ea typeface="HG丸ｺﾞｼｯｸM-PRO" panose="020F0600000000000000" pitchFamily="50" charset="-128"/>
              </a:rPr>
              <a:t>群に比べて多く、</a:t>
            </a:r>
            <a:r>
              <a:rPr lang="en-US" altLang="ja-JP" sz="2200" dirty="0">
                <a:solidFill>
                  <a:srgbClr val="000000"/>
                </a:solidFill>
                <a:latin typeface="HG丸ｺﾞｼｯｸM-PRO" panose="020F0600000000000000" pitchFamily="50" charset="-128"/>
                <a:ea typeface="HG丸ｺﾞｼｯｸM-PRO" panose="020F0600000000000000" pitchFamily="50" charset="-128"/>
              </a:rPr>
              <a:t>B</a:t>
            </a:r>
            <a:r>
              <a:rPr lang="ja-JP" altLang="en-US" sz="2200" dirty="0">
                <a:solidFill>
                  <a:srgbClr val="000000"/>
                </a:solidFill>
                <a:latin typeface="HG丸ｺﾞｼｯｸM-PRO" panose="020F0600000000000000" pitchFamily="50" charset="-128"/>
                <a:ea typeface="HG丸ｺﾞｼｯｸM-PRO" panose="020F0600000000000000" pitchFamily="50" charset="-128"/>
              </a:rPr>
              <a:t>群、</a:t>
            </a:r>
            <a:r>
              <a:rPr lang="en-US" altLang="ja-JP" sz="2200" dirty="0">
                <a:solidFill>
                  <a:srgbClr val="000000"/>
                </a:solidFill>
                <a:latin typeface="HG丸ｺﾞｼｯｸM-PRO" panose="020F0600000000000000" pitchFamily="50" charset="-128"/>
                <a:ea typeface="HG丸ｺﾞｼｯｸM-PRO" panose="020F0600000000000000" pitchFamily="50" charset="-128"/>
              </a:rPr>
              <a:t>C</a:t>
            </a:r>
            <a:r>
              <a:rPr lang="ja-JP" altLang="en-US" sz="2200" dirty="0">
                <a:solidFill>
                  <a:srgbClr val="000000"/>
                </a:solidFill>
                <a:latin typeface="HG丸ｺﾞｼｯｸM-PRO" panose="020F0600000000000000" pitchFamily="50" charset="-128"/>
                <a:ea typeface="HG丸ｺﾞｼｯｸM-PRO" panose="020F0600000000000000" pitchFamily="50" charset="-128"/>
              </a:rPr>
              <a:t>群、</a:t>
            </a:r>
            <a:r>
              <a:rPr lang="en-US" altLang="ja-JP" sz="2200" dirty="0">
                <a:solidFill>
                  <a:srgbClr val="000000"/>
                </a:solidFill>
                <a:latin typeface="HG丸ｺﾞｼｯｸM-PRO" panose="020F0600000000000000" pitchFamily="50" charset="-128"/>
                <a:ea typeface="HG丸ｺﾞｼｯｸM-PRO" panose="020F0600000000000000" pitchFamily="50" charset="-128"/>
              </a:rPr>
              <a:t>D</a:t>
            </a:r>
            <a:r>
              <a:rPr lang="ja-JP" altLang="en-US" sz="2200" dirty="0">
                <a:solidFill>
                  <a:srgbClr val="000000"/>
                </a:solidFill>
                <a:latin typeface="HG丸ｺﾞｼｯｸM-PRO" panose="020F0600000000000000" pitchFamily="50" charset="-128"/>
                <a:ea typeface="HG丸ｺﾞｼｯｸM-PRO" panose="020F0600000000000000" pitchFamily="50" charset="-128"/>
              </a:rPr>
              <a:t>群に比べて少なかった。</a:t>
            </a:r>
          </a:p>
        </p:txBody>
      </p:sp>
      <p:sp>
        <p:nvSpPr>
          <p:cNvPr id="7" name="タイトル 6">
            <a:extLst>
              <a:ext uri="{FF2B5EF4-FFF2-40B4-BE49-F238E27FC236}">
                <a16:creationId xmlns:a16="http://schemas.microsoft.com/office/drawing/2014/main" id="{0733337A-A33F-46DF-B34F-2930E9864410}"/>
              </a:ext>
            </a:extLst>
          </p:cNvPr>
          <p:cNvSpPr>
            <a:spLocks noGrp="1"/>
          </p:cNvSpPr>
          <p:nvPr>
            <p:ph type="title"/>
          </p:nvPr>
        </p:nvSpPr>
        <p:spPr>
          <a:xfrm>
            <a:off x="3413587" y="342975"/>
            <a:ext cx="3075657" cy="650725"/>
          </a:xfrm>
        </p:spPr>
        <p:txBody>
          <a:bodyPr/>
          <a:lstStyle/>
          <a:p>
            <a:r>
              <a:rPr lang="ja-JP" altLang="en-US" dirty="0"/>
              <a:t>分析結果②</a:t>
            </a:r>
            <a:r>
              <a:rPr lang="en-US" altLang="ja-JP" dirty="0"/>
              <a:t>-2</a:t>
            </a:r>
            <a:endParaRPr lang="ja-JP" altLang="en-US" dirty="0"/>
          </a:p>
        </p:txBody>
      </p:sp>
      <p:sp>
        <p:nvSpPr>
          <p:cNvPr id="2" name="スライド番号プレースホルダー 1">
            <a:extLst>
              <a:ext uri="{FF2B5EF4-FFF2-40B4-BE49-F238E27FC236}">
                <a16:creationId xmlns:a16="http://schemas.microsoft.com/office/drawing/2014/main" id="{CC303B18-2D75-45A7-AAF0-3CD64284444E}"/>
              </a:ext>
            </a:extLst>
          </p:cNvPr>
          <p:cNvSpPr>
            <a:spLocks noGrp="1"/>
          </p:cNvSpPr>
          <p:nvPr>
            <p:ph type="sldNum" sz="quarter" idx="12"/>
          </p:nvPr>
        </p:nvSpPr>
        <p:spPr/>
        <p:txBody>
          <a:bodyPr/>
          <a:lstStyle/>
          <a:p>
            <a:pPr>
              <a:defRPr/>
            </a:pPr>
            <a:fld id="{930F64EC-FE0A-4460-B896-894E0E1B6F85}" type="slidenum">
              <a:rPr lang="ja-JP" altLang="en-US" smtClean="0"/>
              <a:pPr>
                <a:defRPr/>
              </a:pPr>
              <a:t>23</a:t>
            </a:fld>
            <a:endParaRPr lang="en-US" altLang="ja-JP" dirty="0"/>
          </a:p>
        </p:txBody>
      </p:sp>
    </p:spTree>
    <p:extLst>
      <p:ext uri="{BB962C8B-B14F-4D97-AF65-F5344CB8AC3E}">
        <p14:creationId xmlns:p14="http://schemas.microsoft.com/office/powerpoint/2010/main" val="30097957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0" name="AutoShape 3"/>
          <p:cNvSpPr>
            <a:spLocks noChangeArrowheads="1"/>
          </p:cNvSpPr>
          <p:nvPr/>
        </p:nvSpPr>
        <p:spPr bwMode="auto">
          <a:xfrm>
            <a:off x="343694" y="1388122"/>
            <a:ext cx="9213850" cy="1753640"/>
          </a:xfrm>
          <a:prstGeom prst="roundRect">
            <a:avLst>
              <a:gd name="adj" fmla="val 12806"/>
            </a:avLst>
          </a:prstGeom>
          <a:gradFill rotWithShape="1">
            <a:gsLst>
              <a:gs pos="0">
                <a:srgbClr val="FFFF99"/>
              </a:gs>
              <a:gs pos="50000">
                <a:srgbClr val="FFFFFF"/>
              </a:gs>
              <a:gs pos="100000">
                <a:srgbClr val="FFFF99"/>
              </a:gs>
            </a:gsLst>
            <a:lin ang="2700000" scaled="1"/>
          </a:gradFill>
          <a:ln w="9525">
            <a:solidFill>
              <a:schemeClr val="tx1"/>
            </a:solidFill>
            <a:round/>
            <a:headEnd/>
            <a:tailEnd/>
          </a:ln>
        </p:spPr>
        <p:txBody>
          <a:bodyPr lIns="54000" tIns="54000" rIns="54000" bIns="54000" anchor="ctr"/>
          <a:lstStyle>
            <a:lvl1pPr marL="282575" indent="-2825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lvl="0" eaLnBrk="1" hangingPunct="1">
              <a:buNone/>
            </a:pPr>
            <a:r>
              <a:rPr lang="ja-JP" altLang="en-US" sz="2200" dirty="0">
                <a:solidFill>
                  <a:srgbClr val="000000"/>
                </a:solidFill>
                <a:latin typeface="HG丸ｺﾞｼｯｸM-PRO" panose="020F0600000000000000" pitchFamily="50" charset="-128"/>
                <a:ea typeface="HG丸ｺﾞｼｯｸM-PRO" panose="020F0600000000000000" pitchFamily="50" charset="-128"/>
              </a:rPr>
              <a:t>○出生時の発育状態が</a:t>
            </a:r>
            <a:r>
              <a:rPr lang="en-US" altLang="ja-JP" sz="2200" dirty="0">
                <a:solidFill>
                  <a:srgbClr val="000000"/>
                </a:solidFill>
                <a:latin typeface="HG丸ｺﾞｼｯｸM-PRO" panose="020F0600000000000000" pitchFamily="50" charset="-128"/>
                <a:ea typeface="HG丸ｺﾞｼｯｸM-PRO" panose="020F0600000000000000" pitchFamily="50" charset="-128"/>
              </a:rPr>
              <a:t>Light for dates</a:t>
            </a:r>
            <a:r>
              <a:rPr lang="ja-JP" altLang="en-US" sz="2200" dirty="0">
                <a:solidFill>
                  <a:srgbClr val="000000"/>
                </a:solidFill>
                <a:latin typeface="HG丸ｺﾞｼｯｸM-PRO" panose="020F0600000000000000" pitchFamily="50" charset="-128"/>
                <a:ea typeface="HG丸ｺﾞｼｯｸM-PRO" panose="020F0600000000000000" pitchFamily="50" charset="-128"/>
              </a:rPr>
              <a:t>（</a:t>
            </a:r>
            <a:r>
              <a:rPr lang="en-US" altLang="ja-JP" sz="2200" dirty="0">
                <a:solidFill>
                  <a:srgbClr val="000000"/>
                </a:solidFill>
                <a:latin typeface="HG丸ｺﾞｼｯｸM-PRO" panose="020F0600000000000000" pitchFamily="50" charset="-128"/>
                <a:ea typeface="HG丸ｺﾞｼｯｸM-PRO" panose="020F0600000000000000" pitchFamily="50" charset="-128"/>
              </a:rPr>
              <a:t>LFD</a:t>
            </a:r>
            <a:r>
              <a:rPr lang="ja-JP" altLang="en-US" sz="2200" dirty="0">
                <a:solidFill>
                  <a:srgbClr val="000000"/>
                </a:solidFill>
                <a:latin typeface="HG丸ｺﾞｼｯｸM-PRO" panose="020F0600000000000000" pitchFamily="50" charset="-128"/>
                <a:ea typeface="HG丸ｺﾞｼｯｸM-PRO" panose="020F0600000000000000" pitchFamily="50" charset="-128"/>
              </a:rPr>
              <a:t>）児は、</a:t>
            </a:r>
            <a:r>
              <a:rPr lang="en-US" altLang="ja-JP" sz="2200" dirty="0">
                <a:solidFill>
                  <a:srgbClr val="000000"/>
                </a:solidFill>
                <a:latin typeface="HG丸ｺﾞｼｯｸM-PRO" panose="020F0600000000000000" pitchFamily="50" charset="-128"/>
                <a:ea typeface="HG丸ｺﾞｼｯｸM-PRO" panose="020F0600000000000000" pitchFamily="50" charset="-128"/>
              </a:rPr>
              <a:t>A</a:t>
            </a:r>
            <a:r>
              <a:rPr lang="ja-JP" altLang="en-US" sz="2200" dirty="0">
                <a:solidFill>
                  <a:srgbClr val="000000"/>
                </a:solidFill>
                <a:latin typeface="HG丸ｺﾞｼｯｸM-PRO" panose="020F0600000000000000" pitchFamily="50" charset="-128"/>
                <a:ea typeface="HG丸ｺﾞｼｯｸM-PRO" panose="020F0600000000000000" pitchFamily="50" charset="-128"/>
              </a:rPr>
              <a:t>群が</a:t>
            </a:r>
            <a:r>
              <a:rPr lang="en-US" altLang="ja-JP" sz="2200" dirty="0">
                <a:solidFill>
                  <a:srgbClr val="000000"/>
                </a:solidFill>
                <a:latin typeface="HG丸ｺﾞｼｯｸM-PRO" panose="020F0600000000000000" pitchFamily="50" charset="-128"/>
                <a:ea typeface="HG丸ｺﾞｼｯｸM-PRO" panose="020F0600000000000000" pitchFamily="50" charset="-128"/>
              </a:rPr>
              <a:t>83</a:t>
            </a:r>
            <a:r>
              <a:rPr lang="ja-JP" altLang="en-US" sz="2200" dirty="0">
                <a:solidFill>
                  <a:srgbClr val="000000"/>
                </a:solidFill>
                <a:latin typeface="HG丸ｺﾞｼｯｸM-PRO" panose="020F0600000000000000" pitchFamily="50" charset="-128"/>
                <a:ea typeface="HG丸ｺﾞｼｯｸM-PRO" panose="020F0600000000000000" pitchFamily="50" charset="-128"/>
              </a:rPr>
              <a:t>件（</a:t>
            </a:r>
            <a:r>
              <a:rPr lang="en-US" altLang="ja-JP" sz="2200" dirty="0">
                <a:solidFill>
                  <a:srgbClr val="000000"/>
                </a:solidFill>
                <a:latin typeface="HG丸ｺﾞｼｯｸM-PRO" panose="020F0600000000000000" pitchFamily="50" charset="-128"/>
                <a:ea typeface="HG丸ｺﾞｼｯｸM-PRO" panose="020F0600000000000000" pitchFamily="50" charset="-128"/>
              </a:rPr>
              <a:t>15.1</a:t>
            </a:r>
            <a:r>
              <a:rPr lang="ja-JP" altLang="en-US" sz="2200" dirty="0">
                <a:solidFill>
                  <a:srgbClr val="000000"/>
                </a:solidFill>
                <a:latin typeface="HG丸ｺﾞｼｯｸM-PRO" panose="020F0600000000000000" pitchFamily="50" charset="-128"/>
                <a:ea typeface="HG丸ｺﾞｼｯｸM-PRO" panose="020F0600000000000000" pitchFamily="50" charset="-128"/>
              </a:rPr>
              <a:t>％）、</a:t>
            </a:r>
            <a:r>
              <a:rPr lang="en-US" altLang="ja-JP" sz="2200" dirty="0">
                <a:solidFill>
                  <a:srgbClr val="000000"/>
                </a:solidFill>
                <a:latin typeface="HG丸ｺﾞｼｯｸM-PRO" panose="020F0600000000000000" pitchFamily="50" charset="-128"/>
                <a:ea typeface="HG丸ｺﾞｼｯｸM-PRO" panose="020F0600000000000000" pitchFamily="50" charset="-128"/>
              </a:rPr>
              <a:t>B</a:t>
            </a:r>
            <a:r>
              <a:rPr lang="ja-JP" altLang="en-US" sz="2200" dirty="0">
                <a:solidFill>
                  <a:srgbClr val="000000"/>
                </a:solidFill>
                <a:latin typeface="HG丸ｺﾞｼｯｸM-PRO" panose="020F0600000000000000" pitchFamily="50" charset="-128"/>
                <a:ea typeface="HG丸ｺﾞｼｯｸM-PRO" panose="020F0600000000000000" pitchFamily="50" charset="-128"/>
              </a:rPr>
              <a:t>群が</a:t>
            </a:r>
            <a:r>
              <a:rPr lang="en-US" altLang="ja-JP" sz="2200" dirty="0">
                <a:solidFill>
                  <a:srgbClr val="000000"/>
                </a:solidFill>
                <a:latin typeface="HG丸ｺﾞｼｯｸM-PRO" panose="020F0600000000000000" pitchFamily="50" charset="-128"/>
                <a:ea typeface="HG丸ｺﾞｼｯｸM-PRO" panose="020F0600000000000000" pitchFamily="50" charset="-128"/>
              </a:rPr>
              <a:t>6</a:t>
            </a:r>
            <a:r>
              <a:rPr lang="ja-JP" altLang="en-US" sz="2200" dirty="0">
                <a:solidFill>
                  <a:srgbClr val="000000"/>
                </a:solidFill>
                <a:latin typeface="HG丸ｺﾞｼｯｸM-PRO" panose="020F0600000000000000" pitchFamily="50" charset="-128"/>
                <a:ea typeface="HG丸ｺﾞｼｯｸM-PRO" panose="020F0600000000000000" pitchFamily="50" charset="-128"/>
              </a:rPr>
              <a:t>件（</a:t>
            </a:r>
            <a:r>
              <a:rPr lang="en-US" altLang="ja-JP" sz="2200" dirty="0">
                <a:solidFill>
                  <a:srgbClr val="000000"/>
                </a:solidFill>
                <a:latin typeface="HG丸ｺﾞｼｯｸM-PRO" panose="020F0600000000000000" pitchFamily="50" charset="-128"/>
                <a:ea typeface="HG丸ｺﾞｼｯｸM-PRO" panose="020F0600000000000000" pitchFamily="50" charset="-128"/>
              </a:rPr>
              <a:t>8.7</a:t>
            </a:r>
            <a:r>
              <a:rPr lang="ja-JP" altLang="en-US" sz="2200" dirty="0">
                <a:solidFill>
                  <a:srgbClr val="000000"/>
                </a:solidFill>
                <a:latin typeface="HG丸ｺﾞｼｯｸM-PRO" panose="020F0600000000000000" pitchFamily="50" charset="-128"/>
                <a:ea typeface="HG丸ｺﾞｼｯｸM-PRO" panose="020F0600000000000000" pitchFamily="50" charset="-128"/>
              </a:rPr>
              <a:t>％）、</a:t>
            </a:r>
            <a:r>
              <a:rPr lang="en-US" altLang="ja-JP" sz="2200" dirty="0">
                <a:solidFill>
                  <a:srgbClr val="000000"/>
                </a:solidFill>
                <a:latin typeface="HG丸ｺﾞｼｯｸM-PRO" panose="020F0600000000000000" pitchFamily="50" charset="-128"/>
                <a:ea typeface="HG丸ｺﾞｼｯｸM-PRO" panose="020F0600000000000000" pitchFamily="50" charset="-128"/>
              </a:rPr>
              <a:t>C</a:t>
            </a:r>
            <a:r>
              <a:rPr lang="ja-JP" altLang="en-US" sz="2200" dirty="0">
                <a:solidFill>
                  <a:srgbClr val="000000"/>
                </a:solidFill>
                <a:latin typeface="HG丸ｺﾞｼｯｸM-PRO" panose="020F0600000000000000" pitchFamily="50" charset="-128"/>
                <a:ea typeface="HG丸ｺﾞｼｯｸM-PRO" panose="020F0600000000000000" pitchFamily="50" charset="-128"/>
              </a:rPr>
              <a:t>群が</a:t>
            </a:r>
            <a:r>
              <a:rPr lang="en-US" altLang="ja-JP" sz="2200" dirty="0">
                <a:solidFill>
                  <a:srgbClr val="000000"/>
                </a:solidFill>
                <a:latin typeface="HG丸ｺﾞｼｯｸM-PRO" panose="020F0600000000000000" pitchFamily="50" charset="-128"/>
                <a:ea typeface="HG丸ｺﾞｼｯｸM-PRO" panose="020F0600000000000000" pitchFamily="50" charset="-128"/>
              </a:rPr>
              <a:t>31</a:t>
            </a:r>
            <a:r>
              <a:rPr lang="ja-JP" altLang="en-US" sz="2200" dirty="0">
                <a:solidFill>
                  <a:srgbClr val="000000"/>
                </a:solidFill>
                <a:latin typeface="HG丸ｺﾞｼｯｸM-PRO" panose="020F0600000000000000" pitchFamily="50" charset="-128"/>
                <a:ea typeface="HG丸ｺﾞｼｯｸM-PRO" panose="020F0600000000000000" pitchFamily="50" charset="-128"/>
              </a:rPr>
              <a:t>件（</a:t>
            </a:r>
            <a:r>
              <a:rPr lang="en-US" altLang="ja-JP" sz="2200" dirty="0">
                <a:solidFill>
                  <a:srgbClr val="000000"/>
                </a:solidFill>
                <a:latin typeface="HG丸ｺﾞｼｯｸM-PRO" panose="020F0600000000000000" pitchFamily="50" charset="-128"/>
                <a:ea typeface="HG丸ｺﾞｼｯｸM-PRO" panose="020F0600000000000000" pitchFamily="50" charset="-128"/>
              </a:rPr>
              <a:t>17.4</a:t>
            </a:r>
            <a:r>
              <a:rPr lang="ja-JP" altLang="en-US" sz="2200" dirty="0">
                <a:solidFill>
                  <a:srgbClr val="000000"/>
                </a:solidFill>
                <a:latin typeface="HG丸ｺﾞｼｯｸM-PRO" panose="020F0600000000000000" pitchFamily="50" charset="-128"/>
                <a:ea typeface="HG丸ｺﾞｼｯｸM-PRO" panose="020F0600000000000000" pitchFamily="50" charset="-128"/>
              </a:rPr>
              <a:t>％）、</a:t>
            </a:r>
            <a:r>
              <a:rPr lang="en-US" altLang="ja-JP" sz="2200" dirty="0">
                <a:solidFill>
                  <a:srgbClr val="000000"/>
                </a:solidFill>
                <a:latin typeface="HG丸ｺﾞｼｯｸM-PRO" panose="020F0600000000000000" pitchFamily="50" charset="-128"/>
                <a:ea typeface="HG丸ｺﾞｼｯｸM-PRO" panose="020F0600000000000000" pitchFamily="50" charset="-128"/>
              </a:rPr>
              <a:t>D</a:t>
            </a:r>
            <a:r>
              <a:rPr lang="ja-JP" altLang="en-US" sz="2200" dirty="0">
                <a:solidFill>
                  <a:srgbClr val="000000"/>
                </a:solidFill>
                <a:latin typeface="HG丸ｺﾞｼｯｸM-PRO" panose="020F0600000000000000" pitchFamily="50" charset="-128"/>
                <a:ea typeface="HG丸ｺﾞｼｯｸM-PRO" panose="020F0600000000000000" pitchFamily="50" charset="-128"/>
              </a:rPr>
              <a:t>群が</a:t>
            </a:r>
            <a:r>
              <a:rPr lang="en-US" altLang="ja-JP" sz="2200" dirty="0">
                <a:solidFill>
                  <a:srgbClr val="000000"/>
                </a:solidFill>
                <a:latin typeface="HG丸ｺﾞｼｯｸM-PRO" panose="020F0600000000000000" pitchFamily="50" charset="-128"/>
                <a:ea typeface="HG丸ｺﾞｼｯｸM-PRO" panose="020F0600000000000000" pitchFamily="50" charset="-128"/>
              </a:rPr>
              <a:t>23</a:t>
            </a:r>
            <a:r>
              <a:rPr lang="ja-JP" altLang="en-US" sz="2200" dirty="0">
                <a:solidFill>
                  <a:srgbClr val="000000"/>
                </a:solidFill>
                <a:latin typeface="HG丸ｺﾞｼｯｸM-PRO" panose="020F0600000000000000" pitchFamily="50" charset="-128"/>
                <a:ea typeface="HG丸ｺﾞｼｯｸM-PRO" panose="020F0600000000000000" pitchFamily="50" charset="-128"/>
              </a:rPr>
              <a:t>件（</a:t>
            </a:r>
            <a:r>
              <a:rPr lang="en-US" altLang="ja-JP" sz="2200" dirty="0">
                <a:solidFill>
                  <a:srgbClr val="000000"/>
                </a:solidFill>
                <a:latin typeface="HG丸ｺﾞｼｯｸM-PRO" panose="020F0600000000000000" pitchFamily="50" charset="-128"/>
                <a:ea typeface="HG丸ｺﾞｼｯｸM-PRO" panose="020F0600000000000000" pitchFamily="50" charset="-128"/>
              </a:rPr>
              <a:t>28.4</a:t>
            </a:r>
            <a:r>
              <a:rPr lang="ja-JP" altLang="en-US" sz="2200" dirty="0">
                <a:solidFill>
                  <a:srgbClr val="000000"/>
                </a:solidFill>
                <a:latin typeface="HG丸ｺﾞｼｯｸM-PRO" panose="020F0600000000000000" pitchFamily="50" charset="-128"/>
                <a:ea typeface="HG丸ｺﾞｼｯｸM-PRO" panose="020F0600000000000000" pitchFamily="50" charset="-128"/>
              </a:rPr>
              <a:t>％）、</a:t>
            </a:r>
            <a:r>
              <a:rPr lang="en-US" altLang="ja-JP" sz="2200" dirty="0">
                <a:solidFill>
                  <a:srgbClr val="000000"/>
                </a:solidFill>
                <a:latin typeface="HG丸ｺﾞｼｯｸM-PRO" panose="020F0600000000000000" pitchFamily="50" charset="-128"/>
                <a:ea typeface="HG丸ｺﾞｼｯｸM-PRO" panose="020F0600000000000000" pitchFamily="50" charset="-128"/>
              </a:rPr>
              <a:t>O</a:t>
            </a:r>
            <a:r>
              <a:rPr lang="ja-JP" altLang="en-US" sz="2200" dirty="0">
                <a:solidFill>
                  <a:srgbClr val="000000"/>
                </a:solidFill>
                <a:latin typeface="HG丸ｺﾞｼｯｸM-PRO" panose="020F0600000000000000" pitchFamily="50" charset="-128"/>
                <a:ea typeface="HG丸ｺﾞｼｯｸM-PRO" panose="020F0600000000000000" pitchFamily="50" charset="-128"/>
              </a:rPr>
              <a:t>群が</a:t>
            </a:r>
            <a:r>
              <a:rPr lang="en-US" altLang="ja-JP" sz="2200" dirty="0">
                <a:solidFill>
                  <a:srgbClr val="000000"/>
                </a:solidFill>
                <a:latin typeface="HG丸ｺﾞｼｯｸM-PRO" panose="020F0600000000000000" pitchFamily="50" charset="-128"/>
                <a:ea typeface="HG丸ｺﾞｼｯｸM-PRO" panose="020F0600000000000000" pitchFamily="50" charset="-128"/>
              </a:rPr>
              <a:t>188</a:t>
            </a:r>
            <a:r>
              <a:rPr lang="ja-JP" altLang="en-US" sz="2200" dirty="0">
                <a:solidFill>
                  <a:srgbClr val="000000"/>
                </a:solidFill>
                <a:latin typeface="HG丸ｺﾞｼｯｸM-PRO" panose="020F0600000000000000" pitchFamily="50" charset="-128"/>
                <a:ea typeface="HG丸ｺﾞｼｯｸM-PRO" panose="020F0600000000000000" pitchFamily="50" charset="-128"/>
              </a:rPr>
              <a:t>件（</a:t>
            </a:r>
            <a:r>
              <a:rPr lang="en-US" altLang="ja-JP" sz="2200" dirty="0">
                <a:solidFill>
                  <a:srgbClr val="000000"/>
                </a:solidFill>
                <a:latin typeface="HG丸ｺﾞｼｯｸM-PRO" panose="020F0600000000000000" pitchFamily="50" charset="-128"/>
                <a:ea typeface="HG丸ｺﾞｼｯｸM-PRO" panose="020F0600000000000000" pitchFamily="50" charset="-128"/>
              </a:rPr>
              <a:t>15.2</a:t>
            </a:r>
            <a:r>
              <a:rPr lang="ja-JP" altLang="en-US" sz="2200" dirty="0">
                <a:solidFill>
                  <a:srgbClr val="000000"/>
                </a:solidFill>
                <a:latin typeface="HG丸ｺﾞｼｯｸM-PRO" panose="020F0600000000000000" pitchFamily="50" charset="-128"/>
                <a:ea typeface="HG丸ｺﾞｼｯｸM-PRO" panose="020F0600000000000000" pitchFamily="50" charset="-128"/>
              </a:rPr>
              <a:t>％）であり、</a:t>
            </a:r>
            <a:r>
              <a:rPr lang="en-US" altLang="ja-JP" sz="2200" dirty="0">
                <a:solidFill>
                  <a:srgbClr val="000000"/>
                </a:solidFill>
                <a:latin typeface="HG丸ｺﾞｼｯｸM-PRO" panose="020F0600000000000000" pitchFamily="50" charset="-128"/>
                <a:ea typeface="HG丸ｺﾞｼｯｸM-PRO" panose="020F0600000000000000" pitchFamily="50" charset="-128"/>
              </a:rPr>
              <a:t>B</a:t>
            </a:r>
            <a:r>
              <a:rPr lang="ja-JP" altLang="en-US" sz="2200" dirty="0">
                <a:solidFill>
                  <a:srgbClr val="000000"/>
                </a:solidFill>
                <a:latin typeface="HG丸ｺﾞｼｯｸM-PRO" panose="020F0600000000000000" pitchFamily="50" charset="-128"/>
                <a:ea typeface="HG丸ｺﾞｼｯｸM-PRO" panose="020F0600000000000000" pitchFamily="50" charset="-128"/>
              </a:rPr>
              <a:t>群が少なく、</a:t>
            </a:r>
            <a:r>
              <a:rPr lang="en-US" altLang="ja-JP" sz="2200" dirty="0">
                <a:solidFill>
                  <a:srgbClr val="000000"/>
                </a:solidFill>
                <a:latin typeface="HG丸ｺﾞｼｯｸM-PRO" panose="020F0600000000000000" pitchFamily="50" charset="-128"/>
                <a:ea typeface="HG丸ｺﾞｼｯｸM-PRO" panose="020F0600000000000000" pitchFamily="50" charset="-128"/>
              </a:rPr>
              <a:t>D</a:t>
            </a:r>
            <a:r>
              <a:rPr lang="ja-JP" altLang="en-US" sz="2200" dirty="0">
                <a:solidFill>
                  <a:srgbClr val="000000"/>
                </a:solidFill>
                <a:latin typeface="HG丸ｺﾞｼｯｸM-PRO" panose="020F0600000000000000" pitchFamily="50" charset="-128"/>
                <a:ea typeface="HG丸ｺﾞｼｯｸM-PRO" panose="020F0600000000000000" pitchFamily="50" charset="-128"/>
              </a:rPr>
              <a:t>群が多かった。</a:t>
            </a:r>
          </a:p>
        </p:txBody>
      </p:sp>
      <p:sp>
        <p:nvSpPr>
          <p:cNvPr id="7" name="タイトル 6">
            <a:extLst>
              <a:ext uri="{FF2B5EF4-FFF2-40B4-BE49-F238E27FC236}">
                <a16:creationId xmlns:a16="http://schemas.microsoft.com/office/drawing/2014/main" id="{0733337A-A33F-46DF-B34F-2930E9864410}"/>
              </a:ext>
            </a:extLst>
          </p:cNvPr>
          <p:cNvSpPr>
            <a:spLocks noGrp="1"/>
          </p:cNvSpPr>
          <p:nvPr>
            <p:ph type="title"/>
          </p:nvPr>
        </p:nvSpPr>
        <p:spPr>
          <a:xfrm>
            <a:off x="3413588" y="342975"/>
            <a:ext cx="3075656" cy="650725"/>
          </a:xfrm>
        </p:spPr>
        <p:txBody>
          <a:bodyPr/>
          <a:lstStyle/>
          <a:p>
            <a:r>
              <a:rPr lang="ja-JP" altLang="en-US" dirty="0"/>
              <a:t>分析結果②</a:t>
            </a:r>
            <a:r>
              <a:rPr lang="en-US" altLang="ja-JP" dirty="0"/>
              <a:t>-3</a:t>
            </a:r>
            <a:endParaRPr lang="ja-JP" altLang="en-US" dirty="0"/>
          </a:p>
        </p:txBody>
      </p:sp>
      <p:sp>
        <p:nvSpPr>
          <p:cNvPr id="2" name="スライド番号プレースホルダー 1">
            <a:extLst>
              <a:ext uri="{FF2B5EF4-FFF2-40B4-BE49-F238E27FC236}">
                <a16:creationId xmlns:a16="http://schemas.microsoft.com/office/drawing/2014/main" id="{AF78B5A6-B4CC-4BCB-87E8-689AC0D0776B}"/>
              </a:ext>
            </a:extLst>
          </p:cNvPr>
          <p:cNvSpPr>
            <a:spLocks noGrp="1"/>
          </p:cNvSpPr>
          <p:nvPr>
            <p:ph type="sldNum" sz="quarter" idx="12"/>
          </p:nvPr>
        </p:nvSpPr>
        <p:spPr/>
        <p:txBody>
          <a:bodyPr/>
          <a:lstStyle/>
          <a:p>
            <a:pPr>
              <a:defRPr/>
            </a:pPr>
            <a:fld id="{930F64EC-FE0A-4460-B896-894E0E1B6F85}" type="slidenum">
              <a:rPr lang="ja-JP" altLang="en-US" smtClean="0"/>
              <a:pPr>
                <a:defRPr/>
              </a:pPr>
              <a:t>24</a:t>
            </a:fld>
            <a:endParaRPr lang="en-US" altLang="ja-JP" dirty="0"/>
          </a:p>
        </p:txBody>
      </p:sp>
    </p:spTree>
    <p:extLst>
      <p:ext uri="{BB962C8B-B14F-4D97-AF65-F5344CB8AC3E}">
        <p14:creationId xmlns:p14="http://schemas.microsoft.com/office/powerpoint/2010/main" val="9149254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0" name="AutoShape 3"/>
          <p:cNvSpPr>
            <a:spLocks noChangeArrowheads="1"/>
          </p:cNvSpPr>
          <p:nvPr/>
        </p:nvSpPr>
        <p:spPr bwMode="auto">
          <a:xfrm>
            <a:off x="343694" y="1388121"/>
            <a:ext cx="9213850" cy="4994001"/>
          </a:xfrm>
          <a:prstGeom prst="roundRect">
            <a:avLst>
              <a:gd name="adj" fmla="val 12806"/>
            </a:avLst>
          </a:prstGeom>
          <a:gradFill rotWithShape="1">
            <a:gsLst>
              <a:gs pos="0">
                <a:srgbClr val="FFFF99"/>
              </a:gs>
              <a:gs pos="50000">
                <a:srgbClr val="FFFFFF"/>
              </a:gs>
              <a:gs pos="100000">
                <a:srgbClr val="FFFF99"/>
              </a:gs>
            </a:gsLst>
            <a:lin ang="2700000" scaled="1"/>
          </a:gradFill>
          <a:ln w="9525">
            <a:solidFill>
              <a:schemeClr val="tx1"/>
            </a:solidFill>
            <a:round/>
            <a:headEnd/>
            <a:tailEnd/>
          </a:ln>
        </p:spPr>
        <p:txBody>
          <a:bodyPr lIns="54000" tIns="54000" rIns="54000" bIns="54000" anchor="ctr"/>
          <a:lstStyle>
            <a:lvl1pPr marL="282575" indent="-2825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lvl="0" eaLnBrk="1" hangingPunct="1">
              <a:buNone/>
            </a:pPr>
            <a:r>
              <a:rPr lang="ja-JP" altLang="en-US" sz="1800" dirty="0">
                <a:solidFill>
                  <a:srgbClr val="000000"/>
                </a:solidFill>
                <a:latin typeface="HG丸ｺﾞｼｯｸM-PRO" panose="020F0600000000000000" pitchFamily="50" charset="-128"/>
                <a:ea typeface="HG丸ｺﾞｼｯｸM-PRO" panose="020F0600000000000000" pitchFamily="50" charset="-128"/>
              </a:rPr>
              <a:t>○妊娠経過・分娩経過、および新生児経過における診療録等の記載に関して、原因分析報告書において 産科医療の質の向上を図るための評価または提言（以下、「評価または提言」）がされた事例は、</a:t>
            </a:r>
            <a:r>
              <a:rPr lang="en-US" altLang="ja-JP" sz="1800" dirty="0">
                <a:solidFill>
                  <a:srgbClr val="000000"/>
                </a:solidFill>
                <a:latin typeface="HG丸ｺﾞｼｯｸM-PRO" panose="020F0600000000000000" pitchFamily="50" charset="-128"/>
                <a:ea typeface="HG丸ｺﾞｼｯｸM-PRO" panose="020F0600000000000000" pitchFamily="50" charset="-128"/>
              </a:rPr>
              <a:t>A</a:t>
            </a:r>
            <a:r>
              <a:rPr lang="ja-JP" altLang="en-US" sz="1800" dirty="0">
                <a:solidFill>
                  <a:srgbClr val="000000"/>
                </a:solidFill>
                <a:latin typeface="HG丸ｺﾞｼｯｸM-PRO" panose="020F0600000000000000" pitchFamily="50" charset="-128"/>
                <a:ea typeface="HG丸ｺﾞｼｯｸM-PRO" panose="020F0600000000000000" pitchFamily="50" charset="-128"/>
              </a:rPr>
              <a:t>群が</a:t>
            </a:r>
            <a:r>
              <a:rPr lang="en-US" altLang="ja-JP" sz="1800" dirty="0">
                <a:solidFill>
                  <a:srgbClr val="000000"/>
                </a:solidFill>
                <a:latin typeface="HG丸ｺﾞｼｯｸM-PRO" panose="020F0600000000000000" pitchFamily="50" charset="-128"/>
                <a:ea typeface="HG丸ｺﾞｼｯｸM-PRO" panose="020F0600000000000000" pitchFamily="50" charset="-128"/>
              </a:rPr>
              <a:t>272 </a:t>
            </a:r>
            <a:r>
              <a:rPr lang="ja-JP" altLang="en-US" sz="1800" dirty="0">
                <a:solidFill>
                  <a:srgbClr val="000000"/>
                </a:solidFill>
                <a:latin typeface="HG丸ｺﾞｼｯｸM-PRO" panose="020F0600000000000000" pitchFamily="50" charset="-128"/>
                <a:ea typeface="HG丸ｺﾞｼｯｸM-PRO" panose="020F0600000000000000" pitchFamily="50" charset="-128"/>
              </a:rPr>
              <a:t>件（</a:t>
            </a:r>
            <a:r>
              <a:rPr lang="en-US" altLang="ja-JP" sz="1800" dirty="0">
                <a:solidFill>
                  <a:srgbClr val="000000"/>
                </a:solidFill>
                <a:latin typeface="HG丸ｺﾞｼｯｸM-PRO" panose="020F0600000000000000" pitchFamily="50" charset="-128"/>
                <a:ea typeface="HG丸ｺﾞｼｯｸM-PRO" panose="020F0600000000000000" pitchFamily="50" charset="-128"/>
              </a:rPr>
              <a:t>49.6</a:t>
            </a:r>
            <a:r>
              <a:rPr lang="ja-JP" altLang="en-US" sz="1800" dirty="0">
                <a:solidFill>
                  <a:srgbClr val="000000"/>
                </a:solidFill>
                <a:latin typeface="HG丸ｺﾞｼｯｸM-PRO" panose="020F0600000000000000" pitchFamily="50" charset="-128"/>
                <a:ea typeface="HG丸ｺﾞｼｯｸM-PRO" panose="020F0600000000000000" pitchFamily="50" charset="-128"/>
              </a:rPr>
              <a:t>％）、</a:t>
            </a:r>
            <a:r>
              <a:rPr lang="en-US" altLang="ja-JP" sz="1800" dirty="0">
                <a:solidFill>
                  <a:srgbClr val="000000"/>
                </a:solidFill>
                <a:latin typeface="HG丸ｺﾞｼｯｸM-PRO" panose="020F0600000000000000" pitchFamily="50" charset="-128"/>
                <a:ea typeface="HG丸ｺﾞｼｯｸM-PRO" panose="020F0600000000000000" pitchFamily="50" charset="-128"/>
              </a:rPr>
              <a:t>B</a:t>
            </a:r>
            <a:r>
              <a:rPr lang="ja-JP" altLang="en-US" sz="1800" dirty="0">
                <a:solidFill>
                  <a:srgbClr val="000000"/>
                </a:solidFill>
                <a:latin typeface="HG丸ｺﾞｼｯｸM-PRO" panose="020F0600000000000000" pitchFamily="50" charset="-128"/>
                <a:ea typeface="HG丸ｺﾞｼｯｸM-PRO" panose="020F0600000000000000" pitchFamily="50" charset="-128"/>
              </a:rPr>
              <a:t>群が</a:t>
            </a:r>
            <a:r>
              <a:rPr lang="en-US" altLang="ja-JP" sz="1800" dirty="0">
                <a:solidFill>
                  <a:srgbClr val="000000"/>
                </a:solidFill>
                <a:latin typeface="HG丸ｺﾞｼｯｸM-PRO" panose="020F0600000000000000" pitchFamily="50" charset="-128"/>
                <a:ea typeface="HG丸ｺﾞｼｯｸM-PRO" panose="020F0600000000000000" pitchFamily="50" charset="-128"/>
              </a:rPr>
              <a:t>25 </a:t>
            </a:r>
            <a:r>
              <a:rPr lang="ja-JP" altLang="en-US" sz="1800" dirty="0">
                <a:solidFill>
                  <a:srgbClr val="000000"/>
                </a:solidFill>
                <a:latin typeface="HG丸ｺﾞｼｯｸM-PRO" panose="020F0600000000000000" pitchFamily="50" charset="-128"/>
                <a:ea typeface="HG丸ｺﾞｼｯｸM-PRO" panose="020F0600000000000000" pitchFamily="50" charset="-128"/>
              </a:rPr>
              <a:t>件（</a:t>
            </a:r>
            <a:r>
              <a:rPr lang="en-US" altLang="ja-JP" sz="1800" dirty="0">
                <a:solidFill>
                  <a:srgbClr val="000000"/>
                </a:solidFill>
                <a:latin typeface="HG丸ｺﾞｼｯｸM-PRO" panose="020F0600000000000000" pitchFamily="50" charset="-128"/>
                <a:ea typeface="HG丸ｺﾞｼｯｸM-PRO" panose="020F0600000000000000" pitchFamily="50" charset="-128"/>
              </a:rPr>
              <a:t>36.2</a:t>
            </a:r>
            <a:r>
              <a:rPr lang="ja-JP" altLang="en-US" sz="1800" dirty="0">
                <a:solidFill>
                  <a:srgbClr val="000000"/>
                </a:solidFill>
                <a:latin typeface="HG丸ｺﾞｼｯｸM-PRO" panose="020F0600000000000000" pitchFamily="50" charset="-128"/>
                <a:ea typeface="HG丸ｺﾞｼｯｸM-PRO" panose="020F0600000000000000" pitchFamily="50" charset="-128"/>
              </a:rPr>
              <a:t>％）、</a:t>
            </a:r>
            <a:r>
              <a:rPr lang="en-US" altLang="ja-JP" sz="1800" dirty="0">
                <a:solidFill>
                  <a:srgbClr val="000000"/>
                </a:solidFill>
                <a:latin typeface="HG丸ｺﾞｼｯｸM-PRO" panose="020F0600000000000000" pitchFamily="50" charset="-128"/>
                <a:ea typeface="HG丸ｺﾞｼｯｸM-PRO" panose="020F0600000000000000" pitchFamily="50" charset="-128"/>
              </a:rPr>
              <a:t>C</a:t>
            </a:r>
            <a:r>
              <a:rPr lang="ja-JP" altLang="en-US" sz="1800" dirty="0">
                <a:solidFill>
                  <a:srgbClr val="000000"/>
                </a:solidFill>
                <a:latin typeface="HG丸ｺﾞｼｯｸM-PRO" panose="020F0600000000000000" pitchFamily="50" charset="-128"/>
                <a:ea typeface="HG丸ｺﾞｼｯｸM-PRO" panose="020F0600000000000000" pitchFamily="50" charset="-128"/>
              </a:rPr>
              <a:t>群が</a:t>
            </a:r>
            <a:r>
              <a:rPr lang="en-US" altLang="ja-JP" sz="1800" dirty="0">
                <a:solidFill>
                  <a:srgbClr val="000000"/>
                </a:solidFill>
                <a:latin typeface="HG丸ｺﾞｼｯｸM-PRO" panose="020F0600000000000000" pitchFamily="50" charset="-128"/>
                <a:ea typeface="HG丸ｺﾞｼｯｸM-PRO" panose="020F0600000000000000" pitchFamily="50" charset="-128"/>
              </a:rPr>
              <a:t>73 </a:t>
            </a:r>
            <a:r>
              <a:rPr lang="ja-JP" altLang="en-US" sz="1800" dirty="0">
                <a:solidFill>
                  <a:srgbClr val="000000"/>
                </a:solidFill>
                <a:latin typeface="HG丸ｺﾞｼｯｸM-PRO" panose="020F0600000000000000" pitchFamily="50" charset="-128"/>
                <a:ea typeface="HG丸ｺﾞｼｯｸM-PRO" panose="020F0600000000000000" pitchFamily="50" charset="-128"/>
              </a:rPr>
              <a:t>件（</a:t>
            </a:r>
            <a:r>
              <a:rPr lang="en-US" altLang="ja-JP" sz="1800" dirty="0">
                <a:solidFill>
                  <a:srgbClr val="000000"/>
                </a:solidFill>
                <a:latin typeface="HG丸ｺﾞｼｯｸM-PRO" panose="020F0600000000000000" pitchFamily="50" charset="-128"/>
                <a:ea typeface="HG丸ｺﾞｼｯｸM-PRO" panose="020F0600000000000000" pitchFamily="50" charset="-128"/>
              </a:rPr>
              <a:t>41.0</a:t>
            </a:r>
            <a:r>
              <a:rPr lang="ja-JP" altLang="en-US" sz="1800" dirty="0">
                <a:solidFill>
                  <a:srgbClr val="000000"/>
                </a:solidFill>
                <a:latin typeface="HG丸ｺﾞｼｯｸM-PRO" panose="020F0600000000000000" pitchFamily="50" charset="-128"/>
                <a:ea typeface="HG丸ｺﾞｼｯｸM-PRO" panose="020F0600000000000000" pitchFamily="50" charset="-128"/>
              </a:rPr>
              <a:t>％）、</a:t>
            </a:r>
            <a:r>
              <a:rPr lang="en-US" altLang="ja-JP" sz="1800" dirty="0">
                <a:solidFill>
                  <a:srgbClr val="000000"/>
                </a:solidFill>
                <a:latin typeface="HG丸ｺﾞｼｯｸM-PRO" panose="020F0600000000000000" pitchFamily="50" charset="-128"/>
                <a:ea typeface="HG丸ｺﾞｼｯｸM-PRO" panose="020F0600000000000000" pitchFamily="50" charset="-128"/>
              </a:rPr>
              <a:t>D</a:t>
            </a:r>
            <a:r>
              <a:rPr lang="ja-JP" altLang="en-US" sz="1800" dirty="0">
                <a:solidFill>
                  <a:srgbClr val="000000"/>
                </a:solidFill>
                <a:latin typeface="HG丸ｺﾞｼｯｸM-PRO" panose="020F0600000000000000" pitchFamily="50" charset="-128"/>
                <a:ea typeface="HG丸ｺﾞｼｯｸM-PRO" panose="020F0600000000000000" pitchFamily="50" charset="-128"/>
              </a:rPr>
              <a:t>群が</a:t>
            </a:r>
            <a:r>
              <a:rPr lang="en-US" altLang="ja-JP" sz="1800" dirty="0">
                <a:solidFill>
                  <a:srgbClr val="000000"/>
                </a:solidFill>
                <a:latin typeface="HG丸ｺﾞｼｯｸM-PRO" panose="020F0600000000000000" pitchFamily="50" charset="-128"/>
                <a:ea typeface="HG丸ｺﾞｼｯｸM-PRO" panose="020F0600000000000000" pitchFamily="50" charset="-128"/>
              </a:rPr>
              <a:t>36 </a:t>
            </a:r>
            <a:r>
              <a:rPr lang="ja-JP" altLang="en-US" sz="1800" dirty="0">
                <a:solidFill>
                  <a:srgbClr val="000000"/>
                </a:solidFill>
                <a:latin typeface="HG丸ｺﾞｼｯｸM-PRO" panose="020F0600000000000000" pitchFamily="50" charset="-128"/>
                <a:ea typeface="HG丸ｺﾞｼｯｸM-PRO" panose="020F0600000000000000" pitchFamily="50" charset="-128"/>
              </a:rPr>
              <a:t>件（</a:t>
            </a:r>
            <a:r>
              <a:rPr lang="en-US" altLang="ja-JP" sz="1800" dirty="0">
                <a:solidFill>
                  <a:srgbClr val="000000"/>
                </a:solidFill>
                <a:latin typeface="HG丸ｺﾞｼｯｸM-PRO" panose="020F0600000000000000" pitchFamily="50" charset="-128"/>
                <a:ea typeface="HG丸ｺﾞｼｯｸM-PRO" panose="020F0600000000000000" pitchFamily="50" charset="-128"/>
              </a:rPr>
              <a:t>44.4</a:t>
            </a:r>
            <a:r>
              <a:rPr lang="ja-JP" altLang="en-US" sz="1800" dirty="0">
                <a:solidFill>
                  <a:srgbClr val="000000"/>
                </a:solidFill>
                <a:latin typeface="HG丸ｺﾞｼｯｸM-PRO" panose="020F0600000000000000" pitchFamily="50" charset="-128"/>
                <a:ea typeface="HG丸ｺﾞｼｯｸM-PRO" panose="020F0600000000000000" pitchFamily="50" charset="-128"/>
              </a:rPr>
              <a:t>％）、</a:t>
            </a:r>
            <a:r>
              <a:rPr lang="en-US" altLang="ja-JP" sz="1800" dirty="0">
                <a:solidFill>
                  <a:srgbClr val="000000"/>
                </a:solidFill>
                <a:latin typeface="HG丸ｺﾞｼｯｸM-PRO" panose="020F0600000000000000" pitchFamily="50" charset="-128"/>
                <a:ea typeface="HG丸ｺﾞｼｯｸM-PRO" panose="020F0600000000000000" pitchFamily="50" charset="-128"/>
              </a:rPr>
              <a:t>O</a:t>
            </a:r>
            <a:r>
              <a:rPr lang="ja-JP" altLang="en-US" sz="1800" dirty="0">
                <a:solidFill>
                  <a:srgbClr val="000000"/>
                </a:solidFill>
                <a:latin typeface="HG丸ｺﾞｼｯｸM-PRO" panose="020F0600000000000000" pitchFamily="50" charset="-128"/>
                <a:ea typeface="HG丸ｺﾞｼｯｸM-PRO" panose="020F0600000000000000" pitchFamily="50" charset="-128"/>
              </a:rPr>
              <a:t>群が</a:t>
            </a:r>
            <a:r>
              <a:rPr lang="en-US" altLang="ja-JP" sz="1800" dirty="0">
                <a:solidFill>
                  <a:srgbClr val="000000"/>
                </a:solidFill>
                <a:latin typeface="HG丸ｺﾞｼｯｸM-PRO" panose="020F0600000000000000" pitchFamily="50" charset="-128"/>
                <a:ea typeface="HG丸ｺﾞｼｯｸM-PRO" panose="020F0600000000000000" pitchFamily="50" charset="-128"/>
              </a:rPr>
              <a:t>542</a:t>
            </a:r>
            <a:r>
              <a:rPr lang="ja-JP" altLang="en-US" sz="1800" dirty="0">
                <a:solidFill>
                  <a:srgbClr val="000000"/>
                </a:solidFill>
                <a:latin typeface="HG丸ｺﾞｼｯｸM-PRO" panose="020F0600000000000000" pitchFamily="50" charset="-128"/>
                <a:ea typeface="HG丸ｺﾞｼｯｸM-PRO" panose="020F0600000000000000" pitchFamily="50" charset="-128"/>
              </a:rPr>
              <a:t>件（</a:t>
            </a:r>
            <a:r>
              <a:rPr lang="en-US" altLang="ja-JP" sz="1800" dirty="0">
                <a:solidFill>
                  <a:srgbClr val="000000"/>
                </a:solidFill>
                <a:latin typeface="HG丸ｺﾞｼｯｸM-PRO" panose="020F0600000000000000" pitchFamily="50" charset="-128"/>
                <a:ea typeface="HG丸ｺﾞｼｯｸM-PRO" panose="020F0600000000000000" pitchFamily="50" charset="-128"/>
              </a:rPr>
              <a:t>43.8</a:t>
            </a:r>
            <a:r>
              <a:rPr lang="ja-JP" altLang="en-US" sz="1800" dirty="0">
                <a:solidFill>
                  <a:srgbClr val="000000"/>
                </a:solidFill>
                <a:latin typeface="HG丸ｺﾞｼｯｸM-PRO" panose="020F0600000000000000" pitchFamily="50" charset="-128"/>
                <a:ea typeface="HG丸ｺﾞｼｯｸM-PRO" panose="020F0600000000000000" pitchFamily="50" charset="-128"/>
              </a:rPr>
              <a:t>％）であった。このうち、「臨床経過に関する医学的評価」における記載では、</a:t>
            </a:r>
            <a:r>
              <a:rPr lang="en-US" altLang="ja-JP" sz="1800" dirty="0">
                <a:solidFill>
                  <a:srgbClr val="000000"/>
                </a:solidFill>
                <a:latin typeface="HG丸ｺﾞｼｯｸM-PRO" panose="020F0600000000000000" pitchFamily="50" charset="-128"/>
                <a:ea typeface="HG丸ｺﾞｼｯｸM-PRO" panose="020F0600000000000000" pitchFamily="50" charset="-128"/>
              </a:rPr>
              <a:t>D</a:t>
            </a:r>
            <a:r>
              <a:rPr lang="ja-JP" altLang="en-US" sz="1800" dirty="0">
                <a:solidFill>
                  <a:srgbClr val="000000"/>
                </a:solidFill>
                <a:latin typeface="HG丸ｺﾞｼｯｸM-PRO" panose="020F0600000000000000" pitchFamily="50" charset="-128"/>
                <a:ea typeface="HG丸ｺﾞｼｯｸM-PRO" panose="020F0600000000000000" pitchFamily="50" charset="-128"/>
              </a:rPr>
              <a:t>群が</a:t>
            </a:r>
            <a:r>
              <a:rPr lang="en-US" altLang="ja-JP" sz="1800" dirty="0">
                <a:solidFill>
                  <a:srgbClr val="000000"/>
                </a:solidFill>
                <a:latin typeface="HG丸ｺﾞｼｯｸM-PRO" panose="020F0600000000000000" pitchFamily="50" charset="-128"/>
                <a:ea typeface="HG丸ｺﾞｼｯｸM-PRO" panose="020F0600000000000000" pitchFamily="50" charset="-128"/>
              </a:rPr>
              <a:t>21</a:t>
            </a:r>
            <a:r>
              <a:rPr lang="ja-JP" altLang="en-US" sz="1800" dirty="0">
                <a:solidFill>
                  <a:srgbClr val="000000"/>
                </a:solidFill>
                <a:latin typeface="HG丸ｺﾞｼｯｸM-PRO" panose="020F0600000000000000" pitchFamily="50" charset="-128"/>
                <a:ea typeface="HG丸ｺﾞｼｯｸM-PRO" panose="020F0600000000000000" pitchFamily="50" charset="-128"/>
              </a:rPr>
              <a:t>件（</a:t>
            </a:r>
            <a:r>
              <a:rPr lang="en-US" altLang="ja-JP" sz="1800" dirty="0">
                <a:solidFill>
                  <a:srgbClr val="000000"/>
                </a:solidFill>
                <a:latin typeface="HG丸ｺﾞｼｯｸM-PRO" panose="020F0600000000000000" pitchFamily="50" charset="-128"/>
                <a:ea typeface="HG丸ｺﾞｼｯｸM-PRO" panose="020F0600000000000000" pitchFamily="50" charset="-128"/>
              </a:rPr>
              <a:t>25.9</a:t>
            </a:r>
            <a:r>
              <a:rPr lang="ja-JP" altLang="en-US" sz="1800" dirty="0">
                <a:solidFill>
                  <a:srgbClr val="000000"/>
                </a:solidFill>
                <a:latin typeface="HG丸ｺﾞｼｯｸM-PRO" panose="020F0600000000000000" pitchFamily="50" charset="-128"/>
                <a:ea typeface="HG丸ｺﾞｼｯｸM-PRO" panose="020F0600000000000000" pitchFamily="50" charset="-128"/>
              </a:rPr>
              <a:t>％）であり、「今後の産科医療向上のために検討すべき事項」における記載では、</a:t>
            </a:r>
            <a:r>
              <a:rPr lang="en-US" altLang="ja-JP" sz="1800" dirty="0">
                <a:solidFill>
                  <a:srgbClr val="000000"/>
                </a:solidFill>
                <a:latin typeface="HG丸ｺﾞｼｯｸM-PRO" panose="020F0600000000000000" pitchFamily="50" charset="-128"/>
                <a:ea typeface="HG丸ｺﾞｼｯｸM-PRO" panose="020F0600000000000000" pitchFamily="50" charset="-128"/>
              </a:rPr>
              <a:t>A</a:t>
            </a:r>
            <a:r>
              <a:rPr lang="ja-JP" altLang="en-US" sz="1800" dirty="0">
                <a:solidFill>
                  <a:srgbClr val="000000"/>
                </a:solidFill>
                <a:latin typeface="HG丸ｺﾞｼｯｸM-PRO" panose="020F0600000000000000" pitchFamily="50" charset="-128"/>
                <a:ea typeface="HG丸ｺﾞｼｯｸM-PRO" panose="020F0600000000000000" pitchFamily="50" charset="-128"/>
              </a:rPr>
              <a:t>群が</a:t>
            </a:r>
            <a:r>
              <a:rPr lang="en-US" altLang="ja-JP" sz="1800" dirty="0">
                <a:solidFill>
                  <a:srgbClr val="000000"/>
                </a:solidFill>
                <a:latin typeface="HG丸ｺﾞｼｯｸM-PRO" panose="020F0600000000000000" pitchFamily="50" charset="-128"/>
                <a:ea typeface="HG丸ｺﾞｼｯｸM-PRO" panose="020F0600000000000000" pitchFamily="50" charset="-128"/>
              </a:rPr>
              <a:t>203</a:t>
            </a:r>
            <a:r>
              <a:rPr lang="ja-JP" altLang="en-US" sz="1800" dirty="0">
                <a:solidFill>
                  <a:srgbClr val="000000"/>
                </a:solidFill>
                <a:latin typeface="HG丸ｺﾞｼｯｸM-PRO" panose="020F0600000000000000" pitchFamily="50" charset="-128"/>
                <a:ea typeface="HG丸ｺﾞｼｯｸM-PRO" panose="020F0600000000000000" pitchFamily="50" charset="-128"/>
              </a:rPr>
              <a:t>件（</a:t>
            </a:r>
            <a:r>
              <a:rPr lang="en-US" altLang="ja-JP" sz="1800" dirty="0">
                <a:solidFill>
                  <a:srgbClr val="000000"/>
                </a:solidFill>
                <a:latin typeface="HG丸ｺﾞｼｯｸM-PRO" panose="020F0600000000000000" pitchFamily="50" charset="-128"/>
                <a:ea typeface="HG丸ｺﾞｼｯｸM-PRO" panose="020F0600000000000000" pitchFamily="50" charset="-128"/>
              </a:rPr>
              <a:t>37.0</a:t>
            </a:r>
            <a:r>
              <a:rPr lang="ja-JP" altLang="en-US" sz="1800" dirty="0">
                <a:solidFill>
                  <a:srgbClr val="000000"/>
                </a:solidFill>
                <a:latin typeface="HG丸ｺﾞｼｯｸM-PRO" panose="020F0600000000000000" pitchFamily="50" charset="-128"/>
                <a:ea typeface="HG丸ｺﾞｼｯｸM-PRO" panose="020F0600000000000000" pitchFamily="50" charset="-128"/>
              </a:rPr>
              <a:t>％）であり、それぞれ各群に比べ、やや多かった。</a:t>
            </a:r>
          </a:p>
          <a:p>
            <a:pPr lvl="0" eaLnBrk="1" hangingPunct="1">
              <a:buNone/>
            </a:pPr>
            <a:r>
              <a:rPr lang="ja-JP" altLang="en-US" sz="1800" dirty="0">
                <a:solidFill>
                  <a:srgbClr val="000000"/>
                </a:solidFill>
                <a:latin typeface="HG丸ｺﾞｼｯｸM-PRO" panose="020F0600000000000000" pitchFamily="50" charset="-128"/>
                <a:ea typeface="HG丸ｺﾞｼｯｸM-PRO" panose="020F0600000000000000" pitchFamily="50" charset="-128"/>
              </a:rPr>
              <a:t>　 診療録等の記載が十分であったとしても、脳性麻痺発症の主たる原因が明らかになるとは限らないが、 診療録等の記載は、医療関係者にとって事例を振り返る際に必要な情報となる。また、原因分析報告書において脳性麻痺発症の主たる原因が明らかではない、または特定困難とされた事例で、診療録等の記載に関して「評価または提言」がされた場合には、妊産婦・家族は診療録等の記載が不十分であったことにより脳性麻痺発症の主たる原因が明らかにならなかったのではないかと受け取る可能性があるとの意見もあることから、観察した事項および行った診療行為等に関して、適切に記載することが重要である。</a:t>
            </a:r>
          </a:p>
        </p:txBody>
      </p:sp>
      <p:sp>
        <p:nvSpPr>
          <p:cNvPr id="7" name="タイトル 6">
            <a:extLst>
              <a:ext uri="{FF2B5EF4-FFF2-40B4-BE49-F238E27FC236}">
                <a16:creationId xmlns:a16="http://schemas.microsoft.com/office/drawing/2014/main" id="{0733337A-A33F-46DF-B34F-2930E9864410}"/>
              </a:ext>
            </a:extLst>
          </p:cNvPr>
          <p:cNvSpPr>
            <a:spLocks noGrp="1"/>
          </p:cNvSpPr>
          <p:nvPr>
            <p:ph type="title"/>
          </p:nvPr>
        </p:nvSpPr>
        <p:spPr>
          <a:xfrm>
            <a:off x="3413588" y="342975"/>
            <a:ext cx="3075656" cy="650725"/>
          </a:xfrm>
        </p:spPr>
        <p:txBody>
          <a:bodyPr/>
          <a:lstStyle/>
          <a:p>
            <a:r>
              <a:rPr lang="ja-JP" altLang="en-US" dirty="0"/>
              <a:t>分析結果②</a:t>
            </a:r>
            <a:r>
              <a:rPr lang="en-US" altLang="ja-JP" dirty="0"/>
              <a:t>-4</a:t>
            </a:r>
            <a:endParaRPr lang="ja-JP" altLang="en-US" dirty="0"/>
          </a:p>
        </p:txBody>
      </p:sp>
      <p:sp>
        <p:nvSpPr>
          <p:cNvPr id="2" name="スライド番号プレースホルダー 1">
            <a:extLst>
              <a:ext uri="{FF2B5EF4-FFF2-40B4-BE49-F238E27FC236}">
                <a16:creationId xmlns:a16="http://schemas.microsoft.com/office/drawing/2014/main" id="{7F579A44-113B-4E14-813D-7ED8D5829604}"/>
              </a:ext>
            </a:extLst>
          </p:cNvPr>
          <p:cNvSpPr>
            <a:spLocks noGrp="1"/>
          </p:cNvSpPr>
          <p:nvPr>
            <p:ph type="sldNum" sz="quarter" idx="12"/>
          </p:nvPr>
        </p:nvSpPr>
        <p:spPr/>
        <p:txBody>
          <a:bodyPr/>
          <a:lstStyle/>
          <a:p>
            <a:pPr>
              <a:defRPr/>
            </a:pPr>
            <a:fld id="{930F64EC-FE0A-4460-B896-894E0E1B6F85}" type="slidenum">
              <a:rPr lang="ja-JP" altLang="en-US" smtClean="0"/>
              <a:pPr>
                <a:defRPr/>
              </a:pPr>
              <a:t>25</a:t>
            </a:fld>
            <a:endParaRPr lang="en-US" altLang="ja-JP" dirty="0"/>
          </a:p>
        </p:txBody>
      </p:sp>
    </p:spTree>
    <p:extLst>
      <p:ext uri="{BB962C8B-B14F-4D97-AF65-F5344CB8AC3E}">
        <p14:creationId xmlns:p14="http://schemas.microsoft.com/office/powerpoint/2010/main" val="17802545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0" name="AutoShape 3"/>
          <p:cNvSpPr>
            <a:spLocks noChangeArrowheads="1"/>
          </p:cNvSpPr>
          <p:nvPr/>
        </p:nvSpPr>
        <p:spPr bwMode="auto">
          <a:xfrm>
            <a:off x="343694" y="1388121"/>
            <a:ext cx="9213850" cy="3337817"/>
          </a:xfrm>
          <a:prstGeom prst="roundRect">
            <a:avLst>
              <a:gd name="adj" fmla="val 12806"/>
            </a:avLst>
          </a:prstGeom>
          <a:gradFill rotWithShape="1">
            <a:gsLst>
              <a:gs pos="0">
                <a:srgbClr val="FFFF99"/>
              </a:gs>
              <a:gs pos="50000">
                <a:srgbClr val="FFFFFF"/>
              </a:gs>
              <a:gs pos="100000">
                <a:srgbClr val="FFFF99"/>
              </a:gs>
            </a:gsLst>
            <a:lin ang="2700000" scaled="1"/>
          </a:gradFill>
          <a:ln w="9525">
            <a:solidFill>
              <a:schemeClr val="tx1"/>
            </a:solidFill>
            <a:round/>
            <a:headEnd/>
            <a:tailEnd/>
          </a:ln>
        </p:spPr>
        <p:txBody>
          <a:bodyPr lIns="54000" tIns="54000" rIns="54000" bIns="54000" anchor="ctr"/>
          <a:lstStyle>
            <a:lvl1pPr marL="282575" indent="-2825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lvl="0" eaLnBrk="1" hangingPunct="1">
              <a:buNone/>
            </a:pPr>
            <a:r>
              <a:rPr lang="ja-JP" altLang="en-US" sz="1800" dirty="0">
                <a:solidFill>
                  <a:srgbClr val="000000"/>
                </a:solidFill>
                <a:latin typeface="HG丸ｺﾞｼｯｸM-PRO" panose="020F0600000000000000" pitchFamily="50" charset="-128"/>
                <a:ea typeface="HG丸ｺﾞｼｯｸM-PRO" panose="020F0600000000000000" pitchFamily="50" charset="-128"/>
              </a:rPr>
              <a:t>○原因分析報告書において「脳性麻痺発症の主たる原因が明らかではない、または特定困難とされている事例」について、脳性麻痺発症への関与が推測される事象が認められる事例と、脳性麻痺発症への関与が推測される事象が認められない事例に分けた。さらに、前者については、「妊娠期・分娩期の発症が 推測される事例」（</a:t>
            </a:r>
            <a:r>
              <a:rPr lang="en-US" altLang="ja-JP" sz="1800" dirty="0">
                <a:solidFill>
                  <a:srgbClr val="000000"/>
                </a:solidFill>
                <a:latin typeface="HG丸ｺﾞｼｯｸM-PRO" panose="020F0600000000000000" pitchFamily="50" charset="-128"/>
                <a:ea typeface="HG丸ｺﾞｼｯｸM-PRO" panose="020F0600000000000000" pitchFamily="50" charset="-128"/>
              </a:rPr>
              <a:t>A</a:t>
            </a:r>
            <a:r>
              <a:rPr lang="ja-JP" altLang="en-US" sz="1800" dirty="0">
                <a:solidFill>
                  <a:srgbClr val="000000"/>
                </a:solidFill>
                <a:latin typeface="HG丸ｺﾞｼｯｸM-PRO" panose="020F0600000000000000" pitchFamily="50" charset="-128"/>
                <a:ea typeface="HG丸ｺﾞｼｯｸM-PRO" panose="020F0600000000000000" pitchFamily="50" charset="-128"/>
              </a:rPr>
              <a:t>群）、「新生児期の発症が推測される事例」（</a:t>
            </a:r>
            <a:r>
              <a:rPr lang="en-US" altLang="ja-JP" sz="1800" dirty="0">
                <a:solidFill>
                  <a:srgbClr val="000000"/>
                </a:solidFill>
                <a:latin typeface="HG丸ｺﾞｼｯｸM-PRO" panose="020F0600000000000000" pitchFamily="50" charset="-128"/>
                <a:ea typeface="HG丸ｺﾞｼｯｸM-PRO" panose="020F0600000000000000" pitchFamily="50" charset="-128"/>
              </a:rPr>
              <a:t>B</a:t>
            </a:r>
            <a:r>
              <a:rPr lang="ja-JP" altLang="en-US" sz="1800" dirty="0">
                <a:solidFill>
                  <a:srgbClr val="000000"/>
                </a:solidFill>
                <a:latin typeface="HG丸ｺﾞｼｯｸM-PRO" panose="020F0600000000000000" pitchFamily="50" charset="-128"/>
                <a:ea typeface="HG丸ｺﾞｼｯｸM-PRO" panose="020F0600000000000000" pitchFamily="50" charset="-128"/>
              </a:rPr>
              <a:t>群）、後者については、「脳性麻痺発 症の原因は不明である事例」（</a:t>
            </a:r>
            <a:r>
              <a:rPr lang="en-US" altLang="ja-JP" sz="1800" dirty="0">
                <a:solidFill>
                  <a:srgbClr val="000000"/>
                </a:solidFill>
                <a:latin typeface="HG丸ｺﾞｼｯｸM-PRO" panose="020F0600000000000000" pitchFamily="50" charset="-128"/>
                <a:ea typeface="HG丸ｺﾞｼｯｸM-PRO" panose="020F0600000000000000" pitchFamily="50" charset="-128"/>
              </a:rPr>
              <a:t>C</a:t>
            </a:r>
            <a:r>
              <a:rPr lang="ja-JP" altLang="en-US" sz="1800" dirty="0">
                <a:solidFill>
                  <a:srgbClr val="000000"/>
                </a:solidFill>
                <a:latin typeface="HG丸ｺﾞｼｯｸM-PRO" panose="020F0600000000000000" pitchFamily="50" charset="-128"/>
                <a:ea typeface="HG丸ｺﾞｼｯｸM-PRO" panose="020F0600000000000000" pitchFamily="50" charset="-128"/>
              </a:rPr>
              <a:t>群）、「先天性要因の可能性があるまたは可能性が否定できない事例」（</a:t>
            </a:r>
            <a:r>
              <a:rPr lang="en-US" altLang="ja-JP" sz="1800" dirty="0">
                <a:solidFill>
                  <a:srgbClr val="000000"/>
                </a:solidFill>
                <a:latin typeface="HG丸ｺﾞｼｯｸM-PRO" panose="020F0600000000000000" pitchFamily="50" charset="-128"/>
                <a:ea typeface="HG丸ｺﾞｼｯｸM-PRO" panose="020F0600000000000000" pitchFamily="50" charset="-128"/>
              </a:rPr>
              <a:t>D</a:t>
            </a:r>
            <a:r>
              <a:rPr lang="ja-JP" altLang="en-US" sz="1800" dirty="0">
                <a:solidFill>
                  <a:srgbClr val="000000"/>
                </a:solidFill>
                <a:latin typeface="HG丸ｺﾞｼｯｸM-PRO" panose="020F0600000000000000" pitchFamily="50" charset="-128"/>
                <a:ea typeface="HG丸ｺﾞｼｯｸM-PRO" panose="020F0600000000000000" pitchFamily="50" charset="-128"/>
              </a:rPr>
              <a:t>群）の</a:t>
            </a:r>
            <a:r>
              <a:rPr lang="en-US" altLang="ja-JP" sz="1800" dirty="0">
                <a:solidFill>
                  <a:srgbClr val="000000"/>
                </a:solidFill>
                <a:latin typeface="HG丸ｺﾞｼｯｸM-PRO" panose="020F0600000000000000" pitchFamily="50" charset="-128"/>
                <a:ea typeface="HG丸ｺﾞｼｯｸM-PRO" panose="020F0600000000000000" pitchFamily="50" charset="-128"/>
              </a:rPr>
              <a:t>4 </a:t>
            </a:r>
            <a:r>
              <a:rPr lang="ja-JP" altLang="en-US" sz="1800" dirty="0">
                <a:solidFill>
                  <a:srgbClr val="000000"/>
                </a:solidFill>
                <a:latin typeface="HG丸ｺﾞｼｯｸM-PRO" panose="020F0600000000000000" pitchFamily="50" charset="-128"/>
                <a:ea typeface="HG丸ｺﾞｼｯｸM-PRO" panose="020F0600000000000000" pitchFamily="50" charset="-128"/>
              </a:rPr>
              <a:t>群に分類した。これらの背景について検討したところ、急速遂娩実施なし、および出生時の児 に酸血症、仮死がない事例であっても脳性麻痺を発症している事例が一定数あることがわかった。</a:t>
            </a:r>
          </a:p>
        </p:txBody>
      </p:sp>
      <p:sp>
        <p:nvSpPr>
          <p:cNvPr id="7" name="タイトル 6">
            <a:extLst>
              <a:ext uri="{FF2B5EF4-FFF2-40B4-BE49-F238E27FC236}">
                <a16:creationId xmlns:a16="http://schemas.microsoft.com/office/drawing/2014/main" id="{0733337A-A33F-46DF-B34F-2930E9864410}"/>
              </a:ext>
            </a:extLst>
          </p:cNvPr>
          <p:cNvSpPr>
            <a:spLocks noGrp="1"/>
          </p:cNvSpPr>
          <p:nvPr>
            <p:ph type="title"/>
          </p:nvPr>
        </p:nvSpPr>
        <p:spPr>
          <a:xfrm>
            <a:off x="4393021" y="342975"/>
            <a:ext cx="1116787" cy="650725"/>
          </a:xfrm>
        </p:spPr>
        <p:txBody>
          <a:bodyPr/>
          <a:lstStyle/>
          <a:p>
            <a:r>
              <a:rPr lang="ja-JP" altLang="en-US" dirty="0"/>
              <a:t>結論</a:t>
            </a:r>
          </a:p>
        </p:txBody>
      </p:sp>
      <p:sp>
        <p:nvSpPr>
          <p:cNvPr id="2" name="スライド番号プレースホルダー 1">
            <a:extLst>
              <a:ext uri="{FF2B5EF4-FFF2-40B4-BE49-F238E27FC236}">
                <a16:creationId xmlns:a16="http://schemas.microsoft.com/office/drawing/2014/main" id="{2751964B-F945-4B1F-BEC9-1AECAE56EB4A}"/>
              </a:ext>
            </a:extLst>
          </p:cNvPr>
          <p:cNvSpPr>
            <a:spLocks noGrp="1"/>
          </p:cNvSpPr>
          <p:nvPr>
            <p:ph type="sldNum" sz="quarter" idx="12"/>
          </p:nvPr>
        </p:nvSpPr>
        <p:spPr/>
        <p:txBody>
          <a:bodyPr/>
          <a:lstStyle/>
          <a:p>
            <a:pPr>
              <a:defRPr/>
            </a:pPr>
            <a:fld id="{930F64EC-FE0A-4460-B896-894E0E1B6F85}" type="slidenum">
              <a:rPr lang="ja-JP" altLang="en-US" smtClean="0"/>
              <a:pPr>
                <a:defRPr/>
              </a:pPr>
              <a:t>26</a:t>
            </a:fld>
            <a:endParaRPr lang="en-US" altLang="ja-JP" dirty="0"/>
          </a:p>
        </p:txBody>
      </p:sp>
    </p:spTree>
    <p:extLst>
      <p:ext uri="{BB962C8B-B14F-4D97-AF65-F5344CB8AC3E}">
        <p14:creationId xmlns:p14="http://schemas.microsoft.com/office/powerpoint/2010/main" val="27956030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1783854" y="342975"/>
            <a:ext cx="6195100" cy="650725"/>
          </a:xfrm>
        </p:spPr>
        <p:txBody>
          <a:bodyPr/>
          <a:lstStyle/>
          <a:p>
            <a:pPr eaLnBrk="1" hangingPunct="1"/>
            <a:r>
              <a:rPr lang="ja-JP" altLang="en-US" dirty="0"/>
              <a:t>学会・職能団体に対する要望</a:t>
            </a:r>
          </a:p>
        </p:txBody>
      </p:sp>
      <p:sp>
        <p:nvSpPr>
          <p:cNvPr id="5" name="AutoShape 3">
            <a:extLst>
              <a:ext uri="{FF2B5EF4-FFF2-40B4-BE49-F238E27FC236}">
                <a16:creationId xmlns:a16="http://schemas.microsoft.com/office/drawing/2014/main" id="{A2C77436-1D27-4E5A-97F4-947FF47CDFEA}"/>
              </a:ext>
            </a:extLst>
          </p:cNvPr>
          <p:cNvSpPr>
            <a:spLocks noChangeArrowheads="1"/>
          </p:cNvSpPr>
          <p:nvPr/>
        </p:nvSpPr>
        <p:spPr bwMode="auto">
          <a:xfrm>
            <a:off x="343694" y="1413569"/>
            <a:ext cx="8928992" cy="4968757"/>
          </a:xfrm>
          <a:prstGeom prst="roundRect">
            <a:avLst>
              <a:gd name="adj" fmla="val 12806"/>
            </a:avLst>
          </a:prstGeom>
          <a:gradFill rotWithShape="1">
            <a:gsLst>
              <a:gs pos="0">
                <a:srgbClr val="FFFF99"/>
              </a:gs>
              <a:gs pos="50000">
                <a:srgbClr val="FFFFFF"/>
              </a:gs>
              <a:gs pos="100000">
                <a:srgbClr val="FFFF99"/>
              </a:gs>
            </a:gsLst>
            <a:lin ang="2700000" scaled="1"/>
          </a:gradFill>
          <a:ln w="9525">
            <a:solidFill>
              <a:schemeClr val="tx1"/>
            </a:solidFill>
            <a:round/>
            <a:headEnd/>
            <a:tailEnd/>
          </a:ln>
        </p:spPr>
        <p:txBody>
          <a:bodyPr wrap="square" lIns="95793" tIns="47896" rIns="95793" bIns="47896" anchor="ctr"/>
          <a:lstStyle>
            <a:lvl1pPr marL="690563" indent="-690563"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1406525"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636713"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200025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408238"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865438"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3322638"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779838"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4237038"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0" indent="0" eaLnBrk="1" hangingPunct="1">
              <a:spcBef>
                <a:spcPct val="0"/>
              </a:spcBef>
              <a:buNone/>
              <a:defRPr/>
            </a:pPr>
            <a:r>
              <a:rPr lang="ja-JP" altLang="en-US" sz="2000" dirty="0">
                <a:solidFill>
                  <a:srgbClr val="000000"/>
                </a:solidFill>
                <a:latin typeface="HG丸ｺﾞｼｯｸM-PRO" panose="020F0600000000000000" pitchFamily="50" charset="-128"/>
                <a:ea typeface="HG丸ｺﾞｼｯｸM-PRO" panose="020F0600000000000000" pitchFamily="50" charset="-128"/>
              </a:rPr>
              <a:t>原因分析報告書において「脳性麻痺発症の主たる原因が明らかではない、または特定困難とされている事例」について、脳性麻痺発症への関与が推測される事象が認められる事例と、脳性麻痺発症への関与が推測される事象が認められない事例に分けた。さらに、前者については、「妊娠期・分娩期の発症が 推測される事例」（</a:t>
            </a:r>
            <a:r>
              <a:rPr lang="en-US" altLang="ja-JP" sz="2000" dirty="0">
                <a:solidFill>
                  <a:srgbClr val="000000"/>
                </a:solidFill>
                <a:latin typeface="HG丸ｺﾞｼｯｸM-PRO" panose="020F0600000000000000" pitchFamily="50" charset="-128"/>
                <a:ea typeface="HG丸ｺﾞｼｯｸM-PRO" panose="020F0600000000000000" pitchFamily="50" charset="-128"/>
              </a:rPr>
              <a:t>A</a:t>
            </a:r>
            <a:r>
              <a:rPr lang="ja-JP" altLang="en-US" sz="2000" dirty="0">
                <a:solidFill>
                  <a:srgbClr val="000000"/>
                </a:solidFill>
                <a:latin typeface="HG丸ｺﾞｼｯｸM-PRO" panose="020F0600000000000000" pitchFamily="50" charset="-128"/>
                <a:ea typeface="HG丸ｺﾞｼｯｸM-PRO" panose="020F0600000000000000" pitchFamily="50" charset="-128"/>
              </a:rPr>
              <a:t>群）、「新生児期の発症が推測される事例」（</a:t>
            </a:r>
            <a:r>
              <a:rPr lang="en-US" altLang="ja-JP" sz="2000" dirty="0">
                <a:solidFill>
                  <a:srgbClr val="000000"/>
                </a:solidFill>
                <a:latin typeface="HG丸ｺﾞｼｯｸM-PRO" panose="020F0600000000000000" pitchFamily="50" charset="-128"/>
                <a:ea typeface="HG丸ｺﾞｼｯｸM-PRO" panose="020F0600000000000000" pitchFamily="50" charset="-128"/>
              </a:rPr>
              <a:t>B</a:t>
            </a:r>
            <a:r>
              <a:rPr lang="ja-JP" altLang="en-US" sz="2000" dirty="0">
                <a:solidFill>
                  <a:srgbClr val="000000"/>
                </a:solidFill>
                <a:latin typeface="HG丸ｺﾞｼｯｸM-PRO" panose="020F0600000000000000" pitchFamily="50" charset="-128"/>
                <a:ea typeface="HG丸ｺﾞｼｯｸM-PRO" panose="020F0600000000000000" pitchFamily="50" charset="-128"/>
              </a:rPr>
              <a:t>群）、後者については、「脳性麻痺発 症の原因は不明である事例」（</a:t>
            </a:r>
            <a:r>
              <a:rPr lang="en-US" altLang="ja-JP" sz="2000" dirty="0">
                <a:solidFill>
                  <a:srgbClr val="000000"/>
                </a:solidFill>
                <a:latin typeface="HG丸ｺﾞｼｯｸM-PRO" panose="020F0600000000000000" pitchFamily="50" charset="-128"/>
                <a:ea typeface="HG丸ｺﾞｼｯｸM-PRO" panose="020F0600000000000000" pitchFamily="50" charset="-128"/>
              </a:rPr>
              <a:t>C</a:t>
            </a:r>
            <a:r>
              <a:rPr lang="ja-JP" altLang="en-US" sz="2000" dirty="0">
                <a:solidFill>
                  <a:srgbClr val="000000"/>
                </a:solidFill>
                <a:latin typeface="HG丸ｺﾞｼｯｸM-PRO" panose="020F0600000000000000" pitchFamily="50" charset="-128"/>
                <a:ea typeface="HG丸ｺﾞｼｯｸM-PRO" panose="020F0600000000000000" pitchFamily="50" charset="-128"/>
              </a:rPr>
              <a:t>群）、「先天性要因の可能性があるまたは可能性が否定できない事例」（</a:t>
            </a:r>
            <a:r>
              <a:rPr lang="en-US" altLang="ja-JP" sz="2000" dirty="0">
                <a:solidFill>
                  <a:srgbClr val="000000"/>
                </a:solidFill>
                <a:latin typeface="HG丸ｺﾞｼｯｸM-PRO" panose="020F0600000000000000" pitchFamily="50" charset="-128"/>
                <a:ea typeface="HG丸ｺﾞｼｯｸM-PRO" panose="020F0600000000000000" pitchFamily="50" charset="-128"/>
              </a:rPr>
              <a:t>D</a:t>
            </a:r>
            <a:r>
              <a:rPr lang="ja-JP" altLang="en-US" sz="2000" dirty="0">
                <a:solidFill>
                  <a:srgbClr val="000000"/>
                </a:solidFill>
                <a:latin typeface="HG丸ｺﾞｼｯｸM-PRO" panose="020F0600000000000000" pitchFamily="50" charset="-128"/>
                <a:ea typeface="HG丸ｺﾞｼｯｸM-PRO" panose="020F0600000000000000" pitchFamily="50" charset="-128"/>
              </a:rPr>
              <a:t>群）の</a:t>
            </a:r>
            <a:r>
              <a:rPr lang="en-US" altLang="ja-JP" sz="2000" dirty="0">
                <a:solidFill>
                  <a:srgbClr val="000000"/>
                </a:solidFill>
                <a:latin typeface="HG丸ｺﾞｼｯｸM-PRO" panose="020F0600000000000000" pitchFamily="50" charset="-128"/>
                <a:ea typeface="HG丸ｺﾞｼｯｸM-PRO" panose="020F0600000000000000" pitchFamily="50" charset="-128"/>
              </a:rPr>
              <a:t>4</a:t>
            </a:r>
            <a:r>
              <a:rPr lang="ja-JP" altLang="en-US" sz="2000" dirty="0">
                <a:solidFill>
                  <a:srgbClr val="000000"/>
                </a:solidFill>
                <a:latin typeface="HG丸ｺﾞｼｯｸM-PRO" panose="020F0600000000000000" pitchFamily="50" charset="-128"/>
                <a:ea typeface="HG丸ｺﾞｼｯｸM-PRO" panose="020F0600000000000000" pitchFamily="50" charset="-128"/>
              </a:rPr>
              <a:t>群に分け、「脳性麻痺発症の主たる原因が明らかであるとされている事例」（</a:t>
            </a:r>
            <a:r>
              <a:rPr lang="en-US" altLang="ja-JP" sz="2000" dirty="0">
                <a:solidFill>
                  <a:srgbClr val="000000"/>
                </a:solidFill>
                <a:latin typeface="HG丸ｺﾞｼｯｸM-PRO" panose="020F0600000000000000" pitchFamily="50" charset="-128"/>
                <a:ea typeface="HG丸ｺﾞｼｯｸM-PRO" panose="020F0600000000000000" pitchFamily="50" charset="-128"/>
              </a:rPr>
              <a:t>O</a:t>
            </a:r>
            <a:r>
              <a:rPr lang="ja-JP" altLang="en-US" sz="2000" dirty="0">
                <a:solidFill>
                  <a:srgbClr val="000000"/>
                </a:solidFill>
                <a:latin typeface="HG丸ｺﾞｼｯｸM-PRO" panose="020F0600000000000000" pitchFamily="50" charset="-128"/>
                <a:ea typeface="HG丸ｺﾞｼｯｸM-PRO" panose="020F0600000000000000" pitchFamily="50" charset="-128"/>
              </a:rPr>
              <a:t>群）と比較して分析した。</a:t>
            </a:r>
            <a:endParaRPr lang="en-US" altLang="ja-JP" sz="2000" dirty="0">
              <a:solidFill>
                <a:srgbClr val="000000"/>
              </a:solidFill>
              <a:latin typeface="HG丸ｺﾞｼｯｸM-PRO" panose="020F0600000000000000" pitchFamily="50" charset="-128"/>
              <a:ea typeface="HG丸ｺﾞｼｯｸM-PRO" panose="020F0600000000000000" pitchFamily="50" charset="-128"/>
            </a:endParaRPr>
          </a:p>
          <a:p>
            <a:pPr marL="0" indent="0" eaLnBrk="1" hangingPunct="1">
              <a:spcBef>
                <a:spcPct val="0"/>
              </a:spcBef>
              <a:buNone/>
              <a:defRPr/>
            </a:pPr>
            <a:r>
              <a:rPr lang="ja-JP" altLang="en-US" sz="2000" dirty="0">
                <a:solidFill>
                  <a:srgbClr val="000000"/>
                </a:solidFill>
                <a:latin typeface="HG丸ｺﾞｼｯｸM-PRO" panose="020F0600000000000000" pitchFamily="50" charset="-128"/>
                <a:ea typeface="HG丸ｺﾞｼｯｸM-PRO" panose="020F0600000000000000" pitchFamily="50" charset="-128"/>
              </a:rPr>
              <a:t>急速遂娩実施なし、および出生時の児に酸血症、仮死がない事例であっても脳性麻痺を発症している事例が一定数あることから、 脳性麻痺発症の原因解明のための研究の視点が浮かび上がってきたと考えられる。今後、それらの事例に関して、研究を促進することが望まれる。</a:t>
            </a:r>
          </a:p>
        </p:txBody>
      </p:sp>
      <p:sp>
        <p:nvSpPr>
          <p:cNvPr id="2" name="スライド番号プレースホルダー 1">
            <a:extLst>
              <a:ext uri="{FF2B5EF4-FFF2-40B4-BE49-F238E27FC236}">
                <a16:creationId xmlns:a16="http://schemas.microsoft.com/office/drawing/2014/main" id="{89548171-5266-4D14-8E74-09EFDDAC3FC5}"/>
              </a:ext>
            </a:extLst>
          </p:cNvPr>
          <p:cNvSpPr>
            <a:spLocks noGrp="1"/>
          </p:cNvSpPr>
          <p:nvPr>
            <p:ph type="sldNum" sz="quarter" idx="12"/>
          </p:nvPr>
        </p:nvSpPr>
        <p:spPr/>
        <p:txBody>
          <a:bodyPr/>
          <a:lstStyle/>
          <a:p>
            <a:pPr>
              <a:defRPr/>
            </a:pPr>
            <a:fld id="{930F64EC-FE0A-4460-B896-894E0E1B6F85}" type="slidenum">
              <a:rPr lang="ja-JP" altLang="en-US" smtClean="0"/>
              <a:pPr>
                <a:defRPr/>
              </a:pPr>
              <a:t>27</a:t>
            </a:fld>
            <a:endParaRPr lang="en-US" altLang="ja-JP" dirty="0"/>
          </a:p>
        </p:txBody>
      </p:sp>
    </p:spTree>
    <p:extLst>
      <p:ext uri="{BB962C8B-B14F-4D97-AF65-F5344CB8AC3E}">
        <p14:creationId xmlns:p14="http://schemas.microsoft.com/office/powerpoint/2010/main" val="19792709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1783853" y="342975"/>
            <a:ext cx="6195100" cy="650725"/>
          </a:xfrm>
        </p:spPr>
        <p:txBody>
          <a:bodyPr/>
          <a:lstStyle/>
          <a:p>
            <a:pPr eaLnBrk="1" hangingPunct="1"/>
            <a:r>
              <a:rPr lang="ja-JP" altLang="en-US" dirty="0"/>
              <a:t>国・地方自治体に対する要望</a:t>
            </a:r>
          </a:p>
        </p:txBody>
      </p:sp>
      <p:sp>
        <p:nvSpPr>
          <p:cNvPr id="5" name="AutoShape 3">
            <a:extLst>
              <a:ext uri="{FF2B5EF4-FFF2-40B4-BE49-F238E27FC236}">
                <a16:creationId xmlns:a16="http://schemas.microsoft.com/office/drawing/2014/main" id="{A2C77436-1D27-4E5A-97F4-947FF47CDFEA}"/>
              </a:ext>
            </a:extLst>
          </p:cNvPr>
          <p:cNvSpPr>
            <a:spLocks noChangeArrowheads="1"/>
          </p:cNvSpPr>
          <p:nvPr/>
        </p:nvSpPr>
        <p:spPr bwMode="auto">
          <a:xfrm>
            <a:off x="343694" y="1413569"/>
            <a:ext cx="8928992" cy="1512169"/>
          </a:xfrm>
          <a:prstGeom prst="roundRect">
            <a:avLst>
              <a:gd name="adj" fmla="val 12806"/>
            </a:avLst>
          </a:prstGeom>
          <a:gradFill rotWithShape="1">
            <a:gsLst>
              <a:gs pos="0">
                <a:srgbClr val="FFFF99"/>
              </a:gs>
              <a:gs pos="50000">
                <a:srgbClr val="FFFFFF"/>
              </a:gs>
              <a:gs pos="100000">
                <a:srgbClr val="FFFF99"/>
              </a:gs>
            </a:gsLst>
            <a:lin ang="2700000" scaled="1"/>
          </a:gradFill>
          <a:ln w="9525">
            <a:solidFill>
              <a:schemeClr val="tx1"/>
            </a:solidFill>
            <a:round/>
            <a:headEnd/>
            <a:tailEnd/>
          </a:ln>
        </p:spPr>
        <p:txBody>
          <a:bodyPr wrap="square" lIns="95793" tIns="47896" rIns="95793" bIns="47896" anchor="ctr"/>
          <a:lstStyle>
            <a:lvl1pPr marL="690563" indent="-690563"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1406525"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636713"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200025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408238"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865438"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3322638"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779838"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4237038"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0" indent="0" eaLnBrk="1" hangingPunct="1">
              <a:spcBef>
                <a:spcPct val="0"/>
              </a:spcBef>
              <a:buNone/>
              <a:defRPr/>
            </a:pPr>
            <a:r>
              <a:rPr lang="ja-JP" altLang="en-US" sz="2000" dirty="0">
                <a:solidFill>
                  <a:srgbClr val="000000"/>
                </a:solidFill>
                <a:latin typeface="HG丸ｺﾞｼｯｸM-PRO" panose="020F0600000000000000" pitchFamily="50" charset="-128"/>
                <a:ea typeface="HG丸ｺﾞｼｯｸM-PRO" panose="020F0600000000000000" pitchFamily="50" charset="-128"/>
              </a:rPr>
              <a:t>急速遂娩実施なし、および出生時の児に酸血症、仮死がなくても脳性麻痺を発症している事例に関する研究の促進、および研究体制の確立に向けて、学会・職能団体への支援が望まれる。</a:t>
            </a:r>
          </a:p>
        </p:txBody>
      </p:sp>
      <p:sp>
        <p:nvSpPr>
          <p:cNvPr id="2" name="スライド番号プレースホルダー 1">
            <a:extLst>
              <a:ext uri="{FF2B5EF4-FFF2-40B4-BE49-F238E27FC236}">
                <a16:creationId xmlns:a16="http://schemas.microsoft.com/office/drawing/2014/main" id="{6E57D046-98E0-4304-8BCF-F42C4AEF54E9}"/>
              </a:ext>
            </a:extLst>
          </p:cNvPr>
          <p:cNvSpPr>
            <a:spLocks noGrp="1"/>
          </p:cNvSpPr>
          <p:nvPr>
            <p:ph type="sldNum" sz="quarter" idx="12"/>
          </p:nvPr>
        </p:nvSpPr>
        <p:spPr/>
        <p:txBody>
          <a:bodyPr/>
          <a:lstStyle/>
          <a:p>
            <a:pPr>
              <a:defRPr/>
            </a:pPr>
            <a:fld id="{930F64EC-FE0A-4460-B896-894E0E1B6F85}" type="slidenum">
              <a:rPr lang="ja-JP" altLang="en-US" smtClean="0"/>
              <a:pPr>
                <a:defRPr/>
              </a:pPr>
              <a:t>28</a:t>
            </a:fld>
            <a:endParaRPr lang="en-US" altLang="ja-JP" dirty="0"/>
          </a:p>
        </p:txBody>
      </p:sp>
    </p:spTree>
    <p:extLst>
      <p:ext uri="{BB962C8B-B14F-4D97-AF65-F5344CB8AC3E}">
        <p14:creationId xmlns:p14="http://schemas.microsoft.com/office/powerpoint/2010/main" val="32404485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p:cNvSpPr txBox="1">
            <a:spLocks noChangeArrowheads="1"/>
          </p:cNvSpPr>
          <p:nvPr/>
        </p:nvSpPr>
        <p:spPr>
          <a:xfrm>
            <a:off x="1239716" y="256916"/>
            <a:ext cx="5310553" cy="847725"/>
          </a:xfrm>
          <a:prstGeom prst="rect">
            <a:avLst/>
          </a:prstGeom>
        </p:spPr>
        <p:txBody>
          <a:bodyPr/>
          <a:lstStyle>
            <a:lvl1pPr algn="ctr" rtl="0" eaLnBrk="0" fontAlgn="base" hangingPunct="0">
              <a:spcBef>
                <a:spcPct val="0"/>
              </a:spcBef>
              <a:spcAft>
                <a:spcPct val="0"/>
              </a:spcAft>
              <a:defRPr kumimoji="1" sz="3600">
                <a:solidFill>
                  <a:schemeClr val="tx2"/>
                </a:solidFill>
                <a:latin typeface="+mj-lt"/>
                <a:ea typeface="+mj-ea"/>
                <a:cs typeface="+mj-cs"/>
              </a:defRPr>
            </a:lvl1pPr>
            <a:lvl2pPr algn="ctr" rtl="0" eaLnBrk="0" fontAlgn="base" hangingPunct="0">
              <a:spcBef>
                <a:spcPct val="0"/>
              </a:spcBef>
              <a:spcAft>
                <a:spcPct val="0"/>
              </a:spcAft>
              <a:defRPr kumimoji="1" sz="3600">
                <a:solidFill>
                  <a:schemeClr val="tx2"/>
                </a:solidFill>
                <a:latin typeface="HG丸ｺﾞｼｯｸM-PRO" pitchFamily="50" charset="-128"/>
                <a:ea typeface="HG丸ｺﾞｼｯｸM-PRO" pitchFamily="50" charset="-128"/>
              </a:defRPr>
            </a:lvl2pPr>
            <a:lvl3pPr algn="ctr" rtl="0" eaLnBrk="0" fontAlgn="base" hangingPunct="0">
              <a:spcBef>
                <a:spcPct val="0"/>
              </a:spcBef>
              <a:spcAft>
                <a:spcPct val="0"/>
              </a:spcAft>
              <a:defRPr kumimoji="1" sz="3600">
                <a:solidFill>
                  <a:schemeClr val="tx2"/>
                </a:solidFill>
                <a:latin typeface="HG丸ｺﾞｼｯｸM-PRO" pitchFamily="50" charset="-128"/>
                <a:ea typeface="HG丸ｺﾞｼｯｸM-PRO" pitchFamily="50" charset="-128"/>
              </a:defRPr>
            </a:lvl3pPr>
            <a:lvl4pPr algn="ctr" rtl="0" eaLnBrk="0" fontAlgn="base" hangingPunct="0">
              <a:spcBef>
                <a:spcPct val="0"/>
              </a:spcBef>
              <a:spcAft>
                <a:spcPct val="0"/>
              </a:spcAft>
              <a:defRPr kumimoji="1" sz="3600">
                <a:solidFill>
                  <a:schemeClr val="tx2"/>
                </a:solidFill>
                <a:latin typeface="HG丸ｺﾞｼｯｸM-PRO" pitchFamily="50" charset="-128"/>
                <a:ea typeface="HG丸ｺﾞｼｯｸM-PRO" pitchFamily="50" charset="-128"/>
              </a:defRPr>
            </a:lvl4pPr>
            <a:lvl5pPr algn="ctr" rtl="0" eaLnBrk="0" fontAlgn="base" hangingPunct="0">
              <a:spcBef>
                <a:spcPct val="0"/>
              </a:spcBef>
              <a:spcAft>
                <a:spcPct val="0"/>
              </a:spcAft>
              <a:defRPr kumimoji="1" sz="3600">
                <a:solidFill>
                  <a:schemeClr val="tx2"/>
                </a:solidFill>
                <a:latin typeface="HG丸ｺﾞｼｯｸM-PRO" pitchFamily="50" charset="-128"/>
                <a:ea typeface="HG丸ｺﾞｼｯｸM-PRO" pitchFamily="50" charset="-128"/>
              </a:defRPr>
            </a:lvl5pPr>
            <a:lvl6pPr marL="457200" algn="ctr" rtl="0" eaLnBrk="0" fontAlgn="base" hangingPunct="0">
              <a:spcBef>
                <a:spcPct val="0"/>
              </a:spcBef>
              <a:spcAft>
                <a:spcPct val="0"/>
              </a:spcAft>
              <a:defRPr kumimoji="1" sz="3600">
                <a:solidFill>
                  <a:schemeClr val="tx2"/>
                </a:solidFill>
                <a:latin typeface="HG丸ｺﾞｼｯｸM-PRO" pitchFamily="50" charset="-128"/>
                <a:ea typeface="HG丸ｺﾞｼｯｸM-PRO" pitchFamily="50" charset="-128"/>
              </a:defRPr>
            </a:lvl6pPr>
            <a:lvl7pPr marL="914400" algn="ctr" rtl="0" eaLnBrk="0" fontAlgn="base" hangingPunct="0">
              <a:spcBef>
                <a:spcPct val="0"/>
              </a:spcBef>
              <a:spcAft>
                <a:spcPct val="0"/>
              </a:spcAft>
              <a:defRPr kumimoji="1" sz="3600">
                <a:solidFill>
                  <a:schemeClr val="tx2"/>
                </a:solidFill>
                <a:latin typeface="HG丸ｺﾞｼｯｸM-PRO" pitchFamily="50" charset="-128"/>
                <a:ea typeface="HG丸ｺﾞｼｯｸM-PRO" pitchFamily="50" charset="-128"/>
              </a:defRPr>
            </a:lvl7pPr>
            <a:lvl8pPr marL="1371600" algn="ctr" rtl="0" eaLnBrk="0" fontAlgn="base" hangingPunct="0">
              <a:spcBef>
                <a:spcPct val="0"/>
              </a:spcBef>
              <a:spcAft>
                <a:spcPct val="0"/>
              </a:spcAft>
              <a:defRPr kumimoji="1" sz="3600">
                <a:solidFill>
                  <a:schemeClr val="tx2"/>
                </a:solidFill>
                <a:latin typeface="HG丸ｺﾞｼｯｸM-PRO" pitchFamily="50" charset="-128"/>
                <a:ea typeface="HG丸ｺﾞｼｯｸM-PRO" pitchFamily="50" charset="-128"/>
              </a:defRPr>
            </a:lvl8pPr>
            <a:lvl9pPr marL="1828800" algn="ctr" rtl="0" eaLnBrk="0" fontAlgn="base" hangingPunct="0">
              <a:spcBef>
                <a:spcPct val="0"/>
              </a:spcBef>
              <a:spcAft>
                <a:spcPct val="0"/>
              </a:spcAft>
              <a:defRPr kumimoji="1" sz="3600">
                <a:solidFill>
                  <a:schemeClr val="tx2"/>
                </a:solidFill>
                <a:latin typeface="HG丸ｺﾞｼｯｸM-PRO" pitchFamily="50" charset="-128"/>
                <a:ea typeface="HG丸ｺﾞｼｯｸM-PRO" pitchFamily="50" charset="-128"/>
              </a:defRPr>
            </a:lvl9pPr>
          </a:lstStyle>
          <a:p>
            <a:pPr eaLnBrk="1" hangingPunct="1">
              <a:defRPr/>
            </a:pPr>
            <a:r>
              <a:rPr kumimoji="0" lang="ja-JP" altLang="en-US" sz="3200" dirty="0">
                <a:solidFill>
                  <a:schemeClr val="tx1"/>
                </a:solidFill>
              </a:rPr>
              <a:t>産科医療補償制度の見直し</a:t>
            </a:r>
          </a:p>
        </p:txBody>
      </p:sp>
      <p:sp>
        <p:nvSpPr>
          <p:cNvPr id="4" name="AutoShape 2"/>
          <p:cNvSpPr>
            <a:spLocks noChangeArrowheads="1"/>
          </p:cNvSpPr>
          <p:nvPr/>
        </p:nvSpPr>
        <p:spPr bwMode="auto">
          <a:xfrm>
            <a:off x="571500" y="1350526"/>
            <a:ext cx="8666163" cy="1333500"/>
          </a:xfrm>
          <a:prstGeom prst="roundRect">
            <a:avLst>
              <a:gd name="adj" fmla="val 16667"/>
            </a:avLst>
          </a:prstGeom>
          <a:solidFill>
            <a:srgbClr val="FFFFE1"/>
          </a:solidFill>
          <a:ln w="9525">
            <a:solidFill>
              <a:schemeClr val="tx1"/>
            </a:solidFill>
            <a:round/>
            <a:headEnd/>
            <a:tailEnd/>
          </a:ln>
          <a:effectLst>
            <a:outerShdw blurRad="50800" dist="50800" dir="2160000" algn="ctr" rotWithShape="0">
              <a:schemeClr val="tx2">
                <a:lumMod val="50000"/>
                <a:lumOff val="50000"/>
              </a:schemeClr>
            </a:outerShdw>
          </a:effectLst>
        </p:spPr>
        <p:txBody>
          <a:bodyPr lIns="95793" tIns="47896" rIns="95793" bIns="47896" anchor="ctr"/>
          <a:lstStyle/>
          <a:p>
            <a:pPr defTabSz="957263" eaLnBrk="0" hangingPunct="0"/>
            <a:r>
              <a:rPr lang="ja-JP" altLang="en-US" sz="2800" dirty="0">
                <a:solidFill>
                  <a:schemeClr val="tx2"/>
                </a:solidFill>
              </a:rPr>
              <a:t>産科医療提供体制の確保を早急に図るため、</a:t>
            </a:r>
            <a:endParaRPr lang="en-US" altLang="ja-JP" sz="2800" dirty="0">
              <a:solidFill>
                <a:schemeClr val="tx2"/>
              </a:solidFill>
            </a:endParaRPr>
          </a:p>
          <a:p>
            <a:pPr defTabSz="957263" eaLnBrk="0" hangingPunct="0"/>
            <a:r>
              <a:rPr lang="ja-JP" altLang="en-US" sz="2800" dirty="0">
                <a:solidFill>
                  <a:schemeClr val="tx2"/>
                </a:solidFill>
              </a:rPr>
              <a:t>限られたデータを元に早期に創設</a:t>
            </a:r>
          </a:p>
        </p:txBody>
      </p:sp>
      <p:sp>
        <p:nvSpPr>
          <p:cNvPr id="10" name="AutoShape 13"/>
          <p:cNvSpPr>
            <a:spLocks noChangeArrowheads="1"/>
          </p:cNvSpPr>
          <p:nvPr/>
        </p:nvSpPr>
        <p:spPr bwMode="auto">
          <a:xfrm rot="5400000">
            <a:off x="4504817" y="3544115"/>
            <a:ext cx="503634" cy="2940051"/>
          </a:xfrm>
          <a:prstGeom prst="rightArrow">
            <a:avLst>
              <a:gd name="adj1" fmla="val 47062"/>
              <a:gd name="adj2" fmla="val 69167"/>
            </a:avLst>
          </a:prstGeom>
          <a:solidFill>
            <a:srgbClr val="3333FF"/>
          </a:solidFill>
          <a:ln w="9525">
            <a:noFill/>
            <a:miter lim="800000"/>
            <a:headEnd/>
            <a:tailEnd/>
          </a:ln>
        </p:spPr>
        <p:txBody>
          <a:bodyPr wrap="none" anchor="ctr"/>
          <a:lstStyle/>
          <a:p>
            <a:pPr>
              <a:lnSpc>
                <a:spcPct val="150000"/>
              </a:lnSpc>
              <a:spcBef>
                <a:spcPct val="20000"/>
              </a:spcBef>
            </a:pPr>
            <a:endParaRPr lang="ja-JP" altLang="en-US"/>
          </a:p>
        </p:txBody>
      </p:sp>
      <p:sp>
        <p:nvSpPr>
          <p:cNvPr id="12" name="AutoShape 13"/>
          <p:cNvSpPr>
            <a:spLocks noChangeArrowheads="1"/>
          </p:cNvSpPr>
          <p:nvPr/>
        </p:nvSpPr>
        <p:spPr bwMode="auto">
          <a:xfrm rot="5400000">
            <a:off x="4517760" y="1526669"/>
            <a:ext cx="477749" cy="2940051"/>
          </a:xfrm>
          <a:prstGeom prst="rightArrow">
            <a:avLst>
              <a:gd name="adj1" fmla="val 47062"/>
              <a:gd name="adj2" fmla="val 69167"/>
            </a:avLst>
          </a:prstGeom>
          <a:solidFill>
            <a:srgbClr val="3333FF"/>
          </a:solidFill>
          <a:ln w="9525">
            <a:noFill/>
            <a:miter lim="800000"/>
            <a:headEnd/>
            <a:tailEnd/>
          </a:ln>
        </p:spPr>
        <p:txBody>
          <a:bodyPr wrap="none" anchor="ctr"/>
          <a:lstStyle/>
          <a:p>
            <a:pPr>
              <a:lnSpc>
                <a:spcPct val="150000"/>
              </a:lnSpc>
              <a:spcBef>
                <a:spcPct val="20000"/>
              </a:spcBef>
            </a:pPr>
            <a:endParaRPr lang="ja-JP" altLang="en-US"/>
          </a:p>
        </p:txBody>
      </p:sp>
      <p:sp>
        <p:nvSpPr>
          <p:cNvPr id="13" name="AutoShape 2"/>
          <p:cNvSpPr>
            <a:spLocks noChangeArrowheads="1"/>
          </p:cNvSpPr>
          <p:nvPr/>
        </p:nvSpPr>
        <p:spPr bwMode="auto">
          <a:xfrm>
            <a:off x="571500" y="3332196"/>
            <a:ext cx="8666163" cy="1333500"/>
          </a:xfrm>
          <a:prstGeom prst="roundRect">
            <a:avLst>
              <a:gd name="adj" fmla="val 16667"/>
            </a:avLst>
          </a:prstGeom>
          <a:solidFill>
            <a:srgbClr val="FFFFE1"/>
          </a:solidFill>
          <a:ln w="9525">
            <a:solidFill>
              <a:schemeClr val="tx1"/>
            </a:solidFill>
            <a:round/>
            <a:headEnd/>
            <a:tailEnd/>
          </a:ln>
          <a:effectLst>
            <a:outerShdw blurRad="50800" dist="50800" dir="2160000" algn="ctr" rotWithShape="0">
              <a:schemeClr val="tx2">
                <a:lumMod val="50000"/>
                <a:lumOff val="50000"/>
              </a:schemeClr>
            </a:outerShdw>
          </a:effectLst>
        </p:spPr>
        <p:txBody>
          <a:bodyPr lIns="95793" tIns="47896" rIns="95793" bIns="47896" anchor="ctr"/>
          <a:lstStyle/>
          <a:p>
            <a:pPr defTabSz="957263" eaLnBrk="0" hangingPunct="0"/>
            <a:r>
              <a:rPr lang="ja-JP" altLang="en-US" sz="2800" dirty="0">
                <a:solidFill>
                  <a:schemeClr val="tx2"/>
                </a:solidFill>
              </a:rPr>
              <a:t>限られたデータを元に設計されたため、「遅くとも</a:t>
            </a:r>
            <a:r>
              <a:rPr lang="ja-JP" altLang="en-US" sz="2800" dirty="0">
                <a:solidFill>
                  <a:srgbClr val="FF0000"/>
                </a:solidFill>
              </a:rPr>
              <a:t>５年後</a:t>
            </a:r>
            <a:r>
              <a:rPr lang="ja-JP" altLang="en-US" sz="2800" dirty="0">
                <a:solidFill>
                  <a:schemeClr val="tx2"/>
                </a:solidFill>
              </a:rPr>
              <a:t>を目処に、本制度の内容について検証し、</a:t>
            </a:r>
            <a:endParaRPr lang="en-US" altLang="ja-JP" sz="2800" dirty="0">
              <a:solidFill>
                <a:schemeClr val="tx2"/>
              </a:solidFill>
            </a:endParaRPr>
          </a:p>
          <a:p>
            <a:pPr defTabSz="957263" eaLnBrk="0" hangingPunct="0"/>
            <a:r>
              <a:rPr lang="ja-JP" altLang="en-US" sz="2800" dirty="0">
                <a:solidFill>
                  <a:schemeClr val="tx2"/>
                </a:solidFill>
              </a:rPr>
              <a:t>適宜必要な見直しを行う」こととされていた。</a:t>
            </a:r>
          </a:p>
        </p:txBody>
      </p:sp>
      <p:sp>
        <p:nvSpPr>
          <p:cNvPr id="14" name="AutoShape 2"/>
          <p:cNvSpPr>
            <a:spLocks noChangeArrowheads="1"/>
          </p:cNvSpPr>
          <p:nvPr/>
        </p:nvSpPr>
        <p:spPr bwMode="auto">
          <a:xfrm>
            <a:off x="571500" y="5362585"/>
            <a:ext cx="8666163" cy="989191"/>
          </a:xfrm>
          <a:prstGeom prst="roundRect">
            <a:avLst>
              <a:gd name="adj" fmla="val 16667"/>
            </a:avLst>
          </a:prstGeom>
          <a:solidFill>
            <a:srgbClr val="FFFFE1"/>
          </a:solidFill>
          <a:ln w="9525">
            <a:solidFill>
              <a:schemeClr val="tx1"/>
            </a:solidFill>
            <a:round/>
            <a:headEnd/>
            <a:tailEnd/>
          </a:ln>
          <a:effectLst>
            <a:outerShdw blurRad="50800" dist="50800" dir="2160000" algn="ctr" rotWithShape="0">
              <a:schemeClr val="tx2">
                <a:lumMod val="50000"/>
                <a:lumOff val="50000"/>
              </a:schemeClr>
            </a:outerShdw>
          </a:effectLst>
        </p:spPr>
        <p:txBody>
          <a:bodyPr lIns="95793" tIns="47896" rIns="95793" bIns="47896" anchor="ctr"/>
          <a:lstStyle/>
          <a:p>
            <a:pPr defTabSz="957263" eaLnBrk="0" hangingPunct="0"/>
            <a:endParaRPr lang="ja-JP" altLang="en-US" sz="2800" dirty="0">
              <a:solidFill>
                <a:schemeClr val="tx2"/>
              </a:solidFill>
            </a:endParaRPr>
          </a:p>
        </p:txBody>
      </p:sp>
      <p:sp>
        <p:nvSpPr>
          <p:cNvPr id="9" name="AutoShape 6"/>
          <p:cNvSpPr>
            <a:spLocks noChangeArrowheads="1"/>
          </p:cNvSpPr>
          <p:nvPr/>
        </p:nvSpPr>
        <p:spPr bwMode="auto">
          <a:xfrm>
            <a:off x="1316465" y="5578430"/>
            <a:ext cx="7299325" cy="560265"/>
          </a:xfrm>
          <a:prstGeom prst="roundRect">
            <a:avLst>
              <a:gd name="adj" fmla="val 50000"/>
            </a:avLst>
          </a:prstGeom>
          <a:solidFill>
            <a:schemeClr val="bg1"/>
          </a:solidFill>
          <a:ln w="9525">
            <a:solidFill>
              <a:schemeClr val="tx1"/>
            </a:solidFill>
            <a:round/>
            <a:headEnd/>
            <a:tailEnd/>
          </a:ln>
          <a:effectLst/>
        </p:spPr>
        <p:txBody>
          <a:bodyPr lIns="95793" tIns="47896" rIns="95793" bIns="47896" anchor="ctr"/>
          <a:lstStyle/>
          <a:p>
            <a:pPr algn="ctr" defTabSz="957263" eaLnBrk="0" hangingPunct="0">
              <a:defRPr/>
            </a:pPr>
            <a:r>
              <a:rPr lang="ja-JP" altLang="en-US" sz="2900" b="1" dirty="0">
                <a:effectLst>
                  <a:outerShdw blurRad="38100" dist="38100" dir="2700000" algn="tl">
                    <a:srgbClr val="C0C0C0"/>
                  </a:outerShdw>
                </a:effectLst>
              </a:rPr>
              <a:t>２０１５年１月の制度改定の実施</a:t>
            </a:r>
            <a:endParaRPr lang="ja-JP" altLang="en-US" sz="2900" b="1" dirty="0">
              <a:solidFill>
                <a:schemeClr val="tx1"/>
              </a:solidFill>
              <a:effectLst>
                <a:outerShdw blurRad="38100" dist="38100" dir="2700000" algn="tl">
                  <a:srgbClr val="C0C0C0"/>
                </a:outerShdw>
              </a:effectLst>
            </a:endParaRPr>
          </a:p>
        </p:txBody>
      </p:sp>
      <p:sp>
        <p:nvSpPr>
          <p:cNvPr id="2" name="スライド番号プレースホルダー 1"/>
          <p:cNvSpPr>
            <a:spLocks noGrp="1"/>
          </p:cNvSpPr>
          <p:nvPr>
            <p:ph type="sldNum" sz="quarter" idx="12"/>
          </p:nvPr>
        </p:nvSpPr>
        <p:spPr/>
        <p:txBody>
          <a:bodyPr/>
          <a:lstStyle/>
          <a:p>
            <a:pPr>
              <a:defRPr/>
            </a:pPr>
            <a:fld id="{79880AA3-151B-4366-92A4-EF0E210BCF61}" type="slidenum">
              <a:rPr lang="ja-JP" altLang="en-US" smtClean="0"/>
              <a:pPr>
                <a:defRPr/>
              </a:pPr>
              <a:t>2</a:t>
            </a:fld>
            <a:endParaRPr lang="en-US" altLang="ja-JP" dirty="0"/>
          </a:p>
        </p:txBody>
      </p:sp>
    </p:spTree>
    <p:extLst>
      <p:ext uri="{BB962C8B-B14F-4D97-AF65-F5344CB8AC3E}">
        <p14:creationId xmlns:p14="http://schemas.microsoft.com/office/powerpoint/2010/main" val="11147578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2"/>
          <p:cNvSpPr>
            <a:spLocks noGrp="1" noChangeArrowheads="1"/>
          </p:cNvSpPr>
          <p:nvPr>
            <p:ph type="subTitle" idx="4294967295"/>
          </p:nvPr>
        </p:nvSpPr>
        <p:spPr bwMode="hidden">
          <a:xfrm>
            <a:off x="343694" y="2349500"/>
            <a:ext cx="9361040" cy="1752600"/>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indent="0" algn="ctr" eaLnBrk="1" hangingPunct="1">
              <a:buFontTx/>
              <a:buNone/>
            </a:pPr>
            <a:endParaRPr lang="en-US" altLang="ja-JP" sz="5400" dirty="0">
              <a:ea typeface="HG丸ｺﾞｼｯｸM-PRO" panose="020F0600000000000000" pitchFamily="50" charset="-128"/>
            </a:endParaRPr>
          </a:p>
          <a:p>
            <a:pPr marL="0" indent="0" algn="ctr" eaLnBrk="1" hangingPunct="1">
              <a:buFontTx/>
              <a:buNone/>
            </a:pPr>
            <a:r>
              <a:rPr lang="ja-JP" altLang="en-US" sz="5400" dirty="0">
                <a:ea typeface="HG丸ｺﾞｼｯｸM-PRO" panose="020F0600000000000000" pitchFamily="50" charset="-128"/>
              </a:rPr>
              <a:t>②胎児心拍数陣痛図について</a:t>
            </a:r>
          </a:p>
          <a:p>
            <a:pPr marL="0" indent="0" algn="ctr" eaLnBrk="1" hangingPunct="1">
              <a:buFontTx/>
              <a:buNone/>
            </a:pPr>
            <a:endParaRPr lang="en-US" altLang="ja-JP" sz="5400" dirty="0">
              <a:ea typeface="HG丸ｺﾞｼｯｸM-PRO" panose="020F0600000000000000" pitchFamily="50" charset="-128"/>
            </a:endParaRPr>
          </a:p>
        </p:txBody>
      </p:sp>
      <p:sp>
        <p:nvSpPr>
          <p:cNvPr id="3" name="テキスト ボックス 2">
            <a:extLst>
              <a:ext uri="{FF2B5EF4-FFF2-40B4-BE49-F238E27FC236}">
                <a16:creationId xmlns:a16="http://schemas.microsoft.com/office/drawing/2014/main" id="{CE629A03-FB78-45E0-BED9-47FD3C1FC83C}"/>
              </a:ext>
            </a:extLst>
          </p:cNvPr>
          <p:cNvSpPr txBox="1"/>
          <p:nvPr/>
        </p:nvSpPr>
        <p:spPr>
          <a:xfrm>
            <a:off x="487710" y="3861842"/>
            <a:ext cx="9073009" cy="830997"/>
          </a:xfrm>
          <a:prstGeom prst="rect">
            <a:avLst/>
          </a:prstGeom>
          <a:noFill/>
        </p:spPr>
        <p:txBody>
          <a:bodyPr wrap="square" rtlCol="0">
            <a:spAutoFit/>
          </a:bodyPr>
          <a:lstStyle/>
          <a:p>
            <a:r>
              <a:rPr lang="ja-JP" altLang="en-US" sz="2400" dirty="0"/>
              <a:t>～原因分析報告書において脳性麻痺発症の主たる原因が母体の</a:t>
            </a:r>
            <a:endParaRPr lang="en-US" altLang="ja-JP" sz="2400" dirty="0"/>
          </a:p>
          <a:p>
            <a:r>
              <a:rPr lang="ja-JP" altLang="en-US" sz="2400" dirty="0"/>
              <a:t>　呼吸・循環不全とされている事例の胎児心拍数陣痛図の紹介～</a:t>
            </a:r>
            <a:endParaRPr kumimoji="1" lang="ja-JP" altLang="en-US" sz="2400" dirty="0"/>
          </a:p>
        </p:txBody>
      </p:sp>
      <p:sp>
        <p:nvSpPr>
          <p:cNvPr id="2" name="スライド番号プレースホルダー 1">
            <a:extLst>
              <a:ext uri="{FF2B5EF4-FFF2-40B4-BE49-F238E27FC236}">
                <a16:creationId xmlns:a16="http://schemas.microsoft.com/office/drawing/2014/main" id="{3AB35564-5EEF-4870-9936-31772CAE6CB7}"/>
              </a:ext>
            </a:extLst>
          </p:cNvPr>
          <p:cNvSpPr>
            <a:spLocks noGrp="1"/>
          </p:cNvSpPr>
          <p:nvPr>
            <p:ph type="sldNum" sz="quarter" idx="12"/>
          </p:nvPr>
        </p:nvSpPr>
        <p:spPr/>
        <p:txBody>
          <a:bodyPr/>
          <a:lstStyle/>
          <a:p>
            <a:pPr>
              <a:defRPr/>
            </a:pPr>
            <a:fld id="{79880AA3-151B-4366-92A4-EF0E210BCF61}" type="slidenum">
              <a:rPr lang="ja-JP" altLang="en-US" smtClean="0"/>
              <a:pPr>
                <a:defRPr/>
              </a:pPr>
              <a:t>29</a:t>
            </a:fld>
            <a:endParaRPr lang="en-US" altLang="ja-JP" dirty="0"/>
          </a:p>
        </p:txBody>
      </p:sp>
    </p:spTree>
    <p:extLst>
      <p:ext uri="{BB962C8B-B14F-4D97-AF65-F5344CB8AC3E}">
        <p14:creationId xmlns:p14="http://schemas.microsoft.com/office/powerpoint/2010/main" val="8443792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3930650" y="342900"/>
            <a:ext cx="2041525" cy="650875"/>
          </a:xfrm>
        </p:spPr>
        <p:txBody>
          <a:bodyPr/>
          <a:lstStyle/>
          <a:p>
            <a:pPr eaLnBrk="1" hangingPunct="1"/>
            <a:r>
              <a:rPr lang="ja-JP" altLang="en-US" dirty="0"/>
              <a:t>はじめに</a:t>
            </a:r>
          </a:p>
        </p:txBody>
      </p:sp>
      <p:sp>
        <p:nvSpPr>
          <p:cNvPr id="55300" name="AutoShape 3"/>
          <p:cNvSpPr>
            <a:spLocks noChangeArrowheads="1"/>
          </p:cNvSpPr>
          <p:nvPr/>
        </p:nvSpPr>
        <p:spPr bwMode="auto">
          <a:xfrm>
            <a:off x="343694" y="1341562"/>
            <a:ext cx="9217024" cy="4608067"/>
          </a:xfrm>
          <a:prstGeom prst="roundRect">
            <a:avLst>
              <a:gd name="adj" fmla="val 12806"/>
            </a:avLst>
          </a:prstGeom>
          <a:gradFill rotWithShape="1">
            <a:gsLst>
              <a:gs pos="0">
                <a:srgbClr val="FFFF99"/>
              </a:gs>
              <a:gs pos="50000">
                <a:srgbClr val="FFFFFF"/>
              </a:gs>
              <a:gs pos="100000">
                <a:srgbClr val="FFFF99"/>
              </a:gs>
            </a:gsLst>
            <a:lin ang="2700000" scaled="1"/>
          </a:gradFill>
          <a:ln w="9525">
            <a:solidFill>
              <a:schemeClr val="tx1"/>
            </a:solidFill>
            <a:round/>
            <a:headEnd/>
            <a:tailEnd/>
          </a:ln>
        </p:spPr>
        <p:txBody>
          <a:bodyPr lIns="54000" tIns="54000" rIns="54000" bIns="54000" anchor="ctr"/>
          <a:lstStyle>
            <a:lvl1pPr marL="282575" indent="-2825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buFontTx/>
              <a:buNone/>
            </a:pPr>
            <a:r>
              <a:rPr lang="ja-JP" altLang="en-US" sz="2800" dirty="0">
                <a:latin typeface="HG丸ｺﾞｼｯｸM-PRO" panose="020F0600000000000000" pitchFamily="50" charset="-128"/>
                <a:ea typeface="HG丸ｺﾞｼｯｸM-PRO" panose="020F0600000000000000" pitchFamily="50" charset="-128"/>
              </a:rPr>
              <a:t>○</a:t>
            </a:r>
            <a:r>
              <a:rPr lang="en-US" altLang="ja-JP" sz="2800" dirty="0">
                <a:latin typeface="HG丸ｺﾞｼｯｸM-PRO" panose="020F0600000000000000" pitchFamily="50" charset="-128"/>
                <a:ea typeface="HG丸ｺﾞｼｯｸM-PRO" panose="020F0600000000000000" pitchFamily="50" charset="-128"/>
              </a:rPr>
              <a:t>2018</a:t>
            </a:r>
            <a:r>
              <a:rPr lang="ja-JP" altLang="en-US" sz="2800" dirty="0">
                <a:latin typeface="HG丸ｺﾞｼｯｸM-PRO" panose="020F0600000000000000" pitchFamily="50" charset="-128"/>
                <a:ea typeface="HG丸ｺﾞｼｯｸM-PRO" panose="020F0600000000000000" pitchFamily="50" charset="-128"/>
              </a:rPr>
              <a:t>年</a:t>
            </a:r>
            <a:r>
              <a:rPr lang="en-US" altLang="ja-JP" sz="2800" dirty="0">
                <a:latin typeface="HG丸ｺﾞｼｯｸM-PRO" panose="020F0600000000000000" pitchFamily="50" charset="-128"/>
                <a:ea typeface="HG丸ｺﾞｼｯｸM-PRO" panose="020F0600000000000000" pitchFamily="50" charset="-128"/>
              </a:rPr>
              <a:t>9</a:t>
            </a:r>
            <a:r>
              <a:rPr lang="ja-JP" altLang="en-US" sz="2800" dirty="0">
                <a:latin typeface="HG丸ｺﾞｼｯｸM-PRO" panose="020F0600000000000000" pitchFamily="50" charset="-128"/>
                <a:ea typeface="HG丸ｺﾞｼｯｸM-PRO" panose="020F0600000000000000" pitchFamily="50" charset="-128"/>
              </a:rPr>
              <a:t>月末までに原因分析報告書を児･保護者および分娩機関に送付した事例</a:t>
            </a:r>
            <a:r>
              <a:rPr lang="en-US" altLang="ja-JP" sz="2800" dirty="0">
                <a:latin typeface="HG丸ｺﾞｼｯｸM-PRO" panose="020F0600000000000000" pitchFamily="50" charset="-128"/>
                <a:ea typeface="HG丸ｺﾞｼｯｸM-PRO" panose="020F0600000000000000" pitchFamily="50" charset="-128"/>
              </a:rPr>
              <a:t>2,113 </a:t>
            </a:r>
            <a:r>
              <a:rPr lang="ja-JP" altLang="en-US" sz="2800" dirty="0">
                <a:latin typeface="HG丸ｺﾞｼｯｸM-PRO" panose="020F0600000000000000" pitchFamily="50" charset="-128"/>
                <a:ea typeface="HG丸ｺﾞｼｯｸM-PRO" panose="020F0600000000000000" pitchFamily="50" charset="-128"/>
              </a:rPr>
              <a:t>件の中には、胎児心拍数異常の背景に母体の急激な呼吸･循環状態の変化があったと考えられる事例があった。</a:t>
            </a:r>
            <a:endParaRPr lang="en-US" altLang="ja-JP" sz="2800" dirty="0">
              <a:latin typeface="HG丸ｺﾞｼｯｸM-PRO" panose="020F0600000000000000" pitchFamily="50" charset="-128"/>
              <a:ea typeface="HG丸ｺﾞｼｯｸM-PRO" panose="020F0600000000000000" pitchFamily="50" charset="-128"/>
            </a:endParaRPr>
          </a:p>
        </p:txBody>
      </p:sp>
      <p:sp>
        <p:nvSpPr>
          <p:cNvPr id="2" name="スライド番号プレースホルダー 1">
            <a:extLst>
              <a:ext uri="{FF2B5EF4-FFF2-40B4-BE49-F238E27FC236}">
                <a16:creationId xmlns:a16="http://schemas.microsoft.com/office/drawing/2014/main" id="{285B84C8-D36F-449C-BE93-90194E67FF07}"/>
              </a:ext>
            </a:extLst>
          </p:cNvPr>
          <p:cNvSpPr>
            <a:spLocks noGrp="1"/>
          </p:cNvSpPr>
          <p:nvPr>
            <p:ph type="sldNum" sz="quarter" idx="12"/>
          </p:nvPr>
        </p:nvSpPr>
        <p:spPr/>
        <p:txBody>
          <a:bodyPr/>
          <a:lstStyle/>
          <a:p>
            <a:pPr>
              <a:defRPr/>
            </a:pPr>
            <a:fld id="{930F64EC-FE0A-4460-B896-894E0E1B6F85}" type="slidenum">
              <a:rPr lang="ja-JP" altLang="en-US" smtClean="0"/>
              <a:pPr>
                <a:defRPr/>
              </a:pPr>
              <a:t>30</a:t>
            </a:fld>
            <a:endParaRPr lang="en-US" altLang="ja-JP" dirty="0"/>
          </a:p>
        </p:txBody>
      </p:sp>
    </p:spTree>
    <p:extLst>
      <p:ext uri="{BB962C8B-B14F-4D97-AF65-F5344CB8AC3E}">
        <p14:creationId xmlns:p14="http://schemas.microsoft.com/office/powerpoint/2010/main" val="14907148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3930650" y="342900"/>
            <a:ext cx="2041525" cy="650875"/>
          </a:xfrm>
        </p:spPr>
        <p:txBody>
          <a:bodyPr/>
          <a:lstStyle/>
          <a:p>
            <a:pPr eaLnBrk="1" hangingPunct="1"/>
            <a:r>
              <a:rPr lang="ja-JP" altLang="en-US" dirty="0"/>
              <a:t>はじめに</a:t>
            </a:r>
          </a:p>
        </p:txBody>
      </p:sp>
      <p:sp>
        <p:nvSpPr>
          <p:cNvPr id="55300" name="AutoShape 3"/>
          <p:cNvSpPr>
            <a:spLocks noChangeArrowheads="1"/>
          </p:cNvSpPr>
          <p:nvPr/>
        </p:nvSpPr>
        <p:spPr bwMode="auto">
          <a:xfrm>
            <a:off x="343694" y="1341562"/>
            <a:ext cx="9217024" cy="4608067"/>
          </a:xfrm>
          <a:prstGeom prst="roundRect">
            <a:avLst>
              <a:gd name="adj" fmla="val 12806"/>
            </a:avLst>
          </a:prstGeom>
          <a:gradFill rotWithShape="1">
            <a:gsLst>
              <a:gs pos="0">
                <a:srgbClr val="FFFF99"/>
              </a:gs>
              <a:gs pos="50000">
                <a:srgbClr val="FFFFFF"/>
              </a:gs>
              <a:gs pos="100000">
                <a:srgbClr val="FFFF99"/>
              </a:gs>
            </a:gsLst>
            <a:lin ang="2700000" scaled="1"/>
          </a:gradFill>
          <a:ln w="9525">
            <a:solidFill>
              <a:schemeClr val="tx1"/>
            </a:solidFill>
            <a:round/>
            <a:headEnd/>
            <a:tailEnd/>
          </a:ln>
        </p:spPr>
        <p:txBody>
          <a:bodyPr lIns="54000" tIns="54000" rIns="54000" bIns="54000" anchor="ctr"/>
          <a:lstStyle>
            <a:lvl1pPr marL="282575" indent="-2825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buNone/>
            </a:pPr>
            <a:r>
              <a:rPr lang="ja-JP" altLang="en-US" sz="2800" dirty="0">
                <a:latin typeface="HG丸ｺﾞｼｯｸM-PRO" panose="020F0600000000000000" pitchFamily="50" charset="-128"/>
                <a:ea typeface="HG丸ｺﾞｼｯｸM-PRO" panose="020F0600000000000000" pitchFamily="50" charset="-128"/>
              </a:rPr>
              <a:t>○臨床においては、母体の呼吸・循環状態の変化が原因で胎児心拍数異常が生じた事例に遭遇することは稀であると考える。しかし、このような事例では胎児･母体とも重篤な結果となる場合もある。</a:t>
            </a:r>
            <a:endParaRPr lang="en-US" altLang="ja-JP" sz="2800" dirty="0">
              <a:latin typeface="HG丸ｺﾞｼｯｸM-PRO" panose="020F0600000000000000" pitchFamily="50" charset="-128"/>
              <a:ea typeface="HG丸ｺﾞｼｯｸM-PRO" panose="020F0600000000000000" pitchFamily="50" charset="-128"/>
            </a:endParaRPr>
          </a:p>
          <a:p>
            <a:pPr eaLnBrk="1" hangingPunct="1">
              <a:buNone/>
            </a:pPr>
            <a:r>
              <a:rPr lang="ja-JP" altLang="en-US" sz="2800" dirty="0">
                <a:solidFill>
                  <a:srgbClr val="000000"/>
                </a:solidFill>
                <a:latin typeface="HG丸ｺﾞｼｯｸM-PRO" panose="020F0600000000000000" pitchFamily="50" charset="-128"/>
                <a:ea typeface="HG丸ｺﾞｼｯｸM-PRO" panose="020F0600000000000000" pitchFamily="50" charset="-128"/>
              </a:rPr>
              <a:t>　したがって、胎児心拍数異常の原因が母体の急激な呼吸･循環状態の変化と考えられる事例の胎児心拍数陣痛図について共有し、原因検索の際の鑑別診断として母体の全身状態の変化を考えることは産科医療の質の向上に向けて重要である。</a:t>
            </a:r>
            <a:endParaRPr lang="en-US" altLang="ja-JP" sz="2800" dirty="0">
              <a:latin typeface="HG丸ｺﾞｼｯｸM-PRO" panose="020F0600000000000000" pitchFamily="50" charset="-128"/>
              <a:ea typeface="HG丸ｺﾞｼｯｸM-PRO" panose="020F0600000000000000" pitchFamily="50" charset="-128"/>
            </a:endParaRPr>
          </a:p>
        </p:txBody>
      </p:sp>
      <p:sp>
        <p:nvSpPr>
          <p:cNvPr id="2" name="スライド番号プレースホルダー 1">
            <a:extLst>
              <a:ext uri="{FF2B5EF4-FFF2-40B4-BE49-F238E27FC236}">
                <a16:creationId xmlns:a16="http://schemas.microsoft.com/office/drawing/2014/main" id="{6D1812CD-715E-475E-B1E1-420BF2963055}"/>
              </a:ext>
            </a:extLst>
          </p:cNvPr>
          <p:cNvSpPr>
            <a:spLocks noGrp="1"/>
          </p:cNvSpPr>
          <p:nvPr>
            <p:ph type="sldNum" sz="quarter" idx="12"/>
          </p:nvPr>
        </p:nvSpPr>
        <p:spPr/>
        <p:txBody>
          <a:bodyPr/>
          <a:lstStyle/>
          <a:p>
            <a:pPr>
              <a:defRPr/>
            </a:pPr>
            <a:fld id="{930F64EC-FE0A-4460-B896-894E0E1B6F85}" type="slidenum">
              <a:rPr lang="ja-JP" altLang="en-US" smtClean="0"/>
              <a:pPr>
                <a:defRPr/>
              </a:pPr>
              <a:t>31</a:t>
            </a:fld>
            <a:endParaRPr lang="en-US" altLang="ja-JP" dirty="0"/>
          </a:p>
        </p:txBody>
      </p:sp>
    </p:spTree>
    <p:extLst>
      <p:ext uri="{BB962C8B-B14F-4D97-AF65-F5344CB8AC3E}">
        <p14:creationId xmlns:p14="http://schemas.microsoft.com/office/powerpoint/2010/main" val="8231112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3930650" y="342900"/>
            <a:ext cx="2041525" cy="650875"/>
          </a:xfrm>
        </p:spPr>
        <p:txBody>
          <a:bodyPr/>
          <a:lstStyle/>
          <a:p>
            <a:pPr eaLnBrk="1" hangingPunct="1"/>
            <a:r>
              <a:rPr lang="ja-JP" altLang="en-US" dirty="0"/>
              <a:t>はじめに</a:t>
            </a:r>
          </a:p>
        </p:txBody>
      </p:sp>
      <p:sp>
        <p:nvSpPr>
          <p:cNvPr id="55300" name="AutoShape 3"/>
          <p:cNvSpPr>
            <a:spLocks noChangeArrowheads="1"/>
          </p:cNvSpPr>
          <p:nvPr/>
        </p:nvSpPr>
        <p:spPr bwMode="auto">
          <a:xfrm>
            <a:off x="343694" y="2131069"/>
            <a:ext cx="9217024" cy="3023891"/>
          </a:xfrm>
          <a:prstGeom prst="roundRect">
            <a:avLst>
              <a:gd name="adj" fmla="val 12806"/>
            </a:avLst>
          </a:prstGeom>
          <a:gradFill rotWithShape="1">
            <a:gsLst>
              <a:gs pos="0">
                <a:srgbClr val="FFFF99"/>
              </a:gs>
              <a:gs pos="50000">
                <a:srgbClr val="FFFFFF"/>
              </a:gs>
              <a:gs pos="100000">
                <a:srgbClr val="FFFF99"/>
              </a:gs>
            </a:gsLst>
            <a:lin ang="2700000" scaled="1"/>
          </a:gradFill>
          <a:ln w="9525">
            <a:solidFill>
              <a:schemeClr val="tx1"/>
            </a:solidFill>
            <a:round/>
            <a:headEnd/>
            <a:tailEnd/>
          </a:ln>
        </p:spPr>
        <p:txBody>
          <a:bodyPr lIns="54000" tIns="54000" rIns="54000" bIns="54000" anchor="ctr"/>
          <a:lstStyle>
            <a:lvl1pPr marL="282575" indent="-2825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282575" marR="0" lvl="0" indent="-282575" algn="l" defTabSz="957263" rtl="0" eaLnBrk="1" fontAlgn="base" latinLnBrk="0" hangingPunct="1">
              <a:lnSpc>
                <a:spcPct val="100000"/>
              </a:lnSpc>
              <a:spcBef>
                <a:spcPct val="20000"/>
              </a:spcBef>
              <a:spcAft>
                <a:spcPct val="0"/>
              </a:spcAft>
              <a:buClrTx/>
              <a:buSzTx/>
              <a:buFontTx/>
              <a:buNone/>
              <a:tabLst/>
              <a:defRPr/>
            </a:pPr>
            <a:r>
              <a:rPr lang="ja-JP" altLang="en-US" sz="2800" dirty="0">
                <a:solidFill>
                  <a:srgbClr val="000000"/>
                </a:solidFill>
                <a:latin typeface="HG丸ｺﾞｼｯｸM-PRO" panose="020F0600000000000000" pitchFamily="50" charset="-128"/>
                <a:ea typeface="HG丸ｺﾞｼｯｸM-PRO" panose="020F0600000000000000" pitchFamily="50" charset="-128"/>
              </a:rPr>
              <a:t>　</a:t>
            </a:r>
            <a:r>
              <a:rPr kumimoji="1" lang="ja-JP" altLang="en-US" sz="2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原因分析報告書において脳性麻痺発症の主たる原因が母体の呼吸･循環不全とされている事例の胎児心拍数陣痛図を再発防止委員会からの解説を加えて紹介する。</a:t>
            </a:r>
            <a:endParaRPr kumimoji="1" lang="en-US" altLang="ja-JP" sz="2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2" name="スライド番号プレースホルダー 1">
            <a:extLst>
              <a:ext uri="{FF2B5EF4-FFF2-40B4-BE49-F238E27FC236}">
                <a16:creationId xmlns:a16="http://schemas.microsoft.com/office/drawing/2014/main" id="{AFB7C88D-1A8D-4093-AF6F-8371126DF778}"/>
              </a:ext>
            </a:extLst>
          </p:cNvPr>
          <p:cNvSpPr>
            <a:spLocks noGrp="1"/>
          </p:cNvSpPr>
          <p:nvPr>
            <p:ph type="sldNum" sz="quarter" idx="12"/>
          </p:nvPr>
        </p:nvSpPr>
        <p:spPr/>
        <p:txBody>
          <a:bodyPr/>
          <a:lstStyle/>
          <a:p>
            <a:pPr>
              <a:defRPr/>
            </a:pPr>
            <a:fld id="{930F64EC-FE0A-4460-B896-894E0E1B6F85}" type="slidenum">
              <a:rPr lang="ja-JP" altLang="en-US" smtClean="0"/>
              <a:pPr>
                <a:defRPr/>
              </a:pPr>
              <a:t>32</a:t>
            </a:fld>
            <a:endParaRPr lang="en-US" altLang="ja-JP" dirty="0"/>
          </a:p>
        </p:txBody>
      </p:sp>
    </p:spTree>
    <p:extLst>
      <p:ext uri="{BB962C8B-B14F-4D97-AF65-F5344CB8AC3E}">
        <p14:creationId xmlns:p14="http://schemas.microsoft.com/office/powerpoint/2010/main" val="40414240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2245823" y="271538"/>
            <a:ext cx="5733435" cy="650725"/>
          </a:xfrm>
        </p:spPr>
        <p:txBody>
          <a:bodyPr/>
          <a:lstStyle/>
          <a:p>
            <a:pPr eaLnBrk="1" hangingPunct="1"/>
            <a:r>
              <a:rPr lang="ja-JP" altLang="en-US" dirty="0"/>
              <a:t>紹介する胎児心拍数陣痛図</a:t>
            </a:r>
          </a:p>
        </p:txBody>
      </p:sp>
      <p:sp>
        <p:nvSpPr>
          <p:cNvPr id="57348" name="AutoShape 3"/>
          <p:cNvSpPr>
            <a:spLocks noChangeArrowheads="1"/>
          </p:cNvSpPr>
          <p:nvPr/>
        </p:nvSpPr>
        <p:spPr bwMode="auto">
          <a:xfrm>
            <a:off x="343694" y="1341561"/>
            <a:ext cx="9048750" cy="5159252"/>
          </a:xfrm>
          <a:prstGeom prst="roundRect">
            <a:avLst>
              <a:gd name="adj" fmla="val 12806"/>
            </a:avLst>
          </a:prstGeom>
          <a:gradFill rotWithShape="1">
            <a:gsLst>
              <a:gs pos="0">
                <a:srgbClr val="FFFF99"/>
              </a:gs>
              <a:gs pos="50000">
                <a:srgbClr val="FFFFFF"/>
              </a:gs>
              <a:gs pos="100000">
                <a:srgbClr val="FFFF99"/>
              </a:gs>
            </a:gsLst>
            <a:lin ang="2700000" scaled="1"/>
          </a:gradFill>
          <a:ln w="9525">
            <a:solidFill>
              <a:schemeClr val="tx1"/>
            </a:solidFill>
            <a:round/>
            <a:headEnd/>
            <a:tailEnd/>
          </a:ln>
        </p:spPr>
        <p:txBody>
          <a:bodyPr lIns="54000" tIns="54000" rIns="54000" bIns="54000" anchor="ctr"/>
          <a:lstStyle>
            <a:lvl1pPr marL="282575" indent="-2825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buNone/>
            </a:pPr>
            <a:r>
              <a:rPr lang="ja-JP" altLang="en-US" sz="2400" dirty="0">
                <a:solidFill>
                  <a:srgbClr val="000000"/>
                </a:solidFill>
                <a:latin typeface="HG丸ｺﾞｼｯｸM-PRO" panose="020F0600000000000000" pitchFamily="50" charset="-128"/>
                <a:ea typeface="HG丸ｺﾞｼｯｸM-PRO" panose="020F0600000000000000" pitchFamily="50" charset="-128"/>
              </a:rPr>
              <a:t>事例</a:t>
            </a:r>
            <a:r>
              <a:rPr lang="en-US" altLang="ja-JP" sz="2400" dirty="0">
                <a:solidFill>
                  <a:srgbClr val="000000"/>
                </a:solidFill>
                <a:latin typeface="HG丸ｺﾞｼｯｸM-PRO" panose="020F0600000000000000" pitchFamily="50" charset="-128"/>
                <a:ea typeface="HG丸ｺﾞｼｯｸM-PRO" panose="020F0600000000000000" pitchFamily="50" charset="-128"/>
              </a:rPr>
              <a:t>1</a:t>
            </a:r>
            <a:r>
              <a:rPr lang="ja-JP" altLang="en-US" sz="2400" dirty="0">
                <a:solidFill>
                  <a:srgbClr val="000000"/>
                </a:solidFill>
                <a:latin typeface="HG丸ｺﾞｼｯｸM-PRO" panose="020F0600000000000000" pitchFamily="50" charset="-128"/>
                <a:ea typeface="HG丸ｺﾞｼｯｸM-PRO" panose="020F0600000000000000" pitchFamily="50" charset="-128"/>
              </a:rPr>
              <a:t>：分娩経過中に強い下腹部痛と不穏状態を認め、同時に</a:t>
            </a:r>
            <a:endParaRPr lang="en-US" altLang="ja-JP" sz="2400" dirty="0">
              <a:solidFill>
                <a:srgbClr val="000000"/>
              </a:solidFill>
              <a:latin typeface="HG丸ｺﾞｼｯｸM-PRO" panose="020F0600000000000000" pitchFamily="50" charset="-128"/>
              <a:ea typeface="HG丸ｺﾞｼｯｸM-PRO" panose="020F0600000000000000" pitchFamily="50" charset="-128"/>
            </a:endParaRPr>
          </a:p>
          <a:p>
            <a:pPr eaLnBrk="1" hangingPunct="1">
              <a:buNone/>
            </a:pPr>
            <a:r>
              <a:rPr lang="ja-JP" altLang="en-US" sz="2400" dirty="0">
                <a:solidFill>
                  <a:srgbClr val="000000"/>
                </a:solidFill>
                <a:latin typeface="HG丸ｺﾞｼｯｸM-PRO" panose="020F0600000000000000" pitchFamily="50" charset="-128"/>
                <a:ea typeface="HG丸ｺﾞｼｯｸM-PRO" panose="020F0600000000000000" pitchFamily="50" charset="-128"/>
              </a:rPr>
              <a:t>　　　  胎児徐脈となった事例</a:t>
            </a:r>
            <a:endParaRPr lang="en-US" altLang="ja-JP" sz="2400" dirty="0">
              <a:solidFill>
                <a:srgbClr val="000000"/>
              </a:solidFill>
              <a:latin typeface="HG丸ｺﾞｼｯｸM-PRO" panose="020F0600000000000000" pitchFamily="50" charset="-128"/>
              <a:ea typeface="HG丸ｺﾞｼｯｸM-PRO" panose="020F0600000000000000" pitchFamily="50" charset="-128"/>
            </a:endParaRPr>
          </a:p>
          <a:p>
            <a:pPr eaLnBrk="1" hangingPunct="1">
              <a:buNone/>
            </a:pPr>
            <a:endParaRPr lang="en-US" altLang="ja-JP" sz="1800" dirty="0">
              <a:solidFill>
                <a:srgbClr val="000000"/>
              </a:solidFill>
              <a:latin typeface="HG丸ｺﾞｼｯｸM-PRO" panose="020F0600000000000000" pitchFamily="50" charset="-128"/>
              <a:ea typeface="HG丸ｺﾞｼｯｸM-PRO" panose="020F0600000000000000" pitchFamily="50" charset="-128"/>
            </a:endParaRPr>
          </a:p>
          <a:p>
            <a:pPr eaLnBrk="1" hangingPunct="1">
              <a:buNone/>
            </a:pPr>
            <a:r>
              <a:rPr lang="ja-JP" altLang="en-US" sz="2400" dirty="0">
                <a:solidFill>
                  <a:srgbClr val="000000"/>
                </a:solidFill>
                <a:latin typeface="HG丸ｺﾞｼｯｸM-PRO" panose="020F0600000000000000" pitchFamily="50" charset="-128"/>
                <a:ea typeface="HG丸ｺﾞｼｯｸM-PRO" panose="020F0600000000000000" pitchFamily="50" charset="-128"/>
              </a:rPr>
              <a:t>事例</a:t>
            </a:r>
            <a:r>
              <a:rPr lang="en-US" altLang="ja-JP" sz="2400" dirty="0">
                <a:solidFill>
                  <a:srgbClr val="000000"/>
                </a:solidFill>
                <a:latin typeface="HG丸ｺﾞｼｯｸM-PRO" panose="020F0600000000000000" pitchFamily="50" charset="-128"/>
                <a:ea typeface="HG丸ｺﾞｼｯｸM-PRO" panose="020F0600000000000000" pitchFamily="50" charset="-128"/>
              </a:rPr>
              <a:t>2</a:t>
            </a:r>
            <a:r>
              <a:rPr lang="ja-JP" altLang="en-US" sz="2400" dirty="0">
                <a:solidFill>
                  <a:srgbClr val="000000"/>
                </a:solidFill>
                <a:latin typeface="HG丸ｺﾞｼｯｸM-PRO" panose="020F0600000000000000" pitchFamily="50" charset="-128"/>
                <a:ea typeface="HG丸ｺﾞｼｯｸM-PRO" panose="020F0600000000000000" pitchFamily="50" charset="-128"/>
              </a:rPr>
              <a:t>：子宮口全開大後に胎児徐脈と母体の意識障害を認めた</a:t>
            </a:r>
            <a:endParaRPr lang="en-US" altLang="ja-JP" sz="2400" dirty="0">
              <a:solidFill>
                <a:srgbClr val="000000"/>
              </a:solidFill>
              <a:latin typeface="HG丸ｺﾞｼｯｸM-PRO" panose="020F0600000000000000" pitchFamily="50" charset="-128"/>
              <a:ea typeface="HG丸ｺﾞｼｯｸM-PRO" panose="020F0600000000000000" pitchFamily="50" charset="-128"/>
            </a:endParaRPr>
          </a:p>
          <a:p>
            <a:pPr eaLnBrk="1" hangingPunct="1">
              <a:buNone/>
            </a:pPr>
            <a:r>
              <a:rPr lang="ja-JP" altLang="en-US" sz="2400" dirty="0">
                <a:solidFill>
                  <a:srgbClr val="000000"/>
                </a:solidFill>
                <a:latin typeface="HG丸ｺﾞｼｯｸM-PRO" panose="020F0600000000000000" pitchFamily="50" charset="-128"/>
                <a:ea typeface="HG丸ｺﾞｼｯｸM-PRO" panose="020F0600000000000000" pitchFamily="50" charset="-128"/>
              </a:rPr>
              <a:t>　　　  事例</a:t>
            </a:r>
            <a:endParaRPr lang="en-US" altLang="ja-JP" sz="2400" dirty="0">
              <a:solidFill>
                <a:srgbClr val="000000"/>
              </a:solidFill>
              <a:latin typeface="HG丸ｺﾞｼｯｸM-PRO" panose="020F0600000000000000" pitchFamily="50" charset="-128"/>
              <a:ea typeface="HG丸ｺﾞｼｯｸM-PRO" panose="020F0600000000000000" pitchFamily="50" charset="-128"/>
            </a:endParaRPr>
          </a:p>
          <a:p>
            <a:pPr eaLnBrk="1" hangingPunct="1">
              <a:buNone/>
            </a:pPr>
            <a:endParaRPr lang="ja-JP" altLang="en-US" sz="1800" dirty="0">
              <a:solidFill>
                <a:srgbClr val="000000"/>
              </a:solidFill>
              <a:latin typeface="HG丸ｺﾞｼｯｸM-PRO" panose="020F0600000000000000" pitchFamily="50" charset="-128"/>
              <a:ea typeface="HG丸ｺﾞｼｯｸM-PRO" panose="020F0600000000000000" pitchFamily="50" charset="-128"/>
            </a:endParaRPr>
          </a:p>
          <a:p>
            <a:pPr eaLnBrk="1" hangingPunct="1">
              <a:buNone/>
            </a:pPr>
            <a:r>
              <a:rPr lang="ja-JP" altLang="en-US" sz="2400" dirty="0">
                <a:solidFill>
                  <a:srgbClr val="000000"/>
                </a:solidFill>
                <a:latin typeface="HG丸ｺﾞｼｯｸM-PRO" panose="020F0600000000000000" pitchFamily="50" charset="-128"/>
                <a:ea typeface="HG丸ｺﾞｼｯｸM-PRO" panose="020F0600000000000000" pitchFamily="50" charset="-128"/>
              </a:rPr>
              <a:t>事例</a:t>
            </a:r>
            <a:r>
              <a:rPr lang="en-US" altLang="ja-JP" sz="2400" dirty="0">
                <a:solidFill>
                  <a:srgbClr val="000000"/>
                </a:solidFill>
                <a:latin typeface="HG丸ｺﾞｼｯｸM-PRO" panose="020F0600000000000000" pitchFamily="50" charset="-128"/>
                <a:ea typeface="HG丸ｺﾞｼｯｸM-PRO" panose="020F0600000000000000" pitchFamily="50" charset="-128"/>
              </a:rPr>
              <a:t>3</a:t>
            </a:r>
            <a:r>
              <a:rPr lang="ja-JP" altLang="en-US" sz="2400" dirty="0">
                <a:solidFill>
                  <a:srgbClr val="000000"/>
                </a:solidFill>
                <a:latin typeface="HG丸ｺﾞｼｯｸM-PRO" panose="020F0600000000000000" pitchFamily="50" charset="-128"/>
                <a:ea typeface="HG丸ｺﾞｼｯｸM-PRO" panose="020F0600000000000000" pitchFamily="50" charset="-128"/>
              </a:rPr>
              <a:t>：分娩経過中トイレで排尿後に破水し気分不快を訴え、</a:t>
            </a:r>
            <a:endParaRPr lang="en-US" altLang="ja-JP" sz="2400" dirty="0">
              <a:solidFill>
                <a:srgbClr val="000000"/>
              </a:solidFill>
              <a:latin typeface="HG丸ｺﾞｼｯｸM-PRO" panose="020F0600000000000000" pitchFamily="50" charset="-128"/>
              <a:ea typeface="HG丸ｺﾞｼｯｸM-PRO" panose="020F0600000000000000" pitchFamily="50" charset="-128"/>
            </a:endParaRPr>
          </a:p>
          <a:p>
            <a:pPr eaLnBrk="1" hangingPunct="1">
              <a:buNone/>
            </a:pPr>
            <a:r>
              <a:rPr lang="en-US" altLang="ja-JP" sz="2400" dirty="0">
                <a:solidFill>
                  <a:srgbClr val="000000"/>
                </a:solidFill>
                <a:latin typeface="HG丸ｺﾞｼｯｸM-PRO" panose="020F0600000000000000" pitchFamily="50" charset="-128"/>
                <a:ea typeface="HG丸ｺﾞｼｯｸM-PRO" panose="020F0600000000000000" pitchFamily="50" charset="-128"/>
              </a:rPr>
              <a:t>           </a:t>
            </a:r>
            <a:r>
              <a:rPr lang="ja-JP" altLang="en-US" sz="2400" dirty="0">
                <a:solidFill>
                  <a:srgbClr val="000000"/>
                </a:solidFill>
                <a:latin typeface="HG丸ｺﾞｼｯｸM-PRO" panose="020F0600000000000000" pitchFamily="50" charset="-128"/>
                <a:ea typeface="HG丸ｺﾞｼｯｸM-PRO" panose="020F0600000000000000" pitchFamily="50" charset="-128"/>
              </a:rPr>
              <a:t>胎児徐脈を認めた事例</a:t>
            </a:r>
            <a:endParaRPr lang="en-US" altLang="ja-JP" sz="2400" dirty="0">
              <a:solidFill>
                <a:srgbClr val="000000"/>
              </a:solidFill>
              <a:latin typeface="HG丸ｺﾞｼｯｸM-PRO" panose="020F0600000000000000" pitchFamily="50" charset="-128"/>
              <a:ea typeface="HG丸ｺﾞｼｯｸM-PRO" panose="020F0600000000000000" pitchFamily="50" charset="-128"/>
            </a:endParaRPr>
          </a:p>
          <a:p>
            <a:pPr eaLnBrk="1" hangingPunct="1">
              <a:buNone/>
            </a:pPr>
            <a:endParaRPr lang="ja-JP" altLang="en-US" sz="1800" dirty="0">
              <a:solidFill>
                <a:srgbClr val="000000"/>
              </a:solidFill>
              <a:latin typeface="HG丸ｺﾞｼｯｸM-PRO" panose="020F0600000000000000" pitchFamily="50" charset="-128"/>
              <a:ea typeface="HG丸ｺﾞｼｯｸM-PRO" panose="020F0600000000000000" pitchFamily="50" charset="-128"/>
            </a:endParaRPr>
          </a:p>
          <a:p>
            <a:pPr eaLnBrk="1" hangingPunct="1">
              <a:buNone/>
            </a:pPr>
            <a:r>
              <a:rPr lang="ja-JP" altLang="en-US" sz="2400" dirty="0">
                <a:solidFill>
                  <a:srgbClr val="000000"/>
                </a:solidFill>
                <a:latin typeface="HG丸ｺﾞｼｯｸM-PRO" panose="020F0600000000000000" pitchFamily="50" charset="-128"/>
                <a:ea typeface="HG丸ｺﾞｼｯｸM-PRO" panose="020F0600000000000000" pitchFamily="50" charset="-128"/>
              </a:rPr>
              <a:t>事例</a:t>
            </a:r>
            <a:r>
              <a:rPr lang="en-US" altLang="ja-JP" sz="2400" dirty="0">
                <a:solidFill>
                  <a:srgbClr val="000000"/>
                </a:solidFill>
                <a:latin typeface="HG丸ｺﾞｼｯｸM-PRO" panose="020F0600000000000000" pitchFamily="50" charset="-128"/>
                <a:ea typeface="HG丸ｺﾞｼｯｸM-PRO" panose="020F0600000000000000" pitchFamily="50" charset="-128"/>
              </a:rPr>
              <a:t>4</a:t>
            </a:r>
            <a:r>
              <a:rPr lang="ja-JP" altLang="en-US" sz="2400" dirty="0">
                <a:solidFill>
                  <a:srgbClr val="000000"/>
                </a:solidFill>
                <a:latin typeface="HG丸ｺﾞｼｯｸM-PRO" panose="020F0600000000000000" pitchFamily="50" charset="-128"/>
                <a:ea typeface="HG丸ｺﾞｼｯｸM-PRO" panose="020F0600000000000000" pitchFamily="50" charset="-128"/>
              </a:rPr>
              <a:t>：体温</a:t>
            </a:r>
            <a:r>
              <a:rPr lang="en-US" altLang="ja-JP" sz="2400" dirty="0">
                <a:solidFill>
                  <a:srgbClr val="000000"/>
                </a:solidFill>
                <a:latin typeface="HG丸ｺﾞｼｯｸM-PRO" panose="020F0600000000000000" pitchFamily="50" charset="-128"/>
                <a:ea typeface="HG丸ｺﾞｼｯｸM-PRO" panose="020F0600000000000000" pitchFamily="50" charset="-128"/>
              </a:rPr>
              <a:t>40℃</a:t>
            </a:r>
            <a:r>
              <a:rPr lang="ja-JP" altLang="en-US" sz="2400" dirty="0">
                <a:solidFill>
                  <a:srgbClr val="000000"/>
                </a:solidFill>
                <a:latin typeface="HG丸ｺﾞｼｯｸM-PRO" panose="020F0600000000000000" pitchFamily="50" charset="-128"/>
                <a:ea typeface="HG丸ｺﾞｼｯｸM-PRO" panose="020F0600000000000000" pitchFamily="50" charset="-128"/>
              </a:rPr>
              <a:t>台の母体発熱と持続する腹痛のため入院し、</a:t>
            </a:r>
            <a:endParaRPr lang="en-US" altLang="ja-JP" sz="2400" dirty="0">
              <a:solidFill>
                <a:srgbClr val="000000"/>
              </a:solidFill>
              <a:latin typeface="HG丸ｺﾞｼｯｸM-PRO" panose="020F0600000000000000" pitchFamily="50" charset="-128"/>
              <a:ea typeface="HG丸ｺﾞｼｯｸM-PRO" panose="020F0600000000000000" pitchFamily="50" charset="-128"/>
            </a:endParaRPr>
          </a:p>
          <a:p>
            <a:pPr eaLnBrk="1" hangingPunct="1">
              <a:buNone/>
            </a:pPr>
            <a:r>
              <a:rPr lang="en-US" altLang="ja-JP" sz="2400" dirty="0">
                <a:solidFill>
                  <a:srgbClr val="000000"/>
                </a:solidFill>
                <a:latin typeface="HG丸ｺﾞｼｯｸM-PRO" panose="020F0600000000000000" pitchFamily="50" charset="-128"/>
                <a:ea typeface="HG丸ｺﾞｼｯｸM-PRO" panose="020F0600000000000000" pitchFamily="50" charset="-128"/>
              </a:rPr>
              <a:t>           </a:t>
            </a:r>
            <a:r>
              <a:rPr lang="ja-JP" altLang="en-US" sz="2400" dirty="0">
                <a:solidFill>
                  <a:srgbClr val="000000"/>
                </a:solidFill>
                <a:latin typeface="HG丸ｺﾞｼｯｸM-PRO" panose="020F0600000000000000" pitchFamily="50" charset="-128"/>
                <a:ea typeface="HG丸ｺﾞｼｯｸM-PRO" panose="020F0600000000000000" pitchFamily="50" charset="-128"/>
              </a:rPr>
              <a:t>胎児心拍数</a:t>
            </a:r>
            <a:r>
              <a:rPr lang="en-US" altLang="ja-JP" sz="2400" dirty="0">
                <a:solidFill>
                  <a:srgbClr val="000000"/>
                </a:solidFill>
                <a:latin typeface="HG丸ｺﾞｼｯｸM-PRO" panose="020F0600000000000000" pitchFamily="50" charset="-128"/>
                <a:ea typeface="HG丸ｺﾞｼｯｸM-PRO" panose="020F0600000000000000" pitchFamily="50" charset="-128"/>
              </a:rPr>
              <a:t>200 </a:t>
            </a:r>
            <a:r>
              <a:rPr lang="ja-JP" altLang="en-US" sz="2400" dirty="0">
                <a:solidFill>
                  <a:srgbClr val="000000"/>
                </a:solidFill>
                <a:latin typeface="HG丸ｺﾞｼｯｸM-PRO" panose="020F0600000000000000" pitchFamily="50" charset="-128"/>
                <a:ea typeface="HG丸ｺﾞｼｯｸM-PRO" panose="020F0600000000000000" pitchFamily="50" charset="-128"/>
              </a:rPr>
              <a:t>拍</a:t>
            </a:r>
            <a:r>
              <a:rPr lang="en-US" altLang="ja-JP" sz="2400" dirty="0">
                <a:solidFill>
                  <a:srgbClr val="000000"/>
                </a:solidFill>
                <a:latin typeface="HG丸ｺﾞｼｯｸM-PRO" panose="020F0600000000000000" pitchFamily="50" charset="-128"/>
                <a:ea typeface="HG丸ｺﾞｼｯｸM-PRO" panose="020F0600000000000000" pitchFamily="50" charset="-128"/>
              </a:rPr>
              <a:t>/</a:t>
            </a:r>
            <a:r>
              <a:rPr lang="ja-JP" altLang="en-US" sz="2400" dirty="0">
                <a:solidFill>
                  <a:srgbClr val="000000"/>
                </a:solidFill>
                <a:latin typeface="HG丸ｺﾞｼｯｸM-PRO" panose="020F0600000000000000" pitchFamily="50" charset="-128"/>
                <a:ea typeface="HG丸ｺﾞｼｯｸM-PRO" panose="020F0600000000000000" pitchFamily="50" charset="-128"/>
              </a:rPr>
              <a:t>分以上の頻脈を認めた事例</a:t>
            </a:r>
          </a:p>
        </p:txBody>
      </p:sp>
      <p:sp>
        <p:nvSpPr>
          <p:cNvPr id="2" name="スライド番号プレースホルダー 1">
            <a:extLst>
              <a:ext uri="{FF2B5EF4-FFF2-40B4-BE49-F238E27FC236}">
                <a16:creationId xmlns:a16="http://schemas.microsoft.com/office/drawing/2014/main" id="{823A817C-4B3B-4C3E-A47E-8C6219868263}"/>
              </a:ext>
            </a:extLst>
          </p:cNvPr>
          <p:cNvSpPr>
            <a:spLocks noGrp="1"/>
          </p:cNvSpPr>
          <p:nvPr>
            <p:ph type="sldNum" sz="quarter" idx="12"/>
          </p:nvPr>
        </p:nvSpPr>
        <p:spPr/>
        <p:txBody>
          <a:bodyPr/>
          <a:lstStyle/>
          <a:p>
            <a:pPr>
              <a:defRPr/>
            </a:pPr>
            <a:fld id="{930F64EC-FE0A-4460-B896-894E0E1B6F85}" type="slidenum">
              <a:rPr lang="ja-JP" altLang="en-US" smtClean="0"/>
              <a:pPr>
                <a:defRPr/>
              </a:pPr>
              <a:t>33</a:t>
            </a:fld>
            <a:endParaRPr lang="en-US" altLang="ja-JP" dirty="0"/>
          </a:p>
        </p:txBody>
      </p:sp>
    </p:spTree>
    <p:extLst>
      <p:ext uri="{BB962C8B-B14F-4D97-AF65-F5344CB8AC3E}">
        <p14:creationId xmlns:p14="http://schemas.microsoft.com/office/powerpoint/2010/main" val="3208809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2245823" y="271538"/>
            <a:ext cx="5733435" cy="650725"/>
          </a:xfrm>
        </p:spPr>
        <p:txBody>
          <a:bodyPr/>
          <a:lstStyle/>
          <a:p>
            <a:pPr eaLnBrk="1" hangingPunct="1"/>
            <a:r>
              <a:rPr lang="ja-JP" altLang="en-US" dirty="0"/>
              <a:t>紹介する胎児心拍数陣痛図</a:t>
            </a:r>
          </a:p>
        </p:txBody>
      </p:sp>
      <p:sp>
        <p:nvSpPr>
          <p:cNvPr id="57348" name="AutoShape 3"/>
          <p:cNvSpPr>
            <a:spLocks noChangeArrowheads="1"/>
          </p:cNvSpPr>
          <p:nvPr/>
        </p:nvSpPr>
        <p:spPr bwMode="auto">
          <a:xfrm>
            <a:off x="271686" y="1961828"/>
            <a:ext cx="9048750" cy="3816423"/>
          </a:xfrm>
          <a:prstGeom prst="roundRect">
            <a:avLst>
              <a:gd name="adj" fmla="val 12806"/>
            </a:avLst>
          </a:prstGeom>
          <a:ln>
            <a:headEnd/>
            <a:tailEnd/>
          </a:ln>
        </p:spPr>
        <p:style>
          <a:lnRef idx="1">
            <a:schemeClr val="accent1"/>
          </a:lnRef>
          <a:fillRef idx="2">
            <a:schemeClr val="accent1"/>
          </a:fillRef>
          <a:effectRef idx="1">
            <a:schemeClr val="accent1"/>
          </a:effectRef>
          <a:fontRef idx="minor">
            <a:schemeClr val="dk1"/>
          </a:fontRef>
        </p:style>
        <p:txBody>
          <a:bodyPr lIns="54000" tIns="54000" rIns="54000" bIns="54000" anchor="ctr"/>
          <a:lstStyle>
            <a:lvl1pPr marL="282575" indent="-2825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buNone/>
            </a:pPr>
            <a:r>
              <a:rPr lang="ja-JP" altLang="en-US" sz="3600" dirty="0">
                <a:solidFill>
                  <a:srgbClr val="000000"/>
                </a:solidFill>
                <a:latin typeface="游ゴシック Medium" panose="020B0500000000000000" pitchFamily="50" charset="-128"/>
                <a:ea typeface="游ゴシック Medium" panose="020B0500000000000000" pitchFamily="50" charset="-128"/>
              </a:rPr>
              <a:t>事例</a:t>
            </a:r>
            <a:r>
              <a:rPr lang="en-US" altLang="ja-JP" sz="3600" dirty="0">
                <a:solidFill>
                  <a:srgbClr val="000000"/>
                </a:solidFill>
                <a:latin typeface="游ゴシック Medium" panose="020B0500000000000000" pitchFamily="50" charset="-128"/>
                <a:ea typeface="游ゴシック Medium" panose="020B0500000000000000" pitchFamily="50" charset="-128"/>
              </a:rPr>
              <a:t>1</a:t>
            </a:r>
          </a:p>
          <a:p>
            <a:pPr eaLnBrk="1" hangingPunct="1">
              <a:buNone/>
            </a:pPr>
            <a:r>
              <a:rPr lang="ja-JP" altLang="en-US" sz="3600" dirty="0">
                <a:solidFill>
                  <a:srgbClr val="000000"/>
                </a:solidFill>
                <a:latin typeface="游ゴシック Medium" panose="020B0500000000000000" pitchFamily="50" charset="-128"/>
                <a:ea typeface="游ゴシック Medium" panose="020B0500000000000000" pitchFamily="50" charset="-128"/>
              </a:rPr>
              <a:t>  </a:t>
            </a:r>
            <a:r>
              <a:rPr lang="ja-JP" altLang="en-US" sz="4000" dirty="0">
                <a:solidFill>
                  <a:srgbClr val="000000"/>
                </a:solidFill>
                <a:latin typeface="游ゴシック Medium" panose="020B0500000000000000" pitchFamily="50" charset="-128"/>
                <a:ea typeface="游ゴシック Medium" panose="020B0500000000000000" pitchFamily="50" charset="-128"/>
              </a:rPr>
              <a:t>分娩経過中に強い下腹部痛と不穏状態を認め、同時に胎児徐脈となった事例</a:t>
            </a:r>
            <a:endParaRPr lang="en-US" altLang="ja-JP" sz="3600" dirty="0">
              <a:solidFill>
                <a:srgbClr val="000000"/>
              </a:solidFill>
              <a:latin typeface="游ゴシック Medium" panose="020B0500000000000000" pitchFamily="50" charset="-128"/>
              <a:ea typeface="游ゴシック Medium" panose="020B0500000000000000" pitchFamily="50" charset="-128"/>
            </a:endParaRPr>
          </a:p>
        </p:txBody>
      </p:sp>
      <p:sp>
        <p:nvSpPr>
          <p:cNvPr id="2" name="スライド番号プレースホルダー 1">
            <a:extLst>
              <a:ext uri="{FF2B5EF4-FFF2-40B4-BE49-F238E27FC236}">
                <a16:creationId xmlns:a16="http://schemas.microsoft.com/office/drawing/2014/main" id="{1FF0863D-0D97-4604-BAE9-6997186E9ED1}"/>
              </a:ext>
            </a:extLst>
          </p:cNvPr>
          <p:cNvSpPr>
            <a:spLocks noGrp="1"/>
          </p:cNvSpPr>
          <p:nvPr>
            <p:ph type="sldNum" sz="quarter" idx="12"/>
          </p:nvPr>
        </p:nvSpPr>
        <p:spPr/>
        <p:txBody>
          <a:bodyPr/>
          <a:lstStyle/>
          <a:p>
            <a:pPr>
              <a:defRPr/>
            </a:pPr>
            <a:fld id="{930F64EC-FE0A-4460-B896-894E0E1B6F85}" type="slidenum">
              <a:rPr lang="ja-JP" altLang="en-US" smtClean="0"/>
              <a:pPr>
                <a:defRPr/>
              </a:pPr>
              <a:t>34</a:t>
            </a:fld>
            <a:endParaRPr lang="en-US" altLang="ja-JP" dirty="0"/>
          </a:p>
        </p:txBody>
      </p:sp>
    </p:spTree>
    <p:extLst>
      <p:ext uri="{BB962C8B-B14F-4D97-AF65-F5344CB8AC3E}">
        <p14:creationId xmlns:p14="http://schemas.microsoft.com/office/powerpoint/2010/main" val="719844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Rectangle 2">
            <a:extLst>
              <a:ext uri="{FF2B5EF4-FFF2-40B4-BE49-F238E27FC236}">
                <a16:creationId xmlns:a16="http://schemas.microsoft.com/office/drawing/2014/main" id="{655E6CE6-DF1F-4E20-978D-BCC92C60154D}"/>
              </a:ext>
            </a:extLst>
          </p:cNvPr>
          <p:cNvSpPr txBox="1">
            <a:spLocks noChangeArrowheads="1"/>
          </p:cNvSpPr>
          <p:nvPr/>
        </p:nvSpPr>
        <p:spPr>
          <a:xfrm>
            <a:off x="1495822" y="261442"/>
            <a:ext cx="7560840" cy="527615"/>
          </a:xfrm>
          <a:prstGeom prst="rect">
            <a:avLst/>
          </a:prstGeom>
        </p:spPr>
        <p:txBody>
          <a:bodyPr/>
          <a:lstStyle>
            <a:lvl1pPr algn="ctr" defTabSz="957263" rtl="0" eaLnBrk="0" fontAlgn="base" hangingPunct="0">
              <a:spcBef>
                <a:spcPct val="0"/>
              </a:spcBef>
              <a:spcAft>
                <a:spcPct val="0"/>
              </a:spcAft>
              <a:defRPr kumimoji="1" sz="3600" kern="1200">
                <a:solidFill>
                  <a:schemeClr val="tx2"/>
                </a:solidFill>
                <a:latin typeface="+mj-lt"/>
                <a:ea typeface="+mj-ea"/>
                <a:cs typeface="+mj-cs"/>
              </a:defRPr>
            </a:lvl1pPr>
            <a:lvl2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2pPr>
            <a:lvl3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3pPr>
            <a:lvl4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4pPr>
            <a:lvl5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5pPr>
            <a:lvl6pPr marL="4572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6pPr>
            <a:lvl7pPr marL="9144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7pPr>
            <a:lvl8pPr marL="13716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8pPr>
            <a:lvl9pPr marL="18288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9pPr>
          </a:lstStyle>
          <a:p>
            <a:pPr algn="l" eaLnBrk="1" hangingPunct="1"/>
            <a:r>
              <a:rPr lang="ja-JP" altLang="en-US" sz="2400" dirty="0"/>
              <a:t>事例１：分娩経過中に強い下腹部痛と不穏状態を認め、</a:t>
            </a:r>
            <a:endParaRPr lang="en-US" altLang="ja-JP" sz="2400" dirty="0"/>
          </a:p>
          <a:p>
            <a:pPr algn="l" eaLnBrk="1" hangingPunct="1"/>
            <a:r>
              <a:rPr lang="ja-JP" altLang="en-US" sz="2400" dirty="0"/>
              <a:t>　　　   同時に胎児徐脈となった事例</a:t>
            </a:r>
            <a:endParaRPr lang="ja-JP" altLang="en-US" sz="1050" dirty="0"/>
          </a:p>
          <a:p>
            <a:pPr eaLnBrk="1" hangingPunct="1"/>
            <a:endParaRPr lang="en-US" altLang="ja-JP" dirty="0"/>
          </a:p>
        </p:txBody>
      </p:sp>
      <p:sp>
        <p:nvSpPr>
          <p:cNvPr id="22" name="コンテンツ プレースホルダー 21">
            <a:extLst>
              <a:ext uri="{FF2B5EF4-FFF2-40B4-BE49-F238E27FC236}">
                <a16:creationId xmlns:a16="http://schemas.microsoft.com/office/drawing/2014/main" id="{64BD104C-F91D-4AB9-B7BE-D138903203D7}"/>
              </a:ext>
            </a:extLst>
          </p:cNvPr>
          <p:cNvSpPr>
            <a:spLocks noGrp="1"/>
          </p:cNvSpPr>
          <p:nvPr>
            <p:ph idx="1"/>
          </p:nvPr>
        </p:nvSpPr>
        <p:spPr>
          <a:xfrm>
            <a:off x="373713" y="2517250"/>
            <a:ext cx="9156986" cy="2520280"/>
          </a:xfrm>
        </p:spPr>
        <p:txBody>
          <a:bodyPr/>
          <a:lstStyle/>
          <a:p>
            <a:pPr marL="0" indent="0">
              <a:buNone/>
            </a:pPr>
            <a:r>
              <a:rPr lang="en-US" altLang="ja-JP" sz="2800" dirty="0">
                <a:latin typeface="游ゴシック Medium" panose="020B0500000000000000" pitchFamily="50" charset="-128"/>
                <a:ea typeface="游ゴシック Medium" panose="020B0500000000000000" pitchFamily="50" charset="-128"/>
              </a:rPr>
              <a:t>【</a:t>
            </a:r>
            <a:r>
              <a:rPr lang="ja-JP" altLang="en-US" sz="2800" dirty="0">
                <a:latin typeface="游ゴシック Medium" panose="020B0500000000000000" pitchFamily="50" charset="-128"/>
                <a:ea typeface="游ゴシック Medium" panose="020B0500000000000000" pitchFamily="50" charset="-128"/>
              </a:rPr>
              <a:t>在胎週数</a:t>
            </a:r>
            <a:r>
              <a:rPr lang="en-US" altLang="ja-JP" sz="2800" dirty="0">
                <a:latin typeface="游ゴシック Medium" panose="020B0500000000000000" pitchFamily="50" charset="-128"/>
                <a:ea typeface="游ゴシック Medium" panose="020B0500000000000000" pitchFamily="50" charset="-128"/>
              </a:rPr>
              <a:t>】</a:t>
            </a:r>
            <a:r>
              <a:rPr lang="ja-JP" altLang="en-US" sz="2800" dirty="0">
                <a:latin typeface="游ゴシック Medium" panose="020B0500000000000000" pitchFamily="50" charset="-128"/>
                <a:ea typeface="游ゴシック Medium" panose="020B0500000000000000" pitchFamily="50" charset="-128"/>
              </a:rPr>
              <a:t>　</a:t>
            </a:r>
            <a:r>
              <a:rPr lang="en-US" altLang="ja-JP" sz="2800" dirty="0">
                <a:latin typeface="游ゴシック Medium" panose="020B0500000000000000" pitchFamily="50" charset="-128"/>
                <a:ea typeface="游ゴシック Medium" panose="020B0500000000000000" pitchFamily="50" charset="-128"/>
              </a:rPr>
              <a:t>36</a:t>
            </a:r>
            <a:r>
              <a:rPr lang="ja-JP" altLang="en-US" sz="2800" dirty="0">
                <a:latin typeface="游ゴシック Medium" panose="020B0500000000000000" pitchFamily="50" charset="-128"/>
                <a:ea typeface="游ゴシック Medium" panose="020B0500000000000000" pitchFamily="50" charset="-128"/>
              </a:rPr>
              <a:t>週</a:t>
            </a:r>
            <a:endParaRPr lang="en-US" altLang="ja-JP" sz="2800" dirty="0">
              <a:latin typeface="游ゴシック Medium" panose="020B0500000000000000" pitchFamily="50" charset="-128"/>
              <a:ea typeface="游ゴシック Medium" panose="020B0500000000000000" pitchFamily="50" charset="-128"/>
            </a:endParaRPr>
          </a:p>
          <a:p>
            <a:pPr marL="0" indent="0">
              <a:buNone/>
            </a:pPr>
            <a:endParaRPr lang="en-US" altLang="ja-JP" sz="1000" dirty="0">
              <a:latin typeface="游ゴシック Medium" panose="020B0500000000000000" pitchFamily="50" charset="-128"/>
              <a:ea typeface="游ゴシック Medium" panose="020B0500000000000000" pitchFamily="50" charset="-128"/>
            </a:endParaRPr>
          </a:p>
          <a:p>
            <a:pPr marL="0" indent="0">
              <a:buNone/>
            </a:pPr>
            <a:r>
              <a:rPr lang="en-US" altLang="ja-JP" sz="2800" dirty="0">
                <a:latin typeface="游ゴシック Medium" panose="020B0500000000000000" pitchFamily="50" charset="-128"/>
                <a:ea typeface="游ゴシック Medium" panose="020B0500000000000000" pitchFamily="50" charset="-128"/>
              </a:rPr>
              <a:t>【</a:t>
            </a:r>
            <a:r>
              <a:rPr lang="ja-JP" altLang="en-US" sz="2800" dirty="0">
                <a:latin typeface="游ゴシック Medium" panose="020B0500000000000000" pitchFamily="50" charset="-128"/>
                <a:ea typeface="游ゴシック Medium" panose="020B0500000000000000" pitchFamily="50" charset="-128"/>
              </a:rPr>
              <a:t>妊娠分娩経過</a:t>
            </a:r>
            <a:r>
              <a:rPr lang="en-US" altLang="ja-JP" sz="2800" dirty="0">
                <a:latin typeface="游ゴシック Medium" panose="020B0500000000000000" pitchFamily="50" charset="-128"/>
                <a:ea typeface="游ゴシック Medium" panose="020B0500000000000000" pitchFamily="50" charset="-128"/>
              </a:rPr>
              <a:t>】</a:t>
            </a:r>
          </a:p>
          <a:p>
            <a:pPr marL="0" indent="0">
              <a:buNone/>
            </a:pPr>
            <a:r>
              <a:rPr lang="ja-JP" altLang="en-US" sz="2800" dirty="0">
                <a:latin typeface="游ゴシック Medium" panose="020B0500000000000000" pitchFamily="50" charset="-128"/>
                <a:ea typeface="游ゴシック Medium" panose="020B0500000000000000" pitchFamily="50" charset="-128"/>
              </a:rPr>
              <a:t>妊娠</a:t>
            </a:r>
            <a:r>
              <a:rPr lang="en-US" altLang="ja-JP" sz="2800" dirty="0">
                <a:latin typeface="游ゴシック Medium" panose="020B0500000000000000" pitchFamily="50" charset="-128"/>
                <a:ea typeface="游ゴシック Medium" panose="020B0500000000000000" pitchFamily="50" charset="-128"/>
              </a:rPr>
              <a:t>34</a:t>
            </a:r>
            <a:r>
              <a:rPr lang="ja-JP" altLang="en-US" sz="2800" dirty="0">
                <a:latin typeface="游ゴシック Medium" panose="020B0500000000000000" pitchFamily="50" charset="-128"/>
                <a:ea typeface="游ゴシック Medium" panose="020B0500000000000000" pitchFamily="50" charset="-128"/>
              </a:rPr>
              <a:t>週より切迫早産のため入院管理</a:t>
            </a:r>
            <a:r>
              <a:rPr lang="en-US" altLang="ja-JP" sz="2800" dirty="0">
                <a:latin typeface="游ゴシック Medium" panose="020B0500000000000000" pitchFamily="50" charset="-128"/>
                <a:ea typeface="游ゴシック Medium" panose="020B0500000000000000" pitchFamily="50" charset="-128"/>
              </a:rPr>
              <a:t>､</a:t>
            </a:r>
          </a:p>
          <a:p>
            <a:pPr marL="0" indent="0">
              <a:buNone/>
            </a:pPr>
            <a:r>
              <a:rPr lang="ja-JP" altLang="en-US" sz="2800" dirty="0">
                <a:latin typeface="游ゴシック Medium" panose="020B0500000000000000" pitchFamily="50" charset="-128"/>
                <a:ea typeface="游ゴシック Medium" panose="020B0500000000000000" pitchFamily="50" charset="-128"/>
              </a:rPr>
              <a:t>塩酸リトドリン投与</a:t>
            </a:r>
            <a:endParaRPr lang="en-US" altLang="ja-JP" sz="2800" dirty="0">
              <a:latin typeface="游ゴシック Medium" panose="020B0500000000000000" pitchFamily="50" charset="-128"/>
              <a:ea typeface="游ゴシック Medium" panose="020B0500000000000000" pitchFamily="50" charset="-128"/>
            </a:endParaRPr>
          </a:p>
          <a:p>
            <a:pPr marL="0" indent="0">
              <a:buNone/>
            </a:pPr>
            <a:r>
              <a:rPr lang="ja-JP" altLang="en-US" sz="2800" dirty="0">
                <a:latin typeface="游ゴシック Medium" panose="020B0500000000000000" pitchFamily="50" charset="-128"/>
                <a:ea typeface="游ゴシック Medium" panose="020B0500000000000000" pitchFamily="50" charset="-128"/>
              </a:rPr>
              <a:t>陣痛発来したため児娩出の</a:t>
            </a:r>
            <a:r>
              <a:rPr lang="en-US" altLang="ja-JP" sz="2800" dirty="0">
                <a:latin typeface="游ゴシック Medium" panose="020B0500000000000000" pitchFamily="50" charset="-128"/>
                <a:ea typeface="游ゴシック Medium" panose="020B0500000000000000" pitchFamily="50" charset="-128"/>
              </a:rPr>
              <a:t>7</a:t>
            </a:r>
            <a:r>
              <a:rPr lang="ja-JP" altLang="en-US" sz="2800" dirty="0">
                <a:latin typeface="游ゴシック Medium" panose="020B0500000000000000" pitchFamily="50" charset="-128"/>
                <a:ea typeface="游ゴシック Medium" panose="020B0500000000000000" pitchFamily="50" charset="-128"/>
              </a:rPr>
              <a:t>時間</a:t>
            </a:r>
            <a:r>
              <a:rPr lang="en-US" altLang="ja-JP" sz="2800" dirty="0">
                <a:latin typeface="游ゴシック Medium" panose="020B0500000000000000" pitchFamily="50" charset="-128"/>
                <a:ea typeface="游ゴシック Medium" panose="020B0500000000000000" pitchFamily="50" charset="-128"/>
              </a:rPr>
              <a:t>12</a:t>
            </a:r>
            <a:r>
              <a:rPr lang="ja-JP" altLang="en-US" sz="2800" dirty="0">
                <a:latin typeface="游ゴシック Medium" panose="020B0500000000000000" pitchFamily="50" charset="-128"/>
                <a:ea typeface="游ゴシック Medium" panose="020B0500000000000000" pitchFamily="50" charset="-128"/>
              </a:rPr>
              <a:t>分前に塩酸リトドリン中止</a:t>
            </a:r>
            <a:endParaRPr kumimoji="1" lang="ja-JP" altLang="en-US" sz="2800" dirty="0">
              <a:latin typeface="游ゴシック Medium" panose="020B0500000000000000" pitchFamily="50" charset="-128"/>
              <a:ea typeface="游ゴシック Medium" panose="020B0500000000000000" pitchFamily="50" charset="-128"/>
            </a:endParaRPr>
          </a:p>
        </p:txBody>
      </p:sp>
      <p:sp>
        <p:nvSpPr>
          <p:cNvPr id="5" name="四角形: 角を丸くする 4">
            <a:extLst>
              <a:ext uri="{FF2B5EF4-FFF2-40B4-BE49-F238E27FC236}">
                <a16:creationId xmlns:a16="http://schemas.microsoft.com/office/drawing/2014/main" id="{676610F9-99B7-43DE-BE46-4459B2885AB9}"/>
              </a:ext>
            </a:extLst>
          </p:cNvPr>
          <p:cNvSpPr/>
          <p:nvPr/>
        </p:nvSpPr>
        <p:spPr bwMode="auto">
          <a:xfrm>
            <a:off x="399105" y="1485579"/>
            <a:ext cx="1312741" cy="648071"/>
          </a:xfrm>
          <a:prstGeom prst="round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3200" b="0" i="0" u="none" strike="noStrike" cap="none" normalizeH="0" baseline="0" dirty="0">
                <a:ln>
                  <a:noFill/>
                </a:ln>
                <a:solidFill>
                  <a:schemeClr val="tx1"/>
                </a:solidFill>
                <a:effectLst/>
                <a:latin typeface="游ゴシック Medium" panose="020B0500000000000000" pitchFamily="50" charset="-128"/>
                <a:ea typeface="游ゴシック Medium" panose="020B0500000000000000" pitchFamily="50" charset="-128"/>
              </a:rPr>
              <a:t>概要</a:t>
            </a:r>
          </a:p>
        </p:txBody>
      </p:sp>
      <p:sp>
        <p:nvSpPr>
          <p:cNvPr id="2" name="スライド番号プレースホルダー 1">
            <a:extLst>
              <a:ext uri="{FF2B5EF4-FFF2-40B4-BE49-F238E27FC236}">
                <a16:creationId xmlns:a16="http://schemas.microsoft.com/office/drawing/2014/main" id="{26619A38-FCB6-4C8A-915D-F68E6B4745F3}"/>
              </a:ext>
            </a:extLst>
          </p:cNvPr>
          <p:cNvSpPr>
            <a:spLocks noGrp="1"/>
          </p:cNvSpPr>
          <p:nvPr>
            <p:ph type="sldNum" sz="quarter" idx="12"/>
          </p:nvPr>
        </p:nvSpPr>
        <p:spPr/>
        <p:txBody>
          <a:bodyPr/>
          <a:lstStyle/>
          <a:p>
            <a:pPr>
              <a:defRPr/>
            </a:pPr>
            <a:fld id="{930F64EC-FE0A-4460-B896-894E0E1B6F85}" type="slidenum">
              <a:rPr lang="ja-JP" altLang="en-US" smtClean="0"/>
              <a:pPr>
                <a:defRPr/>
              </a:pPr>
              <a:t>35</a:t>
            </a:fld>
            <a:endParaRPr lang="en-US" altLang="ja-JP" dirty="0"/>
          </a:p>
        </p:txBody>
      </p:sp>
    </p:spTree>
    <p:extLst>
      <p:ext uri="{BB962C8B-B14F-4D97-AF65-F5344CB8AC3E}">
        <p14:creationId xmlns:p14="http://schemas.microsoft.com/office/powerpoint/2010/main" val="17349216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 name="Rectangle 2">
            <a:extLst>
              <a:ext uri="{FF2B5EF4-FFF2-40B4-BE49-F238E27FC236}">
                <a16:creationId xmlns:a16="http://schemas.microsoft.com/office/drawing/2014/main" id="{DDB3A6C6-48E1-4ACA-8211-20BD1DC0E396}"/>
              </a:ext>
            </a:extLst>
          </p:cNvPr>
          <p:cNvSpPr txBox="1">
            <a:spLocks noChangeArrowheads="1"/>
          </p:cNvSpPr>
          <p:nvPr/>
        </p:nvSpPr>
        <p:spPr>
          <a:xfrm>
            <a:off x="1495822" y="261442"/>
            <a:ext cx="7560840" cy="527615"/>
          </a:xfrm>
          <a:prstGeom prst="rect">
            <a:avLst/>
          </a:prstGeom>
        </p:spPr>
        <p:txBody>
          <a:bodyPr/>
          <a:lstStyle>
            <a:lvl1pPr algn="ctr" defTabSz="957263" rtl="0" eaLnBrk="0" fontAlgn="base" hangingPunct="0">
              <a:spcBef>
                <a:spcPct val="0"/>
              </a:spcBef>
              <a:spcAft>
                <a:spcPct val="0"/>
              </a:spcAft>
              <a:defRPr kumimoji="1" sz="3600" kern="1200">
                <a:solidFill>
                  <a:schemeClr val="tx2"/>
                </a:solidFill>
                <a:latin typeface="+mj-lt"/>
                <a:ea typeface="+mj-ea"/>
                <a:cs typeface="+mj-cs"/>
              </a:defRPr>
            </a:lvl1pPr>
            <a:lvl2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2pPr>
            <a:lvl3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3pPr>
            <a:lvl4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4pPr>
            <a:lvl5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5pPr>
            <a:lvl6pPr marL="4572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6pPr>
            <a:lvl7pPr marL="9144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7pPr>
            <a:lvl8pPr marL="13716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8pPr>
            <a:lvl9pPr marL="18288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9pPr>
          </a:lstStyle>
          <a:p>
            <a:pPr marL="0" marR="0" lvl="0" indent="0" algn="l" defTabSz="957263"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000000"/>
                </a:solidFill>
                <a:effectLst/>
                <a:uLnTx/>
                <a:uFillTx/>
                <a:latin typeface="HG丸ｺﾞｼｯｸM-PRO"/>
                <a:ea typeface="HG丸ｺﾞｼｯｸM-PRO"/>
                <a:cs typeface="+mj-cs"/>
              </a:rPr>
              <a:t>事例１：分娩経過中に強い下腹部痛と不穏状態を認め、</a:t>
            </a:r>
            <a:endParaRPr kumimoji="1" lang="en-US" altLang="ja-JP" sz="2400" b="0" i="0" u="none" strike="noStrike" kern="1200" cap="none" spc="0" normalizeH="0" baseline="0" noProof="0" dirty="0">
              <a:ln>
                <a:noFill/>
              </a:ln>
              <a:solidFill>
                <a:srgbClr val="000000"/>
              </a:solidFill>
              <a:effectLst/>
              <a:uLnTx/>
              <a:uFillTx/>
              <a:latin typeface="HG丸ｺﾞｼｯｸM-PRO"/>
              <a:ea typeface="HG丸ｺﾞｼｯｸM-PRO"/>
              <a:cs typeface="+mj-cs"/>
            </a:endParaRPr>
          </a:p>
          <a:p>
            <a:pPr marL="0" marR="0" lvl="0" indent="0" algn="l" defTabSz="957263"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000000"/>
                </a:solidFill>
                <a:effectLst/>
                <a:uLnTx/>
                <a:uFillTx/>
                <a:latin typeface="HG丸ｺﾞｼｯｸM-PRO"/>
                <a:ea typeface="HG丸ｺﾞｼｯｸM-PRO"/>
                <a:cs typeface="+mj-cs"/>
              </a:rPr>
              <a:t>　　　   同時に胎児徐脈となった事例</a:t>
            </a:r>
            <a:endParaRPr kumimoji="1" lang="ja-JP" altLang="en-US" sz="1050" b="0" i="0" u="none" strike="noStrike" kern="1200" cap="none" spc="0" normalizeH="0" baseline="0" noProof="0" dirty="0">
              <a:ln>
                <a:noFill/>
              </a:ln>
              <a:solidFill>
                <a:srgbClr val="000000"/>
              </a:solidFill>
              <a:effectLst/>
              <a:uLnTx/>
              <a:uFillTx/>
              <a:latin typeface="HG丸ｺﾞｼｯｸM-PRO"/>
              <a:ea typeface="HG丸ｺﾞｼｯｸM-PRO"/>
              <a:cs typeface="+mj-cs"/>
            </a:endParaRPr>
          </a:p>
          <a:p>
            <a:pPr marL="0" marR="0" lvl="0" indent="0" algn="ctr" defTabSz="957263" rtl="0" eaLnBrk="1" fontAlgn="base" latinLnBrk="0" hangingPunct="1">
              <a:lnSpc>
                <a:spcPct val="100000"/>
              </a:lnSpc>
              <a:spcBef>
                <a:spcPct val="0"/>
              </a:spcBef>
              <a:spcAft>
                <a:spcPct val="0"/>
              </a:spcAft>
              <a:buClrTx/>
              <a:buSzTx/>
              <a:buFontTx/>
              <a:buNone/>
              <a:tabLst/>
              <a:defRPr/>
            </a:pPr>
            <a:endParaRPr kumimoji="1" lang="en-US" altLang="ja-JP" sz="3600" b="0" i="0" u="none" strike="noStrike" kern="1200" cap="none" spc="0" normalizeH="0" baseline="0" noProof="0" dirty="0">
              <a:ln>
                <a:noFill/>
              </a:ln>
              <a:solidFill>
                <a:srgbClr val="000000"/>
              </a:solidFill>
              <a:effectLst/>
              <a:uLnTx/>
              <a:uFillTx/>
              <a:latin typeface="HG丸ｺﾞｼｯｸM-PRO"/>
              <a:ea typeface="HG丸ｺﾞｼｯｸM-PRO"/>
              <a:cs typeface="+mj-cs"/>
            </a:endParaRPr>
          </a:p>
        </p:txBody>
      </p:sp>
      <p:pic>
        <p:nvPicPr>
          <p:cNvPr id="8" name="コンテンツ プレースホルダー 7">
            <a:extLst>
              <a:ext uri="{FF2B5EF4-FFF2-40B4-BE49-F238E27FC236}">
                <a16:creationId xmlns:a16="http://schemas.microsoft.com/office/drawing/2014/main" id="{A9C99743-0FE4-4B20-8199-E43BD19B01A8}"/>
              </a:ext>
            </a:extLst>
          </p:cNvPr>
          <p:cNvPicPr>
            <a:picLocks noGrp="1" noChangeAspect="1"/>
          </p:cNvPicPr>
          <p:nvPr>
            <p:ph idx="1"/>
          </p:nvPr>
        </p:nvPicPr>
        <p:blipFill>
          <a:blip r:embed="rId2"/>
          <a:stretch>
            <a:fillRect/>
          </a:stretch>
        </p:blipFill>
        <p:spPr>
          <a:xfrm>
            <a:off x="199678" y="1845618"/>
            <a:ext cx="9399643" cy="1872208"/>
          </a:xfrm>
          <a:prstGeom prst="rect">
            <a:avLst/>
          </a:prstGeom>
        </p:spPr>
      </p:pic>
      <p:sp>
        <p:nvSpPr>
          <p:cNvPr id="10" name="矢印: 五方向 9">
            <a:extLst>
              <a:ext uri="{FF2B5EF4-FFF2-40B4-BE49-F238E27FC236}">
                <a16:creationId xmlns:a16="http://schemas.microsoft.com/office/drawing/2014/main" id="{97E61CF5-9582-48E4-BBC5-05F9FAE3A117}"/>
              </a:ext>
            </a:extLst>
          </p:cNvPr>
          <p:cNvSpPr/>
          <p:nvPr/>
        </p:nvSpPr>
        <p:spPr bwMode="auto">
          <a:xfrm>
            <a:off x="6248350" y="3861842"/>
            <a:ext cx="3168352" cy="624513"/>
          </a:xfrm>
          <a:prstGeom prst="homePlate">
            <a:avLst/>
          </a:prstGeom>
          <a:noFill/>
          <a:ln w="12700" cap="flat" cmpd="sng" algn="ctr">
            <a:solidFill>
              <a:schemeClr val="bg1">
                <a:lumMod val="65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dirty="0">
                <a:ln>
                  <a:noFill/>
                </a:ln>
                <a:solidFill>
                  <a:schemeClr val="tx1"/>
                </a:solidFill>
                <a:effectLst/>
                <a:latin typeface="游ゴシック Medium" panose="020B0500000000000000" pitchFamily="50" charset="-128"/>
                <a:ea typeface="游ゴシック Medium" panose="020B0500000000000000" pitchFamily="50" charset="-128"/>
              </a:rPr>
              <a:t>胎児は健常であり</a:t>
            </a:r>
            <a:r>
              <a:rPr lang="ja-JP" altLang="en-US" dirty="0">
                <a:latin typeface="游ゴシック Medium" panose="020B0500000000000000" pitchFamily="50" charset="-128"/>
                <a:ea typeface="游ゴシック Medium" panose="020B0500000000000000" pitchFamily="50" charset="-128"/>
              </a:rPr>
              <a:t>異常なし</a:t>
            </a:r>
            <a:endParaRPr lang="en-US" altLang="ja-JP" dirty="0">
              <a:latin typeface="游ゴシック Medium" panose="020B0500000000000000" pitchFamily="50" charset="-128"/>
              <a:ea typeface="游ゴシック Medium" panose="020B0500000000000000" pitchFamily="50" charset="-128"/>
            </a:endParaRPr>
          </a:p>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dirty="0">
                <a:ln>
                  <a:noFill/>
                </a:ln>
                <a:solidFill>
                  <a:schemeClr val="tx1"/>
                </a:solidFill>
                <a:effectLst/>
                <a:latin typeface="游ゴシック Medium" panose="020B0500000000000000" pitchFamily="50" charset="-128"/>
                <a:ea typeface="游ゴシック Medium" panose="020B0500000000000000" pitchFamily="50" charset="-128"/>
              </a:rPr>
              <a:t>分娩監視装置終了</a:t>
            </a:r>
          </a:p>
        </p:txBody>
      </p:sp>
      <p:sp>
        <p:nvSpPr>
          <p:cNvPr id="2" name="スライド番号プレースホルダー 1">
            <a:extLst>
              <a:ext uri="{FF2B5EF4-FFF2-40B4-BE49-F238E27FC236}">
                <a16:creationId xmlns:a16="http://schemas.microsoft.com/office/drawing/2014/main" id="{1DD05747-48E2-4D6A-826C-B5948948BF65}"/>
              </a:ext>
            </a:extLst>
          </p:cNvPr>
          <p:cNvSpPr>
            <a:spLocks noGrp="1"/>
          </p:cNvSpPr>
          <p:nvPr>
            <p:ph type="sldNum" sz="quarter" idx="12"/>
          </p:nvPr>
        </p:nvSpPr>
        <p:spPr/>
        <p:txBody>
          <a:bodyPr/>
          <a:lstStyle/>
          <a:p>
            <a:pPr>
              <a:defRPr/>
            </a:pPr>
            <a:fld id="{930F64EC-FE0A-4460-B896-894E0E1B6F85}" type="slidenum">
              <a:rPr lang="ja-JP" altLang="en-US" smtClean="0"/>
              <a:pPr>
                <a:defRPr/>
              </a:pPr>
              <a:t>36</a:t>
            </a:fld>
            <a:endParaRPr lang="en-US" altLang="ja-JP" dirty="0"/>
          </a:p>
        </p:txBody>
      </p:sp>
    </p:spTree>
    <p:extLst>
      <p:ext uri="{BB962C8B-B14F-4D97-AF65-F5344CB8AC3E}">
        <p14:creationId xmlns:p14="http://schemas.microsoft.com/office/powerpoint/2010/main" val="200686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 name="Rectangle 2">
            <a:extLst>
              <a:ext uri="{FF2B5EF4-FFF2-40B4-BE49-F238E27FC236}">
                <a16:creationId xmlns:a16="http://schemas.microsoft.com/office/drawing/2014/main" id="{DDB3A6C6-48E1-4ACA-8211-20BD1DC0E396}"/>
              </a:ext>
            </a:extLst>
          </p:cNvPr>
          <p:cNvSpPr txBox="1">
            <a:spLocks noChangeArrowheads="1"/>
          </p:cNvSpPr>
          <p:nvPr/>
        </p:nvSpPr>
        <p:spPr>
          <a:xfrm>
            <a:off x="1495822" y="261442"/>
            <a:ext cx="7560840" cy="527615"/>
          </a:xfrm>
          <a:prstGeom prst="rect">
            <a:avLst/>
          </a:prstGeom>
        </p:spPr>
        <p:txBody>
          <a:bodyPr/>
          <a:lstStyle>
            <a:lvl1pPr algn="ctr" defTabSz="957263" rtl="0" eaLnBrk="0" fontAlgn="base" hangingPunct="0">
              <a:spcBef>
                <a:spcPct val="0"/>
              </a:spcBef>
              <a:spcAft>
                <a:spcPct val="0"/>
              </a:spcAft>
              <a:defRPr kumimoji="1" sz="3600" kern="1200">
                <a:solidFill>
                  <a:schemeClr val="tx2"/>
                </a:solidFill>
                <a:latin typeface="+mj-lt"/>
                <a:ea typeface="+mj-ea"/>
                <a:cs typeface="+mj-cs"/>
              </a:defRPr>
            </a:lvl1pPr>
            <a:lvl2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2pPr>
            <a:lvl3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3pPr>
            <a:lvl4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4pPr>
            <a:lvl5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5pPr>
            <a:lvl6pPr marL="4572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6pPr>
            <a:lvl7pPr marL="9144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7pPr>
            <a:lvl8pPr marL="13716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8pPr>
            <a:lvl9pPr marL="18288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9pPr>
          </a:lstStyle>
          <a:p>
            <a:pPr algn="l" eaLnBrk="1" hangingPunct="1"/>
            <a:r>
              <a:rPr lang="ja-JP" altLang="en-US" sz="2400" dirty="0"/>
              <a:t>事例１：分娩経過中に強い下腹部痛と不穏状態を認め、</a:t>
            </a:r>
            <a:endParaRPr lang="en-US" altLang="ja-JP" sz="2400" dirty="0"/>
          </a:p>
          <a:p>
            <a:pPr algn="l" eaLnBrk="1" hangingPunct="1"/>
            <a:r>
              <a:rPr lang="ja-JP" altLang="en-US" sz="2400" dirty="0"/>
              <a:t>　　　   同時に胎児徐脈となった事例</a:t>
            </a:r>
            <a:endParaRPr lang="ja-JP" altLang="en-US" sz="1050" dirty="0"/>
          </a:p>
          <a:p>
            <a:pPr eaLnBrk="1" hangingPunct="1"/>
            <a:endParaRPr lang="en-US" altLang="ja-JP" dirty="0"/>
          </a:p>
        </p:txBody>
      </p:sp>
      <p:pic>
        <p:nvPicPr>
          <p:cNvPr id="4" name="コンテンツ プレースホルダー 3">
            <a:extLst>
              <a:ext uri="{FF2B5EF4-FFF2-40B4-BE49-F238E27FC236}">
                <a16:creationId xmlns:a16="http://schemas.microsoft.com/office/drawing/2014/main" id="{95B77C95-A207-4E83-BB47-A3B71F29C77D}"/>
              </a:ext>
            </a:extLst>
          </p:cNvPr>
          <p:cNvPicPr>
            <a:picLocks noGrp="1" noChangeAspect="1"/>
          </p:cNvPicPr>
          <p:nvPr>
            <p:ph idx="1"/>
          </p:nvPr>
        </p:nvPicPr>
        <p:blipFill>
          <a:blip r:embed="rId2"/>
          <a:stretch>
            <a:fillRect/>
          </a:stretch>
        </p:blipFill>
        <p:spPr>
          <a:xfrm>
            <a:off x="495300" y="3043520"/>
            <a:ext cx="8913813" cy="1640910"/>
          </a:xfrm>
          <a:prstGeom prst="rect">
            <a:avLst/>
          </a:prstGeom>
        </p:spPr>
      </p:pic>
      <p:pic>
        <p:nvPicPr>
          <p:cNvPr id="6" name="図 5">
            <a:extLst>
              <a:ext uri="{FF2B5EF4-FFF2-40B4-BE49-F238E27FC236}">
                <a16:creationId xmlns:a16="http://schemas.microsoft.com/office/drawing/2014/main" id="{DDF4BC3F-C4AA-454B-B797-DFB9980D7D65}"/>
              </a:ext>
            </a:extLst>
          </p:cNvPr>
          <p:cNvPicPr>
            <a:picLocks noChangeAspect="1"/>
          </p:cNvPicPr>
          <p:nvPr/>
        </p:nvPicPr>
        <p:blipFill>
          <a:blip r:embed="rId3"/>
          <a:stretch>
            <a:fillRect/>
          </a:stretch>
        </p:blipFill>
        <p:spPr>
          <a:xfrm>
            <a:off x="5816302" y="2061642"/>
            <a:ext cx="3936547" cy="978024"/>
          </a:xfrm>
          <a:prstGeom prst="rect">
            <a:avLst/>
          </a:prstGeom>
        </p:spPr>
      </p:pic>
      <p:pic>
        <p:nvPicPr>
          <p:cNvPr id="7" name="図 6">
            <a:extLst>
              <a:ext uri="{FF2B5EF4-FFF2-40B4-BE49-F238E27FC236}">
                <a16:creationId xmlns:a16="http://schemas.microsoft.com/office/drawing/2014/main" id="{B585B99E-7545-4B1C-A908-F3B47AE84ABD}"/>
              </a:ext>
            </a:extLst>
          </p:cNvPr>
          <p:cNvPicPr>
            <a:picLocks noChangeAspect="1"/>
          </p:cNvPicPr>
          <p:nvPr/>
        </p:nvPicPr>
        <p:blipFill>
          <a:blip r:embed="rId4"/>
          <a:stretch>
            <a:fillRect/>
          </a:stretch>
        </p:blipFill>
        <p:spPr>
          <a:xfrm>
            <a:off x="7170737" y="3008412"/>
            <a:ext cx="85725" cy="133350"/>
          </a:xfrm>
          <a:prstGeom prst="rect">
            <a:avLst/>
          </a:prstGeom>
        </p:spPr>
      </p:pic>
      <p:sp>
        <p:nvSpPr>
          <p:cNvPr id="2" name="スライド番号プレースホルダー 1">
            <a:extLst>
              <a:ext uri="{FF2B5EF4-FFF2-40B4-BE49-F238E27FC236}">
                <a16:creationId xmlns:a16="http://schemas.microsoft.com/office/drawing/2014/main" id="{6EAD3ED9-FC5F-459E-9F8E-DFB4AB00D530}"/>
              </a:ext>
            </a:extLst>
          </p:cNvPr>
          <p:cNvSpPr>
            <a:spLocks noGrp="1"/>
          </p:cNvSpPr>
          <p:nvPr>
            <p:ph type="sldNum" sz="quarter" idx="12"/>
          </p:nvPr>
        </p:nvSpPr>
        <p:spPr/>
        <p:txBody>
          <a:bodyPr/>
          <a:lstStyle/>
          <a:p>
            <a:pPr>
              <a:defRPr/>
            </a:pPr>
            <a:fld id="{930F64EC-FE0A-4460-B896-894E0E1B6F85}" type="slidenum">
              <a:rPr lang="ja-JP" altLang="en-US" smtClean="0"/>
              <a:pPr>
                <a:defRPr/>
              </a:pPr>
              <a:t>37</a:t>
            </a:fld>
            <a:endParaRPr lang="en-US" altLang="ja-JP" dirty="0"/>
          </a:p>
        </p:txBody>
      </p:sp>
    </p:spTree>
    <p:extLst>
      <p:ext uri="{BB962C8B-B14F-4D97-AF65-F5344CB8AC3E}">
        <p14:creationId xmlns:p14="http://schemas.microsoft.com/office/powerpoint/2010/main" val="8077279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 name="Rectangle 2">
            <a:extLst>
              <a:ext uri="{FF2B5EF4-FFF2-40B4-BE49-F238E27FC236}">
                <a16:creationId xmlns:a16="http://schemas.microsoft.com/office/drawing/2014/main" id="{DDB3A6C6-48E1-4ACA-8211-20BD1DC0E396}"/>
              </a:ext>
            </a:extLst>
          </p:cNvPr>
          <p:cNvSpPr txBox="1">
            <a:spLocks noChangeArrowheads="1"/>
          </p:cNvSpPr>
          <p:nvPr/>
        </p:nvSpPr>
        <p:spPr>
          <a:xfrm>
            <a:off x="1495822" y="261442"/>
            <a:ext cx="7560840" cy="527615"/>
          </a:xfrm>
          <a:prstGeom prst="rect">
            <a:avLst/>
          </a:prstGeom>
        </p:spPr>
        <p:txBody>
          <a:bodyPr/>
          <a:lstStyle>
            <a:lvl1pPr algn="ctr" defTabSz="957263" rtl="0" eaLnBrk="0" fontAlgn="base" hangingPunct="0">
              <a:spcBef>
                <a:spcPct val="0"/>
              </a:spcBef>
              <a:spcAft>
                <a:spcPct val="0"/>
              </a:spcAft>
              <a:defRPr kumimoji="1" sz="3600" kern="1200">
                <a:solidFill>
                  <a:schemeClr val="tx2"/>
                </a:solidFill>
                <a:latin typeface="+mj-lt"/>
                <a:ea typeface="+mj-ea"/>
                <a:cs typeface="+mj-cs"/>
              </a:defRPr>
            </a:lvl1pPr>
            <a:lvl2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2pPr>
            <a:lvl3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3pPr>
            <a:lvl4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4pPr>
            <a:lvl5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5pPr>
            <a:lvl6pPr marL="4572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6pPr>
            <a:lvl7pPr marL="9144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7pPr>
            <a:lvl8pPr marL="13716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8pPr>
            <a:lvl9pPr marL="18288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9pPr>
          </a:lstStyle>
          <a:p>
            <a:pPr algn="l" eaLnBrk="1" hangingPunct="1"/>
            <a:r>
              <a:rPr lang="ja-JP" altLang="en-US" sz="2400" dirty="0"/>
              <a:t>事例１：分娩経過中に強い下腹部痛と不穏状態を認め、</a:t>
            </a:r>
            <a:endParaRPr lang="en-US" altLang="ja-JP" sz="2400" dirty="0"/>
          </a:p>
          <a:p>
            <a:pPr algn="l" eaLnBrk="1" hangingPunct="1"/>
            <a:r>
              <a:rPr lang="ja-JP" altLang="en-US" sz="2400" dirty="0"/>
              <a:t>　　　   同時に胎児徐脈となった事例</a:t>
            </a:r>
            <a:endParaRPr lang="ja-JP" altLang="en-US" sz="1050" dirty="0"/>
          </a:p>
          <a:p>
            <a:pPr eaLnBrk="1" hangingPunct="1"/>
            <a:endParaRPr lang="en-US" altLang="ja-JP" dirty="0"/>
          </a:p>
        </p:txBody>
      </p:sp>
      <p:pic>
        <p:nvPicPr>
          <p:cNvPr id="5" name="図 4">
            <a:extLst>
              <a:ext uri="{FF2B5EF4-FFF2-40B4-BE49-F238E27FC236}">
                <a16:creationId xmlns:a16="http://schemas.microsoft.com/office/drawing/2014/main" id="{60ABE47E-9ADD-474E-B272-36B472B6F1A2}"/>
              </a:ext>
            </a:extLst>
          </p:cNvPr>
          <p:cNvPicPr>
            <a:picLocks noChangeAspect="1"/>
          </p:cNvPicPr>
          <p:nvPr/>
        </p:nvPicPr>
        <p:blipFill>
          <a:blip r:embed="rId2"/>
          <a:stretch>
            <a:fillRect/>
          </a:stretch>
        </p:blipFill>
        <p:spPr>
          <a:xfrm>
            <a:off x="163775" y="2997746"/>
            <a:ext cx="9540959" cy="1796632"/>
          </a:xfrm>
          <a:prstGeom prst="rect">
            <a:avLst/>
          </a:prstGeom>
        </p:spPr>
      </p:pic>
      <p:pic>
        <p:nvPicPr>
          <p:cNvPr id="12" name="図 11">
            <a:extLst>
              <a:ext uri="{FF2B5EF4-FFF2-40B4-BE49-F238E27FC236}">
                <a16:creationId xmlns:a16="http://schemas.microsoft.com/office/drawing/2014/main" id="{E35EBE85-9DFE-4B0C-9726-8EE4A3C055C8}"/>
              </a:ext>
            </a:extLst>
          </p:cNvPr>
          <p:cNvPicPr>
            <a:picLocks noChangeAspect="1"/>
          </p:cNvPicPr>
          <p:nvPr/>
        </p:nvPicPr>
        <p:blipFill>
          <a:blip r:embed="rId3"/>
          <a:stretch>
            <a:fillRect/>
          </a:stretch>
        </p:blipFill>
        <p:spPr>
          <a:xfrm>
            <a:off x="487710" y="2610842"/>
            <a:ext cx="1114425" cy="485775"/>
          </a:xfrm>
          <a:prstGeom prst="rect">
            <a:avLst/>
          </a:prstGeom>
        </p:spPr>
      </p:pic>
      <p:pic>
        <p:nvPicPr>
          <p:cNvPr id="13" name="図 12">
            <a:extLst>
              <a:ext uri="{FF2B5EF4-FFF2-40B4-BE49-F238E27FC236}">
                <a16:creationId xmlns:a16="http://schemas.microsoft.com/office/drawing/2014/main" id="{D00BC3BF-D6CC-4E28-8A9D-D30D7883235E}"/>
              </a:ext>
            </a:extLst>
          </p:cNvPr>
          <p:cNvPicPr>
            <a:picLocks noChangeAspect="1"/>
          </p:cNvPicPr>
          <p:nvPr/>
        </p:nvPicPr>
        <p:blipFill>
          <a:blip r:embed="rId4"/>
          <a:stretch>
            <a:fillRect/>
          </a:stretch>
        </p:blipFill>
        <p:spPr>
          <a:xfrm>
            <a:off x="2228498" y="1917626"/>
            <a:ext cx="5604028" cy="1101849"/>
          </a:xfrm>
          <a:prstGeom prst="rect">
            <a:avLst/>
          </a:prstGeom>
        </p:spPr>
      </p:pic>
      <p:pic>
        <p:nvPicPr>
          <p:cNvPr id="15" name="図 14">
            <a:extLst>
              <a:ext uri="{FF2B5EF4-FFF2-40B4-BE49-F238E27FC236}">
                <a16:creationId xmlns:a16="http://schemas.microsoft.com/office/drawing/2014/main" id="{067180F8-A696-44A3-BFBC-6907809454A8}"/>
              </a:ext>
            </a:extLst>
          </p:cNvPr>
          <p:cNvPicPr>
            <a:picLocks noChangeAspect="1"/>
          </p:cNvPicPr>
          <p:nvPr/>
        </p:nvPicPr>
        <p:blipFill>
          <a:blip r:embed="rId5"/>
          <a:stretch>
            <a:fillRect/>
          </a:stretch>
        </p:blipFill>
        <p:spPr>
          <a:xfrm>
            <a:off x="6927626" y="4725938"/>
            <a:ext cx="2705100" cy="514350"/>
          </a:xfrm>
          <a:prstGeom prst="rect">
            <a:avLst/>
          </a:prstGeom>
        </p:spPr>
      </p:pic>
      <p:sp>
        <p:nvSpPr>
          <p:cNvPr id="2" name="スライド番号プレースホルダー 1">
            <a:extLst>
              <a:ext uri="{FF2B5EF4-FFF2-40B4-BE49-F238E27FC236}">
                <a16:creationId xmlns:a16="http://schemas.microsoft.com/office/drawing/2014/main" id="{AE78F168-7A98-45E8-B8A9-13D08C1FD9A1}"/>
              </a:ext>
            </a:extLst>
          </p:cNvPr>
          <p:cNvSpPr>
            <a:spLocks noGrp="1"/>
          </p:cNvSpPr>
          <p:nvPr>
            <p:ph type="sldNum" sz="quarter" idx="12"/>
          </p:nvPr>
        </p:nvSpPr>
        <p:spPr/>
        <p:txBody>
          <a:bodyPr/>
          <a:lstStyle/>
          <a:p>
            <a:pPr>
              <a:defRPr/>
            </a:pPr>
            <a:fld id="{930F64EC-FE0A-4460-B896-894E0E1B6F85}" type="slidenum">
              <a:rPr lang="ja-JP" altLang="en-US" smtClean="0"/>
              <a:pPr>
                <a:defRPr/>
              </a:pPr>
              <a:t>38</a:t>
            </a:fld>
            <a:endParaRPr lang="en-US" altLang="ja-JP" dirty="0"/>
          </a:p>
        </p:txBody>
      </p:sp>
    </p:spTree>
    <p:extLst>
      <p:ext uri="{BB962C8B-B14F-4D97-AF65-F5344CB8AC3E}">
        <p14:creationId xmlns:p14="http://schemas.microsoft.com/office/powerpoint/2010/main" val="32376821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2C69E203-2C8B-4698-98C3-BE099FB7B728}"/>
              </a:ext>
            </a:extLst>
          </p:cNvPr>
          <p:cNvSpPr>
            <a:spLocks noGrp="1" noChangeArrowheads="1"/>
          </p:cNvSpPr>
          <p:nvPr>
            <p:ph type="title"/>
          </p:nvPr>
        </p:nvSpPr>
        <p:spPr>
          <a:xfrm>
            <a:off x="480727" y="106903"/>
            <a:ext cx="7124620" cy="847725"/>
          </a:xfrm>
        </p:spPr>
        <p:txBody>
          <a:bodyPr/>
          <a:lstStyle/>
          <a:p>
            <a:pPr eaLnBrk="1" hangingPunct="1">
              <a:defRPr/>
            </a:pPr>
            <a:r>
              <a:rPr lang="ja-JP" altLang="en-US" sz="3200" dirty="0"/>
              <a:t>制度の改定（一般審査基準）</a:t>
            </a:r>
          </a:p>
        </p:txBody>
      </p:sp>
      <p:grpSp>
        <p:nvGrpSpPr>
          <p:cNvPr id="6" name="グループ化 5">
            <a:extLst>
              <a:ext uri="{FF2B5EF4-FFF2-40B4-BE49-F238E27FC236}">
                <a16:creationId xmlns:a16="http://schemas.microsoft.com/office/drawing/2014/main" id="{A8C047E3-19A4-4063-8D2F-46DAE44BC9C4}"/>
              </a:ext>
            </a:extLst>
          </p:cNvPr>
          <p:cNvGrpSpPr/>
          <p:nvPr/>
        </p:nvGrpSpPr>
        <p:grpSpPr>
          <a:xfrm>
            <a:off x="155575" y="1338263"/>
            <a:ext cx="9244013" cy="4484687"/>
            <a:chOff x="155575" y="1338263"/>
            <a:chExt cx="9244013" cy="4484687"/>
          </a:xfrm>
        </p:grpSpPr>
        <p:pic>
          <p:nvPicPr>
            <p:cNvPr id="9" name="図 6">
              <a:extLst>
                <a:ext uri="{FF2B5EF4-FFF2-40B4-BE49-F238E27FC236}">
                  <a16:creationId xmlns:a16="http://schemas.microsoft.com/office/drawing/2014/main" id="{B6B0D026-57FB-4347-B5AB-0AF99092576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5575" y="1338263"/>
              <a:ext cx="9244013" cy="448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テキスト ボックス 11">
              <a:extLst>
                <a:ext uri="{FF2B5EF4-FFF2-40B4-BE49-F238E27FC236}">
                  <a16:creationId xmlns:a16="http://schemas.microsoft.com/office/drawing/2014/main" id="{EC22121A-8F93-44FA-BA5B-7EAFF8D47B01}"/>
                </a:ext>
              </a:extLst>
            </p:cNvPr>
            <p:cNvSpPr txBox="1"/>
            <p:nvPr/>
          </p:nvSpPr>
          <p:spPr>
            <a:xfrm>
              <a:off x="279401" y="1557087"/>
              <a:ext cx="4140200" cy="523220"/>
            </a:xfrm>
            <a:prstGeom prst="rect">
              <a:avLst/>
            </a:prstGeom>
            <a:solidFill>
              <a:schemeClr val="bg1"/>
            </a:solidFill>
          </p:spPr>
          <p:txBody>
            <a:bodyPr wrap="square" rtlCol="0">
              <a:spAutoFit/>
            </a:bodyPr>
            <a:lstStyle/>
            <a:p>
              <a:pPr algn="ctr"/>
              <a:r>
                <a:rPr kumimoji="1" lang="ja-JP" altLang="en-US" sz="1400" dirty="0"/>
                <a:t>改定前</a:t>
              </a:r>
              <a:endParaRPr kumimoji="1" lang="en-US" altLang="ja-JP" sz="1400" dirty="0"/>
            </a:p>
            <a:p>
              <a:pPr algn="ctr"/>
              <a:r>
                <a:rPr kumimoji="1" lang="ja-JP" altLang="en-US" sz="1400" dirty="0"/>
                <a:t>（</a:t>
              </a:r>
              <a:r>
                <a:rPr kumimoji="1" lang="en-US" altLang="ja-JP" sz="1400" dirty="0"/>
                <a:t>2009</a:t>
              </a:r>
              <a:r>
                <a:rPr kumimoji="1" lang="ja-JP" altLang="en-US" sz="1400" dirty="0"/>
                <a:t>年から</a:t>
              </a:r>
              <a:r>
                <a:rPr kumimoji="1" lang="en-US" altLang="ja-JP" sz="1400" dirty="0"/>
                <a:t>2014</a:t>
              </a:r>
              <a:r>
                <a:rPr kumimoji="1" lang="ja-JP" altLang="en-US" sz="1400" dirty="0"/>
                <a:t>年までに出生した児に適用）</a:t>
              </a:r>
            </a:p>
          </p:txBody>
        </p:sp>
        <p:sp>
          <p:nvSpPr>
            <p:cNvPr id="13" name="テキスト ボックス 12">
              <a:extLst>
                <a:ext uri="{FF2B5EF4-FFF2-40B4-BE49-F238E27FC236}">
                  <a16:creationId xmlns:a16="http://schemas.microsoft.com/office/drawing/2014/main" id="{2DAD2619-34F4-4D73-AFFC-41DAE77A7864}"/>
                </a:ext>
              </a:extLst>
            </p:cNvPr>
            <p:cNvSpPr txBox="1"/>
            <p:nvPr/>
          </p:nvSpPr>
          <p:spPr>
            <a:xfrm>
              <a:off x="5499099" y="1557087"/>
              <a:ext cx="3721101" cy="523220"/>
            </a:xfrm>
            <a:prstGeom prst="rect">
              <a:avLst/>
            </a:prstGeom>
            <a:solidFill>
              <a:schemeClr val="bg1"/>
            </a:solidFill>
          </p:spPr>
          <p:txBody>
            <a:bodyPr wrap="square" rtlCol="0">
              <a:spAutoFit/>
            </a:bodyPr>
            <a:lstStyle/>
            <a:p>
              <a:pPr algn="ctr"/>
              <a:r>
                <a:rPr kumimoji="1" lang="ja-JP" altLang="en-US" sz="1400" dirty="0"/>
                <a:t>改定後</a:t>
              </a:r>
              <a:endParaRPr kumimoji="1" lang="en-US" altLang="ja-JP" sz="1400" dirty="0"/>
            </a:p>
            <a:p>
              <a:pPr algn="ctr"/>
              <a:r>
                <a:rPr kumimoji="1" lang="ja-JP" altLang="en-US" sz="1400" dirty="0"/>
                <a:t>（</a:t>
              </a:r>
              <a:r>
                <a:rPr kumimoji="1" lang="en-US" altLang="ja-JP" sz="1400" dirty="0"/>
                <a:t>2015</a:t>
              </a:r>
              <a:r>
                <a:rPr kumimoji="1" lang="ja-JP" altLang="en-US" sz="1400" dirty="0"/>
                <a:t>年以降に出生した児に適用）</a:t>
              </a:r>
            </a:p>
          </p:txBody>
        </p:sp>
      </p:grpSp>
      <p:sp>
        <p:nvSpPr>
          <p:cNvPr id="14" name="角丸四角形 4">
            <a:extLst>
              <a:ext uri="{FF2B5EF4-FFF2-40B4-BE49-F238E27FC236}">
                <a16:creationId xmlns:a16="http://schemas.microsoft.com/office/drawing/2014/main" id="{20A68235-D562-4FE4-B7A1-2A7FA4A61FFB}"/>
              </a:ext>
            </a:extLst>
          </p:cNvPr>
          <p:cNvSpPr>
            <a:spLocks noChangeArrowheads="1"/>
          </p:cNvSpPr>
          <p:nvPr/>
        </p:nvSpPr>
        <p:spPr bwMode="auto">
          <a:xfrm>
            <a:off x="155575" y="5822950"/>
            <a:ext cx="9244013" cy="661988"/>
          </a:xfrm>
          <a:prstGeom prst="roundRect">
            <a:avLst>
              <a:gd name="adj" fmla="val 16667"/>
            </a:avLst>
          </a:prstGeom>
          <a:gradFill rotWithShape="1">
            <a:gsLst>
              <a:gs pos="0">
                <a:srgbClr val="FFFFFF"/>
              </a:gs>
              <a:gs pos="100000">
                <a:srgbClr val="FFD937"/>
              </a:gs>
            </a:gsLst>
            <a:path path="rect">
              <a:fillToRect l="50000" t="50000" r="50000" b="50000"/>
            </a:path>
          </a:gra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dirty="0">
                <a:solidFill>
                  <a:srgbClr val="FF0000"/>
                </a:solidFill>
                <a:ea typeface="HG丸ｺﾞｼｯｸM-PRO" panose="020F0600000000000000" pitchFamily="50" charset="-128"/>
              </a:rPr>
              <a:t>２０１５年１月以降は改定前・後の基準が並存し、児の出生年によって適用される基準が異なります。</a:t>
            </a:r>
          </a:p>
        </p:txBody>
      </p:sp>
      <p:sp>
        <p:nvSpPr>
          <p:cNvPr id="2" name="スライド番号プレースホルダー 1">
            <a:extLst>
              <a:ext uri="{FF2B5EF4-FFF2-40B4-BE49-F238E27FC236}">
                <a16:creationId xmlns:a16="http://schemas.microsoft.com/office/drawing/2014/main" id="{E98247C0-FA81-493F-93AC-FC041BB35834}"/>
              </a:ext>
            </a:extLst>
          </p:cNvPr>
          <p:cNvSpPr>
            <a:spLocks noGrp="1"/>
          </p:cNvSpPr>
          <p:nvPr>
            <p:ph type="sldNum" sz="quarter" idx="12"/>
          </p:nvPr>
        </p:nvSpPr>
        <p:spPr/>
        <p:txBody>
          <a:bodyPr/>
          <a:lstStyle/>
          <a:p>
            <a:pPr>
              <a:defRPr/>
            </a:pPr>
            <a:fld id="{930F64EC-FE0A-4460-B896-894E0E1B6F85}" type="slidenum">
              <a:rPr lang="ja-JP" altLang="en-US" smtClean="0"/>
              <a:pPr>
                <a:defRPr/>
              </a:pPr>
              <a:t>3</a:t>
            </a:fld>
            <a:endParaRPr lang="en-US" altLang="ja-JP" dirty="0"/>
          </a:p>
        </p:txBody>
      </p:sp>
    </p:spTree>
    <p:extLst>
      <p:ext uri="{BB962C8B-B14F-4D97-AF65-F5344CB8AC3E}">
        <p14:creationId xmlns:p14="http://schemas.microsoft.com/office/powerpoint/2010/main" val="22118469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 name="Rectangle 2">
            <a:extLst>
              <a:ext uri="{FF2B5EF4-FFF2-40B4-BE49-F238E27FC236}">
                <a16:creationId xmlns:a16="http://schemas.microsoft.com/office/drawing/2014/main" id="{DDB3A6C6-48E1-4ACA-8211-20BD1DC0E396}"/>
              </a:ext>
            </a:extLst>
          </p:cNvPr>
          <p:cNvSpPr txBox="1">
            <a:spLocks noChangeArrowheads="1"/>
          </p:cNvSpPr>
          <p:nvPr/>
        </p:nvSpPr>
        <p:spPr>
          <a:xfrm>
            <a:off x="1495822" y="261442"/>
            <a:ext cx="7560840" cy="527615"/>
          </a:xfrm>
          <a:prstGeom prst="rect">
            <a:avLst/>
          </a:prstGeom>
        </p:spPr>
        <p:txBody>
          <a:bodyPr/>
          <a:lstStyle>
            <a:lvl1pPr algn="ctr" defTabSz="957263" rtl="0" eaLnBrk="0" fontAlgn="base" hangingPunct="0">
              <a:spcBef>
                <a:spcPct val="0"/>
              </a:spcBef>
              <a:spcAft>
                <a:spcPct val="0"/>
              </a:spcAft>
              <a:defRPr kumimoji="1" sz="3600" kern="1200">
                <a:solidFill>
                  <a:schemeClr val="tx2"/>
                </a:solidFill>
                <a:latin typeface="+mj-lt"/>
                <a:ea typeface="+mj-ea"/>
                <a:cs typeface="+mj-cs"/>
              </a:defRPr>
            </a:lvl1pPr>
            <a:lvl2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2pPr>
            <a:lvl3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3pPr>
            <a:lvl4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4pPr>
            <a:lvl5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5pPr>
            <a:lvl6pPr marL="4572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6pPr>
            <a:lvl7pPr marL="9144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7pPr>
            <a:lvl8pPr marL="13716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8pPr>
            <a:lvl9pPr marL="18288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9pPr>
          </a:lstStyle>
          <a:p>
            <a:pPr algn="l" eaLnBrk="1" hangingPunct="1"/>
            <a:r>
              <a:rPr lang="ja-JP" altLang="en-US" sz="2400" dirty="0"/>
              <a:t>事例１：分娩経過中に強い下腹部痛と不穏状態を認め、</a:t>
            </a:r>
            <a:endParaRPr lang="en-US" altLang="ja-JP" sz="2400" dirty="0"/>
          </a:p>
          <a:p>
            <a:pPr algn="l" eaLnBrk="1" hangingPunct="1"/>
            <a:r>
              <a:rPr lang="ja-JP" altLang="en-US" sz="2400" dirty="0"/>
              <a:t>　　　   同時に胎児徐脈となった事例</a:t>
            </a:r>
            <a:endParaRPr lang="ja-JP" altLang="en-US" sz="1050" dirty="0"/>
          </a:p>
          <a:p>
            <a:pPr eaLnBrk="1" hangingPunct="1"/>
            <a:endParaRPr lang="en-US" altLang="ja-JP" dirty="0"/>
          </a:p>
        </p:txBody>
      </p:sp>
      <p:pic>
        <p:nvPicPr>
          <p:cNvPr id="2" name="図 1">
            <a:extLst>
              <a:ext uri="{FF2B5EF4-FFF2-40B4-BE49-F238E27FC236}">
                <a16:creationId xmlns:a16="http://schemas.microsoft.com/office/drawing/2014/main" id="{E32FDE47-0AF6-40EC-9372-5682F2B2EC06}"/>
              </a:ext>
            </a:extLst>
          </p:cNvPr>
          <p:cNvPicPr>
            <a:picLocks noChangeAspect="1"/>
          </p:cNvPicPr>
          <p:nvPr/>
        </p:nvPicPr>
        <p:blipFill>
          <a:blip r:embed="rId2"/>
          <a:stretch>
            <a:fillRect/>
          </a:stretch>
        </p:blipFill>
        <p:spPr>
          <a:xfrm>
            <a:off x="144015" y="2061642"/>
            <a:ext cx="9632727" cy="1725450"/>
          </a:xfrm>
          <a:prstGeom prst="rect">
            <a:avLst/>
          </a:prstGeom>
        </p:spPr>
      </p:pic>
      <p:pic>
        <p:nvPicPr>
          <p:cNvPr id="4" name="図 3">
            <a:extLst>
              <a:ext uri="{FF2B5EF4-FFF2-40B4-BE49-F238E27FC236}">
                <a16:creationId xmlns:a16="http://schemas.microsoft.com/office/drawing/2014/main" id="{51330D6C-4797-4A20-8CA8-373861BA2100}"/>
              </a:ext>
            </a:extLst>
          </p:cNvPr>
          <p:cNvPicPr>
            <a:picLocks noChangeAspect="1"/>
          </p:cNvPicPr>
          <p:nvPr/>
        </p:nvPicPr>
        <p:blipFill>
          <a:blip r:embed="rId3"/>
          <a:stretch>
            <a:fillRect/>
          </a:stretch>
        </p:blipFill>
        <p:spPr>
          <a:xfrm>
            <a:off x="271686" y="4766062"/>
            <a:ext cx="5976664" cy="1760076"/>
          </a:xfrm>
          <a:prstGeom prst="rect">
            <a:avLst/>
          </a:prstGeom>
        </p:spPr>
      </p:pic>
      <p:sp>
        <p:nvSpPr>
          <p:cNvPr id="14" name="矢印: 五方向 13">
            <a:extLst>
              <a:ext uri="{FF2B5EF4-FFF2-40B4-BE49-F238E27FC236}">
                <a16:creationId xmlns:a16="http://schemas.microsoft.com/office/drawing/2014/main" id="{8CA93917-1B69-4D21-BF33-732D91F9FEE6}"/>
              </a:ext>
            </a:extLst>
          </p:cNvPr>
          <p:cNvSpPr/>
          <p:nvPr/>
        </p:nvSpPr>
        <p:spPr bwMode="auto">
          <a:xfrm>
            <a:off x="6392366" y="5331144"/>
            <a:ext cx="2376264" cy="834954"/>
          </a:xfrm>
          <a:prstGeom prst="homePlate">
            <a:avLst/>
          </a:prstGeom>
          <a:noFill/>
          <a:ln w="12700" cap="flat" cmpd="sng" algn="ctr">
            <a:solidFill>
              <a:schemeClr val="bg1">
                <a:lumMod val="65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50000"/>
              </a:lnSpc>
              <a:spcBef>
                <a:spcPct val="0"/>
              </a:spcBef>
              <a:spcAft>
                <a:spcPct val="0"/>
              </a:spcAft>
              <a:buClrTx/>
              <a:buSzTx/>
              <a:buFontTx/>
              <a:buNone/>
              <a:tabLst/>
            </a:pPr>
            <a:r>
              <a:rPr kumimoji="1" lang="en-US" altLang="ja-JP" sz="1800" b="0" i="0" u="none" strike="noStrike" cap="none" normalizeH="0" baseline="0" dirty="0">
                <a:ln>
                  <a:noFill/>
                </a:ln>
                <a:solidFill>
                  <a:schemeClr val="tx1"/>
                </a:solidFill>
                <a:effectLst/>
                <a:latin typeface="游ゴシック Medium" panose="020B0500000000000000" pitchFamily="50" charset="-128"/>
                <a:ea typeface="游ゴシック Medium" panose="020B0500000000000000" pitchFamily="50" charset="-128"/>
              </a:rPr>
              <a:t>1</a:t>
            </a:r>
            <a:r>
              <a:rPr kumimoji="1" lang="ja-JP" altLang="en-US" sz="1800" b="0" i="0" u="none" strike="noStrike" cap="none" normalizeH="0" baseline="0" dirty="0">
                <a:ln>
                  <a:noFill/>
                </a:ln>
                <a:solidFill>
                  <a:schemeClr val="tx1"/>
                </a:solidFill>
                <a:effectLst/>
                <a:latin typeface="游ゴシック Medium" panose="020B0500000000000000" pitchFamily="50" charset="-128"/>
                <a:ea typeface="游ゴシック Medium" panose="020B0500000000000000" pitchFamily="50" charset="-128"/>
              </a:rPr>
              <a:t>時間</a:t>
            </a:r>
            <a:r>
              <a:rPr kumimoji="1" lang="en-US" altLang="ja-JP" sz="1800" b="0" i="0" u="none" strike="noStrike" cap="none" normalizeH="0" baseline="0" dirty="0">
                <a:ln>
                  <a:noFill/>
                </a:ln>
                <a:solidFill>
                  <a:schemeClr val="tx1"/>
                </a:solidFill>
                <a:effectLst/>
                <a:latin typeface="游ゴシック Medium" panose="020B0500000000000000" pitchFamily="50" charset="-128"/>
                <a:ea typeface="游ゴシック Medium" panose="020B0500000000000000" pitchFamily="50" charset="-128"/>
              </a:rPr>
              <a:t>20</a:t>
            </a:r>
            <a:r>
              <a:rPr kumimoji="1" lang="ja-JP" altLang="en-US" sz="1800" b="0" i="0" u="none" strike="noStrike" cap="none" normalizeH="0" baseline="0" dirty="0">
                <a:ln>
                  <a:noFill/>
                </a:ln>
                <a:solidFill>
                  <a:schemeClr val="tx1"/>
                </a:solidFill>
                <a:effectLst/>
                <a:latin typeface="游ゴシック Medium" panose="020B0500000000000000" pitchFamily="50" charset="-128"/>
                <a:ea typeface="游ゴシック Medium" panose="020B0500000000000000" pitchFamily="50" charset="-128"/>
              </a:rPr>
              <a:t>分後に</a:t>
            </a:r>
            <a:endParaRPr kumimoji="1" lang="en-US" altLang="ja-JP" sz="1800" b="0" i="0" u="none" strike="noStrike" cap="none" normalizeH="0" baseline="0" dirty="0">
              <a:ln>
                <a:noFill/>
              </a:ln>
              <a:solidFill>
                <a:schemeClr val="tx1"/>
              </a:solidFill>
              <a:effectLst/>
              <a:latin typeface="游ゴシック Medium" panose="020B0500000000000000" pitchFamily="50" charset="-128"/>
              <a:ea typeface="游ゴシック Medium" panose="020B0500000000000000" pitchFamily="50" charset="-128"/>
            </a:endParaRPr>
          </a:p>
          <a:p>
            <a:pPr marL="0" marR="0" indent="0" algn="ctr" defTabSz="914400" rtl="0" eaLnBrk="1" fontAlgn="base" latinLnBrk="0" hangingPunct="1">
              <a:lnSpc>
                <a:spcPct val="150000"/>
              </a:lnSpc>
              <a:spcBef>
                <a:spcPct val="0"/>
              </a:spcBef>
              <a:spcAft>
                <a:spcPct val="0"/>
              </a:spcAft>
              <a:buClrTx/>
              <a:buSzTx/>
              <a:buFontTx/>
              <a:buNone/>
              <a:tabLst/>
            </a:pPr>
            <a:r>
              <a:rPr lang="ja-JP" altLang="en-US" dirty="0">
                <a:latin typeface="游ゴシック Medium" panose="020B0500000000000000" pitchFamily="50" charset="-128"/>
                <a:ea typeface="游ゴシック Medium" panose="020B0500000000000000" pitchFamily="50" charset="-128"/>
              </a:rPr>
              <a:t>帝王切開で児娩出</a:t>
            </a:r>
            <a:endParaRPr kumimoji="1" lang="ja-JP" altLang="en-US" sz="1800" b="0" i="0" u="none" strike="noStrike" cap="none" normalizeH="0" baseline="0" dirty="0">
              <a:ln>
                <a:noFill/>
              </a:ln>
              <a:solidFill>
                <a:schemeClr val="tx1"/>
              </a:solidFill>
              <a:effectLst/>
              <a:latin typeface="游ゴシック Medium" panose="020B0500000000000000" pitchFamily="50" charset="-128"/>
              <a:ea typeface="游ゴシック Medium" panose="020B0500000000000000" pitchFamily="50" charset="-128"/>
            </a:endParaRPr>
          </a:p>
        </p:txBody>
      </p:sp>
      <p:pic>
        <p:nvPicPr>
          <p:cNvPr id="8" name="図 7">
            <a:extLst>
              <a:ext uri="{FF2B5EF4-FFF2-40B4-BE49-F238E27FC236}">
                <a16:creationId xmlns:a16="http://schemas.microsoft.com/office/drawing/2014/main" id="{C695BF1B-819A-46D0-A90E-42FEDE6F9FA9}"/>
              </a:ext>
            </a:extLst>
          </p:cNvPr>
          <p:cNvPicPr>
            <a:picLocks noChangeAspect="1"/>
          </p:cNvPicPr>
          <p:nvPr/>
        </p:nvPicPr>
        <p:blipFill>
          <a:blip r:embed="rId4"/>
          <a:stretch>
            <a:fillRect/>
          </a:stretch>
        </p:blipFill>
        <p:spPr>
          <a:xfrm>
            <a:off x="2540818" y="1341562"/>
            <a:ext cx="5219700" cy="781050"/>
          </a:xfrm>
          <a:prstGeom prst="rect">
            <a:avLst/>
          </a:prstGeom>
        </p:spPr>
      </p:pic>
      <p:pic>
        <p:nvPicPr>
          <p:cNvPr id="9" name="図 8">
            <a:extLst>
              <a:ext uri="{FF2B5EF4-FFF2-40B4-BE49-F238E27FC236}">
                <a16:creationId xmlns:a16="http://schemas.microsoft.com/office/drawing/2014/main" id="{BE2A23C0-432B-454F-AC73-04266D63C261}"/>
              </a:ext>
            </a:extLst>
          </p:cNvPr>
          <p:cNvPicPr>
            <a:picLocks noChangeAspect="1"/>
          </p:cNvPicPr>
          <p:nvPr/>
        </p:nvPicPr>
        <p:blipFill>
          <a:blip r:embed="rId5"/>
          <a:stretch>
            <a:fillRect/>
          </a:stretch>
        </p:blipFill>
        <p:spPr>
          <a:xfrm>
            <a:off x="2719958" y="4221882"/>
            <a:ext cx="4314825" cy="590550"/>
          </a:xfrm>
          <a:prstGeom prst="rect">
            <a:avLst/>
          </a:prstGeom>
        </p:spPr>
      </p:pic>
      <p:sp>
        <p:nvSpPr>
          <p:cNvPr id="3" name="スライド番号プレースホルダー 2">
            <a:extLst>
              <a:ext uri="{FF2B5EF4-FFF2-40B4-BE49-F238E27FC236}">
                <a16:creationId xmlns:a16="http://schemas.microsoft.com/office/drawing/2014/main" id="{2BA41C95-01BC-4D0F-BE71-3264116CE61A}"/>
              </a:ext>
            </a:extLst>
          </p:cNvPr>
          <p:cNvSpPr>
            <a:spLocks noGrp="1"/>
          </p:cNvSpPr>
          <p:nvPr>
            <p:ph type="sldNum" sz="quarter" idx="12"/>
          </p:nvPr>
        </p:nvSpPr>
        <p:spPr/>
        <p:txBody>
          <a:bodyPr/>
          <a:lstStyle/>
          <a:p>
            <a:pPr>
              <a:defRPr/>
            </a:pPr>
            <a:fld id="{930F64EC-FE0A-4460-B896-894E0E1B6F85}" type="slidenum">
              <a:rPr lang="ja-JP" altLang="en-US" smtClean="0"/>
              <a:pPr>
                <a:defRPr/>
              </a:pPr>
              <a:t>39</a:t>
            </a:fld>
            <a:endParaRPr lang="en-US" altLang="ja-JP" dirty="0"/>
          </a:p>
        </p:txBody>
      </p:sp>
    </p:spTree>
    <p:extLst>
      <p:ext uri="{BB962C8B-B14F-4D97-AF65-F5344CB8AC3E}">
        <p14:creationId xmlns:p14="http://schemas.microsoft.com/office/powerpoint/2010/main" val="22857401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 name="Rectangle 2">
            <a:extLst>
              <a:ext uri="{FF2B5EF4-FFF2-40B4-BE49-F238E27FC236}">
                <a16:creationId xmlns:a16="http://schemas.microsoft.com/office/drawing/2014/main" id="{DDB3A6C6-48E1-4ACA-8211-20BD1DC0E396}"/>
              </a:ext>
            </a:extLst>
          </p:cNvPr>
          <p:cNvSpPr txBox="1">
            <a:spLocks noChangeArrowheads="1"/>
          </p:cNvSpPr>
          <p:nvPr/>
        </p:nvSpPr>
        <p:spPr>
          <a:xfrm>
            <a:off x="1495822" y="261442"/>
            <a:ext cx="7560840" cy="527615"/>
          </a:xfrm>
          <a:prstGeom prst="rect">
            <a:avLst/>
          </a:prstGeom>
        </p:spPr>
        <p:txBody>
          <a:bodyPr/>
          <a:lstStyle>
            <a:lvl1pPr algn="ctr" defTabSz="957263" rtl="0" eaLnBrk="0" fontAlgn="base" hangingPunct="0">
              <a:spcBef>
                <a:spcPct val="0"/>
              </a:spcBef>
              <a:spcAft>
                <a:spcPct val="0"/>
              </a:spcAft>
              <a:defRPr kumimoji="1" sz="3600" kern="1200">
                <a:solidFill>
                  <a:schemeClr val="tx2"/>
                </a:solidFill>
                <a:latin typeface="+mj-lt"/>
                <a:ea typeface="+mj-ea"/>
                <a:cs typeface="+mj-cs"/>
              </a:defRPr>
            </a:lvl1pPr>
            <a:lvl2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2pPr>
            <a:lvl3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3pPr>
            <a:lvl4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4pPr>
            <a:lvl5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5pPr>
            <a:lvl6pPr marL="4572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6pPr>
            <a:lvl7pPr marL="9144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7pPr>
            <a:lvl8pPr marL="13716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8pPr>
            <a:lvl9pPr marL="18288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9pPr>
          </a:lstStyle>
          <a:p>
            <a:pPr algn="l" eaLnBrk="1" hangingPunct="1"/>
            <a:r>
              <a:rPr lang="ja-JP" altLang="en-US" sz="2400" dirty="0"/>
              <a:t>事例１：分娩経過中に強い下腹部痛と不穏状態を認め、</a:t>
            </a:r>
            <a:endParaRPr lang="en-US" altLang="ja-JP" sz="2400" dirty="0"/>
          </a:p>
          <a:p>
            <a:pPr algn="l" eaLnBrk="1" hangingPunct="1"/>
            <a:r>
              <a:rPr lang="ja-JP" altLang="en-US" sz="2400" dirty="0"/>
              <a:t>　　　   同時に胎児徐脈となった事例</a:t>
            </a:r>
            <a:endParaRPr lang="ja-JP" altLang="en-US" sz="1050" dirty="0"/>
          </a:p>
          <a:p>
            <a:pPr eaLnBrk="1" hangingPunct="1"/>
            <a:endParaRPr lang="en-US" altLang="ja-JP" dirty="0"/>
          </a:p>
        </p:txBody>
      </p:sp>
      <p:sp>
        <p:nvSpPr>
          <p:cNvPr id="10" name="四角形: 角を丸くする 9">
            <a:extLst>
              <a:ext uri="{FF2B5EF4-FFF2-40B4-BE49-F238E27FC236}">
                <a16:creationId xmlns:a16="http://schemas.microsoft.com/office/drawing/2014/main" id="{09228059-7DB9-4B74-B7A1-52A8706538C6}"/>
              </a:ext>
            </a:extLst>
          </p:cNvPr>
          <p:cNvSpPr/>
          <p:nvPr/>
        </p:nvSpPr>
        <p:spPr bwMode="auto">
          <a:xfrm>
            <a:off x="399105" y="1197546"/>
            <a:ext cx="2824909" cy="648071"/>
          </a:xfrm>
          <a:prstGeom prst="round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3200" b="0" i="0" u="none" strike="noStrike" cap="none" normalizeH="0" baseline="0" dirty="0">
                <a:ln>
                  <a:noFill/>
                </a:ln>
                <a:solidFill>
                  <a:schemeClr val="tx1"/>
                </a:solidFill>
                <a:effectLst/>
                <a:latin typeface="游ゴシック Medium" panose="020B0500000000000000" pitchFamily="50" charset="-128"/>
                <a:ea typeface="游ゴシック Medium" panose="020B0500000000000000" pitchFamily="50" charset="-128"/>
              </a:rPr>
              <a:t>妊産婦の所見</a:t>
            </a:r>
          </a:p>
        </p:txBody>
      </p:sp>
      <p:sp>
        <p:nvSpPr>
          <p:cNvPr id="5" name="コンテンツ プレースホルダー 4">
            <a:extLst>
              <a:ext uri="{FF2B5EF4-FFF2-40B4-BE49-F238E27FC236}">
                <a16:creationId xmlns:a16="http://schemas.microsoft.com/office/drawing/2014/main" id="{11D9EB7F-D168-4456-8DFE-5C7BBFFB5468}"/>
              </a:ext>
            </a:extLst>
          </p:cNvPr>
          <p:cNvSpPr>
            <a:spLocks noGrp="1"/>
          </p:cNvSpPr>
          <p:nvPr>
            <p:ph idx="1"/>
          </p:nvPr>
        </p:nvSpPr>
        <p:spPr>
          <a:xfrm>
            <a:off x="535694" y="1930819"/>
            <a:ext cx="8993410" cy="3994100"/>
          </a:xfrm>
        </p:spPr>
        <p:txBody>
          <a:bodyPr/>
          <a:lstStyle/>
          <a:p>
            <a:pPr marL="0" indent="0">
              <a:buNone/>
            </a:pPr>
            <a:r>
              <a:rPr kumimoji="1" lang="en-US" altLang="ja-JP" sz="2800" b="1" dirty="0">
                <a:latin typeface="游ゴシック Medium" panose="020B0500000000000000" pitchFamily="50" charset="-128"/>
                <a:ea typeface="游ゴシック Medium" panose="020B0500000000000000" pitchFamily="50" charset="-128"/>
              </a:rPr>
              <a:t>【</a:t>
            </a:r>
            <a:r>
              <a:rPr kumimoji="1" lang="ja-JP" altLang="en-US" sz="2800" b="1" dirty="0">
                <a:latin typeface="游ゴシック Medium" panose="020B0500000000000000" pitchFamily="50" charset="-128"/>
                <a:ea typeface="游ゴシック Medium" panose="020B0500000000000000" pitchFamily="50" charset="-128"/>
              </a:rPr>
              <a:t>診断</a:t>
            </a:r>
            <a:r>
              <a:rPr kumimoji="1" lang="en-US" altLang="ja-JP" sz="2800" b="1" dirty="0">
                <a:latin typeface="游ゴシック Medium" panose="020B0500000000000000" pitchFamily="50" charset="-128"/>
                <a:ea typeface="游ゴシック Medium" panose="020B0500000000000000" pitchFamily="50" charset="-128"/>
              </a:rPr>
              <a:t>】</a:t>
            </a:r>
            <a:r>
              <a:rPr kumimoji="1" lang="ja-JP" altLang="en-US" sz="2800" dirty="0">
                <a:latin typeface="游ゴシック Medium" panose="020B0500000000000000" pitchFamily="50" charset="-128"/>
                <a:ea typeface="游ゴシック Medium" panose="020B0500000000000000" pitchFamily="50" charset="-128"/>
              </a:rPr>
              <a:t>　臨床的羊水塞栓症</a:t>
            </a:r>
            <a:endParaRPr kumimoji="1" lang="en-US" altLang="ja-JP" sz="2800" dirty="0">
              <a:latin typeface="游ゴシック Medium" panose="020B0500000000000000" pitchFamily="50" charset="-128"/>
              <a:ea typeface="游ゴシック Medium" panose="020B0500000000000000" pitchFamily="50" charset="-128"/>
            </a:endParaRPr>
          </a:p>
          <a:p>
            <a:pPr marL="0" indent="0">
              <a:buNone/>
            </a:pPr>
            <a:r>
              <a:rPr lang="en-US" altLang="ja-JP" sz="2800" b="1" dirty="0">
                <a:latin typeface="游ゴシック Medium" panose="020B0500000000000000" pitchFamily="50" charset="-128"/>
                <a:ea typeface="游ゴシック Medium" panose="020B0500000000000000" pitchFamily="50" charset="-128"/>
              </a:rPr>
              <a:t>【</a:t>
            </a:r>
            <a:r>
              <a:rPr lang="ja-JP" altLang="en-US" sz="2800" b="1" dirty="0">
                <a:latin typeface="游ゴシック Medium" panose="020B0500000000000000" pitchFamily="50" charset="-128"/>
                <a:ea typeface="游ゴシック Medium" panose="020B0500000000000000" pitchFamily="50" charset="-128"/>
              </a:rPr>
              <a:t>診断の根拠</a:t>
            </a:r>
            <a:r>
              <a:rPr lang="en-US" altLang="ja-JP" sz="2800" b="1" dirty="0">
                <a:latin typeface="游ゴシック Medium" panose="020B0500000000000000" pitchFamily="50" charset="-128"/>
                <a:ea typeface="游ゴシック Medium" panose="020B0500000000000000" pitchFamily="50" charset="-128"/>
              </a:rPr>
              <a:t>】</a:t>
            </a:r>
          </a:p>
          <a:p>
            <a:pPr marL="0" indent="0">
              <a:buNone/>
            </a:pPr>
            <a:r>
              <a:rPr kumimoji="1" lang="ja-JP" altLang="en-US" sz="2800" dirty="0">
                <a:latin typeface="游ゴシック Medium" panose="020B0500000000000000" pitchFamily="50" charset="-128"/>
                <a:ea typeface="游ゴシック Medium" panose="020B0500000000000000" pitchFamily="50" charset="-128"/>
              </a:rPr>
              <a:t>分娩経過中に発症</a:t>
            </a:r>
            <a:endParaRPr kumimoji="1" lang="en-US" altLang="ja-JP" sz="2800" dirty="0">
              <a:latin typeface="游ゴシック Medium" panose="020B0500000000000000" pitchFamily="50" charset="-128"/>
              <a:ea typeface="游ゴシック Medium" panose="020B0500000000000000" pitchFamily="50" charset="-128"/>
            </a:endParaRPr>
          </a:p>
          <a:p>
            <a:pPr marL="0" indent="0">
              <a:buNone/>
            </a:pPr>
            <a:r>
              <a:rPr lang="ja-JP" altLang="en-US" sz="2800" dirty="0">
                <a:latin typeface="游ゴシック Medium" panose="020B0500000000000000" pitchFamily="50" charset="-128"/>
                <a:ea typeface="游ゴシック Medium" panose="020B0500000000000000" pitchFamily="50" charset="-128"/>
              </a:rPr>
              <a:t>出血量（帝王切開終了時）：</a:t>
            </a:r>
            <a:r>
              <a:rPr lang="en-US" altLang="ja-JP" sz="2800" dirty="0">
                <a:latin typeface="游ゴシック Medium" panose="020B0500000000000000" pitchFamily="50" charset="-128"/>
                <a:ea typeface="游ゴシック Medium" panose="020B0500000000000000" pitchFamily="50" charset="-128"/>
              </a:rPr>
              <a:t>850mL</a:t>
            </a:r>
          </a:p>
          <a:p>
            <a:pPr marL="0" indent="0">
              <a:buNone/>
            </a:pPr>
            <a:r>
              <a:rPr kumimoji="1" lang="ja-JP" altLang="en-US" sz="2800" dirty="0">
                <a:latin typeface="游ゴシック Medium" panose="020B0500000000000000" pitchFamily="50" charset="-128"/>
                <a:ea typeface="游ゴシック Medium" panose="020B0500000000000000" pitchFamily="50" charset="-128"/>
              </a:rPr>
              <a:t>播種性血管内凝固症候群と診断</a:t>
            </a:r>
            <a:endParaRPr kumimoji="1" lang="en-US" altLang="ja-JP" sz="2800" dirty="0">
              <a:latin typeface="游ゴシック Medium" panose="020B0500000000000000" pitchFamily="50" charset="-128"/>
              <a:ea typeface="游ゴシック Medium" panose="020B0500000000000000" pitchFamily="50" charset="-128"/>
            </a:endParaRPr>
          </a:p>
          <a:p>
            <a:pPr marL="0" indent="0">
              <a:buNone/>
            </a:pPr>
            <a:r>
              <a:rPr kumimoji="1" lang="ja-JP" altLang="en-US" sz="2800" dirty="0">
                <a:latin typeface="游ゴシック Medium" panose="020B0500000000000000" pitchFamily="50" charset="-128"/>
                <a:ea typeface="游ゴシック Medium" panose="020B0500000000000000" pitchFamily="50" charset="-128"/>
              </a:rPr>
              <a:t>血性羊水な</a:t>
            </a:r>
            <a:r>
              <a:rPr lang="ja-JP" altLang="en-US" sz="2800" dirty="0">
                <a:latin typeface="游ゴシック Medium" panose="020B0500000000000000" pitchFamily="50" charset="-128"/>
                <a:ea typeface="游ゴシック Medium" panose="020B0500000000000000" pitchFamily="50" charset="-128"/>
              </a:rPr>
              <a:t>し、胎盤病理組織学検査から早剥は否定的</a:t>
            </a:r>
            <a:endParaRPr lang="en-US" altLang="ja-JP" sz="2800" dirty="0">
              <a:latin typeface="游ゴシック Medium" panose="020B0500000000000000" pitchFamily="50" charset="-128"/>
              <a:ea typeface="游ゴシック Medium" panose="020B0500000000000000" pitchFamily="50" charset="-128"/>
            </a:endParaRPr>
          </a:p>
          <a:p>
            <a:pPr marL="0" indent="0">
              <a:buNone/>
            </a:pPr>
            <a:r>
              <a:rPr kumimoji="1" lang="ja-JP" altLang="en-US" sz="2800" dirty="0">
                <a:latin typeface="游ゴシック Medium" panose="020B0500000000000000" pitchFamily="50" charset="-128"/>
                <a:ea typeface="游ゴシック Medium" panose="020B0500000000000000" pitchFamily="50" charset="-128"/>
              </a:rPr>
              <a:t>手術所見から子宮破裂は否定的</a:t>
            </a:r>
            <a:endParaRPr kumimoji="1" lang="en-US" altLang="ja-JP" sz="2800" dirty="0">
              <a:latin typeface="游ゴシック Medium" panose="020B0500000000000000" pitchFamily="50" charset="-128"/>
              <a:ea typeface="游ゴシック Medium" panose="020B0500000000000000" pitchFamily="50" charset="-128"/>
            </a:endParaRPr>
          </a:p>
          <a:p>
            <a:pPr marL="0" indent="0">
              <a:buNone/>
            </a:pPr>
            <a:r>
              <a:rPr lang="ja-JP" altLang="en-US" sz="2800" dirty="0">
                <a:latin typeface="游ゴシック Medium" panose="020B0500000000000000" pitchFamily="50" charset="-128"/>
                <a:ea typeface="游ゴシック Medium" panose="020B0500000000000000" pitchFamily="50" charset="-128"/>
              </a:rPr>
              <a:t>亜鉛コプロポルフィリン</a:t>
            </a:r>
            <a:r>
              <a:rPr lang="en-US" altLang="ja-JP" sz="2800" dirty="0">
                <a:latin typeface="游ゴシック Medium" panose="020B0500000000000000" pitchFamily="50" charset="-128"/>
                <a:ea typeface="游ゴシック Medium" panose="020B0500000000000000" pitchFamily="50" charset="-128"/>
              </a:rPr>
              <a:t>1</a:t>
            </a:r>
            <a:r>
              <a:rPr lang="ja-JP" altLang="en-US" sz="2800" dirty="0">
                <a:latin typeface="游ゴシック Medium" panose="020B0500000000000000" pitchFamily="50" charset="-128"/>
                <a:ea typeface="游ゴシック Medium" panose="020B0500000000000000" pitchFamily="50" charset="-128"/>
              </a:rPr>
              <a:t>：</a:t>
            </a:r>
            <a:r>
              <a:rPr lang="en-US" altLang="ja-JP" sz="2800" dirty="0">
                <a:latin typeface="游ゴシック Medium" panose="020B0500000000000000" pitchFamily="50" charset="-128"/>
                <a:ea typeface="游ゴシック Medium" panose="020B0500000000000000" pitchFamily="50" charset="-128"/>
              </a:rPr>
              <a:t>1.2pmol/mL</a:t>
            </a:r>
          </a:p>
          <a:p>
            <a:pPr marL="0" indent="0">
              <a:buNone/>
            </a:pPr>
            <a:r>
              <a:rPr kumimoji="1" lang="en-US" altLang="ja-JP" sz="2800" b="1" dirty="0">
                <a:latin typeface="游ゴシック Medium" panose="020B0500000000000000" pitchFamily="50" charset="-128"/>
                <a:ea typeface="游ゴシック Medium" panose="020B0500000000000000" pitchFamily="50" charset="-128"/>
              </a:rPr>
              <a:t>【</a:t>
            </a:r>
            <a:r>
              <a:rPr kumimoji="1" lang="ja-JP" altLang="en-US" sz="2800" b="1" dirty="0">
                <a:latin typeface="游ゴシック Medium" panose="020B0500000000000000" pitchFamily="50" charset="-128"/>
                <a:ea typeface="游ゴシック Medium" panose="020B0500000000000000" pitchFamily="50" charset="-128"/>
              </a:rPr>
              <a:t>転帰</a:t>
            </a:r>
            <a:r>
              <a:rPr kumimoji="1" lang="en-US" altLang="ja-JP" sz="2800" b="1" dirty="0">
                <a:latin typeface="游ゴシック Medium" panose="020B0500000000000000" pitchFamily="50" charset="-128"/>
                <a:ea typeface="游ゴシック Medium" panose="020B0500000000000000" pitchFamily="50" charset="-128"/>
              </a:rPr>
              <a:t>】</a:t>
            </a:r>
            <a:r>
              <a:rPr kumimoji="1" lang="ja-JP" altLang="en-US" sz="2800" dirty="0">
                <a:latin typeface="游ゴシック Medium" panose="020B0500000000000000" pitchFamily="50" charset="-128"/>
                <a:ea typeface="游ゴシック Medium" panose="020B0500000000000000" pitchFamily="50" charset="-128"/>
              </a:rPr>
              <a:t>　手術後</a:t>
            </a:r>
            <a:r>
              <a:rPr kumimoji="1" lang="en-US" altLang="ja-JP" sz="2800" dirty="0">
                <a:latin typeface="游ゴシック Medium" panose="020B0500000000000000" pitchFamily="50" charset="-128"/>
                <a:ea typeface="游ゴシック Medium" panose="020B0500000000000000" pitchFamily="50" charset="-128"/>
              </a:rPr>
              <a:t>30</a:t>
            </a:r>
            <a:r>
              <a:rPr kumimoji="1" lang="ja-JP" altLang="en-US" sz="2800" dirty="0">
                <a:latin typeface="游ゴシック Medium" panose="020B0500000000000000" pitchFamily="50" charset="-128"/>
                <a:ea typeface="游ゴシック Medium" panose="020B0500000000000000" pitchFamily="50" charset="-128"/>
              </a:rPr>
              <a:t>日に退院</a:t>
            </a:r>
            <a:endParaRPr kumimoji="1" lang="en-US" altLang="ja-JP" sz="2800" dirty="0">
              <a:latin typeface="游ゴシック Medium" panose="020B0500000000000000" pitchFamily="50" charset="-128"/>
              <a:ea typeface="游ゴシック Medium" panose="020B0500000000000000" pitchFamily="50" charset="-128"/>
            </a:endParaRPr>
          </a:p>
          <a:p>
            <a:pPr marL="0" indent="0">
              <a:buNone/>
            </a:pPr>
            <a:endParaRPr kumimoji="1" lang="en-US" altLang="ja-JP" dirty="0"/>
          </a:p>
        </p:txBody>
      </p:sp>
      <p:sp>
        <p:nvSpPr>
          <p:cNvPr id="2" name="スライド番号プレースホルダー 1">
            <a:extLst>
              <a:ext uri="{FF2B5EF4-FFF2-40B4-BE49-F238E27FC236}">
                <a16:creationId xmlns:a16="http://schemas.microsoft.com/office/drawing/2014/main" id="{D221A57A-1A7F-48B5-9EE3-48BD0B59E34C}"/>
              </a:ext>
            </a:extLst>
          </p:cNvPr>
          <p:cNvSpPr>
            <a:spLocks noGrp="1"/>
          </p:cNvSpPr>
          <p:nvPr>
            <p:ph type="sldNum" sz="quarter" idx="12"/>
          </p:nvPr>
        </p:nvSpPr>
        <p:spPr/>
        <p:txBody>
          <a:bodyPr/>
          <a:lstStyle/>
          <a:p>
            <a:pPr>
              <a:defRPr/>
            </a:pPr>
            <a:fld id="{930F64EC-FE0A-4460-B896-894E0E1B6F85}" type="slidenum">
              <a:rPr lang="ja-JP" altLang="en-US" smtClean="0"/>
              <a:pPr>
                <a:defRPr/>
              </a:pPr>
              <a:t>40</a:t>
            </a:fld>
            <a:endParaRPr lang="en-US" altLang="ja-JP" dirty="0"/>
          </a:p>
        </p:txBody>
      </p:sp>
    </p:spTree>
    <p:extLst>
      <p:ext uri="{BB962C8B-B14F-4D97-AF65-F5344CB8AC3E}">
        <p14:creationId xmlns:p14="http://schemas.microsoft.com/office/powerpoint/2010/main" val="260369488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 name="Rectangle 2">
            <a:extLst>
              <a:ext uri="{FF2B5EF4-FFF2-40B4-BE49-F238E27FC236}">
                <a16:creationId xmlns:a16="http://schemas.microsoft.com/office/drawing/2014/main" id="{DDB3A6C6-48E1-4ACA-8211-20BD1DC0E396}"/>
              </a:ext>
            </a:extLst>
          </p:cNvPr>
          <p:cNvSpPr txBox="1">
            <a:spLocks noChangeArrowheads="1"/>
          </p:cNvSpPr>
          <p:nvPr/>
        </p:nvSpPr>
        <p:spPr>
          <a:xfrm>
            <a:off x="1495822" y="261442"/>
            <a:ext cx="7560840" cy="527615"/>
          </a:xfrm>
          <a:prstGeom prst="rect">
            <a:avLst/>
          </a:prstGeom>
        </p:spPr>
        <p:txBody>
          <a:bodyPr/>
          <a:lstStyle>
            <a:lvl1pPr algn="ctr" defTabSz="957263" rtl="0" eaLnBrk="0" fontAlgn="base" hangingPunct="0">
              <a:spcBef>
                <a:spcPct val="0"/>
              </a:spcBef>
              <a:spcAft>
                <a:spcPct val="0"/>
              </a:spcAft>
              <a:defRPr kumimoji="1" sz="3600" kern="1200">
                <a:solidFill>
                  <a:schemeClr val="tx2"/>
                </a:solidFill>
                <a:latin typeface="+mj-lt"/>
                <a:ea typeface="+mj-ea"/>
                <a:cs typeface="+mj-cs"/>
              </a:defRPr>
            </a:lvl1pPr>
            <a:lvl2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2pPr>
            <a:lvl3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3pPr>
            <a:lvl4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4pPr>
            <a:lvl5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5pPr>
            <a:lvl6pPr marL="4572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6pPr>
            <a:lvl7pPr marL="9144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7pPr>
            <a:lvl8pPr marL="13716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8pPr>
            <a:lvl9pPr marL="18288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9pPr>
          </a:lstStyle>
          <a:p>
            <a:pPr algn="l" eaLnBrk="1" hangingPunct="1"/>
            <a:r>
              <a:rPr lang="ja-JP" altLang="en-US" sz="2400" dirty="0"/>
              <a:t>事例１：分娩経過中に強い下腹部痛と不穏状態を認め、</a:t>
            </a:r>
            <a:endParaRPr lang="en-US" altLang="ja-JP" sz="2400" dirty="0"/>
          </a:p>
          <a:p>
            <a:pPr algn="l" eaLnBrk="1" hangingPunct="1"/>
            <a:r>
              <a:rPr lang="ja-JP" altLang="en-US" sz="2400" dirty="0"/>
              <a:t>　　　   同時に胎児徐脈となった事例</a:t>
            </a:r>
            <a:endParaRPr lang="ja-JP" altLang="en-US" sz="1050" dirty="0"/>
          </a:p>
          <a:p>
            <a:pPr eaLnBrk="1" hangingPunct="1"/>
            <a:endParaRPr lang="en-US" altLang="ja-JP" dirty="0"/>
          </a:p>
        </p:txBody>
      </p:sp>
      <p:sp>
        <p:nvSpPr>
          <p:cNvPr id="10" name="四角形: 角を丸くする 9">
            <a:extLst>
              <a:ext uri="{FF2B5EF4-FFF2-40B4-BE49-F238E27FC236}">
                <a16:creationId xmlns:a16="http://schemas.microsoft.com/office/drawing/2014/main" id="{09228059-7DB9-4B74-B7A1-52A8706538C6}"/>
              </a:ext>
            </a:extLst>
          </p:cNvPr>
          <p:cNvSpPr/>
          <p:nvPr/>
        </p:nvSpPr>
        <p:spPr bwMode="auto">
          <a:xfrm>
            <a:off x="399105" y="1197546"/>
            <a:ext cx="5129165" cy="648071"/>
          </a:xfrm>
          <a:prstGeom prst="round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3200" b="0" i="0" u="none" strike="noStrike" cap="none" normalizeH="0" baseline="0" dirty="0">
                <a:ln>
                  <a:noFill/>
                </a:ln>
                <a:solidFill>
                  <a:schemeClr val="tx1"/>
                </a:solidFill>
                <a:effectLst/>
                <a:latin typeface="游ゴシック Medium" panose="020B0500000000000000" pitchFamily="50" charset="-128"/>
                <a:ea typeface="游ゴシック Medium" panose="020B0500000000000000" pitchFamily="50" charset="-128"/>
              </a:rPr>
              <a:t>新生児および付属物所見</a:t>
            </a:r>
          </a:p>
        </p:txBody>
      </p:sp>
      <p:sp>
        <p:nvSpPr>
          <p:cNvPr id="5" name="コンテンツ プレースホルダー 4">
            <a:extLst>
              <a:ext uri="{FF2B5EF4-FFF2-40B4-BE49-F238E27FC236}">
                <a16:creationId xmlns:a16="http://schemas.microsoft.com/office/drawing/2014/main" id="{11D9EB7F-D168-4456-8DFE-5C7BBFFB5468}"/>
              </a:ext>
            </a:extLst>
          </p:cNvPr>
          <p:cNvSpPr>
            <a:spLocks noGrp="1"/>
          </p:cNvSpPr>
          <p:nvPr>
            <p:ph idx="1"/>
          </p:nvPr>
        </p:nvSpPr>
        <p:spPr>
          <a:xfrm>
            <a:off x="455501" y="1917626"/>
            <a:ext cx="8993410" cy="3994100"/>
          </a:xfrm>
        </p:spPr>
        <p:txBody>
          <a:bodyPr/>
          <a:lstStyle/>
          <a:p>
            <a:pPr marL="0" indent="0">
              <a:buNone/>
            </a:pPr>
            <a:r>
              <a:rPr kumimoji="1" lang="en-US" altLang="ja-JP" sz="2800" b="1" dirty="0">
                <a:latin typeface="游ゴシック Medium" panose="020B0500000000000000" pitchFamily="50" charset="-128"/>
                <a:ea typeface="游ゴシック Medium" panose="020B0500000000000000" pitchFamily="50" charset="-128"/>
              </a:rPr>
              <a:t>【</a:t>
            </a:r>
            <a:r>
              <a:rPr kumimoji="1" lang="ja-JP" altLang="en-US" sz="2800" b="1" dirty="0">
                <a:latin typeface="游ゴシック Medium" panose="020B0500000000000000" pitchFamily="50" charset="-128"/>
                <a:ea typeface="游ゴシック Medium" panose="020B0500000000000000" pitchFamily="50" charset="-128"/>
              </a:rPr>
              <a:t>臍帯動脈血ガス分析</a:t>
            </a:r>
            <a:r>
              <a:rPr kumimoji="1" lang="en-US" altLang="ja-JP" sz="2800" b="1" dirty="0">
                <a:latin typeface="游ゴシック Medium" panose="020B0500000000000000" pitchFamily="50" charset="-128"/>
                <a:ea typeface="游ゴシック Medium" panose="020B0500000000000000" pitchFamily="50" charset="-128"/>
              </a:rPr>
              <a:t>】</a:t>
            </a:r>
            <a:r>
              <a:rPr kumimoji="1" lang="ja-JP" altLang="en-US" sz="2800" dirty="0">
                <a:latin typeface="游ゴシック Medium" panose="020B0500000000000000" pitchFamily="50" charset="-128"/>
                <a:ea typeface="游ゴシック Medium" panose="020B0500000000000000" pitchFamily="50" charset="-128"/>
              </a:rPr>
              <a:t>　</a:t>
            </a:r>
            <a:endParaRPr kumimoji="1" lang="en-US" altLang="ja-JP" sz="2800" dirty="0">
              <a:latin typeface="游ゴシック Medium" panose="020B0500000000000000" pitchFamily="50" charset="-128"/>
              <a:ea typeface="游ゴシック Medium" panose="020B0500000000000000" pitchFamily="50" charset="-128"/>
            </a:endParaRPr>
          </a:p>
          <a:p>
            <a:pPr marL="0" indent="0">
              <a:buNone/>
            </a:pPr>
            <a:r>
              <a:rPr kumimoji="1" lang="ja-JP" altLang="en-US" sz="2800" dirty="0">
                <a:latin typeface="游ゴシック Medium" panose="020B0500000000000000" pitchFamily="50" charset="-128"/>
                <a:ea typeface="游ゴシック Medium" panose="020B0500000000000000" pitchFamily="50" charset="-128"/>
              </a:rPr>
              <a:t>　</a:t>
            </a:r>
            <a:r>
              <a:rPr kumimoji="1" lang="en-US" altLang="ja-JP" sz="2800" dirty="0">
                <a:latin typeface="游ゴシック Medium" panose="020B0500000000000000" pitchFamily="50" charset="-128"/>
                <a:ea typeface="游ゴシック Medium" panose="020B0500000000000000" pitchFamily="50" charset="-128"/>
              </a:rPr>
              <a:t>pH 7.0</a:t>
            </a:r>
            <a:r>
              <a:rPr kumimoji="1" lang="ja-JP" altLang="en-US" sz="2800" dirty="0">
                <a:latin typeface="游ゴシック Medium" panose="020B0500000000000000" pitchFamily="50" charset="-128"/>
                <a:ea typeface="游ゴシック Medium" panose="020B0500000000000000" pitchFamily="50" charset="-128"/>
              </a:rPr>
              <a:t>台</a:t>
            </a:r>
            <a:endParaRPr kumimoji="1" lang="en-US" altLang="ja-JP" sz="2800" dirty="0">
              <a:latin typeface="游ゴシック Medium" panose="020B0500000000000000" pitchFamily="50" charset="-128"/>
              <a:ea typeface="游ゴシック Medium" panose="020B0500000000000000" pitchFamily="50" charset="-128"/>
            </a:endParaRPr>
          </a:p>
          <a:p>
            <a:pPr marL="0" indent="0">
              <a:buNone/>
            </a:pPr>
            <a:r>
              <a:rPr lang="en-US" altLang="ja-JP" sz="2800" b="1" dirty="0">
                <a:latin typeface="游ゴシック Medium" panose="020B0500000000000000" pitchFamily="50" charset="-128"/>
                <a:ea typeface="游ゴシック Medium" panose="020B0500000000000000" pitchFamily="50" charset="-128"/>
              </a:rPr>
              <a:t>【</a:t>
            </a:r>
            <a:r>
              <a:rPr lang="ja-JP" altLang="en-US" sz="2800" b="1" dirty="0">
                <a:latin typeface="游ゴシック Medium" panose="020B0500000000000000" pitchFamily="50" charset="-128"/>
                <a:ea typeface="游ゴシック Medium" panose="020B0500000000000000" pitchFamily="50" charset="-128"/>
              </a:rPr>
              <a:t>アプガースコア</a:t>
            </a:r>
            <a:r>
              <a:rPr lang="en-US" altLang="ja-JP" sz="2800" b="1" dirty="0">
                <a:latin typeface="游ゴシック Medium" panose="020B0500000000000000" pitchFamily="50" charset="-128"/>
                <a:ea typeface="游ゴシック Medium" panose="020B0500000000000000" pitchFamily="50" charset="-128"/>
              </a:rPr>
              <a:t>】</a:t>
            </a:r>
            <a:r>
              <a:rPr lang="ja-JP" altLang="en-US" sz="2800" dirty="0">
                <a:latin typeface="游ゴシック Medium" panose="020B0500000000000000" pitchFamily="50" charset="-128"/>
                <a:ea typeface="游ゴシック Medium" panose="020B0500000000000000" pitchFamily="50" charset="-128"/>
              </a:rPr>
              <a:t>　</a:t>
            </a:r>
            <a:endParaRPr lang="en-US" altLang="ja-JP" sz="2800" dirty="0">
              <a:latin typeface="游ゴシック Medium" panose="020B0500000000000000" pitchFamily="50" charset="-128"/>
              <a:ea typeface="游ゴシック Medium" panose="020B0500000000000000" pitchFamily="50" charset="-128"/>
            </a:endParaRPr>
          </a:p>
          <a:p>
            <a:pPr marL="0" indent="0">
              <a:buNone/>
            </a:pPr>
            <a:r>
              <a:rPr lang="ja-JP" altLang="en-US" sz="2800" dirty="0">
                <a:latin typeface="游ゴシック Medium" panose="020B0500000000000000" pitchFamily="50" charset="-128"/>
                <a:ea typeface="游ゴシック Medium" panose="020B0500000000000000" pitchFamily="50" charset="-128"/>
              </a:rPr>
              <a:t>　</a:t>
            </a:r>
            <a:r>
              <a:rPr lang="en-US" altLang="ja-JP" sz="2800" dirty="0">
                <a:latin typeface="游ゴシック Medium" panose="020B0500000000000000" pitchFamily="50" charset="-128"/>
                <a:ea typeface="游ゴシック Medium" panose="020B0500000000000000" pitchFamily="50" charset="-128"/>
              </a:rPr>
              <a:t>1</a:t>
            </a:r>
            <a:r>
              <a:rPr lang="ja-JP" altLang="en-US" sz="2800" dirty="0">
                <a:latin typeface="游ゴシック Medium" panose="020B0500000000000000" pitchFamily="50" charset="-128"/>
                <a:ea typeface="游ゴシック Medium" panose="020B0500000000000000" pitchFamily="50" charset="-128"/>
              </a:rPr>
              <a:t>分：</a:t>
            </a:r>
            <a:r>
              <a:rPr lang="en-US" altLang="ja-JP" sz="2800" dirty="0">
                <a:latin typeface="游ゴシック Medium" panose="020B0500000000000000" pitchFamily="50" charset="-128"/>
                <a:ea typeface="游ゴシック Medium" panose="020B0500000000000000" pitchFamily="50" charset="-128"/>
              </a:rPr>
              <a:t>4</a:t>
            </a:r>
            <a:r>
              <a:rPr lang="ja-JP" altLang="en-US" sz="2800" dirty="0">
                <a:latin typeface="游ゴシック Medium" panose="020B0500000000000000" pitchFamily="50" charset="-128"/>
                <a:ea typeface="游ゴシック Medium" panose="020B0500000000000000" pitchFamily="50" charset="-128"/>
              </a:rPr>
              <a:t>点　</a:t>
            </a:r>
            <a:r>
              <a:rPr lang="en-US" altLang="ja-JP" sz="2800" dirty="0">
                <a:latin typeface="游ゴシック Medium" panose="020B0500000000000000" pitchFamily="50" charset="-128"/>
                <a:ea typeface="游ゴシック Medium" panose="020B0500000000000000" pitchFamily="50" charset="-128"/>
              </a:rPr>
              <a:t>5</a:t>
            </a:r>
            <a:r>
              <a:rPr lang="ja-JP" altLang="en-US" sz="2800" dirty="0">
                <a:latin typeface="游ゴシック Medium" panose="020B0500000000000000" pitchFamily="50" charset="-128"/>
                <a:ea typeface="游ゴシック Medium" panose="020B0500000000000000" pitchFamily="50" charset="-128"/>
              </a:rPr>
              <a:t>分：</a:t>
            </a:r>
            <a:r>
              <a:rPr lang="en-US" altLang="ja-JP" sz="2800" dirty="0">
                <a:latin typeface="游ゴシック Medium" panose="020B0500000000000000" pitchFamily="50" charset="-128"/>
                <a:ea typeface="游ゴシック Medium" panose="020B0500000000000000" pitchFamily="50" charset="-128"/>
              </a:rPr>
              <a:t>7</a:t>
            </a:r>
            <a:r>
              <a:rPr lang="ja-JP" altLang="en-US" sz="2800" dirty="0">
                <a:latin typeface="游ゴシック Medium" panose="020B0500000000000000" pitchFamily="50" charset="-128"/>
                <a:ea typeface="游ゴシック Medium" panose="020B0500000000000000" pitchFamily="50" charset="-128"/>
              </a:rPr>
              <a:t>点</a:t>
            </a:r>
            <a:endParaRPr lang="en-US" altLang="ja-JP" sz="2800" dirty="0">
              <a:latin typeface="游ゴシック Medium" panose="020B0500000000000000" pitchFamily="50" charset="-128"/>
              <a:ea typeface="游ゴシック Medium" panose="020B0500000000000000" pitchFamily="50" charset="-128"/>
            </a:endParaRPr>
          </a:p>
          <a:p>
            <a:pPr marL="0" indent="0">
              <a:buNone/>
            </a:pPr>
            <a:r>
              <a:rPr lang="en-US" altLang="ja-JP" sz="2800" b="1" dirty="0">
                <a:latin typeface="游ゴシック Medium" panose="020B0500000000000000" pitchFamily="50" charset="-128"/>
                <a:ea typeface="游ゴシック Medium" panose="020B0500000000000000" pitchFamily="50" charset="-128"/>
              </a:rPr>
              <a:t>【</a:t>
            </a:r>
            <a:r>
              <a:rPr lang="ja-JP" altLang="en-US" sz="2800" b="1" dirty="0">
                <a:latin typeface="游ゴシック Medium" panose="020B0500000000000000" pitchFamily="50" charset="-128"/>
                <a:ea typeface="游ゴシック Medium" panose="020B0500000000000000" pitchFamily="50" charset="-128"/>
              </a:rPr>
              <a:t>出生体重</a:t>
            </a:r>
            <a:r>
              <a:rPr lang="en-US" altLang="ja-JP" sz="2800" b="1" dirty="0">
                <a:latin typeface="游ゴシック Medium" panose="020B0500000000000000" pitchFamily="50" charset="-128"/>
                <a:ea typeface="游ゴシック Medium" panose="020B0500000000000000" pitchFamily="50" charset="-128"/>
              </a:rPr>
              <a:t>】</a:t>
            </a:r>
          </a:p>
          <a:p>
            <a:pPr marL="0" indent="0">
              <a:buNone/>
            </a:pPr>
            <a:r>
              <a:rPr lang="ja-JP" altLang="en-US" sz="2800" dirty="0">
                <a:latin typeface="游ゴシック Medium" panose="020B0500000000000000" pitchFamily="50" charset="-128"/>
                <a:ea typeface="游ゴシック Medium" panose="020B0500000000000000" pitchFamily="50" charset="-128"/>
              </a:rPr>
              <a:t>　</a:t>
            </a:r>
            <a:r>
              <a:rPr lang="en-US" altLang="ja-JP" sz="2800" dirty="0">
                <a:latin typeface="游ゴシック Medium" panose="020B0500000000000000" pitchFamily="50" charset="-128"/>
                <a:ea typeface="游ゴシック Medium" panose="020B0500000000000000" pitchFamily="50" charset="-128"/>
              </a:rPr>
              <a:t>2200g</a:t>
            </a:r>
            <a:r>
              <a:rPr lang="ja-JP" altLang="en-US" sz="2800" dirty="0">
                <a:latin typeface="游ゴシック Medium" panose="020B0500000000000000" pitchFamily="50" charset="-128"/>
                <a:ea typeface="游ゴシック Medium" panose="020B0500000000000000" pitchFamily="50" charset="-128"/>
              </a:rPr>
              <a:t>台</a:t>
            </a:r>
            <a:endParaRPr lang="en-US" altLang="ja-JP" sz="2800" dirty="0">
              <a:latin typeface="游ゴシック Medium" panose="020B0500000000000000" pitchFamily="50" charset="-128"/>
              <a:ea typeface="游ゴシック Medium" panose="020B0500000000000000" pitchFamily="50" charset="-128"/>
            </a:endParaRPr>
          </a:p>
          <a:p>
            <a:pPr marL="0" indent="0">
              <a:buNone/>
            </a:pPr>
            <a:endParaRPr lang="en-US" altLang="ja-JP" sz="2800" dirty="0">
              <a:latin typeface="游ゴシック Medium" panose="020B0500000000000000" pitchFamily="50" charset="-128"/>
              <a:ea typeface="游ゴシック Medium" panose="020B0500000000000000" pitchFamily="50" charset="-128"/>
            </a:endParaRPr>
          </a:p>
          <a:p>
            <a:pPr marL="0" indent="0">
              <a:buNone/>
            </a:pPr>
            <a:r>
              <a:rPr lang="en-US" altLang="ja-JP" sz="2800" b="1" dirty="0">
                <a:latin typeface="游ゴシック Medium" panose="020B0500000000000000" pitchFamily="50" charset="-128"/>
                <a:ea typeface="游ゴシック Medium" panose="020B0500000000000000" pitchFamily="50" charset="-128"/>
              </a:rPr>
              <a:t>【</a:t>
            </a:r>
            <a:r>
              <a:rPr lang="ja-JP" altLang="en-US" sz="2800" b="1" dirty="0">
                <a:latin typeface="游ゴシック Medium" panose="020B0500000000000000" pitchFamily="50" charset="-128"/>
                <a:ea typeface="游ゴシック Medium" panose="020B0500000000000000" pitchFamily="50" charset="-128"/>
              </a:rPr>
              <a:t>胎盤病理組織学検査</a:t>
            </a:r>
            <a:r>
              <a:rPr lang="en-US" altLang="ja-JP" sz="2800" b="1" dirty="0">
                <a:latin typeface="游ゴシック Medium" panose="020B0500000000000000" pitchFamily="50" charset="-128"/>
                <a:ea typeface="游ゴシック Medium" panose="020B0500000000000000" pitchFamily="50" charset="-128"/>
              </a:rPr>
              <a:t>】</a:t>
            </a:r>
            <a:r>
              <a:rPr lang="ja-JP" altLang="en-US" sz="2800" dirty="0">
                <a:latin typeface="游ゴシック Medium" panose="020B0500000000000000" pitchFamily="50" charset="-128"/>
                <a:ea typeface="游ゴシック Medium" panose="020B0500000000000000" pitchFamily="50" charset="-128"/>
              </a:rPr>
              <a:t>　</a:t>
            </a:r>
            <a:endParaRPr lang="en-US" altLang="ja-JP" sz="2800" dirty="0">
              <a:latin typeface="游ゴシック Medium" panose="020B0500000000000000" pitchFamily="50" charset="-128"/>
              <a:ea typeface="游ゴシック Medium" panose="020B0500000000000000" pitchFamily="50" charset="-128"/>
            </a:endParaRPr>
          </a:p>
          <a:p>
            <a:pPr marL="0" indent="0">
              <a:buNone/>
            </a:pPr>
            <a:r>
              <a:rPr lang="ja-JP" altLang="en-US" sz="2800" dirty="0">
                <a:latin typeface="游ゴシック Medium" panose="020B0500000000000000" pitchFamily="50" charset="-128"/>
                <a:ea typeface="游ゴシック Medium" panose="020B0500000000000000" pitchFamily="50" charset="-128"/>
              </a:rPr>
              <a:t>　絨毛膜下に好中球浸潤</a:t>
            </a:r>
            <a:endParaRPr lang="en-US" altLang="ja-JP" sz="2800" dirty="0">
              <a:latin typeface="游ゴシック Medium" panose="020B0500000000000000" pitchFamily="50" charset="-128"/>
              <a:ea typeface="游ゴシック Medium" panose="020B0500000000000000" pitchFamily="50" charset="-128"/>
            </a:endParaRPr>
          </a:p>
        </p:txBody>
      </p:sp>
      <p:sp>
        <p:nvSpPr>
          <p:cNvPr id="2" name="スライド番号プレースホルダー 1">
            <a:extLst>
              <a:ext uri="{FF2B5EF4-FFF2-40B4-BE49-F238E27FC236}">
                <a16:creationId xmlns:a16="http://schemas.microsoft.com/office/drawing/2014/main" id="{F5131047-2F9C-4BA0-BE91-030C6768D855}"/>
              </a:ext>
            </a:extLst>
          </p:cNvPr>
          <p:cNvSpPr>
            <a:spLocks noGrp="1"/>
          </p:cNvSpPr>
          <p:nvPr>
            <p:ph type="sldNum" sz="quarter" idx="12"/>
          </p:nvPr>
        </p:nvSpPr>
        <p:spPr/>
        <p:txBody>
          <a:bodyPr/>
          <a:lstStyle/>
          <a:p>
            <a:pPr>
              <a:defRPr/>
            </a:pPr>
            <a:fld id="{930F64EC-FE0A-4460-B896-894E0E1B6F85}" type="slidenum">
              <a:rPr lang="ja-JP" altLang="en-US" smtClean="0"/>
              <a:pPr>
                <a:defRPr/>
              </a:pPr>
              <a:t>41</a:t>
            </a:fld>
            <a:endParaRPr lang="en-US" altLang="ja-JP" dirty="0"/>
          </a:p>
        </p:txBody>
      </p:sp>
    </p:spTree>
    <p:extLst>
      <p:ext uri="{BB962C8B-B14F-4D97-AF65-F5344CB8AC3E}">
        <p14:creationId xmlns:p14="http://schemas.microsoft.com/office/powerpoint/2010/main" val="22019212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2245823" y="271538"/>
            <a:ext cx="5733435" cy="650725"/>
          </a:xfrm>
        </p:spPr>
        <p:txBody>
          <a:bodyPr/>
          <a:lstStyle/>
          <a:p>
            <a:pPr eaLnBrk="1" hangingPunct="1"/>
            <a:r>
              <a:rPr lang="ja-JP" altLang="en-US" dirty="0"/>
              <a:t>紹介する胎児心拍数陣痛図</a:t>
            </a:r>
          </a:p>
        </p:txBody>
      </p:sp>
      <p:sp>
        <p:nvSpPr>
          <p:cNvPr id="57348" name="AutoShape 3"/>
          <p:cNvSpPr>
            <a:spLocks noChangeArrowheads="1"/>
          </p:cNvSpPr>
          <p:nvPr/>
        </p:nvSpPr>
        <p:spPr bwMode="auto">
          <a:xfrm>
            <a:off x="271686" y="1961828"/>
            <a:ext cx="9048750" cy="3816423"/>
          </a:xfrm>
          <a:prstGeom prst="roundRect">
            <a:avLst>
              <a:gd name="adj" fmla="val 12806"/>
            </a:avLst>
          </a:prstGeom>
          <a:ln>
            <a:headEnd/>
            <a:tailEnd/>
          </a:ln>
        </p:spPr>
        <p:style>
          <a:lnRef idx="1">
            <a:schemeClr val="accent1"/>
          </a:lnRef>
          <a:fillRef idx="2">
            <a:schemeClr val="accent1"/>
          </a:fillRef>
          <a:effectRef idx="1">
            <a:schemeClr val="accent1"/>
          </a:effectRef>
          <a:fontRef idx="minor">
            <a:schemeClr val="dk1"/>
          </a:fontRef>
        </p:style>
        <p:txBody>
          <a:bodyPr lIns="54000" tIns="54000" rIns="54000" bIns="54000" anchor="ctr"/>
          <a:lstStyle>
            <a:lvl1pPr marL="282575" indent="-2825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buNone/>
            </a:pPr>
            <a:r>
              <a:rPr lang="ja-JP" altLang="en-US" sz="3600" dirty="0">
                <a:solidFill>
                  <a:srgbClr val="000000"/>
                </a:solidFill>
                <a:latin typeface="游ゴシック Medium" panose="020B0500000000000000" pitchFamily="50" charset="-128"/>
                <a:ea typeface="游ゴシック Medium" panose="020B0500000000000000" pitchFamily="50" charset="-128"/>
              </a:rPr>
              <a:t>事例</a:t>
            </a:r>
            <a:r>
              <a:rPr lang="en-US" altLang="ja-JP" sz="3600" dirty="0">
                <a:solidFill>
                  <a:srgbClr val="000000"/>
                </a:solidFill>
                <a:latin typeface="游ゴシック Medium" panose="020B0500000000000000" pitchFamily="50" charset="-128"/>
                <a:ea typeface="游ゴシック Medium" panose="020B0500000000000000" pitchFamily="50" charset="-128"/>
              </a:rPr>
              <a:t>2</a:t>
            </a:r>
          </a:p>
          <a:p>
            <a:pPr eaLnBrk="1" hangingPunct="1">
              <a:buNone/>
            </a:pPr>
            <a:r>
              <a:rPr lang="ja-JP" altLang="en-US" sz="3600" dirty="0">
                <a:solidFill>
                  <a:srgbClr val="000000"/>
                </a:solidFill>
                <a:latin typeface="游ゴシック Medium" panose="020B0500000000000000" pitchFamily="50" charset="-128"/>
                <a:ea typeface="游ゴシック Medium" panose="020B0500000000000000" pitchFamily="50" charset="-128"/>
              </a:rPr>
              <a:t>　</a:t>
            </a:r>
            <a:r>
              <a:rPr lang="ja-JP" altLang="en-US" sz="4000" dirty="0">
                <a:solidFill>
                  <a:srgbClr val="000000"/>
                </a:solidFill>
                <a:latin typeface="游ゴシック Medium" panose="020B0500000000000000" pitchFamily="50" charset="-128"/>
                <a:ea typeface="游ゴシック Medium" panose="020B0500000000000000" pitchFamily="50" charset="-128"/>
              </a:rPr>
              <a:t>子宮口全開大後に胎児頻脈と</a:t>
            </a:r>
            <a:endParaRPr lang="en-US" altLang="ja-JP" sz="4000" dirty="0">
              <a:solidFill>
                <a:srgbClr val="000000"/>
              </a:solidFill>
              <a:latin typeface="游ゴシック Medium" panose="020B0500000000000000" pitchFamily="50" charset="-128"/>
              <a:ea typeface="游ゴシック Medium" panose="020B0500000000000000" pitchFamily="50" charset="-128"/>
            </a:endParaRPr>
          </a:p>
          <a:p>
            <a:pPr eaLnBrk="1" hangingPunct="1">
              <a:buNone/>
            </a:pPr>
            <a:r>
              <a:rPr lang="ja-JP" altLang="en-US" sz="4000" dirty="0">
                <a:solidFill>
                  <a:srgbClr val="000000"/>
                </a:solidFill>
                <a:latin typeface="游ゴシック Medium" panose="020B0500000000000000" pitchFamily="50" charset="-128"/>
                <a:ea typeface="游ゴシック Medium" panose="020B0500000000000000" pitchFamily="50" charset="-128"/>
              </a:rPr>
              <a:t>　　　　母体の意識障害を認めた事例</a:t>
            </a:r>
          </a:p>
          <a:p>
            <a:pPr eaLnBrk="1" hangingPunct="1">
              <a:buNone/>
            </a:pPr>
            <a:endParaRPr lang="en-US" altLang="ja-JP" sz="3600" dirty="0">
              <a:solidFill>
                <a:srgbClr val="000000"/>
              </a:solidFill>
              <a:latin typeface="游ゴシック Medium" panose="020B0500000000000000" pitchFamily="50" charset="-128"/>
              <a:ea typeface="游ゴシック Medium" panose="020B0500000000000000" pitchFamily="50" charset="-128"/>
            </a:endParaRPr>
          </a:p>
        </p:txBody>
      </p:sp>
      <p:sp>
        <p:nvSpPr>
          <p:cNvPr id="2" name="スライド番号プレースホルダー 1">
            <a:extLst>
              <a:ext uri="{FF2B5EF4-FFF2-40B4-BE49-F238E27FC236}">
                <a16:creationId xmlns:a16="http://schemas.microsoft.com/office/drawing/2014/main" id="{80A28463-1B18-4CA6-9E89-0CE149C5AE1F}"/>
              </a:ext>
            </a:extLst>
          </p:cNvPr>
          <p:cNvSpPr>
            <a:spLocks noGrp="1"/>
          </p:cNvSpPr>
          <p:nvPr>
            <p:ph type="sldNum" sz="quarter" idx="12"/>
          </p:nvPr>
        </p:nvSpPr>
        <p:spPr/>
        <p:txBody>
          <a:bodyPr/>
          <a:lstStyle/>
          <a:p>
            <a:pPr>
              <a:defRPr/>
            </a:pPr>
            <a:fld id="{930F64EC-FE0A-4460-B896-894E0E1B6F85}" type="slidenum">
              <a:rPr lang="ja-JP" altLang="en-US" smtClean="0"/>
              <a:pPr>
                <a:defRPr/>
              </a:pPr>
              <a:t>42</a:t>
            </a:fld>
            <a:endParaRPr lang="en-US" altLang="ja-JP" dirty="0"/>
          </a:p>
        </p:txBody>
      </p:sp>
    </p:spTree>
    <p:extLst>
      <p:ext uri="{BB962C8B-B14F-4D97-AF65-F5344CB8AC3E}">
        <p14:creationId xmlns:p14="http://schemas.microsoft.com/office/powerpoint/2010/main" val="281038066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コンテンツ プレースホルダー 21">
            <a:extLst>
              <a:ext uri="{FF2B5EF4-FFF2-40B4-BE49-F238E27FC236}">
                <a16:creationId xmlns:a16="http://schemas.microsoft.com/office/drawing/2014/main" id="{64BD104C-F91D-4AB9-B7BE-D138903203D7}"/>
              </a:ext>
            </a:extLst>
          </p:cNvPr>
          <p:cNvSpPr>
            <a:spLocks noGrp="1"/>
          </p:cNvSpPr>
          <p:nvPr>
            <p:ph idx="1"/>
          </p:nvPr>
        </p:nvSpPr>
        <p:spPr>
          <a:xfrm>
            <a:off x="373713" y="2517250"/>
            <a:ext cx="9156986" cy="2520280"/>
          </a:xfrm>
        </p:spPr>
        <p:txBody>
          <a:bodyPr/>
          <a:lstStyle/>
          <a:p>
            <a:pPr marL="0" indent="0">
              <a:buNone/>
            </a:pPr>
            <a:r>
              <a:rPr lang="en-US" altLang="ja-JP" sz="2800" dirty="0">
                <a:latin typeface="游ゴシック Medium" panose="020B0500000000000000" pitchFamily="50" charset="-128"/>
                <a:ea typeface="游ゴシック Medium" panose="020B0500000000000000" pitchFamily="50" charset="-128"/>
              </a:rPr>
              <a:t>【</a:t>
            </a:r>
            <a:r>
              <a:rPr lang="ja-JP" altLang="en-US" sz="2800" dirty="0">
                <a:latin typeface="游ゴシック Medium" panose="020B0500000000000000" pitchFamily="50" charset="-128"/>
                <a:ea typeface="游ゴシック Medium" panose="020B0500000000000000" pitchFamily="50" charset="-128"/>
              </a:rPr>
              <a:t>在胎週数</a:t>
            </a:r>
            <a:r>
              <a:rPr lang="en-US" altLang="ja-JP" sz="2800" dirty="0">
                <a:latin typeface="游ゴシック Medium" panose="020B0500000000000000" pitchFamily="50" charset="-128"/>
                <a:ea typeface="游ゴシック Medium" panose="020B0500000000000000" pitchFamily="50" charset="-128"/>
              </a:rPr>
              <a:t>】</a:t>
            </a:r>
            <a:r>
              <a:rPr lang="ja-JP" altLang="en-US" sz="2800" dirty="0">
                <a:latin typeface="游ゴシック Medium" panose="020B0500000000000000" pitchFamily="50" charset="-128"/>
                <a:ea typeface="游ゴシック Medium" panose="020B0500000000000000" pitchFamily="50" charset="-128"/>
              </a:rPr>
              <a:t>　</a:t>
            </a:r>
            <a:r>
              <a:rPr lang="en-US" altLang="ja-JP" sz="2800" dirty="0">
                <a:latin typeface="游ゴシック Medium" panose="020B0500000000000000" pitchFamily="50" charset="-128"/>
                <a:ea typeface="游ゴシック Medium" panose="020B0500000000000000" pitchFamily="50" charset="-128"/>
              </a:rPr>
              <a:t>36</a:t>
            </a:r>
            <a:r>
              <a:rPr lang="ja-JP" altLang="en-US" sz="2800" dirty="0">
                <a:latin typeface="游ゴシック Medium" panose="020B0500000000000000" pitchFamily="50" charset="-128"/>
                <a:ea typeface="游ゴシック Medium" panose="020B0500000000000000" pitchFamily="50" charset="-128"/>
              </a:rPr>
              <a:t>週</a:t>
            </a:r>
            <a:endParaRPr lang="en-US" altLang="ja-JP" sz="2800" dirty="0">
              <a:latin typeface="游ゴシック Medium" panose="020B0500000000000000" pitchFamily="50" charset="-128"/>
              <a:ea typeface="游ゴシック Medium" panose="020B0500000000000000" pitchFamily="50" charset="-128"/>
            </a:endParaRPr>
          </a:p>
          <a:p>
            <a:pPr marL="0" indent="0">
              <a:buNone/>
            </a:pPr>
            <a:endParaRPr lang="en-US" altLang="ja-JP" sz="1000" dirty="0">
              <a:latin typeface="游ゴシック Medium" panose="020B0500000000000000" pitchFamily="50" charset="-128"/>
              <a:ea typeface="游ゴシック Medium" panose="020B0500000000000000" pitchFamily="50" charset="-128"/>
            </a:endParaRPr>
          </a:p>
          <a:p>
            <a:pPr marL="0" indent="0">
              <a:buNone/>
            </a:pPr>
            <a:r>
              <a:rPr lang="en-US" altLang="ja-JP" sz="2800" dirty="0">
                <a:latin typeface="游ゴシック Medium" panose="020B0500000000000000" pitchFamily="50" charset="-128"/>
                <a:ea typeface="游ゴシック Medium" panose="020B0500000000000000" pitchFamily="50" charset="-128"/>
              </a:rPr>
              <a:t>【</a:t>
            </a:r>
            <a:r>
              <a:rPr lang="ja-JP" altLang="en-US" sz="2800" dirty="0">
                <a:latin typeface="游ゴシック Medium" panose="020B0500000000000000" pitchFamily="50" charset="-128"/>
                <a:ea typeface="游ゴシック Medium" panose="020B0500000000000000" pitchFamily="50" charset="-128"/>
              </a:rPr>
              <a:t>妊娠分娩経過</a:t>
            </a:r>
            <a:r>
              <a:rPr lang="en-US" altLang="ja-JP" sz="2800" dirty="0">
                <a:latin typeface="游ゴシック Medium" panose="020B0500000000000000" pitchFamily="50" charset="-128"/>
                <a:ea typeface="游ゴシック Medium" panose="020B0500000000000000" pitchFamily="50" charset="-128"/>
              </a:rPr>
              <a:t>】</a:t>
            </a:r>
          </a:p>
          <a:p>
            <a:pPr marL="0" indent="0">
              <a:buNone/>
            </a:pPr>
            <a:r>
              <a:rPr lang="ja-JP" altLang="en-US" sz="2800" dirty="0">
                <a:latin typeface="游ゴシック Medium" panose="020B0500000000000000" pitchFamily="50" charset="-128"/>
                <a:ea typeface="游ゴシック Medium" panose="020B0500000000000000" pitchFamily="50" charset="-128"/>
              </a:rPr>
              <a:t>児娩出の</a:t>
            </a:r>
            <a:r>
              <a:rPr lang="en-US" altLang="ja-JP" sz="2800" dirty="0">
                <a:latin typeface="游ゴシック Medium" panose="020B0500000000000000" pitchFamily="50" charset="-128"/>
                <a:ea typeface="游ゴシック Medium" panose="020B0500000000000000" pitchFamily="50" charset="-128"/>
              </a:rPr>
              <a:t>2</a:t>
            </a:r>
            <a:r>
              <a:rPr lang="ja-JP" altLang="en-US" sz="2800" dirty="0">
                <a:latin typeface="游ゴシック Medium" panose="020B0500000000000000" pitchFamily="50" charset="-128"/>
                <a:ea typeface="游ゴシック Medium" panose="020B0500000000000000" pitchFamily="50" charset="-128"/>
              </a:rPr>
              <a:t>時間</a:t>
            </a:r>
            <a:r>
              <a:rPr lang="en-US" altLang="ja-JP" sz="2800" dirty="0">
                <a:latin typeface="游ゴシック Medium" panose="020B0500000000000000" pitchFamily="50" charset="-128"/>
                <a:ea typeface="游ゴシック Medium" panose="020B0500000000000000" pitchFamily="50" charset="-128"/>
              </a:rPr>
              <a:t>35</a:t>
            </a:r>
            <a:r>
              <a:rPr lang="ja-JP" altLang="en-US" sz="2800" dirty="0">
                <a:latin typeface="游ゴシック Medium" panose="020B0500000000000000" pitchFamily="50" charset="-128"/>
                <a:ea typeface="游ゴシック Medium" panose="020B0500000000000000" pitchFamily="50" charset="-128"/>
              </a:rPr>
              <a:t>分前に前期破水のため入院、陣痛開始</a:t>
            </a:r>
            <a:endParaRPr lang="en-US" altLang="ja-JP" sz="2800" dirty="0">
              <a:latin typeface="游ゴシック Medium" panose="020B0500000000000000" pitchFamily="50" charset="-128"/>
              <a:ea typeface="游ゴシック Medium" panose="020B0500000000000000" pitchFamily="50" charset="-128"/>
            </a:endParaRPr>
          </a:p>
          <a:p>
            <a:pPr marL="0" indent="0">
              <a:buNone/>
            </a:pPr>
            <a:r>
              <a:rPr lang="ja-JP" altLang="en-US" sz="2800" dirty="0">
                <a:latin typeface="游ゴシック Medium" panose="020B0500000000000000" pitchFamily="50" charset="-128"/>
                <a:ea typeface="游ゴシック Medium" panose="020B0500000000000000" pitchFamily="50" charset="-128"/>
              </a:rPr>
              <a:t>体温</a:t>
            </a:r>
            <a:r>
              <a:rPr lang="en-US" altLang="ja-JP" sz="2800" dirty="0">
                <a:latin typeface="游ゴシック Medium" panose="020B0500000000000000" pitchFamily="50" charset="-128"/>
                <a:ea typeface="游ゴシック Medium" panose="020B0500000000000000" pitchFamily="50" charset="-128"/>
              </a:rPr>
              <a:t>36.5</a:t>
            </a:r>
            <a:r>
              <a:rPr lang="ja-JP" altLang="en-US" sz="2800" dirty="0">
                <a:latin typeface="游ゴシック Medium" panose="020B0500000000000000" pitchFamily="50" charset="-128"/>
                <a:ea typeface="游ゴシック Medium" panose="020B0500000000000000" pitchFamily="50" charset="-128"/>
              </a:rPr>
              <a:t>℃　血圧</a:t>
            </a:r>
            <a:r>
              <a:rPr lang="en-US" altLang="ja-JP" sz="2800" dirty="0">
                <a:latin typeface="游ゴシック Medium" panose="020B0500000000000000" pitchFamily="50" charset="-128"/>
                <a:ea typeface="游ゴシック Medium" panose="020B0500000000000000" pitchFamily="50" charset="-128"/>
              </a:rPr>
              <a:t>119/75mmHg</a:t>
            </a:r>
            <a:r>
              <a:rPr lang="ja-JP" altLang="en-US" sz="2800" dirty="0">
                <a:latin typeface="游ゴシック Medium" panose="020B0500000000000000" pitchFamily="50" charset="-128"/>
                <a:ea typeface="游ゴシック Medium" panose="020B0500000000000000" pitchFamily="50" charset="-128"/>
              </a:rPr>
              <a:t>　脈拍数</a:t>
            </a:r>
            <a:r>
              <a:rPr lang="en-US" altLang="ja-JP" sz="2800" dirty="0">
                <a:latin typeface="游ゴシック Medium" panose="020B0500000000000000" pitchFamily="50" charset="-128"/>
                <a:ea typeface="游ゴシック Medium" panose="020B0500000000000000" pitchFamily="50" charset="-128"/>
              </a:rPr>
              <a:t>78</a:t>
            </a:r>
            <a:r>
              <a:rPr lang="ja-JP" altLang="en-US" sz="2800" dirty="0">
                <a:latin typeface="游ゴシック Medium" panose="020B0500000000000000" pitchFamily="50" charset="-128"/>
                <a:ea typeface="游ゴシック Medium" panose="020B0500000000000000" pitchFamily="50" charset="-128"/>
              </a:rPr>
              <a:t>回</a:t>
            </a:r>
            <a:r>
              <a:rPr lang="en-US" altLang="ja-JP" sz="2800" dirty="0">
                <a:latin typeface="游ゴシック Medium" panose="020B0500000000000000" pitchFamily="50" charset="-128"/>
                <a:ea typeface="游ゴシック Medium" panose="020B0500000000000000" pitchFamily="50" charset="-128"/>
              </a:rPr>
              <a:t>/</a:t>
            </a:r>
            <a:r>
              <a:rPr lang="ja-JP" altLang="en-US" sz="2800" dirty="0">
                <a:latin typeface="游ゴシック Medium" panose="020B0500000000000000" pitchFamily="50" charset="-128"/>
                <a:ea typeface="游ゴシック Medium" panose="020B0500000000000000" pitchFamily="50" charset="-128"/>
              </a:rPr>
              <a:t>分</a:t>
            </a:r>
            <a:endParaRPr lang="en-US" altLang="ja-JP" sz="2800" dirty="0">
              <a:latin typeface="游ゴシック Medium" panose="020B0500000000000000" pitchFamily="50" charset="-128"/>
              <a:ea typeface="游ゴシック Medium" panose="020B0500000000000000" pitchFamily="50" charset="-128"/>
            </a:endParaRPr>
          </a:p>
        </p:txBody>
      </p:sp>
      <p:sp>
        <p:nvSpPr>
          <p:cNvPr id="5" name="四角形: 角を丸くする 4">
            <a:extLst>
              <a:ext uri="{FF2B5EF4-FFF2-40B4-BE49-F238E27FC236}">
                <a16:creationId xmlns:a16="http://schemas.microsoft.com/office/drawing/2014/main" id="{676610F9-99B7-43DE-BE46-4459B2885AB9}"/>
              </a:ext>
            </a:extLst>
          </p:cNvPr>
          <p:cNvSpPr/>
          <p:nvPr/>
        </p:nvSpPr>
        <p:spPr bwMode="auto">
          <a:xfrm>
            <a:off x="399105" y="1485579"/>
            <a:ext cx="1312741" cy="648071"/>
          </a:xfrm>
          <a:prstGeom prst="round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3200" b="0" i="0" u="none" strike="noStrike" cap="none" normalizeH="0" baseline="0" dirty="0">
                <a:ln>
                  <a:noFill/>
                </a:ln>
                <a:solidFill>
                  <a:schemeClr val="tx1"/>
                </a:solidFill>
                <a:effectLst/>
                <a:latin typeface="游ゴシック Medium" panose="020B0500000000000000" pitchFamily="50" charset="-128"/>
                <a:ea typeface="游ゴシック Medium" panose="020B0500000000000000" pitchFamily="50" charset="-128"/>
              </a:rPr>
              <a:t>概要</a:t>
            </a:r>
          </a:p>
        </p:txBody>
      </p:sp>
      <p:sp>
        <p:nvSpPr>
          <p:cNvPr id="6" name="Rectangle 2">
            <a:extLst>
              <a:ext uri="{FF2B5EF4-FFF2-40B4-BE49-F238E27FC236}">
                <a16:creationId xmlns:a16="http://schemas.microsoft.com/office/drawing/2014/main" id="{BD808548-0FEB-49BB-93E5-BC6B9CB2FC80}"/>
              </a:ext>
            </a:extLst>
          </p:cNvPr>
          <p:cNvSpPr txBox="1">
            <a:spLocks noChangeArrowheads="1"/>
          </p:cNvSpPr>
          <p:nvPr/>
        </p:nvSpPr>
        <p:spPr>
          <a:xfrm>
            <a:off x="1495822" y="261442"/>
            <a:ext cx="7560840" cy="527615"/>
          </a:xfrm>
          <a:prstGeom prst="rect">
            <a:avLst/>
          </a:prstGeom>
        </p:spPr>
        <p:txBody>
          <a:bodyPr/>
          <a:lstStyle>
            <a:lvl1pPr algn="ctr" defTabSz="957263" rtl="0" eaLnBrk="0" fontAlgn="base" hangingPunct="0">
              <a:spcBef>
                <a:spcPct val="0"/>
              </a:spcBef>
              <a:spcAft>
                <a:spcPct val="0"/>
              </a:spcAft>
              <a:defRPr kumimoji="1" sz="3600" kern="1200">
                <a:solidFill>
                  <a:schemeClr val="tx2"/>
                </a:solidFill>
                <a:latin typeface="+mj-lt"/>
                <a:ea typeface="+mj-ea"/>
                <a:cs typeface="+mj-cs"/>
              </a:defRPr>
            </a:lvl1pPr>
            <a:lvl2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2pPr>
            <a:lvl3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3pPr>
            <a:lvl4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4pPr>
            <a:lvl5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5pPr>
            <a:lvl6pPr marL="4572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6pPr>
            <a:lvl7pPr marL="9144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7pPr>
            <a:lvl8pPr marL="13716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8pPr>
            <a:lvl9pPr marL="18288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9pPr>
          </a:lstStyle>
          <a:p>
            <a:pPr marL="0" marR="0" lvl="0" indent="0" algn="l" defTabSz="957263"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000000"/>
                </a:solidFill>
                <a:effectLst/>
                <a:uLnTx/>
                <a:uFillTx/>
                <a:latin typeface="HG丸ｺﾞｼｯｸM-PRO"/>
                <a:ea typeface="HG丸ｺﾞｼｯｸM-PRO"/>
                <a:cs typeface="+mj-cs"/>
              </a:rPr>
              <a:t>事例</a:t>
            </a:r>
            <a:r>
              <a:rPr kumimoji="1" lang="en-US" altLang="ja-JP" sz="2400" b="0" i="0" u="none" strike="noStrike" kern="1200" cap="none" spc="0" normalizeH="0" baseline="0" noProof="0" dirty="0">
                <a:ln>
                  <a:noFill/>
                </a:ln>
                <a:solidFill>
                  <a:srgbClr val="000000"/>
                </a:solidFill>
                <a:effectLst/>
                <a:uLnTx/>
                <a:uFillTx/>
                <a:latin typeface="HG丸ｺﾞｼｯｸM-PRO"/>
                <a:ea typeface="HG丸ｺﾞｼｯｸM-PRO"/>
                <a:cs typeface="+mj-cs"/>
              </a:rPr>
              <a:t>2</a:t>
            </a:r>
            <a:r>
              <a:rPr kumimoji="1" lang="ja-JP" altLang="en-US" sz="2400" b="0" i="0" u="none" strike="noStrike" kern="1200" cap="none" spc="0" normalizeH="0" baseline="0" noProof="0" dirty="0">
                <a:ln>
                  <a:noFill/>
                </a:ln>
                <a:solidFill>
                  <a:srgbClr val="000000"/>
                </a:solidFill>
                <a:effectLst/>
                <a:uLnTx/>
                <a:uFillTx/>
                <a:latin typeface="HG丸ｺﾞｼｯｸM-PRO"/>
                <a:ea typeface="HG丸ｺﾞｼｯｸM-PRO"/>
                <a:cs typeface="+mj-cs"/>
              </a:rPr>
              <a:t>：子宮口全開大後に胎児頻脈と母体の意識障害</a:t>
            </a:r>
            <a:endParaRPr kumimoji="1" lang="en-US" altLang="ja-JP" sz="2400" b="0" i="0" u="none" strike="noStrike" kern="1200" cap="none" spc="0" normalizeH="0" baseline="0" noProof="0" dirty="0">
              <a:ln>
                <a:noFill/>
              </a:ln>
              <a:solidFill>
                <a:srgbClr val="000000"/>
              </a:solidFill>
              <a:effectLst/>
              <a:uLnTx/>
              <a:uFillTx/>
              <a:latin typeface="HG丸ｺﾞｼｯｸM-PRO"/>
              <a:ea typeface="HG丸ｺﾞｼｯｸM-PRO"/>
              <a:cs typeface="+mj-cs"/>
            </a:endParaRPr>
          </a:p>
          <a:p>
            <a:pPr marL="0" marR="0" lvl="0" indent="0" algn="l" defTabSz="957263" rtl="0" eaLnBrk="1" fontAlgn="base" latinLnBrk="0" hangingPunct="1">
              <a:lnSpc>
                <a:spcPct val="100000"/>
              </a:lnSpc>
              <a:spcBef>
                <a:spcPct val="0"/>
              </a:spcBef>
              <a:spcAft>
                <a:spcPct val="0"/>
              </a:spcAft>
              <a:buClrTx/>
              <a:buSzTx/>
              <a:buFontTx/>
              <a:buNone/>
              <a:tabLst/>
              <a:defRPr/>
            </a:pPr>
            <a:r>
              <a:rPr lang="ja-JP" altLang="en-US" sz="2400" dirty="0">
                <a:solidFill>
                  <a:srgbClr val="000000"/>
                </a:solidFill>
                <a:latin typeface="HG丸ｺﾞｼｯｸM-PRO"/>
                <a:ea typeface="HG丸ｺﾞｼｯｸM-PRO"/>
              </a:rPr>
              <a:t>　　　  </a:t>
            </a:r>
            <a:r>
              <a:rPr kumimoji="1" lang="ja-JP" altLang="en-US" sz="2400" b="0" i="0" u="none" strike="noStrike" kern="1200" cap="none" spc="0" normalizeH="0" baseline="0" noProof="0" dirty="0">
                <a:ln>
                  <a:noFill/>
                </a:ln>
                <a:solidFill>
                  <a:srgbClr val="000000"/>
                </a:solidFill>
                <a:effectLst/>
                <a:uLnTx/>
                <a:uFillTx/>
                <a:latin typeface="HG丸ｺﾞｼｯｸM-PRO"/>
                <a:ea typeface="HG丸ｺﾞｼｯｸM-PRO"/>
                <a:cs typeface="+mj-cs"/>
              </a:rPr>
              <a:t>を認めた事例</a:t>
            </a:r>
            <a:endParaRPr kumimoji="1" lang="ja-JP" altLang="en-US" sz="1050" b="0" i="0" u="none" strike="noStrike" kern="1200" cap="none" spc="0" normalizeH="0" baseline="0" noProof="0" dirty="0">
              <a:ln>
                <a:noFill/>
              </a:ln>
              <a:solidFill>
                <a:srgbClr val="000000"/>
              </a:solidFill>
              <a:effectLst/>
              <a:uLnTx/>
              <a:uFillTx/>
              <a:latin typeface="HG丸ｺﾞｼｯｸM-PRO"/>
              <a:ea typeface="HG丸ｺﾞｼｯｸM-PRO"/>
              <a:cs typeface="+mj-cs"/>
            </a:endParaRPr>
          </a:p>
          <a:p>
            <a:pPr marL="0" marR="0" lvl="0" indent="0" algn="ctr" defTabSz="957263" rtl="0" eaLnBrk="1" fontAlgn="base" latinLnBrk="0" hangingPunct="1">
              <a:lnSpc>
                <a:spcPct val="100000"/>
              </a:lnSpc>
              <a:spcBef>
                <a:spcPct val="0"/>
              </a:spcBef>
              <a:spcAft>
                <a:spcPct val="0"/>
              </a:spcAft>
              <a:buClrTx/>
              <a:buSzTx/>
              <a:buFontTx/>
              <a:buNone/>
              <a:tabLst/>
              <a:defRPr/>
            </a:pPr>
            <a:endParaRPr kumimoji="1" lang="en-US" altLang="ja-JP" sz="3600" b="0" i="0" u="none" strike="noStrike" kern="1200" cap="none" spc="0" normalizeH="0" baseline="0" noProof="0" dirty="0">
              <a:ln>
                <a:noFill/>
              </a:ln>
              <a:solidFill>
                <a:srgbClr val="000000"/>
              </a:solidFill>
              <a:effectLst/>
              <a:uLnTx/>
              <a:uFillTx/>
              <a:latin typeface="HG丸ｺﾞｼｯｸM-PRO"/>
              <a:ea typeface="HG丸ｺﾞｼｯｸM-PRO"/>
              <a:cs typeface="+mj-cs"/>
            </a:endParaRPr>
          </a:p>
        </p:txBody>
      </p:sp>
      <p:sp>
        <p:nvSpPr>
          <p:cNvPr id="2" name="スライド番号プレースホルダー 1">
            <a:extLst>
              <a:ext uri="{FF2B5EF4-FFF2-40B4-BE49-F238E27FC236}">
                <a16:creationId xmlns:a16="http://schemas.microsoft.com/office/drawing/2014/main" id="{6E7FCE6E-18DB-4EDB-B3A6-9C4BAC106173}"/>
              </a:ext>
            </a:extLst>
          </p:cNvPr>
          <p:cNvSpPr>
            <a:spLocks noGrp="1"/>
          </p:cNvSpPr>
          <p:nvPr>
            <p:ph type="sldNum" sz="quarter" idx="12"/>
          </p:nvPr>
        </p:nvSpPr>
        <p:spPr/>
        <p:txBody>
          <a:bodyPr/>
          <a:lstStyle/>
          <a:p>
            <a:pPr>
              <a:defRPr/>
            </a:pPr>
            <a:fld id="{930F64EC-FE0A-4460-B896-894E0E1B6F85}" type="slidenum">
              <a:rPr lang="ja-JP" altLang="en-US" smtClean="0"/>
              <a:pPr>
                <a:defRPr/>
              </a:pPr>
              <a:t>43</a:t>
            </a:fld>
            <a:endParaRPr lang="en-US" altLang="ja-JP" dirty="0"/>
          </a:p>
        </p:txBody>
      </p:sp>
    </p:spTree>
    <p:extLst>
      <p:ext uri="{BB962C8B-B14F-4D97-AF65-F5344CB8AC3E}">
        <p14:creationId xmlns:p14="http://schemas.microsoft.com/office/powerpoint/2010/main" val="384215767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 name="Rectangle 2">
            <a:extLst>
              <a:ext uri="{FF2B5EF4-FFF2-40B4-BE49-F238E27FC236}">
                <a16:creationId xmlns:a16="http://schemas.microsoft.com/office/drawing/2014/main" id="{DDB3A6C6-48E1-4ACA-8211-20BD1DC0E396}"/>
              </a:ext>
            </a:extLst>
          </p:cNvPr>
          <p:cNvSpPr txBox="1">
            <a:spLocks noChangeArrowheads="1"/>
          </p:cNvSpPr>
          <p:nvPr/>
        </p:nvSpPr>
        <p:spPr>
          <a:xfrm>
            <a:off x="1495822" y="261442"/>
            <a:ext cx="7560840" cy="527615"/>
          </a:xfrm>
          <a:prstGeom prst="rect">
            <a:avLst/>
          </a:prstGeom>
        </p:spPr>
        <p:txBody>
          <a:bodyPr/>
          <a:lstStyle>
            <a:lvl1pPr algn="ctr" defTabSz="957263" rtl="0" eaLnBrk="0" fontAlgn="base" hangingPunct="0">
              <a:spcBef>
                <a:spcPct val="0"/>
              </a:spcBef>
              <a:spcAft>
                <a:spcPct val="0"/>
              </a:spcAft>
              <a:defRPr kumimoji="1" sz="3600" kern="1200">
                <a:solidFill>
                  <a:schemeClr val="tx2"/>
                </a:solidFill>
                <a:latin typeface="+mj-lt"/>
                <a:ea typeface="+mj-ea"/>
                <a:cs typeface="+mj-cs"/>
              </a:defRPr>
            </a:lvl1pPr>
            <a:lvl2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2pPr>
            <a:lvl3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3pPr>
            <a:lvl4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4pPr>
            <a:lvl5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5pPr>
            <a:lvl6pPr marL="4572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6pPr>
            <a:lvl7pPr marL="9144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7pPr>
            <a:lvl8pPr marL="13716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8pPr>
            <a:lvl9pPr marL="18288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9pPr>
          </a:lstStyle>
          <a:p>
            <a:pPr marL="0" marR="0" lvl="0" indent="0" algn="l" defTabSz="957263"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000000"/>
                </a:solidFill>
                <a:effectLst/>
                <a:uLnTx/>
                <a:uFillTx/>
                <a:latin typeface="HG丸ｺﾞｼｯｸM-PRO"/>
                <a:ea typeface="HG丸ｺﾞｼｯｸM-PRO"/>
                <a:cs typeface="+mj-cs"/>
              </a:rPr>
              <a:t>事例</a:t>
            </a:r>
            <a:r>
              <a:rPr kumimoji="1" lang="en-US" altLang="ja-JP" sz="2400" b="0" i="0" u="none" strike="noStrike" kern="1200" cap="none" spc="0" normalizeH="0" baseline="0" noProof="0" dirty="0">
                <a:ln>
                  <a:noFill/>
                </a:ln>
                <a:solidFill>
                  <a:srgbClr val="000000"/>
                </a:solidFill>
                <a:effectLst/>
                <a:uLnTx/>
                <a:uFillTx/>
                <a:latin typeface="HG丸ｺﾞｼｯｸM-PRO"/>
                <a:ea typeface="HG丸ｺﾞｼｯｸM-PRO"/>
                <a:cs typeface="+mj-cs"/>
              </a:rPr>
              <a:t>2</a:t>
            </a:r>
            <a:r>
              <a:rPr kumimoji="1" lang="ja-JP" altLang="en-US" sz="2400" b="0" i="0" u="none" strike="noStrike" kern="1200" cap="none" spc="0" normalizeH="0" baseline="0" noProof="0" dirty="0">
                <a:ln>
                  <a:noFill/>
                </a:ln>
                <a:solidFill>
                  <a:srgbClr val="000000"/>
                </a:solidFill>
                <a:effectLst/>
                <a:uLnTx/>
                <a:uFillTx/>
                <a:latin typeface="HG丸ｺﾞｼｯｸM-PRO"/>
                <a:ea typeface="HG丸ｺﾞｼｯｸM-PRO"/>
                <a:cs typeface="+mj-cs"/>
              </a:rPr>
              <a:t>：子宮口全開大後に胎児頻脈と母体の意識障害</a:t>
            </a:r>
            <a:endParaRPr kumimoji="1" lang="en-US" altLang="ja-JP" sz="2400" b="0" i="0" u="none" strike="noStrike" kern="1200" cap="none" spc="0" normalizeH="0" baseline="0" noProof="0" dirty="0">
              <a:ln>
                <a:noFill/>
              </a:ln>
              <a:solidFill>
                <a:srgbClr val="000000"/>
              </a:solidFill>
              <a:effectLst/>
              <a:uLnTx/>
              <a:uFillTx/>
              <a:latin typeface="HG丸ｺﾞｼｯｸM-PRO"/>
              <a:ea typeface="HG丸ｺﾞｼｯｸM-PRO"/>
              <a:cs typeface="+mj-cs"/>
            </a:endParaRPr>
          </a:p>
          <a:p>
            <a:pPr marL="0" marR="0" lvl="0" indent="0" algn="l" defTabSz="957263" rtl="0" eaLnBrk="1" fontAlgn="base" latinLnBrk="0" hangingPunct="1">
              <a:lnSpc>
                <a:spcPct val="100000"/>
              </a:lnSpc>
              <a:spcBef>
                <a:spcPct val="0"/>
              </a:spcBef>
              <a:spcAft>
                <a:spcPct val="0"/>
              </a:spcAft>
              <a:buClrTx/>
              <a:buSzTx/>
              <a:buFontTx/>
              <a:buNone/>
              <a:tabLst/>
              <a:defRPr/>
            </a:pPr>
            <a:r>
              <a:rPr lang="ja-JP" altLang="en-US" sz="2400" dirty="0">
                <a:solidFill>
                  <a:srgbClr val="000000"/>
                </a:solidFill>
                <a:latin typeface="HG丸ｺﾞｼｯｸM-PRO"/>
                <a:ea typeface="HG丸ｺﾞｼｯｸM-PRO"/>
              </a:rPr>
              <a:t>　　　  </a:t>
            </a:r>
            <a:r>
              <a:rPr kumimoji="1" lang="ja-JP" altLang="en-US" sz="2400" b="0" i="0" u="none" strike="noStrike" kern="1200" cap="none" spc="0" normalizeH="0" baseline="0" noProof="0" dirty="0">
                <a:ln>
                  <a:noFill/>
                </a:ln>
                <a:solidFill>
                  <a:srgbClr val="000000"/>
                </a:solidFill>
                <a:effectLst/>
                <a:uLnTx/>
                <a:uFillTx/>
                <a:latin typeface="HG丸ｺﾞｼｯｸM-PRO"/>
                <a:ea typeface="HG丸ｺﾞｼｯｸM-PRO"/>
                <a:cs typeface="+mj-cs"/>
              </a:rPr>
              <a:t>を認めた事例</a:t>
            </a:r>
            <a:endParaRPr kumimoji="1" lang="ja-JP" altLang="en-US" sz="1050" b="0" i="0" u="none" strike="noStrike" kern="1200" cap="none" spc="0" normalizeH="0" baseline="0" noProof="0" dirty="0">
              <a:ln>
                <a:noFill/>
              </a:ln>
              <a:solidFill>
                <a:srgbClr val="000000"/>
              </a:solidFill>
              <a:effectLst/>
              <a:uLnTx/>
              <a:uFillTx/>
              <a:latin typeface="HG丸ｺﾞｼｯｸM-PRO"/>
              <a:ea typeface="HG丸ｺﾞｼｯｸM-PRO"/>
              <a:cs typeface="+mj-cs"/>
            </a:endParaRPr>
          </a:p>
          <a:p>
            <a:pPr marL="0" marR="0" lvl="0" indent="0" algn="ctr" defTabSz="957263" rtl="0" eaLnBrk="1" fontAlgn="base" latinLnBrk="0" hangingPunct="1">
              <a:lnSpc>
                <a:spcPct val="100000"/>
              </a:lnSpc>
              <a:spcBef>
                <a:spcPct val="0"/>
              </a:spcBef>
              <a:spcAft>
                <a:spcPct val="0"/>
              </a:spcAft>
              <a:buClrTx/>
              <a:buSzTx/>
              <a:buFontTx/>
              <a:buNone/>
              <a:tabLst/>
              <a:defRPr/>
            </a:pPr>
            <a:endParaRPr kumimoji="1" lang="en-US" altLang="ja-JP" sz="3600" b="0" i="0" u="none" strike="noStrike" kern="1200" cap="none" spc="0" normalizeH="0" baseline="0" noProof="0" dirty="0">
              <a:ln>
                <a:noFill/>
              </a:ln>
              <a:solidFill>
                <a:srgbClr val="000000"/>
              </a:solidFill>
              <a:effectLst/>
              <a:uLnTx/>
              <a:uFillTx/>
              <a:latin typeface="HG丸ｺﾞｼｯｸM-PRO"/>
              <a:ea typeface="HG丸ｺﾞｼｯｸM-PRO"/>
              <a:cs typeface="+mj-cs"/>
            </a:endParaRPr>
          </a:p>
        </p:txBody>
      </p:sp>
      <p:pic>
        <p:nvPicPr>
          <p:cNvPr id="4" name="図 3">
            <a:extLst>
              <a:ext uri="{FF2B5EF4-FFF2-40B4-BE49-F238E27FC236}">
                <a16:creationId xmlns:a16="http://schemas.microsoft.com/office/drawing/2014/main" id="{17B6042F-AFF7-4C27-89EA-A9EE9AA49BBF}"/>
              </a:ext>
            </a:extLst>
          </p:cNvPr>
          <p:cNvPicPr>
            <a:picLocks noChangeAspect="1"/>
          </p:cNvPicPr>
          <p:nvPr/>
        </p:nvPicPr>
        <p:blipFill>
          <a:blip r:embed="rId2"/>
          <a:stretch>
            <a:fillRect/>
          </a:stretch>
        </p:blipFill>
        <p:spPr>
          <a:xfrm>
            <a:off x="127670" y="2324616"/>
            <a:ext cx="9632727" cy="2274505"/>
          </a:xfrm>
          <a:prstGeom prst="rect">
            <a:avLst/>
          </a:prstGeom>
        </p:spPr>
      </p:pic>
      <p:sp>
        <p:nvSpPr>
          <p:cNvPr id="12" name="矢印: 五方向 11">
            <a:extLst>
              <a:ext uri="{FF2B5EF4-FFF2-40B4-BE49-F238E27FC236}">
                <a16:creationId xmlns:a16="http://schemas.microsoft.com/office/drawing/2014/main" id="{182E5206-C76C-4D37-A2CC-455259DDE8CE}"/>
              </a:ext>
            </a:extLst>
          </p:cNvPr>
          <p:cNvSpPr/>
          <p:nvPr/>
        </p:nvSpPr>
        <p:spPr bwMode="auto">
          <a:xfrm rot="16200000">
            <a:off x="7049040" y="4194480"/>
            <a:ext cx="1999025" cy="2808310"/>
          </a:xfrm>
          <a:prstGeom prst="homePlate">
            <a:avLst>
              <a:gd name="adj" fmla="val 32439"/>
            </a:avLst>
          </a:prstGeom>
          <a:noFill/>
          <a:ln w="12700" cap="flat" cmpd="sng" algn="ctr">
            <a:solidFill>
              <a:schemeClr val="bg1">
                <a:lumMod val="65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a:ln>
                <a:noFill/>
              </a:ln>
              <a:solidFill>
                <a:schemeClr val="tx1"/>
              </a:solidFill>
              <a:effectLst/>
              <a:latin typeface="游ゴシック Medium" panose="020B0500000000000000" pitchFamily="50" charset="-128"/>
              <a:ea typeface="游ゴシック Medium" panose="020B0500000000000000" pitchFamily="50" charset="-128"/>
            </a:endParaRPr>
          </a:p>
        </p:txBody>
      </p:sp>
      <p:sp>
        <p:nvSpPr>
          <p:cNvPr id="9" name="テキスト ボックス 8">
            <a:extLst>
              <a:ext uri="{FF2B5EF4-FFF2-40B4-BE49-F238E27FC236}">
                <a16:creationId xmlns:a16="http://schemas.microsoft.com/office/drawing/2014/main" id="{504D5CBE-8C2F-431F-9E73-25B42690AF80}"/>
              </a:ext>
            </a:extLst>
          </p:cNvPr>
          <p:cNvSpPr txBox="1"/>
          <p:nvPr/>
        </p:nvSpPr>
        <p:spPr>
          <a:xfrm>
            <a:off x="6669644" y="5120818"/>
            <a:ext cx="2808312" cy="1477328"/>
          </a:xfrm>
          <a:prstGeom prst="rect">
            <a:avLst/>
          </a:prstGeom>
          <a:noFill/>
        </p:spPr>
        <p:txBody>
          <a:bodyPr wrap="square" rtlCol="0">
            <a:spAutoFit/>
          </a:bodyPr>
          <a:lstStyle/>
          <a:p>
            <a:r>
              <a:rPr kumimoji="1" lang="ja-JP" altLang="en-US" dirty="0">
                <a:latin typeface="游ゴシック Medium" panose="020B0500000000000000" pitchFamily="50" charset="-128"/>
                <a:ea typeface="游ゴシック Medium" panose="020B0500000000000000" pitchFamily="50" charset="-128"/>
              </a:rPr>
              <a:t>リアシュアリングと判断</a:t>
            </a:r>
            <a:endParaRPr kumimoji="1" lang="en-US" altLang="ja-JP" dirty="0">
              <a:latin typeface="游ゴシック Medium" panose="020B0500000000000000" pitchFamily="50" charset="-128"/>
              <a:ea typeface="游ゴシック Medium" panose="020B0500000000000000" pitchFamily="50" charset="-128"/>
            </a:endParaRPr>
          </a:p>
          <a:p>
            <a:r>
              <a:rPr lang="ja-JP" altLang="en-US" dirty="0">
                <a:latin typeface="游ゴシック Medium" panose="020B0500000000000000" pitchFamily="50" charset="-128"/>
                <a:ea typeface="游ゴシック Medium" panose="020B0500000000000000" pitchFamily="50" charset="-128"/>
              </a:rPr>
              <a:t>分娩監視装置終了</a:t>
            </a:r>
            <a:endParaRPr lang="en-US" altLang="ja-JP" dirty="0">
              <a:latin typeface="游ゴシック Medium" panose="020B0500000000000000" pitchFamily="50" charset="-128"/>
              <a:ea typeface="游ゴシック Medium" panose="020B0500000000000000" pitchFamily="50" charset="-128"/>
            </a:endParaRPr>
          </a:p>
          <a:p>
            <a:r>
              <a:rPr kumimoji="1" lang="ja-JP" altLang="en-US" dirty="0">
                <a:latin typeface="游ゴシック Medium" panose="020B0500000000000000" pitchFamily="50" charset="-128"/>
                <a:ea typeface="游ゴシック Medium" panose="020B0500000000000000" pitchFamily="50" charset="-128"/>
              </a:rPr>
              <a:t>子宮</a:t>
            </a:r>
            <a:r>
              <a:rPr kumimoji="1" lang="ja-JP" altLang="en-US" dirty="0" err="1">
                <a:latin typeface="游ゴシック Medium" panose="020B0500000000000000" pitchFamily="50" charset="-128"/>
                <a:ea typeface="游ゴシック Medium" panose="020B0500000000000000" pitchFamily="50" charset="-128"/>
              </a:rPr>
              <a:t>口開</a:t>
            </a:r>
            <a:r>
              <a:rPr kumimoji="1" lang="ja-JP" altLang="en-US" dirty="0">
                <a:latin typeface="游ゴシック Medium" panose="020B0500000000000000" pitchFamily="50" charset="-128"/>
                <a:ea typeface="游ゴシック Medium" panose="020B0500000000000000" pitchFamily="50" charset="-128"/>
              </a:rPr>
              <a:t>大</a:t>
            </a:r>
            <a:r>
              <a:rPr kumimoji="1" lang="en-US" altLang="ja-JP" dirty="0">
                <a:latin typeface="游ゴシック Medium" panose="020B0500000000000000" pitchFamily="50" charset="-128"/>
                <a:ea typeface="游ゴシック Medium" panose="020B0500000000000000" pitchFamily="50" charset="-128"/>
              </a:rPr>
              <a:t>5</a:t>
            </a:r>
            <a:r>
              <a:rPr kumimoji="1" lang="ja-JP" altLang="en-US" dirty="0">
                <a:latin typeface="游ゴシック Medium" panose="020B0500000000000000" pitchFamily="50" charset="-128"/>
                <a:ea typeface="游ゴシック Medium" panose="020B0500000000000000" pitchFamily="50" charset="-128"/>
              </a:rPr>
              <a:t>㎝</a:t>
            </a:r>
            <a:endParaRPr kumimoji="1" lang="en-US" altLang="ja-JP" dirty="0">
              <a:latin typeface="游ゴシック Medium" panose="020B0500000000000000" pitchFamily="50" charset="-128"/>
              <a:ea typeface="游ゴシック Medium" panose="020B0500000000000000" pitchFamily="50" charset="-128"/>
            </a:endParaRPr>
          </a:p>
          <a:p>
            <a:r>
              <a:rPr lang="ja-JP" altLang="en-US" dirty="0">
                <a:latin typeface="游ゴシック Medium" panose="020B0500000000000000" pitchFamily="50" charset="-128"/>
                <a:ea typeface="游ゴシック Medium" panose="020B0500000000000000" pitchFamily="50" charset="-128"/>
              </a:rPr>
              <a:t>展退</a:t>
            </a:r>
            <a:r>
              <a:rPr lang="en-US" altLang="ja-JP" dirty="0">
                <a:latin typeface="游ゴシック Medium" panose="020B0500000000000000" pitchFamily="50" charset="-128"/>
                <a:ea typeface="游ゴシック Medium" panose="020B0500000000000000" pitchFamily="50" charset="-128"/>
              </a:rPr>
              <a:t>80</a:t>
            </a:r>
            <a:r>
              <a:rPr lang="ja-JP" altLang="en-US" dirty="0">
                <a:latin typeface="游ゴシック Medium" panose="020B0500000000000000" pitchFamily="50" charset="-128"/>
                <a:ea typeface="游ゴシック Medium" panose="020B0500000000000000" pitchFamily="50" charset="-128"/>
              </a:rPr>
              <a:t>％</a:t>
            </a:r>
            <a:endParaRPr lang="en-US" altLang="ja-JP" dirty="0">
              <a:latin typeface="游ゴシック Medium" panose="020B0500000000000000" pitchFamily="50" charset="-128"/>
              <a:ea typeface="游ゴシック Medium" panose="020B0500000000000000" pitchFamily="50" charset="-128"/>
            </a:endParaRPr>
          </a:p>
          <a:p>
            <a:r>
              <a:rPr kumimoji="1" lang="en-US" altLang="ja-JP" dirty="0" err="1">
                <a:latin typeface="游ゴシック Medium" panose="020B0500000000000000" pitchFamily="50" charset="-128"/>
                <a:ea typeface="游ゴシック Medium" panose="020B0500000000000000" pitchFamily="50" charset="-128"/>
              </a:rPr>
              <a:t>Sp</a:t>
            </a:r>
            <a:r>
              <a:rPr kumimoji="1" lang="ja-JP" altLang="en-US" dirty="0">
                <a:latin typeface="游ゴシック Medium" panose="020B0500000000000000" pitchFamily="50" charset="-128"/>
                <a:ea typeface="游ゴシック Medium" panose="020B0500000000000000" pitchFamily="50" charset="-128"/>
              </a:rPr>
              <a:t> </a:t>
            </a:r>
            <a:r>
              <a:rPr kumimoji="1" lang="en-US" altLang="ja-JP" dirty="0">
                <a:latin typeface="游ゴシック Medium" panose="020B0500000000000000" pitchFamily="50" charset="-128"/>
                <a:ea typeface="游ゴシック Medium" panose="020B0500000000000000" pitchFamily="50" charset="-128"/>
              </a:rPr>
              <a:t>±0</a:t>
            </a:r>
            <a:r>
              <a:rPr kumimoji="1" lang="ja-JP" altLang="en-US" dirty="0">
                <a:latin typeface="游ゴシック Medium" panose="020B0500000000000000" pitchFamily="50" charset="-128"/>
                <a:ea typeface="游ゴシック Medium" panose="020B0500000000000000" pitchFamily="50" charset="-128"/>
              </a:rPr>
              <a:t>㎝</a:t>
            </a:r>
            <a:endParaRPr kumimoji="1" lang="ja-JP" altLang="en-US" sz="1400" dirty="0">
              <a:latin typeface="游ゴシック Medium" panose="020B0500000000000000" pitchFamily="50" charset="-128"/>
              <a:ea typeface="游ゴシック Medium" panose="020B0500000000000000" pitchFamily="50" charset="-128"/>
            </a:endParaRPr>
          </a:p>
        </p:txBody>
      </p:sp>
      <p:sp>
        <p:nvSpPr>
          <p:cNvPr id="2" name="スライド番号プレースホルダー 1">
            <a:extLst>
              <a:ext uri="{FF2B5EF4-FFF2-40B4-BE49-F238E27FC236}">
                <a16:creationId xmlns:a16="http://schemas.microsoft.com/office/drawing/2014/main" id="{5625BE05-7E90-4675-B9AB-50D84EDD7F0E}"/>
              </a:ext>
            </a:extLst>
          </p:cNvPr>
          <p:cNvSpPr>
            <a:spLocks noGrp="1"/>
          </p:cNvSpPr>
          <p:nvPr>
            <p:ph type="sldNum" sz="quarter" idx="12"/>
          </p:nvPr>
        </p:nvSpPr>
        <p:spPr/>
        <p:txBody>
          <a:bodyPr/>
          <a:lstStyle/>
          <a:p>
            <a:pPr>
              <a:defRPr/>
            </a:pPr>
            <a:fld id="{930F64EC-FE0A-4460-B896-894E0E1B6F85}" type="slidenum">
              <a:rPr lang="ja-JP" altLang="en-US" smtClean="0"/>
              <a:pPr>
                <a:defRPr/>
              </a:pPr>
              <a:t>44</a:t>
            </a:fld>
            <a:endParaRPr lang="en-US" altLang="ja-JP" dirty="0"/>
          </a:p>
        </p:txBody>
      </p:sp>
    </p:spTree>
    <p:extLst>
      <p:ext uri="{BB962C8B-B14F-4D97-AF65-F5344CB8AC3E}">
        <p14:creationId xmlns:p14="http://schemas.microsoft.com/office/powerpoint/2010/main" val="372699913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 name="Rectangle 2">
            <a:extLst>
              <a:ext uri="{FF2B5EF4-FFF2-40B4-BE49-F238E27FC236}">
                <a16:creationId xmlns:a16="http://schemas.microsoft.com/office/drawing/2014/main" id="{DDB3A6C6-48E1-4ACA-8211-20BD1DC0E396}"/>
              </a:ext>
            </a:extLst>
          </p:cNvPr>
          <p:cNvSpPr txBox="1">
            <a:spLocks noChangeArrowheads="1"/>
          </p:cNvSpPr>
          <p:nvPr/>
        </p:nvSpPr>
        <p:spPr>
          <a:xfrm>
            <a:off x="1495822" y="261442"/>
            <a:ext cx="7560840" cy="527615"/>
          </a:xfrm>
          <a:prstGeom prst="rect">
            <a:avLst/>
          </a:prstGeom>
        </p:spPr>
        <p:txBody>
          <a:bodyPr/>
          <a:lstStyle>
            <a:lvl1pPr algn="ctr" defTabSz="957263" rtl="0" eaLnBrk="0" fontAlgn="base" hangingPunct="0">
              <a:spcBef>
                <a:spcPct val="0"/>
              </a:spcBef>
              <a:spcAft>
                <a:spcPct val="0"/>
              </a:spcAft>
              <a:defRPr kumimoji="1" sz="3600" kern="1200">
                <a:solidFill>
                  <a:schemeClr val="tx2"/>
                </a:solidFill>
                <a:latin typeface="+mj-lt"/>
                <a:ea typeface="+mj-ea"/>
                <a:cs typeface="+mj-cs"/>
              </a:defRPr>
            </a:lvl1pPr>
            <a:lvl2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2pPr>
            <a:lvl3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3pPr>
            <a:lvl4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4pPr>
            <a:lvl5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5pPr>
            <a:lvl6pPr marL="4572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6pPr>
            <a:lvl7pPr marL="9144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7pPr>
            <a:lvl8pPr marL="13716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8pPr>
            <a:lvl9pPr marL="18288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9pPr>
          </a:lstStyle>
          <a:p>
            <a:pPr marL="0" marR="0" lvl="0" indent="0" algn="l" defTabSz="957263"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000000"/>
                </a:solidFill>
                <a:effectLst/>
                <a:uLnTx/>
                <a:uFillTx/>
                <a:latin typeface="HG丸ｺﾞｼｯｸM-PRO"/>
                <a:ea typeface="HG丸ｺﾞｼｯｸM-PRO"/>
                <a:cs typeface="+mj-cs"/>
              </a:rPr>
              <a:t>事例</a:t>
            </a:r>
            <a:r>
              <a:rPr kumimoji="1" lang="en-US" altLang="ja-JP" sz="2400" b="0" i="0" u="none" strike="noStrike" kern="1200" cap="none" spc="0" normalizeH="0" baseline="0" noProof="0" dirty="0">
                <a:ln>
                  <a:noFill/>
                </a:ln>
                <a:solidFill>
                  <a:srgbClr val="000000"/>
                </a:solidFill>
                <a:effectLst/>
                <a:uLnTx/>
                <a:uFillTx/>
                <a:latin typeface="HG丸ｺﾞｼｯｸM-PRO"/>
                <a:ea typeface="HG丸ｺﾞｼｯｸM-PRO"/>
                <a:cs typeface="+mj-cs"/>
              </a:rPr>
              <a:t>2</a:t>
            </a:r>
            <a:r>
              <a:rPr kumimoji="1" lang="ja-JP" altLang="en-US" sz="2400" b="0" i="0" u="none" strike="noStrike" kern="1200" cap="none" spc="0" normalizeH="0" baseline="0" noProof="0" dirty="0">
                <a:ln>
                  <a:noFill/>
                </a:ln>
                <a:solidFill>
                  <a:srgbClr val="000000"/>
                </a:solidFill>
                <a:effectLst/>
                <a:uLnTx/>
                <a:uFillTx/>
                <a:latin typeface="HG丸ｺﾞｼｯｸM-PRO"/>
                <a:ea typeface="HG丸ｺﾞｼｯｸM-PRO"/>
                <a:cs typeface="+mj-cs"/>
              </a:rPr>
              <a:t>：子宮口全開大後に胎児頻脈と母体の意識障害</a:t>
            </a:r>
            <a:endParaRPr kumimoji="1" lang="en-US" altLang="ja-JP" sz="2400" b="0" i="0" u="none" strike="noStrike" kern="1200" cap="none" spc="0" normalizeH="0" baseline="0" noProof="0" dirty="0">
              <a:ln>
                <a:noFill/>
              </a:ln>
              <a:solidFill>
                <a:srgbClr val="000000"/>
              </a:solidFill>
              <a:effectLst/>
              <a:uLnTx/>
              <a:uFillTx/>
              <a:latin typeface="HG丸ｺﾞｼｯｸM-PRO"/>
              <a:ea typeface="HG丸ｺﾞｼｯｸM-PRO"/>
              <a:cs typeface="+mj-cs"/>
            </a:endParaRPr>
          </a:p>
          <a:p>
            <a:pPr marL="0" marR="0" lvl="0" indent="0" algn="l" defTabSz="957263" rtl="0" eaLnBrk="1" fontAlgn="base" latinLnBrk="0" hangingPunct="1">
              <a:lnSpc>
                <a:spcPct val="100000"/>
              </a:lnSpc>
              <a:spcBef>
                <a:spcPct val="0"/>
              </a:spcBef>
              <a:spcAft>
                <a:spcPct val="0"/>
              </a:spcAft>
              <a:buClrTx/>
              <a:buSzTx/>
              <a:buFontTx/>
              <a:buNone/>
              <a:tabLst/>
              <a:defRPr/>
            </a:pPr>
            <a:r>
              <a:rPr lang="ja-JP" altLang="en-US" sz="2400" dirty="0">
                <a:solidFill>
                  <a:srgbClr val="000000"/>
                </a:solidFill>
                <a:latin typeface="HG丸ｺﾞｼｯｸM-PRO"/>
                <a:ea typeface="HG丸ｺﾞｼｯｸM-PRO"/>
              </a:rPr>
              <a:t>　　　  </a:t>
            </a:r>
            <a:r>
              <a:rPr kumimoji="1" lang="ja-JP" altLang="en-US" sz="2400" b="0" i="0" u="none" strike="noStrike" kern="1200" cap="none" spc="0" normalizeH="0" baseline="0" noProof="0" dirty="0">
                <a:ln>
                  <a:noFill/>
                </a:ln>
                <a:solidFill>
                  <a:srgbClr val="000000"/>
                </a:solidFill>
                <a:effectLst/>
                <a:uLnTx/>
                <a:uFillTx/>
                <a:latin typeface="HG丸ｺﾞｼｯｸM-PRO"/>
                <a:ea typeface="HG丸ｺﾞｼｯｸM-PRO"/>
                <a:cs typeface="+mj-cs"/>
              </a:rPr>
              <a:t>を認めた事例</a:t>
            </a:r>
            <a:endParaRPr kumimoji="1" lang="ja-JP" altLang="en-US" sz="1050" b="0" i="0" u="none" strike="noStrike" kern="1200" cap="none" spc="0" normalizeH="0" baseline="0" noProof="0" dirty="0">
              <a:ln>
                <a:noFill/>
              </a:ln>
              <a:solidFill>
                <a:srgbClr val="000000"/>
              </a:solidFill>
              <a:effectLst/>
              <a:uLnTx/>
              <a:uFillTx/>
              <a:latin typeface="HG丸ｺﾞｼｯｸM-PRO"/>
              <a:ea typeface="HG丸ｺﾞｼｯｸM-PRO"/>
              <a:cs typeface="+mj-cs"/>
            </a:endParaRPr>
          </a:p>
          <a:p>
            <a:pPr marL="0" marR="0" lvl="0" indent="0" algn="ctr" defTabSz="957263" rtl="0" eaLnBrk="1" fontAlgn="base" latinLnBrk="0" hangingPunct="1">
              <a:lnSpc>
                <a:spcPct val="100000"/>
              </a:lnSpc>
              <a:spcBef>
                <a:spcPct val="0"/>
              </a:spcBef>
              <a:spcAft>
                <a:spcPct val="0"/>
              </a:spcAft>
              <a:buClrTx/>
              <a:buSzTx/>
              <a:buFontTx/>
              <a:buNone/>
              <a:tabLst/>
              <a:defRPr/>
            </a:pPr>
            <a:endParaRPr kumimoji="1" lang="en-US" altLang="ja-JP" sz="3600" b="0" i="0" u="none" strike="noStrike" kern="1200" cap="none" spc="0" normalizeH="0" baseline="0" noProof="0" dirty="0">
              <a:ln>
                <a:noFill/>
              </a:ln>
              <a:solidFill>
                <a:srgbClr val="000000"/>
              </a:solidFill>
              <a:effectLst/>
              <a:uLnTx/>
              <a:uFillTx/>
              <a:latin typeface="HG丸ｺﾞｼｯｸM-PRO"/>
              <a:ea typeface="HG丸ｺﾞｼｯｸM-PRO"/>
              <a:cs typeface="+mj-cs"/>
            </a:endParaRPr>
          </a:p>
        </p:txBody>
      </p:sp>
      <p:pic>
        <p:nvPicPr>
          <p:cNvPr id="5" name="図 4">
            <a:extLst>
              <a:ext uri="{FF2B5EF4-FFF2-40B4-BE49-F238E27FC236}">
                <a16:creationId xmlns:a16="http://schemas.microsoft.com/office/drawing/2014/main" id="{5786B70B-DABB-4E31-AB3D-CC797D4D6112}"/>
              </a:ext>
            </a:extLst>
          </p:cNvPr>
          <p:cNvPicPr>
            <a:picLocks noChangeAspect="1"/>
          </p:cNvPicPr>
          <p:nvPr/>
        </p:nvPicPr>
        <p:blipFill>
          <a:blip r:embed="rId2"/>
          <a:stretch>
            <a:fillRect/>
          </a:stretch>
        </p:blipFill>
        <p:spPr>
          <a:xfrm>
            <a:off x="2215902" y="2454412"/>
            <a:ext cx="1409204" cy="2274505"/>
          </a:xfrm>
          <a:prstGeom prst="rect">
            <a:avLst/>
          </a:prstGeom>
        </p:spPr>
      </p:pic>
      <p:sp>
        <p:nvSpPr>
          <p:cNvPr id="6" name="矢印: 五方向 5">
            <a:extLst>
              <a:ext uri="{FF2B5EF4-FFF2-40B4-BE49-F238E27FC236}">
                <a16:creationId xmlns:a16="http://schemas.microsoft.com/office/drawing/2014/main" id="{C794FE24-AA1B-4E25-B80B-090506592B4D}"/>
              </a:ext>
            </a:extLst>
          </p:cNvPr>
          <p:cNvSpPr/>
          <p:nvPr/>
        </p:nvSpPr>
        <p:spPr bwMode="auto">
          <a:xfrm>
            <a:off x="4304134" y="4728917"/>
            <a:ext cx="3168352" cy="527615"/>
          </a:xfrm>
          <a:prstGeom prst="homePlate">
            <a:avLst/>
          </a:prstGeom>
          <a:noFill/>
          <a:ln w="12700" cap="flat" cmpd="sng" algn="ctr">
            <a:solidFill>
              <a:schemeClr val="bg1">
                <a:lumMod val="65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eaLnBrk="1" hangingPunct="1">
              <a:lnSpc>
                <a:spcPct val="150000"/>
              </a:lnSpc>
            </a:pPr>
            <a:r>
              <a:rPr kumimoji="1" lang="ja-JP" altLang="en-US" b="0" i="0" u="none" strike="noStrike" cap="none" normalizeH="0" baseline="0" dirty="0">
                <a:ln>
                  <a:noFill/>
                </a:ln>
                <a:solidFill>
                  <a:schemeClr val="tx1"/>
                </a:solidFill>
                <a:effectLst/>
                <a:latin typeface="游ゴシック Medium" panose="020B0500000000000000" pitchFamily="50" charset="-128"/>
                <a:ea typeface="游ゴシック Medium" panose="020B0500000000000000" pitchFamily="50" charset="-128"/>
              </a:rPr>
              <a:t>車いすで分娩室入室</a:t>
            </a:r>
          </a:p>
        </p:txBody>
      </p:sp>
      <p:sp>
        <p:nvSpPr>
          <p:cNvPr id="3" name="四角形: 角を丸くする 2">
            <a:extLst>
              <a:ext uri="{FF2B5EF4-FFF2-40B4-BE49-F238E27FC236}">
                <a16:creationId xmlns:a16="http://schemas.microsoft.com/office/drawing/2014/main" id="{B5EF65C4-38FF-41F4-BE4F-E50524DAED5D}"/>
              </a:ext>
            </a:extLst>
          </p:cNvPr>
          <p:cNvSpPr/>
          <p:nvPr/>
        </p:nvSpPr>
        <p:spPr bwMode="auto">
          <a:xfrm>
            <a:off x="4448150" y="2673710"/>
            <a:ext cx="2880320" cy="1512168"/>
          </a:xfrm>
          <a:prstGeom prst="roundRect">
            <a:avLst/>
          </a:prstGeom>
          <a:solidFill>
            <a:schemeClr val="bg1">
              <a:lumMod val="85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2000" b="1" i="0" u="none" strike="noStrike" cap="none" normalizeH="0" baseline="0" dirty="0">
                <a:ln>
                  <a:noFill/>
                </a:ln>
                <a:solidFill>
                  <a:schemeClr val="tx1"/>
                </a:solidFill>
                <a:effectLst/>
                <a:latin typeface="Arial" panose="020B0604020202020204" pitchFamily="34" charset="0"/>
                <a:ea typeface="HG丸ｺﾞｼｯｸM-PRO" panose="020F0600000000000000" pitchFamily="50" charset="-128"/>
              </a:rPr>
              <a:t>声かけに反応乏しい</a:t>
            </a:r>
            <a:endParaRPr kumimoji="1" lang="en-US" altLang="ja-JP" sz="2000" b="1" i="0" u="none" strike="noStrike" cap="none" normalizeH="0" baseline="0" dirty="0">
              <a:ln>
                <a:noFill/>
              </a:ln>
              <a:solidFill>
                <a:schemeClr val="tx1"/>
              </a:solidFill>
              <a:effectLst/>
              <a:latin typeface="Arial" panose="020B0604020202020204" pitchFamily="34" charset="0"/>
              <a:ea typeface="HG丸ｺﾞｼｯｸM-PRO" panose="020F0600000000000000" pitchFamily="50" charset="-128"/>
            </a:endParaRPr>
          </a:p>
          <a:p>
            <a:pPr marL="0" marR="0" indent="0" algn="ctr" defTabSz="914400" rtl="0" eaLnBrk="1" fontAlgn="base" latinLnBrk="0" hangingPunct="1">
              <a:lnSpc>
                <a:spcPct val="100000"/>
              </a:lnSpc>
              <a:spcBef>
                <a:spcPct val="0"/>
              </a:spcBef>
              <a:spcAft>
                <a:spcPct val="0"/>
              </a:spcAft>
              <a:buClrTx/>
              <a:buSzTx/>
              <a:buFontTx/>
              <a:buNone/>
              <a:tabLst/>
            </a:pPr>
            <a:r>
              <a:rPr lang="ja-JP" altLang="en-US" sz="2000" b="1" dirty="0"/>
              <a:t>便失禁あり</a:t>
            </a:r>
            <a:endParaRPr lang="en-US" altLang="ja-JP" sz="2000" b="1" dirty="0"/>
          </a:p>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2000" b="1" i="0" u="none" strike="noStrike" cap="none" normalizeH="0" baseline="0" dirty="0">
                <a:ln>
                  <a:noFill/>
                </a:ln>
                <a:solidFill>
                  <a:schemeClr val="tx1"/>
                </a:solidFill>
                <a:effectLst/>
                <a:latin typeface="Arial" panose="020B0604020202020204" pitchFamily="34" charset="0"/>
                <a:ea typeface="HG丸ｺﾞｼｯｸM-PRO" panose="020F0600000000000000" pitchFamily="50" charset="-128"/>
              </a:rPr>
              <a:t>四肢辰力</a:t>
            </a:r>
            <a:endParaRPr kumimoji="1" lang="en-US" altLang="ja-JP" sz="2000" b="1" i="0" u="none" strike="noStrike" cap="none" normalizeH="0" baseline="0" dirty="0">
              <a:ln>
                <a:noFill/>
              </a:ln>
              <a:solidFill>
                <a:schemeClr val="tx1"/>
              </a:solidFill>
              <a:effectLst/>
              <a:latin typeface="Arial" panose="020B0604020202020204" pitchFamily="34" charset="0"/>
              <a:ea typeface="HG丸ｺﾞｼｯｸM-PRO" panose="020F0600000000000000" pitchFamily="50" charset="-128"/>
            </a:endParaRPr>
          </a:p>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2000" b="1" i="0" u="none" strike="noStrike" cap="none" normalizeH="0" baseline="0" dirty="0">
                <a:ln>
                  <a:noFill/>
                </a:ln>
                <a:solidFill>
                  <a:schemeClr val="tx1"/>
                </a:solidFill>
                <a:effectLst/>
                <a:latin typeface="Arial" panose="020B0604020202020204" pitchFamily="34" charset="0"/>
                <a:ea typeface="HG丸ｺﾞｼｯｸM-PRO" panose="020F0600000000000000" pitchFamily="50" charset="-128"/>
              </a:rPr>
              <a:t>意識障害認める</a:t>
            </a:r>
            <a:endParaRPr kumimoji="1" lang="ja-JP" altLang="en-US" sz="1800" b="1" i="0" u="none" strike="noStrike" cap="none" normalizeH="0" baseline="0" dirty="0">
              <a:ln>
                <a:noFill/>
              </a:ln>
              <a:solidFill>
                <a:schemeClr val="tx1"/>
              </a:solidFill>
              <a:effectLst/>
              <a:latin typeface="Arial" panose="020B0604020202020204" pitchFamily="34" charset="0"/>
              <a:ea typeface="HG丸ｺﾞｼｯｸM-PRO" panose="020F0600000000000000" pitchFamily="50" charset="-128"/>
            </a:endParaRPr>
          </a:p>
        </p:txBody>
      </p:sp>
      <p:pic>
        <p:nvPicPr>
          <p:cNvPr id="7" name="図 6">
            <a:extLst>
              <a:ext uri="{FF2B5EF4-FFF2-40B4-BE49-F238E27FC236}">
                <a16:creationId xmlns:a16="http://schemas.microsoft.com/office/drawing/2014/main" id="{DC5E6538-229A-4135-AE23-973700A4BC47}"/>
              </a:ext>
            </a:extLst>
          </p:cNvPr>
          <p:cNvPicPr>
            <a:picLocks noChangeAspect="1"/>
          </p:cNvPicPr>
          <p:nvPr/>
        </p:nvPicPr>
        <p:blipFill>
          <a:blip r:embed="rId3"/>
          <a:stretch>
            <a:fillRect/>
          </a:stretch>
        </p:blipFill>
        <p:spPr>
          <a:xfrm>
            <a:off x="2650207" y="1746548"/>
            <a:ext cx="2085975" cy="819150"/>
          </a:xfrm>
          <a:prstGeom prst="rect">
            <a:avLst/>
          </a:prstGeom>
        </p:spPr>
      </p:pic>
      <p:sp>
        <p:nvSpPr>
          <p:cNvPr id="2" name="スライド番号プレースホルダー 1">
            <a:extLst>
              <a:ext uri="{FF2B5EF4-FFF2-40B4-BE49-F238E27FC236}">
                <a16:creationId xmlns:a16="http://schemas.microsoft.com/office/drawing/2014/main" id="{96B94880-C816-4F19-963F-19E5ED4E33FA}"/>
              </a:ext>
            </a:extLst>
          </p:cNvPr>
          <p:cNvSpPr>
            <a:spLocks noGrp="1"/>
          </p:cNvSpPr>
          <p:nvPr>
            <p:ph type="sldNum" sz="quarter" idx="12"/>
          </p:nvPr>
        </p:nvSpPr>
        <p:spPr/>
        <p:txBody>
          <a:bodyPr/>
          <a:lstStyle/>
          <a:p>
            <a:pPr>
              <a:defRPr/>
            </a:pPr>
            <a:fld id="{930F64EC-FE0A-4460-B896-894E0E1B6F85}" type="slidenum">
              <a:rPr lang="ja-JP" altLang="en-US" smtClean="0"/>
              <a:pPr>
                <a:defRPr/>
              </a:pPr>
              <a:t>45</a:t>
            </a:fld>
            <a:endParaRPr lang="en-US" altLang="ja-JP" dirty="0"/>
          </a:p>
        </p:txBody>
      </p:sp>
    </p:spTree>
    <p:extLst>
      <p:ext uri="{BB962C8B-B14F-4D97-AF65-F5344CB8AC3E}">
        <p14:creationId xmlns:p14="http://schemas.microsoft.com/office/powerpoint/2010/main" val="179941884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 name="Rectangle 2">
            <a:extLst>
              <a:ext uri="{FF2B5EF4-FFF2-40B4-BE49-F238E27FC236}">
                <a16:creationId xmlns:a16="http://schemas.microsoft.com/office/drawing/2014/main" id="{DDB3A6C6-48E1-4ACA-8211-20BD1DC0E396}"/>
              </a:ext>
            </a:extLst>
          </p:cNvPr>
          <p:cNvSpPr txBox="1">
            <a:spLocks noChangeArrowheads="1"/>
          </p:cNvSpPr>
          <p:nvPr/>
        </p:nvSpPr>
        <p:spPr>
          <a:xfrm>
            <a:off x="1495822" y="261442"/>
            <a:ext cx="7560840" cy="527615"/>
          </a:xfrm>
          <a:prstGeom prst="rect">
            <a:avLst/>
          </a:prstGeom>
        </p:spPr>
        <p:txBody>
          <a:bodyPr/>
          <a:lstStyle>
            <a:lvl1pPr algn="ctr" defTabSz="957263" rtl="0" eaLnBrk="0" fontAlgn="base" hangingPunct="0">
              <a:spcBef>
                <a:spcPct val="0"/>
              </a:spcBef>
              <a:spcAft>
                <a:spcPct val="0"/>
              </a:spcAft>
              <a:defRPr kumimoji="1" sz="3600" kern="1200">
                <a:solidFill>
                  <a:schemeClr val="tx2"/>
                </a:solidFill>
                <a:latin typeface="+mj-lt"/>
                <a:ea typeface="+mj-ea"/>
                <a:cs typeface="+mj-cs"/>
              </a:defRPr>
            </a:lvl1pPr>
            <a:lvl2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2pPr>
            <a:lvl3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3pPr>
            <a:lvl4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4pPr>
            <a:lvl5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5pPr>
            <a:lvl6pPr marL="4572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6pPr>
            <a:lvl7pPr marL="9144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7pPr>
            <a:lvl8pPr marL="13716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8pPr>
            <a:lvl9pPr marL="18288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9pPr>
          </a:lstStyle>
          <a:p>
            <a:pPr marL="0" marR="0" lvl="0" indent="0" algn="l" defTabSz="957263"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000000"/>
                </a:solidFill>
                <a:effectLst/>
                <a:uLnTx/>
                <a:uFillTx/>
                <a:latin typeface="HG丸ｺﾞｼｯｸM-PRO"/>
                <a:ea typeface="HG丸ｺﾞｼｯｸM-PRO"/>
                <a:cs typeface="+mj-cs"/>
              </a:rPr>
              <a:t>事例</a:t>
            </a:r>
            <a:r>
              <a:rPr kumimoji="1" lang="en-US" altLang="ja-JP" sz="2400" b="0" i="0" u="none" strike="noStrike" kern="1200" cap="none" spc="0" normalizeH="0" baseline="0" noProof="0" dirty="0">
                <a:ln>
                  <a:noFill/>
                </a:ln>
                <a:solidFill>
                  <a:srgbClr val="000000"/>
                </a:solidFill>
                <a:effectLst/>
                <a:uLnTx/>
                <a:uFillTx/>
                <a:latin typeface="HG丸ｺﾞｼｯｸM-PRO"/>
                <a:ea typeface="HG丸ｺﾞｼｯｸM-PRO"/>
                <a:cs typeface="+mj-cs"/>
              </a:rPr>
              <a:t>2</a:t>
            </a:r>
            <a:r>
              <a:rPr kumimoji="1" lang="ja-JP" altLang="en-US" sz="2400" b="0" i="0" u="none" strike="noStrike" kern="1200" cap="none" spc="0" normalizeH="0" baseline="0" noProof="0" dirty="0">
                <a:ln>
                  <a:noFill/>
                </a:ln>
                <a:solidFill>
                  <a:srgbClr val="000000"/>
                </a:solidFill>
                <a:effectLst/>
                <a:uLnTx/>
                <a:uFillTx/>
                <a:latin typeface="HG丸ｺﾞｼｯｸM-PRO"/>
                <a:ea typeface="HG丸ｺﾞｼｯｸM-PRO"/>
                <a:cs typeface="+mj-cs"/>
              </a:rPr>
              <a:t>：子宮口全開大後に胎児頻脈と母体の意識障害</a:t>
            </a:r>
            <a:endParaRPr kumimoji="1" lang="en-US" altLang="ja-JP" sz="2400" b="0" i="0" u="none" strike="noStrike" kern="1200" cap="none" spc="0" normalizeH="0" baseline="0" noProof="0" dirty="0">
              <a:ln>
                <a:noFill/>
              </a:ln>
              <a:solidFill>
                <a:srgbClr val="000000"/>
              </a:solidFill>
              <a:effectLst/>
              <a:uLnTx/>
              <a:uFillTx/>
              <a:latin typeface="HG丸ｺﾞｼｯｸM-PRO"/>
              <a:ea typeface="HG丸ｺﾞｼｯｸM-PRO"/>
              <a:cs typeface="+mj-cs"/>
            </a:endParaRPr>
          </a:p>
          <a:p>
            <a:pPr marL="0" marR="0" lvl="0" indent="0" algn="l" defTabSz="957263" rtl="0" eaLnBrk="1" fontAlgn="base" latinLnBrk="0" hangingPunct="1">
              <a:lnSpc>
                <a:spcPct val="100000"/>
              </a:lnSpc>
              <a:spcBef>
                <a:spcPct val="0"/>
              </a:spcBef>
              <a:spcAft>
                <a:spcPct val="0"/>
              </a:spcAft>
              <a:buClrTx/>
              <a:buSzTx/>
              <a:buFontTx/>
              <a:buNone/>
              <a:tabLst/>
              <a:defRPr/>
            </a:pPr>
            <a:r>
              <a:rPr lang="ja-JP" altLang="en-US" sz="2400" dirty="0">
                <a:solidFill>
                  <a:srgbClr val="000000"/>
                </a:solidFill>
                <a:latin typeface="HG丸ｺﾞｼｯｸM-PRO"/>
                <a:ea typeface="HG丸ｺﾞｼｯｸM-PRO"/>
              </a:rPr>
              <a:t>　　　  </a:t>
            </a:r>
            <a:r>
              <a:rPr kumimoji="1" lang="ja-JP" altLang="en-US" sz="2400" b="0" i="0" u="none" strike="noStrike" kern="1200" cap="none" spc="0" normalizeH="0" baseline="0" noProof="0" dirty="0">
                <a:ln>
                  <a:noFill/>
                </a:ln>
                <a:solidFill>
                  <a:srgbClr val="000000"/>
                </a:solidFill>
                <a:effectLst/>
                <a:uLnTx/>
                <a:uFillTx/>
                <a:latin typeface="HG丸ｺﾞｼｯｸM-PRO"/>
                <a:ea typeface="HG丸ｺﾞｼｯｸM-PRO"/>
                <a:cs typeface="+mj-cs"/>
              </a:rPr>
              <a:t>を認めた事例</a:t>
            </a:r>
            <a:endParaRPr kumimoji="1" lang="ja-JP" altLang="en-US" sz="1050" b="0" i="0" u="none" strike="noStrike" kern="1200" cap="none" spc="0" normalizeH="0" baseline="0" noProof="0" dirty="0">
              <a:ln>
                <a:noFill/>
              </a:ln>
              <a:solidFill>
                <a:srgbClr val="000000"/>
              </a:solidFill>
              <a:effectLst/>
              <a:uLnTx/>
              <a:uFillTx/>
              <a:latin typeface="HG丸ｺﾞｼｯｸM-PRO"/>
              <a:ea typeface="HG丸ｺﾞｼｯｸM-PRO"/>
              <a:cs typeface="+mj-cs"/>
            </a:endParaRPr>
          </a:p>
          <a:p>
            <a:pPr marL="0" marR="0" lvl="0" indent="0" algn="ctr" defTabSz="957263" rtl="0" eaLnBrk="1" fontAlgn="base" latinLnBrk="0" hangingPunct="1">
              <a:lnSpc>
                <a:spcPct val="100000"/>
              </a:lnSpc>
              <a:spcBef>
                <a:spcPct val="0"/>
              </a:spcBef>
              <a:spcAft>
                <a:spcPct val="0"/>
              </a:spcAft>
              <a:buClrTx/>
              <a:buSzTx/>
              <a:buFontTx/>
              <a:buNone/>
              <a:tabLst/>
              <a:defRPr/>
            </a:pPr>
            <a:endParaRPr kumimoji="1" lang="en-US" altLang="ja-JP" sz="3600" b="0" i="0" u="none" strike="noStrike" kern="1200" cap="none" spc="0" normalizeH="0" baseline="0" noProof="0" dirty="0">
              <a:ln>
                <a:noFill/>
              </a:ln>
              <a:solidFill>
                <a:srgbClr val="000000"/>
              </a:solidFill>
              <a:effectLst/>
              <a:uLnTx/>
              <a:uFillTx/>
              <a:latin typeface="HG丸ｺﾞｼｯｸM-PRO"/>
              <a:ea typeface="HG丸ｺﾞｼｯｸM-PRO"/>
              <a:cs typeface="+mj-cs"/>
            </a:endParaRPr>
          </a:p>
        </p:txBody>
      </p:sp>
      <p:pic>
        <p:nvPicPr>
          <p:cNvPr id="5" name="図 4">
            <a:extLst>
              <a:ext uri="{FF2B5EF4-FFF2-40B4-BE49-F238E27FC236}">
                <a16:creationId xmlns:a16="http://schemas.microsoft.com/office/drawing/2014/main" id="{FF9B81AD-A4DA-4AC7-B5C4-FF48483B83E7}"/>
              </a:ext>
            </a:extLst>
          </p:cNvPr>
          <p:cNvPicPr>
            <a:picLocks noChangeAspect="1"/>
          </p:cNvPicPr>
          <p:nvPr/>
        </p:nvPicPr>
        <p:blipFill>
          <a:blip r:embed="rId2"/>
          <a:stretch>
            <a:fillRect/>
          </a:stretch>
        </p:blipFill>
        <p:spPr>
          <a:xfrm>
            <a:off x="487710" y="2493690"/>
            <a:ext cx="8408591" cy="2173812"/>
          </a:xfrm>
          <a:prstGeom prst="rect">
            <a:avLst/>
          </a:prstGeom>
        </p:spPr>
      </p:pic>
      <p:pic>
        <p:nvPicPr>
          <p:cNvPr id="2" name="図 1">
            <a:extLst>
              <a:ext uri="{FF2B5EF4-FFF2-40B4-BE49-F238E27FC236}">
                <a16:creationId xmlns:a16="http://schemas.microsoft.com/office/drawing/2014/main" id="{82CEB16F-FEEC-47BE-8ED7-B6F161B9BF39}"/>
              </a:ext>
            </a:extLst>
          </p:cNvPr>
          <p:cNvPicPr>
            <a:picLocks noChangeAspect="1"/>
          </p:cNvPicPr>
          <p:nvPr/>
        </p:nvPicPr>
        <p:blipFill>
          <a:blip r:embed="rId3"/>
          <a:stretch>
            <a:fillRect/>
          </a:stretch>
        </p:blipFill>
        <p:spPr>
          <a:xfrm>
            <a:off x="559718" y="1803698"/>
            <a:ext cx="3076575" cy="762000"/>
          </a:xfrm>
          <a:prstGeom prst="rect">
            <a:avLst/>
          </a:prstGeom>
        </p:spPr>
      </p:pic>
      <p:pic>
        <p:nvPicPr>
          <p:cNvPr id="3" name="図 2">
            <a:extLst>
              <a:ext uri="{FF2B5EF4-FFF2-40B4-BE49-F238E27FC236}">
                <a16:creationId xmlns:a16="http://schemas.microsoft.com/office/drawing/2014/main" id="{B6C260D4-0540-46B0-8FC2-37D0C7F772E5}"/>
              </a:ext>
            </a:extLst>
          </p:cNvPr>
          <p:cNvPicPr>
            <a:picLocks noChangeAspect="1"/>
          </p:cNvPicPr>
          <p:nvPr/>
        </p:nvPicPr>
        <p:blipFill>
          <a:blip r:embed="rId4"/>
          <a:stretch>
            <a:fillRect/>
          </a:stretch>
        </p:blipFill>
        <p:spPr>
          <a:xfrm>
            <a:off x="4542209" y="4622676"/>
            <a:ext cx="3362325" cy="895350"/>
          </a:xfrm>
          <a:prstGeom prst="rect">
            <a:avLst/>
          </a:prstGeom>
        </p:spPr>
      </p:pic>
      <p:sp>
        <p:nvSpPr>
          <p:cNvPr id="4" name="スライド番号プレースホルダー 3">
            <a:extLst>
              <a:ext uri="{FF2B5EF4-FFF2-40B4-BE49-F238E27FC236}">
                <a16:creationId xmlns:a16="http://schemas.microsoft.com/office/drawing/2014/main" id="{EFF6D4D0-FAB1-4A18-A4D5-A3CFBB66CEA9}"/>
              </a:ext>
            </a:extLst>
          </p:cNvPr>
          <p:cNvSpPr>
            <a:spLocks noGrp="1"/>
          </p:cNvSpPr>
          <p:nvPr>
            <p:ph type="sldNum" sz="quarter" idx="12"/>
          </p:nvPr>
        </p:nvSpPr>
        <p:spPr/>
        <p:txBody>
          <a:bodyPr/>
          <a:lstStyle/>
          <a:p>
            <a:pPr>
              <a:defRPr/>
            </a:pPr>
            <a:fld id="{930F64EC-FE0A-4460-B896-894E0E1B6F85}" type="slidenum">
              <a:rPr lang="ja-JP" altLang="en-US" smtClean="0"/>
              <a:pPr>
                <a:defRPr/>
              </a:pPr>
              <a:t>46</a:t>
            </a:fld>
            <a:endParaRPr lang="en-US" altLang="ja-JP" dirty="0"/>
          </a:p>
        </p:txBody>
      </p:sp>
    </p:spTree>
    <p:extLst>
      <p:ext uri="{BB962C8B-B14F-4D97-AF65-F5344CB8AC3E}">
        <p14:creationId xmlns:p14="http://schemas.microsoft.com/office/powerpoint/2010/main" val="45091914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 name="Rectangle 2">
            <a:extLst>
              <a:ext uri="{FF2B5EF4-FFF2-40B4-BE49-F238E27FC236}">
                <a16:creationId xmlns:a16="http://schemas.microsoft.com/office/drawing/2014/main" id="{DDB3A6C6-48E1-4ACA-8211-20BD1DC0E396}"/>
              </a:ext>
            </a:extLst>
          </p:cNvPr>
          <p:cNvSpPr txBox="1">
            <a:spLocks noChangeArrowheads="1"/>
          </p:cNvSpPr>
          <p:nvPr/>
        </p:nvSpPr>
        <p:spPr>
          <a:xfrm>
            <a:off x="1495822" y="261442"/>
            <a:ext cx="7560840" cy="527615"/>
          </a:xfrm>
          <a:prstGeom prst="rect">
            <a:avLst/>
          </a:prstGeom>
        </p:spPr>
        <p:txBody>
          <a:bodyPr/>
          <a:lstStyle>
            <a:lvl1pPr algn="ctr" defTabSz="957263" rtl="0" eaLnBrk="0" fontAlgn="base" hangingPunct="0">
              <a:spcBef>
                <a:spcPct val="0"/>
              </a:spcBef>
              <a:spcAft>
                <a:spcPct val="0"/>
              </a:spcAft>
              <a:defRPr kumimoji="1" sz="3600" kern="1200">
                <a:solidFill>
                  <a:schemeClr val="tx2"/>
                </a:solidFill>
                <a:latin typeface="+mj-lt"/>
                <a:ea typeface="+mj-ea"/>
                <a:cs typeface="+mj-cs"/>
              </a:defRPr>
            </a:lvl1pPr>
            <a:lvl2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2pPr>
            <a:lvl3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3pPr>
            <a:lvl4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4pPr>
            <a:lvl5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5pPr>
            <a:lvl6pPr marL="4572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6pPr>
            <a:lvl7pPr marL="9144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7pPr>
            <a:lvl8pPr marL="13716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8pPr>
            <a:lvl9pPr marL="18288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9pPr>
          </a:lstStyle>
          <a:p>
            <a:pPr marL="0" marR="0" lvl="0" indent="0" algn="l" defTabSz="957263"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000000"/>
                </a:solidFill>
                <a:effectLst/>
                <a:uLnTx/>
                <a:uFillTx/>
                <a:latin typeface="HG丸ｺﾞｼｯｸM-PRO"/>
                <a:ea typeface="HG丸ｺﾞｼｯｸM-PRO"/>
                <a:cs typeface="+mj-cs"/>
              </a:rPr>
              <a:t>事例</a:t>
            </a:r>
            <a:r>
              <a:rPr kumimoji="1" lang="en-US" altLang="ja-JP" sz="2400" b="0" i="0" u="none" strike="noStrike" kern="1200" cap="none" spc="0" normalizeH="0" baseline="0" noProof="0" dirty="0">
                <a:ln>
                  <a:noFill/>
                </a:ln>
                <a:solidFill>
                  <a:srgbClr val="000000"/>
                </a:solidFill>
                <a:effectLst/>
                <a:uLnTx/>
                <a:uFillTx/>
                <a:latin typeface="HG丸ｺﾞｼｯｸM-PRO"/>
                <a:ea typeface="HG丸ｺﾞｼｯｸM-PRO"/>
                <a:cs typeface="+mj-cs"/>
              </a:rPr>
              <a:t>2</a:t>
            </a:r>
            <a:r>
              <a:rPr kumimoji="1" lang="ja-JP" altLang="en-US" sz="2400" b="0" i="0" u="none" strike="noStrike" kern="1200" cap="none" spc="0" normalizeH="0" baseline="0" noProof="0" dirty="0">
                <a:ln>
                  <a:noFill/>
                </a:ln>
                <a:solidFill>
                  <a:srgbClr val="000000"/>
                </a:solidFill>
                <a:effectLst/>
                <a:uLnTx/>
                <a:uFillTx/>
                <a:latin typeface="HG丸ｺﾞｼｯｸM-PRO"/>
                <a:ea typeface="HG丸ｺﾞｼｯｸM-PRO"/>
                <a:cs typeface="+mj-cs"/>
              </a:rPr>
              <a:t>：子宮口全開大後に胎児頻脈と母体の意識障害</a:t>
            </a:r>
            <a:endParaRPr kumimoji="1" lang="en-US" altLang="ja-JP" sz="2400" b="0" i="0" u="none" strike="noStrike" kern="1200" cap="none" spc="0" normalizeH="0" baseline="0" noProof="0" dirty="0">
              <a:ln>
                <a:noFill/>
              </a:ln>
              <a:solidFill>
                <a:srgbClr val="000000"/>
              </a:solidFill>
              <a:effectLst/>
              <a:uLnTx/>
              <a:uFillTx/>
              <a:latin typeface="HG丸ｺﾞｼｯｸM-PRO"/>
              <a:ea typeface="HG丸ｺﾞｼｯｸM-PRO"/>
              <a:cs typeface="+mj-cs"/>
            </a:endParaRPr>
          </a:p>
          <a:p>
            <a:pPr marL="0" marR="0" lvl="0" indent="0" algn="l" defTabSz="957263" rtl="0" eaLnBrk="1" fontAlgn="base" latinLnBrk="0" hangingPunct="1">
              <a:lnSpc>
                <a:spcPct val="100000"/>
              </a:lnSpc>
              <a:spcBef>
                <a:spcPct val="0"/>
              </a:spcBef>
              <a:spcAft>
                <a:spcPct val="0"/>
              </a:spcAft>
              <a:buClrTx/>
              <a:buSzTx/>
              <a:buFontTx/>
              <a:buNone/>
              <a:tabLst/>
              <a:defRPr/>
            </a:pPr>
            <a:r>
              <a:rPr lang="ja-JP" altLang="en-US" sz="2400" dirty="0">
                <a:solidFill>
                  <a:srgbClr val="000000"/>
                </a:solidFill>
                <a:latin typeface="HG丸ｺﾞｼｯｸM-PRO"/>
                <a:ea typeface="HG丸ｺﾞｼｯｸM-PRO"/>
              </a:rPr>
              <a:t>　　　  </a:t>
            </a:r>
            <a:r>
              <a:rPr kumimoji="1" lang="ja-JP" altLang="en-US" sz="2400" b="0" i="0" u="none" strike="noStrike" kern="1200" cap="none" spc="0" normalizeH="0" baseline="0" noProof="0" dirty="0">
                <a:ln>
                  <a:noFill/>
                </a:ln>
                <a:solidFill>
                  <a:srgbClr val="000000"/>
                </a:solidFill>
                <a:effectLst/>
                <a:uLnTx/>
                <a:uFillTx/>
                <a:latin typeface="HG丸ｺﾞｼｯｸM-PRO"/>
                <a:ea typeface="HG丸ｺﾞｼｯｸM-PRO"/>
                <a:cs typeface="+mj-cs"/>
              </a:rPr>
              <a:t>を認めた事例</a:t>
            </a:r>
            <a:endParaRPr kumimoji="1" lang="ja-JP" altLang="en-US" sz="1050" b="0" i="0" u="none" strike="noStrike" kern="1200" cap="none" spc="0" normalizeH="0" baseline="0" noProof="0" dirty="0">
              <a:ln>
                <a:noFill/>
              </a:ln>
              <a:solidFill>
                <a:srgbClr val="000000"/>
              </a:solidFill>
              <a:effectLst/>
              <a:uLnTx/>
              <a:uFillTx/>
              <a:latin typeface="HG丸ｺﾞｼｯｸM-PRO"/>
              <a:ea typeface="HG丸ｺﾞｼｯｸM-PRO"/>
              <a:cs typeface="+mj-cs"/>
            </a:endParaRPr>
          </a:p>
          <a:p>
            <a:pPr marL="0" marR="0" lvl="0" indent="0" algn="ctr" defTabSz="957263" rtl="0" eaLnBrk="1" fontAlgn="base" latinLnBrk="0" hangingPunct="1">
              <a:lnSpc>
                <a:spcPct val="100000"/>
              </a:lnSpc>
              <a:spcBef>
                <a:spcPct val="0"/>
              </a:spcBef>
              <a:spcAft>
                <a:spcPct val="0"/>
              </a:spcAft>
              <a:buClrTx/>
              <a:buSzTx/>
              <a:buFontTx/>
              <a:buNone/>
              <a:tabLst/>
              <a:defRPr/>
            </a:pPr>
            <a:endParaRPr kumimoji="1" lang="en-US" altLang="ja-JP" sz="3600" b="0" i="0" u="none" strike="noStrike" kern="1200" cap="none" spc="0" normalizeH="0" baseline="0" noProof="0" dirty="0">
              <a:ln>
                <a:noFill/>
              </a:ln>
              <a:solidFill>
                <a:srgbClr val="000000"/>
              </a:solidFill>
              <a:effectLst/>
              <a:uLnTx/>
              <a:uFillTx/>
              <a:latin typeface="HG丸ｺﾞｼｯｸM-PRO"/>
              <a:ea typeface="HG丸ｺﾞｼｯｸM-PRO"/>
              <a:cs typeface="+mj-cs"/>
            </a:endParaRPr>
          </a:p>
        </p:txBody>
      </p:sp>
      <p:pic>
        <p:nvPicPr>
          <p:cNvPr id="2" name="図 1">
            <a:extLst>
              <a:ext uri="{FF2B5EF4-FFF2-40B4-BE49-F238E27FC236}">
                <a16:creationId xmlns:a16="http://schemas.microsoft.com/office/drawing/2014/main" id="{008E63FE-14A9-4D08-954C-7EE1A403922B}"/>
              </a:ext>
            </a:extLst>
          </p:cNvPr>
          <p:cNvPicPr>
            <a:picLocks noChangeAspect="1"/>
          </p:cNvPicPr>
          <p:nvPr/>
        </p:nvPicPr>
        <p:blipFill>
          <a:blip r:embed="rId2"/>
          <a:stretch>
            <a:fillRect/>
          </a:stretch>
        </p:blipFill>
        <p:spPr>
          <a:xfrm>
            <a:off x="111673" y="2565698"/>
            <a:ext cx="9681065" cy="2128061"/>
          </a:xfrm>
          <a:prstGeom prst="rect">
            <a:avLst/>
          </a:prstGeom>
        </p:spPr>
      </p:pic>
      <p:pic>
        <p:nvPicPr>
          <p:cNvPr id="3" name="図 2">
            <a:extLst>
              <a:ext uri="{FF2B5EF4-FFF2-40B4-BE49-F238E27FC236}">
                <a16:creationId xmlns:a16="http://schemas.microsoft.com/office/drawing/2014/main" id="{61BB270D-BBAD-4A39-9EE8-A7EA9E441162}"/>
              </a:ext>
            </a:extLst>
          </p:cNvPr>
          <p:cNvPicPr>
            <a:picLocks noChangeAspect="1"/>
          </p:cNvPicPr>
          <p:nvPr/>
        </p:nvPicPr>
        <p:blipFill>
          <a:blip r:embed="rId3"/>
          <a:stretch>
            <a:fillRect/>
          </a:stretch>
        </p:blipFill>
        <p:spPr>
          <a:xfrm>
            <a:off x="3584054" y="2061642"/>
            <a:ext cx="2266950" cy="619125"/>
          </a:xfrm>
          <a:prstGeom prst="rect">
            <a:avLst/>
          </a:prstGeom>
        </p:spPr>
      </p:pic>
      <p:pic>
        <p:nvPicPr>
          <p:cNvPr id="8" name="図 7">
            <a:extLst>
              <a:ext uri="{FF2B5EF4-FFF2-40B4-BE49-F238E27FC236}">
                <a16:creationId xmlns:a16="http://schemas.microsoft.com/office/drawing/2014/main" id="{750768A1-82DA-44FA-B79B-01B43AF7CF52}"/>
              </a:ext>
            </a:extLst>
          </p:cNvPr>
          <p:cNvPicPr>
            <a:picLocks noChangeAspect="1"/>
          </p:cNvPicPr>
          <p:nvPr/>
        </p:nvPicPr>
        <p:blipFill>
          <a:blip r:embed="rId4"/>
          <a:stretch>
            <a:fillRect/>
          </a:stretch>
        </p:blipFill>
        <p:spPr>
          <a:xfrm>
            <a:off x="7305203" y="2018581"/>
            <a:ext cx="1895475" cy="619125"/>
          </a:xfrm>
          <a:prstGeom prst="rect">
            <a:avLst/>
          </a:prstGeom>
        </p:spPr>
      </p:pic>
      <p:sp>
        <p:nvSpPr>
          <p:cNvPr id="9" name="テキスト ボックス 8">
            <a:extLst>
              <a:ext uri="{FF2B5EF4-FFF2-40B4-BE49-F238E27FC236}">
                <a16:creationId xmlns:a16="http://schemas.microsoft.com/office/drawing/2014/main" id="{68B33BFC-A9B4-4AB1-BCFE-36873F064395}"/>
              </a:ext>
            </a:extLst>
          </p:cNvPr>
          <p:cNvSpPr txBox="1"/>
          <p:nvPr/>
        </p:nvSpPr>
        <p:spPr>
          <a:xfrm>
            <a:off x="6824414" y="5302002"/>
            <a:ext cx="2628294" cy="830997"/>
          </a:xfrm>
          <a:prstGeom prst="rect">
            <a:avLst/>
          </a:prstGeom>
          <a:noFill/>
        </p:spPr>
        <p:txBody>
          <a:bodyPr wrap="square" rtlCol="0">
            <a:spAutoFit/>
          </a:bodyPr>
          <a:lstStyle/>
          <a:p>
            <a:r>
              <a:rPr lang="ja-JP" altLang="en-US" sz="2400" dirty="0">
                <a:latin typeface="游ゴシック Medium" panose="020B0500000000000000" pitchFamily="50" charset="-128"/>
                <a:ea typeface="游ゴシック Medium" panose="020B0500000000000000" pitchFamily="50" charset="-128"/>
              </a:rPr>
              <a:t>子宮底圧迫法併用</a:t>
            </a:r>
            <a:endParaRPr lang="en-US" altLang="ja-JP" sz="2400" dirty="0">
              <a:latin typeface="游ゴシック Medium" panose="020B0500000000000000" pitchFamily="50" charset="-128"/>
              <a:ea typeface="游ゴシック Medium" panose="020B0500000000000000" pitchFamily="50" charset="-128"/>
            </a:endParaRPr>
          </a:p>
          <a:p>
            <a:r>
              <a:rPr lang="ja-JP" altLang="en-US" sz="2400" dirty="0">
                <a:latin typeface="游ゴシック Medium" panose="020B0500000000000000" pitchFamily="50" charset="-128"/>
                <a:ea typeface="游ゴシック Medium" panose="020B0500000000000000" pitchFamily="50" charset="-128"/>
              </a:rPr>
              <a:t>吸引分娩で児娩出</a:t>
            </a:r>
            <a:endParaRPr kumimoji="1" lang="ja-JP" altLang="en-US" sz="2400" dirty="0">
              <a:latin typeface="游ゴシック Medium" panose="020B0500000000000000" pitchFamily="50" charset="-128"/>
              <a:ea typeface="游ゴシック Medium" panose="020B0500000000000000" pitchFamily="50" charset="-128"/>
            </a:endParaRPr>
          </a:p>
        </p:txBody>
      </p:sp>
      <p:sp>
        <p:nvSpPr>
          <p:cNvPr id="12" name="四角形: 角を丸くする 11">
            <a:extLst>
              <a:ext uri="{FF2B5EF4-FFF2-40B4-BE49-F238E27FC236}">
                <a16:creationId xmlns:a16="http://schemas.microsoft.com/office/drawing/2014/main" id="{44EA1BE9-8436-49BE-B066-D77B89F61E18}"/>
              </a:ext>
            </a:extLst>
          </p:cNvPr>
          <p:cNvSpPr/>
          <p:nvPr/>
        </p:nvSpPr>
        <p:spPr bwMode="auto">
          <a:xfrm>
            <a:off x="6824414" y="5197816"/>
            <a:ext cx="2628294" cy="1040290"/>
          </a:xfrm>
          <a:prstGeom prst="roundRect">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panose="020B0604020202020204" pitchFamily="34" charset="0"/>
              <a:ea typeface="HG丸ｺﾞｼｯｸM-PRO" panose="020F0600000000000000" pitchFamily="50" charset="-128"/>
            </a:endParaRPr>
          </a:p>
        </p:txBody>
      </p:sp>
      <p:sp>
        <p:nvSpPr>
          <p:cNvPr id="4" name="スライド番号プレースホルダー 3">
            <a:extLst>
              <a:ext uri="{FF2B5EF4-FFF2-40B4-BE49-F238E27FC236}">
                <a16:creationId xmlns:a16="http://schemas.microsoft.com/office/drawing/2014/main" id="{DE13BB44-6206-4CA9-BA0E-AB7CA2D8E6E5}"/>
              </a:ext>
            </a:extLst>
          </p:cNvPr>
          <p:cNvSpPr>
            <a:spLocks noGrp="1"/>
          </p:cNvSpPr>
          <p:nvPr>
            <p:ph type="sldNum" sz="quarter" idx="12"/>
          </p:nvPr>
        </p:nvSpPr>
        <p:spPr/>
        <p:txBody>
          <a:bodyPr/>
          <a:lstStyle/>
          <a:p>
            <a:pPr>
              <a:defRPr/>
            </a:pPr>
            <a:fld id="{930F64EC-FE0A-4460-B896-894E0E1B6F85}" type="slidenum">
              <a:rPr lang="ja-JP" altLang="en-US" smtClean="0"/>
              <a:pPr>
                <a:defRPr/>
              </a:pPr>
              <a:t>47</a:t>
            </a:fld>
            <a:endParaRPr lang="en-US" altLang="ja-JP" dirty="0"/>
          </a:p>
        </p:txBody>
      </p:sp>
    </p:spTree>
    <p:extLst>
      <p:ext uri="{BB962C8B-B14F-4D97-AF65-F5344CB8AC3E}">
        <p14:creationId xmlns:p14="http://schemas.microsoft.com/office/powerpoint/2010/main" val="403577789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四角形: 角を丸くする 9">
            <a:extLst>
              <a:ext uri="{FF2B5EF4-FFF2-40B4-BE49-F238E27FC236}">
                <a16:creationId xmlns:a16="http://schemas.microsoft.com/office/drawing/2014/main" id="{09228059-7DB9-4B74-B7A1-52A8706538C6}"/>
              </a:ext>
            </a:extLst>
          </p:cNvPr>
          <p:cNvSpPr/>
          <p:nvPr/>
        </p:nvSpPr>
        <p:spPr bwMode="auto">
          <a:xfrm>
            <a:off x="399105" y="1197546"/>
            <a:ext cx="2824909" cy="648071"/>
          </a:xfrm>
          <a:prstGeom prst="round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3200" b="0" i="0" u="none" strike="noStrike" cap="none" normalizeH="0" baseline="0" dirty="0">
                <a:ln>
                  <a:noFill/>
                </a:ln>
                <a:solidFill>
                  <a:schemeClr val="tx1"/>
                </a:solidFill>
                <a:effectLst/>
                <a:latin typeface="游ゴシック Medium" panose="020B0500000000000000" pitchFamily="50" charset="-128"/>
                <a:ea typeface="游ゴシック Medium" panose="020B0500000000000000" pitchFamily="50" charset="-128"/>
              </a:rPr>
              <a:t>妊産婦の所見</a:t>
            </a:r>
          </a:p>
        </p:txBody>
      </p:sp>
      <p:sp>
        <p:nvSpPr>
          <p:cNvPr id="5" name="コンテンツ プレースホルダー 4">
            <a:extLst>
              <a:ext uri="{FF2B5EF4-FFF2-40B4-BE49-F238E27FC236}">
                <a16:creationId xmlns:a16="http://schemas.microsoft.com/office/drawing/2014/main" id="{11D9EB7F-D168-4456-8DFE-5C7BBFFB5468}"/>
              </a:ext>
            </a:extLst>
          </p:cNvPr>
          <p:cNvSpPr>
            <a:spLocks noGrp="1"/>
          </p:cNvSpPr>
          <p:nvPr>
            <p:ph idx="1"/>
          </p:nvPr>
        </p:nvSpPr>
        <p:spPr>
          <a:xfrm>
            <a:off x="535694" y="1930819"/>
            <a:ext cx="8993410" cy="3994100"/>
          </a:xfrm>
        </p:spPr>
        <p:txBody>
          <a:bodyPr/>
          <a:lstStyle/>
          <a:p>
            <a:pPr marL="0" indent="0">
              <a:buNone/>
            </a:pPr>
            <a:r>
              <a:rPr kumimoji="1" lang="en-US" altLang="ja-JP" sz="2800" b="1" dirty="0">
                <a:latin typeface="游ゴシック Medium" panose="020B0500000000000000" pitchFamily="50" charset="-128"/>
                <a:ea typeface="游ゴシック Medium" panose="020B0500000000000000" pitchFamily="50" charset="-128"/>
              </a:rPr>
              <a:t>【</a:t>
            </a:r>
            <a:r>
              <a:rPr kumimoji="1" lang="ja-JP" altLang="en-US" sz="2800" b="1" dirty="0">
                <a:latin typeface="游ゴシック Medium" panose="020B0500000000000000" pitchFamily="50" charset="-128"/>
                <a:ea typeface="游ゴシック Medium" panose="020B0500000000000000" pitchFamily="50" charset="-128"/>
              </a:rPr>
              <a:t>診断</a:t>
            </a:r>
            <a:r>
              <a:rPr kumimoji="1" lang="en-US" altLang="ja-JP" sz="2800" b="1" dirty="0">
                <a:latin typeface="游ゴシック Medium" panose="020B0500000000000000" pitchFamily="50" charset="-128"/>
                <a:ea typeface="游ゴシック Medium" panose="020B0500000000000000" pitchFamily="50" charset="-128"/>
              </a:rPr>
              <a:t>】</a:t>
            </a:r>
            <a:r>
              <a:rPr kumimoji="1" lang="ja-JP" altLang="en-US" sz="2800" dirty="0">
                <a:latin typeface="游ゴシック Medium" panose="020B0500000000000000" pitchFamily="50" charset="-128"/>
                <a:ea typeface="游ゴシック Medium" panose="020B0500000000000000" pitchFamily="50" charset="-128"/>
              </a:rPr>
              <a:t>　臨床的羊水塞栓症</a:t>
            </a:r>
            <a:endParaRPr kumimoji="1" lang="en-US" altLang="ja-JP" sz="2800" dirty="0">
              <a:latin typeface="游ゴシック Medium" panose="020B0500000000000000" pitchFamily="50" charset="-128"/>
              <a:ea typeface="游ゴシック Medium" panose="020B0500000000000000" pitchFamily="50" charset="-128"/>
            </a:endParaRPr>
          </a:p>
          <a:p>
            <a:pPr marL="0" indent="0">
              <a:buNone/>
            </a:pPr>
            <a:r>
              <a:rPr lang="en-US" altLang="ja-JP" sz="2800" b="1" dirty="0">
                <a:latin typeface="游ゴシック Medium" panose="020B0500000000000000" pitchFamily="50" charset="-128"/>
                <a:ea typeface="游ゴシック Medium" panose="020B0500000000000000" pitchFamily="50" charset="-128"/>
              </a:rPr>
              <a:t>【</a:t>
            </a:r>
            <a:r>
              <a:rPr lang="ja-JP" altLang="en-US" sz="2800" b="1" dirty="0">
                <a:latin typeface="游ゴシック Medium" panose="020B0500000000000000" pitchFamily="50" charset="-128"/>
                <a:ea typeface="游ゴシック Medium" panose="020B0500000000000000" pitchFamily="50" charset="-128"/>
              </a:rPr>
              <a:t>診断の根拠</a:t>
            </a:r>
            <a:r>
              <a:rPr lang="en-US" altLang="ja-JP" sz="2800" b="1" dirty="0">
                <a:latin typeface="游ゴシック Medium" panose="020B0500000000000000" pitchFamily="50" charset="-128"/>
                <a:ea typeface="游ゴシック Medium" panose="020B0500000000000000" pitchFamily="50" charset="-128"/>
              </a:rPr>
              <a:t>】</a:t>
            </a:r>
          </a:p>
          <a:p>
            <a:pPr marL="0" indent="0">
              <a:buNone/>
            </a:pPr>
            <a:r>
              <a:rPr kumimoji="1" lang="ja-JP" altLang="en-US" sz="2800" dirty="0">
                <a:latin typeface="游ゴシック Medium" panose="020B0500000000000000" pitchFamily="50" charset="-128"/>
                <a:ea typeface="游ゴシック Medium" panose="020B0500000000000000" pitchFamily="50" charset="-128"/>
              </a:rPr>
              <a:t>分娩経過中に発症</a:t>
            </a:r>
            <a:endParaRPr kumimoji="1" lang="en-US" altLang="ja-JP" sz="2800" dirty="0">
              <a:latin typeface="游ゴシック Medium" panose="020B0500000000000000" pitchFamily="50" charset="-128"/>
              <a:ea typeface="游ゴシック Medium" panose="020B0500000000000000" pitchFamily="50" charset="-128"/>
            </a:endParaRPr>
          </a:p>
          <a:p>
            <a:pPr marL="0" indent="0">
              <a:buNone/>
            </a:pPr>
            <a:r>
              <a:rPr lang="ja-JP" altLang="en-US" sz="2800" dirty="0">
                <a:latin typeface="游ゴシック Medium" panose="020B0500000000000000" pitchFamily="50" charset="-128"/>
                <a:ea typeface="游ゴシック Medium" panose="020B0500000000000000" pitchFamily="50" charset="-128"/>
              </a:rPr>
              <a:t>出血量（児娩出後</a:t>
            </a:r>
            <a:r>
              <a:rPr lang="en-US" altLang="ja-JP" sz="2800" dirty="0">
                <a:latin typeface="游ゴシック Medium" panose="020B0500000000000000" pitchFamily="50" charset="-128"/>
                <a:ea typeface="游ゴシック Medium" panose="020B0500000000000000" pitchFamily="50" charset="-128"/>
              </a:rPr>
              <a:t>2</a:t>
            </a:r>
            <a:r>
              <a:rPr lang="ja-JP" altLang="en-US" sz="2800" dirty="0">
                <a:latin typeface="游ゴシック Medium" panose="020B0500000000000000" pitchFamily="50" charset="-128"/>
                <a:ea typeface="游ゴシック Medium" panose="020B0500000000000000" pitchFamily="50" charset="-128"/>
              </a:rPr>
              <a:t>時間以内）：</a:t>
            </a:r>
            <a:r>
              <a:rPr lang="en-US" altLang="ja-JP" sz="2800" dirty="0">
                <a:latin typeface="游ゴシック Medium" panose="020B0500000000000000" pitchFamily="50" charset="-128"/>
                <a:ea typeface="游ゴシック Medium" panose="020B0500000000000000" pitchFamily="50" charset="-128"/>
              </a:rPr>
              <a:t>2400mL</a:t>
            </a:r>
          </a:p>
          <a:p>
            <a:pPr marL="0" indent="0">
              <a:buNone/>
            </a:pPr>
            <a:r>
              <a:rPr kumimoji="1" lang="ja-JP" altLang="en-US" sz="2800" dirty="0">
                <a:latin typeface="游ゴシック Medium" panose="020B0500000000000000" pitchFamily="50" charset="-128"/>
                <a:ea typeface="游ゴシック Medium" panose="020B0500000000000000" pitchFamily="50" charset="-128"/>
              </a:rPr>
              <a:t>児娩出後、播種性血管内凝固症候群</a:t>
            </a:r>
            <a:r>
              <a:rPr lang="ja-JP" altLang="en-US" sz="2800" dirty="0">
                <a:latin typeface="游ゴシック Medium" panose="020B0500000000000000" pitchFamily="50" charset="-128"/>
                <a:ea typeface="游ゴシック Medium" panose="020B0500000000000000" pitchFamily="50" charset="-128"/>
              </a:rPr>
              <a:t>･</a:t>
            </a:r>
            <a:r>
              <a:rPr kumimoji="1" lang="ja-JP" altLang="en-US" sz="2800" dirty="0">
                <a:latin typeface="游ゴシック Medium" panose="020B0500000000000000" pitchFamily="50" charset="-128"/>
                <a:ea typeface="游ゴシック Medium" panose="020B0500000000000000" pitchFamily="50" charset="-128"/>
              </a:rPr>
              <a:t>心停止を認める</a:t>
            </a:r>
            <a:endParaRPr kumimoji="1" lang="en-US" altLang="ja-JP" sz="2800" dirty="0">
              <a:latin typeface="游ゴシック Medium" panose="020B0500000000000000" pitchFamily="50" charset="-128"/>
              <a:ea typeface="游ゴシック Medium" panose="020B0500000000000000" pitchFamily="50" charset="-128"/>
            </a:endParaRPr>
          </a:p>
          <a:p>
            <a:pPr marL="0" indent="0">
              <a:buNone/>
            </a:pPr>
            <a:r>
              <a:rPr lang="ja-JP" altLang="en-US" sz="2800" dirty="0">
                <a:latin typeface="游ゴシック Medium" panose="020B0500000000000000" pitchFamily="50" charset="-128"/>
                <a:ea typeface="游ゴシック Medium" panose="020B0500000000000000" pitchFamily="50" charset="-128"/>
              </a:rPr>
              <a:t>亜鉛コプロポルフィリン</a:t>
            </a:r>
            <a:r>
              <a:rPr lang="en-US" altLang="ja-JP" sz="2800" dirty="0">
                <a:latin typeface="游ゴシック Medium" panose="020B0500000000000000" pitchFamily="50" charset="-128"/>
                <a:ea typeface="游ゴシック Medium" panose="020B0500000000000000" pitchFamily="50" charset="-128"/>
              </a:rPr>
              <a:t>1</a:t>
            </a:r>
            <a:r>
              <a:rPr lang="ja-JP" altLang="en-US" sz="2800" dirty="0">
                <a:latin typeface="游ゴシック Medium" panose="020B0500000000000000" pitchFamily="50" charset="-128"/>
                <a:ea typeface="游ゴシック Medium" panose="020B0500000000000000" pitchFamily="50" charset="-128"/>
              </a:rPr>
              <a:t>：</a:t>
            </a:r>
            <a:r>
              <a:rPr lang="en-US" altLang="ja-JP" sz="2800" dirty="0">
                <a:latin typeface="游ゴシック Medium" panose="020B0500000000000000" pitchFamily="50" charset="-128"/>
                <a:ea typeface="游ゴシック Medium" panose="020B0500000000000000" pitchFamily="50" charset="-128"/>
              </a:rPr>
              <a:t>1μg/mL</a:t>
            </a:r>
          </a:p>
          <a:p>
            <a:pPr marL="0" indent="0">
              <a:buNone/>
            </a:pPr>
            <a:r>
              <a:rPr lang="ja-JP" altLang="en-US" sz="2800" dirty="0">
                <a:latin typeface="游ゴシック Medium" panose="020B0500000000000000" pitchFamily="50" charset="-128"/>
                <a:ea typeface="游ゴシック Medium" panose="020B0500000000000000" pitchFamily="50" charset="-128"/>
              </a:rPr>
              <a:t>シアリル</a:t>
            </a:r>
            <a:r>
              <a:rPr lang="en-US" altLang="ja-JP" sz="2800" dirty="0">
                <a:latin typeface="游ゴシック Medium" panose="020B0500000000000000" pitchFamily="50" charset="-128"/>
                <a:ea typeface="游ゴシック Medium" panose="020B0500000000000000" pitchFamily="50" charset="-128"/>
              </a:rPr>
              <a:t>TN</a:t>
            </a:r>
            <a:r>
              <a:rPr lang="ja-JP" altLang="en-US" sz="2800" dirty="0">
                <a:latin typeface="游ゴシック Medium" panose="020B0500000000000000" pitchFamily="50" charset="-128"/>
                <a:ea typeface="游ゴシック Medium" panose="020B0500000000000000" pitchFamily="50" charset="-128"/>
              </a:rPr>
              <a:t>抗原：</a:t>
            </a:r>
            <a:r>
              <a:rPr lang="en-US" altLang="ja-JP" sz="2800" dirty="0">
                <a:latin typeface="游ゴシック Medium" panose="020B0500000000000000" pitchFamily="50" charset="-128"/>
                <a:ea typeface="游ゴシック Medium" panose="020B0500000000000000" pitchFamily="50" charset="-128"/>
              </a:rPr>
              <a:t>13U/mL</a:t>
            </a:r>
          </a:p>
          <a:p>
            <a:pPr marL="0" indent="0">
              <a:buNone/>
            </a:pPr>
            <a:r>
              <a:rPr kumimoji="1" lang="en-US" altLang="ja-JP" sz="2800" b="1" dirty="0">
                <a:latin typeface="游ゴシック Medium" panose="020B0500000000000000" pitchFamily="50" charset="-128"/>
                <a:ea typeface="游ゴシック Medium" panose="020B0500000000000000" pitchFamily="50" charset="-128"/>
              </a:rPr>
              <a:t>【</a:t>
            </a:r>
            <a:r>
              <a:rPr kumimoji="1" lang="ja-JP" altLang="en-US" sz="2800" b="1" dirty="0">
                <a:latin typeface="游ゴシック Medium" panose="020B0500000000000000" pitchFamily="50" charset="-128"/>
                <a:ea typeface="游ゴシック Medium" panose="020B0500000000000000" pitchFamily="50" charset="-128"/>
              </a:rPr>
              <a:t>転帰</a:t>
            </a:r>
            <a:r>
              <a:rPr kumimoji="1" lang="en-US" altLang="ja-JP" sz="2800" b="1" dirty="0">
                <a:latin typeface="游ゴシック Medium" panose="020B0500000000000000" pitchFamily="50" charset="-128"/>
                <a:ea typeface="游ゴシック Medium" panose="020B0500000000000000" pitchFamily="50" charset="-128"/>
              </a:rPr>
              <a:t>】</a:t>
            </a:r>
            <a:r>
              <a:rPr kumimoji="1" lang="ja-JP" altLang="en-US" sz="2800" dirty="0">
                <a:latin typeface="游ゴシック Medium" panose="020B0500000000000000" pitchFamily="50" charset="-128"/>
                <a:ea typeface="游ゴシック Medium" panose="020B0500000000000000" pitchFamily="50" charset="-128"/>
              </a:rPr>
              <a:t>　分娩後</a:t>
            </a:r>
            <a:r>
              <a:rPr kumimoji="1" lang="en-US" altLang="ja-JP" sz="2800" dirty="0">
                <a:latin typeface="游ゴシック Medium" panose="020B0500000000000000" pitchFamily="50" charset="-128"/>
                <a:ea typeface="游ゴシック Medium" panose="020B0500000000000000" pitchFamily="50" charset="-128"/>
              </a:rPr>
              <a:t>2</a:t>
            </a:r>
            <a:r>
              <a:rPr kumimoji="1" lang="ja-JP" altLang="en-US" sz="2800" dirty="0">
                <a:latin typeface="游ゴシック Medium" panose="020B0500000000000000" pitchFamily="50" charset="-128"/>
                <a:ea typeface="游ゴシック Medium" panose="020B0500000000000000" pitchFamily="50" charset="-128"/>
              </a:rPr>
              <a:t>日に死亡退院</a:t>
            </a:r>
            <a:endParaRPr kumimoji="1" lang="en-US" altLang="ja-JP" dirty="0"/>
          </a:p>
        </p:txBody>
      </p:sp>
      <p:sp>
        <p:nvSpPr>
          <p:cNvPr id="6" name="Rectangle 2">
            <a:extLst>
              <a:ext uri="{FF2B5EF4-FFF2-40B4-BE49-F238E27FC236}">
                <a16:creationId xmlns:a16="http://schemas.microsoft.com/office/drawing/2014/main" id="{DCE56887-E229-4FB0-852D-AD0BA2191F82}"/>
              </a:ext>
            </a:extLst>
          </p:cNvPr>
          <p:cNvSpPr txBox="1">
            <a:spLocks noChangeArrowheads="1"/>
          </p:cNvSpPr>
          <p:nvPr/>
        </p:nvSpPr>
        <p:spPr>
          <a:xfrm>
            <a:off x="1495822" y="261442"/>
            <a:ext cx="7560840" cy="527615"/>
          </a:xfrm>
          <a:prstGeom prst="rect">
            <a:avLst/>
          </a:prstGeom>
        </p:spPr>
        <p:txBody>
          <a:bodyPr/>
          <a:lstStyle>
            <a:lvl1pPr algn="ctr" defTabSz="957263" rtl="0" eaLnBrk="0" fontAlgn="base" hangingPunct="0">
              <a:spcBef>
                <a:spcPct val="0"/>
              </a:spcBef>
              <a:spcAft>
                <a:spcPct val="0"/>
              </a:spcAft>
              <a:defRPr kumimoji="1" sz="3600" kern="1200">
                <a:solidFill>
                  <a:schemeClr val="tx2"/>
                </a:solidFill>
                <a:latin typeface="+mj-lt"/>
                <a:ea typeface="+mj-ea"/>
                <a:cs typeface="+mj-cs"/>
              </a:defRPr>
            </a:lvl1pPr>
            <a:lvl2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2pPr>
            <a:lvl3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3pPr>
            <a:lvl4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4pPr>
            <a:lvl5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5pPr>
            <a:lvl6pPr marL="4572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6pPr>
            <a:lvl7pPr marL="9144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7pPr>
            <a:lvl8pPr marL="13716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8pPr>
            <a:lvl9pPr marL="18288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9pPr>
          </a:lstStyle>
          <a:p>
            <a:pPr marL="0" marR="0" lvl="0" indent="0" algn="l" defTabSz="957263"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000000"/>
                </a:solidFill>
                <a:effectLst/>
                <a:uLnTx/>
                <a:uFillTx/>
                <a:latin typeface="HG丸ｺﾞｼｯｸM-PRO"/>
                <a:ea typeface="HG丸ｺﾞｼｯｸM-PRO"/>
                <a:cs typeface="+mj-cs"/>
              </a:rPr>
              <a:t>事例</a:t>
            </a:r>
            <a:r>
              <a:rPr kumimoji="1" lang="en-US" altLang="ja-JP" sz="2400" b="0" i="0" u="none" strike="noStrike" kern="1200" cap="none" spc="0" normalizeH="0" baseline="0" noProof="0" dirty="0">
                <a:ln>
                  <a:noFill/>
                </a:ln>
                <a:solidFill>
                  <a:srgbClr val="000000"/>
                </a:solidFill>
                <a:effectLst/>
                <a:uLnTx/>
                <a:uFillTx/>
                <a:latin typeface="HG丸ｺﾞｼｯｸM-PRO"/>
                <a:ea typeface="HG丸ｺﾞｼｯｸM-PRO"/>
                <a:cs typeface="+mj-cs"/>
              </a:rPr>
              <a:t>2</a:t>
            </a:r>
            <a:r>
              <a:rPr kumimoji="1" lang="ja-JP" altLang="en-US" sz="2400" b="0" i="0" u="none" strike="noStrike" kern="1200" cap="none" spc="0" normalizeH="0" baseline="0" noProof="0" dirty="0">
                <a:ln>
                  <a:noFill/>
                </a:ln>
                <a:solidFill>
                  <a:srgbClr val="000000"/>
                </a:solidFill>
                <a:effectLst/>
                <a:uLnTx/>
                <a:uFillTx/>
                <a:latin typeface="HG丸ｺﾞｼｯｸM-PRO"/>
                <a:ea typeface="HG丸ｺﾞｼｯｸM-PRO"/>
                <a:cs typeface="+mj-cs"/>
              </a:rPr>
              <a:t>：子宮口全開大後に胎児頻脈と母体の意識障害</a:t>
            </a:r>
            <a:endParaRPr kumimoji="1" lang="en-US" altLang="ja-JP" sz="2400" b="0" i="0" u="none" strike="noStrike" kern="1200" cap="none" spc="0" normalizeH="0" baseline="0" noProof="0" dirty="0">
              <a:ln>
                <a:noFill/>
              </a:ln>
              <a:solidFill>
                <a:srgbClr val="000000"/>
              </a:solidFill>
              <a:effectLst/>
              <a:uLnTx/>
              <a:uFillTx/>
              <a:latin typeface="HG丸ｺﾞｼｯｸM-PRO"/>
              <a:ea typeface="HG丸ｺﾞｼｯｸM-PRO"/>
              <a:cs typeface="+mj-cs"/>
            </a:endParaRPr>
          </a:p>
          <a:p>
            <a:pPr marL="0" marR="0" lvl="0" indent="0" algn="l" defTabSz="957263" rtl="0" eaLnBrk="1" fontAlgn="base" latinLnBrk="0" hangingPunct="1">
              <a:lnSpc>
                <a:spcPct val="100000"/>
              </a:lnSpc>
              <a:spcBef>
                <a:spcPct val="0"/>
              </a:spcBef>
              <a:spcAft>
                <a:spcPct val="0"/>
              </a:spcAft>
              <a:buClrTx/>
              <a:buSzTx/>
              <a:buFontTx/>
              <a:buNone/>
              <a:tabLst/>
              <a:defRPr/>
            </a:pPr>
            <a:r>
              <a:rPr lang="ja-JP" altLang="en-US" sz="2400" dirty="0">
                <a:solidFill>
                  <a:srgbClr val="000000"/>
                </a:solidFill>
                <a:latin typeface="HG丸ｺﾞｼｯｸM-PRO"/>
                <a:ea typeface="HG丸ｺﾞｼｯｸM-PRO"/>
              </a:rPr>
              <a:t>　　　  </a:t>
            </a:r>
            <a:r>
              <a:rPr kumimoji="1" lang="ja-JP" altLang="en-US" sz="2400" b="0" i="0" u="none" strike="noStrike" kern="1200" cap="none" spc="0" normalizeH="0" baseline="0" noProof="0" dirty="0">
                <a:ln>
                  <a:noFill/>
                </a:ln>
                <a:solidFill>
                  <a:srgbClr val="000000"/>
                </a:solidFill>
                <a:effectLst/>
                <a:uLnTx/>
                <a:uFillTx/>
                <a:latin typeface="HG丸ｺﾞｼｯｸM-PRO"/>
                <a:ea typeface="HG丸ｺﾞｼｯｸM-PRO"/>
                <a:cs typeface="+mj-cs"/>
              </a:rPr>
              <a:t>を認めた事例</a:t>
            </a:r>
            <a:endParaRPr kumimoji="1" lang="ja-JP" altLang="en-US" sz="1050" b="0" i="0" u="none" strike="noStrike" kern="1200" cap="none" spc="0" normalizeH="0" baseline="0" noProof="0" dirty="0">
              <a:ln>
                <a:noFill/>
              </a:ln>
              <a:solidFill>
                <a:srgbClr val="000000"/>
              </a:solidFill>
              <a:effectLst/>
              <a:uLnTx/>
              <a:uFillTx/>
              <a:latin typeface="HG丸ｺﾞｼｯｸM-PRO"/>
              <a:ea typeface="HG丸ｺﾞｼｯｸM-PRO"/>
              <a:cs typeface="+mj-cs"/>
            </a:endParaRPr>
          </a:p>
          <a:p>
            <a:pPr marL="0" marR="0" lvl="0" indent="0" algn="ctr" defTabSz="957263" rtl="0" eaLnBrk="1" fontAlgn="base" latinLnBrk="0" hangingPunct="1">
              <a:lnSpc>
                <a:spcPct val="100000"/>
              </a:lnSpc>
              <a:spcBef>
                <a:spcPct val="0"/>
              </a:spcBef>
              <a:spcAft>
                <a:spcPct val="0"/>
              </a:spcAft>
              <a:buClrTx/>
              <a:buSzTx/>
              <a:buFontTx/>
              <a:buNone/>
              <a:tabLst/>
              <a:defRPr/>
            </a:pPr>
            <a:endParaRPr kumimoji="1" lang="en-US" altLang="ja-JP" sz="3600" b="0" i="0" u="none" strike="noStrike" kern="1200" cap="none" spc="0" normalizeH="0" baseline="0" noProof="0" dirty="0">
              <a:ln>
                <a:noFill/>
              </a:ln>
              <a:solidFill>
                <a:srgbClr val="000000"/>
              </a:solidFill>
              <a:effectLst/>
              <a:uLnTx/>
              <a:uFillTx/>
              <a:latin typeface="HG丸ｺﾞｼｯｸM-PRO"/>
              <a:ea typeface="HG丸ｺﾞｼｯｸM-PRO"/>
              <a:cs typeface="+mj-cs"/>
            </a:endParaRPr>
          </a:p>
        </p:txBody>
      </p:sp>
      <p:sp>
        <p:nvSpPr>
          <p:cNvPr id="2" name="スライド番号プレースホルダー 1">
            <a:extLst>
              <a:ext uri="{FF2B5EF4-FFF2-40B4-BE49-F238E27FC236}">
                <a16:creationId xmlns:a16="http://schemas.microsoft.com/office/drawing/2014/main" id="{DE888E38-A684-4176-B3E4-66C6E1B03DE4}"/>
              </a:ext>
            </a:extLst>
          </p:cNvPr>
          <p:cNvSpPr>
            <a:spLocks noGrp="1"/>
          </p:cNvSpPr>
          <p:nvPr>
            <p:ph type="sldNum" sz="quarter" idx="12"/>
          </p:nvPr>
        </p:nvSpPr>
        <p:spPr/>
        <p:txBody>
          <a:bodyPr/>
          <a:lstStyle/>
          <a:p>
            <a:pPr>
              <a:defRPr/>
            </a:pPr>
            <a:fld id="{930F64EC-FE0A-4460-B896-894E0E1B6F85}" type="slidenum">
              <a:rPr lang="ja-JP" altLang="en-US" smtClean="0"/>
              <a:pPr>
                <a:defRPr/>
              </a:pPr>
              <a:t>48</a:t>
            </a:fld>
            <a:endParaRPr lang="en-US" altLang="ja-JP" dirty="0"/>
          </a:p>
        </p:txBody>
      </p:sp>
    </p:spTree>
    <p:extLst>
      <p:ext uri="{BB962C8B-B14F-4D97-AF65-F5344CB8AC3E}">
        <p14:creationId xmlns:p14="http://schemas.microsoft.com/office/powerpoint/2010/main" val="4647717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194" name="Rectangle 2"/>
          <p:cNvSpPr>
            <a:spLocks noGrp="1" noChangeArrowheads="1"/>
          </p:cNvSpPr>
          <p:nvPr>
            <p:ph type="title"/>
          </p:nvPr>
        </p:nvSpPr>
        <p:spPr>
          <a:xfrm>
            <a:off x="437847" y="175113"/>
            <a:ext cx="7273007" cy="847725"/>
          </a:xfrm>
        </p:spPr>
        <p:txBody>
          <a:bodyPr/>
          <a:lstStyle/>
          <a:p>
            <a:pPr eaLnBrk="1" hangingPunct="1">
              <a:defRPr/>
            </a:pPr>
            <a:r>
              <a:rPr lang="ja-JP" altLang="en-US" sz="3200" dirty="0"/>
              <a:t>制度の改定（個別審査基準）</a:t>
            </a:r>
          </a:p>
        </p:txBody>
      </p:sp>
      <p:graphicFrame>
        <p:nvGraphicFramePr>
          <p:cNvPr id="6" name="Group 741"/>
          <p:cNvGraphicFramePr>
            <a:graphicFrameLocks noGrp="1"/>
          </p:cNvGraphicFramePr>
          <p:nvPr>
            <p:extLst>
              <p:ext uri="{D42A27DB-BD31-4B8C-83A1-F6EECF244321}">
                <p14:modId xmlns:p14="http://schemas.microsoft.com/office/powerpoint/2010/main" val="1160560627"/>
              </p:ext>
            </p:extLst>
          </p:nvPr>
        </p:nvGraphicFramePr>
        <p:xfrm>
          <a:off x="171292" y="1181100"/>
          <a:ext cx="9448196" cy="4594608"/>
        </p:xfrm>
        <a:graphic>
          <a:graphicData uri="http://schemas.openxmlformats.org/drawingml/2006/table">
            <a:tbl>
              <a:tblPr>
                <a:tableStyleId>{8A107856-5554-42FB-B03E-39F5DBC370BA}</a:tableStyleId>
              </a:tblPr>
              <a:tblGrid>
                <a:gridCol w="4711507">
                  <a:extLst>
                    <a:ext uri="{9D8B030D-6E8A-4147-A177-3AD203B41FA5}">
                      <a16:colId xmlns:a16="http://schemas.microsoft.com/office/drawing/2014/main" val="20000"/>
                    </a:ext>
                  </a:extLst>
                </a:gridCol>
                <a:gridCol w="4736689">
                  <a:extLst>
                    <a:ext uri="{9D8B030D-6E8A-4147-A177-3AD203B41FA5}">
                      <a16:colId xmlns:a16="http://schemas.microsoft.com/office/drawing/2014/main" val="20001"/>
                    </a:ext>
                  </a:extLst>
                </a:gridCol>
              </a:tblGrid>
              <a:tr h="485450">
                <a:tc>
                  <a:txBody>
                    <a:bodyPr/>
                    <a:lstStyle>
                      <a:lvl1pPr defTabSz="957263">
                        <a:spcBef>
                          <a:spcPct val="20000"/>
                        </a:spcBef>
                        <a:buClr>
                          <a:schemeClr val="hlink"/>
                        </a:buClr>
                        <a:buSzPct val="90000"/>
                        <a:buFont typeface="Wingdings" panose="05000000000000000000" pitchFamily="2" charset="2"/>
                        <a:defRPr kumimoji="1" sz="3000">
                          <a:solidFill>
                            <a:schemeClr val="tx1"/>
                          </a:solidFill>
                          <a:effectLst>
                            <a:outerShdw blurRad="38100" dist="38100" dir="2700000" algn="tl">
                              <a:srgbClr val="C0C0C0"/>
                            </a:outerShdw>
                          </a:effectLst>
                          <a:latin typeface="Arial" panose="020B0604020202020204" pitchFamily="34" charset="0"/>
                          <a:ea typeface="ＭＳ Ｐゴシック" panose="020B0600070205080204" pitchFamily="50" charset="-128"/>
                        </a:defRPr>
                      </a:lvl1pPr>
                      <a:lvl2pPr marL="479425" defTabSz="957263">
                        <a:spcBef>
                          <a:spcPct val="20000"/>
                        </a:spcBef>
                        <a:defRPr kumimoji="1" sz="2500">
                          <a:solidFill>
                            <a:schemeClr val="tx1"/>
                          </a:solidFill>
                          <a:effectLst>
                            <a:outerShdw blurRad="38100" dist="38100" dir="2700000" algn="tl">
                              <a:srgbClr val="C0C0C0"/>
                            </a:outerShdw>
                          </a:effectLst>
                          <a:latin typeface="Arial" panose="020B0604020202020204" pitchFamily="34" charset="0"/>
                          <a:ea typeface="ＭＳ Ｐゴシック" panose="020B0600070205080204" pitchFamily="50" charset="-128"/>
                        </a:defRPr>
                      </a:lvl2pPr>
                      <a:lvl3pPr marL="957263" defTabSz="957263">
                        <a:spcBef>
                          <a:spcPct val="20000"/>
                        </a:spcBef>
                        <a:buClr>
                          <a:schemeClr val="accent2"/>
                        </a:buClr>
                        <a:buSzPct val="90000"/>
                        <a:buFont typeface="Wingdings" panose="05000000000000000000" pitchFamily="2" charset="2"/>
                        <a:defRPr kumimoji="1" sz="2100">
                          <a:solidFill>
                            <a:schemeClr val="tx1"/>
                          </a:solidFill>
                          <a:effectLst>
                            <a:outerShdw blurRad="38100" dist="38100" dir="2700000" algn="tl">
                              <a:srgbClr val="C0C0C0"/>
                            </a:outerShdw>
                          </a:effectLst>
                          <a:latin typeface="Arial" panose="020B0604020202020204" pitchFamily="34" charset="0"/>
                          <a:ea typeface="ＭＳ Ｐゴシック" panose="020B0600070205080204" pitchFamily="50" charset="-128"/>
                        </a:defRPr>
                      </a:lvl3pPr>
                      <a:lvl4pPr marL="1436688" defTabSz="957263">
                        <a:spcBef>
                          <a:spcPct val="20000"/>
                        </a:spcBef>
                        <a:defRPr kumimoji="1" sz="1900">
                          <a:solidFill>
                            <a:schemeClr val="tx1"/>
                          </a:solidFill>
                          <a:effectLst>
                            <a:outerShdw blurRad="38100" dist="38100" dir="2700000" algn="tl">
                              <a:srgbClr val="C0C0C0"/>
                            </a:outerShdw>
                          </a:effectLst>
                          <a:latin typeface="Arial" panose="020B0604020202020204" pitchFamily="34" charset="0"/>
                          <a:ea typeface="ＭＳ Ｐゴシック" panose="020B0600070205080204" pitchFamily="50" charset="-128"/>
                        </a:defRPr>
                      </a:lvl4pPr>
                      <a:lvl5pPr marL="1916113" defTabSz="957263">
                        <a:spcBef>
                          <a:spcPct val="20000"/>
                        </a:spcBef>
                        <a:buClr>
                          <a:schemeClr val="folHlink"/>
                        </a:buClr>
                        <a:buSzPct val="90000"/>
                        <a:buFont typeface="Wingdings" panose="05000000000000000000" pitchFamily="2" charset="2"/>
                        <a:defRPr kumimoji="1" sz="1900">
                          <a:solidFill>
                            <a:schemeClr val="tx1"/>
                          </a:solidFill>
                          <a:effectLst>
                            <a:outerShdw blurRad="38100" dist="38100" dir="2700000" algn="tl">
                              <a:srgbClr val="C0C0C0"/>
                            </a:outerShdw>
                          </a:effectLst>
                          <a:latin typeface="Arial" panose="020B0604020202020204" pitchFamily="34" charset="0"/>
                          <a:ea typeface="ＭＳ Ｐゴシック" panose="020B0600070205080204" pitchFamily="50" charset="-128"/>
                        </a:defRPr>
                      </a:lvl5pPr>
                      <a:lvl6pPr marL="2373313" defTabSz="957263" fontAlgn="base">
                        <a:spcBef>
                          <a:spcPct val="20000"/>
                        </a:spcBef>
                        <a:spcAft>
                          <a:spcPct val="0"/>
                        </a:spcAft>
                        <a:buClr>
                          <a:schemeClr val="folHlink"/>
                        </a:buClr>
                        <a:buSzPct val="90000"/>
                        <a:buFont typeface="Wingdings" panose="05000000000000000000" pitchFamily="2" charset="2"/>
                        <a:defRPr kumimoji="1" sz="1900">
                          <a:solidFill>
                            <a:schemeClr val="tx1"/>
                          </a:solidFill>
                          <a:effectLst>
                            <a:outerShdw blurRad="38100" dist="38100" dir="2700000" algn="tl">
                              <a:srgbClr val="C0C0C0"/>
                            </a:outerShdw>
                          </a:effectLst>
                          <a:latin typeface="Arial" panose="020B0604020202020204" pitchFamily="34" charset="0"/>
                          <a:ea typeface="ＭＳ Ｐゴシック" panose="020B0600070205080204" pitchFamily="50" charset="-128"/>
                        </a:defRPr>
                      </a:lvl6pPr>
                      <a:lvl7pPr marL="2830513" defTabSz="957263" fontAlgn="base">
                        <a:spcBef>
                          <a:spcPct val="20000"/>
                        </a:spcBef>
                        <a:spcAft>
                          <a:spcPct val="0"/>
                        </a:spcAft>
                        <a:buClr>
                          <a:schemeClr val="folHlink"/>
                        </a:buClr>
                        <a:buSzPct val="90000"/>
                        <a:buFont typeface="Wingdings" panose="05000000000000000000" pitchFamily="2" charset="2"/>
                        <a:defRPr kumimoji="1" sz="1900">
                          <a:solidFill>
                            <a:schemeClr val="tx1"/>
                          </a:solidFill>
                          <a:effectLst>
                            <a:outerShdw blurRad="38100" dist="38100" dir="2700000" algn="tl">
                              <a:srgbClr val="C0C0C0"/>
                            </a:outerShdw>
                          </a:effectLst>
                          <a:latin typeface="Arial" panose="020B0604020202020204" pitchFamily="34" charset="0"/>
                          <a:ea typeface="ＭＳ Ｐゴシック" panose="020B0600070205080204" pitchFamily="50" charset="-128"/>
                        </a:defRPr>
                      </a:lvl7pPr>
                      <a:lvl8pPr marL="3287713" defTabSz="957263" fontAlgn="base">
                        <a:spcBef>
                          <a:spcPct val="20000"/>
                        </a:spcBef>
                        <a:spcAft>
                          <a:spcPct val="0"/>
                        </a:spcAft>
                        <a:buClr>
                          <a:schemeClr val="folHlink"/>
                        </a:buClr>
                        <a:buSzPct val="90000"/>
                        <a:buFont typeface="Wingdings" panose="05000000000000000000" pitchFamily="2" charset="2"/>
                        <a:defRPr kumimoji="1" sz="1900">
                          <a:solidFill>
                            <a:schemeClr val="tx1"/>
                          </a:solidFill>
                          <a:effectLst>
                            <a:outerShdw blurRad="38100" dist="38100" dir="2700000" algn="tl">
                              <a:srgbClr val="C0C0C0"/>
                            </a:outerShdw>
                          </a:effectLst>
                          <a:latin typeface="Arial" panose="020B0604020202020204" pitchFamily="34" charset="0"/>
                          <a:ea typeface="ＭＳ Ｐゴシック" panose="020B0600070205080204" pitchFamily="50" charset="-128"/>
                        </a:defRPr>
                      </a:lvl8pPr>
                      <a:lvl9pPr marL="3744913" defTabSz="957263" fontAlgn="base">
                        <a:spcBef>
                          <a:spcPct val="20000"/>
                        </a:spcBef>
                        <a:spcAft>
                          <a:spcPct val="0"/>
                        </a:spcAft>
                        <a:buClr>
                          <a:schemeClr val="folHlink"/>
                        </a:buClr>
                        <a:buSzPct val="90000"/>
                        <a:buFont typeface="Wingdings" panose="05000000000000000000" pitchFamily="2" charset="2"/>
                        <a:defRPr kumimoji="1" sz="1900">
                          <a:solidFill>
                            <a:schemeClr val="tx1"/>
                          </a:solidFill>
                          <a:effectLst>
                            <a:outerShdw blurRad="38100" dist="38100" dir="2700000" algn="tl">
                              <a:srgbClr val="C0C0C0"/>
                            </a:outerShdw>
                          </a:effectLst>
                          <a:latin typeface="Arial" panose="020B0604020202020204" pitchFamily="34" charset="0"/>
                          <a:ea typeface="ＭＳ Ｐゴシック" panose="020B0600070205080204" pitchFamily="50" charset="-128"/>
                        </a:defRPr>
                      </a:lvl9pPr>
                    </a:lstStyle>
                    <a:p>
                      <a:pPr algn="ctr">
                        <a:spcAft>
                          <a:spcPts val="0"/>
                        </a:spcAft>
                      </a:pPr>
                      <a:r>
                        <a:rPr lang="ja-JP" altLang="en-US" sz="1200" b="1" kern="0" dirty="0">
                          <a:effectLst/>
                          <a:latin typeface="ＭＳ Ｐゴシック" panose="020B0600070205080204" pitchFamily="50" charset="-128"/>
                          <a:ea typeface="ＭＳ Ｐゴシック" panose="020B0600070205080204" pitchFamily="50" charset="-128"/>
                        </a:rPr>
                        <a:t>改定前</a:t>
                      </a:r>
                      <a:endParaRPr lang="en-US" altLang="ja-JP" sz="1200" b="1" kern="0" dirty="0">
                        <a:effectLst/>
                        <a:latin typeface="ＭＳ Ｐゴシック" panose="020B0600070205080204" pitchFamily="50" charset="-128"/>
                        <a:ea typeface="ＭＳ Ｐゴシック" panose="020B0600070205080204" pitchFamily="50" charset="-128"/>
                      </a:endParaRPr>
                    </a:p>
                    <a:p>
                      <a:pPr algn="ctr">
                        <a:spcAft>
                          <a:spcPts val="0"/>
                        </a:spcAft>
                      </a:pPr>
                      <a:r>
                        <a:rPr lang="ja-JP" altLang="ja-JP" sz="1200" b="1" kern="0" dirty="0">
                          <a:effectLst/>
                          <a:latin typeface="ＭＳ Ｐゴシック" panose="020B0600070205080204" pitchFamily="50" charset="-128"/>
                          <a:ea typeface="ＭＳ Ｐゴシック" panose="020B0600070205080204" pitchFamily="50" charset="-128"/>
                        </a:rPr>
                        <a:t>（</a:t>
                      </a:r>
                      <a:r>
                        <a:rPr lang="en-US" altLang="ja-JP" sz="1200" b="1" kern="0" dirty="0">
                          <a:effectLst/>
                          <a:latin typeface="ＭＳ Ｐゴシック" panose="020B0600070205080204" pitchFamily="50" charset="-128"/>
                          <a:ea typeface="ＭＳ Ｐゴシック" panose="020B0600070205080204" pitchFamily="50" charset="-128"/>
                        </a:rPr>
                        <a:t>2009</a:t>
                      </a:r>
                      <a:r>
                        <a:rPr lang="ja-JP" altLang="ja-JP" sz="1200" b="1" kern="0" dirty="0">
                          <a:effectLst/>
                          <a:latin typeface="ＭＳ Ｐゴシック" panose="020B0600070205080204" pitchFamily="50" charset="-128"/>
                          <a:ea typeface="ＭＳ Ｐゴシック" panose="020B0600070205080204" pitchFamily="50" charset="-128"/>
                        </a:rPr>
                        <a:t>年</a:t>
                      </a:r>
                      <a:r>
                        <a:rPr lang="en-US" altLang="ja-JP" sz="1200" b="1" kern="0" dirty="0">
                          <a:effectLst/>
                          <a:latin typeface="ＭＳ Ｐゴシック" panose="020B0600070205080204" pitchFamily="50" charset="-128"/>
                          <a:ea typeface="ＭＳ Ｐゴシック" panose="020B0600070205080204" pitchFamily="50" charset="-128"/>
                        </a:rPr>
                        <a:t>1</a:t>
                      </a:r>
                      <a:r>
                        <a:rPr lang="ja-JP" altLang="ja-JP" sz="1200" b="1" kern="0" dirty="0">
                          <a:effectLst/>
                          <a:latin typeface="ＭＳ Ｐゴシック" panose="020B0600070205080204" pitchFamily="50" charset="-128"/>
                          <a:ea typeface="ＭＳ Ｐゴシック" panose="020B0600070205080204" pitchFamily="50" charset="-128"/>
                        </a:rPr>
                        <a:t>月</a:t>
                      </a:r>
                      <a:r>
                        <a:rPr lang="en-US" altLang="ja-JP" sz="1200" b="1" kern="0" dirty="0">
                          <a:effectLst/>
                          <a:latin typeface="ＭＳ Ｐゴシック" panose="020B0600070205080204" pitchFamily="50" charset="-128"/>
                          <a:ea typeface="ＭＳ Ｐゴシック" panose="020B0600070205080204" pitchFamily="50" charset="-128"/>
                        </a:rPr>
                        <a:t>1</a:t>
                      </a:r>
                      <a:r>
                        <a:rPr lang="ja-JP" altLang="ja-JP" sz="1200" b="1" kern="0" dirty="0">
                          <a:effectLst/>
                          <a:latin typeface="ＭＳ Ｐゴシック" panose="020B0600070205080204" pitchFamily="50" charset="-128"/>
                          <a:ea typeface="ＭＳ Ｐゴシック" panose="020B0600070205080204" pitchFamily="50" charset="-128"/>
                        </a:rPr>
                        <a:t>日から</a:t>
                      </a:r>
                      <a:r>
                        <a:rPr lang="en-US" altLang="ja-JP" sz="1200" b="1" kern="0" dirty="0">
                          <a:effectLst/>
                          <a:latin typeface="ＭＳ Ｐゴシック" panose="020B0600070205080204" pitchFamily="50" charset="-128"/>
                          <a:ea typeface="ＭＳ Ｐゴシック" panose="020B0600070205080204" pitchFamily="50" charset="-128"/>
                        </a:rPr>
                        <a:t>2014</a:t>
                      </a:r>
                      <a:r>
                        <a:rPr lang="ja-JP" altLang="ja-JP" sz="1200" b="1" kern="0" dirty="0">
                          <a:effectLst/>
                          <a:latin typeface="ＭＳ Ｐゴシック" panose="020B0600070205080204" pitchFamily="50" charset="-128"/>
                          <a:ea typeface="ＭＳ Ｐゴシック" panose="020B0600070205080204" pitchFamily="50" charset="-128"/>
                        </a:rPr>
                        <a:t>年</a:t>
                      </a:r>
                      <a:r>
                        <a:rPr lang="en-US" altLang="ja-JP" sz="1200" b="1" kern="0" dirty="0">
                          <a:effectLst/>
                          <a:latin typeface="ＭＳ Ｐゴシック" panose="020B0600070205080204" pitchFamily="50" charset="-128"/>
                          <a:ea typeface="ＭＳ Ｐゴシック" panose="020B0600070205080204" pitchFamily="50" charset="-128"/>
                        </a:rPr>
                        <a:t>12</a:t>
                      </a:r>
                      <a:r>
                        <a:rPr lang="ja-JP" altLang="ja-JP" sz="1200" b="1" kern="0" dirty="0">
                          <a:effectLst/>
                          <a:latin typeface="ＭＳ Ｐゴシック" panose="020B0600070205080204" pitchFamily="50" charset="-128"/>
                          <a:ea typeface="ＭＳ Ｐゴシック" panose="020B0600070205080204" pitchFamily="50" charset="-128"/>
                        </a:rPr>
                        <a:t>月</a:t>
                      </a:r>
                      <a:r>
                        <a:rPr lang="en-US" altLang="ja-JP" sz="1200" b="1" kern="0" dirty="0">
                          <a:effectLst/>
                          <a:latin typeface="ＭＳ Ｐゴシック" panose="020B0600070205080204" pitchFamily="50" charset="-128"/>
                          <a:ea typeface="ＭＳ Ｐゴシック" panose="020B0600070205080204" pitchFamily="50" charset="-128"/>
                        </a:rPr>
                        <a:t>31</a:t>
                      </a:r>
                      <a:r>
                        <a:rPr lang="ja-JP" altLang="ja-JP" sz="1200" b="1" kern="0" dirty="0">
                          <a:effectLst/>
                          <a:latin typeface="ＭＳ Ｐゴシック" panose="020B0600070205080204" pitchFamily="50" charset="-128"/>
                          <a:ea typeface="ＭＳ Ｐゴシック" panose="020B0600070205080204" pitchFamily="50" charset="-128"/>
                        </a:rPr>
                        <a:t>日までに出生した児に適用）</a:t>
                      </a:r>
                      <a:endParaRPr lang="ja-JP" altLang="ja-JP" sz="1200" b="1" kern="100" dirty="0">
                        <a:solidFill>
                          <a:schemeClr val="bg2">
                            <a:lumMod val="60000"/>
                            <a:lumOff val="40000"/>
                          </a:schemeClr>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anchor="ctr" horzOverflow="overflow"/>
                </a:tc>
                <a:tc>
                  <a:txBody>
                    <a:bodyPr/>
                    <a:lstStyle/>
                    <a:p>
                      <a:pPr algn="ctr">
                        <a:spcAft>
                          <a:spcPts val="0"/>
                        </a:spcAft>
                      </a:pPr>
                      <a:r>
                        <a:rPr lang="ja-JP" altLang="en-US" sz="1200" b="1" kern="0" dirty="0">
                          <a:effectLst/>
                          <a:latin typeface="ＭＳ Ｐゴシック" panose="020B0600070205080204" pitchFamily="50" charset="-128"/>
                          <a:ea typeface="ＭＳ Ｐゴシック" panose="020B0600070205080204" pitchFamily="50" charset="-128"/>
                        </a:rPr>
                        <a:t>改定</a:t>
                      </a:r>
                      <a:r>
                        <a:rPr lang="ja-JP" altLang="ja-JP" sz="1200" b="1" kern="0" dirty="0">
                          <a:effectLst/>
                          <a:latin typeface="ＭＳ Ｐゴシック" panose="020B0600070205080204" pitchFamily="50" charset="-128"/>
                          <a:ea typeface="ＭＳ Ｐゴシック" panose="020B0600070205080204" pitchFamily="50" charset="-128"/>
                        </a:rPr>
                        <a:t>後</a:t>
                      </a:r>
                      <a:endParaRPr lang="en-US" altLang="ja-JP" sz="1200" b="1" kern="0" dirty="0">
                        <a:effectLst/>
                        <a:latin typeface="ＭＳ Ｐゴシック" panose="020B0600070205080204" pitchFamily="50" charset="-128"/>
                        <a:ea typeface="ＭＳ Ｐゴシック" panose="020B0600070205080204" pitchFamily="50" charset="-128"/>
                      </a:endParaRPr>
                    </a:p>
                    <a:p>
                      <a:pPr algn="ctr">
                        <a:spcAft>
                          <a:spcPts val="0"/>
                        </a:spcAft>
                      </a:pPr>
                      <a:r>
                        <a:rPr lang="ja-JP" altLang="ja-JP" sz="1200" b="1" kern="0" dirty="0">
                          <a:effectLst/>
                          <a:latin typeface="ＭＳ Ｐゴシック" panose="020B0600070205080204" pitchFamily="50" charset="-128"/>
                          <a:ea typeface="ＭＳ Ｐゴシック" panose="020B0600070205080204" pitchFamily="50" charset="-128"/>
                        </a:rPr>
                        <a:t>（</a:t>
                      </a:r>
                      <a:r>
                        <a:rPr lang="en-US" altLang="ja-JP" sz="1200" b="1" kern="0" dirty="0">
                          <a:effectLst/>
                          <a:latin typeface="ＭＳ Ｐゴシック" panose="020B0600070205080204" pitchFamily="50" charset="-128"/>
                          <a:ea typeface="ＭＳ Ｐゴシック" panose="020B0600070205080204" pitchFamily="50" charset="-128"/>
                        </a:rPr>
                        <a:t>2015</a:t>
                      </a:r>
                      <a:r>
                        <a:rPr lang="ja-JP" altLang="ja-JP" sz="1200" b="1" kern="0" dirty="0">
                          <a:effectLst/>
                          <a:latin typeface="ＭＳ Ｐゴシック" panose="020B0600070205080204" pitchFamily="50" charset="-128"/>
                          <a:ea typeface="ＭＳ Ｐゴシック" panose="020B0600070205080204" pitchFamily="50" charset="-128"/>
                        </a:rPr>
                        <a:t>年</a:t>
                      </a:r>
                      <a:r>
                        <a:rPr lang="en-US" altLang="ja-JP" sz="1200" b="1" kern="0" dirty="0">
                          <a:effectLst/>
                          <a:latin typeface="ＭＳ Ｐゴシック" panose="020B0600070205080204" pitchFamily="50" charset="-128"/>
                          <a:ea typeface="ＭＳ Ｐゴシック" panose="020B0600070205080204" pitchFamily="50" charset="-128"/>
                        </a:rPr>
                        <a:t>1</a:t>
                      </a:r>
                      <a:r>
                        <a:rPr lang="ja-JP" altLang="ja-JP" sz="1200" b="1" kern="0" dirty="0">
                          <a:effectLst/>
                          <a:latin typeface="ＭＳ Ｐゴシック" panose="020B0600070205080204" pitchFamily="50" charset="-128"/>
                          <a:ea typeface="ＭＳ Ｐゴシック" panose="020B0600070205080204" pitchFamily="50" charset="-128"/>
                        </a:rPr>
                        <a:t>月</a:t>
                      </a:r>
                      <a:r>
                        <a:rPr lang="en-US" altLang="ja-JP" sz="1200" b="1" kern="0" dirty="0">
                          <a:effectLst/>
                          <a:latin typeface="ＭＳ Ｐゴシック" panose="020B0600070205080204" pitchFamily="50" charset="-128"/>
                          <a:ea typeface="ＭＳ Ｐゴシック" panose="020B0600070205080204" pitchFamily="50" charset="-128"/>
                        </a:rPr>
                        <a:t>1</a:t>
                      </a:r>
                      <a:r>
                        <a:rPr lang="ja-JP" altLang="ja-JP" sz="1200" b="1" kern="0" dirty="0">
                          <a:effectLst/>
                          <a:latin typeface="ＭＳ Ｐゴシック" panose="020B0600070205080204" pitchFamily="50" charset="-128"/>
                          <a:ea typeface="ＭＳ Ｐゴシック" panose="020B0600070205080204" pitchFamily="50" charset="-128"/>
                        </a:rPr>
                        <a:t>日以降に出生した児に適用）</a:t>
                      </a:r>
                      <a:endParaRPr lang="ja-JP" altLang="ja-JP" sz="1200" b="1" kern="100" dirty="0">
                        <a:solidFill>
                          <a:schemeClr val="bg2">
                            <a:lumMod val="60000"/>
                            <a:lumOff val="40000"/>
                          </a:schemeClr>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anchor="ctr" horzOverflow="overflow"/>
                </a:tc>
                <a:extLst>
                  <a:ext uri="{0D108BD9-81ED-4DB2-BD59-A6C34878D82A}">
                    <a16:rowId xmlns:a16="http://schemas.microsoft.com/office/drawing/2014/main" val="10000"/>
                  </a:ext>
                </a:extLst>
              </a:tr>
              <a:tr h="321199">
                <a:tc gridSpan="2">
                  <a:txBody>
                    <a:bodyPr/>
                    <a:lstStyle>
                      <a:lvl1pPr defTabSz="957263">
                        <a:spcBef>
                          <a:spcPct val="20000"/>
                        </a:spcBef>
                        <a:buClr>
                          <a:schemeClr val="hlink"/>
                        </a:buClr>
                        <a:buSzPct val="90000"/>
                        <a:buFont typeface="Wingdings" panose="05000000000000000000" pitchFamily="2" charset="2"/>
                        <a:defRPr kumimoji="1" sz="3000">
                          <a:solidFill>
                            <a:schemeClr val="tx1"/>
                          </a:solidFill>
                          <a:effectLst>
                            <a:outerShdw blurRad="38100" dist="38100" dir="2700000" algn="tl">
                              <a:srgbClr val="C0C0C0"/>
                            </a:outerShdw>
                          </a:effectLst>
                          <a:latin typeface="Arial" panose="020B0604020202020204" pitchFamily="34" charset="0"/>
                          <a:ea typeface="ＭＳ Ｐゴシック" panose="020B0600070205080204" pitchFamily="50" charset="-128"/>
                        </a:defRPr>
                      </a:lvl1pPr>
                      <a:lvl2pPr marL="479425" defTabSz="957263">
                        <a:spcBef>
                          <a:spcPct val="20000"/>
                        </a:spcBef>
                        <a:defRPr kumimoji="1" sz="2500">
                          <a:solidFill>
                            <a:schemeClr val="tx1"/>
                          </a:solidFill>
                          <a:effectLst>
                            <a:outerShdw blurRad="38100" dist="38100" dir="2700000" algn="tl">
                              <a:srgbClr val="C0C0C0"/>
                            </a:outerShdw>
                          </a:effectLst>
                          <a:latin typeface="Arial" panose="020B0604020202020204" pitchFamily="34" charset="0"/>
                          <a:ea typeface="ＭＳ Ｐゴシック" panose="020B0600070205080204" pitchFamily="50" charset="-128"/>
                        </a:defRPr>
                      </a:lvl2pPr>
                      <a:lvl3pPr marL="957263" defTabSz="957263">
                        <a:spcBef>
                          <a:spcPct val="20000"/>
                        </a:spcBef>
                        <a:buClr>
                          <a:schemeClr val="accent2"/>
                        </a:buClr>
                        <a:buSzPct val="90000"/>
                        <a:buFont typeface="Wingdings" panose="05000000000000000000" pitchFamily="2" charset="2"/>
                        <a:defRPr kumimoji="1" sz="2100">
                          <a:solidFill>
                            <a:schemeClr val="tx1"/>
                          </a:solidFill>
                          <a:effectLst>
                            <a:outerShdw blurRad="38100" dist="38100" dir="2700000" algn="tl">
                              <a:srgbClr val="C0C0C0"/>
                            </a:outerShdw>
                          </a:effectLst>
                          <a:latin typeface="Arial" panose="020B0604020202020204" pitchFamily="34" charset="0"/>
                          <a:ea typeface="ＭＳ Ｐゴシック" panose="020B0600070205080204" pitchFamily="50" charset="-128"/>
                        </a:defRPr>
                      </a:lvl3pPr>
                      <a:lvl4pPr marL="1436688" defTabSz="957263">
                        <a:spcBef>
                          <a:spcPct val="20000"/>
                        </a:spcBef>
                        <a:defRPr kumimoji="1" sz="1900">
                          <a:solidFill>
                            <a:schemeClr val="tx1"/>
                          </a:solidFill>
                          <a:effectLst>
                            <a:outerShdw blurRad="38100" dist="38100" dir="2700000" algn="tl">
                              <a:srgbClr val="C0C0C0"/>
                            </a:outerShdw>
                          </a:effectLst>
                          <a:latin typeface="Arial" panose="020B0604020202020204" pitchFamily="34" charset="0"/>
                          <a:ea typeface="ＭＳ Ｐゴシック" panose="020B0600070205080204" pitchFamily="50" charset="-128"/>
                        </a:defRPr>
                      </a:lvl4pPr>
                      <a:lvl5pPr marL="1916113" defTabSz="957263">
                        <a:spcBef>
                          <a:spcPct val="20000"/>
                        </a:spcBef>
                        <a:buClr>
                          <a:schemeClr val="folHlink"/>
                        </a:buClr>
                        <a:buSzPct val="90000"/>
                        <a:buFont typeface="Wingdings" panose="05000000000000000000" pitchFamily="2" charset="2"/>
                        <a:defRPr kumimoji="1" sz="1900">
                          <a:solidFill>
                            <a:schemeClr val="tx1"/>
                          </a:solidFill>
                          <a:effectLst>
                            <a:outerShdw blurRad="38100" dist="38100" dir="2700000" algn="tl">
                              <a:srgbClr val="C0C0C0"/>
                            </a:outerShdw>
                          </a:effectLst>
                          <a:latin typeface="Arial" panose="020B0604020202020204" pitchFamily="34" charset="0"/>
                          <a:ea typeface="ＭＳ Ｐゴシック" panose="020B0600070205080204" pitchFamily="50" charset="-128"/>
                        </a:defRPr>
                      </a:lvl5pPr>
                      <a:lvl6pPr marL="2373313" defTabSz="957263" fontAlgn="base">
                        <a:spcBef>
                          <a:spcPct val="20000"/>
                        </a:spcBef>
                        <a:spcAft>
                          <a:spcPct val="0"/>
                        </a:spcAft>
                        <a:buClr>
                          <a:schemeClr val="folHlink"/>
                        </a:buClr>
                        <a:buSzPct val="90000"/>
                        <a:buFont typeface="Wingdings" panose="05000000000000000000" pitchFamily="2" charset="2"/>
                        <a:defRPr kumimoji="1" sz="1900">
                          <a:solidFill>
                            <a:schemeClr val="tx1"/>
                          </a:solidFill>
                          <a:effectLst>
                            <a:outerShdw blurRad="38100" dist="38100" dir="2700000" algn="tl">
                              <a:srgbClr val="C0C0C0"/>
                            </a:outerShdw>
                          </a:effectLst>
                          <a:latin typeface="Arial" panose="020B0604020202020204" pitchFamily="34" charset="0"/>
                          <a:ea typeface="ＭＳ Ｐゴシック" panose="020B0600070205080204" pitchFamily="50" charset="-128"/>
                        </a:defRPr>
                      </a:lvl6pPr>
                      <a:lvl7pPr marL="2830513" defTabSz="957263" fontAlgn="base">
                        <a:spcBef>
                          <a:spcPct val="20000"/>
                        </a:spcBef>
                        <a:spcAft>
                          <a:spcPct val="0"/>
                        </a:spcAft>
                        <a:buClr>
                          <a:schemeClr val="folHlink"/>
                        </a:buClr>
                        <a:buSzPct val="90000"/>
                        <a:buFont typeface="Wingdings" panose="05000000000000000000" pitchFamily="2" charset="2"/>
                        <a:defRPr kumimoji="1" sz="1900">
                          <a:solidFill>
                            <a:schemeClr val="tx1"/>
                          </a:solidFill>
                          <a:effectLst>
                            <a:outerShdw blurRad="38100" dist="38100" dir="2700000" algn="tl">
                              <a:srgbClr val="C0C0C0"/>
                            </a:outerShdw>
                          </a:effectLst>
                          <a:latin typeface="Arial" panose="020B0604020202020204" pitchFamily="34" charset="0"/>
                          <a:ea typeface="ＭＳ Ｐゴシック" panose="020B0600070205080204" pitchFamily="50" charset="-128"/>
                        </a:defRPr>
                      </a:lvl7pPr>
                      <a:lvl8pPr marL="3287713" defTabSz="957263" fontAlgn="base">
                        <a:spcBef>
                          <a:spcPct val="20000"/>
                        </a:spcBef>
                        <a:spcAft>
                          <a:spcPct val="0"/>
                        </a:spcAft>
                        <a:buClr>
                          <a:schemeClr val="folHlink"/>
                        </a:buClr>
                        <a:buSzPct val="90000"/>
                        <a:buFont typeface="Wingdings" panose="05000000000000000000" pitchFamily="2" charset="2"/>
                        <a:defRPr kumimoji="1" sz="1900">
                          <a:solidFill>
                            <a:schemeClr val="tx1"/>
                          </a:solidFill>
                          <a:effectLst>
                            <a:outerShdw blurRad="38100" dist="38100" dir="2700000" algn="tl">
                              <a:srgbClr val="C0C0C0"/>
                            </a:outerShdw>
                          </a:effectLst>
                          <a:latin typeface="Arial" panose="020B0604020202020204" pitchFamily="34" charset="0"/>
                          <a:ea typeface="ＭＳ Ｐゴシック" panose="020B0600070205080204" pitchFamily="50" charset="-128"/>
                        </a:defRPr>
                      </a:lvl8pPr>
                      <a:lvl9pPr marL="3744913" defTabSz="957263" fontAlgn="base">
                        <a:spcBef>
                          <a:spcPct val="20000"/>
                        </a:spcBef>
                        <a:spcAft>
                          <a:spcPct val="0"/>
                        </a:spcAft>
                        <a:buClr>
                          <a:schemeClr val="folHlink"/>
                        </a:buClr>
                        <a:buSzPct val="90000"/>
                        <a:buFont typeface="Wingdings" panose="05000000000000000000" pitchFamily="2" charset="2"/>
                        <a:defRPr kumimoji="1" sz="1900">
                          <a:solidFill>
                            <a:schemeClr val="tx1"/>
                          </a:solidFill>
                          <a:effectLst>
                            <a:outerShdw blurRad="38100" dist="38100" dir="2700000" algn="tl">
                              <a:srgbClr val="C0C0C0"/>
                            </a:outerShdw>
                          </a:effectLst>
                          <a:latin typeface="Arial" panose="020B0604020202020204" pitchFamily="34" charset="0"/>
                          <a:ea typeface="ＭＳ Ｐゴシック" panose="020B0600070205080204" pitchFamily="50" charset="-128"/>
                        </a:defRPr>
                      </a:lvl9pPr>
                    </a:lstStyle>
                    <a:p>
                      <a:pPr marL="266700" indent="-266700" algn="ctr">
                        <a:lnSpc>
                          <a:spcPts val="2200"/>
                        </a:lnSpc>
                        <a:spcAft>
                          <a:spcPts val="0"/>
                        </a:spcAft>
                      </a:pPr>
                      <a:r>
                        <a:rPr lang="ja-JP" altLang="ja-JP" sz="1200" b="1" kern="0" dirty="0">
                          <a:effectLst/>
                          <a:latin typeface="ＭＳ Ｐゴシック" panose="020B0600070205080204" pitchFamily="50" charset="-128"/>
                          <a:ea typeface="ＭＳ Ｐゴシック" panose="020B0600070205080204" pitchFamily="50" charset="-128"/>
                        </a:rPr>
                        <a:t>在胎週数が</a:t>
                      </a:r>
                      <a:r>
                        <a:rPr lang="en-US" altLang="ja-JP" sz="1200" b="1" kern="0" dirty="0">
                          <a:effectLst/>
                          <a:latin typeface="ＭＳ Ｐゴシック" panose="020B0600070205080204" pitchFamily="50" charset="-128"/>
                          <a:ea typeface="ＭＳ Ｐゴシック" panose="020B0600070205080204" pitchFamily="50" charset="-128"/>
                        </a:rPr>
                        <a:t>28</a:t>
                      </a:r>
                      <a:r>
                        <a:rPr lang="ja-JP" altLang="ja-JP" sz="1200" b="1" kern="0" dirty="0">
                          <a:effectLst/>
                          <a:latin typeface="ＭＳ Ｐゴシック" panose="020B0600070205080204" pitchFamily="50" charset="-128"/>
                          <a:ea typeface="ＭＳ Ｐゴシック" panose="020B0600070205080204" pitchFamily="50" charset="-128"/>
                        </a:rPr>
                        <a:t>週以上であり、かつ、次の（一）又は（二）に該当すること</a:t>
                      </a:r>
                      <a:endParaRPr lang="ja-JP" altLang="ja-JP" sz="1200" b="1" kern="100" dirty="0">
                        <a:solidFill>
                          <a:schemeClr val="bg2">
                            <a:lumMod val="60000"/>
                            <a:lumOff val="40000"/>
                          </a:schemeClr>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anchor="ctr" horzOverflow="overflow"/>
                </a:tc>
                <a:tc hMerge="1">
                  <a:txBody>
                    <a:bodyPr/>
                    <a:lstStyle/>
                    <a:p>
                      <a:endParaRPr kumimoji="1" lang="ja-JP" altLang="en-US"/>
                    </a:p>
                  </a:txBody>
                  <a:tcPr/>
                </a:tc>
                <a:extLst>
                  <a:ext uri="{0D108BD9-81ED-4DB2-BD59-A6C34878D82A}">
                    <a16:rowId xmlns:a16="http://schemas.microsoft.com/office/drawing/2014/main" val="10001"/>
                  </a:ext>
                </a:extLst>
              </a:tr>
              <a:tr h="321199">
                <a:tc gridSpan="2">
                  <a:txBody>
                    <a:bodyPr/>
                    <a:lstStyle>
                      <a:lvl1pPr defTabSz="957263">
                        <a:spcBef>
                          <a:spcPct val="20000"/>
                        </a:spcBef>
                        <a:buClr>
                          <a:schemeClr val="hlink"/>
                        </a:buClr>
                        <a:buSzPct val="90000"/>
                        <a:buFont typeface="Wingdings" panose="05000000000000000000" pitchFamily="2" charset="2"/>
                        <a:defRPr kumimoji="1" sz="3000">
                          <a:solidFill>
                            <a:schemeClr val="tx1"/>
                          </a:solidFill>
                          <a:effectLst>
                            <a:outerShdw blurRad="38100" dist="38100" dir="2700000" algn="tl">
                              <a:srgbClr val="C0C0C0"/>
                            </a:outerShdw>
                          </a:effectLst>
                          <a:latin typeface="Arial" panose="020B0604020202020204" pitchFamily="34" charset="0"/>
                          <a:ea typeface="ＭＳ Ｐゴシック" panose="020B0600070205080204" pitchFamily="50" charset="-128"/>
                        </a:defRPr>
                      </a:lvl1pPr>
                      <a:lvl2pPr marL="479425" defTabSz="957263">
                        <a:spcBef>
                          <a:spcPct val="20000"/>
                        </a:spcBef>
                        <a:defRPr kumimoji="1" sz="2500">
                          <a:solidFill>
                            <a:schemeClr val="tx1"/>
                          </a:solidFill>
                          <a:effectLst>
                            <a:outerShdw blurRad="38100" dist="38100" dir="2700000" algn="tl">
                              <a:srgbClr val="C0C0C0"/>
                            </a:outerShdw>
                          </a:effectLst>
                          <a:latin typeface="Arial" panose="020B0604020202020204" pitchFamily="34" charset="0"/>
                          <a:ea typeface="ＭＳ Ｐゴシック" panose="020B0600070205080204" pitchFamily="50" charset="-128"/>
                        </a:defRPr>
                      </a:lvl2pPr>
                      <a:lvl3pPr marL="957263" defTabSz="957263">
                        <a:spcBef>
                          <a:spcPct val="20000"/>
                        </a:spcBef>
                        <a:buClr>
                          <a:schemeClr val="accent2"/>
                        </a:buClr>
                        <a:buSzPct val="90000"/>
                        <a:buFont typeface="Wingdings" panose="05000000000000000000" pitchFamily="2" charset="2"/>
                        <a:defRPr kumimoji="1" sz="2100">
                          <a:solidFill>
                            <a:schemeClr val="tx1"/>
                          </a:solidFill>
                          <a:effectLst>
                            <a:outerShdw blurRad="38100" dist="38100" dir="2700000" algn="tl">
                              <a:srgbClr val="C0C0C0"/>
                            </a:outerShdw>
                          </a:effectLst>
                          <a:latin typeface="Arial" panose="020B0604020202020204" pitchFamily="34" charset="0"/>
                          <a:ea typeface="ＭＳ Ｐゴシック" panose="020B0600070205080204" pitchFamily="50" charset="-128"/>
                        </a:defRPr>
                      </a:lvl3pPr>
                      <a:lvl4pPr marL="1436688" defTabSz="957263">
                        <a:spcBef>
                          <a:spcPct val="20000"/>
                        </a:spcBef>
                        <a:defRPr kumimoji="1" sz="1900">
                          <a:solidFill>
                            <a:schemeClr val="tx1"/>
                          </a:solidFill>
                          <a:effectLst>
                            <a:outerShdw blurRad="38100" dist="38100" dir="2700000" algn="tl">
                              <a:srgbClr val="C0C0C0"/>
                            </a:outerShdw>
                          </a:effectLst>
                          <a:latin typeface="Arial" panose="020B0604020202020204" pitchFamily="34" charset="0"/>
                          <a:ea typeface="ＭＳ Ｐゴシック" panose="020B0600070205080204" pitchFamily="50" charset="-128"/>
                        </a:defRPr>
                      </a:lvl4pPr>
                      <a:lvl5pPr marL="1916113" defTabSz="957263">
                        <a:spcBef>
                          <a:spcPct val="20000"/>
                        </a:spcBef>
                        <a:buClr>
                          <a:schemeClr val="folHlink"/>
                        </a:buClr>
                        <a:buSzPct val="90000"/>
                        <a:buFont typeface="Wingdings" panose="05000000000000000000" pitchFamily="2" charset="2"/>
                        <a:defRPr kumimoji="1" sz="1900">
                          <a:solidFill>
                            <a:schemeClr val="tx1"/>
                          </a:solidFill>
                          <a:effectLst>
                            <a:outerShdw blurRad="38100" dist="38100" dir="2700000" algn="tl">
                              <a:srgbClr val="C0C0C0"/>
                            </a:outerShdw>
                          </a:effectLst>
                          <a:latin typeface="Arial" panose="020B0604020202020204" pitchFamily="34" charset="0"/>
                          <a:ea typeface="ＭＳ Ｐゴシック" panose="020B0600070205080204" pitchFamily="50" charset="-128"/>
                        </a:defRPr>
                      </a:lvl5pPr>
                      <a:lvl6pPr marL="2373313" defTabSz="957263" fontAlgn="base">
                        <a:spcBef>
                          <a:spcPct val="20000"/>
                        </a:spcBef>
                        <a:spcAft>
                          <a:spcPct val="0"/>
                        </a:spcAft>
                        <a:buClr>
                          <a:schemeClr val="folHlink"/>
                        </a:buClr>
                        <a:buSzPct val="90000"/>
                        <a:buFont typeface="Wingdings" panose="05000000000000000000" pitchFamily="2" charset="2"/>
                        <a:defRPr kumimoji="1" sz="1900">
                          <a:solidFill>
                            <a:schemeClr val="tx1"/>
                          </a:solidFill>
                          <a:effectLst>
                            <a:outerShdw blurRad="38100" dist="38100" dir="2700000" algn="tl">
                              <a:srgbClr val="C0C0C0"/>
                            </a:outerShdw>
                          </a:effectLst>
                          <a:latin typeface="Arial" panose="020B0604020202020204" pitchFamily="34" charset="0"/>
                          <a:ea typeface="ＭＳ Ｐゴシック" panose="020B0600070205080204" pitchFamily="50" charset="-128"/>
                        </a:defRPr>
                      </a:lvl6pPr>
                      <a:lvl7pPr marL="2830513" defTabSz="957263" fontAlgn="base">
                        <a:spcBef>
                          <a:spcPct val="20000"/>
                        </a:spcBef>
                        <a:spcAft>
                          <a:spcPct val="0"/>
                        </a:spcAft>
                        <a:buClr>
                          <a:schemeClr val="folHlink"/>
                        </a:buClr>
                        <a:buSzPct val="90000"/>
                        <a:buFont typeface="Wingdings" panose="05000000000000000000" pitchFamily="2" charset="2"/>
                        <a:defRPr kumimoji="1" sz="1900">
                          <a:solidFill>
                            <a:schemeClr val="tx1"/>
                          </a:solidFill>
                          <a:effectLst>
                            <a:outerShdw blurRad="38100" dist="38100" dir="2700000" algn="tl">
                              <a:srgbClr val="C0C0C0"/>
                            </a:outerShdw>
                          </a:effectLst>
                          <a:latin typeface="Arial" panose="020B0604020202020204" pitchFamily="34" charset="0"/>
                          <a:ea typeface="ＭＳ Ｐゴシック" panose="020B0600070205080204" pitchFamily="50" charset="-128"/>
                        </a:defRPr>
                      </a:lvl7pPr>
                      <a:lvl8pPr marL="3287713" defTabSz="957263" fontAlgn="base">
                        <a:spcBef>
                          <a:spcPct val="20000"/>
                        </a:spcBef>
                        <a:spcAft>
                          <a:spcPct val="0"/>
                        </a:spcAft>
                        <a:buClr>
                          <a:schemeClr val="folHlink"/>
                        </a:buClr>
                        <a:buSzPct val="90000"/>
                        <a:buFont typeface="Wingdings" panose="05000000000000000000" pitchFamily="2" charset="2"/>
                        <a:defRPr kumimoji="1" sz="1900">
                          <a:solidFill>
                            <a:schemeClr val="tx1"/>
                          </a:solidFill>
                          <a:effectLst>
                            <a:outerShdw blurRad="38100" dist="38100" dir="2700000" algn="tl">
                              <a:srgbClr val="C0C0C0"/>
                            </a:outerShdw>
                          </a:effectLst>
                          <a:latin typeface="Arial" panose="020B0604020202020204" pitchFamily="34" charset="0"/>
                          <a:ea typeface="ＭＳ Ｐゴシック" panose="020B0600070205080204" pitchFamily="50" charset="-128"/>
                        </a:defRPr>
                      </a:lvl8pPr>
                      <a:lvl9pPr marL="3744913" defTabSz="957263" fontAlgn="base">
                        <a:spcBef>
                          <a:spcPct val="20000"/>
                        </a:spcBef>
                        <a:spcAft>
                          <a:spcPct val="0"/>
                        </a:spcAft>
                        <a:buClr>
                          <a:schemeClr val="folHlink"/>
                        </a:buClr>
                        <a:buSzPct val="90000"/>
                        <a:buFont typeface="Wingdings" panose="05000000000000000000" pitchFamily="2" charset="2"/>
                        <a:defRPr kumimoji="1" sz="1900">
                          <a:solidFill>
                            <a:schemeClr val="tx1"/>
                          </a:solidFill>
                          <a:effectLst>
                            <a:outerShdw blurRad="38100" dist="38100" dir="2700000" algn="tl">
                              <a:srgbClr val="C0C0C0"/>
                            </a:outerShdw>
                          </a:effectLst>
                          <a:latin typeface="Arial" panose="020B0604020202020204" pitchFamily="34" charset="0"/>
                          <a:ea typeface="ＭＳ Ｐゴシック" panose="020B0600070205080204" pitchFamily="50" charset="-128"/>
                        </a:defRPr>
                      </a:lvl9pPr>
                    </a:lstStyle>
                    <a:p>
                      <a:pPr marL="370840" indent="-400050" algn="l">
                        <a:lnSpc>
                          <a:spcPts val="2200"/>
                        </a:lnSpc>
                        <a:spcAft>
                          <a:spcPts val="0"/>
                        </a:spcAft>
                      </a:pPr>
                      <a:r>
                        <a:rPr lang="ja-JP" altLang="ja-JP" sz="1200" b="1" kern="0" dirty="0">
                          <a:effectLst/>
                          <a:latin typeface="ＭＳ Ｐゴシック" panose="020B0600070205080204" pitchFamily="50" charset="-128"/>
                          <a:ea typeface="ＭＳ Ｐゴシック" panose="020B0600070205080204" pitchFamily="50" charset="-128"/>
                        </a:rPr>
                        <a:t>（一）低酸素状況が持続して臍帯動脈血中の代謝性アシドーシス（酸性血症）の所見が認められる場合（</a:t>
                      </a:r>
                      <a:r>
                        <a:rPr lang="en-US" altLang="ja-JP" sz="1200" b="1" kern="0" dirty="0">
                          <a:effectLst/>
                          <a:latin typeface="ＭＳ Ｐゴシック" panose="020B0600070205080204" pitchFamily="50" charset="-128"/>
                          <a:ea typeface="ＭＳ Ｐゴシック" panose="020B0600070205080204" pitchFamily="50" charset="-128"/>
                        </a:rPr>
                        <a:t>pH</a:t>
                      </a:r>
                      <a:r>
                        <a:rPr lang="ja-JP" altLang="ja-JP" sz="1200" b="1" kern="0" dirty="0">
                          <a:effectLst/>
                          <a:latin typeface="ＭＳ Ｐゴシック" panose="020B0600070205080204" pitchFamily="50" charset="-128"/>
                          <a:ea typeface="ＭＳ Ｐゴシック" panose="020B0600070205080204" pitchFamily="50" charset="-128"/>
                        </a:rPr>
                        <a:t>値が</a:t>
                      </a:r>
                      <a:r>
                        <a:rPr lang="en-US" altLang="ja-JP" sz="1200" b="1" kern="0" dirty="0">
                          <a:effectLst/>
                          <a:latin typeface="ＭＳ Ｐゴシック" panose="020B0600070205080204" pitchFamily="50" charset="-128"/>
                          <a:ea typeface="ＭＳ Ｐゴシック" panose="020B0600070205080204" pitchFamily="50" charset="-128"/>
                        </a:rPr>
                        <a:t>7.1</a:t>
                      </a:r>
                      <a:r>
                        <a:rPr lang="ja-JP" altLang="ja-JP" sz="1200" b="1" kern="0" dirty="0">
                          <a:effectLst/>
                          <a:latin typeface="ＭＳ Ｐゴシック" panose="020B0600070205080204" pitchFamily="50" charset="-128"/>
                          <a:ea typeface="ＭＳ Ｐゴシック" panose="020B0600070205080204" pitchFamily="50" charset="-128"/>
                        </a:rPr>
                        <a:t>未満）</a:t>
                      </a:r>
                      <a:endParaRPr lang="ja-JP" altLang="ja-JP" sz="1200" b="1" kern="100" dirty="0">
                        <a:solidFill>
                          <a:schemeClr val="bg2">
                            <a:lumMod val="60000"/>
                            <a:lumOff val="40000"/>
                          </a:schemeClr>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anchor="ctr" horzOverflow="overflow"/>
                </a:tc>
                <a:tc hMerge="1">
                  <a:txBody>
                    <a:bodyPr/>
                    <a:lstStyle/>
                    <a:p>
                      <a:endParaRPr kumimoji="1" lang="ja-JP" altLang="en-US"/>
                    </a:p>
                  </a:txBody>
                  <a:tcPr/>
                </a:tc>
                <a:extLst>
                  <a:ext uri="{0D108BD9-81ED-4DB2-BD59-A6C34878D82A}">
                    <a16:rowId xmlns:a16="http://schemas.microsoft.com/office/drawing/2014/main" val="10002"/>
                  </a:ext>
                </a:extLst>
              </a:tr>
              <a:tr h="1145266">
                <a:tc>
                  <a:txBody>
                    <a:bodyPr/>
                    <a:lstStyle>
                      <a:lvl1pPr defTabSz="957263">
                        <a:spcBef>
                          <a:spcPct val="20000"/>
                        </a:spcBef>
                        <a:buClr>
                          <a:schemeClr val="hlink"/>
                        </a:buClr>
                        <a:buSzPct val="90000"/>
                        <a:buFont typeface="Wingdings" panose="05000000000000000000" pitchFamily="2" charset="2"/>
                        <a:defRPr kumimoji="1" sz="3000">
                          <a:solidFill>
                            <a:schemeClr val="tx1"/>
                          </a:solidFill>
                          <a:effectLst>
                            <a:outerShdw blurRad="38100" dist="38100" dir="2700000" algn="tl">
                              <a:srgbClr val="C0C0C0"/>
                            </a:outerShdw>
                          </a:effectLst>
                          <a:latin typeface="Arial" panose="020B0604020202020204" pitchFamily="34" charset="0"/>
                          <a:ea typeface="ＭＳ Ｐゴシック" panose="020B0600070205080204" pitchFamily="50" charset="-128"/>
                        </a:defRPr>
                      </a:lvl1pPr>
                      <a:lvl2pPr marL="479425" defTabSz="957263">
                        <a:spcBef>
                          <a:spcPct val="20000"/>
                        </a:spcBef>
                        <a:defRPr kumimoji="1" sz="2500">
                          <a:solidFill>
                            <a:schemeClr val="tx1"/>
                          </a:solidFill>
                          <a:effectLst>
                            <a:outerShdw blurRad="38100" dist="38100" dir="2700000" algn="tl">
                              <a:srgbClr val="C0C0C0"/>
                            </a:outerShdw>
                          </a:effectLst>
                          <a:latin typeface="Arial" panose="020B0604020202020204" pitchFamily="34" charset="0"/>
                          <a:ea typeface="ＭＳ Ｐゴシック" panose="020B0600070205080204" pitchFamily="50" charset="-128"/>
                        </a:defRPr>
                      </a:lvl2pPr>
                      <a:lvl3pPr marL="957263" defTabSz="957263">
                        <a:spcBef>
                          <a:spcPct val="20000"/>
                        </a:spcBef>
                        <a:buClr>
                          <a:schemeClr val="accent2"/>
                        </a:buClr>
                        <a:buSzPct val="90000"/>
                        <a:buFont typeface="Wingdings" panose="05000000000000000000" pitchFamily="2" charset="2"/>
                        <a:defRPr kumimoji="1" sz="2100">
                          <a:solidFill>
                            <a:schemeClr val="tx1"/>
                          </a:solidFill>
                          <a:effectLst>
                            <a:outerShdw blurRad="38100" dist="38100" dir="2700000" algn="tl">
                              <a:srgbClr val="C0C0C0"/>
                            </a:outerShdw>
                          </a:effectLst>
                          <a:latin typeface="Arial" panose="020B0604020202020204" pitchFamily="34" charset="0"/>
                          <a:ea typeface="ＭＳ Ｐゴシック" panose="020B0600070205080204" pitchFamily="50" charset="-128"/>
                        </a:defRPr>
                      </a:lvl3pPr>
                      <a:lvl4pPr marL="1436688" defTabSz="957263">
                        <a:spcBef>
                          <a:spcPct val="20000"/>
                        </a:spcBef>
                        <a:defRPr kumimoji="1" sz="1900">
                          <a:solidFill>
                            <a:schemeClr val="tx1"/>
                          </a:solidFill>
                          <a:effectLst>
                            <a:outerShdw blurRad="38100" dist="38100" dir="2700000" algn="tl">
                              <a:srgbClr val="C0C0C0"/>
                            </a:outerShdw>
                          </a:effectLst>
                          <a:latin typeface="Arial" panose="020B0604020202020204" pitchFamily="34" charset="0"/>
                          <a:ea typeface="ＭＳ Ｐゴシック" panose="020B0600070205080204" pitchFamily="50" charset="-128"/>
                        </a:defRPr>
                      </a:lvl4pPr>
                      <a:lvl5pPr marL="1916113" defTabSz="957263">
                        <a:spcBef>
                          <a:spcPct val="20000"/>
                        </a:spcBef>
                        <a:buClr>
                          <a:schemeClr val="folHlink"/>
                        </a:buClr>
                        <a:buSzPct val="90000"/>
                        <a:buFont typeface="Wingdings" panose="05000000000000000000" pitchFamily="2" charset="2"/>
                        <a:defRPr kumimoji="1" sz="1900">
                          <a:solidFill>
                            <a:schemeClr val="tx1"/>
                          </a:solidFill>
                          <a:effectLst>
                            <a:outerShdw blurRad="38100" dist="38100" dir="2700000" algn="tl">
                              <a:srgbClr val="C0C0C0"/>
                            </a:outerShdw>
                          </a:effectLst>
                          <a:latin typeface="Arial" panose="020B0604020202020204" pitchFamily="34" charset="0"/>
                          <a:ea typeface="ＭＳ Ｐゴシック" panose="020B0600070205080204" pitchFamily="50" charset="-128"/>
                        </a:defRPr>
                      </a:lvl5pPr>
                      <a:lvl6pPr marL="2373313" defTabSz="957263" fontAlgn="base">
                        <a:spcBef>
                          <a:spcPct val="20000"/>
                        </a:spcBef>
                        <a:spcAft>
                          <a:spcPct val="0"/>
                        </a:spcAft>
                        <a:buClr>
                          <a:schemeClr val="folHlink"/>
                        </a:buClr>
                        <a:buSzPct val="90000"/>
                        <a:buFont typeface="Wingdings" panose="05000000000000000000" pitchFamily="2" charset="2"/>
                        <a:defRPr kumimoji="1" sz="1900">
                          <a:solidFill>
                            <a:schemeClr val="tx1"/>
                          </a:solidFill>
                          <a:effectLst>
                            <a:outerShdw blurRad="38100" dist="38100" dir="2700000" algn="tl">
                              <a:srgbClr val="C0C0C0"/>
                            </a:outerShdw>
                          </a:effectLst>
                          <a:latin typeface="Arial" panose="020B0604020202020204" pitchFamily="34" charset="0"/>
                          <a:ea typeface="ＭＳ Ｐゴシック" panose="020B0600070205080204" pitchFamily="50" charset="-128"/>
                        </a:defRPr>
                      </a:lvl6pPr>
                      <a:lvl7pPr marL="2830513" defTabSz="957263" fontAlgn="base">
                        <a:spcBef>
                          <a:spcPct val="20000"/>
                        </a:spcBef>
                        <a:spcAft>
                          <a:spcPct val="0"/>
                        </a:spcAft>
                        <a:buClr>
                          <a:schemeClr val="folHlink"/>
                        </a:buClr>
                        <a:buSzPct val="90000"/>
                        <a:buFont typeface="Wingdings" panose="05000000000000000000" pitchFamily="2" charset="2"/>
                        <a:defRPr kumimoji="1" sz="1900">
                          <a:solidFill>
                            <a:schemeClr val="tx1"/>
                          </a:solidFill>
                          <a:effectLst>
                            <a:outerShdw blurRad="38100" dist="38100" dir="2700000" algn="tl">
                              <a:srgbClr val="C0C0C0"/>
                            </a:outerShdw>
                          </a:effectLst>
                          <a:latin typeface="Arial" panose="020B0604020202020204" pitchFamily="34" charset="0"/>
                          <a:ea typeface="ＭＳ Ｐゴシック" panose="020B0600070205080204" pitchFamily="50" charset="-128"/>
                        </a:defRPr>
                      </a:lvl7pPr>
                      <a:lvl8pPr marL="3287713" defTabSz="957263" fontAlgn="base">
                        <a:spcBef>
                          <a:spcPct val="20000"/>
                        </a:spcBef>
                        <a:spcAft>
                          <a:spcPct val="0"/>
                        </a:spcAft>
                        <a:buClr>
                          <a:schemeClr val="folHlink"/>
                        </a:buClr>
                        <a:buSzPct val="90000"/>
                        <a:buFont typeface="Wingdings" panose="05000000000000000000" pitchFamily="2" charset="2"/>
                        <a:defRPr kumimoji="1" sz="1900">
                          <a:solidFill>
                            <a:schemeClr val="tx1"/>
                          </a:solidFill>
                          <a:effectLst>
                            <a:outerShdw blurRad="38100" dist="38100" dir="2700000" algn="tl">
                              <a:srgbClr val="C0C0C0"/>
                            </a:outerShdw>
                          </a:effectLst>
                          <a:latin typeface="Arial" panose="020B0604020202020204" pitchFamily="34" charset="0"/>
                          <a:ea typeface="ＭＳ Ｐゴシック" panose="020B0600070205080204" pitchFamily="50" charset="-128"/>
                        </a:defRPr>
                      </a:lvl8pPr>
                      <a:lvl9pPr marL="3744913" defTabSz="957263" fontAlgn="base">
                        <a:spcBef>
                          <a:spcPct val="20000"/>
                        </a:spcBef>
                        <a:spcAft>
                          <a:spcPct val="0"/>
                        </a:spcAft>
                        <a:buClr>
                          <a:schemeClr val="folHlink"/>
                        </a:buClr>
                        <a:buSzPct val="90000"/>
                        <a:buFont typeface="Wingdings" panose="05000000000000000000" pitchFamily="2" charset="2"/>
                        <a:defRPr kumimoji="1" sz="1900">
                          <a:solidFill>
                            <a:schemeClr val="tx1"/>
                          </a:solidFill>
                          <a:effectLst>
                            <a:outerShdw blurRad="38100" dist="38100" dir="2700000" algn="tl">
                              <a:srgbClr val="C0C0C0"/>
                            </a:outerShdw>
                          </a:effectLst>
                          <a:latin typeface="Arial" panose="020B0604020202020204" pitchFamily="34" charset="0"/>
                          <a:ea typeface="ＭＳ Ｐゴシック" panose="020B0600070205080204" pitchFamily="50" charset="-128"/>
                        </a:defRPr>
                      </a:lvl9pPr>
                    </a:lstStyle>
                    <a:p>
                      <a:pPr marL="0" marR="0" lvl="0" indent="0" algn="l" defTabSz="957263" rtl="0" eaLnBrk="1" fontAlgn="base" latinLnBrk="0" hangingPunct="1">
                        <a:lnSpc>
                          <a:spcPct val="100000"/>
                        </a:lnSpc>
                        <a:spcBef>
                          <a:spcPct val="20000"/>
                        </a:spcBef>
                        <a:spcAft>
                          <a:spcPct val="0"/>
                        </a:spcAft>
                        <a:buClr>
                          <a:schemeClr val="hlink"/>
                        </a:buClr>
                        <a:buSzPct val="90000"/>
                        <a:buFont typeface="Wingdings" panose="05000000000000000000" pitchFamily="2" charset="2"/>
                        <a:buNone/>
                        <a:tabLst/>
                      </a:pPr>
                      <a:r>
                        <a:rPr lang="ja-JP" altLang="ja-JP" sz="1200" b="1" kern="0" dirty="0">
                          <a:effectLst/>
                          <a:latin typeface="ＭＳ Ｐゴシック" panose="020B0600070205080204" pitchFamily="50" charset="-128"/>
                          <a:ea typeface="ＭＳ Ｐゴシック" panose="020B0600070205080204" pitchFamily="50" charset="-128"/>
                        </a:rPr>
                        <a:t>（ニ）胎児心拍数モニターにおいて特に異常のなかった症例で、</a:t>
                      </a:r>
                      <a:endParaRPr lang="en-US" altLang="ja-JP" sz="1200" b="1" kern="0" dirty="0">
                        <a:effectLst/>
                        <a:latin typeface="ＭＳ Ｐゴシック" panose="020B0600070205080204" pitchFamily="50" charset="-128"/>
                        <a:ea typeface="ＭＳ Ｐゴシック" panose="020B0600070205080204" pitchFamily="50" charset="-128"/>
                      </a:endParaRPr>
                    </a:p>
                    <a:p>
                      <a:pPr marL="0" marR="0" lvl="0" indent="0" algn="l" defTabSz="957263" rtl="0" eaLnBrk="1" fontAlgn="base" latinLnBrk="0" hangingPunct="1">
                        <a:lnSpc>
                          <a:spcPct val="100000"/>
                        </a:lnSpc>
                        <a:spcBef>
                          <a:spcPct val="20000"/>
                        </a:spcBef>
                        <a:spcAft>
                          <a:spcPct val="0"/>
                        </a:spcAft>
                        <a:buClr>
                          <a:schemeClr val="hlink"/>
                        </a:buClr>
                        <a:buSzPct val="90000"/>
                        <a:buFont typeface="Wingdings" panose="05000000000000000000" pitchFamily="2" charset="2"/>
                        <a:buNone/>
                        <a:tabLst/>
                      </a:pPr>
                      <a:r>
                        <a:rPr lang="ja-JP" altLang="en-US" sz="1200" b="1" kern="0" dirty="0">
                          <a:effectLst/>
                          <a:latin typeface="ＭＳ Ｐゴシック" panose="020B0600070205080204" pitchFamily="50" charset="-128"/>
                          <a:ea typeface="ＭＳ Ｐゴシック" panose="020B0600070205080204" pitchFamily="50" charset="-128"/>
                        </a:rPr>
                        <a:t>　　　</a:t>
                      </a:r>
                      <a:r>
                        <a:rPr lang="ja-JP" altLang="ja-JP" sz="1200" b="1" kern="0" dirty="0">
                          <a:effectLst/>
                          <a:latin typeface="ＭＳ Ｐゴシック" panose="020B0600070205080204" pitchFamily="50" charset="-128"/>
                          <a:ea typeface="ＭＳ Ｐゴシック" panose="020B0600070205080204" pitchFamily="50" charset="-128"/>
                        </a:rPr>
                        <a:t>通常、前兆となるような低酸素状況が前置胎盤、常位胎盤早期</a:t>
                      </a:r>
                      <a:endParaRPr lang="en-US" altLang="ja-JP" sz="1200" b="1" kern="0" dirty="0">
                        <a:effectLst/>
                        <a:latin typeface="ＭＳ Ｐゴシック" panose="020B0600070205080204" pitchFamily="50" charset="-128"/>
                        <a:ea typeface="ＭＳ Ｐゴシック" panose="020B0600070205080204" pitchFamily="50" charset="-128"/>
                      </a:endParaRPr>
                    </a:p>
                    <a:p>
                      <a:pPr marL="0" marR="0" lvl="0" indent="0" algn="l" defTabSz="957263" rtl="0" eaLnBrk="1" fontAlgn="base" latinLnBrk="0" hangingPunct="1">
                        <a:lnSpc>
                          <a:spcPct val="100000"/>
                        </a:lnSpc>
                        <a:spcBef>
                          <a:spcPct val="20000"/>
                        </a:spcBef>
                        <a:spcAft>
                          <a:spcPct val="0"/>
                        </a:spcAft>
                        <a:buClr>
                          <a:schemeClr val="hlink"/>
                        </a:buClr>
                        <a:buSzPct val="90000"/>
                        <a:buFont typeface="Wingdings" panose="05000000000000000000" pitchFamily="2" charset="2"/>
                        <a:buNone/>
                        <a:tabLst/>
                      </a:pPr>
                      <a:r>
                        <a:rPr lang="ja-JP" altLang="en-US" sz="1200" b="1" kern="0" dirty="0">
                          <a:effectLst/>
                          <a:latin typeface="ＭＳ Ｐゴシック" panose="020B0600070205080204" pitchFamily="50" charset="-128"/>
                          <a:ea typeface="ＭＳ Ｐゴシック" panose="020B0600070205080204" pitchFamily="50" charset="-128"/>
                        </a:rPr>
                        <a:t>　　　</a:t>
                      </a:r>
                      <a:r>
                        <a:rPr lang="ja-JP" altLang="ja-JP" sz="1200" b="1" kern="0" dirty="0">
                          <a:effectLst/>
                          <a:latin typeface="ＭＳ Ｐゴシック" panose="020B0600070205080204" pitchFamily="50" charset="-128"/>
                          <a:ea typeface="ＭＳ Ｐゴシック" panose="020B0600070205080204" pitchFamily="50" charset="-128"/>
                        </a:rPr>
                        <a:t>剥離、子宮破裂、子癇、臍帯脱出等によって起こり、引き続き、</a:t>
                      </a:r>
                      <a:endParaRPr lang="en-US" altLang="ja-JP" sz="1200" b="1" kern="0" dirty="0">
                        <a:effectLst/>
                        <a:latin typeface="ＭＳ Ｐゴシック" panose="020B0600070205080204" pitchFamily="50" charset="-128"/>
                        <a:ea typeface="ＭＳ Ｐゴシック" panose="020B0600070205080204" pitchFamily="50" charset="-128"/>
                      </a:endParaRPr>
                    </a:p>
                    <a:p>
                      <a:pPr marL="0" marR="0" lvl="0" indent="0" algn="l" defTabSz="957263" rtl="0" eaLnBrk="1" fontAlgn="base" latinLnBrk="0" hangingPunct="1">
                        <a:lnSpc>
                          <a:spcPct val="100000"/>
                        </a:lnSpc>
                        <a:spcBef>
                          <a:spcPct val="20000"/>
                        </a:spcBef>
                        <a:spcAft>
                          <a:spcPct val="0"/>
                        </a:spcAft>
                        <a:buClr>
                          <a:schemeClr val="hlink"/>
                        </a:buClr>
                        <a:buSzPct val="90000"/>
                        <a:buFont typeface="Wingdings" panose="05000000000000000000" pitchFamily="2" charset="2"/>
                        <a:buNone/>
                        <a:tabLst/>
                      </a:pPr>
                      <a:r>
                        <a:rPr lang="ja-JP" altLang="en-US" sz="1200" b="1" kern="0" dirty="0">
                          <a:effectLst/>
                          <a:latin typeface="ＭＳ Ｐゴシック" panose="020B0600070205080204" pitchFamily="50" charset="-128"/>
                          <a:ea typeface="ＭＳ Ｐゴシック" panose="020B0600070205080204" pitchFamily="50" charset="-128"/>
                        </a:rPr>
                        <a:t>　　　</a:t>
                      </a:r>
                      <a:r>
                        <a:rPr lang="ja-JP" altLang="ja-JP" sz="1200" b="1" kern="0" dirty="0">
                          <a:effectLst/>
                          <a:latin typeface="ＭＳ Ｐゴシック" panose="020B0600070205080204" pitchFamily="50" charset="-128"/>
                          <a:ea typeface="ＭＳ Ｐゴシック" panose="020B0600070205080204" pitchFamily="50" charset="-128"/>
                        </a:rPr>
                        <a:t>次のイからハまでのいずれかの胎児心拍数パターンが認められ、</a:t>
                      </a:r>
                      <a:endParaRPr lang="en-US" altLang="ja-JP" sz="1200" b="1" kern="0" dirty="0">
                        <a:effectLst/>
                        <a:latin typeface="ＭＳ Ｐゴシック" panose="020B0600070205080204" pitchFamily="50" charset="-128"/>
                        <a:ea typeface="ＭＳ Ｐゴシック" panose="020B0600070205080204" pitchFamily="50" charset="-128"/>
                      </a:endParaRPr>
                    </a:p>
                    <a:p>
                      <a:pPr marL="0" marR="0" lvl="0" indent="0" algn="l" defTabSz="957263" rtl="0" eaLnBrk="1" fontAlgn="base" latinLnBrk="0" hangingPunct="1">
                        <a:lnSpc>
                          <a:spcPct val="100000"/>
                        </a:lnSpc>
                        <a:spcBef>
                          <a:spcPct val="20000"/>
                        </a:spcBef>
                        <a:spcAft>
                          <a:spcPct val="0"/>
                        </a:spcAft>
                        <a:buClr>
                          <a:schemeClr val="hlink"/>
                        </a:buClr>
                        <a:buSzPct val="90000"/>
                        <a:buFont typeface="Wingdings" panose="05000000000000000000" pitchFamily="2" charset="2"/>
                        <a:buNone/>
                        <a:tabLst/>
                      </a:pPr>
                      <a:r>
                        <a:rPr lang="ja-JP" altLang="en-US" sz="1200" b="1" kern="0" dirty="0">
                          <a:effectLst/>
                          <a:latin typeface="ＭＳ Ｐゴシック" panose="020B0600070205080204" pitchFamily="50" charset="-128"/>
                          <a:ea typeface="ＭＳ Ｐゴシック" panose="020B0600070205080204" pitchFamily="50" charset="-128"/>
                        </a:rPr>
                        <a:t>　　　</a:t>
                      </a:r>
                      <a:r>
                        <a:rPr lang="ja-JP" altLang="ja-JP" sz="1200" b="1" kern="0" dirty="0">
                          <a:solidFill>
                            <a:srgbClr val="0070C0"/>
                          </a:solidFill>
                          <a:effectLst/>
                          <a:latin typeface="ＭＳ Ｐゴシック" panose="020B0600070205080204" pitchFamily="50" charset="-128"/>
                          <a:ea typeface="ＭＳ Ｐゴシック" panose="020B0600070205080204" pitchFamily="50" charset="-128"/>
                        </a:rPr>
                        <a:t>かつ</a:t>
                      </a:r>
                      <a:r>
                        <a:rPr lang="ja-JP" altLang="ja-JP" sz="1200" b="1" kern="0" dirty="0">
                          <a:effectLst/>
                          <a:latin typeface="ＭＳ Ｐゴシック" panose="020B0600070205080204" pitchFamily="50" charset="-128"/>
                          <a:ea typeface="ＭＳ Ｐゴシック" panose="020B0600070205080204" pitchFamily="50" charset="-128"/>
                        </a:rPr>
                        <a:t>、心拍数基線細変動の消失が認められる場合</a:t>
                      </a:r>
                      <a:endParaRPr kumimoji="1" lang="ja-JP" altLang="en-US" sz="1200" b="1" i="0" u="none" strike="noStrike" cap="none" normalizeH="0" baseline="0" dirty="0">
                        <a:ln>
                          <a:noFill/>
                        </a:ln>
                        <a:solidFill>
                          <a:schemeClr val="bg2">
                            <a:lumMod val="60000"/>
                            <a:lumOff val="40000"/>
                          </a:schemeClr>
                        </a:solidFill>
                        <a:effectLst>
                          <a:outerShdw blurRad="38100" dist="38100" dir="2700000" algn="tl">
                            <a:srgbClr val="C0C0C0"/>
                          </a:outerShdw>
                        </a:effectLst>
                        <a:latin typeface="ＭＳ Ｐゴシック" panose="020B0600070205080204" pitchFamily="50" charset="-128"/>
                        <a:ea typeface="ＭＳ Ｐゴシック" panose="020B0600070205080204" pitchFamily="50" charset="-128"/>
                      </a:endParaRPr>
                    </a:p>
                  </a:txBody>
                  <a:tcPr anchor="ctr" horzOverflow="overflow"/>
                </a:tc>
                <a:tc>
                  <a:txBody>
                    <a:bodyPr/>
                    <a:lstStyle/>
                    <a:p>
                      <a:pPr marL="351790" indent="-353060" algn="just">
                        <a:lnSpc>
                          <a:spcPts val="2200"/>
                        </a:lnSpc>
                        <a:spcAft>
                          <a:spcPts val="0"/>
                        </a:spcAft>
                      </a:pPr>
                      <a:r>
                        <a:rPr lang="ja-JP" altLang="ja-JP" sz="1200" b="1" kern="0" dirty="0">
                          <a:effectLst/>
                          <a:latin typeface="ＭＳ Ｐゴシック" panose="020B0600070205080204" pitchFamily="50" charset="-128"/>
                          <a:ea typeface="ＭＳ Ｐゴシック" panose="020B0600070205080204" pitchFamily="50" charset="-128"/>
                        </a:rPr>
                        <a:t>（二）低酸素状況が常位胎盤早期剥離、臍帯脱出、子宮破裂、子癇、</a:t>
                      </a:r>
                      <a:r>
                        <a:rPr lang="ja-JP" altLang="ja-JP" sz="1200" b="1" u="sng" kern="0" dirty="0">
                          <a:solidFill>
                            <a:srgbClr val="FF3300"/>
                          </a:solidFill>
                          <a:effectLst/>
                          <a:latin typeface="ＭＳ Ｐゴシック" panose="020B0600070205080204" pitchFamily="50" charset="-128"/>
                          <a:ea typeface="ＭＳ Ｐゴシック" panose="020B0600070205080204" pitchFamily="50" charset="-128"/>
                        </a:rPr>
                        <a:t>胎児母体間輸血症候群、前置胎盤からの出血、急激に発症した双胎間輸血症候群</a:t>
                      </a:r>
                      <a:r>
                        <a:rPr lang="ja-JP" altLang="ja-JP" sz="1200" b="1" kern="0" dirty="0">
                          <a:effectLst/>
                          <a:latin typeface="ＭＳ Ｐゴシック" panose="020B0600070205080204" pitchFamily="50" charset="-128"/>
                          <a:ea typeface="ＭＳ Ｐゴシック" panose="020B0600070205080204" pitchFamily="50" charset="-128"/>
                        </a:rPr>
                        <a:t>等によって起こり、引き続き、</a:t>
                      </a:r>
                      <a:r>
                        <a:rPr lang="ja-JP" altLang="ja-JP" sz="1200" b="1" u="sng" kern="0" dirty="0">
                          <a:solidFill>
                            <a:srgbClr val="FF3300"/>
                          </a:solidFill>
                          <a:effectLst/>
                          <a:latin typeface="ＭＳ Ｐゴシック" panose="020B0600070205080204" pitchFamily="50" charset="-128"/>
                          <a:ea typeface="ＭＳ Ｐゴシック" panose="020B0600070205080204" pitchFamily="50" charset="-128"/>
                        </a:rPr>
                        <a:t>次のイからチまでのいずれかの所見</a:t>
                      </a:r>
                      <a:r>
                        <a:rPr lang="ja-JP" altLang="ja-JP" sz="1200" b="1" kern="0" dirty="0">
                          <a:effectLst/>
                          <a:latin typeface="ＭＳ Ｐゴシック" panose="020B0600070205080204" pitchFamily="50" charset="-128"/>
                          <a:ea typeface="ＭＳ Ｐゴシック" panose="020B0600070205080204" pitchFamily="50" charset="-128"/>
                        </a:rPr>
                        <a:t>が認められる場合</a:t>
                      </a:r>
                      <a:endParaRPr lang="ja-JP" altLang="ja-JP" sz="1200" b="1" kern="100" dirty="0">
                        <a:solidFill>
                          <a:schemeClr val="bg2">
                            <a:lumMod val="60000"/>
                            <a:lumOff val="40000"/>
                          </a:schemeClr>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anchor="ctr" horzOverflow="overflow"/>
                </a:tc>
                <a:extLst>
                  <a:ext uri="{0D108BD9-81ED-4DB2-BD59-A6C34878D82A}">
                    <a16:rowId xmlns:a16="http://schemas.microsoft.com/office/drawing/2014/main" val="10003"/>
                  </a:ext>
                </a:extLst>
              </a:tr>
              <a:tr h="2244021">
                <a:tc>
                  <a:txBody>
                    <a:bodyPr/>
                    <a:lstStyle>
                      <a:lvl1pPr defTabSz="957263">
                        <a:spcBef>
                          <a:spcPct val="20000"/>
                        </a:spcBef>
                        <a:buClr>
                          <a:schemeClr val="hlink"/>
                        </a:buClr>
                        <a:buSzPct val="90000"/>
                        <a:buFont typeface="Wingdings" panose="05000000000000000000" pitchFamily="2" charset="2"/>
                        <a:defRPr kumimoji="1" sz="3000">
                          <a:solidFill>
                            <a:schemeClr val="tx1"/>
                          </a:solidFill>
                          <a:effectLst>
                            <a:outerShdw blurRad="38100" dist="38100" dir="2700000" algn="tl">
                              <a:srgbClr val="C0C0C0"/>
                            </a:outerShdw>
                          </a:effectLst>
                          <a:latin typeface="Arial" panose="020B0604020202020204" pitchFamily="34" charset="0"/>
                          <a:ea typeface="ＭＳ Ｐゴシック" panose="020B0600070205080204" pitchFamily="50" charset="-128"/>
                        </a:defRPr>
                      </a:lvl1pPr>
                      <a:lvl2pPr marL="479425" defTabSz="957263">
                        <a:spcBef>
                          <a:spcPct val="20000"/>
                        </a:spcBef>
                        <a:defRPr kumimoji="1" sz="2500">
                          <a:solidFill>
                            <a:schemeClr val="tx1"/>
                          </a:solidFill>
                          <a:effectLst>
                            <a:outerShdw blurRad="38100" dist="38100" dir="2700000" algn="tl">
                              <a:srgbClr val="C0C0C0"/>
                            </a:outerShdw>
                          </a:effectLst>
                          <a:latin typeface="Arial" panose="020B0604020202020204" pitchFamily="34" charset="0"/>
                          <a:ea typeface="ＭＳ Ｐゴシック" panose="020B0600070205080204" pitchFamily="50" charset="-128"/>
                        </a:defRPr>
                      </a:lvl2pPr>
                      <a:lvl3pPr marL="957263" defTabSz="957263">
                        <a:spcBef>
                          <a:spcPct val="20000"/>
                        </a:spcBef>
                        <a:buClr>
                          <a:schemeClr val="accent2"/>
                        </a:buClr>
                        <a:buSzPct val="90000"/>
                        <a:buFont typeface="Wingdings" panose="05000000000000000000" pitchFamily="2" charset="2"/>
                        <a:defRPr kumimoji="1" sz="2100">
                          <a:solidFill>
                            <a:schemeClr val="tx1"/>
                          </a:solidFill>
                          <a:effectLst>
                            <a:outerShdw blurRad="38100" dist="38100" dir="2700000" algn="tl">
                              <a:srgbClr val="C0C0C0"/>
                            </a:outerShdw>
                          </a:effectLst>
                          <a:latin typeface="Arial" panose="020B0604020202020204" pitchFamily="34" charset="0"/>
                          <a:ea typeface="ＭＳ Ｐゴシック" panose="020B0600070205080204" pitchFamily="50" charset="-128"/>
                        </a:defRPr>
                      </a:lvl3pPr>
                      <a:lvl4pPr marL="1436688" defTabSz="957263">
                        <a:spcBef>
                          <a:spcPct val="20000"/>
                        </a:spcBef>
                        <a:defRPr kumimoji="1" sz="1900">
                          <a:solidFill>
                            <a:schemeClr val="tx1"/>
                          </a:solidFill>
                          <a:effectLst>
                            <a:outerShdw blurRad="38100" dist="38100" dir="2700000" algn="tl">
                              <a:srgbClr val="C0C0C0"/>
                            </a:outerShdw>
                          </a:effectLst>
                          <a:latin typeface="Arial" panose="020B0604020202020204" pitchFamily="34" charset="0"/>
                          <a:ea typeface="ＭＳ Ｐゴシック" panose="020B0600070205080204" pitchFamily="50" charset="-128"/>
                        </a:defRPr>
                      </a:lvl4pPr>
                      <a:lvl5pPr marL="1916113" defTabSz="957263">
                        <a:spcBef>
                          <a:spcPct val="20000"/>
                        </a:spcBef>
                        <a:buClr>
                          <a:schemeClr val="folHlink"/>
                        </a:buClr>
                        <a:buSzPct val="90000"/>
                        <a:buFont typeface="Wingdings" panose="05000000000000000000" pitchFamily="2" charset="2"/>
                        <a:defRPr kumimoji="1" sz="1900">
                          <a:solidFill>
                            <a:schemeClr val="tx1"/>
                          </a:solidFill>
                          <a:effectLst>
                            <a:outerShdw blurRad="38100" dist="38100" dir="2700000" algn="tl">
                              <a:srgbClr val="C0C0C0"/>
                            </a:outerShdw>
                          </a:effectLst>
                          <a:latin typeface="Arial" panose="020B0604020202020204" pitchFamily="34" charset="0"/>
                          <a:ea typeface="ＭＳ Ｐゴシック" panose="020B0600070205080204" pitchFamily="50" charset="-128"/>
                        </a:defRPr>
                      </a:lvl5pPr>
                      <a:lvl6pPr marL="2373313" defTabSz="957263" fontAlgn="base">
                        <a:spcBef>
                          <a:spcPct val="20000"/>
                        </a:spcBef>
                        <a:spcAft>
                          <a:spcPct val="0"/>
                        </a:spcAft>
                        <a:buClr>
                          <a:schemeClr val="folHlink"/>
                        </a:buClr>
                        <a:buSzPct val="90000"/>
                        <a:buFont typeface="Wingdings" panose="05000000000000000000" pitchFamily="2" charset="2"/>
                        <a:defRPr kumimoji="1" sz="1900">
                          <a:solidFill>
                            <a:schemeClr val="tx1"/>
                          </a:solidFill>
                          <a:effectLst>
                            <a:outerShdw blurRad="38100" dist="38100" dir="2700000" algn="tl">
                              <a:srgbClr val="C0C0C0"/>
                            </a:outerShdw>
                          </a:effectLst>
                          <a:latin typeface="Arial" panose="020B0604020202020204" pitchFamily="34" charset="0"/>
                          <a:ea typeface="ＭＳ Ｐゴシック" panose="020B0600070205080204" pitchFamily="50" charset="-128"/>
                        </a:defRPr>
                      </a:lvl6pPr>
                      <a:lvl7pPr marL="2830513" defTabSz="957263" fontAlgn="base">
                        <a:spcBef>
                          <a:spcPct val="20000"/>
                        </a:spcBef>
                        <a:spcAft>
                          <a:spcPct val="0"/>
                        </a:spcAft>
                        <a:buClr>
                          <a:schemeClr val="folHlink"/>
                        </a:buClr>
                        <a:buSzPct val="90000"/>
                        <a:buFont typeface="Wingdings" panose="05000000000000000000" pitchFamily="2" charset="2"/>
                        <a:defRPr kumimoji="1" sz="1900">
                          <a:solidFill>
                            <a:schemeClr val="tx1"/>
                          </a:solidFill>
                          <a:effectLst>
                            <a:outerShdw blurRad="38100" dist="38100" dir="2700000" algn="tl">
                              <a:srgbClr val="C0C0C0"/>
                            </a:outerShdw>
                          </a:effectLst>
                          <a:latin typeface="Arial" panose="020B0604020202020204" pitchFamily="34" charset="0"/>
                          <a:ea typeface="ＭＳ Ｐゴシック" panose="020B0600070205080204" pitchFamily="50" charset="-128"/>
                        </a:defRPr>
                      </a:lvl7pPr>
                      <a:lvl8pPr marL="3287713" defTabSz="957263" fontAlgn="base">
                        <a:spcBef>
                          <a:spcPct val="20000"/>
                        </a:spcBef>
                        <a:spcAft>
                          <a:spcPct val="0"/>
                        </a:spcAft>
                        <a:buClr>
                          <a:schemeClr val="folHlink"/>
                        </a:buClr>
                        <a:buSzPct val="90000"/>
                        <a:buFont typeface="Wingdings" panose="05000000000000000000" pitchFamily="2" charset="2"/>
                        <a:defRPr kumimoji="1" sz="1900">
                          <a:solidFill>
                            <a:schemeClr val="tx1"/>
                          </a:solidFill>
                          <a:effectLst>
                            <a:outerShdw blurRad="38100" dist="38100" dir="2700000" algn="tl">
                              <a:srgbClr val="C0C0C0"/>
                            </a:outerShdw>
                          </a:effectLst>
                          <a:latin typeface="Arial" panose="020B0604020202020204" pitchFamily="34" charset="0"/>
                          <a:ea typeface="ＭＳ Ｐゴシック" panose="020B0600070205080204" pitchFamily="50" charset="-128"/>
                        </a:defRPr>
                      </a:lvl8pPr>
                      <a:lvl9pPr marL="3744913" defTabSz="957263" fontAlgn="base">
                        <a:spcBef>
                          <a:spcPct val="20000"/>
                        </a:spcBef>
                        <a:spcAft>
                          <a:spcPct val="0"/>
                        </a:spcAft>
                        <a:buClr>
                          <a:schemeClr val="folHlink"/>
                        </a:buClr>
                        <a:buSzPct val="90000"/>
                        <a:buFont typeface="Wingdings" panose="05000000000000000000" pitchFamily="2" charset="2"/>
                        <a:defRPr kumimoji="1" sz="1900">
                          <a:solidFill>
                            <a:schemeClr val="tx1"/>
                          </a:solidFill>
                          <a:effectLst>
                            <a:outerShdw blurRad="38100" dist="38100" dir="2700000" algn="tl">
                              <a:srgbClr val="C0C0C0"/>
                            </a:outerShdw>
                          </a:effectLst>
                          <a:latin typeface="Arial" panose="020B0604020202020204" pitchFamily="34" charset="0"/>
                          <a:ea typeface="ＭＳ Ｐゴシック" panose="020B0600070205080204" pitchFamily="50" charset="-128"/>
                        </a:defRPr>
                      </a:lvl9pPr>
                    </a:lstStyle>
                    <a:p>
                      <a:pPr marL="370840" indent="-266700" algn="just">
                        <a:lnSpc>
                          <a:spcPts val="2200"/>
                        </a:lnSpc>
                        <a:spcAft>
                          <a:spcPts val="0"/>
                        </a:spcAft>
                      </a:pPr>
                      <a:r>
                        <a:rPr lang="ja-JP" altLang="ja-JP" sz="1200" b="1" kern="0" dirty="0">
                          <a:effectLst/>
                          <a:latin typeface="ＭＳ Ｐゴシック" panose="020B0600070205080204" pitchFamily="50" charset="-128"/>
                          <a:ea typeface="ＭＳ Ｐゴシック" panose="020B0600070205080204" pitchFamily="50" charset="-128"/>
                        </a:rPr>
                        <a:t>イ　突発性で持続する徐脈</a:t>
                      </a:r>
                      <a:endParaRPr lang="en-US" altLang="ja-JP" sz="1200" b="1" kern="0" dirty="0">
                        <a:effectLst/>
                        <a:latin typeface="ＭＳ Ｐゴシック" panose="020B0600070205080204" pitchFamily="50" charset="-128"/>
                        <a:ea typeface="ＭＳ Ｐゴシック" panose="020B0600070205080204" pitchFamily="50" charset="-128"/>
                      </a:endParaRPr>
                    </a:p>
                    <a:p>
                      <a:pPr marL="370840" indent="-266700" algn="just">
                        <a:lnSpc>
                          <a:spcPts val="2200"/>
                        </a:lnSpc>
                        <a:spcAft>
                          <a:spcPts val="0"/>
                        </a:spcAft>
                      </a:pPr>
                      <a:r>
                        <a:rPr lang="ja-JP" altLang="ja-JP" sz="1200" b="1" kern="0" dirty="0">
                          <a:effectLst/>
                          <a:latin typeface="ＭＳ Ｐゴシック" panose="020B0600070205080204" pitchFamily="50" charset="-128"/>
                          <a:ea typeface="ＭＳ Ｐゴシック" panose="020B0600070205080204" pitchFamily="50" charset="-128"/>
                        </a:rPr>
                        <a:t>ロ　子宮収縮の</a:t>
                      </a:r>
                      <a:r>
                        <a:rPr lang="en-US" altLang="ja-JP" sz="1200" b="1" kern="0" dirty="0">
                          <a:effectLst/>
                          <a:latin typeface="ＭＳ Ｐゴシック" panose="020B0600070205080204" pitchFamily="50" charset="-128"/>
                          <a:ea typeface="ＭＳ Ｐゴシック" panose="020B0600070205080204" pitchFamily="50" charset="-128"/>
                        </a:rPr>
                        <a:t>50</a:t>
                      </a:r>
                      <a:r>
                        <a:rPr lang="ja-JP" altLang="ja-JP" sz="1200" b="1" kern="0" dirty="0">
                          <a:effectLst/>
                          <a:latin typeface="ＭＳ Ｐゴシック" panose="020B0600070205080204" pitchFamily="50" charset="-128"/>
                          <a:ea typeface="ＭＳ Ｐゴシック" panose="020B0600070205080204" pitchFamily="50" charset="-128"/>
                        </a:rPr>
                        <a:t>％以上に出現する遅発一過性徐脈</a:t>
                      </a:r>
                      <a:endParaRPr lang="ja-JP" altLang="ja-JP" sz="1200" b="1" kern="100" dirty="0">
                        <a:effectLst/>
                        <a:latin typeface="ＭＳ Ｐゴシック" panose="020B0600070205080204" pitchFamily="50" charset="-128"/>
                        <a:ea typeface="ＭＳ Ｐゴシック" panose="020B0600070205080204" pitchFamily="50" charset="-128"/>
                      </a:endParaRPr>
                    </a:p>
                    <a:p>
                      <a:pPr marL="370840" indent="-266700" algn="just">
                        <a:lnSpc>
                          <a:spcPts val="2200"/>
                        </a:lnSpc>
                        <a:spcAft>
                          <a:spcPts val="0"/>
                        </a:spcAft>
                      </a:pPr>
                      <a:r>
                        <a:rPr lang="ja-JP" altLang="ja-JP" sz="1200" b="1" kern="0" dirty="0">
                          <a:effectLst/>
                          <a:latin typeface="ＭＳ Ｐゴシック" panose="020B0600070205080204" pitchFamily="50" charset="-128"/>
                          <a:ea typeface="ＭＳ Ｐゴシック" panose="020B0600070205080204" pitchFamily="50" charset="-128"/>
                        </a:rPr>
                        <a:t>ハ　子宮収縮の</a:t>
                      </a:r>
                      <a:r>
                        <a:rPr lang="en-US" altLang="ja-JP" sz="1200" b="1" kern="0" dirty="0">
                          <a:effectLst/>
                          <a:latin typeface="ＭＳ Ｐゴシック" panose="020B0600070205080204" pitchFamily="50" charset="-128"/>
                          <a:ea typeface="ＭＳ Ｐゴシック" panose="020B0600070205080204" pitchFamily="50" charset="-128"/>
                        </a:rPr>
                        <a:t>50</a:t>
                      </a:r>
                      <a:r>
                        <a:rPr lang="ja-JP" altLang="ja-JP" sz="1200" b="1" kern="0" dirty="0">
                          <a:effectLst/>
                          <a:latin typeface="ＭＳ Ｐゴシック" panose="020B0600070205080204" pitchFamily="50" charset="-128"/>
                          <a:ea typeface="ＭＳ Ｐゴシック" panose="020B0600070205080204" pitchFamily="50" charset="-128"/>
                        </a:rPr>
                        <a:t>％以上に出現する変動一過性徐脈</a:t>
                      </a:r>
                      <a:endParaRPr lang="ja-JP" altLang="ja-JP" sz="1200" b="1" kern="100" dirty="0">
                        <a:effectLst/>
                        <a:latin typeface="ＭＳ Ｐゴシック" panose="020B0600070205080204" pitchFamily="50" charset="-128"/>
                        <a:ea typeface="ＭＳ Ｐゴシック" panose="020B0600070205080204" pitchFamily="50" charset="-128"/>
                      </a:endParaRPr>
                    </a:p>
                    <a:p>
                      <a:pPr marL="370840" indent="-400050" algn="just">
                        <a:lnSpc>
                          <a:spcPts val="2200"/>
                        </a:lnSpc>
                        <a:spcAft>
                          <a:spcPts val="0"/>
                        </a:spcAft>
                      </a:pPr>
                      <a:r>
                        <a:rPr lang="en-US" altLang="ja-JP" sz="1200" b="1" kern="0" dirty="0">
                          <a:effectLst/>
                          <a:latin typeface="ＭＳ Ｐゴシック" panose="020B0600070205080204" pitchFamily="50" charset="-128"/>
                          <a:ea typeface="ＭＳ Ｐゴシック" panose="020B0600070205080204" pitchFamily="50" charset="-128"/>
                        </a:rPr>
                        <a:t> </a:t>
                      </a:r>
                    </a:p>
                    <a:p>
                      <a:pPr marL="370840" indent="-400050" algn="just">
                        <a:lnSpc>
                          <a:spcPts val="2200"/>
                        </a:lnSpc>
                        <a:spcAft>
                          <a:spcPts val="0"/>
                        </a:spcAft>
                      </a:pPr>
                      <a:endParaRPr lang="en-US" altLang="ja-JP" sz="1200" b="1" kern="0" dirty="0">
                        <a:effectLst/>
                        <a:latin typeface="ＭＳ Ｐゴシック" panose="020B0600070205080204" pitchFamily="50" charset="-128"/>
                        <a:ea typeface="ＭＳ Ｐゴシック" panose="020B0600070205080204" pitchFamily="50" charset="-128"/>
                      </a:endParaRPr>
                    </a:p>
                    <a:p>
                      <a:pPr marL="370840" indent="-400050" algn="just">
                        <a:lnSpc>
                          <a:spcPts val="2200"/>
                        </a:lnSpc>
                        <a:spcAft>
                          <a:spcPts val="0"/>
                        </a:spcAft>
                      </a:pPr>
                      <a:endParaRPr lang="en-US" altLang="ja-JP" sz="1200" b="1" kern="0" dirty="0">
                        <a:effectLst/>
                        <a:latin typeface="ＭＳ Ｐゴシック" panose="020B0600070205080204" pitchFamily="50" charset="-128"/>
                        <a:ea typeface="ＭＳ Ｐゴシック" panose="020B0600070205080204" pitchFamily="50" charset="-128"/>
                      </a:endParaRPr>
                    </a:p>
                    <a:p>
                      <a:pPr marL="370840" indent="-400050" algn="just">
                        <a:lnSpc>
                          <a:spcPts val="2200"/>
                        </a:lnSpc>
                        <a:spcAft>
                          <a:spcPts val="0"/>
                        </a:spcAft>
                      </a:pPr>
                      <a:endParaRPr lang="ja-JP" altLang="ja-JP" sz="1200" b="1" kern="100" dirty="0">
                        <a:solidFill>
                          <a:schemeClr val="bg2">
                            <a:lumMod val="60000"/>
                            <a:lumOff val="40000"/>
                          </a:schemeClr>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anchor="ctr" horzOverflow="overflow"/>
                </a:tc>
                <a:tc>
                  <a:txBody>
                    <a:bodyPr/>
                    <a:lstStyle/>
                    <a:p>
                      <a:pPr indent="133350" algn="just">
                        <a:lnSpc>
                          <a:spcPts val="2200"/>
                        </a:lnSpc>
                        <a:spcAft>
                          <a:spcPts val="0"/>
                        </a:spcAft>
                      </a:pPr>
                      <a:r>
                        <a:rPr lang="ja-JP" altLang="ja-JP" sz="1200" b="1" kern="0" dirty="0">
                          <a:effectLst/>
                          <a:latin typeface="ＭＳ Ｐゴシック" panose="020B0600070205080204" pitchFamily="50" charset="-128"/>
                          <a:ea typeface="ＭＳ Ｐゴシック" panose="020B0600070205080204" pitchFamily="50" charset="-128"/>
                        </a:rPr>
                        <a:t>イ　突発性で持続する徐脈</a:t>
                      </a:r>
                      <a:endParaRPr lang="en-US" altLang="ja-JP" sz="1200" b="1" kern="0" dirty="0">
                        <a:effectLst/>
                        <a:latin typeface="ＭＳ Ｐゴシック" panose="020B0600070205080204" pitchFamily="50" charset="-128"/>
                        <a:ea typeface="ＭＳ Ｐゴシック" panose="020B0600070205080204" pitchFamily="50" charset="-128"/>
                      </a:endParaRPr>
                    </a:p>
                    <a:p>
                      <a:pPr indent="133350" algn="just">
                        <a:lnSpc>
                          <a:spcPts val="2200"/>
                        </a:lnSpc>
                        <a:spcAft>
                          <a:spcPts val="0"/>
                        </a:spcAft>
                      </a:pPr>
                      <a:r>
                        <a:rPr lang="ja-JP" altLang="ja-JP" sz="1200" b="1" kern="0" dirty="0">
                          <a:effectLst/>
                          <a:latin typeface="ＭＳ Ｐゴシック" panose="020B0600070205080204" pitchFamily="50" charset="-128"/>
                          <a:ea typeface="ＭＳ Ｐゴシック" panose="020B0600070205080204" pitchFamily="50" charset="-128"/>
                        </a:rPr>
                        <a:t>ロ　子宮収縮の</a:t>
                      </a:r>
                      <a:r>
                        <a:rPr lang="en-US" altLang="ja-JP" sz="1200" b="1" kern="0" dirty="0">
                          <a:effectLst/>
                          <a:latin typeface="ＭＳ Ｐゴシック" panose="020B0600070205080204" pitchFamily="50" charset="-128"/>
                          <a:ea typeface="ＭＳ Ｐゴシック" panose="020B0600070205080204" pitchFamily="50" charset="-128"/>
                        </a:rPr>
                        <a:t>50</a:t>
                      </a:r>
                      <a:r>
                        <a:rPr lang="ja-JP" altLang="ja-JP" sz="1200" b="1" kern="0" dirty="0">
                          <a:effectLst/>
                          <a:latin typeface="ＭＳ Ｐゴシック" panose="020B0600070205080204" pitchFamily="50" charset="-128"/>
                          <a:ea typeface="ＭＳ Ｐゴシック" panose="020B0600070205080204" pitchFamily="50" charset="-128"/>
                        </a:rPr>
                        <a:t>％以上に出現する遅発一過性徐脈</a:t>
                      </a:r>
                      <a:endParaRPr lang="ja-JP" altLang="ja-JP" sz="1200" b="1" kern="100" dirty="0">
                        <a:effectLst/>
                        <a:latin typeface="ＭＳ Ｐゴシック" panose="020B0600070205080204" pitchFamily="50" charset="-128"/>
                        <a:ea typeface="ＭＳ Ｐゴシック" panose="020B0600070205080204" pitchFamily="50" charset="-128"/>
                      </a:endParaRPr>
                    </a:p>
                    <a:p>
                      <a:pPr indent="133350" algn="just">
                        <a:lnSpc>
                          <a:spcPts val="2200"/>
                        </a:lnSpc>
                        <a:spcAft>
                          <a:spcPts val="0"/>
                        </a:spcAft>
                      </a:pPr>
                      <a:r>
                        <a:rPr lang="ja-JP" altLang="ja-JP" sz="1200" b="1" kern="0" dirty="0">
                          <a:effectLst/>
                          <a:latin typeface="ＭＳ Ｐゴシック" panose="020B0600070205080204" pitchFamily="50" charset="-128"/>
                          <a:ea typeface="ＭＳ Ｐゴシック" panose="020B0600070205080204" pitchFamily="50" charset="-128"/>
                        </a:rPr>
                        <a:t>ハ　子宮収縮の</a:t>
                      </a:r>
                      <a:r>
                        <a:rPr lang="en-US" altLang="ja-JP" sz="1200" b="1" kern="0" dirty="0">
                          <a:effectLst/>
                          <a:latin typeface="ＭＳ Ｐゴシック" panose="020B0600070205080204" pitchFamily="50" charset="-128"/>
                          <a:ea typeface="ＭＳ Ｐゴシック" panose="020B0600070205080204" pitchFamily="50" charset="-128"/>
                        </a:rPr>
                        <a:t>50</a:t>
                      </a:r>
                      <a:r>
                        <a:rPr lang="ja-JP" altLang="ja-JP" sz="1200" b="1" kern="0" dirty="0">
                          <a:effectLst/>
                          <a:latin typeface="ＭＳ Ｐゴシック" panose="020B0600070205080204" pitchFamily="50" charset="-128"/>
                          <a:ea typeface="ＭＳ Ｐゴシック" panose="020B0600070205080204" pitchFamily="50" charset="-128"/>
                        </a:rPr>
                        <a:t>％以上に出現する変動一過性徐脈</a:t>
                      </a:r>
                      <a:endParaRPr lang="ja-JP" altLang="ja-JP" sz="1200" b="1" kern="100" dirty="0">
                        <a:effectLst/>
                        <a:latin typeface="ＭＳ Ｐゴシック" panose="020B0600070205080204" pitchFamily="50" charset="-128"/>
                        <a:ea typeface="ＭＳ Ｐゴシック" panose="020B0600070205080204" pitchFamily="50" charset="-128"/>
                      </a:endParaRPr>
                    </a:p>
                    <a:p>
                      <a:pPr indent="133985" algn="just">
                        <a:lnSpc>
                          <a:spcPts val="2200"/>
                        </a:lnSpc>
                        <a:spcAft>
                          <a:spcPts val="0"/>
                        </a:spcAft>
                      </a:pPr>
                      <a:r>
                        <a:rPr lang="ja-JP" altLang="ja-JP" sz="1200" b="1" u="sng" kern="0" dirty="0">
                          <a:solidFill>
                            <a:srgbClr val="FF3300"/>
                          </a:solidFill>
                          <a:effectLst/>
                          <a:latin typeface="ＭＳ Ｐゴシック" panose="020B0600070205080204" pitchFamily="50" charset="-128"/>
                          <a:ea typeface="ＭＳ Ｐゴシック" panose="020B0600070205080204" pitchFamily="50" charset="-128"/>
                        </a:rPr>
                        <a:t>ニ　心拍数基線細変動の消失</a:t>
                      </a:r>
                      <a:endParaRPr lang="ja-JP" altLang="ja-JP" sz="1200" b="1" kern="100" dirty="0">
                        <a:solidFill>
                          <a:srgbClr val="FF3300"/>
                        </a:solidFill>
                        <a:effectLst/>
                        <a:latin typeface="ＭＳ Ｐゴシック" panose="020B0600070205080204" pitchFamily="50" charset="-128"/>
                        <a:ea typeface="ＭＳ Ｐゴシック" panose="020B0600070205080204" pitchFamily="50" charset="-128"/>
                      </a:endParaRPr>
                    </a:p>
                    <a:p>
                      <a:pPr indent="133985" algn="just">
                        <a:lnSpc>
                          <a:spcPts val="2200"/>
                        </a:lnSpc>
                        <a:spcAft>
                          <a:spcPts val="0"/>
                        </a:spcAft>
                      </a:pPr>
                      <a:r>
                        <a:rPr lang="ja-JP" altLang="ja-JP" sz="1200" b="1" u="sng" kern="0" dirty="0">
                          <a:solidFill>
                            <a:srgbClr val="FF3300"/>
                          </a:solidFill>
                          <a:effectLst/>
                          <a:latin typeface="ＭＳ Ｐゴシック" panose="020B0600070205080204" pitchFamily="50" charset="-128"/>
                          <a:ea typeface="ＭＳ Ｐゴシック" panose="020B0600070205080204" pitchFamily="50" charset="-128"/>
                        </a:rPr>
                        <a:t>ホ　心拍数基線細変動の減少を伴った高度徐脈</a:t>
                      </a:r>
                      <a:endParaRPr lang="ja-JP" altLang="ja-JP" sz="1200" b="1" kern="100" dirty="0">
                        <a:solidFill>
                          <a:srgbClr val="FF3300"/>
                        </a:solidFill>
                        <a:effectLst/>
                        <a:latin typeface="ＭＳ Ｐゴシック" panose="020B0600070205080204" pitchFamily="50" charset="-128"/>
                        <a:ea typeface="ＭＳ Ｐゴシック" panose="020B0600070205080204" pitchFamily="50" charset="-128"/>
                      </a:endParaRPr>
                    </a:p>
                    <a:p>
                      <a:pPr indent="133985" algn="just">
                        <a:lnSpc>
                          <a:spcPts val="2200"/>
                        </a:lnSpc>
                        <a:spcAft>
                          <a:spcPts val="0"/>
                        </a:spcAft>
                      </a:pPr>
                      <a:r>
                        <a:rPr lang="ja-JP" altLang="ja-JP" sz="1200" b="1" u="sng" kern="0" dirty="0">
                          <a:solidFill>
                            <a:srgbClr val="FF3300"/>
                          </a:solidFill>
                          <a:effectLst/>
                          <a:latin typeface="ＭＳ Ｐゴシック" panose="020B0600070205080204" pitchFamily="50" charset="-128"/>
                          <a:ea typeface="ＭＳ Ｐゴシック" panose="020B0600070205080204" pitchFamily="50" charset="-128"/>
                        </a:rPr>
                        <a:t>ヘ　サイナソイダルパターン</a:t>
                      </a:r>
                      <a:endParaRPr lang="ja-JP" altLang="ja-JP" sz="1200" b="1" kern="100" dirty="0">
                        <a:solidFill>
                          <a:srgbClr val="FF3300"/>
                        </a:solidFill>
                        <a:effectLst/>
                        <a:latin typeface="ＭＳ Ｐゴシック" panose="020B0600070205080204" pitchFamily="50" charset="-128"/>
                        <a:ea typeface="ＭＳ Ｐゴシック" panose="020B0600070205080204" pitchFamily="50" charset="-128"/>
                      </a:endParaRPr>
                    </a:p>
                    <a:p>
                      <a:pPr indent="133985" algn="just">
                        <a:lnSpc>
                          <a:spcPts val="2200"/>
                        </a:lnSpc>
                        <a:spcAft>
                          <a:spcPts val="0"/>
                        </a:spcAft>
                      </a:pPr>
                      <a:r>
                        <a:rPr lang="ja-JP" altLang="ja-JP" sz="1200" b="1" u="sng" kern="0" dirty="0">
                          <a:solidFill>
                            <a:srgbClr val="FF3300"/>
                          </a:solidFill>
                          <a:effectLst/>
                          <a:latin typeface="ＭＳ Ｐゴシック" panose="020B0600070205080204" pitchFamily="50" charset="-128"/>
                          <a:ea typeface="ＭＳ Ｐゴシック" panose="020B0600070205080204" pitchFamily="50" charset="-128"/>
                        </a:rPr>
                        <a:t>ト　アプガースコア</a:t>
                      </a:r>
                      <a:r>
                        <a:rPr lang="en-US" altLang="ja-JP" sz="1200" b="1" u="sng" kern="0" dirty="0">
                          <a:solidFill>
                            <a:srgbClr val="FF3300"/>
                          </a:solidFill>
                          <a:effectLst/>
                          <a:latin typeface="ＭＳ Ｐゴシック" panose="020B0600070205080204" pitchFamily="50" charset="-128"/>
                          <a:ea typeface="ＭＳ Ｐゴシック" panose="020B0600070205080204" pitchFamily="50" charset="-128"/>
                        </a:rPr>
                        <a:t>1</a:t>
                      </a:r>
                      <a:r>
                        <a:rPr lang="ja-JP" altLang="ja-JP" sz="1200" b="1" u="sng" kern="0" dirty="0">
                          <a:solidFill>
                            <a:srgbClr val="FF3300"/>
                          </a:solidFill>
                          <a:effectLst/>
                          <a:latin typeface="ＭＳ Ｐゴシック" panose="020B0600070205080204" pitchFamily="50" charset="-128"/>
                          <a:ea typeface="ＭＳ Ｐゴシック" panose="020B0600070205080204" pitchFamily="50" charset="-128"/>
                        </a:rPr>
                        <a:t>分値が</a:t>
                      </a:r>
                      <a:r>
                        <a:rPr lang="en-US" altLang="ja-JP" sz="1200" b="1" u="sng" kern="0" dirty="0">
                          <a:solidFill>
                            <a:srgbClr val="FF3300"/>
                          </a:solidFill>
                          <a:effectLst/>
                          <a:latin typeface="ＭＳ Ｐゴシック" panose="020B0600070205080204" pitchFamily="50" charset="-128"/>
                          <a:ea typeface="ＭＳ Ｐゴシック" panose="020B0600070205080204" pitchFamily="50" charset="-128"/>
                        </a:rPr>
                        <a:t>3</a:t>
                      </a:r>
                      <a:r>
                        <a:rPr lang="ja-JP" altLang="ja-JP" sz="1200" b="1" u="sng" kern="0" dirty="0">
                          <a:solidFill>
                            <a:srgbClr val="FF3300"/>
                          </a:solidFill>
                          <a:effectLst/>
                          <a:latin typeface="ＭＳ Ｐゴシック" panose="020B0600070205080204" pitchFamily="50" charset="-128"/>
                          <a:ea typeface="ＭＳ Ｐゴシック" panose="020B0600070205080204" pitchFamily="50" charset="-128"/>
                        </a:rPr>
                        <a:t>点以下</a:t>
                      </a:r>
                      <a:endParaRPr lang="ja-JP" altLang="ja-JP" sz="1200" b="1" kern="100" dirty="0">
                        <a:solidFill>
                          <a:srgbClr val="FF3300"/>
                        </a:solidFill>
                        <a:effectLst/>
                        <a:latin typeface="ＭＳ Ｐゴシック" panose="020B0600070205080204" pitchFamily="50" charset="-128"/>
                        <a:ea typeface="ＭＳ Ｐゴシック" panose="020B0600070205080204" pitchFamily="50" charset="-128"/>
                      </a:endParaRPr>
                    </a:p>
                    <a:p>
                      <a:pPr indent="133985" algn="just">
                        <a:lnSpc>
                          <a:spcPts val="2200"/>
                        </a:lnSpc>
                        <a:spcAft>
                          <a:spcPts val="0"/>
                        </a:spcAft>
                      </a:pPr>
                      <a:r>
                        <a:rPr lang="ja-JP" altLang="ja-JP" sz="1200" b="1" u="sng" kern="0" dirty="0">
                          <a:solidFill>
                            <a:srgbClr val="FF3300"/>
                          </a:solidFill>
                          <a:effectLst/>
                          <a:latin typeface="ＭＳ Ｐゴシック" panose="020B0600070205080204" pitchFamily="50" charset="-128"/>
                          <a:ea typeface="ＭＳ Ｐゴシック" panose="020B0600070205080204" pitchFamily="50" charset="-128"/>
                        </a:rPr>
                        <a:t>チ　生後</a:t>
                      </a:r>
                      <a:r>
                        <a:rPr lang="en-US" altLang="ja-JP" sz="1200" b="1" u="sng" kern="0" dirty="0">
                          <a:solidFill>
                            <a:srgbClr val="FF3300"/>
                          </a:solidFill>
                          <a:effectLst/>
                          <a:latin typeface="ＭＳ Ｐゴシック" panose="020B0600070205080204" pitchFamily="50" charset="-128"/>
                          <a:ea typeface="ＭＳ Ｐゴシック" panose="020B0600070205080204" pitchFamily="50" charset="-128"/>
                        </a:rPr>
                        <a:t>1</a:t>
                      </a:r>
                      <a:r>
                        <a:rPr lang="ja-JP" altLang="ja-JP" sz="1200" b="1" u="sng" kern="0" dirty="0">
                          <a:solidFill>
                            <a:srgbClr val="FF3300"/>
                          </a:solidFill>
                          <a:effectLst/>
                          <a:latin typeface="ＭＳ Ｐゴシック" panose="020B0600070205080204" pitchFamily="50" charset="-128"/>
                          <a:ea typeface="ＭＳ Ｐゴシック" panose="020B0600070205080204" pitchFamily="50" charset="-128"/>
                        </a:rPr>
                        <a:t>時間以内の児の血液ガス分析値（</a:t>
                      </a:r>
                      <a:r>
                        <a:rPr lang="en-US" altLang="ja-JP" sz="1200" b="1" u="sng" kern="0" dirty="0">
                          <a:solidFill>
                            <a:srgbClr val="FF3300"/>
                          </a:solidFill>
                          <a:effectLst/>
                          <a:latin typeface="ＭＳ Ｐゴシック" panose="020B0600070205080204" pitchFamily="50" charset="-128"/>
                          <a:ea typeface="ＭＳ Ｐゴシック" panose="020B0600070205080204" pitchFamily="50" charset="-128"/>
                        </a:rPr>
                        <a:t>pH</a:t>
                      </a:r>
                      <a:r>
                        <a:rPr lang="ja-JP" altLang="ja-JP" sz="1200" b="1" u="sng" kern="0" dirty="0">
                          <a:solidFill>
                            <a:srgbClr val="FF3300"/>
                          </a:solidFill>
                          <a:effectLst/>
                          <a:latin typeface="ＭＳ Ｐゴシック" panose="020B0600070205080204" pitchFamily="50" charset="-128"/>
                          <a:ea typeface="ＭＳ Ｐゴシック" panose="020B0600070205080204" pitchFamily="50" charset="-128"/>
                        </a:rPr>
                        <a:t>値が</a:t>
                      </a:r>
                      <a:r>
                        <a:rPr lang="en-US" altLang="ja-JP" sz="1200" b="1" u="sng" kern="0" dirty="0">
                          <a:solidFill>
                            <a:srgbClr val="FF3300"/>
                          </a:solidFill>
                          <a:effectLst/>
                          <a:latin typeface="ＭＳ Ｐゴシック" panose="020B0600070205080204" pitchFamily="50" charset="-128"/>
                          <a:ea typeface="ＭＳ Ｐゴシック" panose="020B0600070205080204" pitchFamily="50" charset="-128"/>
                        </a:rPr>
                        <a:t>7.0</a:t>
                      </a:r>
                      <a:r>
                        <a:rPr lang="ja-JP" altLang="ja-JP" sz="1200" b="1" u="sng" kern="0" dirty="0">
                          <a:solidFill>
                            <a:srgbClr val="FF3300"/>
                          </a:solidFill>
                          <a:effectLst/>
                          <a:latin typeface="ＭＳ Ｐゴシック" panose="020B0600070205080204" pitchFamily="50" charset="-128"/>
                          <a:ea typeface="ＭＳ Ｐゴシック" panose="020B0600070205080204" pitchFamily="50" charset="-128"/>
                        </a:rPr>
                        <a:t>未満）</a:t>
                      </a:r>
                      <a:endParaRPr lang="ja-JP" altLang="ja-JP" sz="1200" b="1" kern="100" dirty="0">
                        <a:solidFill>
                          <a:srgbClr val="FF33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anchor="ctr" horzOverflow="overflow"/>
                </a:tc>
                <a:extLst>
                  <a:ext uri="{0D108BD9-81ED-4DB2-BD59-A6C34878D82A}">
                    <a16:rowId xmlns:a16="http://schemas.microsoft.com/office/drawing/2014/main" val="10004"/>
                  </a:ext>
                </a:extLst>
              </a:tr>
            </a:tbl>
          </a:graphicData>
        </a:graphic>
      </p:graphicFrame>
      <p:sp>
        <p:nvSpPr>
          <p:cNvPr id="7" name="角丸四角形 6"/>
          <p:cNvSpPr/>
          <p:nvPr/>
        </p:nvSpPr>
        <p:spPr bwMode="auto">
          <a:xfrm>
            <a:off x="170021" y="6005513"/>
            <a:ext cx="9449467" cy="468312"/>
          </a:xfrm>
          <a:prstGeom prst="roundRect">
            <a:avLst/>
          </a:prstGeom>
          <a:gradFill rotWithShape="1">
            <a:gsLst>
              <a:gs pos="0">
                <a:srgbClr val="FFFFFF"/>
              </a:gs>
              <a:gs pos="100000">
                <a:srgbClr val="FFD937"/>
              </a:gs>
            </a:gsLst>
            <a:path path="rect">
              <a:fillToRect l="50000" t="50000" r="50000" b="50000"/>
            </a:path>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2000" dirty="0">
                <a:solidFill>
                  <a:srgbClr val="FF0000"/>
                </a:solidFill>
              </a:rPr>
              <a:t>改定後の基準は、２０１５年１月１日以降に出生した児から適用されます。</a:t>
            </a:r>
            <a:endParaRPr kumimoji="1" lang="ja-JP" altLang="en-US" sz="2000" b="0" i="0" u="none" strike="noStrike" cap="none" normalizeH="0" baseline="0" dirty="0">
              <a:ln>
                <a:noFill/>
              </a:ln>
              <a:solidFill>
                <a:srgbClr val="FF0000"/>
              </a:solidFill>
              <a:effectLst/>
            </a:endParaRPr>
          </a:p>
        </p:txBody>
      </p:sp>
      <p:sp>
        <p:nvSpPr>
          <p:cNvPr id="2" name="スライド番号プレースホルダー 1">
            <a:extLst>
              <a:ext uri="{FF2B5EF4-FFF2-40B4-BE49-F238E27FC236}">
                <a16:creationId xmlns:a16="http://schemas.microsoft.com/office/drawing/2014/main" id="{1D09EAAE-0EFD-4036-A105-904665AEC01E}"/>
              </a:ext>
            </a:extLst>
          </p:cNvPr>
          <p:cNvSpPr>
            <a:spLocks noGrp="1"/>
          </p:cNvSpPr>
          <p:nvPr>
            <p:ph type="sldNum" sz="quarter" idx="12"/>
          </p:nvPr>
        </p:nvSpPr>
        <p:spPr/>
        <p:txBody>
          <a:bodyPr/>
          <a:lstStyle/>
          <a:p>
            <a:pPr>
              <a:defRPr/>
            </a:pPr>
            <a:fld id="{930F64EC-FE0A-4460-B896-894E0E1B6F85}" type="slidenum">
              <a:rPr lang="ja-JP" altLang="en-US" smtClean="0"/>
              <a:pPr>
                <a:defRPr/>
              </a:pPr>
              <a:t>4</a:t>
            </a:fld>
            <a:endParaRPr lang="en-US" altLang="ja-JP" dirty="0"/>
          </a:p>
        </p:txBody>
      </p:sp>
    </p:spTree>
    <p:extLst>
      <p:ext uri="{BB962C8B-B14F-4D97-AF65-F5344CB8AC3E}">
        <p14:creationId xmlns:p14="http://schemas.microsoft.com/office/powerpoint/2010/main" val="366075382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四角形: 角を丸くする 9">
            <a:extLst>
              <a:ext uri="{FF2B5EF4-FFF2-40B4-BE49-F238E27FC236}">
                <a16:creationId xmlns:a16="http://schemas.microsoft.com/office/drawing/2014/main" id="{09228059-7DB9-4B74-B7A1-52A8706538C6}"/>
              </a:ext>
            </a:extLst>
          </p:cNvPr>
          <p:cNvSpPr/>
          <p:nvPr/>
        </p:nvSpPr>
        <p:spPr bwMode="auto">
          <a:xfrm>
            <a:off x="399105" y="1197546"/>
            <a:ext cx="2824909" cy="648071"/>
          </a:xfrm>
          <a:prstGeom prst="round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3200" b="0" i="0" u="none" strike="noStrike" cap="none" normalizeH="0" baseline="0" dirty="0">
                <a:ln>
                  <a:noFill/>
                </a:ln>
                <a:solidFill>
                  <a:schemeClr val="tx1"/>
                </a:solidFill>
                <a:effectLst/>
                <a:latin typeface="游ゴシック Medium" panose="020B0500000000000000" pitchFamily="50" charset="-128"/>
                <a:ea typeface="游ゴシック Medium" panose="020B0500000000000000" pitchFamily="50" charset="-128"/>
              </a:rPr>
              <a:t>新生児所見</a:t>
            </a:r>
          </a:p>
        </p:txBody>
      </p:sp>
      <p:sp>
        <p:nvSpPr>
          <p:cNvPr id="5" name="コンテンツ プレースホルダー 4">
            <a:extLst>
              <a:ext uri="{FF2B5EF4-FFF2-40B4-BE49-F238E27FC236}">
                <a16:creationId xmlns:a16="http://schemas.microsoft.com/office/drawing/2014/main" id="{11D9EB7F-D168-4456-8DFE-5C7BBFFB5468}"/>
              </a:ext>
            </a:extLst>
          </p:cNvPr>
          <p:cNvSpPr>
            <a:spLocks noGrp="1"/>
          </p:cNvSpPr>
          <p:nvPr>
            <p:ph idx="1"/>
          </p:nvPr>
        </p:nvSpPr>
        <p:spPr>
          <a:xfrm>
            <a:off x="455501" y="2254106"/>
            <a:ext cx="8993410" cy="3994100"/>
          </a:xfrm>
        </p:spPr>
        <p:txBody>
          <a:bodyPr/>
          <a:lstStyle/>
          <a:p>
            <a:pPr marL="0" indent="0">
              <a:buNone/>
            </a:pPr>
            <a:r>
              <a:rPr lang="en-US" altLang="ja-JP" sz="2800" b="1" dirty="0">
                <a:latin typeface="游ゴシック Medium" panose="020B0500000000000000" pitchFamily="50" charset="-128"/>
                <a:ea typeface="游ゴシック Medium" panose="020B0500000000000000" pitchFamily="50" charset="-128"/>
              </a:rPr>
              <a:t>【</a:t>
            </a:r>
            <a:r>
              <a:rPr lang="ja-JP" altLang="en-US" sz="2800" b="1" dirty="0">
                <a:latin typeface="游ゴシック Medium" panose="020B0500000000000000" pitchFamily="50" charset="-128"/>
                <a:ea typeface="游ゴシック Medium" panose="020B0500000000000000" pitchFamily="50" charset="-128"/>
              </a:rPr>
              <a:t>アプガースコア</a:t>
            </a:r>
            <a:r>
              <a:rPr lang="en-US" altLang="ja-JP" sz="2800" b="1" dirty="0">
                <a:latin typeface="游ゴシック Medium" panose="020B0500000000000000" pitchFamily="50" charset="-128"/>
                <a:ea typeface="游ゴシック Medium" panose="020B0500000000000000" pitchFamily="50" charset="-128"/>
              </a:rPr>
              <a:t>】</a:t>
            </a:r>
            <a:r>
              <a:rPr lang="ja-JP" altLang="en-US" sz="2800" dirty="0">
                <a:latin typeface="游ゴシック Medium" panose="020B0500000000000000" pitchFamily="50" charset="-128"/>
                <a:ea typeface="游ゴシック Medium" panose="020B0500000000000000" pitchFamily="50" charset="-128"/>
              </a:rPr>
              <a:t>　</a:t>
            </a:r>
            <a:endParaRPr lang="en-US" altLang="ja-JP" sz="2800" dirty="0">
              <a:latin typeface="游ゴシック Medium" panose="020B0500000000000000" pitchFamily="50" charset="-128"/>
              <a:ea typeface="游ゴシック Medium" panose="020B0500000000000000" pitchFamily="50" charset="-128"/>
            </a:endParaRPr>
          </a:p>
          <a:p>
            <a:pPr marL="0" indent="0">
              <a:buNone/>
            </a:pPr>
            <a:r>
              <a:rPr lang="ja-JP" altLang="en-US" sz="2800" dirty="0">
                <a:latin typeface="游ゴシック Medium" panose="020B0500000000000000" pitchFamily="50" charset="-128"/>
                <a:ea typeface="游ゴシック Medium" panose="020B0500000000000000" pitchFamily="50" charset="-128"/>
              </a:rPr>
              <a:t>　</a:t>
            </a:r>
            <a:r>
              <a:rPr lang="en-US" altLang="ja-JP" sz="2800" dirty="0">
                <a:latin typeface="游ゴシック Medium" panose="020B0500000000000000" pitchFamily="50" charset="-128"/>
                <a:ea typeface="游ゴシック Medium" panose="020B0500000000000000" pitchFamily="50" charset="-128"/>
              </a:rPr>
              <a:t>1</a:t>
            </a:r>
            <a:r>
              <a:rPr lang="ja-JP" altLang="en-US" sz="2800" dirty="0">
                <a:latin typeface="游ゴシック Medium" panose="020B0500000000000000" pitchFamily="50" charset="-128"/>
                <a:ea typeface="游ゴシック Medium" panose="020B0500000000000000" pitchFamily="50" charset="-128"/>
              </a:rPr>
              <a:t>分：</a:t>
            </a:r>
            <a:r>
              <a:rPr lang="en-US" altLang="ja-JP" sz="2800" dirty="0">
                <a:latin typeface="游ゴシック Medium" panose="020B0500000000000000" pitchFamily="50" charset="-128"/>
                <a:ea typeface="游ゴシック Medium" panose="020B0500000000000000" pitchFamily="50" charset="-128"/>
              </a:rPr>
              <a:t>2</a:t>
            </a:r>
            <a:r>
              <a:rPr lang="ja-JP" altLang="en-US" sz="2800" dirty="0">
                <a:latin typeface="游ゴシック Medium" panose="020B0500000000000000" pitchFamily="50" charset="-128"/>
                <a:ea typeface="游ゴシック Medium" panose="020B0500000000000000" pitchFamily="50" charset="-128"/>
              </a:rPr>
              <a:t>点　</a:t>
            </a:r>
            <a:r>
              <a:rPr lang="en-US" altLang="ja-JP" sz="2800" dirty="0">
                <a:latin typeface="游ゴシック Medium" panose="020B0500000000000000" pitchFamily="50" charset="-128"/>
                <a:ea typeface="游ゴシック Medium" panose="020B0500000000000000" pitchFamily="50" charset="-128"/>
              </a:rPr>
              <a:t>5</a:t>
            </a:r>
            <a:r>
              <a:rPr lang="ja-JP" altLang="en-US" sz="2800" dirty="0">
                <a:latin typeface="游ゴシック Medium" panose="020B0500000000000000" pitchFamily="50" charset="-128"/>
                <a:ea typeface="游ゴシック Medium" panose="020B0500000000000000" pitchFamily="50" charset="-128"/>
              </a:rPr>
              <a:t>分：</a:t>
            </a:r>
            <a:r>
              <a:rPr lang="en-US" altLang="ja-JP" sz="2800" dirty="0">
                <a:latin typeface="游ゴシック Medium" panose="020B0500000000000000" pitchFamily="50" charset="-128"/>
                <a:ea typeface="游ゴシック Medium" panose="020B0500000000000000" pitchFamily="50" charset="-128"/>
              </a:rPr>
              <a:t>3</a:t>
            </a:r>
            <a:r>
              <a:rPr lang="ja-JP" altLang="en-US" sz="2800" dirty="0">
                <a:latin typeface="游ゴシック Medium" panose="020B0500000000000000" pitchFamily="50" charset="-128"/>
                <a:ea typeface="游ゴシック Medium" panose="020B0500000000000000" pitchFamily="50" charset="-128"/>
              </a:rPr>
              <a:t>点</a:t>
            </a:r>
            <a:endParaRPr lang="en-US" altLang="ja-JP" sz="2800" dirty="0">
              <a:latin typeface="游ゴシック Medium" panose="020B0500000000000000" pitchFamily="50" charset="-128"/>
              <a:ea typeface="游ゴシック Medium" panose="020B0500000000000000" pitchFamily="50" charset="-128"/>
            </a:endParaRPr>
          </a:p>
          <a:p>
            <a:pPr marL="0" indent="0">
              <a:buNone/>
            </a:pPr>
            <a:r>
              <a:rPr lang="en-US" altLang="ja-JP" sz="2800" b="1" dirty="0">
                <a:latin typeface="游ゴシック Medium" panose="020B0500000000000000" pitchFamily="50" charset="-128"/>
                <a:ea typeface="游ゴシック Medium" panose="020B0500000000000000" pitchFamily="50" charset="-128"/>
              </a:rPr>
              <a:t>【</a:t>
            </a:r>
            <a:r>
              <a:rPr lang="ja-JP" altLang="en-US" sz="2800" b="1" dirty="0">
                <a:latin typeface="游ゴシック Medium" panose="020B0500000000000000" pitchFamily="50" charset="-128"/>
                <a:ea typeface="游ゴシック Medium" panose="020B0500000000000000" pitchFamily="50" charset="-128"/>
              </a:rPr>
              <a:t>出生体重</a:t>
            </a:r>
            <a:r>
              <a:rPr lang="en-US" altLang="ja-JP" sz="2800" b="1" dirty="0">
                <a:latin typeface="游ゴシック Medium" panose="020B0500000000000000" pitchFamily="50" charset="-128"/>
                <a:ea typeface="游ゴシック Medium" panose="020B0500000000000000" pitchFamily="50" charset="-128"/>
              </a:rPr>
              <a:t>】</a:t>
            </a:r>
          </a:p>
          <a:p>
            <a:pPr marL="0" indent="0">
              <a:buNone/>
            </a:pPr>
            <a:r>
              <a:rPr lang="ja-JP" altLang="en-US" sz="2800" dirty="0">
                <a:latin typeface="游ゴシック Medium" panose="020B0500000000000000" pitchFamily="50" charset="-128"/>
                <a:ea typeface="游ゴシック Medium" panose="020B0500000000000000" pitchFamily="50" charset="-128"/>
              </a:rPr>
              <a:t>　</a:t>
            </a:r>
            <a:r>
              <a:rPr lang="en-US" altLang="ja-JP" sz="2800" dirty="0">
                <a:latin typeface="游ゴシック Medium" panose="020B0500000000000000" pitchFamily="50" charset="-128"/>
                <a:ea typeface="游ゴシック Medium" panose="020B0500000000000000" pitchFamily="50" charset="-128"/>
              </a:rPr>
              <a:t>2800g</a:t>
            </a:r>
            <a:r>
              <a:rPr lang="ja-JP" altLang="en-US" sz="2800" dirty="0">
                <a:latin typeface="游ゴシック Medium" panose="020B0500000000000000" pitchFamily="50" charset="-128"/>
                <a:ea typeface="游ゴシック Medium" panose="020B0500000000000000" pitchFamily="50" charset="-128"/>
              </a:rPr>
              <a:t>台</a:t>
            </a:r>
            <a:endParaRPr lang="en-US" altLang="ja-JP" sz="2800" dirty="0">
              <a:latin typeface="游ゴシック Medium" panose="020B0500000000000000" pitchFamily="50" charset="-128"/>
              <a:ea typeface="游ゴシック Medium" panose="020B0500000000000000" pitchFamily="50" charset="-128"/>
            </a:endParaRPr>
          </a:p>
        </p:txBody>
      </p:sp>
      <p:sp>
        <p:nvSpPr>
          <p:cNvPr id="6" name="Rectangle 2">
            <a:extLst>
              <a:ext uri="{FF2B5EF4-FFF2-40B4-BE49-F238E27FC236}">
                <a16:creationId xmlns:a16="http://schemas.microsoft.com/office/drawing/2014/main" id="{DDDE441C-C51E-4D69-A67E-03225AC03523}"/>
              </a:ext>
            </a:extLst>
          </p:cNvPr>
          <p:cNvSpPr txBox="1">
            <a:spLocks noChangeArrowheads="1"/>
          </p:cNvSpPr>
          <p:nvPr/>
        </p:nvSpPr>
        <p:spPr>
          <a:xfrm>
            <a:off x="1495822" y="261442"/>
            <a:ext cx="7560840" cy="527615"/>
          </a:xfrm>
          <a:prstGeom prst="rect">
            <a:avLst/>
          </a:prstGeom>
        </p:spPr>
        <p:txBody>
          <a:bodyPr/>
          <a:lstStyle>
            <a:lvl1pPr algn="ctr" defTabSz="957263" rtl="0" eaLnBrk="0" fontAlgn="base" hangingPunct="0">
              <a:spcBef>
                <a:spcPct val="0"/>
              </a:spcBef>
              <a:spcAft>
                <a:spcPct val="0"/>
              </a:spcAft>
              <a:defRPr kumimoji="1" sz="3600" kern="1200">
                <a:solidFill>
                  <a:schemeClr val="tx2"/>
                </a:solidFill>
                <a:latin typeface="+mj-lt"/>
                <a:ea typeface="+mj-ea"/>
                <a:cs typeface="+mj-cs"/>
              </a:defRPr>
            </a:lvl1pPr>
            <a:lvl2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2pPr>
            <a:lvl3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3pPr>
            <a:lvl4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4pPr>
            <a:lvl5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5pPr>
            <a:lvl6pPr marL="4572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6pPr>
            <a:lvl7pPr marL="9144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7pPr>
            <a:lvl8pPr marL="13716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8pPr>
            <a:lvl9pPr marL="18288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9pPr>
          </a:lstStyle>
          <a:p>
            <a:pPr marL="0" marR="0" lvl="0" indent="0" algn="l" defTabSz="957263"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000000"/>
                </a:solidFill>
                <a:effectLst/>
                <a:uLnTx/>
                <a:uFillTx/>
                <a:latin typeface="HG丸ｺﾞｼｯｸM-PRO"/>
                <a:ea typeface="HG丸ｺﾞｼｯｸM-PRO"/>
                <a:cs typeface="+mj-cs"/>
              </a:rPr>
              <a:t>事例</a:t>
            </a:r>
            <a:r>
              <a:rPr kumimoji="1" lang="en-US" altLang="ja-JP" sz="2400" b="0" i="0" u="none" strike="noStrike" kern="1200" cap="none" spc="0" normalizeH="0" baseline="0" noProof="0" dirty="0">
                <a:ln>
                  <a:noFill/>
                </a:ln>
                <a:solidFill>
                  <a:srgbClr val="000000"/>
                </a:solidFill>
                <a:effectLst/>
                <a:uLnTx/>
                <a:uFillTx/>
                <a:latin typeface="HG丸ｺﾞｼｯｸM-PRO"/>
                <a:ea typeface="HG丸ｺﾞｼｯｸM-PRO"/>
                <a:cs typeface="+mj-cs"/>
              </a:rPr>
              <a:t>2</a:t>
            </a:r>
            <a:r>
              <a:rPr kumimoji="1" lang="ja-JP" altLang="en-US" sz="2400" b="0" i="0" u="none" strike="noStrike" kern="1200" cap="none" spc="0" normalizeH="0" baseline="0" noProof="0" dirty="0">
                <a:ln>
                  <a:noFill/>
                </a:ln>
                <a:solidFill>
                  <a:srgbClr val="000000"/>
                </a:solidFill>
                <a:effectLst/>
                <a:uLnTx/>
                <a:uFillTx/>
                <a:latin typeface="HG丸ｺﾞｼｯｸM-PRO"/>
                <a:ea typeface="HG丸ｺﾞｼｯｸM-PRO"/>
                <a:cs typeface="+mj-cs"/>
              </a:rPr>
              <a:t>：子宮口全開大後に胎児頻脈と母体の意識障害</a:t>
            </a:r>
            <a:endParaRPr kumimoji="1" lang="en-US" altLang="ja-JP" sz="2400" b="0" i="0" u="none" strike="noStrike" kern="1200" cap="none" spc="0" normalizeH="0" baseline="0" noProof="0" dirty="0">
              <a:ln>
                <a:noFill/>
              </a:ln>
              <a:solidFill>
                <a:srgbClr val="000000"/>
              </a:solidFill>
              <a:effectLst/>
              <a:uLnTx/>
              <a:uFillTx/>
              <a:latin typeface="HG丸ｺﾞｼｯｸM-PRO"/>
              <a:ea typeface="HG丸ｺﾞｼｯｸM-PRO"/>
              <a:cs typeface="+mj-cs"/>
            </a:endParaRPr>
          </a:p>
          <a:p>
            <a:pPr marL="0" marR="0" lvl="0" indent="0" algn="l" defTabSz="957263" rtl="0" eaLnBrk="1" fontAlgn="base" latinLnBrk="0" hangingPunct="1">
              <a:lnSpc>
                <a:spcPct val="100000"/>
              </a:lnSpc>
              <a:spcBef>
                <a:spcPct val="0"/>
              </a:spcBef>
              <a:spcAft>
                <a:spcPct val="0"/>
              </a:spcAft>
              <a:buClrTx/>
              <a:buSzTx/>
              <a:buFontTx/>
              <a:buNone/>
              <a:tabLst/>
              <a:defRPr/>
            </a:pPr>
            <a:r>
              <a:rPr lang="ja-JP" altLang="en-US" sz="2400" dirty="0">
                <a:solidFill>
                  <a:srgbClr val="000000"/>
                </a:solidFill>
                <a:latin typeface="HG丸ｺﾞｼｯｸM-PRO"/>
                <a:ea typeface="HG丸ｺﾞｼｯｸM-PRO"/>
              </a:rPr>
              <a:t>　　　  </a:t>
            </a:r>
            <a:r>
              <a:rPr kumimoji="1" lang="ja-JP" altLang="en-US" sz="2400" b="0" i="0" u="none" strike="noStrike" kern="1200" cap="none" spc="0" normalizeH="0" baseline="0" noProof="0" dirty="0">
                <a:ln>
                  <a:noFill/>
                </a:ln>
                <a:solidFill>
                  <a:srgbClr val="000000"/>
                </a:solidFill>
                <a:effectLst/>
                <a:uLnTx/>
                <a:uFillTx/>
                <a:latin typeface="HG丸ｺﾞｼｯｸM-PRO"/>
                <a:ea typeface="HG丸ｺﾞｼｯｸM-PRO"/>
                <a:cs typeface="+mj-cs"/>
              </a:rPr>
              <a:t>を認めた事例</a:t>
            </a:r>
            <a:endParaRPr kumimoji="1" lang="ja-JP" altLang="en-US" sz="1050" b="0" i="0" u="none" strike="noStrike" kern="1200" cap="none" spc="0" normalizeH="0" baseline="0" noProof="0" dirty="0">
              <a:ln>
                <a:noFill/>
              </a:ln>
              <a:solidFill>
                <a:srgbClr val="000000"/>
              </a:solidFill>
              <a:effectLst/>
              <a:uLnTx/>
              <a:uFillTx/>
              <a:latin typeface="HG丸ｺﾞｼｯｸM-PRO"/>
              <a:ea typeface="HG丸ｺﾞｼｯｸM-PRO"/>
              <a:cs typeface="+mj-cs"/>
            </a:endParaRPr>
          </a:p>
          <a:p>
            <a:pPr marL="0" marR="0" lvl="0" indent="0" algn="ctr" defTabSz="957263" rtl="0" eaLnBrk="1" fontAlgn="base" latinLnBrk="0" hangingPunct="1">
              <a:lnSpc>
                <a:spcPct val="100000"/>
              </a:lnSpc>
              <a:spcBef>
                <a:spcPct val="0"/>
              </a:spcBef>
              <a:spcAft>
                <a:spcPct val="0"/>
              </a:spcAft>
              <a:buClrTx/>
              <a:buSzTx/>
              <a:buFontTx/>
              <a:buNone/>
              <a:tabLst/>
              <a:defRPr/>
            </a:pPr>
            <a:endParaRPr kumimoji="1" lang="en-US" altLang="ja-JP" sz="3600" b="0" i="0" u="none" strike="noStrike" kern="1200" cap="none" spc="0" normalizeH="0" baseline="0" noProof="0" dirty="0">
              <a:ln>
                <a:noFill/>
              </a:ln>
              <a:solidFill>
                <a:srgbClr val="000000"/>
              </a:solidFill>
              <a:effectLst/>
              <a:uLnTx/>
              <a:uFillTx/>
              <a:latin typeface="HG丸ｺﾞｼｯｸM-PRO"/>
              <a:ea typeface="HG丸ｺﾞｼｯｸM-PRO"/>
              <a:cs typeface="+mj-cs"/>
            </a:endParaRPr>
          </a:p>
        </p:txBody>
      </p:sp>
      <p:sp>
        <p:nvSpPr>
          <p:cNvPr id="2" name="スライド番号プレースホルダー 1">
            <a:extLst>
              <a:ext uri="{FF2B5EF4-FFF2-40B4-BE49-F238E27FC236}">
                <a16:creationId xmlns:a16="http://schemas.microsoft.com/office/drawing/2014/main" id="{FFE2BBBD-F41B-4B5E-A9B7-9F21237999DB}"/>
              </a:ext>
            </a:extLst>
          </p:cNvPr>
          <p:cNvSpPr>
            <a:spLocks noGrp="1"/>
          </p:cNvSpPr>
          <p:nvPr>
            <p:ph type="sldNum" sz="quarter" idx="12"/>
          </p:nvPr>
        </p:nvSpPr>
        <p:spPr/>
        <p:txBody>
          <a:bodyPr/>
          <a:lstStyle/>
          <a:p>
            <a:pPr>
              <a:defRPr/>
            </a:pPr>
            <a:fld id="{930F64EC-FE0A-4460-B896-894E0E1B6F85}" type="slidenum">
              <a:rPr lang="ja-JP" altLang="en-US" smtClean="0"/>
              <a:pPr>
                <a:defRPr/>
              </a:pPr>
              <a:t>49</a:t>
            </a:fld>
            <a:endParaRPr lang="en-US" altLang="ja-JP" dirty="0"/>
          </a:p>
        </p:txBody>
      </p:sp>
    </p:spTree>
    <p:extLst>
      <p:ext uri="{BB962C8B-B14F-4D97-AF65-F5344CB8AC3E}">
        <p14:creationId xmlns:p14="http://schemas.microsoft.com/office/powerpoint/2010/main" val="255746636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2245823" y="271538"/>
            <a:ext cx="5733435" cy="650725"/>
          </a:xfrm>
        </p:spPr>
        <p:txBody>
          <a:bodyPr/>
          <a:lstStyle/>
          <a:p>
            <a:pPr eaLnBrk="1" hangingPunct="1"/>
            <a:r>
              <a:rPr lang="ja-JP" altLang="en-US" dirty="0"/>
              <a:t>紹介する胎児心拍数陣痛図</a:t>
            </a:r>
          </a:p>
        </p:txBody>
      </p:sp>
      <p:sp>
        <p:nvSpPr>
          <p:cNvPr id="57348" name="AutoShape 3"/>
          <p:cNvSpPr>
            <a:spLocks noChangeArrowheads="1"/>
          </p:cNvSpPr>
          <p:nvPr/>
        </p:nvSpPr>
        <p:spPr bwMode="auto">
          <a:xfrm>
            <a:off x="271686" y="1961828"/>
            <a:ext cx="9048750" cy="3816423"/>
          </a:xfrm>
          <a:prstGeom prst="roundRect">
            <a:avLst>
              <a:gd name="adj" fmla="val 12806"/>
            </a:avLst>
          </a:prstGeom>
          <a:ln>
            <a:headEnd/>
            <a:tailEnd/>
          </a:ln>
        </p:spPr>
        <p:style>
          <a:lnRef idx="1">
            <a:schemeClr val="accent1"/>
          </a:lnRef>
          <a:fillRef idx="2">
            <a:schemeClr val="accent1"/>
          </a:fillRef>
          <a:effectRef idx="1">
            <a:schemeClr val="accent1"/>
          </a:effectRef>
          <a:fontRef idx="minor">
            <a:schemeClr val="dk1"/>
          </a:fontRef>
        </p:style>
        <p:txBody>
          <a:bodyPr lIns="54000" tIns="54000" rIns="54000" bIns="54000" anchor="ctr"/>
          <a:lstStyle>
            <a:lvl1pPr marL="282575" indent="-2825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buNone/>
            </a:pPr>
            <a:r>
              <a:rPr lang="ja-JP" altLang="en-US" sz="3600" dirty="0">
                <a:solidFill>
                  <a:srgbClr val="000000"/>
                </a:solidFill>
                <a:latin typeface="游ゴシック Medium" panose="020B0500000000000000" pitchFamily="50" charset="-128"/>
                <a:ea typeface="游ゴシック Medium" panose="020B0500000000000000" pitchFamily="50" charset="-128"/>
              </a:rPr>
              <a:t>事例</a:t>
            </a:r>
            <a:r>
              <a:rPr lang="en-US" altLang="ja-JP" sz="3600" dirty="0">
                <a:solidFill>
                  <a:srgbClr val="000000"/>
                </a:solidFill>
                <a:latin typeface="游ゴシック Medium" panose="020B0500000000000000" pitchFamily="50" charset="-128"/>
                <a:ea typeface="游ゴシック Medium" panose="020B0500000000000000" pitchFamily="50" charset="-128"/>
              </a:rPr>
              <a:t>3</a:t>
            </a:r>
          </a:p>
          <a:p>
            <a:pPr eaLnBrk="1" hangingPunct="1">
              <a:buNone/>
            </a:pPr>
            <a:r>
              <a:rPr lang="ja-JP" altLang="en-US" sz="3600" dirty="0">
                <a:solidFill>
                  <a:srgbClr val="000000"/>
                </a:solidFill>
                <a:latin typeface="游ゴシック Medium" panose="020B0500000000000000" pitchFamily="50" charset="-128"/>
                <a:ea typeface="游ゴシック Medium" panose="020B0500000000000000" pitchFamily="50" charset="-128"/>
              </a:rPr>
              <a:t>　</a:t>
            </a:r>
            <a:r>
              <a:rPr lang="ja-JP" altLang="en-US" sz="4000" dirty="0">
                <a:solidFill>
                  <a:srgbClr val="000000"/>
                </a:solidFill>
                <a:latin typeface="游ゴシック Medium" panose="020B0500000000000000" pitchFamily="50" charset="-128"/>
                <a:ea typeface="游ゴシック Medium" panose="020B0500000000000000" pitchFamily="50" charset="-128"/>
              </a:rPr>
              <a:t>分娩経過中トイレで排尿後に破水し</a:t>
            </a:r>
          </a:p>
          <a:p>
            <a:pPr eaLnBrk="1" hangingPunct="1">
              <a:buNone/>
            </a:pPr>
            <a:r>
              <a:rPr lang="ja-JP" altLang="en-US" sz="4000" dirty="0">
                <a:solidFill>
                  <a:srgbClr val="000000"/>
                </a:solidFill>
                <a:latin typeface="游ゴシック Medium" panose="020B0500000000000000" pitchFamily="50" charset="-128"/>
                <a:ea typeface="游ゴシック Medium" panose="020B0500000000000000" pitchFamily="50" charset="-128"/>
              </a:rPr>
              <a:t>　気分不快を訴え、</a:t>
            </a:r>
            <a:endParaRPr lang="en-US" altLang="ja-JP" sz="4000" dirty="0">
              <a:solidFill>
                <a:srgbClr val="000000"/>
              </a:solidFill>
              <a:latin typeface="游ゴシック Medium" panose="020B0500000000000000" pitchFamily="50" charset="-128"/>
              <a:ea typeface="游ゴシック Medium" panose="020B0500000000000000" pitchFamily="50" charset="-128"/>
            </a:endParaRPr>
          </a:p>
          <a:p>
            <a:pPr eaLnBrk="1" hangingPunct="1">
              <a:buNone/>
            </a:pPr>
            <a:r>
              <a:rPr lang="ja-JP" altLang="en-US" sz="4000" dirty="0">
                <a:solidFill>
                  <a:srgbClr val="000000"/>
                </a:solidFill>
                <a:latin typeface="游ゴシック Medium" panose="020B0500000000000000" pitchFamily="50" charset="-128"/>
                <a:ea typeface="游ゴシック Medium" panose="020B0500000000000000" pitchFamily="50" charset="-128"/>
              </a:rPr>
              <a:t>　　　　　　　胎児徐脈を認めた事例</a:t>
            </a:r>
          </a:p>
          <a:p>
            <a:pPr eaLnBrk="1" hangingPunct="1">
              <a:buNone/>
            </a:pPr>
            <a:endParaRPr lang="en-US" altLang="ja-JP" sz="3600" dirty="0">
              <a:solidFill>
                <a:srgbClr val="000000"/>
              </a:solidFill>
              <a:latin typeface="游ゴシック Medium" panose="020B0500000000000000" pitchFamily="50" charset="-128"/>
              <a:ea typeface="游ゴシック Medium" panose="020B0500000000000000" pitchFamily="50" charset="-128"/>
            </a:endParaRPr>
          </a:p>
        </p:txBody>
      </p:sp>
      <p:sp>
        <p:nvSpPr>
          <p:cNvPr id="2" name="スライド番号プレースホルダー 1">
            <a:extLst>
              <a:ext uri="{FF2B5EF4-FFF2-40B4-BE49-F238E27FC236}">
                <a16:creationId xmlns:a16="http://schemas.microsoft.com/office/drawing/2014/main" id="{494B6A72-0398-400F-A68F-613461892CB7}"/>
              </a:ext>
            </a:extLst>
          </p:cNvPr>
          <p:cNvSpPr>
            <a:spLocks noGrp="1"/>
          </p:cNvSpPr>
          <p:nvPr>
            <p:ph type="sldNum" sz="quarter" idx="12"/>
          </p:nvPr>
        </p:nvSpPr>
        <p:spPr/>
        <p:txBody>
          <a:bodyPr/>
          <a:lstStyle/>
          <a:p>
            <a:pPr>
              <a:defRPr/>
            </a:pPr>
            <a:fld id="{930F64EC-FE0A-4460-B896-894E0E1B6F85}" type="slidenum">
              <a:rPr lang="ja-JP" altLang="en-US" smtClean="0"/>
              <a:pPr>
                <a:defRPr/>
              </a:pPr>
              <a:t>50</a:t>
            </a:fld>
            <a:endParaRPr lang="en-US" altLang="ja-JP" dirty="0"/>
          </a:p>
        </p:txBody>
      </p:sp>
    </p:spTree>
    <p:extLst>
      <p:ext uri="{BB962C8B-B14F-4D97-AF65-F5344CB8AC3E}">
        <p14:creationId xmlns:p14="http://schemas.microsoft.com/office/powerpoint/2010/main" val="422897327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コンテンツ プレースホルダー 21">
            <a:extLst>
              <a:ext uri="{FF2B5EF4-FFF2-40B4-BE49-F238E27FC236}">
                <a16:creationId xmlns:a16="http://schemas.microsoft.com/office/drawing/2014/main" id="{64BD104C-F91D-4AB9-B7BE-D138903203D7}"/>
              </a:ext>
            </a:extLst>
          </p:cNvPr>
          <p:cNvSpPr>
            <a:spLocks noGrp="1"/>
          </p:cNvSpPr>
          <p:nvPr>
            <p:ph idx="1"/>
          </p:nvPr>
        </p:nvSpPr>
        <p:spPr>
          <a:xfrm>
            <a:off x="373713" y="2517250"/>
            <a:ext cx="9156986" cy="2520280"/>
          </a:xfrm>
        </p:spPr>
        <p:txBody>
          <a:bodyPr/>
          <a:lstStyle/>
          <a:p>
            <a:pPr marL="0" indent="0">
              <a:buNone/>
            </a:pPr>
            <a:r>
              <a:rPr lang="en-US" altLang="ja-JP" sz="2800" dirty="0">
                <a:latin typeface="游ゴシック Medium" panose="020B0500000000000000" pitchFamily="50" charset="-128"/>
                <a:ea typeface="游ゴシック Medium" panose="020B0500000000000000" pitchFamily="50" charset="-128"/>
              </a:rPr>
              <a:t>【</a:t>
            </a:r>
            <a:r>
              <a:rPr lang="ja-JP" altLang="en-US" sz="2800" dirty="0">
                <a:latin typeface="游ゴシック Medium" panose="020B0500000000000000" pitchFamily="50" charset="-128"/>
                <a:ea typeface="游ゴシック Medium" panose="020B0500000000000000" pitchFamily="50" charset="-128"/>
              </a:rPr>
              <a:t>在胎週数</a:t>
            </a:r>
            <a:r>
              <a:rPr lang="en-US" altLang="ja-JP" sz="2800" dirty="0">
                <a:latin typeface="游ゴシック Medium" panose="020B0500000000000000" pitchFamily="50" charset="-128"/>
                <a:ea typeface="游ゴシック Medium" panose="020B0500000000000000" pitchFamily="50" charset="-128"/>
              </a:rPr>
              <a:t>】</a:t>
            </a:r>
            <a:r>
              <a:rPr lang="ja-JP" altLang="en-US" sz="2800" dirty="0">
                <a:latin typeface="游ゴシック Medium" panose="020B0500000000000000" pitchFamily="50" charset="-128"/>
                <a:ea typeface="游ゴシック Medium" panose="020B0500000000000000" pitchFamily="50" charset="-128"/>
              </a:rPr>
              <a:t>　</a:t>
            </a:r>
            <a:r>
              <a:rPr lang="en-US" altLang="ja-JP" sz="2800" dirty="0">
                <a:latin typeface="游ゴシック Medium" panose="020B0500000000000000" pitchFamily="50" charset="-128"/>
                <a:ea typeface="游ゴシック Medium" panose="020B0500000000000000" pitchFamily="50" charset="-128"/>
              </a:rPr>
              <a:t>40</a:t>
            </a:r>
            <a:r>
              <a:rPr lang="ja-JP" altLang="en-US" sz="2800" dirty="0">
                <a:latin typeface="游ゴシック Medium" panose="020B0500000000000000" pitchFamily="50" charset="-128"/>
                <a:ea typeface="游ゴシック Medium" panose="020B0500000000000000" pitchFamily="50" charset="-128"/>
              </a:rPr>
              <a:t>週</a:t>
            </a:r>
            <a:endParaRPr lang="en-US" altLang="ja-JP" sz="2800" dirty="0">
              <a:latin typeface="游ゴシック Medium" panose="020B0500000000000000" pitchFamily="50" charset="-128"/>
              <a:ea typeface="游ゴシック Medium" panose="020B0500000000000000" pitchFamily="50" charset="-128"/>
            </a:endParaRPr>
          </a:p>
          <a:p>
            <a:pPr marL="0" indent="0">
              <a:buNone/>
            </a:pPr>
            <a:endParaRPr lang="en-US" altLang="ja-JP" sz="1000" dirty="0">
              <a:latin typeface="游ゴシック Medium" panose="020B0500000000000000" pitchFamily="50" charset="-128"/>
              <a:ea typeface="游ゴシック Medium" panose="020B0500000000000000" pitchFamily="50" charset="-128"/>
            </a:endParaRPr>
          </a:p>
          <a:p>
            <a:pPr marL="0" indent="0">
              <a:buNone/>
            </a:pPr>
            <a:r>
              <a:rPr lang="en-US" altLang="ja-JP" sz="2800" dirty="0">
                <a:latin typeface="游ゴシック Medium" panose="020B0500000000000000" pitchFamily="50" charset="-128"/>
                <a:ea typeface="游ゴシック Medium" panose="020B0500000000000000" pitchFamily="50" charset="-128"/>
              </a:rPr>
              <a:t>【</a:t>
            </a:r>
            <a:r>
              <a:rPr lang="ja-JP" altLang="en-US" sz="2800" dirty="0">
                <a:latin typeface="游ゴシック Medium" panose="020B0500000000000000" pitchFamily="50" charset="-128"/>
                <a:ea typeface="游ゴシック Medium" panose="020B0500000000000000" pitchFamily="50" charset="-128"/>
              </a:rPr>
              <a:t>妊娠分娩経過</a:t>
            </a:r>
            <a:r>
              <a:rPr lang="en-US" altLang="ja-JP" sz="2800" dirty="0">
                <a:latin typeface="游ゴシック Medium" panose="020B0500000000000000" pitchFamily="50" charset="-128"/>
                <a:ea typeface="游ゴシック Medium" panose="020B0500000000000000" pitchFamily="50" charset="-128"/>
              </a:rPr>
              <a:t>】</a:t>
            </a:r>
          </a:p>
          <a:p>
            <a:pPr marL="0" indent="0">
              <a:buNone/>
            </a:pPr>
            <a:r>
              <a:rPr lang="ja-JP" altLang="en-US" sz="2800" dirty="0">
                <a:latin typeface="游ゴシック Medium" panose="020B0500000000000000" pitchFamily="50" charset="-128"/>
                <a:ea typeface="游ゴシック Medium" panose="020B0500000000000000" pitchFamily="50" charset="-128"/>
              </a:rPr>
              <a:t>予定日超過のため分娩誘発目的で入院</a:t>
            </a:r>
            <a:endParaRPr lang="en-US" altLang="ja-JP" sz="2800" dirty="0">
              <a:latin typeface="游ゴシック Medium" panose="020B0500000000000000" pitchFamily="50" charset="-128"/>
              <a:ea typeface="游ゴシック Medium" panose="020B0500000000000000" pitchFamily="50" charset="-128"/>
            </a:endParaRPr>
          </a:p>
          <a:p>
            <a:pPr marL="0" indent="0">
              <a:buNone/>
            </a:pPr>
            <a:r>
              <a:rPr lang="ja-JP" altLang="en-US" sz="2800" dirty="0">
                <a:latin typeface="游ゴシック Medium" panose="020B0500000000000000" pitchFamily="50" charset="-128"/>
                <a:ea typeface="游ゴシック Medium" panose="020B0500000000000000" pitchFamily="50" charset="-128"/>
              </a:rPr>
              <a:t>児娩出の</a:t>
            </a:r>
            <a:r>
              <a:rPr lang="en-US" altLang="ja-JP" sz="2800" dirty="0">
                <a:latin typeface="游ゴシック Medium" panose="020B0500000000000000" pitchFamily="50" charset="-128"/>
                <a:ea typeface="游ゴシック Medium" panose="020B0500000000000000" pitchFamily="50" charset="-128"/>
              </a:rPr>
              <a:t>2</a:t>
            </a:r>
            <a:r>
              <a:rPr lang="ja-JP" altLang="en-US" sz="2800" dirty="0">
                <a:latin typeface="游ゴシック Medium" panose="020B0500000000000000" pitchFamily="50" charset="-128"/>
                <a:ea typeface="游ゴシック Medium" panose="020B0500000000000000" pitchFamily="50" charset="-128"/>
              </a:rPr>
              <a:t>時間</a:t>
            </a:r>
            <a:r>
              <a:rPr lang="en-US" altLang="ja-JP" sz="2800" dirty="0">
                <a:latin typeface="游ゴシック Medium" panose="020B0500000000000000" pitchFamily="50" charset="-128"/>
                <a:ea typeface="游ゴシック Medium" panose="020B0500000000000000" pitchFamily="50" charset="-128"/>
              </a:rPr>
              <a:t>31</a:t>
            </a:r>
            <a:r>
              <a:rPr lang="ja-JP" altLang="en-US" sz="2800" dirty="0">
                <a:latin typeface="游ゴシック Medium" panose="020B0500000000000000" pitchFamily="50" charset="-128"/>
                <a:ea typeface="游ゴシック Medium" panose="020B0500000000000000" pitchFamily="50" charset="-128"/>
              </a:rPr>
              <a:t>分前からオキシトシン投与開始</a:t>
            </a:r>
            <a:endParaRPr lang="en-US" altLang="ja-JP" sz="2800" dirty="0">
              <a:latin typeface="游ゴシック Medium" panose="020B0500000000000000" pitchFamily="50" charset="-128"/>
              <a:ea typeface="游ゴシック Medium" panose="020B0500000000000000" pitchFamily="50" charset="-128"/>
            </a:endParaRPr>
          </a:p>
        </p:txBody>
      </p:sp>
      <p:sp>
        <p:nvSpPr>
          <p:cNvPr id="5" name="四角形: 角を丸くする 4">
            <a:extLst>
              <a:ext uri="{FF2B5EF4-FFF2-40B4-BE49-F238E27FC236}">
                <a16:creationId xmlns:a16="http://schemas.microsoft.com/office/drawing/2014/main" id="{676610F9-99B7-43DE-BE46-4459B2885AB9}"/>
              </a:ext>
            </a:extLst>
          </p:cNvPr>
          <p:cNvSpPr/>
          <p:nvPr/>
        </p:nvSpPr>
        <p:spPr bwMode="auto">
          <a:xfrm>
            <a:off x="399105" y="1485579"/>
            <a:ext cx="1312741" cy="648071"/>
          </a:xfrm>
          <a:prstGeom prst="round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3200" b="0" i="0" u="none" strike="noStrike" cap="none" normalizeH="0" baseline="0" dirty="0">
                <a:ln>
                  <a:noFill/>
                </a:ln>
                <a:solidFill>
                  <a:schemeClr val="tx1"/>
                </a:solidFill>
                <a:effectLst/>
                <a:latin typeface="游ゴシック Medium" panose="020B0500000000000000" pitchFamily="50" charset="-128"/>
                <a:ea typeface="游ゴシック Medium" panose="020B0500000000000000" pitchFamily="50" charset="-128"/>
              </a:rPr>
              <a:t>概要</a:t>
            </a:r>
          </a:p>
        </p:txBody>
      </p:sp>
      <p:sp>
        <p:nvSpPr>
          <p:cNvPr id="6" name="Rectangle 2">
            <a:extLst>
              <a:ext uri="{FF2B5EF4-FFF2-40B4-BE49-F238E27FC236}">
                <a16:creationId xmlns:a16="http://schemas.microsoft.com/office/drawing/2014/main" id="{BD808548-0FEB-49BB-93E5-BC6B9CB2FC80}"/>
              </a:ext>
            </a:extLst>
          </p:cNvPr>
          <p:cNvSpPr txBox="1">
            <a:spLocks noChangeArrowheads="1"/>
          </p:cNvSpPr>
          <p:nvPr/>
        </p:nvSpPr>
        <p:spPr>
          <a:xfrm>
            <a:off x="1495822" y="261442"/>
            <a:ext cx="7560840" cy="527615"/>
          </a:xfrm>
          <a:prstGeom prst="rect">
            <a:avLst/>
          </a:prstGeom>
        </p:spPr>
        <p:txBody>
          <a:bodyPr/>
          <a:lstStyle>
            <a:lvl1pPr algn="ctr" defTabSz="957263" rtl="0" eaLnBrk="0" fontAlgn="base" hangingPunct="0">
              <a:spcBef>
                <a:spcPct val="0"/>
              </a:spcBef>
              <a:spcAft>
                <a:spcPct val="0"/>
              </a:spcAft>
              <a:defRPr kumimoji="1" sz="3600" kern="1200">
                <a:solidFill>
                  <a:schemeClr val="tx2"/>
                </a:solidFill>
                <a:latin typeface="+mj-lt"/>
                <a:ea typeface="+mj-ea"/>
                <a:cs typeface="+mj-cs"/>
              </a:defRPr>
            </a:lvl1pPr>
            <a:lvl2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2pPr>
            <a:lvl3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3pPr>
            <a:lvl4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4pPr>
            <a:lvl5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5pPr>
            <a:lvl6pPr marL="4572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6pPr>
            <a:lvl7pPr marL="9144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7pPr>
            <a:lvl8pPr marL="13716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8pPr>
            <a:lvl9pPr marL="18288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9pPr>
          </a:lstStyle>
          <a:p>
            <a:pPr marL="0" marR="0" lvl="0" indent="0" algn="l" defTabSz="957263"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000000"/>
                </a:solidFill>
                <a:effectLst/>
                <a:uLnTx/>
                <a:uFillTx/>
                <a:latin typeface="HG丸ｺﾞｼｯｸM-PRO"/>
                <a:ea typeface="HG丸ｺﾞｼｯｸM-PRO"/>
                <a:cs typeface="+mj-cs"/>
              </a:rPr>
              <a:t>事例</a:t>
            </a:r>
            <a:r>
              <a:rPr kumimoji="1" lang="en-US" altLang="ja-JP" sz="2400" b="0" i="0" u="none" strike="noStrike" kern="1200" cap="none" spc="0" normalizeH="0" baseline="0" noProof="0" dirty="0">
                <a:ln>
                  <a:noFill/>
                </a:ln>
                <a:solidFill>
                  <a:srgbClr val="000000"/>
                </a:solidFill>
                <a:effectLst/>
                <a:uLnTx/>
                <a:uFillTx/>
                <a:latin typeface="HG丸ｺﾞｼｯｸM-PRO"/>
                <a:ea typeface="HG丸ｺﾞｼｯｸM-PRO"/>
                <a:cs typeface="+mj-cs"/>
              </a:rPr>
              <a:t>3</a:t>
            </a:r>
            <a:r>
              <a:rPr kumimoji="1" lang="ja-JP" altLang="en-US" sz="2400" b="0" i="0" u="none" strike="noStrike" kern="1200" cap="none" spc="0" normalizeH="0" baseline="0" noProof="0" dirty="0">
                <a:ln>
                  <a:noFill/>
                </a:ln>
                <a:solidFill>
                  <a:srgbClr val="000000"/>
                </a:solidFill>
                <a:effectLst/>
                <a:uLnTx/>
                <a:uFillTx/>
                <a:latin typeface="HG丸ｺﾞｼｯｸM-PRO"/>
                <a:ea typeface="HG丸ｺﾞｼｯｸM-PRO"/>
                <a:cs typeface="+mj-cs"/>
              </a:rPr>
              <a:t>：分娩経過中ﾄｲﾚで排尿後に破水し</a:t>
            </a:r>
            <a:endParaRPr kumimoji="1" lang="en-US" altLang="ja-JP" sz="2400" b="0" i="0" u="none" strike="noStrike" kern="1200" cap="none" spc="0" normalizeH="0" baseline="0" noProof="0" dirty="0">
              <a:ln>
                <a:noFill/>
              </a:ln>
              <a:solidFill>
                <a:srgbClr val="000000"/>
              </a:solidFill>
              <a:effectLst/>
              <a:uLnTx/>
              <a:uFillTx/>
              <a:latin typeface="HG丸ｺﾞｼｯｸM-PRO"/>
              <a:ea typeface="HG丸ｺﾞｼｯｸM-PRO"/>
              <a:cs typeface="+mj-cs"/>
            </a:endParaRPr>
          </a:p>
          <a:p>
            <a:pPr marL="0" marR="0" lvl="0" indent="0" algn="l" defTabSz="957263" rtl="0" eaLnBrk="1" fontAlgn="base" latinLnBrk="0" hangingPunct="1">
              <a:lnSpc>
                <a:spcPct val="100000"/>
              </a:lnSpc>
              <a:spcBef>
                <a:spcPct val="0"/>
              </a:spcBef>
              <a:spcAft>
                <a:spcPct val="0"/>
              </a:spcAft>
              <a:buClrTx/>
              <a:buSzTx/>
              <a:buFontTx/>
              <a:buNone/>
              <a:tabLst/>
              <a:defRPr/>
            </a:pPr>
            <a:r>
              <a:rPr lang="ja-JP" altLang="en-US" sz="2400" dirty="0">
                <a:solidFill>
                  <a:srgbClr val="000000"/>
                </a:solidFill>
                <a:latin typeface="HG丸ｺﾞｼｯｸM-PRO"/>
                <a:ea typeface="HG丸ｺﾞｼｯｸM-PRO"/>
              </a:rPr>
              <a:t>　　　  </a:t>
            </a:r>
            <a:r>
              <a:rPr kumimoji="1" lang="ja-JP" altLang="en-US" sz="2400" b="0" i="0" u="none" strike="noStrike" kern="1200" cap="none" spc="0" normalizeH="0" baseline="0" noProof="0" dirty="0">
                <a:ln>
                  <a:noFill/>
                </a:ln>
                <a:solidFill>
                  <a:srgbClr val="000000"/>
                </a:solidFill>
                <a:effectLst/>
                <a:uLnTx/>
                <a:uFillTx/>
                <a:latin typeface="HG丸ｺﾞｼｯｸM-PRO"/>
                <a:ea typeface="HG丸ｺﾞｼｯｸM-PRO"/>
                <a:cs typeface="+mj-cs"/>
              </a:rPr>
              <a:t>気分不快を訴え、胎児徐脈を認めた事例</a:t>
            </a:r>
            <a:endParaRPr kumimoji="1" lang="en-US" altLang="ja-JP" sz="3600" b="0" i="0" u="none" strike="noStrike" kern="1200" cap="none" spc="0" normalizeH="0" baseline="0" noProof="0" dirty="0">
              <a:ln>
                <a:noFill/>
              </a:ln>
              <a:solidFill>
                <a:srgbClr val="000000"/>
              </a:solidFill>
              <a:effectLst/>
              <a:uLnTx/>
              <a:uFillTx/>
              <a:latin typeface="HG丸ｺﾞｼｯｸM-PRO"/>
              <a:ea typeface="HG丸ｺﾞｼｯｸM-PRO"/>
              <a:cs typeface="+mj-cs"/>
            </a:endParaRPr>
          </a:p>
        </p:txBody>
      </p:sp>
      <p:sp>
        <p:nvSpPr>
          <p:cNvPr id="2" name="スライド番号プレースホルダー 1">
            <a:extLst>
              <a:ext uri="{FF2B5EF4-FFF2-40B4-BE49-F238E27FC236}">
                <a16:creationId xmlns:a16="http://schemas.microsoft.com/office/drawing/2014/main" id="{F66013B3-6975-47B3-B6D9-8BB489B4411D}"/>
              </a:ext>
            </a:extLst>
          </p:cNvPr>
          <p:cNvSpPr>
            <a:spLocks noGrp="1"/>
          </p:cNvSpPr>
          <p:nvPr>
            <p:ph type="sldNum" sz="quarter" idx="12"/>
          </p:nvPr>
        </p:nvSpPr>
        <p:spPr/>
        <p:txBody>
          <a:bodyPr/>
          <a:lstStyle/>
          <a:p>
            <a:pPr>
              <a:defRPr/>
            </a:pPr>
            <a:fld id="{930F64EC-FE0A-4460-B896-894E0E1B6F85}" type="slidenum">
              <a:rPr lang="ja-JP" altLang="en-US" smtClean="0"/>
              <a:pPr>
                <a:defRPr/>
              </a:pPr>
              <a:t>51</a:t>
            </a:fld>
            <a:endParaRPr lang="en-US" altLang="ja-JP" dirty="0"/>
          </a:p>
        </p:txBody>
      </p:sp>
    </p:spTree>
    <p:extLst>
      <p:ext uri="{BB962C8B-B14F-4D97-AF65-F5344CB8AC3E}">
        <p14:creationId xmlns:p14="http://schemas.microsoft.com/office/powerpoint/2010/main" val="381917490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D7983A2D-7244-4F43-B882-4EC8EF734475}"/>
              </a:ext>
            </a:extLst>
          </p:cNvPr>
          <p:cNvSpPr txBox="1">
            <a:spLocks noChangeArrowheads="1"/>
          </p:cNvSpPr>
          <p:nvPr/>
        </p:nvSpPr>
        <p:spPr>
          <a:xfrm>
            <a:off x="1495822" y="261442"/>
            <a:ext cx="7560840" cy="527615"/>
          </a:xfrm>
          <a:prstGeom prst="rect">
            <a:avLst/>
          </a:prstGeom>
        </p:spPr>
        <p:txBody>
          <a:bodyPr/>
          <a:lstStyle>
            <a:lvl1pPr algn="ctr" defTabSz="957263" rtl="0" eaLnBrk="0" fontAlgn="base" hangingPunct="0">
              <a:spcBef>
                <a:spcPct val="0"/>
              </a:spcBef>
              <a:spcAft>
                <a:spcPct val="0"/>
              </a:spcAft>
              <a:defRPr kumimoji="1" sz="3600" kern="1200">
                <a:solidFill>
                  <a:schemeClr val="tx2"/>
                </a:solidFill>
                <a:latin typeface="+mj-lt"/>
                <a:ea typeface="+mj-ea"/>
                <a:cs typeface="+mj-cs"/>
              </a:defRPr>
            </a:lvl1pPr>
            <a:lvl2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2pPr>
            <a:lvl3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3pPr>
            <a:lvl4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4pPr>
            <a:lvl5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5pPr>
            <a:lvl6pPr marL="4572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6pPr>
            <a:lvl7pPr marL="9144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7pPr>
            <a:lvl8pPr marL="13716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8pPr>
            <a:lvl9pPr marL="18288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9pPr>
          </a:lstStyle>
          <a:p>
            <a:pPr marL="0" marR="0" lvl="0" indent="0" algn="l" defTabSz="957263"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000000"/>
                </a:solidFill>
                <a:effectLst/>
                <a:uLnTx/>
                <a:uFillTx/>
                <a:latin typeface="HG丸ｺﾞｼｯｸM-PRO"/>
                <a:ea typeface="HG丸ｺﾞｼｯｸM-PRO"/>
                <a:cs typeface="+mj-cs"/>
              </a:rPr>
              <a:t>事例</a:t>
            </a:r>
            <a:r>
              <a:rPr kumimoji="1" lang="en-US" altLang="ja-JP" sz="2400" b="0" i="0" u="none" strike="noStrike" kern="1200" cap="none" spc="0" normalizeH="0" baseline="0" noProof="0" dirty="0">
                <a:ln>
                  <a:noFill/>
                </a:ln>
                <a:solidFill>
                  <a:srgbClr val="000000"/>
                </a:solidFill>
                <a:effectLst/>
                <a:uLnTx/>
                <a:uFillTx/>
                <a:latin typeface="HG丸ｺﾞｼｯｸM-PRO"/>
                <a:ea typeface="HG丸ｺﾞｼｯｸM-PRO"/>
                <a:cs typeface="+mj-cs"/>
              </a:rPr>
              <a:t>3</a:t>
            </a:r>
            <a:r>
              <a:rPr kumimoji="1" lang="ja-JP" altLang="en-US" sz="2400" b="0" i="0" u="none" strike="noStrike" kern="1200" cap="none" spc="0" normalizeH="0" baseline="0" noProof="0" dirty="0">
                <a:ln>
                  <a:noFill/>
                </a:ln>
                <a:solidFill>
                  <a:srgbClr val="000000"/>
                </a:solidFill>
                <a:effectLst/>
                <a:uLnTx/>
                <a:uFillTx/>
                <a:latin typeface="HG丸ｺﾞｼｯｸM-PRO"/>
                <a:ea typeface="HG丸ｺﾞｼｯｸM-PRO"/>
                <a:cs typeface="+mj-cs"/>
              </a:rPr>
              <a:t>：分娩経過中ﾄｲﾚで排尿後に破水し</a:t>
            </a:r>
            <a:endParaRPr kumimoji="1" lang="en-US" altLang="ja-JP" sz="2400" b="0" i="0" u="none" strike="noStrike" kern="1200" cap="none" spc="0" normalizeH="0" baseline="0" noProof="0" dirty="0">
              <a:ln>
                <a:noFill/>
              </a:ln>
              <a:solidFill>
                <a:srgbClr val="000000"/>
              </a:solidFill>
              <a:effectLst/>
              <a:uLnTx/>
              <a:uFillTx/>
              <a:latin typeface="HG丸ｺﾞｼｯｸM-PRO"/>
              <a:ea typeface="HG丸ｺﾞｼｯｸM-PRO"/>
              <a:cs typeface="+mj-cs"/>
            </a:endParaRPr>
          </a:p>
          <a:p>
            <a:pPr marL="0" marR="0" lvl="0" indent="0" algn="l" defTabSz="957263" rtl="0" eaLnBrk="1" fontAlgn="base" latinLnBrk="0" hangingPunct="1">
              <a:lnSpc>
                <a:spcPct val="100000"/>
              </a:lnSpc>
              <a:spcBef>
                <a:spcPct val="0"/>
              </a:spcBef>
              <a:spcAft>
                <a:spcPct val="0"/>
              </a:spcAft>
              <a:buClrTx/>
              <a:buSzTx/>
              <a:buFontTx/>
              <a:buNone/>
              <a:tabLst/>
              <a:defRPr/>
            </a:pPr>
            <a:r>
              <a:rPr lang="ja-JP" altLang="en-US" sz="2400" dirty="0">
                <a:solidFill>
                  <a:srgbClr val="000000"/>
                </a:solidFill>
                <a:latin typeface="HG丸ｺﾞｼｯｸM-PRO"/>
                <a:ea typeface="HG丸ｺﾞｼｯｸM-PRO"/>
              </a:rPr>
              <a:t>　　　  </a:t>
            </a:r>
            <a:r>
              <a:rPr kumimoji="1" lang="ja-JP" altLang="en-US" sz="2400" b="0" i="0" u="none" strike="noStrike" kern="1200" cap="none" spc="0" normalizeH="0" baseline="0" noProof="0" dirty="0">
                <a:ln>
                  <a:noFill/>
                </a:ln>
                <a:solidFill>
                  <a:srgbClr val="000000"/>
                </a:solidFill>
                <a:effectLst/>
                <a:uLnTx/>
                <a:uFillTx/>
                <a:latin typeface="HG丸ｺﾞｼｯｸM-PRO"/>
                <a:ea typeface="HG丸ｺﾞｼｯｸM-PRO"/>
                <a:cs typeface="+mj-cs"/>
              </a:rPr>
              <a:t>気分不快を訴え、胎児徐脈を認めた事例</a:t>
            </a:r>
            <a:endParaRPr kumimoji="1" lang="en-US" altLang="ja-JP" sz="3600" b="0" i="0" u="none" strike="noStrike" kern="1200" cap="none" spc="0" normalizeH="0" baseline="0" noProof="0" dirty="0">
              <a:ln>
                <a:noFill/>
              </a:ln>
              <a:solidFill>
                <a:srgbClr val="000000"/>
              </a:solidFill>
              <a:effectLst/>
              <a:uLnTx/>
              <a:uFillTx/>
              <a:latin typeface="HG丸ｺﾞｼｯｸM-PRO"/>
              <a:ea typeface="HG丸ｺﾞｼｯｸM-PRO"/>
              <a:cs typeface="+mj-cs"/>
            </a:endParaRPr>
          </a:p>
        </p:txBody>
      </p:sp>
      <p:pic>
        <p:nvPicPr>
          <p:cNvPr id="2" name="図 1">
            <a:extLst>
              <a:ext uri="{FF2B5EF4-FFF2-40B4-BE49-F238E27FC236}">
                <a16:creationId xmlns:a16="http://schemas.microsoft.com/office/drawing/2014/main" id="{1859903D-2642-44D1-A7D9-4CF1F82760E3}"/>
              </a:ext>
            </a:extLst>
          </p:cNvPr>
          <p:cNvPicPr>
            <a:picLocks noChangeAspect="1"/>
          </p:cNvPicPr>
          <p:nvPr/>
        </p:nvPicPr>
        <p:blipFill>
          <a:blip r:embed="rId2"/>
          <a:stretch>
            <a:fillRect/>
          </a:stretch>
        </p:blipFill>
        <p:spPr>
          <a:xfrm>
            <a:off x="127670" y="1197546"/>
            <a:ext cx="9632727" cy="2016152"/>
          </a:xfrm>
          <a:prstGeom prst="rect">
            <a:avLst/>
          </a:prstGeom>
        </p:spPr>
      </p:pic>
      <p:pic>
        <p:nvPicPr>
          <p:cNvPr id="3" name="図 2">
            <a:extLst>
              <a:ext uri="{FF2B5EF4-FFF2-40B4-BE49-F238E27FC236}">
                <a16:creationId xmlns:a16="http://schemas.microsoft.com/office/drawing/2014/main" id="{7AFC7B23-F316-4803-B341-89CD748850B0}"/>
              </a:ext>
            </a:extLst>
          </p:cNvPr>
          <p:cNvPicPr>
            <a:picLocks noChangeAspect="1"/>
          </p:cNvPicPr>
          <p:nvPr/>
        </p:nvPicPr>
        <p:blipFill>
          <a:blip r:embed="rId3"/>
          <a:stretch>
            <a:fillRect/>
          </a:stretch>
        </p:blipFill>
        <p:spPr>
          <a:xfrm>
            <a:off x="135216" y="4005858"/>
            <a:ext cx="9713534" cy="2016152"/>
          </a:xfrm>
          <a:prstGeom prst="rect">
            <a:avLst/>
          </a:prstGeom>
        </p:spPr>
      </p:pic>
      <p:pic>
        <p:nvPicPr>
          <p:cNvPr id="5" name="図 4">
            <a:extLst>
              <a:ext uri="{FF2B5EF4-FFF2-40B4-BE49-F238E27FC236}">
                <a16:creationId xmlns:a16="http://schemas.microsoft.com/office/drawing/2014/main" id="{3A46B417-297B-4191-991E-006E4AA50DF1}"/>
              </a:ext>
            </a:extLst>
          </p:cNvPr>
          <p:cNvPicPr>
            <a:picLocks noChangeAspect="1"/>
          </p:cNvPicPr>
          <p:nvPr/>
        </p:nvPicPr>
        <p:blipFill>
          <a:blip r:embed="rId4"/>
          <a:stretch>
            <a:fillRect/>
          </a:stretch>
        </p:blipFill>
        <p:spPr>
          <a:xfrm>
            <a:off x="2580109" y="3525416"/>
            <a:ext cx="1724025" cy="552450"/>
          </a:xfrm>
          <a:prstGeom prst="rect">
            <a:avLst/>
          </a:prstGeom>
        </p:spPr>
      </p:pic>
      <p:sp>
        <p:nvSpPr>
          <p:cNvPr id="10" name="矢印: 五方向 9">
            <a:extLst>
              <a:ext uri="{FF2B5EF4-FFF2-40B4-BE49-F238E27FC236}">
                <a16:creationId xmlns:a16="http://schemas.microsoft.com/office/drawing/2014/main" id="{702A449D-E25E-4916-87EA-3C43BCBAFD5C}"/>
              </a:ext>
            </a:extLst>
          </p:cNvPr>
          <p:cNvSpPr/>
          <p:nvPr/>
        </p:nvSpPr>
        <p:spPr bwMode="auto">
          <a:xfrm>
            <a:off x="7328470" y="6117649"/>
            <a:ext cx="2448272" cy="384803"/>
          </a:xfrm>
          <a:prstGeom prst="homePlate">
            <a:avLst/>
          </a:prstGeom>
          <a:noFill/>
          <a:ln w="12700" cap="flat" cmpd="sng" algn="ctr">
            <a:solidFill>
              <a:schemeClr val="bg1">
                <a:lumMod val="65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2000" b="0" i="0" u="none" strike="noStrike" cap="none" normalizeH="0" baseline="0" dirty="0">
                <a:ln>
                  <a:noFill/>
                </a:ln>
                <a:solidFill>
                  <a:schemeClr val="tx1"/>
                </a:solidFill>
                <a:effectLst/>
                <a:latin typeface="游ゴシック Medium" panose="020B0500000000000000" pitchFamily="50" charset="-128"/>
                <a:ea typeface="游ゴシック Medium" panose="020B0500000000000000" pitchFamily="50" charset="-128"/>
              </a:rPr>
              <a:t>トイレのため中断</a:t>
            </a:r>
          </a:p>
        </p:txBody>
      </p:sp>
      <p:sp>
        <p:nvSpPr>
          <p:cNvPr id="4" name="スライド番号プレースホルダー 3">
            <a:extLst>
              <a:ext uri="{FF2B5EF4-FFF2-40B4-BE49-F238E27FC236}">
                <a16:creationId xmlns:a16="http://schemas.microsoft.com/office/drawing/2014/main" id="{C6228E35-E75C-4FA2-BD3B-55377C7A9245}"/>
              </a:ext>
            </a:extLst>
          </p:cNvPr>
          <p:cNvSpPr>
            <a:spLocks noGrp="1"/>
          </p:cNvSpPr>
          <p:nvPr>
            <p:ph type="sldNum" sz="quarter" idx="12"/>
          </p:nvPr>
        </p:nvSpPr>
        <p:spPr/>
        <p:txBody>
          <a:bodyPr/>
          <a:lstStyle/>
          <a:p>
            <a:pPr>
              <a:defRPr/>
            </a:pPr>
            <a:fld id="{930F64EC-FE0A-4460-B896-894E0E1B6F85}" type="slidenum">
              <a:rPr lang="ja-JP" altLang="en-US" smtClean="0"/>
              <a:pPr>
                <a:defRPr/>
              </a:pPr>
              <a:t>52</a:t>
            </a:fld>
            <a:endParaRPr lang="en-US" altLang="ja-JP" dirty="0"/>
          </a:p>
        </p:txBody>
      </p:sp>
    </p:spTree>
    <p:extLst>
      <p:ext uri="{BB962C8B-B14F-4D97-AF65-F5344CB8AC3E}">
        <p14:creationId xmlns:p14="http://schemas.microsoft.com/office/powerpoint/2010/main" val="194420583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D7983A2D-7244-4F43-B882-4EC8EF734475}"/>
              </a:ext>
            </a:extLst>
          </p:cNvPr>
          <p:cNvSpPr txBox="1">
            <a:spLocks noChangeArrowheads="1"/>
          </p:cNvSpPr>
          <p:nvPr/>
        </p:nvSpPr>
        <p:spPr>
          <a:xfrm>
            <a:off x="1495822" y="261442"/>
            <a:ext cx="7560840" cy="527615"/>
          </a:xfrm>
          <a:prstGeom prst="rect">
            <a:avLst/>
          </a:prstGeom>
        </p:spPr>
        <p:txBody>
          <a:bodyPr/>
          <a:lstStyle>
            <a:lvl1pPr algn="ctr" defTabSz="957263" rtl="0" eaLnBrk="0" fontAlgn="base" hangingPunct="0">
              <a:spcBef>
                <a:spcPct val="0"/>
              </a:spcBef>
              <a:spcAft>
                <a:spcPct val="0"/>
              </a:spcAft>
              <a:defRPr kumimoji="1" sz="3600" kern="1200">
                <a:solidFill>
                  <a:schemeClr val="tx2"/>
                </a:solidFill>
                <a:latin typeface="+mj-lt"/>
                <a:ea typeface="+mj-ea"/>
                <a:cs typeface="+mj-cs"/>
              </a:defRPr>
            </a:lvl1pPr>
            <a:lvl2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2pPr>
            <a:lvl3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3pPr>
            <a:lvl4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4pPr>
            <a:lvl5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5pPr>
            <a:lvl6pPr marL="4572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6pPr>
            <a:lvl7pPr marL="9144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7pPr>
            <a:lvl8pPr marL="13716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8pPr>
            <a:lvl9pPr marL="18288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9pPr>
          </a:lstStyle>
          <a:p>
            <a:pPr marL="0" marR="0" lvl="0" indent="0" algn="l" defTabSz="957263"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000000"/>
                </a:solidFill>
                <a:effectLst/>
                <a:uLnTx/>
                <a:uFillTx/>
                <a:latin typeface="HG丸ｺﾞｼｯｸM-PRO"/>
                <a:ea typeface="HG丸ｺﾞｼｯｸM-PRO"/>
                <a:cs typeface="+mj-cs"/>
              </a:rPr>
              <a:t>事例</a:t>
            </a:r>
            <a:r>
              <a:rPr kumimoji="1" lang="en-US" altLang="ja-JP" sz="2400" b="0" i="0" u="none" strike="noStrike" kern="1200" cap="none" spc="0" normalizeH="0" baseline="0" noProof="0" dirty="0">
                <a:ln>
                  <a:noFill/>
                </a:ln>
                <a:solidFill>
                  <a:srgbClr val="000000"/>
                </a:solidFill>
                <a:effectLst/>
                <a:uLnTx/>
                <a:uFillTx/>
                <a:latin typeface="HG丸ｺﾞｼｯｸM-PRO"/>
                <a:ea typeface="HG丸ｺﾞｼｯｸM-PRO"/>
                <a:cs typeface="+mj-cs"/>
              </a:rPr>
              <a:t>3</a:t>
            </a:r>
            <a:r>
              <a:rPr kumimoji="1" lang="ja-JP" altLang="en-US" sz="2400" b="0" i="0" u="none" strike="noStrike" kern="1200" cap="none" spc="0" normalizeH="0" baseline="0" noProof="0" dirty="0">
                <a:ln>
                  <a:noFill/>
                </a:ln>
                <a:solidFill>
                  <a:srgbClr val="000000"/>
                </a:solidFill>
                <a:effectLst/>
                <a:uLnTx/>
                <a:uFillTx/>
                <a:latin typeface="HG丸ｺﾞｼｯｸM-PRO"/>
                <a:ea typeface="HG丸ｺﾞｼｯｸM-PRO"/>
                <a:cs typeface="+mj-cs"/>
              </a:rPr>
              <a:t>：分娩経過中ﾄｲﾚで排尿後に破水し</a:t>
            </a:r>
            <a:endParaRPr kumimoji="1" lang="en-US" altLang="ja-JP" sz="2400" b="0" i="0" u="none" strike="noStrike" kern="1200" cap="none" spc="0" normalizeH="0" baseline="0" noProof="0" dirty="0">
              <a:ln>
                <a:noFill/>
              </a:ln>
              <a:solidFill>
                <a:srgbClr val="000000"/>
              </a:solidFill>
              <a:effectLst/>
              <a:uLnTx/>
              <a:uFillTx/>
              <a:latin typeface="HG丸ｺﾞｼｯｸM-PRO"/>
              <a:ea typeface="HG丸ｺﾞｼｯｸM-PRO"/>
              <a:cs typeface="+mj-cs"/>
            </a:endParaRPr>
          </a:p>
          <a:p>
            <a:pPr marL="0" marR="0" lvl="0" indent="0" algn="l" defTabSz="957263" rtl="0" eaLnBrk="1" fontAlgn="base" latinLnBrk="0" hangingPunct="1">
              <a:lnSpc>
                <a:spcPct val="100000"/>
              </a:lnSpc>
              <a:spcBef>
                <a:spcPct val="0"/>
              </a:spcBef>
              <a:spcAft>
                <a:spcPct val="0"/>
              </a:spcAft>
              <a:buClrTx/>
              <a:buSzTx/>
              <a:buFontTx/>
              <a:buNone/>
              <a:tabLst/>
              <a:defRPr/>
            </a:pPr>
            <a:r>
              <a:rPr lang="ja-JP" altLang="en-US" sz="2400" dirty="0">
                <a:solidFill>
                  <a:srgbClr val="000000"/>
                </a:solidFill>
                <a:latin typeface="HG丸ｺﾞｼｯｸM-PRO"/>
                <a:ea typeface="HG丸ｺﾞｼｯｸM-PRO"/>
              </a:rPr>
              <a:t>　　　  </a:t>
            </a:r>
            <a:r>
              <a:rPr kumimoji="1" lang="ja-JP" altLang="en-US" sz="2400" b="0" i="0" u="none" strike="noStrike" kern="1200" cap="none" spc="0" normalizeH="0" baseline="0" noProof="0" dirty="0">
                <a:ln>
                  <a:noFill/>
                </a:ln>
                <a:solidFill>
                  <a:srgbClr val="000000"/>
                </a:solidFill>
                <a:effectLst/>
                <a:uLnTx/>
                <a:uFillTx/>
                <a:latin typeface="HG丸ｺﾞｼｯｸM-PRO"/>
                <a:ea typeface="HG丸ｺﾞｼｯｸM-PRO"/>
                <a:cs typeface="+mj-cs"/>
              </a:rPr>
              <a:t>気分不快を訴え、胎児徐脈を認めた事例</a:t>
            </a:r>
            <a:endParaRPr kumimoji="1" lang="en-US" altLang="ja-JP" sz="3600" b="0" i="0" u="none" strike="noStrike" kern="1200" cap="none" spc="0" normalizeH="0" baseline="0" noProof="0" dirty="0">
              <a:ln>
                <a:noFill/>
              </a:ln>
              <a:solidFill>
                <a:srgbClr val="000000"/>
              </a:solidFill>
              <a:effectLst/>
              <a:uLnTx/>
              <a:uFillTx/>
              <a:latin typeface="HG丸ｺﾞｼｯｸM-PRO"/>
              <a:ea typeface="HG丸ｺﾞｼｯｸM-PRO"/>
              <a:cs typeface="+mj-cs"/>
            </a:endParaRPr>
          </a:p>
        </p:txBody>
      </p:sp>
      <p:sp>
        <p:nvSpPr>
          <p:cNvPr id="8" name="四角形: 角を丸くする 7">
            <a:extLst>
              <a:ext uri="{FF2B5EF4-FFF2-40B4-BE49-F238E27FC236}">
                <a16:creationId xmlns:a16="http://schemas.microsoft.com/office/drawing/2014/main" id="{6300CB84-1340-4B5B-B3C5-64179DEE02A6}"/>
              </a:ext>
            </a:extLst>
          </p:cNvPr>
          <p:cNvSpPr/>
          <p:nvPr/>
        </p:nvSpPr>
        <p:spPr bwMode="auto">
          <a:xfrm>
            <a:off x="551502" y="2889734"/>
            <a:ext cx="6776968" cy="1908212"/>
          </a:xfrm>
          <a:prstGeom prst="roundRect">
            <a:avLst/>
          </a:prstGeom>
          <a:solidFill>
            <a:schemeClr val="bg1">
              <a:lumMod val="85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kumimoji="1" lang="ja-JP" altLang="en-US" sz="2400" b="1" i="0" u="none" strike="noStrike" cap="none" normalizeH="0" baseline="0" dirty="0">
                <a:ln>
                  <a:noFill/>
                </a:ln>
                <a:solidFill>
                  <a:schemeClr val="tx1"/>
                </a:solidFill>
                <a:effectLst/>
                <a:latin typeface="游ゴシック Medium" panose="020B0500000000000000" pitchFamily="50" charset="-128"/>
                <a:ea typeface="游ゴシック Medium" panose="020B0500000000000000" pitchFamily="50" charset="-128"/>
              </a:rPr>
              <a:t>病室の入り口で座りこんでいる</a:t>
            </a:r>
            <a:endParaRPr kumimoji="1" lang="en-US" altLang="ja-JP" sz="2400" b="1" i="0" u="none" strike="noStrike" cap="none" normalizeH="0" baseline="0" dirty="0">
              <a:ln>
                <a:noFill/>
              </a:ln>
              <a:solidFill>
                <a:schemeClr val="tx1"/>
              </a:solidFill>
              <a:effectLst/>
              <a:latin typeface="游ゴシック Medium" panose="020B0500000000000000" pitchFamily="50" charset="-128"/>
              <a:ea typeface="游ゴシック Medium" panose="020B0500000000000000" pitchFamily="50" charset="-128"/>
            </a:endParaRPr>
          </a:p>
          <a:p>
            <a:pPr marL="0" marR="0" indent="0" defTabSz="914400" rtl="0" eaLnBrk="1" fontAlgn="base" latinLnBrk="0" hangingPunct="1">
              <a:lnSpc>
                <a:spcPct val="100000"/>
              </a:lnSpc>
              <a:spcBef>
                <a:spcPct val="0"/>
              </a:spcBef>
              <a:spcAft>
                <a:spcPct val="0"/>
              </a:spcAft>
              <a:buClrTx/>
              <a:buSzTx/>
              <a:buFontTx/>
              <a:buNone/>
              <a:tabLst/>
            </a:pPr>
            <a:r>
              <a:rPr lang="ja-JP" altLang="en-US" sz="2400" b="1" dirty="0">
                <a:latin typeface="游ゴシック Medium" panose="020B0500000000000000" pitchFamily="50" charset="-128"/>
                <a:ea typeface="游ゴシック Medium" panose="020B0500000000000000" pitchFamily="50" charset="-128"/>
              </a:rPr>
              <a:t>「突然気分が悪くなった、排尿後破水した」</a:t>
            </a:r>
            <a:endParaRPr lang="en-US" altLang="ja-JP" sz="2400" b="1" dirty="0">
              <a:latin typeface="游ゴシック Medium" panose="020B0500000000000000" pitchFamily="50" charset="-128"/>
              <a:ea typeface="游ゴシック Medium" panose="020B0500000000000000" pitchFamily="50" charset="-128"/>
            </a:endParaRPr>
          </a:p>
          <a:p>
            <a:pPr marL="0" marR="0" indent="0" defTabSz="914400" rtl="0" eaLnBrk="1" fontAlgn="base" latinLnBrk="0" hangingPunct="1">
              <a:lnSpc>
                <a:spcPct val="100000"/>
              </a:lnSpc>
              <a:spcBef>
                <a:spcPct val="0"/>
              </a:spcBef>
              <a:spcAft>
                <a:spcPct val="0"/>
              </a:spcAft>
              <a:buClrTx/>
              <a:buSzTx/>
              <a:buFontTx/>
              <a:buNone/>
              <a:tabLst/>
            </a:pPr>
            <a:r>
              <a:rPr kumimoji="1" lang="ja-JP" altLang="en-US" sz="2400" b="1" i="0" u="none" strike="noStrike" cap="none" normalizeH="0" baseline="0" dirty="0">
                <a:ln>
                  <a:noFill/>
                </a:ln>
                <a:solidFill>
                  <a:schemeClr val="tx1"/>
                </a:solidFill>
                <a:effectLst/>
                <a:latin typeface="游ゴシック Medium" panose="020B0500000000000000" pitchFamily="50" charset="-128"/>
                <a:ea typeface="游ゴシック Medium" panose="020B0500000000000000" pitchFamily="50" charset="-128"/>
              </a:rPr>
              <a:t>顔色不良</a:t>
            </a:r>
            <a:endParaRPr kumimoji="1" lang="en-US" altLang="ja-JP" sz="2400" b="1" i="0" u="none" strike="noStrike" cap="none" normalizeH="0" baseline="0">
              <a:ln>
                <a:noFill/>
              </a:ln>
              <a:solidFill>
                <a:schemeClr val="tx1"/>
              </a:solidFill>
              <a:effectLst/>
              <a:latin typeface="游ゴシック Medium" panose="020B0500000000000000" pitchFamily="50" charset="-128"/>
              <a:ea typeface="游ゴシック Medium" panose="020B0500000000000000" pitchFamily="50" charset="-128"/>
            </a:endParaRPr>
          </a:p>
          <a:p>
            <a:pPr marL="0" marR="0" indent="0" defTabSz="914400" rtl="0" eaLnBrk="1" fontAlgn="base" latinLnBrk="0" hangingPunct="1">
              <a:lnSpc>
                <a:spcPct val="100000"/>
              </a:lnSpc>
              <a:spcBef>
                <a:spcPct val="0"/>
              </a:spcBef>
              <a:spcAft>
                <a:spcPct val="0"/>
              </a:spcAft>
              <a:buClrTx/>
              <a:buSzTx/>
              <a:buFontTx/>
              <a:buNone/>
              <a:tabLst/>
            </a:pPr>
            <a:r>
              <a:rPr kumimoji="1" lang="ja-JP" altLang="en-US" sz="2400" b="1" i="0" u="none" strike="noStrike" cap="none" normalizeH="0" baseline="0" dirty="0">
                <a:ln>
                  <a:noFill/>
                </a:ln>
                <a:solidFill>
                  <a:schemeClr val="tx1"/>
                </a:solidFill>
                <a:effectLst/>
                <a:latin typeface="游ゴシック Medium" panose="020B0500000000000000" pitchFamily="50" charset="-128"/>
                <a:ea typeface="游ゴシック Medium" panose="020B0500000000000000" pitchFamily="50" charset="-128"/>
              </a:rPr>
              <a:t>血圧</a:t>
            </a:r>
            <a:r>
              <a:rPr kumimoji="1" lang="en-US" altLang="ja-JP" sz="2400" b="1" i="0" u="none" strike="noStrike" cap="none" normalizeH="0" baseline="0" dirty="0">
                <a:ln>
                  <a:noFill/>
                </a:ln>
                <a:solidFill>
                  <a:schemeClr val="tx1"/>
                </a:solidFill>
                <a:effectLst/>
                <a:latin typeface="游ゴシック Medium" panose="020B0500000000000000" pitchFamily="50" charset="-128"/>
                <a:ea typeface="游ゴシック Medium" panose="020B0500000000000000" pitchFamily="50" charset="-128"/>
              </a:rPr>
              <a:t>116/70mmHg</a:t>
            </a:r>
            <a:endParaRPr kumimoji="1" lang="ja-JP" altLang="en-US" sz="2000" b="1" i="0" u="none" strike="noStrike" cap="none" normalizeH="0" baseline="0" dirty="0">
              <a:ln>
                <a:noFill/>
              </a:ln>
              <a:solidFill>
                <a:schemeClr val="tx1"/>
              </a:solidFill>
              <a:effectLst/>
              <a:latin typeface="游ゴシック Medium" panose="020B0500000000000000" pitchFamily="50" charset="-128"/>
              <a:ea typeface="游ゴシック Medium" panose="020B0500000000000000" pitchFamily="50" charset="-128"/>
            </a:endParaRPr>
          </a:p>
        </p:txBody>
      </p:sp>
      <p:sp>
        <p:nvSpPr>
          <p:cNvPr id="9" name="矢印: 五方向 8">
            <a:extLst>
              <a:ext uri="{FF2B5EF4-FFF2-40B4-BE49-F238E27FC236}">
                <a16:creationId xmlns:a16="http://schemas.microsoft.com/office/drawing/2014/main" id="{4683B2EE-0339-493D-AF44-4E1FC516848D}"/>
              </a:ext>
            </a:extLst>
          </p:cNvPr>
          <p:cNvSpPr/>
          <p:nvPr/>
        </p:nvSpPr>
        <p:spPr bwMode="auto">
          <a:xfrm>
            <a:off x="4664174" y="5157986"/>
            <a:ext cx="4312264" cy="527615"/>
          </a:xfrm>
          <a:prstGeom prst="homePlate">
            <a:avLst/>
          </a:prstGeom>
          <a:noFill/>
          <a:ln w="12700" cap="flat" cmpd="sng" algn="ctr">
            <a:solidFill>
              <a:schemeClr val="bg1">
                <a:lumMod val="65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2800" b="0" i="0" u="none" strike="noStrike" cap="none" normalizeH="0" baseline="0" dirty="0">
                <a:ln>
                  <a:noFill/>
                </a:ln>
                <a:solidFill>
                  <a:schemeClr val="tx1"/>
                </a:solidFill>
                <a:effectLst/>
                <a:latin typeface="游ゴシック Medium" panose="020B0500000000000000" pitchFamily="50" charset="-128"/>
                <a:ea typeface="游ゴシック Medium" panose="020B0500000000000000" pitchFamily="50" charset="-128"/>
              </a:rPr>
              <a:t>車椅子でベッドへ移動</a:t>
            </a:r>
          </a:p>
        </p:txBody>
      </p:sp>
      <p:sp>
        <p:nvSpPr>
          <p:cNvPr id="11" name="四角形: 角を丸くする 10">
            <a:extLst>
              <a:ext uri="{FF2B5EF4-FFF2-40B4-BE49-F238E27FC236}">
                <a16:creationId xmlns:a16="http://schemas.microsoft.com/office/drawing/2014/main" id="{EB526866-2FD5-463D-A11F-6ECFC5A162AA}"/>
              </a:ext>
            </a:extLst>
          </p:cNvPr>
          <p:cNvSpPr/>
          <p:nvPr/>
        </p:nvSpPr>
        <p:spPr bwMode="auto">
          <a:xfrm>
            <a:off x="919758" y="2002079"/>
            <a:ext cx="2448272" cy="527615"/>
          </a:xfrm>
          <a:prstGeom prst="roundRect">
            <a:avLst/>
          </a:prstGeom>
          <a:noFill/>
          <a:ln w="9525" cap="flat" cmpd="sng" algn="ctr">
            <a:solidFill>
              <a:schemeClr val="tx1"/>
            </a:solidFill>
            <a:prstDash val="dashDot"/>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50000"/>
              </a:lnSpc>
              <a:spcBef>
                <a:spcPct val="0"/>
              </a:spcBef>
              <a:spcAft>
                <a:spcPct val="0"/>
              </a:spcAft>
              <a:buClrTx/>
              <a:buSzTx/>
              <a:buFontTx/>
              <a:buNone/>
              <a:tabLst/>
            </a:pPr>
            <a:r>
              <a:rPr kumimoji="1" lang="ja-JP" altLang="en-US" sz="1800" b="0" i="0" u="none" strike="noStrike" cap="none" normalizeH="0" baseline="0" dirty="0">
                <a:ln>
                  <a:noFill/>
                </a:ln>
                <a:solidFill>
                  <a:schemeClr val="tx1"/>
                </a:solidFill>
                <a:effectLst/>
                <a:latin typeface="游ゴシック Medium" panose="020B0500000000000000" pitchFamily="50" charset="-128"/>
                <a:ea typeface="游ゴシック Medium" panose="020B0500000000000000" pitchFamily="50" charset="-128"/>
              </a:rPr>
              <a:t>児</a:t>
            </a:r>
            <a:r>
              <a:rPr lang="ja-JP" altLang="en-US" dirty="0">
                <a:latin typeface="游ゴシック Medium" panose="020B0500000000000000" pitchFamily="50" charset="-128"/>
                <a:ea typeface="游ゴシック Medium" panose="020B0500000000000000" pitchFamily="50" charset="-128"/>
              </a:rPr>
              <a:t>娩出の</a:t>
            </a:r>
            <a:r>
              <a:rPr lang="en-US" altLang="ja-JP" dirty="0">
                <a:latin typeface="游ゴシック Medium" panose="020B0500000000000000" pitchFamily="50" charset="-128"/>
                <a:ea typeface="游ゴシック Medium" panose="020B0500000000000000" pitchFamily="50" charset="-128"/>
              </a:rPr>
              <a:t>1</a:t>
            </a:r>
            <a:r>
              <a:rPr lang="ja-JP" altLang="en-US" dirty="0">
                <a:latin typeface="游ゴシック Medium" panose="020B0500000000000000" pitchFamily="50" charset="-128"/>
                <a:ea typeface="游ゴシック Medium" panose="020B0500000000000000" pitchFamily="50" charset="-128"/>
              </a:rPr>
              <a:t>時間</a:t>
            </a:r>
            <a:r>
              <a:rPr lang="en-US" altLang="ja-JP" dirty="0">
                <a:latin typeface="游ゴシック Medium" panose="020B0500000000000000" pitchFamily="50" charset="-128"/>
                <a:ea typeface="游ゴシック Medium" panose="020B0500000000000000" pitchFamily="50" charset="-128"/>
              </a:rPr>
              <a:t>3</a:t>
            </a:r>
            <a:r>
              <a:rPr lang="ja-JP" altLang="en-US" dirty="0">
                <a:latin typeface="游ゴシック Medium" panose="020B0500000000000000" pitchFamily="50" charset="-128"/>
                <a:ea typeface="游ゴシック Medium" panose="020B0500000000000000" pitchFamily="50" charset="-128"/>
              </a:rPr>
              <a:t>分前</a:t>
            </a:r>
            <a:endParaRPr kumimoji="1" lang="ja-JP" altLang="en-US" sz="1800" b="0" i="0" u="none" strike="noStrike" cap="none" normalizeH="0" baseline="0" dirty="0">
              <a:ln>
                <a:noFill/>
              </a:ln>
              <a:solidFill>
                <a:schemeClr val="tx1"/>
              </a:solidFill>
              <a:effectLst/>
              <a:latin typeface="游ゴシック Medium" panose="020B0500000000000000" pitchFamily="50" charset="-128"/>
              <a:ea typeface="游ゴシック Medium" panose="020B0500000000000000" pitchFamily="50" charset="-128"/>
            </a:endParaRPr>
          </a:p>
        </p:txBody>
      </p:sp>
      <p:sp>
        <p:nvSpPr>
          <p:cNvPr id="2" name="スライド番号プレースホルダー 1">
            <a:extLst>
              <a:ext uri="{FF2B5EF4-FFF2-40B4-BE49-F238E27FC236}">
                <a16:creationId xmlns:a16="http://schemas.microsoft.com/office/drawing/2014/main" id="{74E908D0-5172-4131-9A3E-CA6103EADCD7}"/>
              </a:ext>
            </a:extLst>
          </p:cNvPr>
          <p:cNvSpPr>
            <a:spLocks noGrp="1"/>
          </p:cNvSpPr>
          <p:nvPr>
            <p:ph type="sldNum" sz="quarter" idx="12"/>
          </p:nvPr>
        </p:nvSpPr>
        <p:spPr/>
        <p:txBody>
          <a:bodyPr/>
          <a:lstStyle/>
          <a:p>
            <a:pPr>
              <a:defRPr/>
            </a:pPr>
            <a:fld id="{930F64EC-FE0A-4460-B896-894E0E1B6F85}" type="slidenum">
              <a:rPr lang="ja-JP" altLang="en-US" smtClean="0"/>
              <a:pPr>
                <a:defRPr/>
              </a:pPr>
              <a:t>53</a:t>
            </a:fld>
            <a:endParaRPr lang="en-US" altLang="ja-JP" dirty="0"/>
          </a:p>
        </p:txBody>
      </p:sp>
    </p:spTree>
    <p:extLst>
      <p:ext uri="{BB962C8B-B14F-4D97-AF65-F5344CB8AC3E}">
        <p14:creationId xmlns:p14="http://schemas.microsoft.com/office/powerpoint/2010/main" val="95058994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D7983A2D-7244-4F43-B882-4EC8EF734475}"/>
              </a:ext>
            </a:extLst>
          </p:cNvPr>
          <p:cNvSpPr txBox="1">
            <a:spLocks noChangeArrowheads="1"/>
          </p:cNvSpPr>
          <p:nvPr/>
        </p:nvSpPr>
        <p:spPr>
          <a:xfrm>
            <a:off x="1495822" y="261442"/>
            <a:ext cx="7560840" cy="527615"/>
          </a:xfrm>
          <a:prstGeom prst="rect">
            <a:avLst/>
          </a:prstGeom>
        </p:spPr>
        <p:txBody>
          <a:bodyPr/>
          <a:lstStyle>
            <a:lvl1pPr algn="ctr" defTabSz="957263" rtl="0" eaLnBrk="0" fontAlgn="base" hangingPunct="0">
              <a:spcBef>
                <a:spcPct val="0"/>
              </a:spcBef>
              <a:spcAft>
                <a:spcPct val="0"/>
              </a:spcAft>
              <a:defRPr kumimoji="1" sz="3600" kern="1200">
                <a:solidFill>
                  <a:schemeClr val="tx2"/>
                </a:solidFill>
                <a:latin typeface="+mj-lt"/>
                <a:ea typeface="+mj-ea"/>
                <a:cs typeface="+mj-cs"/>
              </a:defRPr>
            </a:lvl1pPr>
            <a:lvl2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2pPr>
            <a:lvl3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3pPr>
            <a:lvl4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4pPr>
            <a:lvl5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5pPr>
            <a:lvl6pPr marL="4572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6pPr>
            <a:lvl7pPr marL="9144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7pPr>
            <a:lvl8pPr marL="13716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8pPr>
            <a:lvl9pPr marL="18288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9pPr>
          </a:lstStyle>
          <a:p>
            <a:pPr marL="0" marR="0" lvl="0" indent="0" algn="l" defTabSz="957263"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000000"/>
                </a:solidFill>
                <a:effectLst/>
                <a:uLnTx/>
                <a:uFillTx/>
                <a:latin typeface="HG丸ｺﾞｼｯｸM-PRO"/>
                <a:ea typeface="HG丸ｺﾞｼｯｸM-PRO"/>
                <a:cs typeface="+mj-cs"/>
              </a:rPr>
              <a:t>事例</a:t>
            </a:r>
            <a:r>
              <a:rPr kumimoji="1" lang="en-US" altLang="ja-JP" sz="2400" b="0" i="0" u="none" strike="noStrike" kern="1200" cap="none" spc="0" normalizeH="0" baseline="0" noProof="0" dirty="0">
                <a:ln>
                  <a:noFill/>
                </a:ln>
                <a:solidFill>
                  <a:srgbClr val="000000"/>
                </a:solidFill>
                <a:effectLst/>
                <a:uLnTx/>
                <a:uFillTx/>
                <a:latin typeface="HG丸ｺﾞｼｯｸM-PRO"/>
                <a:ea typeface="HG丸ｺﾞｼｯｸM-PRO"/>
                <a:cs typeface="+mj-cs"/>
              </a:rPr>
              <a:t>3</a:t>
            </a:r>
            <a:r>
              <a:rPr kumimoji="1" lang="ja-JP" altLang="en-US" sz="2400" b="0" i="0" u="none" strike="noStrike" kern="1200" cap="none" spc="0" normalizeH="0" baseline="0" noProof="0" dirty="0">
                <a:ln>
                  <a:noFill/>
                </a:ln>
                <a:solidFill>
                  <a:srgbClr val="000000"/>
                </a:solidFill>
                <a:effectLst/>
                <a:uLnTx/>
                <a:uFillTx/>
                <a:latin typeface="HG丸ｺﾞｼｯｸM-PRO"/>
                <a:ea typeface="HG丸ｺﾞｼｯｸM-PRO"/>
                <a:cs typeface="+mj-cs"/>
              </a:rPr>
              <a:t>：分娩経過中ﾄｲﾚで排尿後に破水し</a:t>
            </a:r>
            <a:endParaRPr kumimoji="1" lang="en-US" altLang="ja-JP" sz="2400" b="0" i="0" u="none" strike="noStrike" kern="1200" cap="none" spc="0" normalizeH="0" baseline="0" noProof="0" dirty="0">
              <a:ln>
                <a:noFill/>
              </a:ln>
              <a:solidFill>
                <a:srgbClr val="000000"/>
              </a:solidFill>
              <a:effectLst/>
              <a:uLnTx/>
              <a:uFillTx/>
              <a:latin typeface="HG丸ｺﾞｼｯｸM-PRO"/>
              <a:ea typeface="HG丸ｺﾞｼｯｸM-PRO"/>
              <a:cs typeface="+mj-cs"/>
            </a:endParaRPr>
          </a:p>
          <a:p>
            <a:pPr marL="0" marR="0" lvl="0" indent="0" algn="l" defTabSz="957263" rtl="0" eaLnBrk="1" fontAlgn="base" latinLnBrk="0" hangingPunct="1">
              <a:lnSpc>
                <a:spcPct val="100000"/>
              </a:lnSpc>
              <a:spcBef>
                <a:spcPct val="0"/>
              </a:spcBef>
              <a:spcAft>
                <a:spcPct val="0"/>
              </a:spcAft>
              <a:buClrTx/>
              <a:buSzTx/>
              <a:buFontTx/>
              <a:buNone/>
              <a:tabLst/>
              <a:defRPr/>
            </a:pPr>
            <a:r>
              <a:rPr lang="ja-JP" altLang="en-US" sz="2400" dirty="0">
                <a:solidFill>
                  <a:srgbClr val="000000"/>
                </a:solidFill>
                <a:latin typeface="HG丸ｺﾞｼｯｸM-PRO"/>
                <a:ea typeface="HG丸ｺﾞｼｯｸM-PRO"/>
              </a:rPr>
              <a:t>　　　  </a:t>
            </a:r>
            <a:r>
              <a:rPr kumimoji="1" lang="ja-JP" altLang="en-US" sz="2400" b="0" i="0" u="none" strike="noStrike" kern="1200" cap="none" spc="0" normalizeH="0" baseline="0" noProof="0" dirty="0">
                <a:ln>
                  <a:noFill/>
                </a:ln>
                <a:solidFill>
                  <a:srgbClr val="000000"/>
                </a:solidFill>
                <a:effectLst/>
                <a:uLnTx/>
                <a:uFillTx/>
                <a:latin typeface="HG丸ｺﾞｼｯｸM-PRO"/>
                <a:ea typeface="HG丸ｺﾞｼｯｸM-PRO"/>
                <a:cs typeface="+mj-cs"/>
              </a:rPr>
              <a:t>気分不快を訴え、胎児徐脈を認めた事例</a:t>
            </a:r>
            <a:endParaRPr kumimoji="1" lang="en-US" altLang="ja-JP" sz="3600" b="0" i="0" u="none" strike="noStrike" kern="1200" cap="none" spc="0" normalizeH="0" baseline="0" noProof="0" dirty="0">
              <a:ln>
                <a:noFill/>
              </a:ln>
              <a:solidFill>
                <a:srgbClr val="000000"/>
              </a:solidFill>
              <a:effectLst/>
              <a:uLnTx/>
              <a:uFillTx/>
              <a:latin typeface="HG丸ｺﾞｼｯｸM-PRO"/>
              <a:ea typeface="HG丸ｺﾞｼｯｸM-PRO"/>
              <a:cs typeface="+mj-cs"/>
            </a:endParaRPr>
          </a:p>
        </p:txBody>
      </p:sp>
      <p:pic>
        <p:nvPicPr>
          <p:cNvPr id="4" name="図 3">
            <a:extLst>
              <a:ext uri="{FF2B5EF4-FFF2-40B4-BE49-F238E27FC236}">
                <a16:creationId xmlns:a16="http://schemas.microsoft.com/office/drawing/2014/main" id="{EC26ABD8-11FC-4BB7-9101-5370BD7FF625}"/>
              </a:ext>
            </a:extLst>
          </p:cNvPr>
          <p:cNvPicPr>
            <a:picLocks noChangeAspect="1"/>
          </p:cNvPicPr>
          <p:nvPr/>
        </p:nvPicPr>
        <p:blipFill>
          <a:blip r:embed="rId2"/>
          <a:stretch>
            <a:fillRect/>
          </a:stretch>
        </p:blipFill>
        <p:spPr>
          <a:xfrm>
            <a:off x="95439" y="2147607"/>
            <a:ext cx="9713534" cy="2564373"/>
          </a:xfrm>
          <a:prstGeom prst="rect">
            <a:avLst/>
          </a:prstGeom>
        </p:spPr>
      </p:pic>
      <p:pic>
        <p:nvPicPr>
          <p:cNvPr id="2" name="図 1">
            <a:extLst>
              <a:ext uri="{FF2B5EF4-FFF2-40B4-BE49-F238E27FC236}">
                <a16:creationId xmlns:a16="http://schemas.microsoft.com/office/drawing/2014/main" id="{A633A6B5-3E7C-44C9-8EF5-89A739D62117}"/>
              </a:ext>
            </a:extLst>
          </p:cNvPr>
          <p:cNvPicPr>
            <a:picLocks noChangeAspect="1"/>
          </p:cNvPicPr>
          <p:nvPr/>
        </p:nvPicPr>
        <p:blipFill>
          <a:blip r:embed="rId3"/>
          <a:stretch>
            <a:fillRect/>
          </a:stretch>
        </p:blipFill>
        <p:spPr>
          <a:xfrm>
            <a:off x="199678" y="1730521"/>
            <a:ext cx="1581150" cy="685800"/>
          </a:xfrm>
          <a:prstGeom prst="rect">
            <a:avLst/>
          </a:prstGeom>
        </p:spPr>
      </p:pic>
      <p:pic>
        <p:nvPicPr>
          <p:cNvPr id="3" name="図 2">
            <a:extLst>
              <a:ext uri="{FF2B5EF4-FFF2-40B4-BE49-F238E27FC236}">
                <a16:creationId xmlns:a16="http://schemas.microsoft.com/office/drawing/2014/main" id="{C25A0B3A-9EDA-4DF8-8CFC-DF0E13EFCBC2}"/>
              </a:ext>
            </a:extLst>
          </p:cNvPr>
          <p:cNvPicPr>
            <a:picLocks noChangeAspect="1"/>
          </p:cNvPicPr>
          <p:nvPr/>
        </p:nvPicPr>
        <p:blipFill>
          <a:blip r:embed="rId4"/>
          <a:stretch>
            <a:fillRect/>
          </a:stretch>
        </p:blipFill>
        <p:spPr>
          <a:xfrm>
            <a:off x="3481164" y="1701602"/>
            <a:ext cx="1543050" cy="704850"/>
          </a:xfrm>
          <a:prstGeom prst="rect">
            <a:avLst/>
          </a:prstGeom>
        </p:spPr>
      </p:pic>
      <p:pic>
        <p:nvPicPr>
          <p:cNvPr id="10" name="図 9">
            <a:extLst>
              <a:ext uri="{FF2B5EF4-FFF2-40B4-BE49-F238E27FC236}">
                <a16:creationId xmlns:a16="http://schemas.microsoft.com/office/drawing/2014/main" id="{0CD8A924-FED9-4822-A40B-72D363FC111D}"/>
              </a:ext>
            </a:extLst>
          </p:cNvPr>
          <p:cNvPicPr>
            <a:picLocks noChangeAspect="1"/>
          </p:cNvPicPr>
          <p:nvPr/>
        </p:nvPicPr>
        <p:blipFill>
          <a:blip r:embed="rId5"/>
          <a:stretch>
            <a:fillRect/>
          </a:stretch>
        </p:blipFill>
        <p:spPr>
          <a:xfrm>
            <a:off x="1242665" y="4633802"/>
            <a:ext cx="1076325" cy="447675"/>
          </a:xfrm>
          <a:prstGeom prst="rect">
            <a:avLst/>
          </a:prstGeom>
        </p:spPr>
      </p:pic>
      <p:pic>
        <p:nvPicPr>
          <p:cNvPr id="11" name="図 10">
            <a:extLst>
              <a:ext uri="{FF2B5EF4-FFF2-40B4-BE49-F238E27FC236}">
                <a16:creationId xmlns:a16="http://schemas.microsoft.com/office/drawing/2014/main" id="{BC64FA57-80A4-4C3E-A50A-598B2E9F1821}"/>
              </a:ext>
            </a:extLst>
          </p:cNvPr>
          <p:cNvPicPr>
            <a:picLocks noChangeAspect="1"/>
          </p:cNvPicPr>
          <p:nvPr/>
        </p:nvPicPr>
        <p:blipFill>
          <a:blip r:embed="rId6"/>
          <a:stretch>
            <a:fillRect/>
          </a:stretch>
        </p:blipFill>
        <p:spPr>
          <a:xfrm>
            <a:off x="2431926" y="4581922"/>
            <a:ext cx="1343025" cy="542925"/>
          </a:xfrm>
          <a:prstGeom prst="rect">
            <a:avLst/>
          </a:prstGeom>
        </p:spPr>
      </p:pic>
      <p:pic>
        <p:nvPicPr>
          <p:cNvPr id="13" name="図 12">
            <a:extLst>
              <a:ext uri="{FF2B5EF4-FFF2-40B4-BE49-F238E27FC236}">
                <a16:creationId xmlns:a16="http://schemas.microsoft.com/office/drawing/2014/main" id="{30AC8447-2026-4CA6-9555-4486492BD889}"/>
              </a:ext>
            </a:extLst>
          </p:cNvPr>
          <p:cNvPicPr>
            <a:picLocks noChangeAspect="1"/>
          </p:cNvPicPr>
          <p:nvPr/>
        </p:nvPicPr>
        <p:blipFill>
          <a:blip r:embed="rId7"/>
          <a:stretch>
            <a:fillRect/>
          </a:stretch>
        </p:blipFill>
        <p:spPr>
          <a:xfrm>
            <a:off x="4808190" y="4588577"/>
            <a:ext cx="2390775" cy="714375"/>
          </a:xfrm>
          <a:prstGeom prst="rect">
            <a:avLst/>
          </a:prstGeom>
        </p:spPr>
      </p:pic>
      <p:pic>
        <p:nvPicPr>
          <p:cNvPr id="15" name="図 14">
            <a:extLst>
              <a:ext uri="{FF2B5EF4-FFF2-40B4-BE49-F238E27FC236}">
                <a16:creationId xmlns:a16="http://schemas.microsoft.com/office/drawing/2014/main" id="{8A0134D9-4614-455E-AD74-86B61885DB0B}"/>
              </a:ext>
            </a:extLst>
          </p:cNvPr>
          <p:cNvPicPr>
            <a:picLocks noChangeAspect="1"/>
          </p:cNvPicPr>
          <p:nvPr/>
        </p:nvPicPr>
        <p:blipFill>
          <a:blip r:embed="rId8"/>
          <a:stretch>
            <a:fillRect/>
          </a:stretch>
        </p:blipFill>
        <p:spPr>
          <a:xfrm>
            <a:off x="5600278" y="1557586"/>
            <a:ext cx="2057400" cy="857250"/>
          </a:xfrm>
          <a:prstGeom prst="rect">
            <a:avLst/>
          </a:prstGeom>
        </p:spPr>
      </p:pic>
      <p:sp>
        <p:nvSpPr>
          <p:cNvPr id="5" name="スライド番号プレースホルダー 4">
            <a:extLst>
              <a:ext uri="{FF2B5EF4-FFF2-40B4-BE49-F238E27FC236}">
                <a16:creationId xmlns:a16="http://schemas.microsoft.com/office/drawing/2014/main" id="{0613B0B0-8540-470C-8F92-B85E65AC59AC}"/>
              </a:ext>
            </a:extLst>
          </p:cNvPr>
          <p:cNvSpPr>
            <a:spLocks noGrp="1"/>
          </p:cNvSpPr>
          <p:nvPr>
            <p:ph type="sldNum" sz="quarter" idx="12"/>
          </p:nvPr>
        </p:nvSpPr>
        <p:spPr/>
        <p:txBody>
          <a:bodyPr/>
          <a:lstStyle/>
          <a:p>
            <a:pPr>
              <a:defRPr/>
            </a:pPr>
            <a:fld id="{930F64EC-FE0A-4460-B896-894E0E1B6F85}" type="slidenum">
              <a:rPr lang="ja-JP" altLang="en-US" smtClean="0"/>
              <a:pPr>
                <a:defRPr/>
              </a:pPr>
              <a:t>54</a:t>
            </a:fld>
            <a:endParaRPr lang="en-US" altLang="ja-JP" dirty="0"/>
          </a:p>
        </p:txBody>
      </p:sp>
    </p:spTree>
    <p:extLst>
      <p:ext uri="{BB962C8B-B14F-4D97-AF65-F5344CB8AC3E}">
        <p14:creationId xmlns:p14="http://schemas.microsoft.com/office/powerpoint/2010/main" val="422203567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D7983A2D-7244-4F43-B882-4EC8EF734475}"/>
              </a:ext>
            </a:extLst>
          </p:cNvPr>
          <p:cNvSpPr txBox="1">
            <a:spLocks noChangeArrowheads="1"/>
          </p:cNvSpPr>
          <p:nvPr/>
        </p:nvSpPr>
        <p:spPr>
          <a:xfrm>
            <a:off x="1495822" y="261442"/>
            <a:ext cx="7560840" cy="527615"/>
          </a:xfrm>
          <a:prstGeom prst="rect">
            <a:avLst/>
          </a:prstGeom>
        </p:spPr>
        <p:txBody>
          <a:bodyPr/>
          <a:lstStyle>
            <a:lvl1pPr algn="ctr" defTabSz="957263" rtl="0" eaLnBrk="0" fontAlgn="base" hangingPunct="0">
              <a:spcBef>
                <a:spcPct val="0"/>
              </a:spcBef>
              <a:spcAft>
                <a:spcPct val="0"/>
              </a:spcAft>
              <a:defRPr kumimoji="1" sz="3600" kern="1200">
                <a:solidFill>
                  <a:schemeClr val="tx2"/>
                </a:solidFill>
                <a:latin typeface="+mj-lt"/>
                <a:ea typeface="+mj-ea"/>
                <a:cs typeface="+mj-cs"/>
              </a:defRPr>
            </a:lvl1pPr>
            <a:lvl2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2pPr>
            <a:lvl3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3pPr>
            <a:lvl4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4pPr>
            <a:lvl5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5pPr>
            <a:lvl6pPr marL="4572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6pPr>
            <a:lvl7pPr marL="9144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7pPr>
            <a:lvl8pPr marL="13716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8pPr>
            <a:lvl9pPr marL="18288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9pPr>
          </a:lstStyle>
          <a:p>
            <a:pPr marL="0" marR="0" lvl="0" indent="0" algn="l" defTabSz="957263"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000000"/>
                </a:solidFill>
                <a:effectLst/>
                <a:uLnTx/>
                <a:uFillTx/>
                <a:latin typeface="HG丸ｺﾞｼｯｸM-PRO"/>
                <a:ea typeface="HG丸ｺﾞｼｯｸM-PRO"/>
                <a:cs typeface="+mj-cs"/>
              </a:rPr>
              <a:t>事例</a:t>
            </a:r>
            <a:r>
              <a:rPr kumimoji="1" lang="en-US" altLang="ja-JP" sz="2400" b="0" i="0" u="none" strike="noStrike" kern="1200" cap="none" spc="0" normalizeH="0" baseline="0" noProof="0" dirty="0">
                <a:ln>
                  <a:noFill/>
                </a:ln>
                <a:solidFill>
                  <a:srgbClr val="000000"/>
                </a:solidFill>
                <a:effectLst/>
                <a:uLnTx/>
                <a:uFillTx/>
                <a:latin typeface="HG丸ｺﾞｼｯｸM-PRO"/>
                <a:ea typeface="HG丸ｺﾞｼｯｸM-PRO"/>
                <a:cs typeface="+mj-cs"/>
              </a:rPr>
              <a:t>3</a:t>
            </a:r>
            <a:r>
              <a:rPr kumimoji="1" lang="ja-JP" altLang="en-US" sz="2400" b="0" i="0" u="none" strike="noStrike" kern="1200" cap="none" spc="0" normalizeH="0" baseline="0" noProof="0" dirty="0">
                <a:ln>
                  <a:noFill/>
                </a:ln>
                <a:solidFill>
                  <a:srgbClr val="000000"/>
                </a:solidFill>
                <a:effectLst/>
                <a:uLnTx/>
                <a:uFillTx/>
                <a:latin typeface="HG丸ｺﾞｼｯｸM-PRO"/>
                <a:ea typeface="HG丸ｺﾞｼｯｸM-PRO"/>
                <a:cs typeface="+mj-cs"/>
              </a:rPr>
              <a:t>：分娩経過中ﾄｲﾚで排尿後に破水し</a:t>
            </a:r>
            <a:endParaRPr kumimoji="1" lang="en-US" altLang="ja-JP" sz="2400" b="0" i="0" u="none" strike="noStrike" kern="1200" cap="none" spc="0" normalizeH="0" baseline="0" noProof="0" dirty="0">
              <a:ln>
                <a:noFill/>
              </a:ln>
              <a:solidFill>
                <a:srgbClr val="000000"/>
              </a:solidFill>
              <a:effectLst/>
              <a:uLnTx/>
              <a:uFillTx/>
              <a:latin typeface="HG丸ｺﾞｼｯｸM-PRO"/>
              <a:ea typeface="HG丸ｺﾞｼｯｸM-PRO"/>
              <a:cs typeface="+mj-cs"/>
            </a:endParaRPr>
          </a:p>
          <a:p>
            <a:pPr marL="0" marR="0" lvl="0" indent="0" algn="l" defTabSz="957263" rtl="0" eaLnBrk="1" fontAlgn="base" latinLnBrk="0" hangingPunct="1">
              <a:lnSpc>
                <a:spcPct val="100000"/>
              </a:lnSpc>
              <a:spcBef>
                <a:spcPct val="0"/>
              </a:spcBef>
              <a:spcAft>
                <a:spcPct val="0"/>
              </a:spcAft>
              <a:buClrTx/>
              <a:buSzTx/>
              <a:buFontTx/>
              <a:buNone/>
              <a:tabLst/>
              <a:defRPr/>
            </a:pPr>
            <a:r>
              <a:rPr lang="ja-JP" altLang="en-US" sz="2400" dirty="0">
                <a:solidFill>
                  <a:srgbClr val="000000"/>
                </a:solidFill>
                <a:latin typeface="HG丸ｺﾞｼｯｸM-PRO"/>
                <a:ea typeface="HG丸ｺﾞｼｯｸM-PRO"/>
              </a:rPr>
              <a:t>　　　  </a:t>
            </a:r>
            <a:r>
              <a:rPr kumimoji="1" lang="ja-JP" altLang="en-US" sz="2400" b="0" i="0" u="none" strike="noStrike" kern="1200" cap="none" spc="0" normalizeH="0" baseline="0" noProof="0" dirty="0">
                <a:ln>
                  <a:noFill/>
                </a:ln>
                <a:solidFill>
                  <a:srgbClr val="000000"/>
                </a:solidFill>
                <a:effectLst/>
                <a:uLnTx/>
                <a:uFillTx/>
                <a:latin typeface="HG丸ｺﾞｼｯｸM-PRO"/>
                <a:ea typeface="HG丸ｺﾞｼｯｸM-PRO"/>
                <a:cs typeface="+mj-cs"/>
              </a:rPr>
              <a:t>気分不快を訴え、胎児徐脈を認めた事例</a:t>
            </a:r>
            <a:endParaRPr kumimoji="1" lang="en-US" altLang="ja-JP" sz="3600" b="0" i="0" u="none" strike="noStrike" kern="1200" cap="none" spc="0" normalizeH="0" baseline="0" noProof="0" dirty="0">
              <a:ln>
                <a:noFill/>
              </a:ln>
              <a:solidFill>
                <a:srgbClr val="000000"/>
              </a:solidFill>
              <a:effectLst/>
              <a:uLnTx/>
              <a:uFillTx/>
              <a:latin typeface="HG丸ｺﾞｼｯｸM-PRO"/>
              <a:ea typeface="HG丸ｺﾞｼｯｸM-PRO"/>
              <a:cs typeface="+mj-cs"/>
            </a:endParaRPr>
          </a:p>
        </p:txBody>
      </p:sp>
      <p:pic>
        <p:nvPicPr>
          <p:cNvPr id="2" name="図 1">
            <a:extLst>
              <a:ext uri="{FF2B5EF4-FFF2-40B4-BE49-F238E27FC236}">
                <a16:creationId xmlns:a16="http://schemas.microsoft.com/office/drawing/2014/main" id="{77DC62C0-12D5-4714-8338-1C3F81D88680}"/>
              </a:ext>
            </a:extLst>
          </p:cNvPr>
          <p:cNvPicPr>
            <a:picLocks noChangeAspect="1"/>
          </p:cNvPicPr>
          <p:nvPr/>
        </p:nvPicPr>
        <p:blipFill>
          <a:blip r:embed="rId2"/>
          <a:stretch>
            <a:fillRect/>
          </a:stretch>
        </p:blipFill>
        <p:spPr>
          <a:xfrm>
            <a:off x="144015" y="2526985"/>
            <a:ext cx="9632727" cy="1858022"/>
          </a:xfrm>
          <a:prstGeom prst="rect">
            <a:avLst/>
          </a:prstGeom>
        </p:spPr>
      </p:pic>
      <p:sp>
        <p:nvSpPr>
          <p:cNvPr id="5" name="矢印: 五方向 4">
            <a:extLst>
              <a:ext uri="{FF2B5EF4-FFF2-40B4-BE49-F238E27FC236}">
                <a16:creationId xmlns:a16="http://schemas.microsoft.com/office/drawing/2014/main" id="{C858A1AA-3490-4CF1-9848-0B5CA3EE0223}"/>
              </a:ext>
            </a:extLst>
          </p:cNvPr>
          <p:cNvSpPr/>
          <p:nvPr/>
        </p:nvSpPr>
        <p:spPr bwMode="auto">
          <a:xfrm>
            <a:off x="7328470" y="4509914"/>
            <a:ext cx="2376264" cy="834954"/>
          </a:xfrm>
          <a:prstGeom prst="homePlate">
            <a:avLst/>
          </a:prstGeom>
          <a:noFill/>
          <a:ln w="12700" cap="flat" cmpd="sng" algn="ctr">
            <a:solidFill>
              <a:schemeClr val="bg1">
                <a:lumMod val="65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50000"/>
              </a:lnSpc>
              <a:spcBef>
                <a:spcPct val="0"/>
              </a:spcBef>
              <a:spcAft>
                <a:spcPct val="0"/>
              </a:spcAft>
              <a:buClrTx/>
              <a:buSzTx/>
              <a:buFontTx/>
              <a:buNone/>
              <a:tabLst/>
            </a:pPr>
            <a:r>
              <a:rPr kumimoji="1" lang="en-US" altLang="ja-JP" sz="1800" b="0" i="0" u="none" strike="noStrike" cap="none" normalizeH="0" baseline="0">
                <a:ln>
                  <a:noFill/>
                </a:ln>
                <a:solidFill>
                  <a:schemeClr val="tx1"/>
                </a:solidFill>
                <a:effectLst/>
                <a:latin typeface="Arial" panose="020B0604020202020204" pitchFamily="34" charset="0"/>
                <a:ea typeface="HG丸ｺﾞｼｯｸM-PRO" panose="020F0600000000000000" pitchFamily="50" charset="-128"/>
              </a:rPr>
              <a:t>14</a:t>
            </a:r>
            <a:r>
              <a:rPr kumimoji="1" lang="ja-JP" altLang="en-US" sz="1800" b="0" i="0" u="none" strike="noStrike" cap="none" normalizeH="0" baseline="0" dirty="0">
                <a:ln>
                  <a:noFill/>
                </a:ln>
                <a:solidFill>
                  <a:schemeClr val="tx1"/>
                </a:solidFill>
                <a:effectLst/>
                <a:latin typeface="Arial" panose="020B0604020202020204" pitchFamily="34" charset="0"/>
                <a:ea typeface="HG丸ｺﾞｼｯｸM-PRO" panose="020F0600000000000000" pitchFamily="50" charset="-128"/>
              </a:rPr>
              <a:t>分後に</a:t>
            </a:r>
            <a:endParaRPr kumimoji="1" lang="en-US" altLang="ja-JP" sz="1800" b="0" i="0" u="none" strike="noStrike" cap="none" normalizeH="0" baseline="0" dirty="0">
              <a:ln>
                <a:noFill/>
              </a:ln>
              <a:solidFill>
                <a:schemeClr val="tx1"/>
              </a:solidFill>
              <a:effectLst/>
              <a:latin typeface="Arial" panose="020B0604020202020204" pitchFamily="34" charset="0"/>
              <a:ea typeface="HG丸ｺﾞｼｯｸM-PRO" panose="020F0600000000000000" pitchFamily="50" charset="-128"/>
            </a:endParaRPr>
          </a:p>
          <a:p>
            <a:pPr marL="0" marR="0" indent="0" algn="ctr" defTabSz="914400" rtl="0" eaLnBrk="1" fontAlgn="base" latinLnBrk="0" hangingPunct="1">
              <a:lnSpc>
                <a:spcPct val="150000"/>
              </a:lnSpc>
              <a:spcBef>
                <a:spcPct val="0"/>
              </a:spcBef>
              <a:spcAft>
                <a:spcPct val="0"/>
              </a:spcAft>
              <a:buClrTx/>
              <a:buSzTx/>
              <a:buFontTx/>
              <a:buNone/>
              <a:tabLst/>
            </a:pPr>
            <a:r>
              <a:rPr lang="ja-JP" altLang="en-US" dirty="0"/>
              <a:t>帝王切開で児娩出</a:t>
            </a:r>
            <a:endParaRPr kumimoji="1" lang="ja-JP" altLang="en-US" sz="1800" b="0" i="0" u="none" strike="noStrike" cap="none" normalizeH="0" baseline="0" dirty="0">
              <a:ln>
                <a:noFill/>
              </a:ln>
              <a:solidFill>
                <a:schemeClr val="tx1"/>
              </a:solidFill>
              <a:effectLst/>
              <a:latin typeface="Arial" panose="020B0604020202020204" pitchFamily="34" charset="0"/>
              <a:ea typeface="HG丸ｺﾞｼｯｸM-PRO" panose="020F0600000000000000" pitchFamily="50" charset="-128"/>
            </a:endParaRPr>
          </a:p>
        </p:txBody>
      </p:sp>
      <p:sp>
        <p:nvSpPr>
          <p:cNvPr id="3" name="スライド番号プレースホルダー 2">
            <a:extLst>
              <a:ext uri="{FF2B5EF4-FFF2-40B4-BE49-F238E27FC236}">
                <a16:creationId xmlns:a16="http://schemas.microsoft.com/office/drawing/2014/main" id="{F5F72F58-7698-4E23-95B7-CCB5E031C823}"/>
              </a:ext>
            </a:extLst>
          </p:cNvPr>
          <p:cNvSpPr>
            <a:spLocks noGrp="1"/>
          </p:cNvSpPr>
          <p:nvPr>
            <p:ph type="sldNum" sz="quarter" idx="12"/>
          </p:nvPr>
        </p:nvSpPr>
        <p:spPr/>
        <p:txBody>
          <a:bodyPr/>
          <a:lstStyle/>
          <a:p>
            <a:pPr>
              <a:defRPr/>
            </a:pPr>
            <a:fld id="{930F64EC-FE0A-4460-B896-894E0E1B6F85}" type="slidenum">
              <a:rPr lang="ja-JP" altLang="en-US" smtClean="0"/>
              <a:pPr>
                <a:defRPr/>
              </a:pPr>
              <a:t>55</a:t>
            </a:fld>
            <a:endParaRPr lang="en-US" altLang="ja-JP" dirty="0"/>
          </a:p>
        </p:txBody>
      </p:sp>
    </p:spTree>
    <p:extLst>
      <p:ext uri="{BB962C8B-B14F-4D97-AF65-F5344CB8AC3E}">
        <p14:creationId xmlns:p14="http://schemas.microsoft.com/office/powerpoint/2010/main" val="63930226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四角形: 角を丸くする 9">
            <a:extLst>
              <a:ext uri="{FF2B5EF4-FFF2-40B4-BE49-F238E27FC236}">
                <a16:creationId xmlns:a16="http://schemas.microsoft.com/office/drawing/2014/main" id="{09228059-7DB9-4B74-B7A1-52A8706538C6}"/>
              </a:ext>
            </a:extLst>
          </p:cNvPr>
          <p:cNvSpPr/>
          <p:nvPr/>
        </p:nvSpPr>
        <p:spPr bwMode="auto">
          <a:xfrm>
            <a:off x="399105" y="1197546"/>
            <a:ext cx="2824909" cy="648071"/>
          </a:xfrm>
          <a:prstGeom prst="round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3200" b="0" i="0" u="none" strike="noStrike" cap="none" normalizeH="0" baseline="0" dirty="0">
                <a:ln>
                  <a:noFill/>
                </a:ln>
                <a:solidFill>
                  <a:schemeClr val="tx1"/>
                </a:solidFill>
                <a:effectLst/>
                <a:latin typeface="游ゴシック Medium" panose="020B0500000000000000" pitchFamily="50" charset="-128"/>
                <a:ea typeface="游ゴシック Medium" panose="020B0500000000000000" pitchFamily="50" charset="-128"/>
              </a:rPr>
              <a:t>妊産婦の所見</a:t>
            </a:r>
          </a:p>
        </p:txBody>
      </p:sp>
      <p:sp>
        <p:nvSpPr>
          <p:cNvPr id="5" name="コンテンツ プレースホルダー 4">
            <a:extLst>
              <a:ext uri="{FF2B5EF4-FFF2-40B4-BE49-F238E27FC236}">
                <a16:creationId xmlns:a16="http://schemas.microsoft.com/office/drawing/2014/main" id="{11D9EB7F-D168-4456-8DFE-5C7BBFFB5468}"/>
              </a:ext>
            </a:extLst>
          </p:cNvPr>
          <p:cNvSpPr>
            <a:spLocks noGrp="1"/>
          </p:cNvSpPr>
          <p:nvPr>
            <p:ph idx="1"/>
          </p:nvPr>
        </p:nvSpPr>
        <p:spPr>
          <a:xfrm>
            <a:off x="535694" y="1930819"/>
            <a:ext cx="8993410" cy="3994100"/>
          </a:xfrm>
        </p:spPr>
        <p:txBody>
          <a:bodyPr/>
          <a:lstStyle/>
          <a:p>
            <a:pPr marL="0" indent="0">
              <a:buNone/>
            </a:pPr>
            <a:r>
              <a:rPr kumimoji="1" lang="en-US" altLang="ja-JP" sz="2800" b="1" dirty="0">
                <a:latin typeface="游ゴシック Medium" panose="020B0500000000000000" pitchFamily="50" charset="-128"/>
                <a:ea typeface="游ゴシック Medium" panose="020B0500000000000000" pitchFamily="50" charset="-128"/>
              </a:rPr>
              <a:t>【</a:t>
            </a:r>
            <a:r>
              <a:rPr kumimoji="1" lang="ja-JP" altLang="en-US" sz="2800" b="1" dirty="0">
                <a:latin typeface="游ゴシック Medium" panose="020B0500000000000000" pitchFamily="50" charset="-128"/>
                <a:ea typeface="游ゴシック Medium" panose="020B0500000000000000" pitchFamily="50" charset="-128"/>
              </a:rPr>
              <a:t>診断</a:t>
            </a:r>
            <a:r>
              <a:rPr kumimoji="1" lang="en-US" altLang="ja-JP" sz="2800" b="1" dirty="0">
                <a:latin typeface="游ゴシック Medium" panose="020B0500000000000000" pitchFamily="50" charset="-128"/>
                <a:ea typeface="游ゴシック Medium" panose="020B0500000000000000" pitchFamily="50" charset="-128"/>
              </a:rPr>
              <a:t>】</a:t>
            </a:r>
            <a:r>
              <a:rPr kumimoji="1" lang="ja-JP" altLang="en-US" sz="2800" dirty="0">
                <a:latin typeface="游ゴシック Medium" panose="020B0500000000000000" pitchFamily="50" charset="-128"/>
                <a:ea typeface="游ゴシック Medium" panose="020B0500000000000000" pitchFamily="50" charset="-128"/>
              </a:rPr>
              <a:t>　臨床的羊水塞栓症</a:t>
            </a:r>
            <a:endParaRPr kumimoji="1" lang="en-US" altLang="ja-JP" sz="2800" dirty="0">
              <a:latin typeface="游ゴシック Medium" panose="020B0500000000000000" pitchFamily="50" charset="-128"/>
              <a:ea typeface="游ゴシック Medium" panose="020B0500000000000000" pitchFamily="50" charset="-128"/>
            </a:endParaRPr>
          </a:p>
          <a:p>
            <a:pPr marL="0" indent="0">
              <a:buNone/>
            </a:pPr>
            <a:r>
              <a:rPr lang="en-US" altLang="ja-JP" sz="2800" b="1" dirty="0">
                <a:latin typeface="游ゴシック Medium" panose="020B0500000000000000" pitchFamily="50" charset="-128"/>
                <a:ea typeface="游ゴシック Medium" panose="020B0500000000000000" pitchFamily="50" charset="-128"/>
              </a:rPr>
              <a:t>【</a:t>
            </a:r>
            <a:r>
              <a:rPr lang="ja-JP" altLang="en-US" sz="2800" b="1" dirty="0">
                <a:latin typeface="游ゴシック Medium" panose="020B0500000000000000" pitchFamily="50" charset="-128"/>
                <a:ea typeface="游ゴシック Medium" panose="020B0500000000000000" pitchFamily="50" charset="-128"/>
              </a:rPr>
              <a:t>診断の根拠</a:t>
            </a:r>
            <a:r>
              <a:rPr lang="en-US" altLang="ja-JP" sz="2800" b="1" dirty="0">
                <a:latin typeface="游ゴシック Medium" panose="020B0500000000000000" pitchFamily="50" charset="-128"/>
                <a:ea typeface="游ゴシック Medium" panose="020B0500000000000000" pitchFamily="50" charset="-128"/>
              </a:rPr>
              <a:t>】</a:t>
            </a:r>
          </a:p>
          <a:p>
            <a:pPr marL="0" indent="0">
              <a:buNone/>
            </a:pPr>
            <a:r>
              <a:rPr kumimoji="1" lang="ja-JP" altLang="en-US" sz="2800" dirty="0">
                <a:latin typeface="游ゴシック Medium" panose="020B0500000000000000" pitchFamily="50" charset="-128"/>
                <a:ea typeface="游ゴシック Medium" panose="020B0500000000000000" pitchFamily="50" charset="-128"/>
              </a:rPr>
              <a:t>分娩経過中に発症</a:t>
            </a:r>
            <a:endParaRPr kumimoji="1" lang="en-US" altLang="ja-JP" sz="2800" dirty="0">
              <a:latin typeface="游ゴシック Medium" panose="020B0500000000000000" pitchFamily="50" charset="-128"/>
              <a:ea typeface="游ゴシック Medium" panose="020B0500000000000000" pitchFamily="50" charset="-128"/>
            </a:endParaRPr>
          </a:p>
          <a:p>
            <a:pPr marL="0" indent="0">
              <a:buNone/>
            </a:pPr>
            <a:r>
              <a:rPr lang="ja-JP" altLang="en-US" sz="2800" dirty="0">
                <a:latin typeface="游ゴシック Medium" panose="020B0500000000000000" pitchFamily="50" charset="-128"/>
                <a:ea typeface="游ゴシック Medium" panose="020B0500000000000000" pitchFamily="50" charset="-128"/>
              </a:rPr>
              <a:t>出血量（児娩出後</a:t>
            </a:r>
            <a:r>
              <a:rPr lang="en-US" altLang="ja-JP" sz="2800" dirty="0">
                <a:latin typeface="游ゴシック Medium" panose="020B0500000000000000" pitchFamily="50" charset="-128"/>
                <a:ea typeface="游ゴシック Medium" panose="020B0500000000000000" pitchFamily="50" charset="-128"/>
              </a:rPr>
              <a:t>2</a:t>
            </a:r>
            <a:r>
              <a:rPr lang="ja-JP" altLang="en-US" sz="2800" dirty="0">
                <a:latin typeface="游ゴシック Medium" panose="020B0500000000000000" pitchFamily="50" charset="-128"/>
                <a:ea typeface="游ゴシック Medium" panose="020B0500000000000000" pitchFamily="50" charset="-128"/>
              </a:rPr>
              <a:t>時間以内）：</a:t>
            </a:r>
            <a:r>
              <a:rPr lang="en-US" altLang="ja-JP" sz="2800" dirty="0">
                <a:latin typeface="游ゴシック Medium" panose="020B0500000000000000" pitchFamily="50" charset="-128"/>
                <a:ea typeface="游ゴシック Medium" panose="020B0500000000000000" pitchFamily="50" charset="-128"/>
              </a:rPr>
              <a:t>2100mL</a:t>
            </a:r>
          </a:p>
          <a:p>
            <a:pPr marL="0" indent="0">
              <a:buNone/>
            </a:pPr>
            <a:r>
              <a:rPr lang="ja-JP" altLang="en-US" sz="2800" dirty="0">
                <a:latin typeface="游ゴシック Medium" panose="020B0500000000000000" pitchFamily="50" charset="-128"/>
                <a:ea typeface="游ゴシック Medium" panose="020B0500000000000000" pitchFamily="50" charset="-128"/>
              </a:rPr>
              <a:t>超音波断層法･手術時の所見から早剥は否定的</a:t>
            </a:r>
            <a:endParaRPr lang="en-US" altLang="ja-JP" sz="2800" dirty="0">
              <a:latin typeface="游ゴシック Medium" panose="020B0500000000000000" pitchFamily="50" charset="-128"/>
              <a:ea typeface="游ゴシック Medium" panose="020B0500000000000000" pitchFamily="50" charset="-128"/>
            </a:endParaRPr>
          </a:p>
          <a:p>
            <a:pPr marL="0" indent="0">
              <a:buNone/>
            </a:pPr>
            <a:r>
              <a:rPr lang="ja-JP" altLang="en-US" sz="2800" dirty="0">
                <a:latin typeface="游ゴシック Medium" panose="020B0500000000000000" pitchFamily="50" charset="-128"/>
                <a:ea typeface="游ゴシック Medium" panose="020B0500000000000000" pitchFamily="50" charset="-128"/>
              </a:rPr>
              <a:t>トイレでの意識消失発作は迷走神経反射とも考えられたが、意識消失後の血液検査で播種性血管内凝固症候群を認め迷走神経反射では説明できない</a:t>
            </a:r>
            <a:endParaRPr kumimoji="1" lang="en-US" altLang="ja-JP" dirty="0"/>
          </a:p>
        </p:txBody>
      </p:sp>
      <p:sp>
        <p:nvSpPr>
          <p:cNvPr id="7" name="Rectangle 2">
            <a:extLst>
              <a:ext uri="{FF2B5EF4-FFF2-40B4-BE49-F238E27FC236}">
                <a16:creationId xmlns:a16="http://schemas.microsoft.com/office/drawing/2014/main" id="{39F38A7D-8642-40EC-8991-E783E6893356}"/>
              </a:ext>
            </a:extLst>
          </p:cNvPr>
          <p:cNvSpPr txBox="1">
            <a:spLocks noChangeArrowheads="1"/>
          </p:cNvSpPr>
          <p:nvPr/>
        </p:nvSpPr>
        <p:spPr>
          <a:xfrm>
            <a:off x="1495822" y="261442"/>
            <a:ext cx="7560840" cy="527615"/>
          </a:xfrm>
          <a:prstGeom prst="rect">
            <a:avLst/>
          </a:prstGeom>
        </p:spPr>
        <p:txBody>
          <a:bodyPr/>
          <a:lstStyle>
            <a:lvl1pPr algn="ctr" defTabSz="957263" rtl="0" eaLnBrk="0" fontAlgn="base" hangingPunct="0">
              <a:spcBef>
                <a:spcPct val="0"/>
              </a:spcBef>
              <a:spcAft>
                <a:spcPct val="0"/>
              </a:spcAft>
              <a:defRPr kumimoji="1" sz="3600" kern="1200">
                <a:solidFill>
                  <a:schemeClr val="tx2"/>
                </a:solidFill>
                <a:latin typeface="+mj-lt"/>
                <a:ea typeface="+mj-ea"/>
                <a:cs typeface="+mj-cs"/>
              </a:defRPr>
            </a:lvl1pPr>
            <a:lvl2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2pPr>
            <a:lvl3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3pPr>
            <a:lvl4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4pPr>
            <a:lvl5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5pPr>
            <a:lvl6pPr marL="4572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6pPr>
            <a:lvl7pPr marL="9144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7pPr>
            <a:lvl8pPr marL="13716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8pPr>
            <a:lvl9pPr marL="18288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9pPr>
          </a:lstStyle>
          <a:p>
            <a:pPr marL="0" marR="0" lvl="0" indent="0" algn="l" defTabSz="957263"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000000"/>
                </a:solidFill>
                <a:effectLst/>
                <a:uLnTx/>
                <a:uFillTx/>
                <a:latin typeface="HG丸ｺﾞｼｯｸM-PRO"/>
                <a:ea typeface="HG丸ｺﾞｼｯｸM-PRO"/>
                <a:cs typeface="+mj-cs"/>
              </a:rPr>
              <a:t>事例</a:t>
            </a:r>
            <a:r>
              <a:rPr kumimoji="1" lang="en-US" altLang="ja-JP" sz="2400" b="0" i="0" u="none" strike="noStrike" kern="1200" cap="none" spc="0" normalizeH="0" baseline="0" noProof="0" dirty="0">
                <a:ln>
                  <a:noFill/>
                </a:ln>
                <a:solidFill>
                  <a:srgbClr val="000000"/>
                </a:solidFill>
                <a:effectLst/>
                <a:uLnTx/>
                <a:uFillTx/>
                <a:latin typeface="HG丸ｺﾞｼｯｸM-PRO"/>
                <a:ea typeface="HG丸ｺﾞｼｯｸM-PRO"/>
                <a:cs typeface="+mj-cs"/>
              </a:rPr>
              <a:t>3</a:t>
            </a:r>
            <a:r>
              <a:rPr kumimoji="1" lang="ja-JP" altLang="en-US" sz="2400" b="0" i="0" u="none" strike="noStrike" kern="1200" cap="none" spc="0" normalizeH="0" baseline="0" noProof="0" dirty="0">
                <a:ln>
                  <a:noFill/>
                </a:ln>
                <a:solidFill>
                  <a:srgbClr val="000000"/>
                </a:solidFill>
                <a:effectLst/>
                <a:uLnTx/>
                <a:uFillTx/>
                <a:latin typeface="HG丸ｺﾞｼｯｸM-PRO"/>
                <a:ea typeface="HG丸ｺﾞｼｯｸM-PRO"/>
                <a:cs typeface="+mj-cs"/>
              </a:rPr>
              <a:t>：分娩経過中ﾄｲﾚで排尿後に破水し</a:t>
            </a:r>
            <a:endParaRPr kumimoji="1" lang="en-US" altLang="ja-JP" sz="2400" b="0" i="0" u="none" strike="noStrike" kern="1200" cap="none" spc="0" normalizeH="0" baseline="0" noProof="0" dirty="0">
              <a:ln>
                <a:noFill/>
              </a:ln>
              <a:solidFill>
                <a:srgbClr val="000000"/>
              </a:solidFill>
              <a:effectLst/>
              <a:uLnTx/>
              <a:uFillTx/>
              <a:latin typeface="HG丸ｺﾞｼｯｸM-PRO"/>
              <a:ea typeface="HG丸ｺﾞｼｯｸM-PRO"/>
              <a:cs typeface="+mj-cs"/>
            </a:endParaRPr>
          </a:p>
          <a:p>
            <a:pPr marL="0" marR="0" lvl="0" indent="0" algn="l" defTabSz="957263" rtl="0" eaLnBrk="1" fontAlgn="base" latinLnBrk="0" hangingPunct="1">
              <a:lnSpc>
                <a:spcPct val="100000"/>
              </a:lnSpc>
              <a:spcBef>
                <a:spcPct val="0"/>
              </a:spcBef>
              <a:spcAft>
                <a:spcPct val="0"/>
              </a:spcAft>
              <a:buClrTx/>
              <a:buSzTx/>
              <a:buFontTx/>
              <a:buNone/>
              <a:tabLst/>
              <a:defRPr/>
            </a:pPr>
            <a:r>
              <a:rPr lang="ja-JP" altLang="en-US" sz="2400" dirty="0">
                <a:solidFill>
                  <a:srgbClr val="000000"/>
                </a:solidFill>
                <a:latin typeface="HG丸ｺﾞｼｯｸM-PRO"/>
                <a:ea typeface="HG丸ｺﾞｼｯｸM-PRO"/>
              </a:rPr>
              <a:t>　　　  </a:t>
            </a:r>
            <a:r>
              <a:rPr kumimoji="1" lang="ja-JP" altLang="en-US" sz="2400" b="0" i="0" u="none" strike="noStrike" kern="1200" cap="none" spc="0" normalizeH="0" baseline="0" noProof="0" dirty="0">
                <a:ln>
                  <a:noFill/>
                </a:ln>
                <a:solidFill>
                  <a:srgbClr val="000000"/>
                </a:solidFill>
                <a:effectLst/>
                <a:uLnTx/>
                <a:uFillTx/>
                <a:latin typeface="HG丸ｺﾞｼｯｸM-PRO"/>
                <a:ea typeface="HG丸ｺﾞｼｯｸM-PRO"/>
                <a:cs typeface="+mj-cs"/>
              </a:rPr>
              <a:t>気分不快を訴え、胎児徐脈を認めた事例</a:t>
            </a:r>
            <a:endParaRPr kumimoji="1" lang="en-US" altLang="ja-JP" sz="3600" b="0" i="0" u="none" strike="noStrike" kern="1200" cap="none" spc="0" normalizeH="0" baseline="0" noProof="0" dirty="0">
              <a:ln>
                <a:noFill/>
              </a:ln>
              <a:solidFill>
                <a:srgbClr val="000000"/>
              </a:solidFill>
              <a:effectLst/>
              <a:uLnTx/>
              <a:uFillTx/>
              <a:latin typeface="HG丸ｺﾞｼｯｸM-PRO"/>
              <a:ea typeface="HG丸ｺﾞｼｯｸM-PRO"/>
              <a:cs typeface="+mj-cs"/>
            </a:endParaRPr>
          </a:p>
        </p:txBody>
      </p:sp>
      <p:sp>
        <p:nvSpPr>
          <p:cNvPr id="2" name="スライド番号プレースホルダー 1">
            <a:extLst>
              <a:ext uri="{FF2B5EF4-FFF2-40B4-BE49-F238E27FC236}">
                <a16:creationId xmlns:a16="http://schemas.microsoft.com/office/drawing/2014/main" id="{01DC4FDF-223A-4D76-B638-7E643DC7F45F}"/>
              </a:ext>
            </a:extLst>
          </p:cNvPr>
          <p:cNvSpPr>
            <a:spLocks noGrp="1"/>
          </p:cNvSpPr>
          <p:nvPr>
            <p:ph type="sldNum" sz="quarter" idx="12"/>
          </p:nvPr>
        </p:nvSpPr>
        <p:spPr/>
        <p:txBody>
          <a:bodyPr/>
          <a:lstStyle/>
          <a:p>
            <a:pPr>
              <a:defRPr/>
            </a:pPr>
            <a:fld id="{930F64EC-FE0A-4460-B896-894E0E1B6F85}" type="slidenum">
              <a:rPr lang="ja-JP" altLang="en-US" smtClean="0"/>
              <a:pPr>
                <a:defRPr/>
              </a:pPr>
              <a:t>56</a:t>
            </a:fld>
            <a:endParaRPr lang="en-US" altLang="ja-JP" dirty="0"/>
          </a:p>
        </p:txBody>
      </p:sp>
    </p:spTree>
    <p:extLst>
      <p:ext uri="{BB962C8B-B14F-4D97-AF65-F5344CB8AC3E}">
        <p14:creationId xmlns:p14="http://schemas.microsoft.com/office/powerpoint/2010/main" val="408199799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四角形: 角を丸くする 9">
            <a:extLst>
              <a:ext uri="{FF2B5EF4-FFF2-40B4-BE49-F238E27FC236}">
                <a16:creationId xmlns:a16="http://schemas.microsoft.com/office/drawing/2014/main" id="{09228059-7DB9-4B74-B7A1-52A8706538C6}"/>
              </a:ext>
            </a:extLst>
          </p:cNvPr>
          <p:cNvSpPr/>
          <p:nvPr/>
        </p:nvSpPr>
        <p:spPr bwMode="auto">
          <a:xfrm>
            <a:off x="399105" y="1197546"/>
            <a:ext cx="2824909" cy="648071"/>
          </a:xfrm>
          <a:prstGeom prst="round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3200" b="0" i="0" u="none" strike="noStrike" cap="none" normalizeH="0" baseline="0" dirty="0">
                <a:ln>
                  <a:noFill/>
                </a:ln>
                <a:solidFill>
                  <a:schemeClr val="tx1"/>
                </a:solidFill>
                <a:effectLst/>
                <a:latin typeface="游ゴシック Medium" panose="020B0500000000000000" pitchFamily="50" charset="-128"/>
                <a:ea typeface="游ゴシック Medium" panose="020B0500000000000000" pitchFamily="50" charset="-128"/>
              </a:rPr>
              <a:t>妊産婦の所見</a:t>
            </a:r>
          </a:p>
        </p:txBody>
      </p:sp>
      <p:sp>
        <p:nvSpPr>
          <p:cNvPr id="5" name="コンテンツ プレースホルダー 4">
            <a:extLst>
              <a:ext uri="{FF2B5EF4-FFF2-40B4-BE49-F238E27FC236}">
                <a16:creationId xmlns:a16="http://schemas.microsoft.com/office/drawing/2014/main" id="{11D9EB7F-D168-4456-8DFE-5C7BBFFB5468}"/>
              </a:ext>
            </a:extLst>
          </p:cNvPr>
          <p:cNvSpPr>
            <a:spLocks noGrp="1"/>
          </p:cNvSpPr>
          <p:nvPr>
            <p:ph idx="1"/>
          </p:nvPr>
        </p:nvSpPr>
        <p:spPr>
          <a:xfrm>
            <a:off x="535694" y="1930819"/>
            <a:ext cx="8993410" cy="3994100"/>
          </a:xfrm>
        </p:spPr>
        <p:txBody>
          <a:bodyPr/>
          <a:lstStyle/>
          <a:p>
            <a:pPr marL="0" indent="0">
              <a:buNone/>
            </a:pPr>
            <a:r>
              <a:rPr lang="en-US" altLang="ja-JP" sz="2800" b="1" dirty="0">
                <a:latin typeface="游ゴシック Medium" panose="020B0500000000000000" pitchFamily="50" charset="-128"/>
                <a:ea typeface="游ゴシック Medium" panose="020B0500000000000000" pitchFamily="50" charset="-128"/>
              </a:rPr>
              <a:t>【</a:t>
            </a:r>
            <a:r>
              <a:rPr lang="ja-JP" altLang="en-US" sz="2800" b="1" dirty="0">
                <a:latin typeface="游ゴシック Medium" panose="020B0500000000000000" pitchFamily="50" charset="-128"/>
                <a:ea typeface="游ゴシック Medium" panose="020B0500000000000000" pitchFamily="50" charset="-128"/>
              </a:rPr>
              <a:t>診断の根拠</a:t>
            </a:r>
            <a:r>
              <a:rPr lang="en-US" altLang="ja-JP" sz="2800" b="1" dirty="0">
                <a:latin typeface="游ゴシック Medium" panose="020B0500000000000000" pitchFamily="50" charset="-128"/>
                <a:ea typeface="游ゴシック Medium" panose="020B0500000000000000" pitchFamily="50" charset="-128"/>
              </a:rPr>
              <a:t>】</a:t>
            </a:r>
          </a:p>
          <a:p>
            <a:pPr marL="0" indent="0">
              <a:buNone/>
            </a:pPr>
            <a:r>
              <a:rPr lang="ja-JP" altLang="en-US" sz="2800" dirty="0">
                <a:latin typeface="游ゴシック Medium" panose="020B0500000000000000" pitchFamily="50" charset="-128"/>
                <a:ea typeface="游ゴシック Medium" panose="020B0500000000000000" pitchFamily="50" charset="-128"/>
              </a:rPr>
              <a:t>　亜鉛コプロポルフィリン</a:t>
            </a:r>
            <a:r>
              <a:rPr lang="en-US" altLang="ja-JP" sz="2800" dirty="0">
                <a:latin typeface="游ゴシック Medium" panose="020B0500000000000000" pitchFamily="50" charset="-128"/>
                <a:ea typeface="游ゴシック Medium" panose="020B0500000000000000" pitchFamily="50" charset="-128"/>
              </a:rPr>
              <a:t>1</a:t>
            </a:r>
            <a:r>
              <a:rPr lang="ja-JP" altLang="en-US" sz="2800" dirty="0">
                <a:latin typeface="游ゴシック Medium" panose="020B0500000000000000" pitchFamily="50" charset="-128"/>
                <a:ea typeface="游ゴシック Medium" panose="020B0500000000000000" pitchFamily="50" charset="-128"/>
              </a:rPr>
              <a:t>：</a:t>
            </a:r>
            <a:r>
              <a:rPr lang="en-US" altLang="ja-JP" sz="2800" dirty="0">
                <a:latin typeface="游ゴシック Medium" panose="020B0500000000000000" pitchFamily="50" charset="-128"/>
                <a:ea typeface="游ゴシック Medium" panose="020B0500000000000000" pitchFamily="50" charset="-128"/>
              </a:rPr>
              <a:t>1.6pmol/mL</a:t>
            </a:r>
          </a:p>
          <a:p>
            <a:pPr marL="0" indent="0">
              <a:buNone/>
            </a:pPr>
            <a:r>
              <a:rPr lang="ja-JP" altLang="en-US" sz="2800" dirty="0">
                <a:latin typeface="游ゴシック Medium" panose="020B0500000000000000" pitchFamily="50" charset="-128"/>
                <a:ea typeface="游ゴシック Medium" panose="020B0500000000000000" pitchFamily="50" charset="-128"/>
              </a:rPr>
              <a:t>　シアリル</a:t>
            </a:r>
            <a:r>
              <a:rPr lang="en-US" altLang="ja-JP" sz="2800" dirty="0">
                <a:latin typeface="游ゴシック Medium" panose="020B0500000000000000" pitchFamily="50" charset="-128"/>
                <a:ea typeface="游ゴシック Medium" panose="020B0500000000000000" pitchFamily="50" charset="-128"/>
              </a:rPr>
              <a:t>TN</a:t>
            </a:r>
            <a:r>
              <a:rPr lang="ja-JP" altLang="en-US" sz="2800" dirty="0">
                <a:latin typeface="游ゴシック Medium" panose="020B0500000000000000" pitchFamily="50" charset="-128"/>
                <a:ea typeface="游ゴシック Medium" panose="020B0500000000000000" pitchFamily="50" charset="-128"/>
              </a:rPr>
              <a:t>抗原：</a:t>
            </a:r>
            <a:r>
              <a:rPr lang="en-US" altLang="ja-JP" sz="2800" dirty="0">
                <a:latin typeface="游ゴシック Medium" panose="020B0500000000000000" pitchFamily="50" charset="-128"/>
                <a:ea typeface="游ゴシック Medium" panose="020B0500000000000000" pitchFamily="50" charset="-128"/>
              </a:rPr>
              <a:t>15.0U/mL</a:t>
            </a:r>
          </a:p>
          <a:p>
            <a:pPr marL="0" indent="0">
              <a:buNone/>
            </a:pPr>
            <a:r>
              <a:rPr kumimoji="1" lang="en-US" altLang="ja-JP" sz="2800" b="1" dirty="0">
                <a:latin typeface="游ゴシック Medium" panose="020B0500000000000000" pitchFamily="50" charset="-128"/>
                <a:ea typeface="游ゴシック Medium" panose="020B0500000000000000" pitchFamily="50" charset="-128"/>
              </a:rPr>
              <a:t>【</a:t>
            </a:r>
            <a:r>
              <a:rPr kumimoji="1" lang="ja-JP" altLang="en-US" sz="2800" b="1" dirty="0">
                <a:latin typeface="游ゴシック Medium" panose="020B0500000000000000" pitchFamily="50" charset="-128"/>
                <a:ea typeface="游ゴシック Medium" panose="020B0500000000000000" pitchFamily="50" charset="-128"/>
              </a:rPr>
              <a:t>転帰</a:t>
            </a:r>
            <a:r>
              <a:rPr kumimoji="1" lang="en-US" altLang="ja-JP" sz="2800" b="1" dirty="0">
                <a:latin typeface="游ゴシック Medium" panose="020B0500000000000000" pitchFamily="50" charset="-128"/>
                <a:ea typeface="游ゴシック Medium" panose="020B0500000000000000" pitchFamily="50" charset="-128"/>
              </a:rPr>
              <a:t>】</a:t>
            </a:r>
            <a:endParaRPr lang="en-US" altLang="ja-JP" sz="2800" b="1" dirty="0">
              <a:latin typeface="游ゴシック Medium" panose="020B0500000000000000" pitchFamily="50" charset="-128"/>
              <a:ea typeface="游ゴシック Medium" panose="020B0500000000000000" pitchFamily="50" charset="-128"/>
            </a:endParaRPr>
          </a:p>
          <a:p>
            <a:pPr marL="0" indent="0">
              <a:buNone/>
            </a:pPr>
            <a:r>
              <a:rPr lang="ja-JP" altLang="en-US" sz="2800" dirty="0">
                <a:latin typeface="游ゴシック Medium" panose="020B0500000000000000" pitchFamily="50" charset="-128"/>
                <a:ea typeface="游ゴシック Medium" panose="020B0500000000000000" pitchFamily="50" charset="-128"/>
              </a:rPr>
              <a:t>　手術後</a:t>
            </a:r>
            <a:r>
              <a:rPr lang="en-US" altLang="ja-JP" sz="2800" dirty="0">
                <a:latin typeface="游ゴシック Medium" panose="020B0500000000000000" pitchFamily="50" charset="-128"/>
                <a:ea typeface="游ゴシック Medium" panose="020B0500000000000000" pitchFamily="50" charset="-128"/>
              </a:rPr>
              <a:t>21</a:t>
            </a:r>
            <a:r>
              <a:rPr lang="ja-JP" altLang="en-US" sz="2800" dirty="0">
                <a:latin typeface="游ゴシック Medium" panose="020B0500000000000000" pitchFamily="50" charset="-128"/>
                <a:ea typeface="游ゴシック Medium" panose="020B0500000000000000" pitchFamily="50" charset="-128"/>
              </a:rPr>
              <a:t>日に退院</a:t>
            </a:r>
            <a:endParaRPr kumimoji="1" lang="en-US" altLang="ja-JP" dirty="0"/>
          </a:p>
        </p:txBody>
      </p:sp>
      <p:sp>
        <p:nvSpPr>
          <p:cNvPr id="7" name="Rectangle 2">
            <a:extLst>
              <a:ext uri="{FF2B5EF4-FFF2-40B4-BE49-F238E27FC236}">
                <a16:creationId xmlns:a16="http://schemas.microsoft.com/office/drawing/2014/main" id="{39F38A7D-8642-40EC-8991-E783E6893356}"/>
              </a:ext>
            </a:extLst>
          </p:cNvPr>
          <p:cNvSpPr txBox="1">
            <a:spLocks noChangeArrowheads="1"/>
          </p:cNvSpPr>
          <p:nvPr/>
        </p:nvSpPr>
        <p:spPr>
          <a:xfrm>
            <a:off x="1495822" y="261442"/>
            <a:ext cx="7560840" cy="527615"/>
          </a:xfrm>
          <a:prstGeom prst="rect">
            <a:avLst/>
          </a:prstGeom>
        </p:spPr>
        <p:txBody>
          <a:bodyPr/>
          <a:lstStyle>
            <a:lvl1pPr algn="ctr" defTabSz="957263" rtl="0" eaLnBrk="0" fontAlgn="base" hangingPunct="0">
              <a:spcBef>
                <a:spcPct val="0"/>
              </a:spcBef>
              <a:spcAft>
                <a:spcPct val="0"/>
              </a:spcAft>
              <a:defRPr kumimoji="1" sz="3600" kern="1200">
                <a:solidFill>
                  <a:schemeClr val="tx2"/>
                </a:solidFill>
                <a:latin typeface="+mj-lt"/>
                <a:ea typeface="+mj-ea"/>
                <a:cs typeface="+mj-cs"/>
              </a:defRPr>
            </a:lvl1pPr>
            <a:lvl2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2pPr>
            <a:lvl3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3pPr>
            <a:lvl4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4pPr>
            <a:lvl5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5pPr>
            <a:lvl6pPr marL="4572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6pPr>
            <a:lvl7pPr marL="9144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7pPr>
            <a:lvl8pPr marL="13716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8pPr>
            <a:lvl9pPr marL="18288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9pPr>
          </a:lstStyle>
          <a:p>
            <a:pPr marL="0" marR="0" lvl="0" indent="0" algn="l" defTabSz="957263"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000000"/>
                </a:solidFill>
                <a:effectLst/>
                <a:uLnTx/>
                <a:uFillTx/>
                <a:latin typeface="HG丸ｺﾞｼｯｸM-PRO"/>
                <a:ea typeface="HG丸ｺﾞｼｯｸM-PRO"/>
                <a:cs typeface="+mj-cs"/>
              </a:rPr>
              <a:t>事例</a:t>
            </a:r>
            <a:r>
              <a:rPr kumimoji="1" lang="en-US" altLang="ja-JP" sz="2400" b="0" i="0" u="none" strike="noStrike" kern="1200" cap="none" spc="0" normalizeH="0" baseline="0" noProof="0" dirty="0">
                <a:ln>
                  <a:noFill/>
                </a:ln>
                <a:solidFill>
                  <a:srgbClr val="000000"/>
                </a:solidFill>
                <a:effectLst/>
                <a:uLnTx/>
                <a:uFillTx/>
                <a:latin typeface="HG丸ｺﾞｼｯｸM-PRO"/>
                <a:ea typeface="HG丸ｺﾞｼｯｸM-PRO"/>
                <a:cs typeface="+mj-cs"/>
              </a:rPr>
              <a:t>3</a:t>
            </a:r>
            <a:r>
              <a:rPr kumimoji="1" lang="ja-JP" altLang="en-US" sz="2400" b="0" i="0" u="none" strike="noStrike" kern="1200" cap="none" spc="0" normalizeH="0" baseline="0" noProof="0" dirty="0">
                <a:ln>
                  <a:noFill/>
                </a:ln>
                <a:solidFill>
                  <a:srgbClr val="000000"/>
                </a:solidFill>
                <a:effectLst/>
                <a:uLnTx/>
                <a:uFillTx/>
                <a:latin typeface="HG丸ｺﾞｼｯｸM-PRO"/>
                <a:ea typeface="HG丸ｺﾞｼｯｸM-PRO"/>
                <a:cs typeface="+mj-cs"/>
              </a:rPr>
              <a:t>：分娩経過中ﾄｲﾚで排尿後に破水し</a:t>
            </a:r>
            <a:endParaRPr kumimoji="1" lang="en-US" altLang="ja-JP" sz="2400" b="0" i="0" u="none" strike="noStrike" kern="1200" cap="none" spc="0" normalizeH="0" baseline="0" noProof="0" dirty="0">
              <a:ln>
                <a:noFill/>
              </a:ln>
              <a:solidFill>
                <a:srgbClr val="000000"/>
              </a:solidFill>
              <a:effectLst/>
              <a:uLnTx/>
              <a:uFillTx/>
              <a:latin typeface="HG丸ｺﾞｼｯｸM-PRO"/>
              <a:ea typeface="HG丸ｺﾞｼｯｸM-PRO"/>
              <a:cs typeface="+mj-cs"/>
            </a:endParaRPr>
          </a:p>
          <a:p>
            <a:pPr marL="0" marR="0" lvl="0" indent="0" algn="l" defTabSz="957263" rtl="0" eaLnBrk="1" fontAlgn="base" latinLnBrk="0" hangingPunct="1">
              <a:lnSpc>
                <a:spcPct val="100000"/>
              </a:lnSpc>
              <a:spcBef>
                <a:spcPct val="0"/>
              </a:spcBef>
              <a:spcAft>
                <a:spcPct val="0"/>
              </a:spcAft>
              <a:buClrTx/>
              <a:buSzTx/>
              <a:buFontTx/>
              <a:buNone/>
              <a:tabLst/>
              <a:defRPr/>
            </a:pPr>
            <a:r>
              <a:rPr lang="ja-JP" altLang="en-US" sz="2400" dirty="0">
                <a:solidFill>
                  <a:srgbClr val="000000"/>
                </a:solidFill>
                <a:latin typeface="HG丸ｺﾞｼｯｸM-PRO"/>
                <a:ea typeface="HG丸ｺﾞｼｯｸM-PRO"/>
              </a:rPr>
              <a:t>　　　  </a:t>
            </a:r>
            <a:r>
              <a:rPr kumimoji="1" lang="ja-JP" altLang="en-US" sz="2400" b="0" i="0" u="none" strike="noStrike" kern="1200" cap="none" spc="0" normalizeH="0" baseline="0" noProof="0" dirty="0">
                <a:ln>
                  <a:noFill/>
                </a:ln>
                <a:solidFill>
                  <a:srgbClr val="000000"/>
                </a:solidFill>
                <a:effectLst/>
                <a:uLnTx/>
                <a:uFillTx/>
                <a:latin typeface="HG丸ｺﾞｼｯｸM-PRO"/>
                <a:ea typeface="HG丸ｺﾞｼｯｸM-PRO"/>
                <a:cs typeface="+mj-cs"/>
              </a:rPr>
              <a:t>気分不快を訴え、胎児徐脈を認めた事例</a:t>
            </a:r>
            <a:endParaRPr kumimoji="1" lang="en-US" altLang="ja-JP" sz="3600" b="0" i="0" u="none" strike="noStrike" kern="1200" cap="none" spc="0" normalizeH="0" baseline="0" noProof="0" dirty="0">
              <a:ln>
                <a:noFill/>
              </a:ln>
              <a:solidFill>
                <a:srgbClr val="000000"/>
              </a:solidFill>
              <a:effectLst/>
              <a:uLnTx/>
              <a:uFillTx/>
              <a:latin typeface="HG丸ｺﾞｼｯｸM-PRO"/>
              <a:ea typeface="HG丸ｺﾞｼｯｸM-PRO"/>
              <a:cs typeface="+mj-cs"/>
            </a:endParaRPr>
          </a:p>
        </p:txBody>
      </p:sp>
      <p:sp>
        <p:nvSpPr>
          <p:cNvPr id="2" name="スライド番号プレースホルダー 1">
            <a:extLst>
              <a:ext uri="{FF2B5EF4-FFF2-40B4-BE49-F238E27FC236}">
                <a16:creationId xmlns:a16="http://schemas.microsoft.com/office/drawing/2014/main" id="{56ADE1A1-6687-4DD3-BBAB-D6FFC079D999}"/>
              </a:ext>
            </a:extLst>
          </p:cNvPr>
          <p:cNvSpPr>
            <a:spLocks noGrp="1"/>
          </p:cNvSpPr>
          <p:nvPr>
            <p:ph type="sldNum" sz="quarter" idx="12"/>
          </p:nvPr>
        </p:nvSpPr>
        <p:spPr/>
        <p:txBody>
          <a:bodyPr/>
          <a:lstStyle/>
          <a:p>
            <a:pPr>
              <a:defRPr/>
            </a:pPr>
            <a:fld id="{930F64EC-FE0A-4460-B896-894E0E1B6F85}" type="slidenum">
              <a:rPr lang="ja-JP" altLang="en-US" smtClean="0"/>
              <a:pPr>
                <a:defRPr/>
              </a:pPr>
              <a:t>57</a:t>
            </a:fld>
            <a:endParaRPr lang="en-US" altLang="ja-JP" dirty="0"/>
          </a:p>
        </p:txBody>
      </p:sp>
    </p:spTree>
    <p:extLst>
      <p:ext uri="{BB962C8B-B14F-4D97-AF65-F5344CB8AC3E}">
        <p14:creationId xmlns:p14="http://schemas.microsoft.com/office/powerpoint/2010/main" val="220045214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四角形: 角を丸くする 9">
            <a:extLst>
              <a:ext uri="{FF2B5EF4-FFF2-40B4-BE49-F238E27FC236}">
                <a16:creationId xmlns:a16="http://schemas.microsoft.com/office/drawing/2014/main" id="{09228059-7DB9-4B74-B7A1-52A8706538C6}"/>
              </a:ext>
            </a:extLst>
          </p:cNvPr>
          <p:cNvSpPr/>
          <p:nvPr/>
        </p:nvSpPr>
        <p:spPr bwMode="auto">
          <a:xfrm>
            <a:off x="399105" y="1197546"/>
            <a:ext cx="2824909" cy="648071"/>
          </a:xfrm>
          <a:prstGeom prst="round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3200" b="0" i="0" u="none" strike="noStrike" cap="none" normalizeH="0" baseline="0" dirty="0">
                <a:ln>
                  <a:noFill/>
                </a:ln>
                <a:solidFill>
                  <a:schemeClr val="tx1"/>
                </a:solidFill>
                <a:effectLst/>
                <a:latin typeface="游ゴシック Medium" panose="020B0500000000000000" pitchFamily="50" charset="-128"/>
                <a:ea typeface="游ゴシック Medium" panose="020B0500000000000000" pitchFamily="50" charset="-128"/>
              </a:rPr>
              <a:t>新生児所見</a:t>
            </a:r>
          </a:p>
        </p:txBody>
      </p:sp>
      <p:sp>
        <p:nvSpPr>
          <p:cNvPr id="5" name="コンテンツ プレースホルダー 4">
            <a:extLst>
              <a:ext uri="{FF2B5EF4-FFF2-40B4-BE49-F238E27FC236}">
                <a16:creationId xmlns:a16="http://schemas.microsoft.com/office/drawing/2014/main" id="{11D9EB7F-D168-4456-8DFE-5C7BBFFB5468}"/>
              </a:ext>
            </a:extLst>
          </p:cNvPr>
          <p:cNvSpPr>
            <a:spLocks noGrp="1"/>
          </p:cNvSpPr>
          <p:nvPr>
            <p:ph idx="1"/>
          </p:nvPr>
        </p:nvSpPr>
        <p:spPr>
          <a:xfrm>
            <a:off x="455501" y="2254106"/>
            <a:ext cx="8993410" cy="3994100"/>
          </a:xfrm>
        </p:spPr>
        <p:txBody>
          <a:bodyPr/>
          <a:lstStyle/>
          <a:p>
            <a:pPr marL="0" indent="0">
              <a:buNone/>
            </a:pPr>
            <a:r>
              <a:rPr lang="en-US" altLang="ja-JP" sz="2800" b="1" dirty="0">
                <a:latin typeface="游ゴシック Medium" panose="020B0500000000000000" pitchFamily="50" charset="-128"/>
                <a:ea typeface="游ゴシック Medium" panose="020B0500000000000000" pitchFamily="50" charset="-128"/>
              </a:rPr>
              <a:t>【</a:t>
            </a:r>
            <a:r>
              <a:rPr lang="ja-JP" altLang="en-US" sz="2800" b="1" dirty="0">
                <a:latin typeface="游ゴシック Medium" panose="020B0500000000000000" pitchFamily="50" charset="-128"/>
                <a:ea typeface="游ゴシック Medium" panose="020B0500000000000000" pitchFamily="50" charset="-128"/>
              </a:rPr>
              <a:t>臍帯動脈血ガス分析</a:t>
            </a:r>
            <a:r>
              <a:rPr lang="en-US" altLang="ja-JP" sz="2800" b="1" dirty="0">
                <a:latin typeface="游ゴシック Medium" panose="020B0500000000000000" pitchFamily="50" charset="-128"/>
                <a:ea typeface="游ゴシック Medium" panose="020B0500000000000000" pitchFamily="50" charset="-128"/>
              </a:rPr>
              <a:t>】</a:t>
            </a:r>
          </a:p>
          <a:p>
            <a:pPr marL="0" indent="0">
              <a:buNone/>
            </a:pPr>
            <a:r>
              <a:rPr lang="ja-JP" altLang="en-US" sz="2800" dirty="0">
                <a:latin typeface="游ゴシック Medium" panose="020B0500000000000000" pitchFamily="50" charset="-128"/>
                <a:ea typeface="游ゴシック Medium" panose="020B0500000000000000" pitchFamily="50" charset="-128"/>
              </a:rPr>
              <a:t>　</a:t>
            </a:r>
            <a:r>
              <a:rPr lang="en-US" altLang="ja-JP" sz="2800" dirty="0">
                <a:latin typeface="游ゴシック Medium" panose="020B0500000000000000" pitchFamily="50" charset="-128"/>
                <a:ea typeface="游ゴシック Medium" panose="020B0500000000000000" pitchFamily="50" charset="-128"/>
              </a:rPr>
              <a:t>pH 6.9</a:t>
            </a:r>
            <a:r>
              <a:rPr lang="ja-JP" altLang="en-US" sz="2800" dirty="0">
                <a:latin typeface="游ゴシック Medium" panose="020B0500000000000000" pitchFamily="50" charset="-128"/>
                <a:ea typeface="游ゴシック Medium" panose="020B0500000000000000" pitchFamily="50" charset="-128"/>
              </a:rPr>
              <a:t>台</a:t>
            </a:r>
            <a:endParaRPr lang="en-US" altLang="ja-JP" sz="2800" dirty="0">
              <a:latin typeface="游ゴシック Medium" panose="020B0500000000000000" pitchFamily="50" charset="-128"/>
              <a:ea typeface="游ゴシック Medium" panose="020B0500000000000000" pitchFamily="50" charset="-128"/>
            </a:endParaRPr>
          </a:p>
          <a:p>
            <a:pPr marL="0" indent="0">
              <a:buNone/>
            </a:pPr>
            <a:r>
              <a:rPr lang="en-US" altLang="ja-JP" sz="2800" b="1" dirty="0">
                <a:latin typeface="游ゴシック Medium" panose="020B0500000000000000" pitchFamily="50" charset="-128"/>
                <a:ea typeface="游ゴシック Medium" panose="020B0500000000000000" pitchFamily="50" charset="-128"/>
              </a:rPr>
              <a:t>【</a:t>
            </a:r>
            <a:r>
              <a:rPr lang="ja-JP" altLang="en-US" sz="2800" b="1" dirty="0">
                <a:latin typeface="游ゴシック Medium" panose="020B0500000000000000" pitchFamily="50" charset="-128"/>
                <a:ea typeface="游ゴシック Medium" panose="020B0500000000000000" pitchFamily="50" charset="-128"/>
              </a:rPr>
              <a:t>アプガースコア</a:t>
            </a:r>
            <a:r>
              <a:rPr lang="en-US" altLang="ja-JP" sz="2800" b="1" dirty="0">
                <a:latin typeface="游ゴシック Medium" panose="020B0500000000000000" pitchFamily="50" charset="-128"/>
                <a:ea typeface="游ゴシック Medium" panose="020B0500000000000000" pitchFamily="50" charset="-128"/>
              </a:rPr>
              <a:t>】</a:t>
            </a:r>
            <a:r>
              <a:rPr lang="ja-JP" altLang="en-US" sz="2800" dirty="0">
                <a:latin typeface="游ゴシック Medium" panose="020B0500000000000000" pitchFamily="50" charset="-128"/>
                <a:ea typeface="游ゴシック Medium" panose="020B0500000000000000" pitchFamily="50" charset="-128"/>
              </a:rPr>
              <a:t>　</a:t>
            </a:r>
            <a:endParaRPr lang="en-US" altLang="ja-JP" sz="2800" dirty="0">
              <a:latin typeface="游ゴシック Medium" panose="020B0500000000000000" pitchFamily="50" charset="-128"/>
              <a:ea typeface="游ゴシック Medium" panose="020B0500000000000000" pitchFamily="50" charset="-128"/>
            </a:endParaRPr>
          </a:p>
          <a:p>
            <a:pPr marL="0" indent="0">
              <a:buNone/>
            </a:pPr>
            <a:r>
              <a:rPr lang="ja-JP" altLang="en-US" sz="2800" dirty="0">
                <a:latin typeface="游ゴシック Medium" panose="020B0500000000000000" pitchFamily="50" charset="-128"/>
                <a:ea typeface="游ゴシック Medium" panose="020B0500000000000000" pitchFamily="50" charset="-128"/>
              </a:rPr>
              <a:t>　</a:t>
            </a:r>
            <a:r>
              <a:rPr lang="en-US" altLang="ja-JP" sz="2800" dirty="0">
                <a:latin typeface="游ゴシック Medium" panose="020B0500000000000000" pitchFamily="50" charset="-128"/>
                <a:ea typeface="游ゴシック Medium" panose="020B0500000000000000" pitchFamily="50" charset="-128"/>
              </a:rPr>
              <a:t>1</a:t>
            </a:r>
            <a:r>
              <a:rPr lang="ja-JP" altLang="en-US" sz="2800" dirty="0">
                <a:latin typeface="游ゴシック Medium" panose="020B0500000000000000" pitchFamily="50" charset="-128"/>
                <a:ea typeface="游ゴシック Medium" panose="020B0500000000000000" pitchFamily="50" charset="-128"/>
              </a:rPr>
              <a:t>分：</a:t>
            </a:r>
            <a:r>
              <a:rPr lang="en-US" altLang="ja-JP" sz="2800" dirty="0">
                <a:latin typeface="游ゴシック Medium" panose="020B0500000000000000" pitchFamily="50" charset="-128"/>
                <a:ea typeface="游ゴシック Medium" panose="020B0500000000000000" pitchFamily="50" charset="-128"/>
              </a:rPr>
              <a:t>2</a:t>
            </a:r>
            <a:r>
              <a:rPr lang="ja-JP" altLang="en-US" sz="2800" dirty="0">
                <a:latin typeface="游ゴシック Medium" panose="020B0500000000000000" pitchFamily="50" charset="-128"/>
                <a:ea typeface="游ゴシック Medium" panose="020B0500000000000000" pitchFamily="50" charset="-128"/>
              </a:rPr>
              <a:t>点　</a:t>
            </a:r>
            <a:r>
              <a:rPr lang="en-US" altLang="ja-JP" sz="2800" dirty="0">
                <a:latin typeface="游ゴシック Medium" panose="020B0500000000000000" pitchFamily="50" charset="-128"/>
                <a:ea typeface="游ゴシック Medium" panose="020B0500000000000000" pitchFamily="50" charset="-128"/>
              </a:rPr>
              <a:t>5</a:t>
            </a:r>
            <a:r>
              <a:rPr lang="ja-JP" altLang="en-US" sz="2800" dirty="0">
                <a:latin typeface="游ゴシック Medium" panose="020B0500000000000000" pitchFamily="50" charset="-128"/>
                <a:ea typeface="游ゴシック Medium" panose="020B0500000000000000" pitchFamily="50" charset="-128"/>
              </a:rPr>
              <a:t>分：</a:t>
            </a:r>
            <a:r>
              <a:rPr lang="en-US" altLang="ja-JP" sz="2800" dirty="0">
                <a:latin typeface="游ゴシック Medium" panose="020B0500000000000000" pitchFamily="50" charset="-128"/>
                <a:ea typeface="游ゴシック Medium" panose="020B0500000000000000" pitchFamily="50" charset="-128"/>
              </a:rPr>
              <a:t>7</a:t>
            </a:r>
            <a:r>
              <a:rPr lang="ja-JP" altLang="en-US" sz="2800" dirty="0">
                <a:latin typeface="游ゴシック Medium" panose="020B0500000000000000" pitchFamily="50" charset="-128"/>
                <a:ea typeface="游ゴシック Medium" panose="020B0500000000000000" pitchFamily="50" charset="-128"/>
              </a:rPr>
              <a:t>点</a:t>
            </a:r>
            <a:endParaRPr lang="en-US" altLang="ja-JP" sz="2800" dirty="0">
              <a:latin typeface="游ゴシック Medium" panose="020B0500000000000000" pitchFamily="50" charset="-128"/>
              <a:ea typeface="游ゴシック Medium" panose="020B0500000000000000" pitchFamily="50" charset="-128"/>
            </a:endParaRPr>
          </a:p>
          <a:p>
            <a:pPr marL="0" indent="0">
              <a:buNone/>
            </a:pPr>
            <a:r>
              <a:rPr lang="en-US" altLang="ja-JP" sz="2800" b="1" dirty="0">
                <a:latin typeface="游ゴシック Medium" panose="020B0500000000000000" pitchFamily="50" charset="-128"/>
                <a:ea typeface="游ゴシック Medium" panose="020B0500000000000000" pitchFamily="50" charset="-128"/>
              </a:rPr>
              <a:t>【</a:t>
            </a:r>
            <a:r>
              <a:rPr lang="ja-JP" altLang="en-US" sz="2800" b="1" dirty="0">
                <a:latin typeface="游ゴシック Medium" panose="020B0500000000000000" pitchFamily="50" charset="-128"/>
                <a:ea typeface="游ゴシック Medium" panose="020B0500000000000000" pitchFamily="50" charset="-128"/>
              </a:rPr>
              <a:t>出生体重</a:t>
            </a:r>
            <a:r>
              <a:rPr lang="en-US" altLang="ja-JP" sz="2800" b="1" dirty="0">
                <a:latin typeface="游ゴシック Medium" panose="020B0500000000000000" pitchFamily="50" charset="-128"/>
                <a:ea typeface="游ゴシック Medium" panose="020B0500000000000000" pitchFamily="50" charset="-128"/>
              </a:rPr>
              <a:t>】</a:t>
            </a:r>
          </a:p>
          <a:p>
            <a:pPr marL="0" indent="0">
              <a:buNone/>
            </a:pPr>
            <a:r>
              <a:rPr lang="ja-JP" altLang="en-US" sz="2800" dirty="0">
                <a:latin typeface="游ゴシック Medium" panose="020B0500000000000000" pitchFamily="50" charset="-128"/>
                <a:ea typeface="游ゴシック Medium" panose="020B0500000000000000" pitchFamily="50" charset="-128"/>
              </a:rPr>
              <a:t>　</a:t>
            </a:r>
            <a:r>
              <a:rPr lang="en-US" altLang="ja-JP" sz="2800" dirty="0">
                <a:latin typeface="游ゴシック Medium" panose="020B0500000000000000" pitchFamily="50" charset="-128"/>
                <a:ea typeface="游ゴシック Medium" panose="020B0500000000000000" pitchFamily="50" charset="-128"/>
              </a:rPr>
              <a:t>2900g</a:t>
            </a:r>
            <a:r>
              <a:rPr lang="ja-JP" altLang="en-US" sz="2800" dirty="0">
                <a:latin typeface="游ゴシック Medium" panose="020B0500000000000000" pitchFamily="50" charset="-128"/>
                <a:ea typeface="游ゴシック Medium" panose="020B0500000000000000" pitchFamily="50" charset="-128"/>
              </a:rPr>
              <a:t>台</a:t>
            </a:r>
            <a:endParaRPr lang="en-US" altLang="ja-JP" sz="2800" dirty="0">
              <a:latin typeface="游ゴシック Medium" panose="020B0500000000000000" pitchFamily="50" charset="-128"/>
              <a:ea typeface="游ゴシック Medium" panose="020B0500000000000000" pitchFamily="50" charset="-128"/>
            </a:endParaRPr>
          </a:p>
        </p:txBody>
      </p:sp>
      <p:sp>
        <p:nvSpPr>
          <p:cNvPr id="7" name="Rectangle 2">
            <a:extLst>
              <a:ext uri="{FF2B5EF4-FFF2-40B4-BE49-F238E27FC236}">
                <a16:creationId xmlns:a16="http://schemas.microsoft.com/office/drawing/2014/main" id="{3C7417AB-1E8E-4068-BD41-3893159FEA29}"/>
              </a:ext>
            </a:extLst>
          </p:cNvPr>
          <p:cNvSpPr txBox="1">
            <a:spLocks noChangeArrowheads="1"/>
          </p:cNvSpPr>
          <p:nvPr/>
        </p:nvSpPr>
        <p:spPr>
          <a:xfrm>
            <a:off x="1495822" y="261442"/>
            <a:ext cx="7560840" cy="527615"/>
          </a:xfrm>
          <a:prstGeom prst="rect">
            <a:avLst/>
          </a:prstGeom>
        </p:spPr>
        <p:txBody>
          <a:bodyPr/>
          <a:lstStyle>
            <a:lvl1pPr algn="ctr" defTabSz="957263" rtl="0" eaLnBrk="0" fontAlgn="base" hangingPunct="0">
              <a:spcBef>
                <a:spcPct val="0"/>
              </a:spcBef>
              <a:spcAft>
                <a:spcPct val="0"/>
              </a:spcAft>
              <a:defRPr kumimoji="1" sz="3600" kern="1200">
                <a:solidFill>
                  <a:schemeClr val="tx2"/>
                </a:solidFill>
                <a:latin typeface="+mj-lt"/>
                <a:ea typeface="+mj-ea"/>
                <a:cs typeface="+mj-cs"/>
              </a:defRPr>
            </a:lvl1pPr>
            <a:lvl2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2pPr>
            <a:lvl3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3pPr>
            <a:lvl4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4pPr>
            <a:lvl5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5pPr>
            <a:lvl6pPr marL="4572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6pPr>
            <a:lvl7pPr marL="9144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7pPr>
            <a:lvl8pPr marL="13716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8pPr>
            <a:lvl9pPr marL="18288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9pPr>
          </a:lstStyle>
          <a:p>
            <a:pPr marL="0" marR="0" lvl="0" indent="0" algn="l" defTabSz="957263"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000000"/>
                </a:solidFill>
                <a:effectLst/>
                <a:uLnTx/>
                <a:uFillTx/>
                <a:latin typeface="HG丸ｺﾞｼｯｸM-PRO"/>
                <a:ea typeface="HG丸ｺﾞｼｯｸM-PRO"/>
                <a:cs typeface="+mj-cs"/>
              </a:rPr>
              <a:t>事例</a:t>
            </a:r>
            <a:r>
              <a:rPr kumimoji="1" lang="en-US" altLang="ja-JP" sz="2400" b="0" i="0" u="none" strike="noStrike" kern="1200" cap="none" spc="0" normalizeH="0" baseline="0" noProof="0" dirty="0">
                <a:ln>
                  <a:noFill/>
                </a:ln>
                <a:solidFill>
                  <a:srgbClr val="000000"/>
                </a:solidFill>
                <a:effectLst/>
                <a:uLnTx/>
                <a:uFillTx/>
                <a:latin typeface="HG丸ｺﾞｼｯｸM-PRO"/>
                <a:ea typeface="HG丸ｺﾞｼｯｸM-PRO"/>
                <a:cs typeface="+mj-cs"/>
              </a:rPr>
              <a:t>3</a:t>
            </a:r>
            <a:r>
              <a:rPr kumimoji="1" lang="ja-JP" altLang="en-US" sz="2400" b="0" i="0" u="none" strike="noStrike" kern="1200" cap="none" spc="0" normalizeH="0" baseline="0" noProof="0" dirty="0">
                <a:ln>
                  <a:noFill/>
                </a:ln>
                <a:solidFill>
                  <a:srgbClr val="000000"/>
                </a:solidFill>
                <a:effectLst/>
                <a:uLnTx/>
                <a:uFillTx/>
                <a:latin typeface="HG丸ｺﾞｼｯｸM-PRO"/>
                <a:ea typeface="HG丸ｺﾞｼｯｸM-PRO"/>
                <a:cs typeface="+mj-cs"/>
              </a:rPr>
              <a:t>：分娩経過中ﾄｲﾚで排尿後に破水し</a:t>
            </a:r>
            <a:endParaRPr kumimoji="1" lang="en-US" altLang="ja-JP" sz="2400" b="0" i="0" u="none" strike="noStrike" kern="1200" cap="none" spc="0" normalizeH="0" baseline="0" noProof="0" dirty="0">
              <a:ln>
                <a:noFill/>
              </a:ln>
              <a:solidFill>
                <a:srgbClr val="000000"/>
              </a:solidFill>
              <a:effectLst/>
              <a:uLnTx/>
              <a:uFillTx/>
              <a:latin typeface="HG丸ｺﾞｼｯｸM-PRO"/>
              <a:ea typeface="HG丸ｺﾞｼｯｸM-PRO"/>
              <a:cs typeface="+mj-cs"/>
            </a:endParaRPr>
          </a:p>
          <a:p>
            <a:pPr marL="0" marR="0" lvl="0" indent="0" algn="l" defTabSz="957263" rtl="0" eaLnBrk="1" fontAlgn="base" latinLnBrk="0" hangingPunct="1">
              <a:lnSpc>
                <a:spcPct val="100000"/>
              </a:lnSpc>
              <a:spcBef>
                <a:spcPct val="0"/>
              </a:spcBef>
              <a:spcAft>
                <a:spcPct val="0"/>
              </a:spcAft>
              <a:buClrTx/>
              <a:buSzTx/>
              <a:buFontTx/>
              <a:buNone/>
              <a:tabLst/>
              <a:defRPr/>
            </a:pPr>
            <a:r>
              <a:rPr lang="ja-JP" altLang="en-US" sz="2400" dirty="0">
                <a:solidFill>
                  <a:srgbClr val="000000"/>
                </a:solidFill>
                <a:latin typeface="HG丸ｺﾞｼｯｸM-PRO"/>
                <a:ea typeface="HG丸ｺﾞｼｯｸM-PRO"/>
              </a:rPr>
              <a:t>　　　  </a:t>
            </a:r>
            <a:r>
              <a:rPr kumimoji="1" lang="ja-JP" altLang="en-US" sz="2400" b="0" i="0" u="none" strike="noStrike" kern="1200" cap="none" spc="0" normalizeH="0" baseline="0" noProof="0" dirty="0">
                <a:ln>
                  <a:noFill/>
                </a:ln>
                <a:solidFill>
                  <a:srgbClr val="000000"/>
                </a:solidFill>
                <a:effectLst/>
                <a:uLnTx/>
                <a:uFillTx/>
                <a:latin typeface="HG丸ｺﾞｼｯｸM-PRO"/>
                <a:ea typeface="HG丸ｺﾞｼｯｸM-PRO"/>
                <a:cs typeface="+mj-cs"/>
              </a:rPr>
              <a:t>気分不快を訴え、胎児徐脈を認めた事例</a:t>
            </a:r>
            <a:endParaRPr kumimoji="1" lang="en-US" altLang="ja-JP" sz="3600" b="0" i="0" u="none" strike="noStrike" kern="1200" cap="none" spc="0" normalizeH="0" baseline="0" noProof="0" dirty="0">
              <a:ln>
                <a:noFill/>
              </a:ln>
              <a:solidFill>
                <a:srgbClr val="000000"/>
              </a:solidFill>
              <a:effectLst/>
              <a:uLnTx/>
              <a:uFillTx/>
              <a:latin typeface="HG丸ｺﾞｼｯｸM-PRO"/>
              <a:ea typeface="HG丸ｺﾞｼｯｸM-PRO"/>
              <a:cs typeface="+mj-cs"/>
            </a:endParaRPr>
          </a:p>
        </p:txBody>
      </p:sp>
      <p:sp>
        <p:nvSpPr>
          <p:cNvPr id="2" name="スライド番号プレースホルダー 1">
            <a:extLst>
              <a:ext uri="{FF2B5EF4-FFF2-40B4-BE49-F238E27FC236}">
                <a16:creationId xmlns:a16="http://schemas.microsoft.com/office/drawing/2014/main" id="{FE696572-D586-4D41-89C1-6D54541DCBB9}"/>
              </a:ext>
            </a:extLst>
          </p:cNvPr>
          <p:cNvSpPr>
            <a:spLocks noGrp="1"/>
          </p:cNvSpPr>
          <p:nvPr>
            <p:ph type="sldNum" sz="quarter" idx="12"/>
          </p:nvPr>
        </p:nvSpPr>
        <p:spPr/>
        <p:txBody>
          <a:bodyPr/>
          <a:lstStyle/>
          <a:p>
            <a:pPr>
              <a:defRPr/>
            </a:pPr>
            <a:fld id="{930F64EC-FE0A-4460-B896-894E0E1B6F85}" type="slidenum">
              <a:rPr lang="ja-JP" altLang="en-US" smtClean="0"/>
              <a:pPr>
                <a:defRPr/>
              </a:pPr>
              <a:t>58</a:t>
            </a:fld>
            <a:endParaRPr lang="en-US" altLang="ja-JP" dirty="0"/>
          </a:p>
        </p:txBody>
      </p:sp>
    </p:spTree>
    <p:extLst>
      <p:ext uri="{BB962C8B-B14F-4D97-AF65-F5344CB8AC3E}">
        <p14:creationId xmlns:p14="http://schemas.microsoft.com/office/powerpoint/2010/main" val="13084671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2341563" y="346075"/>
            <a:ext cx="5219700" cy="644525"/>
          </a:xfrm>
        </p:spPr>
        <p:txBody>
          <a:bodyPr/>
          <a:lstStyle/>
          <a:p>
            <a:pPr eaLnBrk="1" hangingPunct="1"/>
            <a:r>
              <a:rPr lang="ja-JP" altLang="en-US"/>
              <a:t>産科医療補償制度の概要</a:t>
            </a:r>
          </a:p>
        </p:txBody>
      </p:sp>
      <p:sp>
        <p:nvSpPr>
          <p:cNvPr id="12292" name="AutoShape 15"/>
          <p:cNvSpPr>
            <a:spLocks noChangeArrowheads="1"/>
          </p:cNvSpPr>
          <p:nvPr/>
        </p:nvSpPr>
        <p:spPr bwMode="auto">
          <a:xfrm>
            <a:off x="5076825" y="1389063"/>
            <a:ext cx="4541838" cy="2378075"/>
          </a:xfrm>
          <a:prstGeom prst="roundRect">
            <a:avLst>
              <a:gd name="adj" fmla="val 16667"/>
            </a:avLst>
          </a:prstGeom>
          <a:gradFill rotWithShape="1">
            <a:gsLst>
              <a:gs pos="0">
                <a:srgbClr val="FFE7FF"/>
              </a:gs>
              <a:gs pos="100000">
                <a:srgbClr val="FFE7FF"/>
              </a:gs>
            </a:gsLst>
            <a:lin ang="5400000" scaled="1"/>
          </a:gradFill>
          <a:ln w="9525" algn="ctr">
            <a:solidFill>
              <a:schemeClr val="tx1"/>
            </a:solidFill>
            <a:round/>
            <a:headEnd/>
            <a:tailEnd/>
          </a:ln>
          <a:effectLst>
            <a:outerShdw dist="71842" dir="2700000" algn="ctr" rotWithShape="0">
              <a:srgbClr val="808080"/>
            </a:outerShdw>
          </a:effectLst>
        </p:spPr>
        <p:txBody>
          <a:bodyPr lIns="95793" tIns="47896" rIns="95793" bIns="47896" anchor="ctr"/>
          <a:lstStyle>
            <a:lvl1pPr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479425" indent="-2984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957263" indent="-239713"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436688" indent="-239713"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1916113" indent="-239713"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373313"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830513"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287713"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744913"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endParaRPr lang="ja-JP" altLang="en-US" sz="2500">
              <a:solidFill>
                <a:srgbClr val="3333FF"/>
              </a:solidFill>
              <a:ea typeface="HGSｺﾞｼｯｸE" panose="020B0900000000000000" pitchFamily="50" charset="-128"/>
            </a:endParaRPr>
          </a:p>
        </p:txBody>
      </p:sp>
      <p:sp>
        <p:nvSpPr>
          <p:cNvPr id="12293" name="AutoShape 16"/>
          <p:cNvSpPr>
            <a:spLocks noChangeArrowheads="1"/>
          </p:cNvSpPr>
          <p:nvPr/>
        </p:nvSpPr>
        <p:spPr bwMode="auto">
          <a:xfrm>
            <a:off x="307975" y="5067300"/>
            <a:ext cx="9288463" cy="1404938"/>
          </a:xfrm>
          <a:prstGeom prst="roundRect">
            <a:avLst>
              <a:gd name="adj" fmla="val 0"/>
            </a:avLst>
          </a:prstGeom>
          <a:solidFill>
            <a:srgbClr val="FFFF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algn="ctr" eaLnBrk="1" hangingPunct="1"/>
            <a:endParaRPr lang="ja-JP" altLang="en-US"/>
          </a:p>
        </p:txBody>
      </p:sp>
      <p:sp>
        <p:nvSpPr>
          <p:cNvPr id="12294" name="AutoShape 17"/>
          <p:cNvSpPr>
            <a:spLocks noChangeArrowheads="1"/>
          </p:cNvSpPr>
          <p:nvPr/>
        </p:nvSpPr>
        <p:spPr bwMode="auto">
          <a:xfrm>
            <a:off x="195263" y="1389063"/>
            <a:ext cx="4540250" cy="2378075"/>
          </a:xfrm>
          <a:prstGeom prst="roundRect">
            <a:avLst>
              <a:gd name="adj" fmla="val 16667"/>
            </a:avLst>
          </a:prstGeom>
          <a:gradFill rotWithShape="1">
            <a:gsLst>
              <a:gs pos="0">
                <a:srgbClr val="FFE7FF"/>
              </a:gs>
              <a:gs pos="100000">
                <a:srgbClr val="FFE7FF"/>
              </a:gs>
            </a:gsLst>
            <a:lin ang="5400000" scaled="1"/>
          </a:gradFill>
          <a:ln w="9525" algn="ctr">
            <a:solidFill>
              <a:schemeClr val="tx1"/>
            </a:solidFill>
            <a:round/>
            <a:headEnd/>
            <a:tailEnd/>
          </a:ln>
          <a:effectLst>
            <a:outerShdw dist="71842" dir="2700000" algn="ctr" rotWithShape="0">
              <a:srgbClr val="808080"/>
            </a:outerShdw>
          </a:effectLst>
        </p:spPr>
        <p:txBody>
          <a:bodyPr lIns="95793" tIns="47896" rIns="95793" bIns="47896" anchor="ctr"/>
          <a:lstStyle>
            <a:lvl1pPr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479425" indent="-2984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957263" indent="-239713"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436688" indent="-239713"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1916113" indent="-239713"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373313"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830513"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287713"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744913"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endParaRPr lang="ja-JP" altLang="en-US" sz="2500">
              <a:solidFill>
                <a:srgbClr val="3333FF"/>
              </a:solidFill>
              <a:ea typeface="HGSｺﾞｼｯｸE" panose="020B0900000000000000" pitchFamily="50" charset="-128"/>
            </a:endParaRPr>
          </a:p>
        </p:txBody>
      </p:sp>
      <p:sp>
        <p:nvSpPr>
          <p:cNvPr id="254994" name="AutoShape 18"/>
          <p:cNvSpPr>
            <a:spLocks noChangeArrowheads="1"/>
          </p:cNvSpPr>
          <p:nvPr/>
        </p:nvSpPr>
        <p:spPr bwMode="auto">
          <a:xfrm>
            <a:off x="350838" y="5249863"/>
            <a:ext cx="4425950" cy="1042987"/>
          </a:xfrm>
          <a:prstGeom prst="roundRect">
            <a:avLst>
              <a:gd name="adj" fmla="val 50000"/>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793" tIns="47896" rIns="95793" bIns="47896" anchor="ctr"/>
          <a:lstStyle>
            <a:lvl1pPr algn="l" defTabSz="957263" eaLnBrk="0" hangingPunct="0">
              <a:defRPr kumimoji="1">
                <a:solidFill>
                  <a:schemeClr val="tx1"/>
                </a:solidFill>
                <a:latin typeface="Arial" panose="020B0604020202020204" pitchFamily="34" charset="0"/>
                <a:ea typeface="ＭＳ Ｐゴシック" panose="020B0600070205080204" pitchFamily="50" charset="-128"/>
              </a:defRPr>
            </a:lvl1pPr>
            <a:lvl2pPr marL="479425" algn="l" defTabSz="957263" eaLnBrk="0" hangingPunct="0">
              <a:defRPr kumimoji="1">
                <a:solidFill>
                  <a:schemeClr val="tx1"/>
                </a:solidFill>
                <a:latin typeface="Arial" panose="020B0604020202020204" pitchFamily="34" charset="0"/>
                <a:ea typeface="ＭＳ Ｐゴシック" panose="020B0600070205080204" pitchFamily="50" charset="-128"/>
              </a:defRPr>
            </a:lvl2pPr>
            <a:lvl3pPr marL="957263" algn="l" defTabSz="957263" eaLnBrk="0" hangingPunct="0">
              <a:defRPr kumimoji="1">
                <a:solidFill>
                  <a:schemeClr val="tx1"/>
                </a:solidFill>
                <a:latin typeface="Arial" panose="020B0604020202020204" pitchFamily="34" charset="0"/>
                <a:ea typeface="ＭＳ Ｐゴシック" panose="020B0600070205080204" pitchFamily="50" charset="-128"/>
              </a:defRPr>
            </a:lvl3pPr>
            <a:lvl4pPr marL="1436688" algn="l" defTabSz="957263" eaLnBrk="0" hangingPunct="0">
              <a:defRPr kumimoji="1">
                <a:solidFill>
                  <a:schemeClr val="tx1"/>
                </a:solidFill>
                <a:latin typeface="Arial" panose="020B0604020202020204" pitchFamily="34" charset="0"/>
                <a:ea typeface="ＭＳ Ｐゴシック" panose="020B0600070205080204" pitchFamily="50" charset="-128"/>
              </a:defRPr>
            </a:lvl4pPr>
            <a:lvl5pPr marL="1916113" algn="l" defTabSz="957263" eaLnBrk="0" hangingPunct="0">
              <a:defRPr kumimoji="1">
                <a:solidFill>
                  <a:schemeClr val="tx1"/>
                </a:solidFill>
                <a:latin typeface="Arial" panose="020B0604020202020204" pitchFamily="34" charset="0"/>
                <a:ea typeface="ＭＳ Ｐゴシック" panose="020B0600070205080204" pitchFamily="50" charset="-128"/>
              </a:defRPr>
            </a:lvl5pPr>
            <a:lvl6pPr marL="2373313" defTabSz="95726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830513" defTabSz="95726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287713" defTabSz="95726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744913" defTabSz="95726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defRPr/>
            </a:pPr>
            <a:r>
              <a:rPr lang="ja-JP" altLang="en-US" sz="2900" b="1">
                <a:effectLst>
                  <a:outerShdw blurRad="38100" dist="38100" dir="2700000" algn="tl">
                    <a:srgbClr val="C0C0C0"/>
                  </a:outerShdw>
                </a:effectLst>
                <a:ea typeface="HG丸ｺﾞｼｯｸM-PRO" panose="020F0600000000000000" pitchFamily="50" charset="-128"/>
              </a:rPr>
              <a:t>紛争の防止・早期解決</a:t>
            </a:r>
          </a:p>
        </p:txBody>
      </p:sp>
      <p:sp>
        <p:nvSpPr>
          <p:cNvPr id="254995" name="AutoShape 19"/>
          <p:cNvSpPr>
            <a:spLocks noChangeArrowheads="1"/>
          </p:cNvSpPr>
          <p:nvPr/>
        </p:nvSpPr>
        <p:spPr bwMode="auto">
          <a:xfrm>
            <a:off x="5127625" y="5264150"/>
            <a:ext cx="4425950" cy="1035050"/>
          </a:xfrm>
          <a:prstGeom prst="roundRect">
            <a:avLst>
              <a:gd name="adj" fmla="val 50000"/>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793" tIns="47896" rIns="95793" bIns="47896" anchor="ctr"/>
          <a:lstStyle>
            <a:lvl1pPr algn="l" defTabSz="957263" eaLnBrk="0" hangingPunct="0">
              <a:defRPr kumimoji="1">
                <a:solidFill>
                  <a:schemeClr val="tx1"/>
                </a:solidFill>
                <a:latin typeface="Arial" panose="020B0604020202020204" pitchFamily="34" charset="0"/>
                <a:ea typeface="ＭＳ Ｐゴシック" panose="020B0600070205080204" pitchFamily="50" charset="-128"/>
              </a:defRPr>
            </a:lvl1pPr>
            <a:lvl2pPr marL="479425" algn="l" defTabSz="957263" eaLnBrk="0" hangingPunct="0">
              <a:defRPr kumimoji="1">
                <a:solidFill>
                  <a:schemeClr val="tx1"/>
                </a:solidFill>
                <a:latin typeface="Arial" panose="020B0604020202020204" pitchFamily="34" charset="0"/>
                <a:ea typeface="ＭＳ Ｐゴシック" panose="020B0600070205080204" pitchFamily="50" charset="-128"/>
              </a:defRPr>
            </a:lvl2pPr>
            <a:lvl3pPr marL="957263" algn="l" defTabSz="957263" eaLnBrk="0" hangingPunct="0">
              <a:defRPr kumimoji="1">
                <a:solidFill>
                  <a:schemeClr val="tx1"/>
                </a:solidFill>
                <a:latin typeface="Arial" panose="020B0604020202020204" pitchFamily="34" charset="0"/>
                <a:ea typeface="ＭＳ Ｐゴシック" panose="020B0600070205080204" pitchFamily="50" charset="-128"/>
              </a:defRPr>
            </a:lvl3pPr>
            <a:lvl4pPr marL="1436688" algn="l" defTabSz="957263" eaLnBrk="0" hangingPunct="0">
              <a:defRPr kumimoji="1">
                <a:solidFill>
                  <a:schemeClr val="tx1"/>
                </a:solidFill>
                <a:latin typeface="Arial" panose="020B0604020202020204" pitchFamily="34" charset="0"/>
                <a:ea typeface="ＭＳ Ｐゴシック" panose="020B0600070205080204" pitchFamily="50" charset="-128"/>
              </a:defRPr>
            </a:lvl4pPr>
            <a:lvl5pPr marL="1916113" algn="l" defTabSz="957263" eaLnBrk="0" hangingPunct="0">
              <a:defRPr kumimoji="1">
                <a:solidFill>
                  <a:schemeClr val="tx1"/>
                </a:solidFill>
                <a:latin typeface="Arial" panose="020B0604020202020204" pitchFamily="34" charset="0"/>
                <a:ea typeface="ＭＳ Ｐゴシック" panose="020B0600070205080204" pitchFamily="50" charset="-128"/>
              </a:defRPr>
            </a:lvl5pPr>
            <a:lvl6pPr marL="2373313" defTabSz="95726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830513" defTabSz="95726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287713" defTabSz="95726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744913" defTabSz="95726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defRPr/>
            </a:pPr>
            <a:r>
              <a:rPr lang="ja-JP" altLang="en-US" sz="2900" b="1">
                <a:solidFill>
                  <a:schemeClr val="tx2"/>
                </a:solidFill>
                <a:effectLst>
                  <a:outerShdw blurRad="38100" dist="38100" dir="2700000" algn="tl">
                    <a:srgbClr val="C0C0C0"/>
                  </a:outerShdw>
                </a:effectLst>
                <a:ea typeface="HG丸ｺﾞｼｯｸM-PRO" panose="020F0600000000000000" pitchFamily="50" charset="-128"/>
              </a:rPr>
              <a:t>産科医療の質の向上</a:t>
            </a:r>
            <a:endParaRPr lang="ja-JP" altLang="en-US" sz="2900" b="1">
              <a:effectLst>
                <a:outerShdw blurRad="38100" dist="38100" dir="2700000" algn="tl">
                  <a:srgbClr val="C0C0C0"/>
                </a:outerShdw>
              </a:effectLst>
              <a:ea typeface="HG丸ｺﾞｼｯｸM-PRO" panose="020F0600000000000000" pitchFamily="50" charset="-128"/>
            </a:endParaRPr>
          </a:p>
        </p:txBody>
      </p:sp>
      <p:sp>
        <p:nvSpPr>
          <p:cNvPr id="12297" name="Rectangle 20"/>
          <p:cNvSpPr>
            <a:spLocks noChangeArrowheads="1"/>
          </p:cNvSpPr>
          <p:nvPr/>
        </p:nvSpPr>
        <p:spPr bwMode="auto">
          <a:xfrm>
            <a:off x="920750" y="1641475"/>
            <a:ext cx="3086100" cy="539750"/>
          </a:xfrm>
          <a:prstGeom prst="rect">
            <a:avLst/>
          </a:prstGeom>
          <a:solidFill>
            <a:schemeClr val="bg1"/>
          </a:solidFill>
          <a:ln w="1270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93" tIns="47896" rIns="95793" bIns="47896" anchor="ctr"/>
          <a:lstStyle>
            <a:lvl1pPr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479425" indent="-2984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957263" indent="-239713"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436688" indent="-239713"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1916113" indent="-239713"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373313"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830513"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287713"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744913"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kumimoji="0" lang="ja-JP" altLang="en-US" sz="2500">
                <a:ea typeface="HGPｺﾞｼｯｸE" panose="020B0900000000000000" pitchFamily="50" charset="-128"/>
              </a:rPr>
              <a:t>補償の機能</a:t>
            </a:r>
          </a:p>
        </p:txBody>
      </p:sp>
      <p:sp>
        <p:nvSpPr>
          <p:cNvPr id="12298" name="Rectangle 21"/>
          <p:cNvSpPr>
            <a:spLocks noChangeArrowheads="1"/>
          </p:cNvSpPr>
          <p:nvPr/>
        </p:nvSpPr>
        <p:spPr bwMode="auto">
          <a:xfrm>
            <a:off x="5302250" y="1649413"/>
            <a:ext cx="4090988" cy="539750"/>
          </a:xfrm>
          <a:prstGeom prst="rect">
            <a:avLst/>
          </a:prstGeom>
          <a:solidFill>
            <a:schemeClr val="bg1"/>
          </a:solidFill>
          <a:ln w="1270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93" tIns="47896" rIns="95793" bIns="47896" anchor="ctr"/>
          <a:lstStyle>
            <a:lvl1pPr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479425" indent="-2984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957263" indent="-239713"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436688" indent="-239713"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1916113" indent="-239713"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373313"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830513"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287713"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744913"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kumimoji="0" lang="ja-JP" altLang="en-US" sz="2500">
                <a:ea typeface="HGPｺﾞｼｯｸE" panose="020B0900000000000000" pitchFamily="50" charset="-128"/>
              </a:rPr>
              <a:t>原因分析・再発防止の機能</a:t>
            </a:r>
          </a:p>
        </p:txBody>
      </p:sp>
      <p:sp>
        <p:nvSpPr>
          <p:cNvPr id="12299" name="Rectangle 22"/>
          <p:cNvSpPr>
            <a:spLocks noChangeArrowheads="1"/>
          </p:cNvSpPr>
          <p:nvPr/>
        </p:nvSpPr>
        <p:spPr bwMode="auto">
          <a:xfrm>
            <a:off x="1871663" y="3838575"/>
            <a:ext cx="1184275" cy="576263"/>
          </a:xfrm>
          <a:prstGeom prst="rect">
            <a:avLst/>
          </a:prstGeom>
          <a:solidFill>
            <a:srgbClr val="3333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algn="ctr" eaLnBrk="1" hangingPunct="1"/>
            <a:endParaRPr lang="ja-JP" altLang="en-US"/>
          </a:p>
        </p:txBody>
      </p:sp>
      <p:sp>
        <p:nvSpPr>
          <p:cNvPr id="12300" name="Rectangle 23"/>
          <p:cNvSpPr>
            <a:spLocks noChangeArrowheads="1"/>
          </p:cNvSpPr>
          <p:nvPr/>
        </p:nvSpPr>
        <p:spPr bwMode="auto">
          <a:xfrm>
            <a:off x="6713538" y="3840163"/>
            <a:ext cx="1268412" cy="574675"/>
          </a:xfrm>
          <a:prstGeom prst="rect">
            <a:avLst/>
          </a:prstGeom>
          <a:solidFill>
            <a:srgbClr val="3333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algn="ctr" eaLnBrk="1" hangingPunct="1"/>
            <a:endParaRPr lang="ja-JP" altLang="en-US"/>
          </a:p>
        </p:txBody>
      </p:sp>
      <p:sp>
        <p:nvSpPr>
          <p:cNvPr id="12301" name="Rectangle 24"/>
          <p:cNvSpPr>
            <a:spLocks noChangeArrowheads="1"/>
          </p:cNvSpPr>
          <p:nvPr/>
        </p:nvSpPr>
        <p:spPr bwMode="auto">
          <a:xfrm>
            <a:off x="1925638" y="4211638"/>
            <a:ext cx="6053137" cy="203200"/>
          </a:xfrm>
          <a:prstGeom prst="rect">
            <a:avLst/>
          </a:prstGeom>
          <a:solidFill>
            <a:srgbClr val="3333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algn="ctr" eaLnBrk="1" hangingPunct="1"/>
            <a:endParaRPr lang="ja-JP" altLang="en-US"/>
          </a:p>
        </p:txBody>
      </p:sp>
      <p:sp>
        <p:nvSpPr>
          <p:cNvPr id="12302" name="AutoShape 25"/>
          <p:cNvSpPr>
            <a:spLocks noChangeArrowheads="1"/>
          </p:cNvSpPr>
          <p:nvPr/>
        </p:nvSpPr>
        <p:spPr bwMode="auto">
          <a:xfrm rot="5400000">
            <a:off x="4629944" y="3237707"/>
            <a:ext cx="647700" cy="3001962"/>
          </a:xfrm>
          <a:prstGeom prst="rightArrow">
            <a:avLst>
              <a:gd name="adj1" fmla="val 73537"/>
              <a:gd name="adj2" fmla="val 69167"/>
            </a:avLst>
          </a:prstGeom>
          <a:solidFill>
            <a:srgbClr val="3333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algn="ctr" eaLnBrk="1" hangingPunct="1"/>
            <a:endParaRPr lang="ja-JP" altLang="en-US"/>
          </a:p>
        </p:txBody>
      </p:sp>
      <p:sp>
        <p:nvSpPr>
          <p:cNvPr id="12303" name="Rectangle 26"/>
          <p:cNvSpPr>
            <a:spLocks noChangeArrowheads="1"/>
          </p:cNvSpPr>
          <p:nvPr/>
        </p:nvSpPr>
        <p:spPr bwMode="auto">
          <a:xfrm>
            <a:off x="130175" y="2303463"/>
            <a:ext cx="4668838" cy="1328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93" tIns="47896" rIns="95793" bIns="47896">
            <a:spAutoFit/>
          </a:bodyPr>
          <a:lstStyle>
            <a:lvl1pPr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479425" indent="-2984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957263" indent="-239713"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436688" indent="-239713"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1916113" indent="-239713"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373313"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830513"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287713"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744913"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lang="ja-JP" altLang="en-US" sz="2700" b="1">
                <a:solidFill>
                  <a:srgbClr val="3333FF"/>
                </a:solidFill>
                <a:ea typeface="HG丸ｺﾞｼｯｸM-PRO" panose="020F0600000000000000" pitchFamily="50" charset="-128"/>
              </a:rPr>
              <a:t>分娩に関連して発症した</a:t>
            </a:r>
            <a:br>
              <a:rPr lang="ja-JP" altLang="en-US" sz="2700" b="1">
                <a:solidFill>
                  <a:srgbClr val="3333FF"/>
                </a:solidFill>
                <a:ea typeface="HG丸ｺﾞｼｯｸM-PRO" panose="020F0600000000000000" pitchFamily="50" charset="-128"/>
              </a:rPr>
            </a:br>
            <a:r>
              <a:rPr lang="ja-JP" altLang="en-US" sz="2700" b="1">
                <a:solidFill>
                  <a:srgbClr val="3333FF"/>
                </a:solidFill>
                <a:ea typeface="HG丸ｺﾞｼｯｸM-PRO" panose="020F0600000000000000" pitchFamily="50" charset="-128"/>
              </a:rPr>
              <a:t>重度脳性麻痺児とその家族の</a:t>
            </a:r>
            <a:br>
              <a:rPr lang="ja-JP" altLang="en-US" sz="2700" b="1">
                <a:solidFill>
                  <a:srgbClr val="3333FF"/>
                </a:solidFill>
                <a:ea typeface="HG丸ｺﾞｼｯｸM-PRO" panose="020F0600000000000000" pitchFamily="50" charset="-128"/>
              </a:rPr>
            </a:br>
            <a:r>
              <a:rPr lang="ja-JP" altLang="en-US" sz="2700" b="1">
                <a:solidFill>
                  <a:srgbClr val="3333FF"/>
                </a:solidFill>
                <a:ea typeface="HG丸ｺﾞｼｯｸM-PRO" panose="020F0600000000000000" pitchFamily="50" charset="-128"/>
              </a:rPr>
              <a:t>経済的負担を速やかに補償</a:t>
            </a:r>
          </a:p>
        </p:txBody>
      </p:sp>
      <p:sp>
        <p:nvSpPr>
          <p:cNvPr id="12304" name="Rectangle 27"/>
          <p:cNvSpPr>
            <a:spLocks noChangeArrowheads="1"/>
          </p:cNvSpPr>
          <p:nvPr/>
        </p:nvSpPr>
        <p:spPr bwMode="auto">
          <a:xfrm>
            <a:off x="5614988" y="2308225"/>
            <a:ext cx="3463925" cy="1328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93" tIns="47896" rIns="95793" bIns="47896">
            <a:spAutoFit/>
          </a:bodyPr>
          <a:lstStyle>
            <a:lvl1pPr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479425" indent="-2984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957263" indent="-239713"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436688" indent="-239713"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1916113" indent="-239713"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373313"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830513"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287713"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744913"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lang="ja-JP" altLang="en-US" sz="2700" b="1">
                <a:solidFill>
                  <a:srgbClr val="3333FF"/>
                </a:solidFill>
                <a:ea typeface="HG丸ｺﾞｼｯｸM-PRO" panose="020F0600000000000000" pitchFamily="50" charset="-128"/>
              </a:rPr>
              <a:t>脳性麻痺発症の原因</a:t>
            </a:r>
            <a:br>
              <a:rPr lang="ja-JP" altLang="en-US" sz="2700" b="1">
                <a:solidFill>
                  <a:srgbClr val="3333FF"/>
                </a:solidFill>
                <a:ea typeface="HG丸ｺﾞｼｯｸM-PRO" panose="020F0600000000000000" pitchFamily="50" charset="-128"/>
              </a:rPr>
            </a:br>
            <a:r>
              <a:rPr lang="ja-JP" altLang="en-US" sz="2700" b="1">
                <a:solidFill>
                  <a:srgbClr val="3333FF"/>
                </a:solidFill>
                <a:ea typeface="HG丸ｺﾞｼｯｸM-PRO" panose="020F0600000000000000" pitchFamily="50" charset="-128"/>
              </a:rPr>
              <a:t>分析を行い</a:t>
            </a:r>
            <a:r>
              <a:rPr lang="en-US" altLang="ja-JP" sz="2700" b="1">
                <a:solidFill>
                  <a:srgbClr val="3333FF"/>
                </a:solidFill>
                <a:ea typeface="HG丸ｺﾞｼｯｸM-PRO" panose="020F0600000000000000" pitchFamily="50" charset="-128"/>
              </a:rPr>
              <a:t>､</a:t>
            </a:r>
            <a:r>
              <a:rPr lang="ja-JP" altLang="en-US" sz="2700" b="1">
                <a:solidFill>
                  <a:srgbClr val="3333FF"/>
                </a:solidFill>
                <a:ea typeface="HG丸ｺﾞｼｯｸM-PRO" panose="020F0600000000000000" pitchFamily="50" charset="-128"/>
              </a:rPr>
              <a:t>再発防止</a:t>
            </a:r>
            <a:br>
              <a:rPr lang="ja-JP" altLang="en-US" sz="2700" b="1">
                <a:solidFill>
                  <a:srgbClr val="3333FF"/>
                </a:solidFill>
                <a:ea typeface="HG丸ｺﾞｼｯｸM-PRO" panose="020F0600000000000000" pitchFamily="50" charset="-128"/>
              </a:rPr>
            </a:br>
            <a:r>
              <a:rPr lang="ja-JP" altLang="en-US" sz="2700" b="1">
                <a:solidFill>
                  <a:srgbClr val="3333FF"/>
                </a:solidFill>
                <a:ea typeface="HG丸ｺﾞｼｯｸM-PRO" panose="020F0600000000000000" pitchFamily="50" charset="-128"/>
              </a:rPr>
              <a:t>に資する情報の提供</a:t>
            </a:r>
          </a:p>
        </p:txBody>
      </p:sp>
      <p:sp>
        <p:nvSpPr>
          <p:cNvPr id="2" name="スライド番号プレースホルダー 1">
            <a:extLst>
              <a:ext uri="{FF2B5EF4-FFF2-40B4-BE49-F238E27FC236}">
                <a16:creationId xmlns:a16="http://schemas.microsoft.com/office/drawing/2014/main" id="{C1834B72-1C9B-4A33-95BC-B9FFCE8BBF19}"/>
              </a:ext>
            </a:extLst>
          </p:cNvPr>
          <p:cNvSpPr>
            <a:spLocks noGrp="1"/>
          </p:cNvSpPr>
          <p:nvPr>
            <p:ph type="sldNum" sz="quarter" idx="12"/>
          </p:nvPr>
        </p:nvSpPr>
        <p:spPr/>
        <p:txBody>
          <a:bodyPr/>
          <a:lstStyle/>
          <a:p>
            <a:pPr>
              <a:defRPr/>
            </a:pPr>
            <a:fld id="{930F64EC-FE0A-4460-B896-894E0E1B6F85}" type="slidenum">
              <a:rPr lang="ja-JP" altLang="en-US" smtClean="0"/>
              <a:pPr>
                <a:defRPr/>
              </a:pPr>
              <a:t>5</a:t>
            </a:fld>
            <a:endParaRPr lang="en-US" altLang="ja-JP"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2245823" y="271538"/>
            <a:ext cx="5733435" cy="650725"/>
          </a:xfrm>
        </p:spPr>
        <p:txBody>
          <a:bodyPr/>
          <a:lstStyle/>
          <a:p>
            <a:pPr eaLnBrk="1" hangingPunct="1"/>
            <a:r>
              <a:rPr lang="ja-JP" altLang="en-US" dirty="0"/>
              <a:t>紹介する胎児心拍数陣痛図</a:t>
            </a:r>
          </a:p>
        </p:txBody>
      </p:sp>
      <p:sp>
        <p:nvSpPr>
          <p:cNvPr id="57348" name="AutoShape 3"/>
          <p:cNvSpPr>
            <a:spLocks noChangeArrowheads="1"/>
          </p:cNvSpPr>
          <p:nvPr/>
        </p:nvSpPr>
        <p:spPr bwMode="auto">
          <a:xfrm>
            <a:off x="271686" y="1961828"/>
            <a:ext cx="9048750" cy="3816423"/>
          </a:xfrm>
          <a:prstGeom prst="roundRect">
            <a:avLst>
              <a:gd name="adj" fmla="val 12806"/>
            </a:avLst>
          </a:prstGeom>
          <a:ln>
            <a:headEnd/>
            <a:tailEnd/>
          </a:ln>
        </p:spPr>
        <p:style>
          <a:lnRef idx="1">
            <a:schemeClr val="accent1"/>
          </a:lnRef>
          <a:fillRef idx="2">
            <a:schemeClr val="accent1"/>
          </a:fillRef>
          <a:effectRef idx="1">
            <a:schemeClr val="accent1"/>
          </a:effectRef>
          <a:fontRef idx="minor">
            <a:schemeClr val="dk1"/>
          </a:fontRef>
        </p:style>
        <p:txBody>
          <a:bodyPr lIns="54000" tIns="54000" rIns="54000" bIns="54000" anchor="ctr"/>
          <a:lstStyle>
            <a:lvl1pPr marL="282575" indent="-2825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buNone/>
            </a:pPr>
            <a:endParaRPr lang="en-US" altLang="ja-JP" sz="3600" dirty="0">
              <a:solidFill>
                <a:srgbClr val="000000"/>
              </a:solidFill>
              <a:latin typeface="游ゴシック Medium" panose="020B0500000000000000" pitchFamily="50" charset="-128"/>
              <a:ea typeface="游ゴシック Medium" panose="020B0500000000000000" pitchFamily="50" charset="-128"/>
            </a:endParaRPr>
          </a:p>
          <a:p>
            <a:pPr eaLnBrk="1" hangingPunct="1">
              <a:buNone/>
            </a:pPr>
            <a:r>
              <a:rPr lang="ja-JP" altLang="en-US" sz="3600" dirty="0">
                <a:solidFill>
                  <a:srgbClr val="000000"/>
                </a:solidFill>
                <a:latin typeface="游ゴシック Medium" panose="020B0500000000000000" pitchFamily="50" charset="-128"/>
                <a:ea typeface="游ゴシック Medium" panose="020B0500000000000000" pitchFamily="50" charset="-128"/>
              </a:rPr>
              <a:t>事例</a:t>
            </a:r>
            <a:r>
              <a:rPr lang="en-US" altLang="ja-JP" sz="3600" dirty="0">
                <a:solidFill>
                  <a:srgbClr val="000000"/>
                </a:solidFill>
                <a:latin typeface="游ゴシック Medium" panose="020B0500000000000000" pitchFamily="50" charset="-128"/>
                <a:ea typeface="游ゴシック Medium" panose="020B0500000000000000" pitchFamily="50" charset="-128"/>
              </a:rPr>
              <a:t>4</a:t>
            </a:r>
          </a:p>
          <a:p>
            <a:pPr eaLnBrk="1" hangingPunct="1">
              <a:buNone/>
            </a:pPr>
            <a:r>
              <a:rPr lang="ja-JP" altLang="en-US" sz="3600" dirty="0">
                <a:solidFill>
                  <a:srgbClr val="000000"/>
                </a:solidFill>
                <a:latin typeface="游ゴシック Medium" panose="020B0500000000000000" pitchFamily="50" charset="-128"/>
                <a:ea typeface="游ゴシック Medium" panose="020B0500000000000000" pitchFamily="50" charset="-128"/>
              </a:rPr>
              <a:t>  </a:t>
            </a:r>
            <a:r>
              <a:rPr lang="ja-JP" altLang="en-US" sz="4000" dirty="0">
                <a:solidFill>
                  <a:srgbClr val="000000"/>
                </a:solidFill>
                <a:latin typeface="游ゴシック Medium" panose="020B0500000000000000" pitchFamily="50" charset="-128"/>
                <a:ea typeface="游ゴシック Medium" panose="020B0500000000000000" pitchFamily="50" charset="-128"/>
              </a:rPr>
              <a:t>体温</a:t>
            </a:r>
            <a:r>
              <a:rPr lang="en-US" altLang="ja-JP" sz="4000" dirty="0">
                <a:solidFill>
                  <a:srgbClr val="000000"/>
                </a:solidFill>
                <a:latin typeface="游ゴシック Medium" panose="020B0500000000000000" pitchFamily="50" charset="-128"/>
                <a:ea typeface="游ゴシック Medium" panose="020B0500000000000000" pitchFamily="50" charset="-128"/>
              </a:rPr>
              <a:t>40℃</a:t>
            </a:r>
            <a:r>
              <a:rPr lang="ja-JP" altLang="en-US" sz="4000" dirty="0">
                <a:solidFill>
                  <a:srgbClr val="000000"/>
                </a:solidFill>
                <a:latin typeface="游ゴシック Medium" panose="020B0500000000000000" pitchFamily="50" charset="-128"/>
                <a:ea typeface="游ゴシック Medium" panose="020B0500000000000000" pitchFamily="50" charset="-128"/>
              </a:rPr>
              <a:t>台の母体発熱と持続する腹痛のため入院し、</a:t>
            </a:r>
            <a:endParaRPr lang="en-US" altLang="ja-JP" sz="4000" dirty="0">
              <a:solidFill>
                <a:srgbClr val="000000"/>
              </a:solidFill>
              <a:latin typeface="游ゴシック Medium" panose="020B0500000000000000" pitchFamily="50" charset="-128"/>
              <a:ea typeface="游ゴシック Medium" panose="020B0500000000000000" pitchFamily="50" charset="-128"/>
            </a:endParaRPr>
          </a:p>
          <a:p>
            <a:pPr eaLnBrk="1" hangingPunct="1">
              <a:buNone/>
            </a:pPr>
            <a:r>
              <a:rPr lang="ja-JP" altLang="en-US" sz="4000" dirty="0">
                <a:solidFill>
                  <a:srgbClr val="000000"/>
                </a:solidFill>
                <a:latin typeface="游ゴシック Medium" panose="020B0500000000000000" pitchFamily="50" charset="-128"/>
                <a:ea typeface="游ゴシック Medium" panose="020B0500000000000000" pitchFamily="50" charset="-128"/>
              </a:rPr>
              <a:t>  胎児心拍数</a:t>
            </a:r>
            <a:r>
              <a:rPr lang="en-US" altLang="ja-JP" sz="4000" dirty="0">
                <a:solidFill>
                  <a:srgbClr val="000000"/>
                </a:solidFill>
                <a:latin typeface="游ゴシック Medium" panose="020B0500000000000000" pitchFamily="50" charset="-128"/>
                <a:ea typeface="游ゴシック Medium" panose="020B0500000000000000" pitchFamily="50" charset="-128"/>
              </a:rPr>
              <a:t>200</a:t>
            </a:r>
            <a:r>
              <a:rPr lang="ja-JP" altLang="en-US" sz="4000" dirty="0">
                <a:solidFill>
                  <a:srgbClr val="000000"/>
                </a:solidFill>
                <a:latin typeface="游ゴシック Medium" panose="020B0500000000000000" pitchFamily="50" charset="-128"/>
                <a:ea typeface="游ゴシック Medium" panose="020B0500000000000000" pitchFamily="50" charset="-128"/>
              </a:rPr>
              <a:t>拍</a:t>
            </a:r>
            <a:r>
              <a:rPr lang="en-US" altLang="ja-JP" sz="4000" dirty="0">
                <a:solidFill>
                  <a:srgbClr val="000000"/>
                </a:solidFill>
                <a:latin typeface="游ゴシック Medium" panose="020B0500000000000000" pitchFamily="50" charset="-128"/>
                <a:ea typeface="游ゴシック Medium" panose="020B0500000000000000" pitchFamily="50" charset="-128"/>
              </a:rPr>
              <a:t>/</a:t>
            </a:r>
            <a:r>
              <a:rPr lang="ja-JP" altLang="en-US" sz="4000" dirty="0">
                <a:solidFill>
                  <a:srgbClr val="000000"/>
                </a:solidFill>
                <a:latin typeface="游ゴシック Medium" panose="020B0500000000000000" pitchFamily="50" charset="-128"/>
                <a:ea typeface="游ゴシック Medium" panose="020B0500000000000000" pitchFamily="50" charset="-128"/>
              </a:rPr>
              <a:t>分以上の頻脈を認めた事例</a:t>
            </a:r>
          </a:p>
          <a:p>
            <a:pPr eaLnBrk="1" hangingPunct="1">
              <a:buNone/>
            </a:pPr>
            <a:endParaRPr lang="en-US" altLang="ja-JP" sz="3600" dirty="0">
              <a:solidFill>
                <a:srgbClr val="000000"/>
              </a:solidFill>
              <a:latin typeface="游ゴシック Medium" panose="020B0500000000000000" pitchFamily="50" charset="-128"/>
              <a:ea typeface="游ゴシック Medium" panose="020B0500000000000000" pitchFamily="50" charset="-128"/>
            </a:endParaRPr>
          </a:p>
        </p:txBody>
      </p:sp>
      <p:sp>
        <p:nvSpPr>
          <p:cNvPr id="2" name="スライド番号プレースホルダー 1">
            <a:extLst>
              <a:ext uri="{FF2B5EF4-FFF2-40B4-BE49-F238E27FC236}">
                <a16:creationId xmlns:a16="http://schemas.microsoft.com/office/drawing/2014/main" id="{13679A79-5C22-4F8D-9510-2C8AD30029A1}"/>
              </a:ext>
            </a:extLst>
          </p:cNvPr>
          <p:cNvSpPr>
            <a:spLocks noGrp="1"/>
          </p:cNvSpPr>
          <p:nvPr>
            <p:ph type="sldNum" sz="quarter" idx="12"/>
          </p:nvPr>
        </p:nvSpPr>
        <p:spPr/>
        <p:txBody>
          <a:bodyPr/>
          <a:lstStyle/>
          <a:p>
            <a:pPr>
              <a:defRPr/>
            </a:pPr>
            <a:fld id="{930F64EC-FE0A-4460-B896-894E0E1B6F85}" type="slidenum">
              <a:rPr lang="ja-JP" altLang="en-US" smtClean="0"/>
              <a:pPr>
                <a:defRPr/>
              </a:pPr>
              <a:t>59</a:t>
            </a:fld>
            <a:endParaRPr lang="en-US" altLang="ja-JP" dirty="0"/>
          </a:p>
        </p:txBody>
      </p:sp>
    </p:spTree>
    <p:extLst>
      <p:ext uri="{BB962C8B-B14F-4D97-AF65-F5344CB8AC3E}">
        <p14:creationId xmlns:p14="http://schemas.microsoft.com/office/powerpoint/2010/main" val="41387906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コンテンツ プレースホルダー 21">
            <a:extLst>
              <a:ext uri="{FF2B5EF4-FFF2-40B4-BE49-F238E27FC236}">
                <a16:creationId xmlns:a16="http://schemas.microsoft.com/office/drawing/2014/main" id="{64BD104C-F91D-4AB9-B7BE-D138903203D7}"/>
              </a:ext>
            </a:extLst>
          </p:cNvPr>
          <p:cNvSpPr>
            <a:spLocks noGrp="1"/>
          </p:cNvSpPr>
          <p:nvPr>
            <p:ph idx="1"/>
          </p:nvPr>
        </p:nvSpPr>
        <p:spPr>
          <a:xfrm>
            <a:off x="373713" y="2517250"/>
            <a:ext cx="9156986" cy="2520280"/>
          </a:xfrm>
        </p:spPr>
        <p:txBody>
          <a:bodyPr/>
          <a:lstStyle/>
          <a:p>
            <a:pPr marL="0" indent="0">
              <a:buNone/>
            </a:pPr>
            <a:r>
              <a:rPr lang="en-US" altLang="ja-JP" sz="2800" dirty="0">
                <a:latin typeface="游ゴシック Medium" panose="020B0500000000000000" pitchFamily="50" charset="-128"/>
                <a:ea typeface="游ゴシック Medium" panose="020B0500000000000000" pitchFamily="50" charset="-128"/>
              </a:rPr>
              <a:t>【</a:t>
            </a:r>
            <a:r>
              <a:rPr lang="ja-JP" altLang="en-US" sz="2800" dirty="0">
                <a:latin typeface="游ゴシック Medium" panose="020B0500000000000000" pitchFamily="50" charset="-128"/>
                <a:ea typeface="游ゴシック Medium" panose="020B0500000000000000" pitchFamily="50" charset="-128"/>
              </a:rPr>
              <a:t>在胎週数</a:t>
            </a:r>
            <a:r>
              <a:rPr lang="en-US" altLang="ja-JP" sz="2800" dirty="0">
                <a:latin typeface="游ゴシック Medium" panose="020B0500000000000000" pitchFamily="50" charset="-128"/>
                <a:ea typeface="游ゴシック Medium" panose="020B0500000000000000" pitchFamily="50" charset="-128"/>
              </a:rPr>
              <a:t>】</a:t>
            </a:r>
            <a:r>
              <a:rPr lang="ja-JP" altLang="en-US" sz="2800" dirty="0">
                <a:latin typeface="游ゴシック Medium" panose="020B0500000000000000" pitchFamily="50" charset="-128"/>
                <a:ea typeface="游ゴシック Medium" panose="020B0500000000000000" pitchFamily="50" charset="-128"/>
              </a:rPr>
              <a:t>　</a:t>
            </a:r>
            <a:r>
              <a:rPr lang="en-US" altLang="ja-JP" sz="2800" dirty="0">
                <a:latin typeface="游ゴシック Medium" panose="020B0500000000000000" pitchFamily="50" charset="-128"/>
                <a:ea typeface="游ゴシック Medium" panose="020B0500000000000000" pitchFamily="50" charset="-128"/>
              </a:rPr>
              <a:t>34</a:t>
            </a:r>
            <a:r>
              <a:rPr lang="ja-JP" altLang="en-US" sz="2800" dirty="0">
                <a:latin typeface="游ゴシック Medium" panose="020B0500000000000000" pitchFamily="50" charset="-128"/>
                <a:ea typeface="游ゴシック Medium" panose="020B0500000000000000" pitchFamily="50" charset="-128"/>
              </a:rPr>
              <a:t>週</a:t>
            </a:r>
            <a:endParaRPr lang="en-US" altLang="ja-JP" sz="2800" dirty="0">
              <a:latin typeface="游ゴシック Medium" panose="020B0500000000000000" pitchFamily="50" charset="-128"/>
              <a:ea typeface="游ゴシック Medium" panose="020B0500000000000000" pitchFamily="50" charset="-128"/>
            </a:endParaRPr>
          </a:p>
          <a:p>
            <a:pPr marL="0" indent="0">
              <a:buNone/>
            </a:pPr>
            <a:endParaRPr lang="en-US" altLang="ja-JP" sz="1000" dirty="0">
              <a:latin typeface="游ゴシック Medium" panose="020B0500000000000000" pitchFamily="50" charset="-128"/>
              <a:ea typeface="游ゴシック Medium" panose="020B0500000000000000" pitchFamily="50" charset="-128"/>
            </a:endParaRPr>
          </a:p>
          <a:p>
            <a:pPr marL="0" indent="0">
              <a:buNone/>
            </a:pPr>
            <a:r>
              <a:rPr lang="en-US" altLang="ja-JP" sz="2800" dirty="0">
                <a:latin typeface="游ゴシック Medium" panose="020B0500000000000000" pitchFamily="50" charset="-128"/>
                <a:ea typeface="游ゴシック Medium" panose="020B0500000000000000" pitchFamily="50" charset="-128"/>
              </a:rPr>
              <a:t>【</a:t>
            </a:r>
            <a:r>
              <a:rPr lang="ja-JP" altLang="en-US" sz="2800" dirty="0">
                <a:latin typeface="游ゴシック Medium" panose="020B0500000000000000" pitchFamily="50" charset="-128"/>
                <a:ea typeface="游ゴシック Medium" panose="020B0500000000000000" pitchFamily="50" charset="-128"/>
              </a:rPr>
              <a:t>妊娠分娩経過</a:t>
            </a:r>
            <a:r>
              <a:rPr lang="en-US" altLang="ja-JP" sz="2800" dirty="0">
                <a:latin typeface="游ゴシック Medium" panose="020B0500000000000000" pitchFamily="50" charset="-128"/>
                <a:ea typeface="游ゴシック Medium" panose="020B0500000000000000" pitchFamily="50" charset="-128"/>
              </a:rPr>
              <a:t>】</a:t>
            </a:r>
          </a:p>
          <a:p>
            <a:pPr marL="0" indent="0">
              <a:buNone/>
            </a:pPr>
            <a:r>
              <a:rPr lang="ja-JP" altLang="en-US" sz="2800" dirty="0">
                <a:latin typeface="游ゴシック Medium" panose="020B0500000000000000" pitchFamily="50" charset="-128"/>
                <a:ea typeface="游ゴシック Medium" panose="020B0500000000000000" pitchFamily="50" charset="-128"/>
              </a:rPr>
              <a:t>児娩出の</a:t>
            </a:r>
            <a:r>
              <a:rPr lang="en-US" altLang="ja-JP" sz="2800" dirty="0">
                <a:latin typeface="游ゴシック Medium" panose="020B0500000000000000" pitchFamily="50" charset="-128"/>
                <a:ea typeface="游ゴシック Medium" panose="020B0500000000000000" pitchFamily="50" charset="-128"/>
              </a:rPr>
              <a:t>1</a:t>
            </a:r>
            <a:r>
              <a:rPr lang="ja-JP" altLang="en-US" sz="2800" dirty="0">
                <a:latin typeface="游ゴシック Medium" panose="020B0500000000000000" pitchFamily="50" charset="-128"/>
                <a:ea typeface="游ゴシック Medium" panose="020B0500000000000000" pitchFamily="50" charset="-128"/>
              </a:rPr>
              <a:t>日前から体温</a:t>
            </a:r>
            <a:r>
              <a:rPr lang="en-US" altLang="ja-JP" sz="2800" dirty="0">
                <a:latin typeface="游ゴシック Medium" panose="020B0500000000000000" pitchFamily="50" charset="-128"/>
                <a:ea typeface="游ゴシック Medium" panose="020B0500000000000000" pitchFamily="50" charset="-128"/>
              </a:rPr>
              <a:t>40</a:t>
            </a:r>
            <a:r>
              <a:rPr lang="ja-JP" altLang="en-US" sz="2800" dirty="0">
                <a:latin typeface="游ゴシック Medium" panose="020B0500000000000000" pitchFamily="50" charset="-128"/>
                <a:ea typeface="游ゴシック Medium" panose="020B0500000000000000" pitchFamily="50" charset="-128"/>
              </a:rPr>
              <a:t>℃台の発熱、下痢あり</a:t>
            </a:r>
            <a:endParaRPr lang="en-US" altLang="ja-JP" sz="2800" dirty="0">
              <a:latin typeface="游ゴシック Medium" panose="020B0500000000000000" pitchFamily="50" charset="-128"/>
              <a:ea typeface="游ゴシック Medium" panose="020B0500000000000000" pitchFamily="50" charset="-128"/>
            </a:endParaRPr>
          </a:p>
          <a:p>
            <a:pPr marL="0" indent="0">
              <a:buNone/>
            </a:pPr>
            <a:r>
              <a:rPr lang="ja-JP" altLang="en-US" sz="2800" dirty="0">
                <a:latin typeface="游ゴシック Medium" panose="020B0500000000000000" pitchFamily="50" charset="-128"/>
                <a:ea typeface="游ゴシック Medium" panose="020B0500000000000000" pitchFamily="50" charset="-128"/>
              </a:rPr>
              <a:t>児娩出の</a:t>
            </a:r>
            <a:r>
              <a:rPr lang="en-US" altLang="ja-JP" sz="2800" dirty="0">
                <a:latin typeface="游ゴシック Medium" panose="020B0500000000000000" pitchFamily="50" charset="-128"/>
                <a:ea typeface="游ゴシック Medium" panose="020B0500000000000000" pitchFamily="50" charset="-128"/>
              </a:rPr>
              <a:t>4</a:t>
            </a:r>
            <a:r>
              <a:rPr lang="ja-JP" altLang="en-US" sz="2800" dirty="0">
                <a:latin typeface="游ゴシック Medium" panose="020B0500000000000000" pitchFamily="50" charset="-128"/>
                <a:ea typeface="游ゴシック Medium" panose="020B0500000000000000" pitchFamily="50" charset="-128"/>
              </a:rPr>
              <a:t>時間</a:t>
            </a:r>
            <a:r>
              <a:rPr lang="en-US" altLang="ja-JP" sz="2800" dirty="0">
                <a:latin typeface="游ゴシック Medium" panose="020B0500000000000000" pitchFamily="50" charset="-128"/>
                <a:ea typeface="游ゴシック Medium" panose="020B0500000000000000" pitchFamily="50" charset="-128"/>
              </a:rPr>
              <a:t>56</a:t>
            </a:r>
            <a:r>
              <a:rPr lang="ja-JP" altLang="en-US" sz="2800" dirty="0">
                <a:latin typeface="游ゴシック Medium" panose="020B0500000000000000" pitchFamily="50" charset="-128"/>
                <a:ea typeface="游ゴシック Medium" panose="020B0500000000000000" pitchFamily="50" charset="-128"/>
              </a:rPr>
              <a:t>分前に搬送元分娩機関受診</a:t>
            </a:r>
            <a:endParaRPr lang="en-US" altLang="ja-JP" sz="2800" dirty="0">
              <a:latin typeface="游ゴシック Medium" panose="020B0500000000000000" pitchFamily="50" charset="-128"/>
              <a:ea typeface="游ゴシック Medium" panose="020B0500000000000000" pitchFamily="50" charset="-128"/>
            </a:endParaRPr>
          </a:p>
          <a:p>
            <a:pPr marL="0" indent="0">
              <a:buNone/>
            </a:pPr>
            <a:r>
              <a:rPr lang="ja-JP" altLang="en-US" sz="2800" dirty="0">
                <a:latin typeface="游ゴシック Medium" panose="020B0500000000000000" pitchFamily="50" charset="-128"/>
                <a:ea typeface="游ゴシック Medium" panose="020B0500000000000000" pitchFamily="50" charset="-128"/>
              </a:rPr>
              <a:t>体温</a:t>
            </a:r>
            <a:r>
              <a:rPr lang="en-US" altLang="ja-JP" sz="2800" dirty="0">
                <a:latin typeface="游ゴシック Medium" panose="020B0500000000000000" pitchFamily="50" charset="-128"/>
                <a:ea typeface="游ゴシック Medium" panose="020B0500000000000000" pitchFamily="50" charset="-128"/>
              </a:rPr>
              <a:t>40.6</a:t>
            </a:r>
            <a:r>
              <a:rPr lang="ja-JP" altLang="en-US" sz="2800" dirty="0">
                <a:latin typeface="游ゴシック Medium" panose="020B0500000000000000" pitchFamily="50" charset="-128"/>
                <a:ea typeface="游ゴシック Medium" panose="020B0500000000000000" pitchFamily="50" charset="-128"/>
              </a:rPr>
              <a:t>℃</a:t>
            </a:r>
            <a:endParaRPr lang="en-US" altLang="ja-JP" sz="2800" dirty="0">
              <a:latin typeface="游ゴシック Medium" panose="020B0500000000000000" pitchFamily="50" charset="-128"/>
              <a:ea typeface="游ゴシック Medium" panose="020B0500000000000000" pitchFamily="50" charset="-128"/>
            </a:endParaRPr>
          </a:p>
          <a:p>
            <a:pPr marL="0" indent="0">
              <a:buNone/>
            </a:pPr>
            <a:r>
              <a:rPr lang="ja-JP" altLang="en-US" sz="2800" dirty="0">
                <a:latin typeface="游ゴシック Medium" panose="020B0500000000000000" pitchFamily="50" charset="-128"/>
                <a:ea typeface="游ゴシック Medium" panose="020B0500000000000000" pitchFamily="50" charset="-128"/>
              </a:rPr>
              <a:t>嘔吐、持続する腹痛・腹部緊満感の訴えあり</a:t>
            </a:r>
            <a:endParaRPr lang="en-US" altLang="ja-JP" sz="2800" dirty="0">
              <a:latin typeface="游ゴシック Medium" panose="020B0500000000000000" pitchFamily="50" charset="-128"/>
              <a:ea typeface="游ゴシック Medium" panose="020B0500000000000000" pitchFamily="50" charset="-128"/>
            </a:endParaRPr>
          </a:p>
          <a:p>
            <a:pPr marL="0" indent="0">
              <a:buNone/>
            </a:pPr>
            <a:r>
              <a:rPr lang="ja-JP" altLang="en-US" sz="2800" dirty="0">
                <a:latin typeface="游ゴシック Medium" panose="020B0500000000000000" pitchFamily="50" charset="-128"/>
                <a:ea typeface="游ゴシック Medium" panose="020B0500000000000000" pitchFamily="50" charset="-128"/>
              </a:rPr>
              <a:t>子宮口閉鎖、子宮頸管長</a:t>
            </a:r>
            <a:r>
              <a:rPr lang="en-US" altLang="ja-JP" sz="2800" dirty="0">
                <a:latin typeface="游ゴシック Medium" panose="020B0500000000000000" pitchFamily="50" charset="-128"/>
                <a:ea typeface="游ゴシック Medium" panose="020B0500000000000000" pitchFamily="50" charset="-128"/>
              </a:rPr>
              <a:t>36.1mm</a:t>
            </a:r>
          </a:p>
        </p:txBody>
      </p:sp>
      <p:sp>
        <p:nvSpPr>
          <p:cNvPr id="5" name="四角形: 角を丸くする 4">
            <a:extLst>
              <a:ext uri="{FF2B5EF4-FFF2-40B4-BE49-F238E27FC236}">
                <a16:creationId xmlns:a16="http://schemas.microsoft.com/office/drawing/2014/main" id="{676610F9-99B7-43DE-BE46-4459B2885AB9}"/>
              </a:ext>
            </a:extLst>
          </p:cNvPr>
          <p:cNvSpPr/>
          <p:nvPr/>
        </p:nvSpPr>
        <p:spPr bwMode="auto">
          <a:xfrm>
            <a:off x="399105" y="1485579"/>
            <a:ext cx="1312741" cy="648071"/>
          </a:xfrm>
          <a:prstGeom prst="round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3200" b="0" i="0" u="none" strike="noStrike" cap="none" normalizeH="0" baseline="0" dirty="0">
                <a:ln>
                  <a:noFill/>
                </a:ln>
                <a:solidFill>
                  <a:schemeClr val="tx1"/>
                </a:solidFill>
                <a:effectLst/>
                <a:latin typeface="游ゴシック Medium" panose="020B0500000000000000" pitchFamily="50" charset="-128"/>
                <a:ea typeface="游ゴシック Medium" panose="020B0500000000000000" pitchFamily="50" charset="-128"/>
              </a:rPr>
              <a:t>概要</a:t>
            </a:r>
          </a:p>
        </p:txBody>
      </p:sp>
      <p:sp>
        <p:nvSpPr>
          <p:cNvPr id="6" name="Rectangle 2">
            <a:extLst>
              <a:ext uri="{FF2B5EF4-FFF2-40B4-BE49-F238E27FC236}">
                <a16:creationId xmlns:a16="http://schemas.microsoft.com/office/drawing/2014/main" id="{BD808548-0FEB-49BB-93E5-BC6B9CB2FC80}"/>
              </a:ext>
            </a:extLst>
          </p:cNvPr>
          <p:cNvSpPr txBox="1">
            <a:spLocks noChangeArrowheads="1"/>
          </p:cNvSpPr>
          <p:nvPr/>
        </p:nvSpPr>
        <p:spPr>
          <a:xfrm>
            <a:off x="1495822" y="261442"/>
            <a:ext cx="7560840" cy="527615"/>
          </a:xfrm>
          <a:prstGeom prst="rect">
            <a:avLst/>
          </a:prstGeom>
        </p:spPr>
        <p:txBody>
          <a:bodyPr/>
          <a:lstStyle>
            <a:lvl1pPr algn="ctr" defTabSz="957263" rtl="0" eaLnBrk="0" fontAlgn="base" hangingPunct="0">
              <a:spcBef>
                <a:spcPct val="0"/>
              </a:spcBef>
              <a:spcAft>
                <a:spcPct val="0"/>
              </a:spcAft>
              <a:defRPr kumimoji="1" sz="3600" kern="1200">
                <a:solidFill>
                  <a:schemeClr val="tx2"/>
                </a:solidFill>
                <a:latin typeface="+mj-lt"/>
                <a:ea typeface="+mj-ea"/>
                <a:cs typeface="+mj-cs"/>
              </a:defRPr>
            </a:lvl1pPr>
            <a:lvl2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2pPr>
            <a:lvl3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3pPr>
            <a:lvl4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4pPr>
            <a:lvl5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5pPr>
            <a:lvl6pPr marL="4572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6pPr>
            <a:lvl7pPr marL="9144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7pPr>
            <a:lvl8pPr marL="13716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8pPr>
            <a:lvl9pPr marL="18288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9pPr>
          </a:lstStyle>
          <a:p>
            <a:pPr marL="0" marR="0" lvl="0" indent="0" algn="l" defTabSz="957263"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000000"/>
                </a:solidFill>
                <a:effectLst/>
                <a:uLnTx/>
                <a:uFillTx/>
                <a:latin typeface="HG丸ｺﾞｼｯｸM-PRO"/>
                <a:ea typeface="HG丸ｺﾞｼｯｸM-PRO"/>
                <a:cs typeface="+mj-cs"/>
              </a:rPr>
              <a:t>事例</a:t>
            </a:r>
            <a:r>
              <a:rPr kumimoji="1" lang="en-US" altLang="ja-JP" sz="2400" b="0" i="0" u="none" strike="noStrike" kern="1200" cap="none" spc="0" normalizeH="0" baseline="0" noProof="0" dirty="0">
                <a:ln>
                  <a:noFill/>
                </a:ln>
                <a:solidFill>
                  <a:srgbClr val="000000"/>
                </a:solidFill>
                <a:effectLst/>
                <a:uLnTx/>
                <a:uFillTx/>
                <a:latin typeface="HG丸ｺﾞｼｯｸM-PRO"/>
                <a:ea typeface="HG丸ｺﾞｼｯｸM-PRO"/>
                <a:cs typeface="+mj-cs"/>
              </a:rPr>
              <a:t>4</a:t>
            </a:r>
            <a:r>
              <a:rPr kumimoji="1" lang="ja-JP" altLang="en-US" sz="2400" b="0" i="0" u="none" strike="noStrike" kern="1200" cap="none" spc="0" normalizeH="0" baseline="0" noProof="0" dirty="0">
                <a:ln>
                  <a:noFill/>
                </a:ln>
                <a:solidFill>
                  <a:srgbClr val="000000"/>
                </a:solidFill>
                <a:effectLst/>
                <a:uLnTx/>
                <a:uFillTx/>
                <a:latin typeface="HG丸ｺﾞｼｯｸM-PRO"/>
                <a:ea typeface="HG丸ｺﾞｼｯｸM-PRO"/>
                <a:cs typeface="+mj-cs"/>
              </a:rPr>
              <a:t>：</a:t>
            </a:r>
            <a:r>
              <a:rPr kumimoji="1" lang="ja-JP" altLang="en-US" sz="2000" b="0" i="0" u="none" strike="noStrike" kern="1200" cap="none" spc="0" normalizeH="0" baseline="0" noProof="0" dirty="0">
                <a:ln>
                  <a:noFill/>
                </a:ln>
                <a:solidFill>
                  <a:srgbClr val="000000"/>
                </a:solidFill>
                <a:effectLst/>
                <a:uLnTx/>
                <a:uFillTx/>
                <a:latin typeface="HG丸ｺﾞｼｯｸM-PRO"/>
                <a:ea typeface="HG丸ｺﾞｼｯｸM-PRO"/>
                <a:cs typeface="+mj-cs"/>
              </a:rPr>
              <a:t>体温</a:t>
            </a:r>
            <a:r>
              <a:rPr kumimoji="1" lang="en-US" altLang="ja-JP" sz="2000" b="0" i="0" u="none" strike="noStrike" kern="1200" cap="none" spc="0" normalizeH="0" baseline="0" noProof="0" dirty="0">
                <a:ln>
                  <a:noFill/>
                </a:ln>
                <a:solidFill>
                  <a:srgbClr val="000000"/>
                </a:solidFill>
                <a:effectLst/>
                <a:uLnTx/>
                <a:uFillTx/>
                <a:latin typeface="HG丸ｺﾞｼｯｸM-PRO"/>
                <a:ea typeface="HG丸ｺﾞｼｯｸM-PRO"/>
                <a:cs typeface="+mj-cs"/>
              </a:rPr>
              <a:t>40</a:t>
            </a:r>
            <a:r>
              <a:rPr kumimoji="1" lang="ja-JP" altLang="en-US" sz="2000" b="0" i="0" u="none" strike="noStrike" kern="1200" cap="none" spc="0" normalizeH="0" baseline="0" noProof="0" dirty="0">
                <a:ln>
                  <a:noFill/>
                </a:ln>
                <a:solidFill>
                  <a:srgbClr val="000000"/>
                </a:solidFill>
                <a:effectLst/>
                <a:uLnTx/>
                <a:uFillTx/>
                <a:latin typeface="HG丸ｺﾞｼｯｸM-PRO"/>
                <a:ea typeface="HG丸ｺﾞｼｯｸM-PRO"/>
                <a:cs typeface="+mj-cs"/>
              </a:rPr>
              <a:t>℃台の母体発熱と持続する腹痛のため入院し、</a:t>
            </a:r>
            <a:endParaRPr kumimoji="1" lang="en-US" altLang="ja-JP" sz="2000" b="0" i="0" u="none" strike="noStrike" kern="1200" cap="none" spc="0" normalizeH="0" baseline="0" noProof="0" dirty="0">
              <a:ln>
                <a:noFill/>
              </a:ln>
              <a:solidFill>
                <a:srgbClr val="000000"/>
              </a:solidFill>
              <a:effectLst/>
              <a:uLnTx/>
              <a:uFillTx/>
              <a:latin typeface="HG丸ｺﾞｼｯｸM-PRO"/>
              <a:ea typeface="HG丸ｺﾞｼｯｸM-PRO"/>
              <a:cs typeface="+mj-cs"/>
            </a:endParaRPr>
          </a:p>
          <a:p>
            <a:pPr marL="0" marR="0" lvl="0" indent="0" algn="l" defTabSz="957263" rtl="0" eaLnBrk="1" fontAlgn="base" latinLnBrk="0" hangingPunct="1">
              <a:lnSpc>
                <a:spcPct val="100000"/>
              </a:lnSpc>
              <a:spcBef>
                <a:spcPct val="0"/>
              </a:spcBef>
              <a:spcAft>
                <a:spcPct val="0"/>
              </a:spcAft>
              <a:buClrTx/>
              <a:buSzTx/>
              <a:buFontTx/>
              <a:buNone/>
              <a:tabLst/>
              <a:defRPr/>
            </a:pPr>
            <a:r>
              <a:rPr lang="ja-JP" altLang="en-US" sz="2000" dirty="0">
                <a:solidFill>
                  <a:srgbClr val="000000"/>
                </a:solidFill>
                <a:latin typeface="HG丸ｺﾞｼｯｸM-PRO"/>
                <a:ea typeface="HG丸ｺﾞｼｯｸM-PRO"/>
              </a:rPr>
              <a:t>　　　　 </a:t>
            </a:r>
            <a:r>
              <a:rPr kumimoji="1" lang="ja-JP" altLang="en-US" sz="2000" b="0" i="0" u="none" strike="noStrike" kern="1200" cap="none" spc="0" normalizeH="0" baseline="0" noProof="0" dirty="0">
                <a:ln>
                  <a:noFill/>
                </a:ln>
                <a:solidFill>
                  <a:srgbClr val="000000"/>
                </a:solidFill>
                <a:effectLst/>
                <a:uLnTx/>
                <a:uFillTx/>
                <a:latin typeface="HG丸ｺﾞｼｯｸM-PRO"/>
                <a:ea typeface="HG丸ｺﾞｼｯｸM-PRO"/>
                <a:cs typeface="+mj-cs"/>
              </a:rPr>
              <a:t>胎児心拍数</a:t>
            </a:r>
            <a:r>
              <a:rPr kumimoji="1" lang="en-US" altLang="ja-JP" sz="2000" b="0" i="0" u="none" strike="noStrike" kern="1200" cap="none" spc="0" normalizeH="0" baseline="0" noProof="0" dirty="0">
                <a:ln>
                  <a:noFill/>
                </a:ln>
                <a:solidFill>
                  <a:srgbClr val="000000"/>
                </a:solidFill>
                <a:effectLst/>
                <a:uLnTx/>
                <a:uFillTx/>
                <a:latin typeface="HG丸ｺﾞｼｯｸM-PRO"/>
                <a:ea typeface="HG丸ｺﾞｼｯｸM-PRO"/>
                <a:cs typeface="+mj-cs"/>
              </a:rPr>
              <a:t>200</a:t>
            </a:r>
            <a:r>
              <a:rPr kumimoji="1" lang="ja-JP" altLang="en-US" sz="2000" b="0" i="0" u="none" strike="noStrike" kern="1200" cap="none" spc="0" normalizeH="0" baseline="0" noProof="0" dirty="0">
                <a:ln>
                  <a:noFill/>
                </a:ln>
                <a:solidFill>
                  <a:srgbClr val="000000"/>
                </a:solidFill>
                <a:effectLst/>
                <a:uLnTx/>
                <a:uFillTx/>
                <a:latin typeface="HG丸ｺﾞｼｯｸM-PRO"/>
                <a:ea typeface="HG丸ｺﾞｼｯｸM-PRO"/>
                <a:cs typeface="+mj-cs"/>
              </a:rPr>
              <a:t>拍</a:t>
            </a:r>
            <a:r>
              <a:rPr kumimoji="1" lang="en-US" altLang="ja-JP" sz="2000" b="0" i="0" u="none" strike="noStrike" kern="1200" cap="none" spc="0" normalizeH="0" baseline="0" noProof="0" dirty="0">
                <a:ln>
                  <a:noFill/>
                </a:ln>
                <a:solidFill>
                  <a:srgbClr val="000000"/>
                </a:solidFill>
                <a:effectLst/>
                <a:uLnTx/>
                <a:uFillTx/>
                <a:latin typeface="HG丸ｺﾞｼｯｸM-PRO"/>
                <a:ea typeface="HG丸ｺﾞｼｯｸM-PRO"/>
                <a:cs typeface="+mj-cs"/>
              </a:rPr>
              <a:t>/</a:t>
            </a:r>
            <a:r>
              <a:rPr kumimoji="1" lang="ja-JP" altLang="en-US" sz="2000" b="0" i="0" u="none" strike="noStrike" kern="1200" cap="none" spc="0" normalizeH="0" baseline="0" noProof="0" dirty="0">
                <a:ln>
                  <a:noFill/>
                </a:ln>
                <a:solidFill>
                  <a:srgbClr val="000000"/>
                </a:solidFill>
                <a:effectLst/>
                <a:uLnTx/>
                <a:uFillTx/>
                <a:latin typeface="HG丸ｺﾞｼｯｸM-PRO"/>
                <a:ea typeface="HG丸ｺﾞｼｯｸM-PRO"/>
                <a:cs typeface="+mj-cs"/>
              </a:rPr>
              <a:t>分</a:t>
            </a:r>
            <a:r>
              <a:rPr lang="ja-JP" altLang="en-US" sz="2000" dirty="0">
                <a:solidFill>
                  <a:srgbClr val="000000"/>
                </a:solidFill>
                <a:latin typeface="HG丸ｺﾞｼｯｸM-PRO"/>
                <a:ea typeface="HG丸ｺﾞｼｯｸM-PRO"/>
              </a:rPr>
              <a:t>以上の頻脈を認めた事例</a:t>
            </a:r>
            <a:endParaRPr kumimoji="1" lang="en-US" altLang="ja-JP" sz="3600" b="0" i="0" u="none" strike="noStrike" kern="1200" cap="none" spc="0" normalizeH="0" baseline="0" noProof="0" dirty="0">
              <a:ln>
                <a:noFill/>
              </a:ln>
              <a:solidFill>
                <a:srgbClr val="000000"/>
              </a:solidFill>
              <a:effectLst/>
              <a:uLnTx/>
              <a:uFillTx/>
              <a:latin typeface="HG丸ｺﾞｼｯｸM-PRO"/>
              <a:ea typeface="HG丸ｺﾞｼｯｸM-PRO"/>
              <a:cs typeface="+mj-cs"/>
            </a:endParaRPr>
          </a:p>
        </p:txBody>
      </p:sp>
      <p:sp>
        <p:nvSpPr>
          <p:cNvPr id="2" name="スライド番号プレースホルダー 1">
            <a:extLst>
              <a:ext uri="{FF2B5EF4-FFF2-40B4-BE49-F238E27FC236}">
                <a16:creationId xmlns:a16="http://schemas.microsoft.com/office/drawing/2014/main" id="{6FA782E6-60D9-4CE7-BD8C-B5B12A1BB8E0}"/>
              </a:ext>
            </a:extLst>
          </p:cNvPr>
          <p:cNvSpPr>
            <a:spLocks noGrp="1"/>
          </p:cNvSpPr>
          <p:nvPr>
            <p:ph type="sldNum" sz="quarter" idx="12"/>
          </p:nvPr>
        </p:nvSpPr>
        <p:spPr/>
        <p:txBody>
          <a:bodyPr/>
          <a:lstStyle/>
          <a:p>
            <a:pPr>
              <a:defRPr/>
            </a:pPr>
            <a:fld id="{930F64EC-FE0A-4460-B896-894E0E1B6F85}" type="slidenum">
              <a:rPr lang="ja-JP" altLang="en-US" smtClean="0"/>
              <a:pPr>
                <a:defRPr/>
              </a:pPr>
              <a:t>60</a:t>
            </a:fld>
            <a:endParaRPr lang="en-US" altLang="ja-JP" dirty="0"/>
          </a:p>
        </p:txBody>
      </p:sp>
    </p:spTree>
    <p:extLst>
      <p:ext uri="{BB962C8B-B14F-4D97-AF65-F5344CB8AC3E}">
        <p14:creationId xmlns:p14="http://schemas.microsoft.com/office/powerpoint/2010/main" val="292342894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コンテンツ プレースホルダー 21">
            <a:extLst>
              <a:ext uri="{FF2B5EF4-FFF2-40B4-BE49-F238E27FC236}">
                <a16:creationId xmlns:a16="http://schemas.microsoft.com/office/drawing/2014/main" id="{64BD104C-F91D-4AB9-B7BE-D138903203D7}"/>
              </a:ext>
            </a:extLst>
          </p:cNvPr>
          <p:cNvSpPr>
            <a:spLocks noGrp="1"/>
          </p:cNvSpPr>
          <p:nvPr>
            <p:ph idx="1"/>
          </p:nvPr>
        </p:nvSpPr>
        <p:spPr>
          <a:xfrm>
            <a:off x="373713" y="2349674"/>
            <a:ext cx="9156986" cy="2520280"/>
          </a:xfrm>
        </p:spPr>
        <p:txBody>
          <a:bodyPr/>
          <a:lstStyle/>
          <a:p>
            <a:pPr marL="0" indent="0">
              <a:buNone/>
            </a:pPr>
            <a:r>
              <a:rPr lang="en-US" altLang="ja-JP" sz="2800" dirty="0">
                <a:latin typeface="游ゴシック Medium" panose="020B0500000000000000" pitchFamily="50" charset="-128"/>
                <a:ea typeface="游ゴシック Medium" panose="020B0500000000000000" pitchFamily="50" charset="-128"/>
              </a:rPr>
              <a:t>【</a:t>
            </a:r>
            <a:r>
              <a:rPr lang="ja-JP" altLang="en-US" sz="2800" dirty="0">
                <a:latin typeface="游ゴシック Medium" panose="020B0500000000000000" pitchFamily="50" charset="-128"/>
                <a:ea typeface="游ゴシック Medium" panose="020B0500000000000000" pitchFamily="50" charset="-128"/>
              </a:rPr>
              <a:t>妊娠分娩経過</a:t>
            </a:r>
            <a:r>
              <a:rPr lang="en-US" altLang="ja-JP" sz="2800" dirty="0">
                <a:latin typeface="游ゴシック Medium" panose="020B0500000000000000" pitchFamily="50" charset="-128"/>
                <a:ea typeface="游ゴシック Medium" panose="020B0500000000000000" pitchFamily="50" charset="-128"/>
              </a:rPr>
              <a:t>】</a:t>
            </a:r>
          </a:p>
          <a:p>
            <a:pPr marL="0" indent="0">
              <a:buNone/>
            </a:pPr>
            <a:r>
              <a:rPr lang="ja-JP" altLang="en-US" sz="2800" dirty="0">
                <a:latin typeface="游ゴシック Medium" panose="020B0500000000000000" pitchFamily="50" charset="-128"/>
                <a:ea typeface="游ゴシック Medium" panose="020B0500000000000000" pitchFamily="50" charset="-128"/>
              </a:rPr>
              <a:t>白血球</a:t>
            </a:r>
            <a:r>
              <a:rPr lang="en-US" altLang="ja-JP" sz="2800" dirty="0">
                <a:latin typeface="游ゴシック Medium" panose="020B0500000000000000" pitchFamily="50" charset="-128"/>
                <a:ea typeface="游ゴシック Medium" panose="020B0500000000000000" pitchFamily="50" charset="-128"/>
              </a:rPr>
              <a:t>18000/</a:t>
            </a:r>
            <a:r>
              <a:rPr lang="en-US" altLang="ja-JP" sz="2800" dirty="0" err="1">
                <a:latin typeface="游ゴシック Medium" panose="020B0500000000000000" pitchFamily="50" charset="-128"/>
                <a:ea typeface="游ゴシック Medium" panose="020B0500000000000000" pitchFamily="50" charset="-128"/>
              </a:rPr>
              <a:t>μL</a:t>
            </a:r>
            <a:r>
              <a:rPr lang="ja-JP" altLang="en-US" sz="2800" dirty="0" err="1">
                <a:latin typeface="游ゴシック Medium" panose="020B0500000000000000" pitchFamily="50" charset="-128"/>
                <a:ea typeface="游ゴシック Medium" panose="020B0500000000000000" pitchFamily="50" charset="-128"/>
              </a:rPr>
              <a:t>、</a:t>
            </a:r>
            <a:r>
              <a:rPr lang="en-US" altLang="ja-JP" sz="2800" dirty="0">
                <a:latin typeface="游ゴシック Medium" panose="020B0500000000000000" pitchFamily="50" charset="-128"/>
                <a:ea typeface="游ゴシック Medium" panose="020B0500000000000000" pitchFamily="50" charset="-128"/>
              </a:rPr>
              <a:t>CRP 10.3mg/dL</a:t>
            </a:r>
          </a:p>
          <a:p>
            <a:pPr marL="0" indent="0">
              <a:buNone/>
            </a:pPr>
            <a:r>
              <a:rPr lang="ja-JP" altLang="en-US" sz="2800" dirty="0">
                <a:latin typeface="游ゴシック Medium" panose="020B0500000000000000" pitchFamily="50" charset="-128"/>
                <a:ea typeface="游ゴシック Medium" panose="020B0500000000000000" pitchFamily="50" charset="-128"/>
              </a:rPr>
              <a:t>インフルエンザ</a:t>
            </a:r>
            <a:r>
              <a:rPr lang="en-US" altLang="ja-JP" sz="2800" dirty="0">
                <a:latin typeface="游ゴシック Medium" panose="020B0500000000000000" pitchFamily="50" charset="-128"/>
                <a:ea typeface="游ゴシック Medium" panose="020B0500000000000000" pitchFamily="50" charset="-128"/>
              </a:rPr>
              <a:t>A</a:t>
            </a:r>
            <a:r>
              <a:rPr lang="ja-JP" altLang="en-US" sz="2800" dirty="0">
                <a:latin typeface="游ゴシック Medium" panose="020B0500000000000000" pitchFamily="50" charset="-128"/>
                <a:ea typeface="游ゴシック Medium" panose="020B0500000000000000" pitchFamily="50" charset="-128"/>
              </a:rPr>
              <a:t>抗原・</a:t>
            </a:r>
            <a:r>
              <a:rPr lang="en-US" altLang="ja-JP" sz="2800" dirty="0">
                <a:latin typeface="游ゴシック Medium" panose="020B0500000000000000" pitchFamily="50" charset="-128"/>
                <a:ea typeface="游ゴシック Medium" panose="020B0500000000000000" pitchFamily="50" charset="-128"/>
              </a:rPr>
              <a:t>B</a:t>
            </a:r>
            <a:r>
              <a:rPr lang="ja-JP" altLang="en-US" sz="2800" dirty="0">
                <a:latin typeface="游ゴシック Medium" panose="020B0500000000000000" pitchFamily="50" charset="-128"/>
                <a:ea typeface="游ゴシック Medium" panose="020B0500000000000000" pitchFamily="50" charset="-128"/>
              </a:rPr>
              <a:t>抗原 陰性</a:t>
            </a:r>
            <a:endParaRPr lang="en-US" altLang="ja-JP" sz="2800" dirty="0">
              <a:latin typeface="游ゴシック Medium" panose="020B0500000000000000" pitchFamily="50" charset="-128"/>
              <a:ea typeface="游ゴシック Medium" panose="020B0500000000000000" pitchFamily="50" charset="-128"/>
            </a:endParaRPr>
          </a:p>
          <a:p>
            <a:pPr marL="0" indent="0">
              <a:buNone/>
            </a:pPr>
            <a:r>
              <a:rPr lang="ja-JP" altLang="en-US" sz="2800" dirty="0">
                <a:latin typeface="游ゴシック Medium" panose="020B0500000000000000" pitchFamily="50" charset="-128"/>
                <a:ea typeface="游ゴシック Medium" panose="020B0500000000000000" pitchFamily="50" charset="-128"/>
              </a:rPr>
              <a:t>セフェピム塩酸塩水和物投与</a:t>
            </a:r>
            <a:endParaRPr lang="en-US" altLang="ja-JP" sz="2800">
              <a:latin typeface="游ゴシック Medium" panose="020B0500000000000000" pitchFamily="50" charset="-128"/>
              <a:ea typeface="游ゴシック Medium" panose="020B0500000000000000" pitchFamily="50" charset="-128"/>
            </a:endParaRPr>
          </a:p>
          <a:p>
            <a:pPr marL="0" indent="0">
              <a:buNone/>
            </a:pPr>
            <a:r>
              <a:rPr lang="ja-JP" altLang="en-US" sz="2800" dirty="0">
                <a:latin typeface="游ゴシック Medium" panose="020B0500000000000000" pitchFamily="50" charset="-128"/>
                <a:ea typeface="游ゴシック Medium" panose="020B0500000000000000" pitchFamily="50" charset="-128"/>
              </a:rPr>
              <a:t>アセトアミノフェン錠内服</a:t>
            </a:r>
            <a:endParaRPr lang="en-US" altLang="ja-JP" sz="2800" dirty="0">
              <a:latin typeface="游ゴシック Medium" panose="020B0500000000000000" pitchFamily="50" charset="-128"/>
              <a:ea typeface="游ゴシック Medium" panose="020B0500000000000000" pitchFamily="50" charset="-128"/>
            </a:endParaRPr>
          </a:p>
          <a:p>
            <a:pPr marL="0" indent="0">
              <a:buNone/>
            </a:pPr>
            <a:r>
              <a:rPr lang="ja-JP" altLang="en-US" sz="2800" dirty="0">
                <a:latin typeface="游ゴシック Medium" panose="020B0500000000000000" pitchFamily="50" charset="-128"/>
                <a:ea typeface="游ゴシック Medium" panose="020B0500000000000000" pitchFamily="50" charset="-128"/>
              </a:rPr>
              <a:t>体温</a:t>
            </a:r>
            <a:r>
              <a:rPr lang="en-US" altLang="ja-JP" sz="2800" dirty="0">
                <a:latin typeface="游ゴシック Medium" panose="020B0500000000000000" pitchFamily="50" charset="-128"/>
                <a:ea typeface="游ゴシック Medium" panose="020B0500000000000000" pitchFamily="50" charset="-128"/>
              </a:rPr>
              <a:t>37.1</a:t>
            </a:r>
            <a:r>
              <a:rPr lang="ja-JP" altLang="en-US" sz="2800" dirty="0">
                <a:latin typeface="游ゴシック Medium" panose="020B0500000000000000" pitchFamily="50" charset="-128"/>
                <a:ea typeface="游ゴシック Medium" panose="020B0500000000000000" pitchFamily="50" charset="-128"/>
              </a:rPr>
              <a:t>℃　血圧</a:t>
            </a:r>
            <a:r>
              <a:rPr lang="en-US" altLang="ja-JP" sz="2800" dirty="0">
                <a:latin typeface="游ゴシック Medium" panose="020B0500000000000000" pitchFamily="50" charset="-128"/>
                <a:ea typeface="游ゴシック Medium" panose="020B0500000000000000" pitchFamily="50" charset="-128"/>
              </a:rPr>
              <a:t>97/56mmH</a:t>
            </a:r>
            <a:r>
              <a:rPr lang="ja-JP" altLang="en-US" sz="2800" dirty="0">
                <a:latin typeface="游ゴシック Medium" panose="020B0500000000000000" pitchFamily="50" charset="-128"/>
                <a:ea typeface="游ゴシック Medium" panose="020B0500000000000000" pitchFamily="50" charset="-128"/>
              </a:rPr>
              <a:t>　脈拍数</a:t>
            </a:r>
            <a:r>
              <a:rPr lang="en-US" altLang="ja-JP" sz="2800" dirty="0">
                <a:latin typeface="游ゴシック Medium" panose="020B0500000000000000" pitchFamily="50" charset="-128"/>
                <a:ea typeface="游ゴシック Medium" panose="020B0500000000000000" pitchFamily="50" charset="-128"/>
              </a:rPr>
              <a:t>117</a:t>
            </a:r>
            <a:r>
              <a:rPr lang="ja-JP" altLang="en-US" sz="2800" dirty="0">
                <a:latin typeface="游ゴシック Medium" panose="020B0500000000000000" pitchFamily="50" charset="-128"/>
                <a:ea typeface="游ゴシック Medium" panose="020B0500000000000000" pitchFamily="50" charset="-128"/>
              </a:rPr>
              <a:t>回</a:t>
            </a:r>
            <a:r>
              <a:rPr lang="en-US" altLang="ja-JP" sz="2800" dirty="0">
                <a:latin typeface="游ゴシック Medium" panose="020B0500000000000000" pitchFamily="50" charset="-128"/>
                <a:ea typeface="游ゴシック Medium" panose="020B0500000000000000" pitchFamily="50" charset="-128"/>
              </a:rPr>
              <a:t>/</a:t>
            </a:r>
            <a:r>
              <a:rPr lang="ja-JP" altLang="en-US" sz="2800" dirty="0">
                <a:latin typeface="游ゴシック Medium" panose="020B0500000000000000" pitchFamily="50" charset="-128"/>
                <a:ea typeface="游ゴシック Medium" panose="020B0500000000000000" pitchFamily="50" charset="-128"/>
              </a:rPr>
              <a:t>分　</a:t>
            </a:r>
            <a:endParaRPr lang="en-US" altLang="ja-JP" sz="2800" dirty="0">
              <a:latin typeface="游ゴシック Medium" panose="020B0500000000000000" pitchFamily="50" charset="-128"/>
              <a:ea typeface="游ゴシック Medium" panose="020B0500000000000000" pitchFamily="50" charset="-128"/>
            </a:endParaRPr>
          </a:p>
          <a:p>
            <a:pPr marL="0" indent="0">
              <a:buNone/>
            </a:pPr>
            <a:r>
              <a:rPr lang="en-US" altLang="ja-JP" sz="2800" dirty="0">
                <a:latin typeface="游ゴシック Medium" panose="020B0500000000000000" pitchFamily="50" charset="-128"/>
                <a:ea typeface="游ゴシック Medium" panose="020B0500000000000000" pitchFamily="50" charset="-128"/>
              </a:rPr>
              <a:t>SpO2</a:t>
            </a:r>
            <a:r>
              <a:rPr lang="ja-JP" altLang="en-US" sz="2800" dirty="0">
                <a:latin typeface="游ゴシック Medium" panose="020B0500000000000000" pitchFamily="50" charset="-128"/>
                <a:ea typeface="游ゴシック Medium" panose="020B0500000000000000" pitchFamily="50" charset="-128"/>
              </a:rPr>
              <a:t> </a:t>
            </a:r>
            <a:r>
              <a:rPr lang="en-US" altLang="ja-JP" sz="2800" dirty="0">
                <a:latin typeface="游ゴシック Medium" panose="020B0500000000000000" pitchFamily="50" charset="-128"/>
                <a:ea typeface="游ゴシック Medium" panose="020B0500000000000000" pitchFamily="50" charset="-128"/>
              </a:rPr>
              <a:t>96%</a:t>
            </a:r>
          </a:p>
          <a:p>
            <a:pPr marL="0" indent="0">
              <a:buNone/>
            </a:pPr>
            <a:r>
              <a:rPr lang="ja-JP" altLang="en-US" sz="2800" dirty="0">
                <a:latin typeface="游ゴシック Medium" panose="020B0500000000000000" pitchFamily="50" charset="-128"/>
                <a:ea typeface="游ゴシック Medium" panose="020B0500000000000000" pitchFamily="50" charset="-128"/>
              </a:rPr>
              <a:t>超音波断層法で胎児不整脈様</a:t>
            </a:r>
            <a:endParaRPr lang="en-US" altLang="ja-JP" sz="2800" dirty="0">
              <a:latin typeface="游ゴシック Medium" panose="020B0500000000000000" pitchFamily="50" charset="-128"/>
              <a:ea typeface="游ゴシック Medium" panose="020B0500000000000000" pitchFamily="50" charset="-128"/>
            </a:endParaRPr>
          </a:p>
        </p:txBody>
      </p:sp>
      <p:sp>
        <p:nvSpPr>
          <p:cNvPr id="5" name="四角形: 角を丸くする 4">
            <a:extLst>
              <a:ext uri="{FF2B5EF4-FFF2-40B4-BE49-F238E27FC236}">
                <a16:creationId xmlns:a16="http://schemas.microsoft.com/office/drawing/2014/main" id="{676610F9-99B7-43DE-BE46-4459B2885AB9}"/>
              </a:ext>
            </a:extLst>
          </p:cNvPr>
          <p:cNvSpPr/>
          <p:nvPr/>
        </p:nvSpPr>
        <p:spPr bwMode="auto">
          <a:xfrm>
            <a:off x="399105" y="1485579"/>
            <a:ext cx="1312741" cy="648071"/>
          </a:xfrm>
          <a:prstGeom prst="round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3200" b="0" i="0" u="none" strike="noStrike" cap="none" normalizeH="0" baseline="0" dirty="0">
                <a:ln>
                  <a:noFill/>
                </a:ln>
                <a:solidFill>
                  <a:schemeClr val="tx1"/>
                </a:solidFill>
                <a:effectLst/>
                <a:latin typeface="游ゴシック Medium" panose="020B0500000000000000" pitchFamily="50" charset="-128"/>
                <a:ea typeface="游ゴシック Medium" panose="020B0500000000000000" pitchFamily="50" charset="-128"/>
              </a:rPr>
              <a:t>概要</a:t>
            </a:r>
          </a:p>
        </p:txBody>
      </p:sp>
      <p:sp>
        <p:nvSpPr>
          <p:cNvPr id="6" name="Rectangle 2">
            <a:extLst>
              <a:ext uri="{FF2B5EF4-FFF2-40B4-BE49-F238E27FC236}">
                <a16:creationId xmlns:a16="http://schemas.microsoft.com/office/drawing/2014/main" id="{BD808548-0FEB-49BB-93E5-BC6B9CB2FC80}"/>
              </a:ext>
            </a:extLst>
          </p:cNvPr>
          <p:cNvSpPr txBox="1">
            <a:spLocks noChangeArrowheads="1"/>
          </p:cNvSpPr>
          <p:nvPr/>
        </p:nvSpPr>
        <p:spPr>
          <a:xfrm>
            <a:off x="1495822" y="261442"/>
            <a:ext cx="7560840" cy="527615"/>
          </a:xfrm>
          <a:prstGeom prst="rect">
            <a:avLst/>
          </a:prstGeom>
        </p:spPr>
        <p:txBody>
          <a:bodyPr/>
          <a:lstStyle>
            <a:lvl1pPr algn="ctr" defTabSz="957263" rtl="0" eaLnBrk="0" fontAlgn="base" hangingPunct="0">
              <a:spcBef>
                <a:spcPct val="0"/>
              </a:spcBef>
              <a:spcAft>
                <a:spcPct val="0"/>
              </a:spcAft>
              <a:defRPr kumimoji="1" sz="3600" kern="1200">
                <a:solidFill>
                  <a:schemeClr val="tx2"/>
                </a:solidFill>
                <a:latin typeface="+mj-lt"/>
                <a:ea typeface="+mj-ea"/>
                <a:cs typeface="+mj-cs"/>
              </a:defRPr>
            </a:lvl1pPr>
            <a:lvl2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2pPr>
            <a:lvl3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3pPr>
            <a:lvl4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4pPr>
            <a:lvl5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5pPr>
            <a:lvl6pPr marL="4572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6pPr>
            <a:lvl7pPr marL="9144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7pPr>
            <a:lvl8pPr marL="13716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8pPr>
            <a:lvl9pPr marL="18288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9pPr>
          </a:lstStyle>
          <a:p>
            <a:pPr marL="0" marR="0" lvl="0" indent="0" algn="l" defTabSz="957263"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000000"/>
                </a:solidFill>
                <a:effectLst/>
                <a:uLnTx/>
                <a:uFillTx/>
                <a:latin typeface="HG丸ｺﾞｼｯｸM-PRO"/>
                <a:ea typeface="HG丸ｺﾞｼｯｸM-PRO"/>
                <a:cs typeface="+mj-cs"/>
              </a:rPr>
              <a:t>事例</a:t>
            </a:r>
            <a:r>
              <a:rPr kumimoji="1" lang="en-US" altLang="ja-JP" sz="2400" b="0" i="0" u="none" strike="noStrike" kern="1200" cap="none" spc="0" normalizeH="0" baseline="0" noProof="0" dirty="0">
                <a:ln>
                  <a:noFill/>
                </a:ln>
                <a:solidFill>
                  <a:srgbClr val="000000"/>
                </a:solidFill>
                <a:effectLst/>
                <a:uLnTx/>
                <a:uFillTx/>
                <a:latin typeface="HG丸ｺﾞｼｯｸM-PRO"/>
                <a:ea typeface="HG丸ｺﾞｼｯｸM-PRO"/>
                <a:cs typeface="+mj-cs"/>
              </a:rPr>
              <a:t>4</a:t>
            </a:r>
            <a:r>
              <a:rPr kumimoji="1" lang="ja-JP" altLang="en-US" sz="2400" b="0" i="0" u="none" strike="noStrike" kern="1200" cap="none" spc="0" normalizeH="0" baseline="0" noProof="0" dirty="0">
                <a:ln>
                  <a:noFill/>
                </a:ln>
                <a:solidFill>
                  <a:srgbClr val="000000"/>
                </a:solidFill>
                <a:effectLst/>
                <a:uLnTx/>
                <a:uFillTx/>
                <a:latin typeface="HG丸ｺﾞｼｯｸM-PRO"/>
                <a:ea typeface="HG丸ｺﾞｼｯｸM-PRO"/>
                <a:cs typeface="+mj-cs"/>
              </a:rPr>
              <a:t>：</a:t>
            </a:r>
            <a:r>
              <a:rPr kumimoji="1" lang="ja-JP" altLang="en-US" sz="2000" b="0" i="0" u="none" strike="noStrike" kern="1200" cap="none" spc="0" normalizeH="0" baseline="0" noProof="0" dirty="0">
                <a:ln>
                  <a:noFill/>
                </a:ln>
                <a:solidFill>
                  <a:srgbClr val="000000"/>
                </a:solidFill>
                <a:effectLst/>
                <a:uLnTx/>
                <a:uFillTx/>
                <a:latin typeface="HG丸ｺﾞｼｯｸM-PRO"/>
                <a:ea typeface="HG丸ｺﾞｼｯｸM-PRO"/>
                <a:cs typeface="+mj-cs"/>
              </a:rPr>
              <a:t>体温</a:t>
            </a:r>
            <a:r>
              <a:rPr kumimoji="1" lang="en-US" altLang="ja-JP" sz="2000" b="0" i="0" u="none" strike="noStrike" kern="1200" cap="none" spc="0" normalizeH="0" baseline="0" noProof="0" dirty="0">
                <a:ln>
                  <a:noFill/>
                </a:ln>
                <a:solidFill>
                  <a:srgbClr val="000000"/>
                </a:solidFill>
                <a:effectLst/>
                <a:uLnTx/>
                <a:uFillTx/>
                <a:latin typeface="HG丸ｺﾞｼｯｸM-PRO"/>
                <a:ea typeface="HG丸ｺﾞｼｯｸM-PRO"/>
                <a:cs typeface="+mj-cs"/>
              </a:rPr>
              <a:t>40</a:t>
            </a:r>
            <a:r>
              <a:rPr kumimoji="1" lang="ja-JP" altLang="en-US" sz="2000" b="0" i="0" u="none" strike="noStrike" kern="1200" cap="none" spc="0" normalizeH="0" baseline="0" noProof="0" dirty="0">
                <a:ln>
                  <a:noFill/>
                </a:ln>
                <a:solidFill>
                  <a:srgbClr val="000000"/>
                </a:solidFill>
                <a:effectLst/>
                <a:uLnTx/>
                <a:uFillTx/>
                <a:latin typeface="HG丸ｺﾞｼｯｸM-PRO"/>
                <a:ea typeface="HG丸ｺﾞｼｯｸM-PRO"/>
                <a:cs typeface="+mj-cs"/>
              </a:rPr>
              <a:t>℃台の母体発熱と持続する腹痛のため入院し、</a:t>
            </a:r>
            <a:endParaRPr kumimoji="1" lang="en-US" altLang="ja-JP" sz="2000" b="0" i="0" u="none" strike="noStrike" kern="1200" cap="none" spc="0" normalizeH="0" baseline="0" noProof="0" dirty="0">
              <a:ln>
                <a:noFill/>
              </a:ln>
              <a:solidFill>
                <a:srgbClr val="000000"/>
              </a:solidFill>
              <a:effectLst/>
              <a:uLnTx/>
              <a:uFillTx/>
              <a:latin typeface="HG丸ｺﾞｼｯｸM-PRO"/>
              <a:ea typeface="HG丸ｺﾞｼｯｸM-PRO"/>
              <a:cs typeface="+mj-cs"/>
            </a:endParaRPr>
          </a:p>
          <a:p>
            <a:pPr marL="0" marR="0" lvl="0" indent="0" algn="l" defTabSz="957263" rtl="0" eaLnBrk="1" fontAlgn="base" latinLnBrk="0" hangingPunct="1">
              <a:lnSpc>
                <a:spcPct val="100000"/>
              </a:lnSpc>
              <a:spcBef>
                <a:spcPct val="0"/>
              </a:spcBef>
              <a:spcAft>
                <a:spcPct val="0"/>
              </a:spcAft>
              <a:buClrTx/>
              <a:buSzTx/>
              <a:buFontTx/>
              <a:buNone/>
              <a:tabLst/>
              <a:defRPr/>
            </a:pPr>
            <a:r>
              <a:rPr lang="ja-JP" altLang="en-US" sz="2000" dirty="0">
                <a:solidFill>
                  <a:srgbClr val="000000"/>
                </a:solidFill>
                <a:latin typeface="HG丸ｺﾞｼｯｸM-PRO"/>
                <a:ea typeface="HG丸ｺﾞｼｯｸM-PRO"/>
              </a:rPr>
              <a:t>　　　　 </a:t>
            </a:r>
            <a:r>
              <a:rPr kumimoji="1" lang="ja-JP" altLang="en-US" sz="2000" b="0" i="0" u="none" strike="noStrike" kern="1200" cap="none" spc="0" normalizeH="0" baseline="0" noProof="0" dirty="0">
                <a:ln>
                  <a:noFill/>
                </a:ln>
                <a:solidFill>
                  <a:srgbClr val="000000"/>
                </a:solidFill>
                <a:effectLst/>
                <a:uLnTx/>
                <a:uFillTx/>
                <a:latin typeface="HG丸ｺﾞｼｯｸM-PRO"/>
                <a:ea typeface="HG丸ｺﾞｼｯｸM-PRO"/>
                <a:cs typeface="+mj-cs"/>
              </a:rPr>
              <a:t>胎児心拍数</a:t>
            </a:r>
            <a:r>
              <a:rPr kumimoji="1" lang="en-US" altLang="ja-JP" sz="2000" b="0" i="0" u="none" strike="noStrike" kern="1200" cap="none" spc="0" normalizeH="0" baseline="0" noProof="0" dirty="0">
                <a:ln>
                  <a:noFill/>
                </a:ln>
                <a:solidFill>
                  <a:srgbClr val="000000"/>
                </a:solidFill>
                <a:effectLst/>
                <a:uLnTx/>
                <a:uFillTx/>
                <a:latin typeface="HG丸ｺﾞｼｯｸM-PRO"/>
                <a:ea typeface="HG丸ｺﾞｼｯｸM-PRO"/>
                <a:cs typeface="+mj-cs"/>
              </a:rPr>
              <a:t>200</a:t>
            </a:r>
            <a:r>
              <a:rPr kumimoji="1" lang="ja-JP" altLang="en-US" sz="2000" b="0" i="0" u="none" strike="noStrike" kern="1200" cap="none" spc="0" normalizeH="0" baseline="0" noProof="0" dirty="0">
                <a:ln>
                  <a:noFill/>
                </a:ln>
                <a:solidFill>
                  <a:srgbClr val="000000"/>
                </a:solidFill>
                <a:effectLst/>
                <a:uLnTx/>
                <a:uFillTx/>
                <a:latin typeface="HG丸ｺﾞｼｯｸM-PRO"/>
                <a:ea typeface="HG丸ｺﾞｼｯｸM-PRO"/>
                <a:cs typeface="+mj-cs"/>
              </a:rPr>
              <a:t>拍</a:t>
            </a:r>
            <a:r>
              <a:rPr kumimoji="1" lang="en-US" altLang="ja-JP" sz="2000" b="0" i="0" u="none" strike="noStrike" kern="1200" cap="none" spc="0" normalizeH="0" baseline="0" noProof="0" dirty="0">
                <a:ln>
                  <a:noFill/>
                </a:ln>
                <a:solidFill>
                  <a:srgbClr val="000000"/>
                </a:solidFill>
                <a:effectLst/>
                <a:uLnTx/>
                <a:uFillTx/>
                <a:latin typeface="HG丸ｺﾞｼｯｸM-PRO"/>
                <a:ea typeface="HG丸ｺﾞｼｯｸM-PRO"/>
                <a:cs typeface="+mj-cs"/>
              </a:rPr>
              <a:t>/</a:t>
            </a:r>
            <a:r>
              <a:rPr kumimoji="1" lang="ja-JP" altLang="en-US" sz="2000" b="0" i="0" u="none" strike="noStrike" kern="1200" cap="none" spc="0" normalizeH="0" baseline="0" noProof="0" dirty="0">
                <a:ln>
                  <a:noFill/>
                </a:ln>
                <a:solidFill>
                  <a:srgbClr val="000000"/>
                </a:solidFill>
                <a:effectLst/>
                <a:uLnTx/>
                <a:uFillTx/>
                <a:latin typeface="HG丸ｺﾞｼｯｸM-PRO"/>
                <a:ea typeface="HG丸ｺﾞｼｯｸM-PRO"/>
                <a:cs typeface="+mj-cs"/>
              </a:rPr>
              <a:t>分</a:t>
            </a:r>
            <a:r>
              <a:rPr lang="ja-JP" altLang="en-US" sz="2000" dirty="0">
                <a:solidFill>
                  <a:srgbClr val="000000"/>
                </a:solidFill>
                <a:latin typeface="HG丸ｺﾞｼｯｸM-PRO"/>
                <a:ea typeface="HG丸ｺﾞｼｯｸM-PRO"/>
              </a:rPr>
              <a:t>以上の頻脈を認めた事例</a:t>
            </a:r>
            <a:endParaRPr kumimoji="1" lang="en-US" altLang="ja-JP" sz="3600" b="0" i="0" u="none" strike="noStrike" kern="1200" cap="none" spc="0" normalizeH="0" baseline="0" noProof="0" dirty="0">
              <a:ln>
                <a:noFill/>
              </a:ln>
              <a:solidFill>
                <a:srgbClr val="000000"/>
              </a:solidFill>
              <a:effectLst/>
              <a:uLnTx/>
              <a:uFillTx/>
              <a:latin typeface="HG丸ｺﾞｼｯｸM-PRO"/>
              <a:ea typeface="HG丸ｺﾞｼｯｸM-PRO"/>
              <a:cs typeface="+mj-cs"/>
            </a:endParaRPr>
          </a:p>
        </p:txBody>
      </p:sp>
      <p:sp>
        <p:nvSpPr>
          <p:cNvPr id="2" name="スライド番号プレースホルダー 1">
            <a:extLst>
              <a:ext uri="{FF2B5EF4-FFF2-40B4-BE49-F238E27FC236}">
                <a16:creationId xmlns:a16="http://schemas.microsoft.com/office/drawing/2014/main" id="{67914420-0E9B-4FDB-A4E6-322991327CEC}"/>
              </a:ext>
            </a:extLst>
          </p:cNvPr>
          <p:cNvSpPr>
            <a:spLocks noGrp="1"/>
          </p:cNvSpPr>
          <p:nvPr>
            <p:ph type="sldNum" sz="quarter" idx="12"/>
          </p:nvPr>
        </p:nvSpPr>
        <p:spPr/>
        <p:txBody>
          <a:bodyPr/>
          <a:lstStyle/>
          <a:p>
            <a:pPr>
              <a:defRPr/>
            </a:pPr>
            <a:fld id="{930F64EC-FE0A-4460-B896-894E0E1B6F85}" type="slidenum">
              <a:rPr lang="ja-JP" altLang="en-US" smtClean="0"/>
              <a:pPr>
                <a:defRPr/>
              </a:pPr>
              <a:t>61</a:t>
            </a:fld>
            <a:endParaRPr lang="en-US" altLang="ja-JP" dirty="0"/>
          </a:p>
        </p:txBody>
      </p:sp>
    </p:spTree>
    <p:extLst>
      <p:ext uri="{BB962C8B-B14F-4D97-AF65-F5344CB8AC3E}">
        <p14:creationId xmlns:p14="http://schemas.microsoft.com/office/powerpoint/2010/main" val="203473973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CF76951D-DAA2-4DF5-89A3-348CE56CE278}"/>
              </a:ext>
            </a:extLst>
          </p:cNvPr>
          <p:cNvSpPr txBox="1">
            <a:spLocks noChangeArrowheads="1"/>
          </p:cNvSpPr>
          <p:nvPr/>
        </p:nvSpPr>
        <p:spPr>
          <a:xfrm>
            <a:off x="1495822" y="261442"/>
            <a:ext cx="7560840" cy="527615"/>
          </a:xfrm>
          <a:prstGeom prst="rect">
            <a:avLst/>
          </a:prstGeom>
        </p:spPr>
        <p:txBody>
          <a:bodyPr/>
          <a:lstStyle>
            <a:lvl1pPr algn="ctr" defTabSz="957263" rtl="0" eaLnBrk="0" fontAlgn="base" hangingPunct="0">
              <a:spcBef>
                <a:spcPct val="0"/>
              </a:spcBef>
              <a:spcAft>
                <a:spcPct val="0"/>
              </a:spcAft>
              <a:defRPr kumimoji="1" sz="3600" kern="1200">
                <a:solidFill>
                  <a:schemeClr val="tx2"/>
                </a:solidFill>
                <a:latin typeface="+mj-lt"/>
                <a:ea typeface="+mj-ea"/>
                <a:cs typeface="+mj-cs"/>
              </a:defRPr>
            </a:lvl1pPr>
            <a:lvl2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2pPr>
            <a:lvl3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3pPr>
            <a:lvl4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4pPr>
            <a:lvl5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5pPr>
            <a:lvl6pPr marL="4572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6pPr>
            <a:lvl7pPr marL="9144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7pPr>
            <a:lvl8pPr marL="13716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8pPr>
            <a:lvl9pPr marL="18288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9pPr>
          </a:lstStyle>
          <a:p>
            <a:pPr marL="0" marR="0" lvl="0" indent="0" algn="l" defTabSz="957263"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000000"/>
                </a:solidFill>
                <a:effectLst/>
                <a:uLnTx/>
                <a:uFillTx/>
                <a:latin typeface="HG丸ｺﾞｼｯｸM-PRO"/>
                <a:ea typeface="HG丸ｺﾞｼｯｸM-PRO"/>
                <a:cs typeface="+mj-cs"/>
              </a:rPr>
              <a:t>事例</a:t>
            </a:r>
            <a:r>
              <a:rPr kumimoji="1" lang="en-US" altLang="ja-JP" sz="2400" b="0" i="0" u="none" strike="noStrike" kern="1200" cap="none" spc="0" normalizeH="0" baseline="0" noProof="0" dirty="0">
                <a:ln>
                  <a:noFill/>
                </a:ln>
                <a:solidFill>
                  <a:srgbClr val="000000"/>
                </a:solidFill>
                <a:effectLst/>
                <a:uLnTx/>
                <a:uFillTx/>
                <a:latin typeface="HG丸ｺﾞｼｯｸM-PRO"/>
                <a:ea typeface="HG丸ｺﾞｼｯｸM-PRO"/>
                <a:cs typeface="+mj-cs"/>
              </a:rPr>
              <a:t>4</a:t>
            </a:r>
            <a:r>
              <a:rPr kumimoji="1" lang="ja-JP" altLang="en-US" sz="2400" b="0" i="0" u="none" strike="noStrike" kern="1200" cap="none" spc="0" normalizeH="0" baseline="0" noProof="0" dirty="0">
                <a:ln>
                  <a:noFill/>
                </a:ln>
                <a:solidFill>
                  <a:srgbClr val="000000"/>
                </a:solidFill>
                <a:effectLst/>
                <a:uLnTx/>
                <a:uFillTx/>
                <a:latin typeface="HG丸ｺﾞｼｯｸM-PRO"/>
                <a:ea typeface="HG丸ｺﾞｼｯｸM-PRO"/>
                <a:cs typeface="+mj-cs"/>
              </a:rPr>
              <a:t>：</a:t>
            </a:r>
            <a:r>
              <a:rPr kumimoji="1" lang="ja-JP" altLang="en-US" sz="2000" b="0" i="0" u="none" strike="noStrike" kern="1200" cap="none" spc="0" normalizeH="0" baseline="0" noProof="0" dirty="0">
                <a:ln>
                  <a:noFill/>
                </a:ln>
                <a:solidFill>
                  <a:srgbClr val="000000"/>
                </a:solidFill>
                <a:effectLst/>
                <a:uLnTx/>
                <a:uFillTx/>
                <a:latin typeface="HG丸ｺﾞｼｯｸM-PRO"/>
                <a:ea typeface="HG丸ｺﾞｼｯｸM-PRO"/>
                <a:cs typeface="+mj-cs"/>
              </a:rPr>
              <a:t>体温</a:t>
            </a:r>
            <a:r>
              <a:rPr kumimoji="1" lang="en-US" altLang="ja-JP" sz="2000" b="0" i="0" u="none" strike="noStrike" kern="1200" cap="none" spc="0" normalizeH="0" baseline="0" noProof="0" dirty="0">
                <a:ln>
                  <a:noFill/>
                </a:ln>
                <a:solidFill>
                  <a:srgbClr val="000000"/>
                </a:solidFill>
                <a:effectLst/>
                <a:uLnTx/>
                <a:uFillTx/>
                <a:latin typeface="HG丸ｺﾞｼｯｸM-PRO"/>
                <a:ea typeface="HG丸ｺﾞｼｯｸM-PRO"/>
                <a:cs typeface="+mj-cs"/>
              </a:rPr>
              <a:t>40</a:t>
            </a:r>
            <a:r>
              <a:rPr kumimoji="1" lang="ja-JP" altLang="en-US" sz="2000" b="0" i="0" u="none" strike="noStrike" kern="1200" cap="none" spc="0" normalizeH="0" baseline="0" noProof="0" dirty="0">
                <a:ln>
                  <a:noFill/>
                </a:ln>
                <a:solidFill>
                  <a:srgbClr val="000000"/>
                </a:solidFill>
                <a:effectLst/>
                <a:uLnTx/>
                <a:uFillTx/>
                <a:latin typeface="HG丸ｺﾞｼｯｸM-PRO"/>
                <a:ea typeface="HG丸ｺﾞｼｯｸM-PRO"/>
                <a:cs typeface="+mj-cs"/>
              </a:rPr>
              <a:t>℃台の母体発熱と持続する腹痛のため入院し、</a:t>
            </a:r>
            <a:endParaRPr kumimoji="1" lang="en-US" altLang="ja-JP" sz="2000" b="0" i="0" u="none" strike="noStrike" kern="1200" cap="none" spc="0" normalizeH="0" baseline="0" noProof="0" dirty="0">
              <a:ln>
                <a:noFill/>
              </a:ln>
              <a:solidFill>
                <a:srgbClr val="000000"/>
              </a:solidFill>
              <a:effectLst/>
              <a:uLnTx/>
              <a:uFillTx/>
              <a:latin typeface="HG丸ｺﾞｼｯｸM-PRO"/>
              <a:ea typeface="HG丸ｺﾞｼｯｸM-PRO"/>
              <a:cs typeface="+mj-cs"/>
            </a:endParaRPr>
          </a:p>
          <a:p>
            <a:pPr marL="0" marR="0" lvl="0" indent="0" algn="l" defTabSz="957263" rtl="0" eaLnBrk="1" fontAlgn="base" latinLnBrk="0" hangingPunct="1">
              <a:lnSpc>
                <a:spcPct val="100000"/>
              </a:lnSpc>
              <a:spcBef>
                <a:spcPct val="0"/>
              </a:spcBef>
              <a:spcAft>
                <a:spcPct val="0"/>
              </a:spcAft>
              <a:buClrTx/>
              <a:buSzTx/>
              <a:buFontTx/>
              <a:buNone/>
              <a:tabLst/>
              <a:defRPr/>
            </a:pPr>
            <a:r>
              <a:rPr lang="ja-JP" altLang="en-US" sz="2000" dirty="0">
                <a:solidFill>
                  <a:srgbClr val="000000"/>
                </a:solidFill>
                <a:latin typeface="HG丸ｺﾞｼｯｸM-PRO"/>
                <a:ea typeface="HG丸ｺﾞｼｯｸM-PRO"/>
              </a:rPr>
              <a:t>　　　　 </a:t>
            </a:r>
            <a:r>
              <a:rPr kumimoji="1" lang="ja-JP" altLang="en-US" sz="2000" b="0" i="0" u="none" strike="noStrike" kern="1200" cap="none" spc="0" normalizeH="0" baseline="0" noProof="0" dirty="0">
                <a:ln>
                  <a:noFill/>
                </a:ln>
                <a:solidFill>
                  <a:srgbClr val="000000"/>
                </a:solidFill>
                <a:effectLst/>
                <a:uLnTx/>
                <a:uFillTx/>
                <a:latin typeface="HG丸ｺﾞｼｯｸM-PRO"/>
                <a:ea typeface="HG丸ｺﾞｼｯｸM-PRO"/>
                <a:cs typeface="+mj-cs"/>
              </a:rPr>
              <a:t>胎児心拍数</a:t>
            </a:r>
            <a:r>
              <a:rPr kumimoji="1" lang="en-US" altLang="ja-JP" sz="2000" b="0" i="0" u="none" strike="noStrike" kern="1200" cap="none" spc="0" normalizeH="0" baseline="0" noProof="0" dirty="0">
                <a:ln>
                  <a:noFill/>
                </a:ln>
                <a:solidFill>
                  <a:srgbClr val="000000"/>
                </a:solidFill>
                <a:effectLst/>
                <a:uLnTx/>
                <a:uFillTx/>
                <a:latin typeface="HG丸ｺﾞｼｯｸM-PRO"/>
                <a:ea typeface="HG丸ｺﾞｼｯｸM-PRO"/>
                <a:cs typeface="+mj-cs"/>
              </a:rPr>
              <a:t>200</a:t>
            </a:r>
            <a:r>
              <a:rPr kumimoji="1" lang="ja-JP" altLang="en-US" sz="2000" b="0" i="0" u="none" strike="noStrike" kern="1200" cap="none" spc="0" normalizeH="0" baseline="0" noProof="0" dirty="0">
                <a:ln>
                  <a:noFill/>
                </a:ln>
                <a:solidFill>
                  <a:srgbClr val="000000"/>
                </a:solidFill>
                <a:effectLst/>
                <a:uLnTx/>
                <a:uFillTx/>
                <a:latin typeface="HG丸ｺﾞｼｯｸM-PRO"/>
                <a:ea typeface="HG丸ｺﾞｼｯｸM-PRO"/>
                <a:cs typeface="+mj-cs"/>
              </a:rPr>
              <a:t>拍</a:t>
            </a:r>
            <a:r>
              <a:rPr kumimoji="1" lang="en-US" altLang="ja-JP" sz="2000" b="0" i="0" u="none" strike="noStrike" kern="1200" cap="none" spc="0" normalizeH="0" baseline="0" noProof="0" dirty="0">
                <a:ln>
                  <a:noFill/>
                </a:ln>
                <a:solidFill>
                  <a:srgbClr val="000000"/>
                </a:solidFill>
                <a:effectLst/>
                <a:uLnTx/>
                <a:uFillTx/>
                <a:latin typeface="HG丸ｺﾞｼｯｸM-PRO"/>
                <a:ea typeface="HG丸ｺﾞｼｯｸM-PRO"/>
                <a:cs typeface="+mj-cs"/>
              </a:rPr>
              <a:t>/</a:t>
            </a:r>
            <a:r>
              <a:rPr kumimoji="1" lang="ja-JP" altLang="en-US" sz="2000" b="0" i="0" u="none" strike="noStrike" kern="1200" cap="none" spc="0" normalizeH="0" baseline="0" noProof="0" dirty="0">
                <a:ln>
                  <a:noFill/>
                </a:ln>
                <a:solidFill>
                  <a:srgbClr val="000000"/>
                </a:solidFill>
                <a:effectLst/>
                <a:uLnTx/>
                <a:uFillTx/>
                <a:latin typeface="HG丸ｺﾞｼｯｸM-PRO"/>
                <a:ea typeface="HG丸ｺﾞｼｯｸM-PRO"/>
                <a:cs typeface="+mj-cs"/>
              </a:rPr>
              <a:t>分</a:t>
            </a:r>
            <a:r>
              <a:rPr lang="ja-JP" altLang="en-US" sz="2000" dirty="0">
                <a:solidFill>
                  <a:srgbClr val="000000"/>
                </a:solidFill>
                <a:latin typeface="HG丸ｺﾞｼｯｸM-PRO"/>
                <a:ea typeface="HG丸ｺﾞｼｯｸM-PRO"/>
              </a:rPr>
              <a:t>以上の頻脈を認めた事例</a:t>
            </a:r>
            <a:endParaRPr kumimoji="1" lang="en-US" altLang="ja-JP" sz="3600" b="0" i="0" u="none" strike="noStrike" kern="1200" cap="none" spc="0" normalizeH="0" baseline="0" noProof="0" dirty="0">
              <a:ln>
                <a:noFill/>
              </a:ln>
              <a:solidFill>
                <a:srgbClr val="000000"/>
              </a:solidFill>
              <a:effectLst/>
              <a:uLnTx/>
              <a:uFillTx/>
              <a:latin typeface="HG丸ｺﾞｼｯｸM-PRO"/>
              <a:ea typeface="HG丸ｺﾞｼｯｸM-PRO"/>
              <a:cs typeface="+mj-cs"/>
            </a:endParaRPr>
          </a:p>
        </p:txBody>
      </p:sp>
      <p:pic>
        <p:nvPicPr>
          <p:cNvPr id="3" name="図 2">
            <a:extLst>
              <a:ext uri="{FF2B5EF4-FFF2-40B4-BE49-F238E27FC236}">
                <a16:creationId xmlns:a16="http://schemas.microsoft.com/office/drawing/2014/main" id="{AFA90A4E-4B11-4016-8E5F-9E87DE1AD036}"/>
              </a:ext>
            </a:extLst>
          </p:cNvPr>
          <p:cNvPicPr>
            <a:picLocks noChangeAspect="1"/>
          </p:cNvPicPr>
          <p:nvPr/>
        </p:nvPicPr>
        <p:blipFill>
          <a:blip r:embed="rId2"/>
          <a:stretch>
            <a:fillRect/>
          </a:stretch>
        </p:blipFill>
        <p:spPr>
          <a:xfrm>
            <a:off x="99838" y="1557586"/>
            <a:ext cx="9704735" cy="1458396"/>
          </a:xfrm>
          <a:prstGeom prst="rect">
            <a:avLst/>
          </a:prstGeom>
        </p:spPr>
      </p:pic>
      <p:pic>
        <p:nvPicPr>
          <p:cNvPr id="4" name="図 3">
            <a:extLst>
              <a:ext uri="{FF2B5EF4-FFF2-40B4-BE49-F238E27FC236}">
                <a16:creationId xmlns:a16="http://schemas.microsoft.com/office/drawing/2014/main" id="{F73BD9CA-53FD-489A-B3D8-08E3F82E5A38}"/>
              </a:ext>
            </a:extLst>
          </p:cNvPr>
          <p:cNvPicPr>
            <a:picLocks noChangeAspect="1"/>
          </p:cNvPicPr>
          <p:nvPr/>
        </p:nvPicPr>
        <p:blipFill>
          <a:blip r:embed="rId3"/>
          <a:stretch>
            <a:fillRect/>
          </a:stretch>
        </p:blipFill>
        <p:spPr>
          <a:xfrm>
            <a:off x="99838" y="4509914"/>
            <a:ext cx="9712376" cy="1380692"/>
          </a:xfrm>
          <a:prstGeom prst="rect">
            <a:avLst/>
          </a:prstGeom>
        </p:spPr>
      </p:pic>
      <p:pic>
        <p:nvPicPr>
          <p:cNvPr id="8" name="図 7">
            <a:extLst>
              <a:ext uri="{FF2B5EF4-FFF2-40B4-BE49-F238E27FC236}">
                <a16:creationId xmlns:a16="http://schemas.microsoft.com/office/drawing/2014/main" id="{DF51E12B-8174-46DD-9B04-B8A488DA6634}"/>
              </a:ext>
            </a:extLst>
          </p:cNvPr>
          <p:cNvPicPr>
            <a:picLocks noChangeAspect="1"/>
          </p:cNvPicPr>
          <p:nvPr/>
        </p:nvPicPr>
        <p:blipFill>
          <a:blip r:embed="rId4"/>
          <a:stretch>
            <a:fillRect/>
          </a:stretch>
        </p:blipFill>
        <p:spPr>
          <a:xfrm>
            <a:off x="127670" y="3814589"/>
            <a:ext cx="4181475" cy="695325"/>
          </a:xfrm>
          <a:prstGeom prst="rect">
            <a:avLst/>
          </a:prstGeom>
        </p:spPr>
      </p:pic>
      <p:pic>
        <p:nvPicPr>
          <p:cNvPr id="9" name="図 8">
            <a:extLst>
              <a:ext uri="{FF2B5EF4-FFF2-40B4-BE49-F238E27FC236}">
                <a16:creationId xmlns:a16="http://schemas.microsoft.com/office/drawing/2014/main" id="{EA523165-6483-4407-8C16-D8AA522DB20D}"/>
              </a:ext>
            </a:extLst>
          </p:cNvPr>
          <p:cNvPicPr>
            <a:picLocks noChangeAspect="1"/>
          </p:cNvPicPr>
          <p:nvPr/>
        </p:nvPicPr>
        <p:blipFill>
          <a:blip r:embed="rId5"/>
          <a:stretch>
            <a:fillRect/>
          </a:stretch>
        </p:blipFill>
        <p:spPr>
          <a:xfrm>
            <a:off x="2698576" y="5818237"/>
            <a:ext cx="3333750" cy="923925"/>
          </a:xfrm>
          <a:prstGeom prst="rect">
            <a:avLst/>
          </a:prstGeom>
        </p:spPr>
      </p:pic>
      <p:pic>
        <p:nvPicPr>
          <p:cNvPr id="12" name="図 11">
            <a:extLst>
              <a:ext uri="{FF2B5EF4-FFF2-40B4-BE49-F238E27FC236}">
                <a16:creationId xmlns:a16="http://schemas.microsoft.com/office/drawing/2014/main" id="{83F8D41C-B255-49BF-B78B-287C87041BB6}"/>
              </a:ext>
            </a:extLst>
          </p:cNvPr>
          <p:cNvPicPr>
            <a:picLocks noChangeAspect="1"/>
          </p:cNvPicPr>
          <p:nvPr/>
        </p:nvPicPr>
        <p:blipFill>
          <a:blip r:embed="rId6"/>
          <a:stretch>
            <a:fillRect/>
          </a:stretch>
        </p:blipFill>
        <p:spPr>
          <a:xfrm>
            <a:off x="531093" y="1217263"/>
            <a:ext cx="3629025" cy="542925"/>
          </a:xfrm>
          <a:prstGeom prst="rect">
            <a:avLst/>
          </a:prstGeom>
        </p:spPr>
      </p:pic>
      <p:pic>
        <p:nvPicPr>
          <p:cNvPr id="13" name="図 12">
            <a:extLst>
              <a:ext uri="{FF2B5EF4-FFF2-40B4-BE49-F238E27FC236}">
                <a16:creationId xmlns:a16="http://schemas.microsoft.com/office/drawing/2014/main" id="{24E14EB7-86E0-473A-90B8-810091FDC735}"/>
              </a:ext>
            </a:extLst>
          </p:cNvPr>
          <p:cNvPicPr>
            <a:picLocks noChangeAspect="1"/>
          </p:cNvPicPr>
          <p:nvPr/>
        </p:nvPicPr>
        <p:blipFill>
          <a:blip r:embed="rId7"/>
          <a:stretch>
            <a:fillRect/>
          </a:stretch>
        </p:blipFill>
        <p:spPr>
          <a:xfrm>
            <a:off x="3728070" y="2979068"/>
            <a:ext cx="3457575" cy="666750"/>
          </a:xfrm>
          <a:prstGeom prst="rect">
            <a:avLst/>
          </a:prstGeom>
        </p:spPr>
      </p:pic>
      <p:sp>
        <p:nvSpPr>
          <p:cNvPr id="2" name="スライド番号プレースホルダー 1">
            <a:extLst>
              <a:ext uri="{FF2B5EF4-FFF2-40B4-BE49-F238E27FC236}">
                <a16:creationId xmlns:a16="http://schemas.microsoft.com/office/drawing/2014/main" id="{7BA766BB-7A6A-493D-82B1-3B0DF03ADAE8}"/>
              </a:ext>
            </a:extLst>
          </p:cNvPr>
          <p:cNvSpPr>
            <a:spLocks noGrp="1"/>
          </p:cNvSpPr>
          <p:nvPr>
            <p:ph type="sldNum" sz="quarter" idx="12"/>
          </p:nvPr>
        </p:nvSpPr>
        <p:spPr/>
        <p:txBody>
          <a:bodyPr/>
          <a:lstStyle/>
          <a:p>
            <a:pPr>
              <a:defRPr/>
            </a:pPr>
            <a:fld id="{930F64EC-FE0A-4460-B896-894E0E1B6F85}" type="slidenum">
              <a:rPr lang="ja-JP" altLang="en-US" smtClean="0"/>
              <a:pPr>
                <a:defRPr/>
              </a:pPr>
              <a:t>62</a:t>
            </a:fld>
            <a:endParaRPr lang="en-US" altLang="ja-JP" dirty="0"/>
          </a:p>
        </p:txBody>
      </p:sp>
    </p:spTree>
    <p:extLst>
      <p:ext uri="{BB962C8B-B14F-4D97-AF65-F5344CB8AC3E}">
        <p14:creationId xmlns:p14="http://schemas.microsoft.com/office/powerpoint/2010/main" val="419937375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CF76951D-DAA2-4DF5-89A3-348CE56CE278}"/>
              </a:ext>
            </a:extLst>
          </p:cNvPr>
          <p:cNvSpPr txBox="1">
            <a:spLocks noChangeArrowheads="1"/>
          </p:cNvSpPr>
          <p:nvPr/>
        </p:nvSpPr>
        <p:spPr>
          <a:xfrm>
            <a:off x="1495822" y="261442"/>
            <a:ext cx="7560840" cy="527615"/>
          </a:xfrm>
          <a:prstGeom prst="rect">
            <a:avLst/>
          </a:prstGeom>
        </p:spPr>
        <p:txBody>
          <a:bodyPr/>
          <a:lstStyle>
            <a:lvl1pPr algn="ctr" defTabSz="957263" rtl="0" eaLnBrk="0" fontAlgn="base" hangingPunct="0">
              <a:spcBef>
                <a:spcPct val="0"/>
              </a:spcBef>
              <a:spcAft>
                <a:spcPct val="0"/>
              </a:spcAft>
              <a:defRPr kumimoji="1" sz="3600" kern="1200">
                <a:solidFill>
                  <a:schemeClr val="tx2"/>
                </a:solidFill>
                <a:latin typeface="+mj-lt"/>
                <a:ea typeface="+mj-ea"/>
                <a:cs typeface="+mj-cs"/>
              </a:defRPr>
            </a:lvl1pPr>
            <a:lvl2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2pPr>
            <a:lvl3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3pPr>
            <a:lvl4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4pPr>
            <a:lvl5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5pPr>
            <a:lvl6pPr marL="4572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6pPr>
            <a:lvl7pPr marL="9144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7pPr>
            <a:lvl8pPr marL="13716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8pPr>
            <a:lvl9pPr marL="18288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9pPr>
          </a:lstStyle>
          <a:p>
            <a:pPr marL="0" marR="0" lvl="0" indent="0" algn="l" defTabSz="957263"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000000"/>
                </a:solidFill>
                <a:effectLst/>
                <a:uLnTx/>
                <a:uFillTx/>
                <a:latin typeface="HG丸ｺﾞｼｯｸM-PRO"/>
                <a:ea typeface="HG丸ｺﾞｼｯｸM-PRO"/>
                <a:cs typeface="+mj-cs"/>
              </a:rPr>
              <a:t>事例</a:t>
            </a:r>
            <a:r>
              <a:rPr kumimoji="1" lang="en-US" altLang="ja-JP" sz="2400" b="0" i="0" u="none" strike="noStrike" kern="1200" cap="none" spc="0" normalizeH="0" baseline="0" noProof="0" dirty="0">
                <a:ln>
                  <a:noFill/>
                </a:ln>
                <a:solidFill>
                  <a:srgbClr val="000000"/>
                </a:solidFill>
                <a:effectLst/>
                <a:uLnTx/>
                <a:uFillTx/>
                <a:latin typeface="HG丸ｺﾞｼｯｸM-PRO"/>
                <a:ea typeface="HG丸ｺﾞｼｯｸM-PRO"/>
                <a:cs typeface="+mj-cs"/>
              </a:rPr>
              <a:t>4</a:t>
            </a:r>
            <a:r>
              <a:rPr kumimoji="1" lang="ja-JP" altLang="en-US" sz="2400" b="0" i="0" u="none" strike="noStrike" kern="1200" cap="none" spc="0" normalizeH="0" baseline="0" noProof="0" dirty="0">
                <a:ln>
                  <a:noFill/>
                </a:ln>
                <a:solidFill>
                  <a:srgbClr val="000000"/>
                </a:solidFill>
                <a:effectLst/>
                <a:uLnTx/>
                <a:uFillTx/>
                <a:latin typeface="HG丸ｺﾞｼｯｸM-PRO"/>
                <a:ea typeface="HG丸ｺﾞｼｯｸM-PRO"/>
                <a:cs typeface="+mj-cs"/>
              </a:rPr>
              <a:t>：</a:t>
            </a:r>
            <a:r>
              <a:rPr kumimoji="1" lang="ja-JP" altLang="en-US" sz="2000" b="0" i="0" u="none" strike="noStrike" kern="1200" cap="none" spc="0" normalizeH="0" baseline="0" noProof="0" dirty="0">
                <a:ln>
                  <a:noFill/>
                </a:ln>
                <a:solidFill>
                  <a:srgbClr val="000000"/>
                </a:solidFill>
                <a:effectLst/>
                <a:uLnTx/>
                <a:uFillTx/>
                <a:latin typeface="HG丸ｺﾞｼｯｸM-PRO"/>
                <a:ea typeface="HG丸ｺﾞｼｯｸM-PRO"/>
                <a:cs typeface="+mj-cs"/>
              </a:rPr>
              <a:t>体温</a:t>
            </a:r>
            <a:r>
              <a:rPr kumimoji="1" lang="en-US" altLang="ja-JP" sz="2000" b="0" i="0" u="none" strike="noStrike" kern="1200" cap="none" spc="0" normalizeH="0" baseline="0" noProof="0" dirty="0">
                <a:ln>
                  <a:noFill/>
                </a:ln>
                <a:solidFill>
                  <a:srgbClr val="000000"/>
                </a:solidFill>
                <a:effectLst/>
                <a:uLnTx/>
                <a:uFillTx/>
                <a:latin typeface="HG丸ｺﾞｼｯｸM-PRO"/>
                <a:ea typeface="HG丸ｺﾞｼｯｸM-PRO"/>
                <a:cs typeface="+mj-cs"/>
              </a:rPr>
              <a:t>40</a:t>
            </a:r>
            <a:r>
              <a:rPr kumimoji="1" lang="ja-JP" altLang="en-US" sz="2000" b="0" i="0" u="none" strike="noStrike" kern="1200" cap="none" spc="0" normalizeH="0" baseline="0" noProof="0" dirty="0">
                <a:ln>
                  <a:noFill/>
                </a:ln>
                <a:solidFill>
                  <a:srgbClr val="000000"/>
                </a:solidFill>
                <a:effectLst/>
                <a:uLnTx/>
                <a:uFillTx/>
                <a:latin typeface="HG丸ｺﾞｼｯｸM-PRO"/>
                <a:ea typeface="HG丸ｺﾞｼｯｸM-PRO"/>
                <a:cs typeface="+mj-cs"/>
              </a:rPr>
              <a:t>℃台の母体発熱と持続する腹痛のため入院し、</a:t>
            </a:r>
            <a:endParaRPr kumimoji="1" lang="en-US" altLang="ja-JP" sz="2000" b="0" i="0" u="none" strike="noStrike" kern="1200" cap="none" spc="0" normalizeH="0" baseline="0" noProof="0" dirty="0">
              <a:ln>
                <a:noFill/>
              </a:ln>
              <a:solidFill>
                <a:srgbClr val="000000"/>
              </a:solidFill>
              <a:effectLst/>
              <a:uLnTx/>
              <a:uFillTx/>
              <a:latin typeface="HG丸ｺﾞｼｯｸM-PRO"/>
              <a:ea typeface="HG丸ｺﾞｼｯｸM-PRO"/>
              <a:cs typeface="+mj-cs"/>
            </a:endParaRPr>
          </a:p>
          <a:p>
            <a:pPr marL="0" marR="0" lvl="0" indent="0" algn="l" defTabSz="957263" rtl="0" eaLnBrk="1" fontAlgn="base" latinLnBrk="0" hangingPunct="1">
              <a:lnSpc>
                <a:spcPct val="100000"/>
              </a:lnSpc>
              <a:spcBef>
                <a:spcPct val="0"/>
              </a:spcBef>
              <a:spcAft>
                <a:spcPct val="0"/>
              </a:spcAft>
              <a:buClrTx/>
              <a:buSzTx/>
              <a:buFontTx/>
              <a:buNone/>
              <a:tabLst/>
              <a:defRPr/>
            </a:pPr>
            <a:r>
              <a:rPr lang="ja-JP" altLang="en-US" sz="2000" dirty="0">
                <a:solidFill>
                  <a:srgbClr val="000000"/>
                </a:solidFill>
                <a:latin typeface="HG丸ｺﾞｼｯｸM-PRO"/>
                <a:ea typeface="HG丸ｺﾞｼｯｸM-PRO"/>
              </a:rPr>
              <a:t>　　　　 </a:t>
            </a:r>
            <a:r>
              <a:rPr kumimoji="1" lang="ja-JP" altLang="en-US" sz="2000" b="0" i="0" u="none" strike="noStrike" kern="1200" cap="none" spc="0" normalizeH="0" baseline="0" noProof="0" dirty="0">
                <a:ln>
                  <a:noFill/>
                </a:ln>
                <a:solidFill>
                  <a:srgbClr val="000000"/>
                </a:solidFill>
                <a:effectLst/>
                <a:uLnTx/>
                <a:uFillTx/>
                <a:latin typeface="HG丸ｺﾞｼｯｸM-PRO"/>
                <a:ea typeface="HG丸ｺﾞｼｯｸM-PRO"/>
                <a:cs typeface="+mj-cs"/>
              </a:rPr>
              <a:t>胎児心拍数</a:t>
            </a:r>
            <a:r>
              <a:rPr kumimoji="1" lang="en-US" altLang="ja-JP" sz="2000" b="0" i="0" u="none" strike="noStrike" kern="1200" cap="none" spc="0" normalizeH="0" baseline="0" noProof="0" dirty="0">
                <a:ln>
                  <a:noFill/>
                </a:ln>
                <a:solidFill>
                  <a:srgbClr val="000000"/>
                </a:solidFill>
                <a:effectLst/>
                <a:uLnTx/>
                <a:uFillTx/>
                <a:latin typeface="HG丸ｺﾞｼｯｸM-PRO"/>
                <a:ea typeface="HG丸ｺﾞｼｯｸM-PRO"/>
                <a:cs typeface="+mj-cs"/>
              </a:rPr>
              <a:t>200</a:t>
            </a:r>
            <a:r>
              <a:rPr kumimoji="1" lang="ja-JP" altLang="en-US" sz="2000" b="0" i="0" u="none" strike="noStrike" kern="1200" cap="none" spc="0" normalizeH="0" baseline="0" noProof="0" dirty="0">
                <a:ln>
                  <a:noFill/>
                </a:ln>
                <a:solidFill>
                  <a:srgbClr val="000000"/>
                </a:solidFill>
                <a:effectLst/>
                <a:uLnTx/>
                <a:uFillTx/>
                <a:latin typeface="HG丸ｺﾞｼｯｸM-PRO"/>
                <a:ea typeface="HG丸ｺﾞｼｯｸM-PRO"/>
                <a:cs typeface="+mj-cs"/>
              </a:rPr>
              <a:t>拍</a:t>
            </a:r>
            <a:r>
              <a:rPr kumimoji="1" lang="en-US" altLang="ja-JP" sz="2000" b="0" i="0" u="none" strike="noStrike" kern="1200" cap="none" spc="0" normalizeH="0" baseline="0" noProof="0" dirty="0">
                <a:ln>
                  <a:noFill/>
                </a:ln>
                <a:solidFill>
                  <a:srgbClr val="000000"/>
                </a:solidFill>
                <a:effectLst/>
                <a:uLnTx/>
                <a:uFillTx/>
                <a:latin typeface="HG丸ｺﾞｼｯｸM-PRO"/>
                <a:ea typeface="HG丸ｺﾞｼｯｸM-PRO"/>
                <a:cs typeface="+mj-cs"/>
              </a:rPr>
              <a:t>/</a:t>
            </a:r>
            <a:r>
              <a:rPr kumimoji="1" lang="ja-JP" altLang="en-US" sz="2000" b="0" i="0" u="none" strike="noStrike" kern="1200" cap="none" spc="0" normalizeH="0" baseline="0" noProof="0" dirty="0">
                <a:ln>
                  <a:noFill/>
                </a:ln>
                <a:solidFill>
                  <a:srgbClr val="000000"/>
                </a:solidFill>
                <a:effectLst/>
                <a:uLnTx/>
                <a:uFillTx/>
                <a:latin typeface="HG丸ｺﾞｼｯｸM-PRO"/>
                <a:ea typeface="HG丸ｺﾞｼｯｸM-PRO"/>
                <a:cs typeface="+mj-cs"/>
              </a:rPr>
              <a:t>分</a:t>
            </a:r>
            <a:r>
              <a:rPr lang="ja-JP" altLang="en-US" sz="2000" dirty="0">
                <a:solidFill>
                  <a:srgbClr val="000000"/>
                </a:solidFill>
                <a:latin typeface="HG丸ｺﾞｼｯｸM-PRO"/>
                <a:ea typeface="HG丸ｺﾞｼｯｸM-PRO"/>
              </a:rPr>
              <a:t>以上の頻脈を認めた事例</a:t>
            </a:r>
            <a:endParaRPr kumimoji="1" lang="en-US" altLang="ja-JP" sz="3600" b="0" i="0" u="none" strike="noStrike" kern="1200" cap="none" spc="0" normalizeH="0" baseline="0" noProof="0" dirty="0">
              <a:ln>
                <a:noFill/>
              </a:ln>
              <a:solidFill>
                <a:srgbClr val="000000"/>
              </a:solidFill>
              <a:effectLst/>
              <a:uLnTx/>
              <a:uFillTx/>
              <a:latin typeface="HG丸ｺﾞｼｯｸM-PRO"/>
              <a:ea typeface="HG丸ｺﾞｼｯｸM-PRO"/>
              <a:cs typeface="+mj-cs"/>
            </a:endParaRPr>
          </a:p>
        </p:txBody>
      </p:sp>
      <p:pic>
        <p:nvPicPr>
          <p:cNvPr id="2" name="図 1">
            <a:extLst>
              <a:ext uri="{FF2B5EF4-FFF2-40B4-BE49-F238E27FC236}">
                <a16:creationId xmlns:a16="http://schemas.microsoft.com/office/drawing/2014/main" id="{0D98F924-3565-410A-A008-589B61C8C854}"/>
              </a:ext>
            </a:extLst>
          </p:cNvPr>
          <p:cNvPicPr>
            <a:picLocks noChangeAspect="1"/>
          </p:cNvPicPr>
          <p:nvPr/>
        </p:nvPicPr>
        <p:blipFill>
          <a:blip r:embed="rId2"/>
          <a:stretch>
            <a:fillRect/>
          </a:stretch>
        </p:blipFill>
        <p:spPr>
          <a:xfrm>
            <a:off x="127670" y="2111485"/>
            <a:ext cx="9649072" cy="1390317"/>
          </a:xfrm>
          <a:prstGeom prst="rect">
            <a:avLst/>
          </a:prstGeom>
        </p:spPr>
      </p:pic>
      <p:pic>
        <p:nvPicPr>
          <p:cNvPr id="5" name="図 4">
            <a:extLst>
              <a:ext uri="{FF2B5EF4-FFF2-40B4-BE49-F238E27FC236}">
                <a16:creationId xmlns:a16="http://schemas.microsoft.com/office/drawing/2014/main" id="{C0423C1C-0577-4A20-89AA-0B9B17E138AE}"/>
              </a:ext>
            </a:extLst>
          </p:cNvPr>
          <p:cNvPicPr>
            <a:picLocks noChangeAspect="1"/>
          </p:cNvPicPr>
          <p:nvPr/>
        </p:nvPicPr>
        <p:blipFill>
          <a:blip r:embed="rId3"/>
          <a:stretch>
            <a:fillRect/>
          </a:stretch>
        </p:blipFill>
        <p:spPr>
          <a:xfrm>
            <a:off x="199678" y="4447838"/>
            <a:ext cx="7488832" cy="1430228"/>
          </a:xfrm>
          <a:prstGeom prst="rect">
            <a:avLst/>
          </a:prstGeom>
        </p:spPr>
      </p:pic>
      <p:pic>
        <p:nvPicPr>
          <p:cNvPr id="6" name="図 5">
            <a:extLst>
              <a:ext uri="{FF2B5EF4-FFF2-40B4-BE49-F238E27FC236}">
                <a16:creationId xmlns:a16="http://schemas.microsoft.com/office/drawing/2014/main" id="{D5FC286D-42C5-4DE0-B120-CB54EAC94624}"/>
              </a:ext>
            </a:extLst>
          </p:cNvPr>
          <p:cNvPicPr>
            <a:picLocks noChangeAspect="1"/>
          </p:cNvPicPr>
          <p:nvPr/>
        </p:nvPicPr>
        <p:blipFill>
          <a:blip r:embed="rId4"/>
          <a:stretch>
            <a:fillRect/>
          </a:stretch>
        </p:blipFill>
        <p:spPr>
          <a:xfrm>
            <a:off x="3656062" y="3976514"/>
            <a:ext cx="2771775" cy="533400"/>
          </a:xfrm>
          <a:prstGeom prst="rect">
            <a:avLst/>
          </a:prstGeom>
        </p:spPr>
      </p:pic>
      <p:pic>
        <p:nvPicPr>
          <p:cNvPr id="10" name="図 9">
            <a:extLst>
              <a:ext uri="{FF2B5EF4-FFF2-40B4-BE49-F238E27FC236}">
                <a16:creationId xmlns:a16="http://schemas.microsoft.com/office/drawing/2014/main" id="{7F73163E-A4FD-4A71-9C79-0F768B70628F}"/>
              </a:ext>
            </a:extLst>
          </p:cNvPr>
          <p:cNvPicPr>
            <a:picLocks noChangeAspect="1"/>
          </p:cNvPicPr>
          <p:nvPr/>
        </p:nvPicPr>
        <p:blipFill>
          <a:blip r:embed="rId5"/>
          <a:stretch>
            <a:fillRect/>
          </a:stretch>
        </p:blipFill>
        <p:spPr>
          <a:xfrm>
            <a:off x="5024214" y="1485578"/>
            <a:ext cx="4305300" cy="666750"/>
          </a:xfrm>
          <a:prstGeom prst="rect">
            <a:avLst/>
          </a:prstGeom>
        </p:spPr>
      </p:pic>
      <p:sp>
        <p:nvSpPr>
          <p:cNvPr id="3" name="スライド番号プレースホルダー 2">
            <a:extLst>
              <a:ext uri="{FF2B5EF4-FFF2-40B4-BE49-F238E27FC236}">
                <a16:creationId xmlns:a16="http://schemas.microsoft.com/office/drawing/2014/main" id="{502B00E1-2754-4617-8E51-96793AE21509}"/>
              </a:ext>
            </a:extLst>
          </p:cNvPr>
          <p:cNvSpPr>
            <a:spLocks noGrp="1"/>
          </p:cNvSpPr>
          <p:nvPr>
            <p:ph type="sldNum" sz="quarter" idx="12"/>
          </p:nvPr>
        </p:nvSpPr>
        <p:spPr/>
        <p:txBody>
          <a:bodyPr/>
          <a:lstStyle/>
          <a:p>
            <a:pPr>
              <a:defRPr/>
            </a:pPr>
            <a:fld id="{930F64EC-FE0A-4460-B896-894E0E1B6F85}" type="slidenum">
              <a:rPr lang="ja-JP" altLang="en-US" smtClean="0"/>
              <a:pPr>
                <a:defRPr/>
              </a:pPr>
              <a:t>63</a:t>
            </a:fld>
            <a:endParaRPr lang="en-US" altLang="ja-JP" dirty="0"/>
          </a:p>
        </p:txBody>
      </p:sp>
    </p:spTree>
    <p:extLst>
      <p:ext uri="{BB962C8B-B14F-4D97-AF65-F5344CB8AC3E}">
        <p14:creationId xmlns:p14="http://schemas.microsoft.com/office/powerpoint/2010/main" val="160237086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CF76951D-DAA2-4DF5-89A3-348CE56CE278}"/>
              </a:ext>
            </a:extLst>
          </p:cNvPr>
          <p:cNvSpPr txBox="1">
            <a:spLocks noChangeArrowheads="1"/>
          </p:cNvSpPr>
          <p:nvPr/>
        </p:nvSpPr>
        <p:spPr>
          <a:xfrm>
            <a:off x="1495822" y="261442"/>
            <a:ext cx="7560840" cy="527615"/>
          </a:xfrm>
          <a:prstGeom prst="rect">
            <a:avLst/>
          </a:prstGeom>
        </p:spPr>
        <p:txBody>
          <a:bodyPr/>
          <a:lstStyle>
            <a:lvl1pPr algn="ctr" defTabSz="957263" rtl="0" eaLnBrk="0" fontAlgn="base" hangingPunct="0">
              <a:spcBef>
                <a:spcPct val="0"/>
              </a:spcBef>
              <a:spcAft>
                <a:spcPct val="0"/>
              </a:spcAft>
              <a:defRPr kumimoji="1" sz="3600" kern="1200">
                <a:solidFill>
                  <a:schemeClr val="tx2"/>
                </a:solidFill>
                <a:latin typeface="+mj-lt"/>
                <a:ea typeface="+mj-ea"/>
                <a:cs typeface="+mj-cs"/>
              </a:defRPr>
            </a:lvl1pPr>
            <a:lvl2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2pPr>
            <a:lvl3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3pPr>
            <a:lvl4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4pPr>
            <a:lvl5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5pPr>
            <a:lvl6pPr marL="4572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6pPr>
            <a:lvl7pPr marL="9144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7pPr>
            <a:lvl8pPr marL="13716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8pPr>
            <a:lvl9pPr marL="18288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9pPr>
          </a:lstStyle>
          <a:p>
            <a:pPr marL="0" marR="0" lvl="0" indent="0" algn="l" defTabSz="957263"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000000"/>
                </a:solidFill>
                <a:effectLst/>
                <a:uLnTx/>
                <a:uFillTx/>
                <a:latin typeface="HG丸ｺﾞｼｯｸM-PRO"/>
                <a:ea typeface="HG丸ｺﾞｼｯｸM-PRO"/>
                <a:cs typeface="+mj-cs"/>
              </a:rPr>
              <a:t>事例</a:t>
            </a:r>
            <a:r>
              <a:rPr kumimoji="1" lang="en-US" altLang="ja-JP" sz="2400" b="0" i="0" u="none" strike="noStrike" kern="1200" cap="none" spc="0" normalizeH="0" baseline="0" noProof="0" dirty="0">
                <a:ln>
                  <a:noFill/>
                </a:ln>
                <a:solidFill>
                  <a:srgbClr val="000000"/>
                </a:solidFill>
                <a:effectLst/>
                <a:uLnTx/>
                <a:uFillTx/>
                <a:latin typeface="HG丸ｺﾞｼｯｸM-PRO"/>
                <a:ea typeface="HG丸ｺﾞｼｯｸM-PRO"/>
                <a:cs typeface="+mj-cs"/>
              </a:rPr>
              <a:t>4</a:t>
            </a:r>
            <a:r>
              <a:rPr kumimoji="1" lang="ja-JP" altLang="en-US" sz="2400" b="0" i="0" u="none" strike="noStrike" kern="1200" cap="none" spc="0" normalizeH="0" baseline="0" noProof="0" dirty="0">
                <a:ln>
                  <a:noFill/>
                </a:ln>
                <a:solidFill>
                  <a:srgbClr val="000000"/>
                </a:solidFill>
                <a:effectLst/>
                <a:uLnTx/>
                <a:uFillTx/>
                <a:latin typeface="HG丸ｺﾞｼｯｸM-PRO"/>
                <a:ea typeface="HG丸ｺﾞｼｯｸM-PRO"/>
                <a:cs typeface="+mj-cs"/>
              </a:rPr>
              <a:t>：</a:t>
            </a:r>
            <a:r>
              <a:rPr kumimoji="1" lang="ja-JP" altLang="en-US" sz="2000" b="0" i="0" u="none" strike="noStrike" kern="1200" cap="none" spc="0" normalizeH="0" baseline="0" noProof="0" dirty="0">
                <a:ln>
                  <a:noFill/>
                </a:ln>
                <a:solidFill>
                  <a:srgbClr val="000000"/>
                </a:solidFill>
                <a:effectLst/>
                <a:uLnTx/>
                <a:uFillTx/>
                <a:latin typeface="HG丸ｺﾞｼｯｸM-PRO"/>
                <a:ea typeface="HG丸ｺﾞｼｯｸM-PRO"/>
                <a:cs typeface="+mj-cs"/>
              </a:rPr>
              <a:t>体温</a:t>
            </a:r>
            <a:r>
              <a:rPr kumimoji="1" lang="en-US" altLang="ja-JP" sz="2000" b="0" i="0" u="none" strike="noStrike" kern="1200" cap="none" spc="0" normalizeH="0" baseline="0" noProof="0" dirty="0">
                <a:ln>
                  <a:noFill/>
                </a:ln>
                <a:solidFill>
                  <a:srgbClr val="000000"/>
                </a:solidFill>
                <a:effectLst/>
                <a:uLnTx/>
                <a:uFillTx/>
                <a:latin typeface="HG丸ｺﾞｼｯｸM-PRO"/>
                <a:ea typeface="HG丸ｺﾞｼｯｸM-PRO"/>
                <a:cs typeface="+mj-cs"/>
              </a:rPr>
              <a:t>40</a:t>
            </a:r>
            <a:r>
              <a:rPr kumimoji="1" lang="ja-JP" altLang="en-US" sz="2000" b="0" i="0" u="none" strike="noStrike" kern="1200" cap="none" spc="0" normalizeH="0" baseline="0" noProof="0" dirty="0">
                <a:ln>
                  <a:noFill/>
                </a:ln>
                <a:solidFill>
                  <a:srgbClr val="000000"/>
                </a:solidFill>
                <a:effectLst/>
                <a:uLnTx/>
                <a:uFillTx/>
                <a:latin typeface="HG丸ｺﾞｼｯｸM-PRO"/>
                <a:ea typeface="HG丸ｺﾞｼｯｸM-PRO"/>
                <a:cs typeface="+mj-cs"/>
              </a:rPr>
              <a:t>℃台の母体発熱と持続する腹痛のため入院し、</a:t>
            </a:r>
            <a:endParaRPr kumimoji="1" lang="en-US" altLang="ja-JP" sz="2000" b="0" i="0" u="none" strike="noStrike" kern="1200" cap="none" spc="0" normalizeH="0" baseline="0" noProof="0" dirty="0">
              <a:ln>
                <a:noFill/>
              </a:ln>
              <a:solidFill>
                <a:srgbClr val="000000"/>
              </a:solidFill>
              <a:effectLst/>
              <a:uLnTx/>
              <a:uFillTx/>
              <a:latin typeface="HG丸ｺﾞｼｯｸM-PRO"/>
              <a:ea typeface="HG丸ｺﾞｼｯｸM-PRO"/>
              <a:cs typeface="+mj-cs"/>
            </a:endParaRPr>
          </a:p>
          <a:p>
            <a:pPr marL="0" marR="0" lvl="0" indent="0" algn="l" defTabSz="957263" rtl="0" eaLnBrk="1" fontAlgn="base" latinLnBrk="0" hangingPunct="1">
              <a:lnSpc>
                <a:spcPct val="100000"/>
              </a:lnSpc>
              <a:spcBef>
                <a:spcPct val="0"/>
              </a:spcBef>
              <a:spcAft>
                <a:spcPct val="0"/>
              </a:spcAft>
              <a:buClrTx/>
              <a:buSzTx/>
              <a:buFontTx/>
              <a:buNone/>
              <a:tabLst/>
              <a:defRPr/>
            </a:pPr>
            <a:r>
              <a:rPr lang="ja-JP" altLang="en-US" sz="2000" dirty="0">
                <a:solidFill>
                  <a:srgbClr val="000000"/>
                </a:solidFill>
                <a:latin typeface="HG丸ｺﾞｼｯｸM-PRO"/>
                <a:ea typeface="HG丸ｺﾞｼｯｸM-PRO"/>
              </a:rPr>
              <a:t>　　　　 </a:t>
            </a:r>
            <a:r>
              <a:rPr kumimoji="1" lang="ja-JP" altLang="en-US" sz="2000" b="0" i="0" u="none" strike="noStrike" kern="1200" cap="none" spc="0" normalizeH="0" baseline="0" noProof="0" dirty="0">
                <a:ln>
                  <a:noFill/>
                </a:ln>
                <a:solidFill>
                  <a:srgbClr val="000000"/>
                </a:solidFill>
                <a:effectLst/>
                <a:uLnTx/>
                <a:uFillTx/>
                <a:latin typeface="HG丸ｺﾞｼｯｸM-PRO"/>
                <a:ea typeface="HG丸ｺﾞｼｯｸM-PRO"/>
                <a:cs typeface="+mj-cs"/>
              </a:rPr>
              <a:t>胎児心拍数</a:t>
            </a:r>
            <a:r>
              <a:rPr kumimoji="1" lang="en-US" altLang="ja-JP" sz="2000" b="0" i="0" u="none" strike="noStrike" kern="1200" cap="none" spc="0" normalizeH="0" baseline="0" noProof="0" dirty="0">
                <a:ln>
                  <a:noFill/>
                </a:ln>
                <a:solidFill>
                  <a:srgbClr val="000000"/>
                </a:solidFill>
                <a:effectLst/>
                <a:uLnTx/>
                <a:uFillTx/>
                <a:latin typeface="HG丸ｺﾞｼｯｸM-PRO"/>
                <a:ea typeface="HG丸ｺﾞｼｯｸM-PRO"/>
                <a:cs typeface="+mj-cs"/>
              </a:rPr>
              <a:t>200</a:t>
            </a:r>
            <a:r>
              <a:rPr kumimoji="1" lang="ja-JP" altLang="en-US" sz="2000" b="0" i="0" u="none" strike="noStrike" kern="1200" cap="none" spc="0" normalizeH="0" baseline="0" noProof="0" dirty="0">
                <a:ln>
                  <a:noFill/>
                </a:ln>
                <a:solidFill>
                  <a:srgbClr val="000000"/>
                </a:solidFill>
                <a:effectLst/>
                <a:uLnTx/>
                <a:uFillTx/>
                <a:latin typeface="HG丸ｺﾞｼｯｸM-PRO"/>
                <a:ea typeface="HG丸ｺﾞｼｯｸM-PRO"/>
                <a:cs typeface="+mj-cs"/>
              </a:rPr>
              <a:t>拍</a:t>
            </a:r>
            <a:r>
              <a:rPr kumimoji="1" lang="en-US" altLang="ja-JP" sz="2000" b="0" i="0" u="none" strike="noStrike" kern="1200" cap="none" spc="0" normalizeH="0" baseline="0" noProof="0" dirty="0">
                <a:ln>
                  <a:noFill/>
                </a:ln>
                <a:solidFill>
                  <a:srgbClr val="000000"/>
                </a:solidFill>
                <a:effectLst/>
                <a:uLnTx/>
                <a:uFillTx/>
                <a:latin typeface="HG丸ｺﾞｼｯｸM-PRO"/>
                <a:ea typeface="HG丸ｺﾞｼｯｸM-PRO"/>
                <a:cs typeface="+mj-cs"/>
              </a:rPr>
              <a:t>/</a:t>
            </a:r>
            <a:r>
              <a:rPr kumimoji="1" lang="ja-JP" altLang="en-US" sz="2000" b="0" i="0" u="none" strike="noStrike" kern="1200" cap="none" spc="0" normalizeH="0" baseline="0" noProof="0" dirty="0">
                <a:ln>
                  <a:noFill/>
                </a:ln>
                <a:solidFill>
                  <a:srgbClr val="000000"/>
                </a:solidFill>
                <a:effectLst/>
                <a:uLnTx/>
                <a:uFillTx/>
                <a:latin typeface="HG丸ｺﾞｼｯｸM-PRO"/>
                <a:ea typeface="HG丸ｺﾞｼｯｸM-PRO"/>
                <a:cs typeface="+mj-cs"/>
              </a:rPr>
              <a:t>分</a:t>
            </a:r>
            <a:r>
              <a:rPr lang="ja-JP" altLang="en-US" sz="2000" dirty="0">
                <a:solidFill>
                  <a:srgbClr val="000000"/>
                </a:solidFill>
                <a:latin typeface="HG丸ｺﾞｼｯｸM-PRO"/>
                <a:ea typeface="HG丸ｺﾞｼｯｸM-PRO"/>
              </a:rPr>
              <a:t>以上の頻脈を認めた事例</a:t>
            </a:r>
            <a:endParaRPr kumimoji="1" lang="en-US" altLang="ja-JP" sz="3600" b="0" i="0" u="none" strike="noStrike" kern="1200" cap="none" spc="0" normalizeH="0" baseline="0" noProof="0" dirty="0">
              <a:ln>
                <a:noFill/>
              </a:ln>
              <a:solidFill>
                <a:srgbClr val="000000"/>
              </a:solidFill>
              <a:effectLst/>
              <a:uLnTx/>
              <a:uFillTx/>
              <a:latin typeface="HG丸ｺﾞｼｯｸM-PRO"/>
              <a:ea typeface="HG丸ｺﾞｼｯｸM-PRO"/>
              <a:cs typeface="+mj-cs"/>
            </a:endParaRPr>
          </a:p>
        </p:txBody>
      </p:sp>
      <p:pic>
        <p:nvPicPr>
          <p:cNvPr id="3" name="図 2">
            <a:extLst>
              <a:ext uri="{FF2B5EF4-FFF2-40B4-BE49-F238E27FC236}">
                <a16:creationId xmlns:a16="http://schemas.microsoft.com/office/drawing/2014/main" id="{87BD2B24-FE92-4A58-98EB-61EDE443BD95}"/>
              </a:ext>
            </a:extLst>
          </p:cNvPr>
          <p:cNvPicPr>
            <a:picLocks noChangeAspect="1"/>
          </p:cNvPicPr>
          <p:nvPr/>
        </p:nvPicPr>
        <p:blipFill>
          <a:blip r:embed="rId2"/>
          <a:stretch>
            <a:fillRect/>
          </a:stretch>
        </p:blipFill>
        <p:spPr>
          <a:xfrm>
            <a:off x="847750" y="2391569"/>
            <a:ext cx="6924675" cy="2076450"/>
          </a:xfrm>
          <a:prstGeom prst="rect">
            <a:avLst/>
          </a:prstGeom>
        </p:spPr>
      </p:pic>
      <p:pic>
        <p:nvPicPr>
          <p:cNvPr id="4" name="図 3">
            <a:extLst>
              <a:ext uri="{FF2B5EF4-FFF2-40B4-BE49-F238E27FC236}">
                <a16:creationId xmlns:a16="http://schemas.microsoft.com/office/drawing/2014/main" id="{E78F5F0A-B08E-43C6-8DFC-46BD78FE5CD0}"/>
              </a:ext>
            </a:extLst>
          </p:cNvPr>
          <p:cNvPicPr>
            <a:picLocks noChangeAspect="1"/>
          </p:cNvPicPr>
          <p:nvPr/>
        </p:nvPicPr>
        <p:blipFill>
          <a:blip r:embed="rId3"/>
          <a:stretch>
            <a:fillRect/>
          </a:stretch>
        </p:blipFill>
        <p:spPr>
          <a:xfrm>
            <a:off x="2935982" y="2061642"/>
            <a:ext cx="1143000" cy="495300"/>
          </a:xfrm>
          <a:prstGeom prst="rect">
            <a:avLst/>
          </a:prstGeom>
        </p:spPr>
      </p:pic>
      <p:pic>
        <p:nvPicPr>
          <p:cNvPr id="6" name="図 5">
            <a:extLst>
              <a:ext uri="{FF2B5EF4-FFF2-40B4-BE49-F238E27FC236}">
                <a16:creationId xmlns:a16="http://schemas.microsoft.com/office/drawing/2014/main" id="{493C4CC5-E8C6-43F0-9B98-8C63AA59D2E9}"/>
              </a:ext>
            </a:extLst>
          </p:cNvPr>
          <p:cNvPicPr>
            <a:picLocks noChangeAspect="1"/>
          </p:cNvPicPr>
          <p:nvPr/>
        </p:nvPicPr>
        <p:blipFill>
          <a:blip r:embed="rId4"/>
          <a:stretch>
            <a:fillRect/>
          </a:stretch>
        </p:blipFill>
        <p:spPr>
          <a:xfrm>
            <a:off x="4410000" y="1989634"/>
            <a:ext cx="3638550" cy="514350"/>
          </a:xfrm>
          <a:prstGeom prst="rect">
            <a:avLst/>
          </a:prstGeom>
        </p:spPr>
      </p:pic>
      <p:sp>
        <p:nvSpPr>
          <p:cNvPr id="8" name="矢印: 五方向 7">
            <a:extLst>
              <a:ext uri="{FF2B5EF4-FFF2-40B4-BE49-F238E27FC236}">
                <a16:creationId xmlns:a16="http://schemas.microsoft.com/office/drawing/2014/main" id="{979D4C63-27C5-48F1-B2EA-BC02B96D51E6}"/>
              </a:ext>
            </a:extLst>
          </p:cNvPr>
          <p:cNvSpPr/>
          <p:nvPr/>
        </p:nvSpPr>
        <p:spPr bwMode="auto">
          <a:xfrm>
            <a:off x="7112446" y="4797946"/>
            <a:ext cx="2376264" cy="936104"/>
          </a:xfrm>
          <a:prstGeom prst="homePlate">
            <a:avLst>
              <a:gd name="adj" fmla="val 31948"/>
            </a:avLst>
          </a:prstGeom>
          <a:noFill/>
          <a:ln w="12700" cap="flat" cmpd="sng" algn="ctr">
            <a:solidFill>
              <a:schemeClr val="bg1">
                <a:lumMod val="65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50000"/>
              </a:lnSpc>
              <a:spcBef>
                <a:spcPct val="0"/>
              </a:spcBef>
              <a:spcAft>
                <a:spcPct val="0"/>
              </a:spcAft>
              <a:buClrTx/>
              <a:buSzTx/>
              <a:buFontTx/>
              <a:buNone/>
              <a:tabLst/>
            </a:pPr>
            <a:r>
              <a:rPr kumimoji="1" lang="en-US" altLang="ja-JP" sz="1800" b="0" i="0" u="none" strike="noStrike" cap="none" normalizeH="0" baseline="0" dirty="0">
                <a:ln>
                  <a:noFill/>
                </a:ln>
                <a:solidFill>
                  <a:schemeClr val="tx1"/>
                </a:solidFill>
                <a:effectLst/>
                <a:latin typeface="游ゴシック Medium" panose="020B0500000000000000" pitchFamily="50" charset="-128"/>
                <a:ea typeface="游ゴシック Medium" panose="020B0500000000000000" pitchFamily="50" charset="-128"/>
              </a:rPr>
              <a:t>10</a:t>
            </a:r>
            <a:r>
              <a:rPr kumimoji="1" lang="ja-JP" altLang="en-US" sz="1800" b="0" i="0" u="none" strike="noStrike" cap="none" normalizeH="0" baseline="0" dirty="0">
                <a:ln>
                  <a:noFill/>
                </a:ln>
                <a:solidFill>
                  <a:schemeClr val="tx1"/>
                </a:solidFill>
                <a:effectLst/>
                <a:latin typeface="游ゴシック Medium" panose="020B0500000000000000" pitchFamily="50" charset="-128"/>
                <a:ea typeface="游ゴシック Medium" panose="020B0500000000000000" pitchFamily="50" charset="-128"/>
              </a:rPr>
              <a:t>分後に母体搬送</a:t>
            </a:r>
            <a:endParaRPr kumimoji="1" lang="en-US" altLang="ja-JP" sz="1800" b="0" i="0" u="none" strike="noStrike" cap="none" normalizeH="0" baseline="0" dirty="0">
              <a:ln>
                <a:noFill/>
              </a:ln>
              <a:solidFill>
                <a:schemeClr val="tx1"/>
              </a:solidFill>
              <a:effectLst/>
              <a:latin typeface="游ゴシック Medium" panose="020B0500000000000000" pitchFamily="50" charset="-128"/>
              <a:ea typeface="游ゴシック Medium" panose="020B0500000000000000" pitchFamily="50" charset="-128"/>
            </a:endParaRPr>
          </a:p>
          <a:p>
            <a:pPr marL="0" marR="0" indent="0" algn="ctr" defTabSz="914400" rtl="0" eaLnBrk="1" fontAlgn="base" latinLnBrk="0" hangingPunct="1">
              <a:lnSpc>
                <a:spcPct val="150000"/>
              </a:lnSpc>
              <a:spcBef>
                <a:spcPct val="0"/>
              </a:spcBef>
              <a:spcAft>
                <a:spcPct val="0"/>
              </a:spcAft>
              <a:buClrTx/>
              <a:buSzTx/>
              <a:buFontTx/>
              <a:buNone/>
              <a:tabLst/>
            </a:pPr>
            <a:r>
              <a:rPr lang="ja-JP" altLang="en-US" dirty="0">
                <a:latin typeface="游ゴシック Medium" panose="020B0500000000000000" pitchFamily="50" charset="-128"/>
                <a:ea typeface="游ゴシック Medium" panose="020B0500000000000000" pitchFamily="50" charset="-128"/>
              </a:rPr>
              <a:t>陣痛開始</a:t>
            </a:r>
            <a:endParaRPr kumimoji="1" lang="ja-JP" altLang="en-US" sz="1800" b="0" i="0" u="none" strike="noStrike" cap="none" normalizeH="0" baseline="0" dirty="0">
              <a:ln>
                <a:noFill/>
              </a:ln>
              <a:solidFill>
                <a:schemeClr val="tx1"/>
              </a:solidFill>
              <a:effectLst/>
              <a:latin typeface="游ゴシック Medium" panose="020B0500000000000000" pitchFamily="50" charset="-128"/>
              <a:ea typeface="游ゴシック Medium" panose="020B0500000000000000" pitchFamily="50" charset="-128"/>
            </a:endParaRPr>
          </a:p>
        </p:txBody>
      </p:sp>
      <p:sp>
        <p:nvSpPr>
          <p:cNvPr id="2" name="スライド番号プレースホルダー 1">
            <a:extLst>
              <a:ext uri="{FF2B5EF4-FFF2-40B4-BE49-F238E27FC236}">
                <a16:creationId xmlns:a16="http://schemas.microsoft.com/office/drawing/2014/main" id="{542E2D3A-EA82-4BFC-8A71-3C473D4335F0}"/>
              </a:ext>
            </a:extLst>
          </p:cNvPr>
          <p:cNvSpPr>
            <a:spLocks noGrp="1"/>
          </p:cNvSpPr>
          <p:nvPr>
            <p:ph type="sldNum" sz="quarter" idx="12"/>
          </p:nvPr>
        </p:nvSpPr>
        <p:spPr/>
        <p:txBody>
          <a:bodyPr/>
          <a:lstStyle/>
          <a:p>
            <a:pPr>
              <a:defRPr/>
            </a:pPr>
            <a:fld id="{930F64EC-FE0A-4460-B896-894E0E1B6F85}" type="slidenum">
              <a:rPr lang="ja-JP" altLang="en-US" smtClean="0"/>
              <a:pPr>
                <a:defRPr/>
              </a:pPr>
              <a:t>64</a:t>
            </a:fld>
            <a:endParaRPr lang="en-US" altLang="ja-JP" dirty="0"/>
          </a:p>
        </p:txBody>
      </p:sp>
    </p:spTree>
    <p:extLst>
      <p:ext uri="{BB962C8B-B14F-4D97-AF65-F5344CB8AC3E}">
        <p14:creationId xmlns:p14="http://schemas.microsoft.com/office/powerpoint/2010/main" val="400626296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CF76951D-DAA2-4DF5-89A3-348CE56CE278}"/>
              </a:ext>
            </a:extLst>
          </p:cNvPr>
          <p:cNvSpPr txBox="1">
            <a:spLocks noChangeArrowheads="1"/>
          </p:cNvSpPr>
          <p:nvPr/>
        </p:nvSpPr>
        <p:spPr>
          <a:xfrm>
            <a:off x="1495822" y="261442"/>
            <a:ext cx="7560840" cy="527615"/>
          </a:xfrm>
          <a:prstGeom prst="rect">
            <a:avLst/>
          </a:prstGeom>
        </p:spPr>
        <p:txBody>
          <a:bodyPr/>
          <a:lstStyle>
            <a:lvl1pPr algn="ctr" defTabSz="957263" rtl="0" eaLnBrk="0" fontAlgn="base" hangingPunct="0">
              <a:spcBef>
                <a:spcPct val="0"/>
              </a:spcBef>
              <a:spcAft>
                <a:spcPct val="0"/>
              </a:spcAft>
              <a:defRPr kumimoji="1" sz="3600" kern="1200">
                <a:solidFill>
                  <a:schemeClr val="tx2"/>
                </a:solidFill>
                <a:latin typeface="+mj-lt"/>
                <a:ea typeface="+mj-ea"/>
                <a:cs typeface="+mj-cs"/>
              </a:defRPr>
            </a:lvl1pPr>
            <a:lvl2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2pPr>
            <a:lvl3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3pPr>
            <a:lvl4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4pPr>
            <a:lvl5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5pPr>
            <a:lvl6pPr marL="4572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6pPr>
            <a:lvl7pPr marL="9144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7pPr>
            <a:lvl8pPr marL="13716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8pPr>
            <a:lvl9pPr marL="18288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9pPr>
          </a:lstStyle>
          <a:p>
            <a:pPr marL="0" marR="0" lvl="0" indent="0" algn="l" defTabSz="957263"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000000"/>
                </a:solidFill>
                <a:effectLst/>
                <a:uLnTx/>
                <a:uFillTx/>
                <a:latin typeface="HG丸ｺﾞｼｯｸM-PRO"/>
                <a:ea typeface="HG丸ｺﾞｼｯｸM-PRO"/>
                <a:cs typeface="+mj-cs"/>
              </a:rPr>
              <a:t>事例</a:t>
            </a:r>
            <a:r>
              <a:rPr kumimoji="1" lang="en-US" altLang="ja-JP" sz="2400" b="0" i="0" u="none" strike="noStrike" kern="1200" cap="none" spc="0" normalizeH="0" baseline="0" noProof="0" dirty="0">
                <a:ln>
                  <a:noFill/>
                </a:ln>
                <a:solidFill>
                  <a:srgbClr val="000000"/>
                </a:solidFill>
                <a:effectLst/>
                <a:uLnTx/>
                <a:uFillTx/>
                <a:latin typeface="HG丸ｺﾞｼｯｸM-PRO"/>
                <a:ea typeface="HG丸ｺﾞｼｯｸM-PRO"/>
                <a:cs typeface="+mj-cs"/>
              </a:rPr>
              <a:t>4</a:t>
            </a:r>
            <a:r>
              <a:rPr kumimoji="1" lang="ja-JP" altLang="en-US" sz="2400" b="0" i="0" u="none" strike="noStrike" kern="1200" cap="none" spc="0" normalizeH="0" baseline="0" noProof="0" dirty="0">
                <a:ln>
                  <a:noFill/>
                </a:ln>
                <a:solidFill>
                  <a:srgbClr val="000000"/>
                </a:solidFill>
                <a:effectLst/>
                <a:uLnTx/>
                <a:uFillTx/>
                <a:latin typeface="HG丸ｺﾞｼｯｸM-PRO"/>
                <a:ea typeface="HG丸ｺﾞｼｯｸM-PRO"/>
                <a:cs typeface="+mj-cs"/>
              </a:rPr>
              <a:t>：</a:t>
            </a:r>
            <a:r>
              <a:rPr kumimoji="1" lang="ja-JP" altLang="en-US" sz="2000" b="0" i="0" u="none" strike="noStrike" kern="1200" cap="none" spc="0" normalizeH="0" baseline="0" noProof="0" dirty="0">
                <a:ln>
                  <a:noFill/>
                </a:ln>
                <a:solidFill>
                  <a:srgbClr val="000000"/>
                </a:solidFill>
                <a:effectLst/>
                <a:uLnTx/>
                <a:uFillTx/>
                <a:latin typeface="HG丸ｺﾞｼｯｸM-PRO"/>
                <a:ea typeface="HG丸ｺﾞｼｯｸM-PRO"/>
                <a:cs typeface="+mj-cs"/>
              </a:rPr>
              <a:t>体温</a:t>
            </a:r>
            <a:r>
              <a:rPr kumimoji="1" lang="en-US" altLang="ja-JP" sz="2000" b="0" i="0" u="none" strike="noStrike" kern="1200" cap="none" spc="0" normalizeH="0" baseline="0" noProof="0" dirty="0">
                <a:ln>
                  <a:noFill/>
                </a:ln>
                <a:solidFill>
                  <a:srgbClr val="000000"/>
                </a:solidFill>
                <a:effectLst/>
                <a:uLnTx/>
                <a:uFillTx/>
                <a:latin typeface="HG丸ｺﾞｼｯｸM-PRO"/>
                <a:ea typeface="HG丸ｺﾞｼｯｸM-PRO"/>
                <a:cs typeface="+mj-cs"/>
              </a:rPr>
              <a:t>40</a:t>
            </a:r>
            <a:r>
              <a:rPr kumimoji="1" lang="ja-JP" altLang="en-US" sz="2000" b="0" i="0" u="none" strike="noStrike" kern="1200" cap="none" spc="0" normalizeH="0" baseline="0" noProof="0" dirty="0">
                <a:ln>
                  <a:noFill/>
                </a:ln>
                <a:solidFill>
                  <a:srgbClr val="000000"/>
                </a:solidFill>
                <a:effectLst/>
                <a:uLnTx/>
                <a:uFillTx/>
                <a:latin typeface="HG丸ｺﾞｼｯｸM-PRO"/>
                <a:ea typeface="HG丸ｺﾞｼｯｸM-PRO"/>
                <a:cs typeface="+mj-cs"/>
              </a:rPr>
              <a:t>℃台の母体発熱と持続する腹痛のため入院し、</a:t>
            </a:r>
            <a:endParaRPr kumimoji="1" lang="en-US" altLang="ja-JP" sz="2000" b="0" i="0" u="none" strike="noStrike" kern="1200" cap="none" spc="0" normalizeH="0" baseline="0" noProof="0" dirty="0">
              <a:ln>
                <a:noFill/>
              </a:ln>
              <a:solidFill>
                <a:srgbClr val="000000"/>
              </a:solidFill>
              <a:effectLst/>
              <a:uLnTx/>
              <a:uFillTx/>
              <a:latin typeface="HG丸ｺﾞｼｯｸM-PRO"/>
              <a:ea typeface="HG丸ｺﾞｼｯｸM-PRO"/>
              <a:cs typeface="+mj-cs"/>
            </a:endParaRPr>
          </a:p>
          <a:p>
            <a:pPr marL="0" marR="0" lvl="0" indent="0" algn="l" defTabSz="957263" rtl="0" eaLnBrk="1" fontAlgn="base" latinLnBrk="0" hangingPunct="1">
              <a:lnSpc>
                <a:spcPct val="100000"/>
              </a:lnSpc>
              <a:spcBef>
                <a:spcPct val="0"/>
              </a:spcBef>
              <a:spcAft>
                <a:spcPct val="0"/>
              </a:spcAft>
              <a:buClrTx/>
              <a:buSzTx/>
              <a:buFontTx/>
              <a:buNone/>
              <a:tabLst/>
              <a:defRPr/>
            </a:pPr>
            <a:r>
              <a:rPr lang="ja-JP" altLang="en-US" sz="2000" dirty="0">
                <a:solidFill>
                  <a:srgbClr val="000000"/>
                </a:solidFill>
                <a:latin typeface="HG丸ｺﾞｼｯｸM-PRO"/>
                <a:ea typeface="HG丸ｺﾞｼｯｸM-PRO"/>
              </a:rPr>
              <a:t>　　　　 </a:t>
            </a:r>
            <a:r>
              <a:rPr kumimoji="1" lang="ja-JP" altLang="en-US" sz="2000" b="0" i="0" u="none" strike="noStrike" kern="1200" cap="none" spc="0" normalizeH="0" baseline="0" noProof="0" dirty="0">
                <a:ln>
                  <a:noFill/>
                </a:ln>
                <a:solidFill>
                  <a:srgbClr val="000000"/>
                </a:solidFill>
                <a:effectLst/>
                <a:uLnTx/>
                <a:uFillTx/>
                <a:latin typeface="HG丸ｺﾞｼｯｸM-PRO"/>
                <a:ea typeface="HG丸ｺﾞｼｯｸM-PRO"/>
                <a:cs typeface="+mj-cs"/>
              </a:rPr>
              <a:t>胎児心拍数</a:t>
            </a:r>
            <a:r>
              <a:rPr kumimoji="1" lang="en-US" altLang="ja-JP" sz="2000" b="0" i="0" u="none" strike="noStrike" kern="1200" cap="none" spc="0" normalizeH="0" baseline="0" noProof="0" dirty="0">
                <a:ln>
                  <a:noFill/>
                </a:ln>
                <a:solidFill>
                  <a:srgbClr val="000000"/>
                </a:solidFill>
                <a:effectLst/>
                <a:uLnTx/>
                <a:uFillTx/>
                <a:latin typeface="HG丸ｺﾞｼｯｸM-PRO"/>
                <a:ea typeface="HG丸ｺﾞｼｯｸM-PRO"/>
                <a:cs typeface="+mj-cs"/>
              </a:rPr>
              <a:t>200</a:t>
            </a:r>
            <a:r>
              <a:rPr kumimoji="1" lang="ja-JP" altLang="en-US" sz="2000" b="0" i="0" u="none" strike="noStrike" kern="1200" cap="none" spc="0" normalizeH="0" baseline="0" noProof="0" dirty="0">
                <a:ln>
                  <a:noFill/>
                </a:ln>
                <a:solidFill>
                  <a:srgbClr val="000000"/>
                </a:solidFill>
                <a:effectLst/>
                <a:uLnTx/>
                <a:uFillTx/>
                <a:latin typeface="HG丸ｺﾞｼｯｸM-PRO"/>
                <a:ea typeface="HG丸ｺﾞｼｯｸM-PRO"/>
                <a:cs typeface="+mj-cs"/>
              </a:rPr>
              <a:t>拍</a:t>
            </a:r>
            <a:r>
              <a:rPr kumimoji="1" lang="en-US" altLang="ja-JP" sz="2000" b="0" i="0" u="none" strike="noStrike" kern="1200" cap="none" spc="0" normalizeH="0" baseline="0" noProof="0" dirty="0">
                <a:ln>
                  <a:noFill/>
                </a:ln>
                <a:solidFill>
                  <a:srgbClr val="000000"/>
                </a:solidFill>
                <a:effectLst/>
                <a:uLnTx/>
                <a:uFillTx/>
                <a:latin typeface="HG丸ｺﾞｼｯｸM-PRO"/>
                <a:ea typeface="HG丸ｺﾞｼｯｸM-PRO"/>
                <a:cs typeface="+mj-cs"/>
              </a:rPr>
              <a:t>/</a:t>
            </a:r>
            <a:r>
              <a:rPr kumimoji="1" lang="ja-JP" altLang="en-US" sz="2000" b="0" i="0" u="none" strike="noStrike" kern="1200" cap="none" spc="0" normalizeH="0" baseline="0" noProof="0" dirty="0">
                <a:ln>
                  <a:noFill/>
                </a:ln>
                <a:solidFill>
                  <a:srgbClr val="000000"/>
                </a:solidFill>
                <a:effectLst/>
                <a:uLnTx/>
                <a:uFillTx/>
                <a:latin typeface="HG丸ｺﾞｼｯｸM-PRO"/>
                <a:ea typeface="HG丸ｺﾞｼｯｸM-PRO"/>
                <a:cs typeface="+mj-cs"/>
              </a:rPr>
              <a:t>分</a:t>
            </a:r>
            <a:r>
              <a:rPr lang="ja-JP" altLang="en-US" sz="2000" dirty="0">
                <a:solidFill>
                  <a:srgbClr val="000000"/>
                </a:solidFill>
                <a:latin typeface="HG丸ｺﾞｼｯｸM-PRO"/>
                <a:ea typeface="HG丸ｺﾞｼｯｸM-PRO"/>
              </a:rPr>
              <a:t>以上の頻脈を認めた事例</a:t>
            </a:r>
            <a:endParaRPr kumimoji="1" lang="en-US" altLang="ja-JP" sz="3600" b="0" i="0" u="none" strike="noStrike" kern="1200" cap="none" spc="0" normalizeH="0" baseline="0" noProof="0" dirty="0">
              <a:ln>
                <a:noFill/>
              </a:ln>
              <a:solidFill>
                <a:srgbClr val="000000"/>
              </a:solidFill>
              <a:effectLst/>
              <a:uLnTx/>
              <a:uFillTx/>
              <a:latin typeface="HG丸ｺﾞｼｯｸM-PRO"/>
              <a:ea typeface="HG丸ｺﾞｼｯｸM-PRO"/>
              <a:cs typeface="+mj-cs"/>
            </a:endParaRPr>
          </a:p>
        </p:txBody>
      </p:sp>
      <p:pic>
        <p:nvPicPr>
          <p:cNvPr id="2" name="図 1">
            <a:extLst>
              <a:ext uri="{FF2B5EF4-FFF2-40B4-BE49-F238E27FC236}">
                <a16:creationId xmlns:a16="http://schemas.microsoft.com/office/drawing/2014/main" id="{B2C076AB-492E-41B5-9948-B6E21793C955}"/>
              </a:ext>
            </a:extLst>
          </p:cNvPr>
          <p:cNvPicPr>
            <a:picLocks noChangeAspect="1"/>
          </p:cNvPicPr>
          <p:nvPr/>
        </p:nvPicPr>
        <p:blipFill>
          <a:blip r:embed="rId2"/>
          <a:stretch>
            <a:fillRect/>
          </a:stretch>
        </p:blipFill>
        <p:spPr>
          <a:xfrm>
            <a:off x="1567301" y="2522485"/>
            <a:ext cx="6877050" cy="2057400"/>
          </a:xfrm>
          <a:prstGeom prst="rect">
            <a:avLst/>
          </a:prstGeom>
        </p:spPr>
      </p:pic>
      <p:sp>
        <p:nvSpPr>
          <p:cNvPr id="5" name="矢印: 五方向 4">
            <a:extLst>
              <a:ext uri="{FF2B5EF4-FFF2-40B4-BE49-F238E27FC236}">
                <a16:creationId xmlns:a16="http://schemas.microsoft.com/office/drawing/2014/main" id="{CE90545A-C6E3-457A-B311-5BB9459A9AA9}"/>
              </a:ext>
            </a:extLst>
          </p:cNvPr>
          <p:cNvSpPr/>
          <p:nvPr/>
        </p:nvSpPr>
        <p:spPr bwMode="auto">
          <a:xfrm>
            <a:off x="312564" y="2781722"/>
            <a:ext cx="1123950" cy="1944216"/>
          </a:xfrm>
          <a:prstGeom prst="homePlate">
            <a:avLst>
              <a:gd name="adj" fmla="val 31948"/>
            </a:avLst>
          </a:prstGeom>
          <a:noFill/>
          <a:ln w="12700" cap="flat" cmpd="sng" algn="ctr">
            <a:solidFill>
              <a:schemeClr val="bg1">
                <a:lumMod val="65000"/>
              </a:schemeClr>
            </a:solidFill>
            <a:prstDash val="solid"/>
            <a:round/>
            <a:headEnd type="none" w="med" len="med"/>
            <a:tailEnd type="none" w="med" len="med"/>
          </a:ln>
          <a:effectLst/>
          <a:extLst/>
        </p:spPr>
        <p:txBody>
          <a:bodyPr vert="eaVert"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50000"/>
              </a:lnSpc>
              <a:spcBef>
                <a:spcPct val="0"/>
              </a:spcBef>
              <a:spcAft>
                <a:spcPct val="0"/>
              </a:spcAft>
              <a:buClrTx/>
              <a:buSzTx/>
              <a:buFontTx/>
              <a:buNone/>
              <a:tabLst/>
            </a:pPr>
            <a:r>
              <a:rPr kumimoji="1" lang="ja-JP" altLang="en-US" sz="1800" b="0" i="0" u="none" strike="noStrike" cap="none" normalizeH="0" baseline="0" dirty="0">
                <a:ln>
                  <a:noFill/>
                </a:ln>
                <a:solidFill>
                  <a:schemeClr val="tx1"/>
                </a:solidFill>
                <a:effectLst/>
                <a:latin typeface="游ゴシック Medium" panose="020B0500000000000000" pitchFamily="50" charset="-128"/>
                <a:ea typeface="游ゴシック Medium" panose="020B0500000000000000" pitchFamily="50" charset="-128"/>
              </a:rPr>
              <a:t>当該分娩機関</a:t>
            </a:r>
            <a:endParaRPr kumimoji="1" lang="en-US" altLang="ja-JP" sz="1800" b="0" i="0" u="none" strike="noStrike" cap="none" normalizeH="0" baseline="0" dirty="0">
              <a:ln>
                <a:noFill/>
              </a:ln>
              <a:solidFill>
                <a:schemeClr val="tx1"/>
              </a:solidFill>
              <a:effectLst/>
              <a:latin typeface="游ゴシック Medium" panose="020B0500000000000000" pitchFamily="50" charset="-128"/>
              <a:ea typeface="游ゴシック Medium" panose="020B0500000000000000" pitchFamily="50" charset="-128"/>
            </a:endParaRPr>
          </a:p>
          <a:p>
            <a:pPr marL="0" marR="0" indent="0" algn="ctr" defTabSz="914400" rtl="0" eaLnBrk="1" fontAlgn="base" latinLnBrk="0" hangingPunct="1">
              <a:lnSpc>
                <a:spcPct val="150000"/>
              </a:lnSpc>
              <a:spcBef>
                <a:spcPct val="0"/>
              </a:spcBef>
              <a:spcAft>
                <a:spcPct val="0"/>
              </a:spcAft>
              <a:buClrTx/>
              <a:buSzTx/>
              <a:buFontTx/>
              <a:buNone/>
              <a:tabLst/>
            </a:pPr>
            <a:r>
              <a:rPr kumimoji="1" lang="ja-JP" altLang="en-US" sz="1800" b="0" i="0" u="none" strike="noStrike" cap="none" normalizeH="0" baseline="0" dirty="0">
                <a:ln>
                  <a:noFill/>
                </a:ln>
                <a:solidFill>
                  <a:schemeClr val="tx1"/>
                </a:solidFill>
                <a:effectLst/>
                <a:latin typeface="游ゴシック Medium" panose="020B0500000000000000" pitchFamily="50" charset="-128"/>
                <a:ea typeface="游ゴシック Medium" panose="020B0500000000000000" pitchFamily="50" charset="-128"/>
              </a:rPr>
              <a:t>入院</a:t>
            </a:r>
          </a:p>
        </p:txBody>
      </p:sp>
      <p:sp>
        <p:nvSpPr>
          <p:cNvPr id="6" name="四角形: 角を丸くする 5">
            <a:extLst>
              <a:ext uri="{FF2B5EF4-FFF2-40B4-BE49-F238E27FC236}">
                <a16:creationId xmlns:a16="http://schemas.microsoft.com/office/drawing/2014/main" id="{CDEECCFF-E683-4512-B756-387B8B4C036E}"/>
              </a:ext>
            </a:extLst>
          </p:cNvPr>
          <p:cNvSpPr/>
          <p:nvPr/>
        </p:nvSpPr>
        <p:spPr bwMode="auto">
          <a:xfrm>
            <a:off x="7169124" y="5847234"/>
            <a:ext cx="2448272" cy="648072"/>
          </a:xfrm>
          <a:prstGeom prst="roundRect">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panose="020B0604020202020204" pitchFamily="34" charset="0"/>
              <a:ea typeface="HG丸ｺﾞｼｯｸM-PRO" panose="020F0600000000000000" pitchFamily="50" charset="-128"/>
            </a:endParaRPr>
          </a:p>
        </p:txBody>
      </p:sp>
      <p:sp>
        <p:nvSpPr>
          <p:cNvPr id="4" name="テキスト ボックス 3">
            <a:extLst>
              <a:ext uri="{FF2B5EF4-FFF2-40B4-BE49-F238E27FC236}">
                <a16:creationId xmlns:a16="http://schemas.microsoft.com/office/drawing/2014/main" id="{96E4B8F1-12B4-4582-86BC-CCAA1A743332}"/>
              </a:ext>
            </a:extLst>
          </p:cNvPr>
          <p:cNvSpPr txBox="1"/>
          <p:nvPr/>
        </p:nvSpPr>
        <p:spPr>
          <a:xfrm>
            <a:off x="7385148" y="5986604"/>
            <a:ext cx="2016224" cy="369332"/>
          </a:xfrm>
          <a:prstGeom prst="rect">
            <a:avLst/>
          </a:prstGeom>
          <a:noFill/>
        </p:spPr>
        <p:txBody>
          <a:bodyPr wrap="square" rtlCol="0">
            <a:spAutoFit/>
          </a:bodyPr>
          <a:lstStyle/>
          <a:p>
            <a:r>
              <a:rPr kumimoji="1" lang="ja-JP" altLang="en-US" dirty="0">
                <a:latin typeface="游ゴシック Medium" panose="020B0500000000000000" pitchFamily="50" charset="-128"/>
                <a:ea typeface="游ゴシック Medium" panose="020B0500000000000000" pitchFamily="50" charset="-128"/>
              </a:rPr>
              <a:t>経腟分娩で児娩出</a:t>
            </a:r>
          </a:p>
        </p:txBody>
      </p:sp>
      <p:pic>
        <p:nvPicPr>
          <p:cNvPr id="8" name="図 7">
            <a:extLst>
              <a:ext uri="{FF2B5EF4-FFF2-40B4-BE49-F238E27FC236}">
                <a16:creationId xmlns:a16="http://schemas.microsoft.com/office/drawing/2014/main" id="{D8BDC34D-DE2E-4D7B-9DE4-D1D1042D4607}"/>
              </a:ext>
            </a:extLst>
          </p:cNvPr>
          <p:cNvPicPr>
            <a:picLocks noChangeAspect="1"/>
          </p:cNvPicPr>
          <p:nvPr/>
        </p:nvPicPr>
        <p:blipFill>
          <a:blip r:embed="rId3"/>
          <a:stretch>
            <a:fillRect/>
          </a:stretch>
        </p:blipFill>
        <p:spPr>
          <a:xfrm>
            <a:off x="2820144" y="2205658"/>
            <a:ext cx="1123950" cy="457200"/>
          </a:xfrm>
          <a:prstGeom prst="rect">
            <a:avLst/>
          </a:prstGeom>
        </p:spPr>
      </p:pic>
      <p:pic>
        <p:nvPicPr>
          <p:cNvPr id="9" name="図 8">
            <a:extLst>
              <a:ext uri="{FF2B5EF4-FFF2-40B4-BE49-F238E27FC236}">
                <a16:creationId xmlns:a16="http://schemas.microsoft.com/office/drawing/2014/main" id="{0B4F8E3F-198E-49FC-A238-384F53678176}"/>
              </a:ext>
            </a:extLst>
          </p:cNvPr>
          <p:cNvPicPr>
            <a:picLocks noChangeAspect="1"/>
          </p:cNvPicPr>
          <p:nvPr/>
        </p:nvPicPr>
        <p:blipFill>
          <a:blip r:embed="rId4"/>
          <a:stretch>
            <a:fillRect/>
          </a:stretch>
        </p:blipFill>
        <p:spPr>
          <a:xfrm>
            <a:off x="3831654" y="4437906"/>
            <a:ext cx="3352800" cy="933450"/>
          </a:xfrm>
          <a:prstGeom prst="rect">
            <a:avLst/>
          </a:prstGeom>
        </p:spPr>
      </p:pic>
      <p:pic>
        <p:nvPicPr>
          <p:cNvPr id="10" name="図 9">
            <a:extLst>
              <a:ext uri="{FF2B5EF4-FFF2-40B4-BE49-F238E27FC236}">
                <a16:creationId xmlns:a16="http://schemas.microsoft.com/office/drawing/2014/main" id="{1C4FC0AD-EA62-40A8-A11B-64B20941E063}"/>
              </a:ext>
            </a:extLst>
          </p:cNvPr>
          <p:cNvPicPr>
            <a:picLocks noChangeAspect="1"/>
          </p:cNvPicPr>
          <p:nvPr/>
        </p:nvPicPr>
        <p:blipFill>
          <a:blip r:embed="rId5"/>
          <a:stretch>
            <a:fillRect/>
          </a:stretch>
        </p:blipFill>
        <p:spPr>
          <a:xfrm>
            <a:off x="6608390" y="1715893"/>
            <a:ext cx="2066925" cy="914400"/>
          </a:xfrm>
          <a:prstGeom prst="rect">
            <a:avLst/>
          </a:prstGeom>
        </p:spPr>
      </p:pic>
      <p:sp>
        <p:nvSpPr>
          <p:cNvPr id="3" name="スライド番号プレースホルダー 2">
            <a:extLst>
              <a:ext uri="{FF2B5EF4-FFF2-40B4-BE49-F238E27FC236}">
                <a16:creationId xmlns:a16="http://schemas.microsoft.com/office/drawing/2014/main" id="{7BB5EFC4-F680-4ACF-8AB5-18C755F4A52B}"/>
              </a:ext>
            </a:extLst>
          </p:cNvPr>
          <p:cNvSpPr>
            <a:spLocks noGrp="1"/>
          </p:cNvSpPr>
          <p:nvPr>
            <p:ph type="sldNum" sz="quarter" idx="12"/>
          </p:nvPr>
        </p:nvSpPr>
        <p:spPr/>
        <p:txBody>
          <a:bodyPr/>
          <a:lstStyle/>
          <a:p>
            <a:pPr>
              <a:defRPr/>
            </a:pPr>
            <a:fld id="{930F64EC-FE0A-4460-B896-894E0E1B6F85}" type="slidenum">
              <a:rPr lang="ja-JP" altLang="en-US" smtClean="0"/>
              <a:pPr>
                <a:defRPr/>
              </a:pPr>
              <a:t>65</a:t>
            </a:fld>
            <a:endParaRPr lang="en-US" altLang="ja-JP" dirty="0"/>
          </a:p>
        </p:txBody>
      </p:sp>
    </p:spTree>
    <p:extLst>
      <p:ext uri="{BB962C8B-B14F-4D97-AF65-F5344CB8AC3E}">
        <p14:creationId xmlns:p14="http://schemas.microsoft.com/office/powerpoint/2010/main" val="101540988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四角形: 角を丸くする 9">
            <a:extLst>
              <a:ext uri="{FF2B5EF4-FFF2-40B4-BE49-F238E27FC236}">
                <a16:creationId xmlns:a16="http://schemas.microsoft.com/office/drawing/2014/main" id="{09228059-7DB9-4B74-B7A1-52A8706538C6}"/>
              </a:ext>
            </a:extLst>
          </p:cNvPr>
          <p:cNvSpPr/>
          <p:nvPr/>
        </p:nvSpPr>
        <p:spPr bwMode="auto">
          <a:xfrm>
            <a:off x="399105" y="1197546"/>
            <a:ext cx="2824909" cy="648071"/>
          </a:xfrm>
          <a:prstGeom prst="round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3200" b="0" i="0" u="none" strike="noStrike" cap="none" normalizeH="0" baseline="0" dirty="0">
                <a:ln>
                  <a:noFill/>
                </a:ln>
                <a:solidFill>
                  <a:schemeClr val="tx1"/>
                </a:solidFill>
                <a:effectLst/>
                <a:latin typeface="游ゴシック Medium" panose="020B0500000000000000" pitchFamily="50" charset="-128"/>
                <a:ea typeface="游ゴシック Medium" panose="020B0500000000000000" pitchFamily="50" charset="-128"/>
              </a:rPr>
              <a:t>妊産婦の所見</a:t>
            </a:r>
          </a:p>
        </p:txBody>
      </p:sp>
      <p:sp>
        <p:nvSpPr>
          <p:cNvPr id="5" name="コンテンツ プレースホルダー 4">
            <a:extLst>
              <a:ext uri="{FF2B5EF4-FFF2-40B4-BE49-F238E27FC236}">
                <a16:creationId xmlns:a16="http://schemas.microsoft.com/office/drawing/2014/main" id="{11D9EB7F-D168-4456-8DFE-5C7BBFFB5468}"/>
              </a:ext>
            </a:extLst>
          </p:cNvPr>
          <p:cNvSpPr>
            <a:spLocks noGrp="1"/>
          </p:cNvSpPr>
          <p:nvPr>
            <p:ph idx="1"/>
          </p:nvPr>
        </p:nvSpPr>
        <p:spPr>
          <a:xfrm>
            <a:off x="535694" y="1930819"/>
            <a:ext cx="8993410" cy="3994100"/>
          </a:xfrm>
        </p:spPr>
        <p:txBody>
          <a:bodyPr/>
          <a:lstStyle/>
          <a:p>
            <a:pPr marL="0" indent="0">
              <a:buNone/>
            </a:pPr>
            <a:r>
              <a:rPr kumimoji="1" lang="en-US" altLang="ja-JP" sz="2800" b="1" dirty="0">
                <a:latin typeface="游ゴシック Medium" panose="020B0500000000000000" pitchFamily="50" charset="-128"/>
                <a:ea typeface="游ゴシック Medium" panose="020B0500000000000000" pitchFamily="50" charset="-128"/>
              </a:rPr>
              <a:t>【</a:t>
            </a:r>
            <a:r>
              <a:rPr kumimoji="1" lang="ja-JP" altLang="en-US" sz="2800" b="1" dirty="0">
                <a:latin typeface="游ゴシック Medium" panose="020B0500000000000000" pitchFamily="50" charset="-128"/>
                <a:ea typeface="游ゴシック Medium" panose="020B0500000000000000" pitchFamily="50" charset="-128"/>
              </a:rPr>
              <a:t>診断</a:t>
            </a:r>
            <a:r>
              <a:rPr kumimoji="1" lang="en-US" altLang="ja-JP" sz="2800" b="1" dirty="0">
                <a:latin typeface="游ゴシック Medium" panose="020B0500000000000000" pitchFamily="50" charset="-128"/>
                <a:ea typeface="游ゴシック Medium" panose="020B0500000000000000" pitchFamily="50" charset="-128"/>
              </a:rPr>
              <a:t>】</a:t>
            </a:r>
            <a:r>
              <a:rPr kumimoji="1" lang="ja-JP" altLang="en-US" sz="2800" dirty="0">
                <a:latin typeface="游ゴシック Medium" panose="020B0500000000000000" pitchFamily="50" charset="-128"/>
                <a:ea typeface="游ゴシック Medium" panose="020B0500000000000000" pitchFamily="50" charset="-128"/>
              </a:rPr>
              <a:t>　劇症型</a:t>
            </a:r>
            <a:r>
              <a:rPr kumimoji="1" lang="en-US" altLang="ja-JP" sz="2800" dirty="0">
                <a:latin typeface="游ゴシック Medium" panose="020B0500000000000000" pitchFamily="50" charset="-128"/>
                <a:ea typeface="游ゴシック Medium" panose="020B0500000000000000" pitchFamily="50" charset="-128"/>
              </a:rPr>
              <a:t>A</a:t>
            </a:r>
            <a:r>
              <a:rPr kumimoji="1" lang="ja-JP" altLang="en-US" sz="2800" dirty="0">
                <a:latin typeface="游ゴシック Medium" panose="020B0500000000000000" pitchFamily="50" charset="-128"/>
                <a:ea typeface="游ゴシック Medium" panose="020B0500000000000000" pitchFamily="50" charset="-128"/>
              </a:rPr>
              <a:t>群溶連菌感染症</a:t>
            </a:r>
            <a:endParaRPr kumimoji="1" lang="en-US" altLang="ja-JP" sz="2800" dirty="0">
              <a:latin typeface="游ゴシック Medium" panose="020B0500000000000000" pitchFamily="50" charset="-128"/>
              <a:ea typeface="游ゴシック Medium" panose="020B0500000000000000" pitchFamily="50" charset="-128"/>
            </a:endParaRPr>
          </a:p>
          <a:p>
            <a:pPr marL="0" indent="0">
              <a:buNone/>
            </a:pPr>
            <a:r>
              <a:rPr lang="en-US" altLang="ja-JP" sz="2800" b="1" dirty="0">
                <a:latin typeface="游ゴシック Medium" panose="020B0500000000000000" pitchFamily="50" charset="-128"/>
                <a:ea typeface="游ゴシック Medium" panose="020B0500000000000000" pitchFamily="50" charset="-128"/>
              </a:rPr>
              <a:t>【</a:t>
            </a:r>
            <a:r>
              <a:rPr lang="ja-JP" altLang="en-US" sz="2800" b="1" dirty="0">
                <a:latin typeface="游ゴシック Medium" panose="020B0500000000000000" pitchFamily="50" charset="-128"/>
                <a:ea typeface="游ゴシック Medium" panose="020B0500000000000000" pitchFamily="50" charset="-128"/>
              </a:rPr>
              <a:t>診断の根拠</a:t>
            </a:r>
            <a:r>
              <a:rPr lang="en-US" altLang="ja-JP" sz="2800" b="1" dirty="0">
                <a:latin typeface="游ゴシック Medium" panose="020B0500000000000000" pitchFamily="50" charset="-128"/>
                <a:ea typeface="游ゴシック Medium" panose="020B0500000000000000" pitchFamily="50" charset="-128"/>
              </a:rPr>
              <a:t>】</a:t>
            </a:r>
          </a:p>
          <a:p>
            <a:pPr marL="0" indent="0">
              <a:buNone/>
            </a:pPr>
            <a:r>
              <a:rPr kumimoji="1" lang="ja-JP" altLang="en-US" sz="2800" dirty="0">
                <a:latin typeface="游ゴシック Medium" panose="020B0500000000000000" pitchFamily="50" charset="-128"/>
                <a:ea typeface="游ゴシック Medium" panose="020B0500000000000000" pitchFamily="50" charset="-128"/>
              </a:rPr>
              <a:t>　腟分泌物培養検査</a:t>
            </a:r>
            <a:r>
              <a:rPr lang="en-US" altLang="ja-JP" sz="2800" dirty="0">
                <a:latin typeface="游ゴシック Medium" panose="020B0500000000000000" pitchFamily="50" charset="-128"/>
                <a:ea typeface="游ゴシック Medium" panose="020B0500000000000000" pitchFamily="50" charset="-128"/>
                <a:sym typeface="Wingdings" panose="05000000000000000000" pitchFamily="2" charset="2"/>
              </a:rPr>
              <a:t>(</a:t>
            </a:r>
            <a:r>
              <a:rPr lang="ja-JP" altLang="en-US" sz="2800" dirty="0">
                <a:latin typeface="游ゴシック Medium" panose="020B0500000000000000" pitchFamily="50" charset="-128"/>
                <a:ea typeface="游ゴシック Medium" panose="020B0500000000000000" pitchFamily="50" charset="-128"/>
                <a:sym typeface="Wingdings" panose="05000000000000000000" pitchFamily="2" charset="2"/>
              </a:rPr>
              <a:t>分娩後</a:t>
            </a:r>
            <a:r>
              <a:rPr lang="en-US" altLang="ja-JP" sz="2800" dirty="0">
                <a:latin typeface="游ゴシック Medium" panose="020B0500000000000000" pitchFamily="50" charset="-128"/>
                <a:ea typeface="游ゴシック Medium" panose="020B0500000000000000" pitchFamily="50" charset="-128"/>
                <a:sym typeface="Wingdings" panose="05000000000000000000" pitchFamily="2" charset="2"/>
              </a:rPr>
              <a:t>2</a:t>
            </a:r>
            <a:r>
              <a:rPr lang="ja-JP" altLang="en-US" sz="2800" dirty="0">
                <a:latin typeface="游ゴシック Medium" panose="020B0500000000000000" pitchFamily="50" charset="-128"/>
                <a:ea typeface="游ゴシック Medium" panose="020B0500000000000000" pitchFamily="50" charset="-128"/>
                <a:sym typeface="Wingdings" panose="05000000000000000000" pitchFamily="2" charset="2"/>
              </a:rPr>
              <a:t>日報告</a:t>
            </a:r>
            <a:r>
              <a:rPr lang="en-US" altLang="ja-JP" sz="2800" dirty="0">
                <a:latin typeface="游ゴシック Medium" panose="020B0500000000000000" pitchFamily="50" charset="-128"/>
                <a:ea typeface="游ゴシック Medium" panose="020B0500000000000000" pitchFamily="50" charset="-128"/>
                <a:sym typeface="Wingdings" panose="05000000000000000000" pitchFamily="2" charset="2"/>
              </a:rPr>
              <a:t>)</a:t>
            </a:r>
            <a:r>
              <a:rPr lang="ja-JP" altLang="en-US" sz="2800" dirty="0">
                <a:latin typeface="游ゴシック Medium" panose="020B0500000000000000" pitchFamily="50" charset="-128"/>
                <a:ea typeface="游ゴシック Medium" panose="020B0500000000000000" pitchFamily="50" charset="-128"/>
                <a:sym typeface="Wingdings" panose="05000000000000000000" pitchFamily="2" charset="2"/>
              </a:rPr>
              <a:t>：</a:t>
            </a:r>
            <a:r>
              <a:rPr lang="en-US" altLang="ja-JP" sz="2800" dirty="0">
                <a:latin typeface="游ゴシック Medium" panose="020B0500000000000000" pitchFamily="50" charset="-128"/>
                <a:ea typeface="游ゴシック Medium" panose="020B0500000000000000" pitchFamily="50" charset="-128"/>
                <a:sym typeface="Wingdings" panose="05000000000000000000" pitchFamily="2" charset="2"/>
              </a:rPr>
              <a:t>A</a:t>
            </a:r>
            <a:r>
              <a:rPr lang="ja-JP" altLang="en-US" sz="2800" dirty="0">
                <a:latin typeface="游ゴシック Medium" panose="020B0500000000000000" pitchFamily="50" charset="-128"/>
                <a:ea typeface="游ゴシック Medium" panose="020B0500000000000000" pitchFamily="50" charset="-128"/>
                <a:sym typeface="Wingdings" panose="05000000000000000000" pitchFamily="2" charset="2"/>
              </a:rPr>
              <a:t>群溶連菌</a:t>
            </a:r>
            <a:r>
              <a:rPr lang="en-US" altLang="ja-JP" sz="2800" dirty="0">
                <a:latin typeface="游ゴシック Medium" panose="020B0500000000000000" pitchFamily="50" charset="-128"/>
                <a:ea typeface="游ゴシック Medium" panose="020B0500000000000000" pitchFamily="50" charset="-128"/>
                <a:sym typeface="Wingdings" panose="05000000000000000000" pitchFamily="2" charset="2"/>
              </a:rPr>
              <a:t>(3+)</a:t>
            </a:r>
          </a:p>
          <a:p>
            <a:pPr marL="0" indent="0">
              <a:buNone/>
            </a:pPr>
            <a:r>
              <a:rPr kumimoji="1" lang="ja-JP" altLang="en-US" sz="2800" dirty="0">
                <a:latin typeface="游ゴシック Medium" panose="020B0500000000000000" pitchFamily="50" charset="-128"/>
                <a:ea typeface="游ゴシック Medium" panose="020B0500000000000000" pitchFamily="50" charset="-128"/>
                <a:sym typeface="Wingdings" panose="05000000000000000000" pitchFamily="2" charset="2"/>
              </a:rPr>
              <a:t>　血液培養検査</a:t>
            </a:r>
            <a:r>
              <a:rPr kumimoji="1" lang="en-US" altLang="ja-JP" sz="2800" dirty="0">
                <a:latin typeface="游ゴシック Medium" panose="020B0500000000000000" pitchFamily="50" charset="-128"/>
                <a:ea typeface="游ゴシック Medium" panose="020B0500000000000000" pitchFamily="50" charset="-128"/>
                <a:sym typeface="Wingdings" panose="05000000000000000000" pitchFamily="2" charset="2"/>
              </a:rPr>
              <a:t>(</a:t>
            </a:r>
            <a:r>
              <a:rPr kumimoji="1" lang="ja-JP" altLang="en-US" sz="2800" dirty="0">
                <a:latin typeface="游ゴシック Medium" panose="020B0500000000000000" pitchFamily="50" charset="-128"/>
                <a:ea typeface="游ゴシック Medium" panose="020B0500000000000000" pitchFamily="50" charset="-128"/>
                <a:sym typeface="Wingdings" panose="05000000000000000000" pitchFamily="2" charset="2"/>
              </a:rPr>
              <a:t>分娩後</a:t>
            </a:r>
            <a:r>
              <a:rPr kumimoji="1" lang="en-US" altLang="ja-JP" sz="2800" dirty="0">
                <a:latin typeface="游ゴシック Medium" panose="020B0500000000000000" pitchFamily="50" charset="-128"/>
                <a:ea typeface="游ゴシック Medium" panose="020B0500000000000000" pitchFamily="50" charset="-128"/>
                <a:sym typeface="Wingdings" panose="05000000000000000000" pitchFamily="2" charset="2"/>
              </a:rPr>
              <a:t>5</a:t>
            </a:r>
            <a:r>
              <a:rPr kumimoji="1" lang="ja-JP" altLang="en-US" sz="2800" dirty="0">
                <a:latin typeface="游ゴシック Medium" panose="020B0500000000000000" pitchFamily="50" charset="-128"/>
                <a:ea typeface="游ゴシック Medium" panose="020B0500000000000000" pitchFamily="50" charset="-128"/>
                <a:sym typeface="Wingdings" panose="05000000000000000000" pitchFamily="2" charset="2"/>
              </a:rPr>
              <a:t>日報告</a:t>
            </a:r>
            <a:r>
              <a:rPr kumimoji="1" lang="en-US" altLang="ja-JP" sz="2800" dirty="0">
                <a:latin typeface="游ゴシック Medium" panose="020B0500000000000000" pitchFamily="50" charset="-128"/>
                <a:ea typeface="游ゴシック Medium" panose="020B0500000000000000" pitchFamily="50" charset="-128"/>
                <a:sym typeface="Wingdings" panose="05000000000000000000" pitchFamily="2" charset="2"/>
              </a:rPr>
              <a:t>)</a:t>
            </a:r>
            <a:r>
              <a:rPr kumimoji="1" lang="ja-JP" altLang="en-US" sz="2800" dirty="0">
                <a:latin typeface="游ゴシック Medium" panose="020B0500000000000000" pitchFamily="50" charset="-128"/>
                <a:ea typeface="游ゴシック Medium" panose="020B0500000000000000" pitchFamily="50" charset="-128"/>
                <a:sym typeface="Wingdings" panose="05000000000000000000" pitchFamily="2" charset="2"/>
              </a:rPr>
              <a:t>：</a:t>
            </a:r>
            <a:r>
              <a:rPr lang="en-US" altLang="ja-JP" sz="2800" dirty="0">
                <a:latin typeface="游ゴシック Medium" panose="020B0500000000000000" pitchFamily="50" charset="-128"/>
                <a:ea typeface="游ゴシック Medium" panose="020B0500000000000000" pitchFamily="50" charset="-128"/>
                <a:sym typeface="Wingdings" panose="05000000000000000000" pitchFamily="2" charset="2"/>
              </a:rPr>
              <a:t>A</a:t>
            </a:r>
            <a:r>
              <a:rPr lang="ja-JP" altLang="en-US" sz="2800" dirty="0">
                <a:latin typeface="游ゴシック Medium" panose="020B0500000000000000" pitchFamily="50" charset="-128"/>
                <a:ea typeface="游ゴシック Medium" panose="020B0500000000000000" pitchFamily="50" charset="-128"/>
                <a:sym typeface="Wingdings" panose="05000000000000000000" pitchFamily="2" charset="2"/>
              </a:rPr>
              <a:t>群溶連菌</a:t>
            </a:r>
            <a:r>
              <a:rPr lang="en-US" altLang="ja-JP" sz="2800" dirty="0">
                <a:latin typeface="游ゴシック Medium" panose="020B0500000000000000" pitchFamily="50" charset="-128"/>
                <a:ea typeface="游ゴシック Medium" panose="020B0500000000000000" pitchFamily="50" charset="-128"/>
                <a:sym typeface="Wingdings" panose="05000000000000000000" pitchFamily="2" charset="2"/>
              </a:rPr>
              <a:t>(+)</a:t>
            </a:r>
          </a:p>
          <a:p>
            <a:pPr marL="0" indent="0">
              <a:buNone/>
            </a:pPr>
            <a:r>
              <a:rPr kumimoji="1" lang="ja-JP" altLang="en-US" sz="2800" dirty="0">
                <a:latin typeface="游ゴシック Medium" panose="020B0500000000000000" pitchFamily="50" charset="-128"/>
                <a:ea typeface="游ゴシック Medium" panose="020B0500000000000000" pitchFamily="50" charset="-128"/>
                <a:sym typeface="Wingdings" panose="05000000000000000000" pitchFamily="2" charset="2"/>
              </a:rPr>
              <a:t>　敗血症・播種性血管内凝固症候群</a:t>
            </a:r>
            <a:endParaRPr kumimoji="1" lang="en-US" altLang="ja-JP" sz="2800" dirty="0">
              <a:latin typeface="游ゴシック Medium" panose="020B0500000000000000" pitchFamily="50" charset="-128"/>
              <a:ea typeface="游ゴシック Medium" panose="020B0500000000000000" pitchFamily="50" charset="-128"/>
              <a:sym typeface="Wingdings" panose="05000000000000000000" pitchFamily="2" charset="2"/>
            </a:endParaRPr>
          </a:p>
          <a:p>
            <a:pPr marL="0" indent="0">
              <a:buNone/>
            </a:pPr>
            <a:r>
              <a:rPr lang="en-US" altLang="ja-JP" sz="2800" dirty="0">
                <a:latin typeface="游ゴシック Medium" panose="020B0500000000000000" pitchFamily="50" charset="-128"/>
                <a:ea typeface="游ゴシック Medium" panose="020B0500000000000000" pitchFamily="50" charset="-128"/>
                <a:sym typeface="Wingdings" panose="05000000000000000000" pitchFamily="2" charset="2"/>
              </a:rPr>
              <a:t>【</a:t>
            </a:r>
            <a:r>
              <a:rPr lang="ja-JP" altLang="en-US" sz="2800" dirty="0">
                <a:latin typeface="游ゴシック Medium" panose="020B0500000000000000" pitchFamily="50" charset="-128"/>
                <a:ea typeface="游ゴシック Medium" panose="020B0500000000000000" pitchFamily="50" charset="-128"/>
                <a:sym typeface="Wingdings" panose="05000000000000000000" pitchFamily="2" charset="2"/>
              </a:rPr>
              <a:t>転帰</a:t>
            </a:r>
            <a:r>
              <a:rPr lang="en-US" altLang="ja-JP" sz="2800">
                <a:latin typeface="游ゴシック Medium" panose="020B0500000000000000" pitchFamily="50" charset="-128"/>
                <a:ea typeface="游ゴシック Medium" panose="020B0500000000000000" pitchFamily="50" charset="-128"/>
                <a:sym typeface="Wingdings" panose="05000000000000000000" pitchFamily="2" charset="2"/>
              </a:rPr>
              <a:t>】</a:t>
            </a:r>
          </a:p>
          <a:p>
            <a:pPr marL="0" indent="0">
              <a:buNone/>
            </a:pPr>
            <a:r>
              <a:rPr lang="ja-JP" altLang="en-US" sz="2800" dirty="0">
                <a:latin typeface="游ゴシック Medium" panose="020B0500000000000000" pitchFamily="50" charset="-128"/>
                <a:ea typeface="游ゴシック Medium" panose="020B0500000000000000" pitchFamily="50" charset="-128"/>
                <a:sym typeface="Wingdings" panose="05000000000000000000" pitchFamily="2" charset="2"/>
              </a:rPr>
              <a:t>　分娩後</a:t>
            </a:r>
            <a:r>
              <a:rPr lang="en-US" altLang="ja-JP" sz="2800" dirty="0">
                <a:latin typeface="游ゴシック Medium" panose="020B0500000000000000" pitchFamily="50" charset="-128"/>
                <a:ea typeface="游ゴシック Medium" panose="020B0500000000000000" pitchFamily="50" charset="-128"/>
                <a:sym typeface="Wingdings" panose="05000000000000000000" pitchFamily="2" charset="2"/>
              </a:rPr>
              <a:t>32</a:t>
            </a:r>
            <a:r>
              <a:rPr lang="ja-JP" altLang="en-US" sz="2800" dirty="0">
                <a:latin typeface="游ゴシック Medium" panose="020B0500000000000000" pitchFamily="50" charset="-128"/>
                <a:ea typeface="游ゴシック Medium" panose="020B0500000000000000" pitchFamily="50" charset="-128"/>
                <a:sym typeface="Wingdings" panose="05000000000000000000" pitchFamily="2" charset="2"/>
              </a:rPr>
              <a:t>日に退院</a:t>
            </a:r>
            <a:endParaRPr kumimoji="1" lang="en-US" altLang="ja-JP" dirty="0"/>
          </a:p>
        </p:txBody>
      </p:sp>
      <p:sp>
        <p:nvSpPr>
          <p:cNvPr id="6" name="Rectangle 2">
            <a:extLst>
              <a:ext uri="{FF2B5EF4-FFF2-40B4-BE49-F238E27FC236}">
                <a16:creationId xmlns:a16="http://schemas.microsoft.com/office/drawing/2014/main" id="{2AF766A4-339D-43B0-A650-0C15140BD59F}"/>
              </a:ext>
            </a:extLst>
          </p:cNvPr>
          <p:cNvSpPr txBox="1">
            <a:spLocks noChangeArrowheads="1"/>
          </p:cNvSpPr>
          <p:nvPr/>
        </p:nvSpPr>
        <p:spPr>
          <a:xfrm>
            <a:off x="1495822" y="261442"/>
            <a:ext cx="7560840" cy="527615"/>
          </a:xfrm>
          <a:prstGeom prst="rect">
            <a:avLst/>
          </a:prstGeom>
        </p:spPr>
        <p:txBody>
          <a:bodyPr/>
          <a:lstStyle>
            <a:lvl1pPr algn="ctr" defTabSz="957263" rtl="0" eaLnBrk="0" fontAlgn="base" hangingPunct="0">
              <a:spcBef>
                <a:spcPct val="0"/>
              </a:spcBef>
              <a:spcAft>
                <a:spcPct val="0"/>
              </a:spcAft>
              <a:defRPr kumimoji="1" sz="3600" kern="1200">
                <a:solidFill>
                  <a:schemeClr val="tx2"/>
                </a:solidFill>
                <a:latin typeface="+mj-lt"/>
                <a:ea typeface="+mj-ea"/>
                <a:cs typeface="+mj-cs"/>
              </a:defRPr>
            </a:lvl1pPr>
            <a:lvl2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2pPr>
            <a:lvl3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3pPr>
            <a:lvl4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4pPr>
            <a:lvl5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5pPr>
            <a:lvl6pPr marL="4572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6pPr>
            <a:lvl7pPr marL="9144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7pPr>
            <a:lvl8pPr marL="13716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8pPr>
            <a:lvl9pPr marL="18288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9pPr>
          </a:lstStyle>
          <a:p>
            <a:pPr marL="0" marR="0" lvl="0" indent="0" algn="l" defTabSz="957263"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000000"/>
                </a:solidFill>
                <a:effectLst/>
                <a:uLnTx/>
                <a:uFillTx/>
                <a:latin typeface="HG丸ｺﾞｼｯｸM-PRO"/>
                <a:ea typeface="HG丸ｺﾞｼｯｸM-PRO"/>
                <a:cs typeface="+mj-cs"/>
              </a:rPr>
              <a:t>事例</a:t>
            </a:r>
            <a:r>
              <a:rPr kumimoji="1" lang="en-US" altLang="ja-JP" sz="2400" b="0" i="0" u="none" strike="noStrike" kern="1200" cap="none" spc="0" normalizeH="0" baseline="0" noProof="0" dirty="0">
                <a:ln>
                  <a:noFill/>
                </a:ln>
                <a:solidFill>
                  <a:srgbClr val="000000"/>
                </a:solidFill>
                <a:effectLst/>
                <a:uLnTx/>
                <a:uFillTx/>
                <a:latin typeface="HG丸ｺﾞｼｯｸM-PRO"/>
                <a:ea typeface="HG丸ｺﾞｼｯｸM-PRO"/>
                <a:cs typeface="+mj-cs"/>
              </a:rPr>
              <a:t>4</a:t>
            </a:r>
            <a:r>
              <a:rPr kumimoji="1" lang="ja-JP" altLang="en-US" sz="2400" b="0" i="0" u="none" strike="noStrike" kern="1200" cap="none" spc="0" normalizeH="0" baseline="0" noProof="0" dirty="0">
                <a:ln>
                  <a:noFill/>
                </a:ln>
                <a:solidFill>
                  <a:srgbClr val="000000"/>
                </a:solidFill>
                <a:effectLst/>
                <a:uLnTx/>
                <a:uFillTx/>
                <a:latin typeface="HG丸ｺﾞｼｯｸM-PRO"/>
                <a:ea typeface="HG丸ｺﾞｼｯｸM-PRO"/>
                <a:cs typeface="+mj-cs"/>
              </a:rPr>
              <a:t>：</a:t>
            </a:r>
            <a:r>
              <a:rPr kumimoji="1" lang="ja-JP" altLang="en-US" sz="2000" b="0" i="0" u="none" strike="noStrike" kern="1200" cap="none" spc="0" normalizeH="0" baseline="0" noProof="0" dirty="0">
                <a:ln>
                  <a:noFill/>
                </a:ln>
                <a:solidFill>
                  <a:srgbClr val="000000"/>
                </a:solidFill>
                <a:effectLst/>
                <a:uLnTx/>
                <a:uFillTx/>
                <a:latin typeface="HG丸ｺﾞｼｯｸM-PRO"/>
                <a:ea typeface="HG丸ｺﾞｼｯｸM-PRO"/>
                <a:cs typeface="+mj-cs"/>
              </a:rPr>
              <a:t>体温</a:t>
            </a:r>
            <a:r>
              <a:rPr kumimoji="1" lang="en-US" altLang="ja-JP" sz="2000" b="0" i="0" u="none" strike="noStrike" kern="1200" cap="none" spc="0" normalizeH="0" baseline="0" noProof="0" dirty="0">
                <a:ln>
                  <a:noFill/>
                </a:ln>
                <a:solidFill>
                  <a:srgbClr val="000000"/>
                </a:solidFill>
                <a:effectLst/>
                <a:uLnTx/>
                <a:uFillTx/>
                <a:latin typeface="HG丸ｺﾞｼｯｸM-PRO"/>
                <a:ea typeface="HG丸ｺﾞｼｯｸM-PRO"/>
                <a:cs typeface="+mj-cs"/>
              </a:rPr>
              <a:t>40</a:t>
            </a:r>
            <a:r>
              <a:rPr kumimoji="1" lang="ja-JP" altLang="en-US" sz="2000" b="0" i="0" u="none" strike="noStrike" kern="1200" cap="none" spc="0" normalizeH="0" baseline="0" noProof="0" dirty="0">
                <a:ln>
                  <a:noFill/>
                </a:ln>
                <a:solidFill>
                  <a:srgbClr val="000000"/>
                </a:solidFill>
                <a:effectLst/>
                <a:uLnTx/>
                <a:uFillTx/>
                <a:latin typeface="HG丸ｺﾞｼｯｸM-PRO"/>
                <a:ea typeface="HG丸ｺﾞｼｯｸM-PRO"/>
                <a:cs typeface="+mj-cs"/>
              </a:rPr>
              <a:t>℃台の母体発熱と持続する腹痛のため入院し、</a:t>
            </a:r>
            <a:endParaRPr kumimoji="1" lang="en-US" altLang="ja-JP" sz="2000" b="0" i="0" u="none" strike="noStrike" kern="1200" cap="none" spc="0" normalizeH="0" baseline="0" noProof="0" dirty="0">
              <a:ln>
                <a:noFill/>
              </a:ln>
              <a:solidFill>
                <a:srgbClr val="000000"/>
              </a:solidFill>
              <a:effectLst/>
              <a:uLnTx/>
              <a:uFillTx/>
              <a:latin typeface="HG丸ｺﾞｼｯｸM-PRO"/>
              <a:ea typeface="HG丸ｺﾞｼｯｸM-PRO"/>
              <a:cs typeface="+mj-cs"/>
            </a:endParaRPr>
          </a:p>
          <a:p>
            <a:pPr marL="0" marR="0" lvl="0" indent="0" algn="l" defTabSz="957263" rtl="0" eaLnBrk="1" fontAlgn="base" latinLnBrk="0" hangingPunct="1">
              <a:lnSpc>
                <a:spcPct val="100000"/>
              </a:lnSpc>
              <a:spcBef>
                <a:spcPct val="0"/>
              </a:spcBef>
              <a:spcAft>
                <a:spcPct val="0"/>
              </a:spcAft>
              <a:buClrTx/>
              <a:buSzTx/>
              <a:buFontTx/>
              <a:buNone/>
              <a:tabLst/>
              <a:defRPr/>
            </a:pPr>
            <a:r>
              <a:rPr lang="ja-JP" altLang="en-US" sz="2000" dirty="0">
                <a:solidFill>
                  <a:srgbClr val="000000"/>
                </a:solidFill>
                <a:latin typeface="HG丸ｺﾞｼｯｸM-PRO"/>
                <a:ea typeface="HG丸ｺﾞｼｯｸM-PRO"/>
              </a:rPr>
              <a:t>　　　　 </a:t>
            </a:r>
            <a:r>
              <a:rPr kumimoji="1" lang="ja-JP" altLang="en-US" sz="2000" b="0" i="0" u="none" strike="noStrike" kern="1200" cap="none" spc="0" normalizeH="0" baseline="0" noProof="0" dirty="0">
                <a:ln>
                  <a:noFill/>
                </a:ln>
                <a:solidFill>
                  <a:srgbClr val="000000"/>
                </a:solidFill>
                <a:effectLst/>
                <a:uLnTx/>
                <a:uFillTx/>
                <a:latin typeface="HG丸ｺﾞｼｯｸM-PRO"/>
                <a:ea typeface="HG丸ｺﾞｼｯｸM-PRO"/>
                <a:cs typeface="+mj-cs"/>
              </a:rPr>
              <a:t>胎児心拍数</a:t>
            </a:r>
            <a:r>
              <a:rPr kumimoji="1" lang="en-US" altLang="ja-JP" sz="2000" b="0" i="0" u="none" strike="noStrike" kern="1200" cap="none" spc="0" normalizeH="0" baseline="0" noProof="0" dirty="0">
                <a:ln>
                  <a:noFill/>
                </a:ln>
                <a:solidFill>
                  <a:srgbClr val="000000"/>
                </a:solidFill>
                <a:effectLst/>
                <a:uLnTx/>
                <a:uFillTx/>
                <a:latin typeface="HG丸ｺﾞｼｯｸM-PRO"/>
                <a:ea typeface="HG丸ｺﾞｼｯｸM-PRO"/>
                <a:cs typeface="+mj-cs"/>
              </a:rPr>
              <a:t>200</a:t>
            </a:r>
            <a:r>
              <a:rPr kumimoji="1" lang="ja-JP" altLang="en-US" sz="2000" b="0" i="0" u="none" strike="noStrike" kern="1200" cap="none" spc="0" normalizeH="0" baseline="0" noProof="0" dirty="0">
                <a:ln>
                  <a:noFill/>
                </a:ln>
                <a:solidFill>
                  <a:srgbClr val="000000"/>
                </a:solidFill>
                <a:effectLst/>
                <a:uLnTx/>
                <a:uFillTx/>
                <a:latin typeface="HG丸ｺﾞｼｯｸM-PRO"/>
                <a:ea typeface="HG丸ｺﾞｼｯｸM-PRO"/>
                <a:cs typeface="+mj-cs"/>
              </a:rPr>
              <a:t>拍</a:t>
            </a:r>
            <a:r>
              <a:rPr kumimoji="1" lang="en-US" altLang="ja-JP" sz="2000" b="0" i="0" u="none" strike="noStrike" kern="1200" cap="none" spc="0" normalizeH="0" baseline="0" noProof="0" dirty="0">
                <a:ln>
                  <a:noFill/>
                </a:ln>
                <a:solidFill>
                  <a:srgbClr val="000000"/>
                </a:solidFill>
                <a:effectLst/>
                <a:uLnTx/>
                <a:uFillTx/>
                <a:latin typeface="HG丸ｺﾞｼｯｸM-PRO"/>
                <a:ea typeface="HG丸ｺﾞｼｯｸM-PRO"/>
                <a:cs typeface="+mj-cs"/>
              </a:rPr>
              <a:t>/</a:t>
            </a:r>
            <a:r>
              <a:rPr kumimoji="1" lang="ja-JP" altLang="en-US" sz="2000" b="0" i="0" u="none" strike="noStrike" kern="1200" cap="none" spc="0" normalizeH="0" baseline="0" noProof="0" dirty="0">
                <a:ln>
                  <a:noFill/>
                </a:ln>
                <a:solidFill>
                  <a:srgbClr val="000000"/>
                </a:solidFill>
                <a:effectLst/>
                <a:uLnTx/>
                <a:uFillTx/>
                <a:latin typeface="HG丸ｺﾞｼｯｸM-PRO"/>
                <a:ea typeface="HG丸ｺﾞｼｯｸM-PRO"/>
                <a:cs typeface="+mj-cs"/>
              </a:rPr>
              <a:t>分</a:t>
            </a:r>
            <a:r>
              <a:rPr lang="ja-JP" altLang="en-US" sz="2000" dirty="0">
                <a:solidFill>
                  <a:srgbClr val="000000"/>
                </a:solidFill>
                <a:latin typeface="HG丸ｺﾞｼｯｸM-PRO"/>
                <a:ea typeface="HG丸ｺﾞｼｯｸM-PRO"/>
              </a:rPr>
              <a:t>以上の頻脈を認めた事例</a:t>
            </a:r>
            <a:endParaRPr kumimoji="1" lang="en-US" altLang="ja-JP" sz="3600" b="0" i="0" u="none" strike="noStrike" kern="1200" cap="none" spc="0" normalizeH="0" baseline="0" noProof="0" dirty="0">
              <a:ln>
                <a:noFill/>
              </a:ln>
              <a:solidFill>
                <a:srgbClr val="000000"/>
              </a:solidFill>
              <a:effectLst/>
              <a:uLnTx/>
              <a:uFillTx/>
              <a:latin typeface="HG丸ｺﾞｼｯｸM-PRO"/>
              <a:ea typeface="HG丸ｺﾞｼｯｸM-PRO"/>
              <a:cs typeface="+mj-cs"/>
            </a:endParaRPr>
          </a:p>
        </p:txBody>
      </p:sp>
      <p:sp>
        <p:nvSpPr>
          <p:cNvPr id="2" name="スライド番号プレースホルダー 1">
            <a:extLst>
              <a:ext uri="{FF2B5EF4-FFF2-40B4-BE49-F238E27FC236}">
                <a16:creationId xmlns:a16="http://schemas.microsoft.com/office/drawing/2014/main" id="{4CC132F1-F7A4-450D-8BFB-A91B881795BA}"/>
              </a:ext>
            </a:extLst>
          </p:cNvPr>
          <p:cNvSpPr>
            <a:spLocks noGrp="1"/>
          </p:cNvSpPr>
          <p:nvPr>
            <p:ph type="sldNum" sz="quarter" idx="12"/>
          </p:nvPr>
        </p:nvSpPr>
        <p:spPr/>
        <p:txBody>
          <a:bodyPr/>
          <a:lstStyle/>
          <a:p>
            <a:pPr>
              <a:defRPr/>
            </a:pPr>
            <a:fld id="{930F64EC-FE0A-4460-B896-894E0E1B6F85}" type="slidenum">
              <a:rPr lang="ja-JP" altLang="en-US" smtClean="0"/>
              <a:pPr>
                <a:defRPr/>
              </a:pPr>
              <a:t>66</a:t>
            </a:fld>
            <a:endParaRPr lang="en-US" altLang="ja-JP" dirty="0"/>
          </a:p>
        </p:txBody>
      </p:sp>
    </p:spTree>
    <p:extLst>
      <p:ext uri="{BB962C8B-B14F-4D97-AF65-F5344CB8AC3E}">
        <p14:creationId xmlns:p14="http://schemas.microsoft.com/office/powerpoint/2010/main" val="224725266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ー 4">
            <a:extLst>
              <a:ext uri="{FF2B5EF4-FFF2-40B4-BE49-F238E27FC236}">
                <a16:creationId xmlns:a16="http://schemas.microsoft.com/office/drawing/2014/main" id="{11D9EB7F-D168-4456-8DFE-5C7BBFFB5468}"/>
              </a:ext>
            </a:extLst>
          </p:cNvPr>
          <p:cNvSpPr>
            <a:spLocks noGrp="1"/>
          </p:cNvSpPr>
          <p:nvPr>
            <p:ph idx="1"/>
          </p:nvPr>
        </p:nvSpPr>
        <p:spPr>
          <a:xfrm>
            <a:off x="455501" y="1989634"/>
            <a:ext cx="8993410" cy="3994100"/>
          </a:xfrm>
        </p:spPr>
        <p:txBody>
          <a:bodyPr/>
          <a:lstStyle/>
          <a:p>
            <a:pPr marL="0" indent="0">
              <a:buNone/>
            </a:pPr>
            <a:r>
              <a:rPr lang="en-US" altLang="ja-JP" sz="2800" b="1" dirty="0">
                <a:latin typeface="游ゴシック Medium" panose="020B0500000000000000" pitchFamily="50" charset="-128"/>
                <a:ea typeface="游ゴシック Medium" panose="020B0500000000000000" pitchFamily="50" charset="-128"/>
              </a:rPr>
              <a:t>【</a:t>
            </a:r>
            <a:r>
              <a:rPr lang="ja-JP" altLang="en-US" sz="2800" b="1" dirty="0">
                <a:latin typeface="游ゴシック Medium" panose="020B0500000000000000" pitchFamily="50" charset="-128"/>
                <a:ea typeface="游ゴシック Medium" panose="020B0500000000000000" pitchFamily="50" charset="-128"/>
              </a:rPr>
              <a:t>臍帯動脈血ガス分析</a:t>
            </a:r>
            <a:r>
              <a:rPr lang="en-US" altLang="ja-JP" sz="2800" b="1" dirty="0">
                <a:latin typeface="游ゴシック Medium" panose="020B0500000000000000" pitchFamily="50" charset="-128"/>
                <a:ea typeface="游ゴシック Medium" panose="020B0500000000000000" pitchFamily="50" charset="-128"/>
              </a:rPr>
              <a:t>】</a:t>
            </a:r>
            <a:r>
              <a:rPr lang="ja-JP" altLang="en-US" sz="2800" b="1" dirty="0">
                <a:latin typeface="游ゴシック Medium" panose="020B0500000000000000" pitchFamily="50" charset="-128"/>
                <a:ea typeface="游ゴシック Medium" panose="020B0500000000000000" pitchFamily="50" charset="-128"/>
              </a:rPr>
              <a:t>　</a:t>
            </a:r>
            <a:r>
              <a:rPr lang="en-US" altLang="ja-JP" sz="2800" dirty="0">
                <a:latin typeface="游ゴシック Medium" panose="020B0500000000000000" pitchFamily="50" charset="-128"/>
                <a:ea typeface="游ゴシック Medium" panose="020B0500000000000000" pitchFamily="50" charset="-128"/>
              </a:rPr>
              <a:t>pH 6.8</a:t>
            </a:r>
            <a:r>
              <a:rPr lang="ja-JP" altLang="en-US" sz="2800" dirty="0">
                <a:latin typeface="游ゴシック Medium" panose="020B0500000000000000" pitchFamily="50" charset="-128"/>
                <a:ea typeface="游ゴシック Medium" panose="020B0500000000000000" pitchFamily="50" charset="-128"/>
              </a:rPr>
              <a:t>台</a:t>
            </a:r>
            <a:endParaRPr lang="en-US" altLang="ja-JP" sz="2800" dirty="0">
              <a:latin typeface="游ゴシック Medium" panose="020B0500000000000000" pitchFamily="50" charset="-128"/>
              <a:ea typeface="游ゴシック Medium" panose="020B0500000000000000" pitchFamily="50" charset="-128"/>
            </a:endParaRPr>
          </a:p>
          <a:p>
            <a:pPr marL="0" indent="0">
              <a:buNone/>
            </a:pPr>
            <a:r>
              <a:rPr lang="en-US" altLang="ja-JP" sz="2800" b="1" dirty="0">
                <a:latin typeface="游ゴシック Medium" panose="020B0500000000000000" pitchFamily="50" charset="-128"/>
                <a:ea typeface="游ゴシック Medium" panose="020B0500000000000000" pitchFamily="50" charset="-128"/>
              </a:rPr>
              <a:t>【</a:t>
            </a:r>
            <a:r>
              <a:rPr lang="ja-JP" altLang="en-US" sz="2800" b="1" dirty="0">
                <a:latin typeface="游ゴシック Medium" panose="020B0500000000000000" pitchFamily="50" charset="-128"/>
                <a:ea typeface="游ゴシック Medium" panose="020B0500000000000000" pitchFamily="50" charset="-128"/>
              </a:rPr>
              <a:t>アプガースコア</a:t>
            </a:r>
            <a:r>
              <a:rPr lang="en-US" altLang="ja-JP" sz="2800" b="1" dirty="0">
                <a:latin typeface="游ゴシック Medium" panose="020B0500000000000000" pitchFamily="50" charset="-128"/>
                <a:ea typeface="游ゴシック Medium" panose="020B0500000000000000" pitchFamily="50" charset="-128"/>
              </a:rPr>
              <a:t>】</a:t>
            </a:r>
            <a:r>
              <a:rPr lang="ja-JP" altLang="en-US" sz="2800" dirty="0">
                <a:latin typeface="游ゴシック Medium" panose="020B0500000000000000" pitchFamily="50" charset="-128"/>
                <a:ea typeface="游ゴシック Medium" panose="020B0500000000000000" pitchFamily="50" charset="-128"/>
              </a:rPr>
              <a:t>　</a:t>
            </a:r>
            <a:r>
              <a:rPr lang="en-US" altLang="ja-JP" sz="2800" dirty="0">
                <a:latin typeface="游ゴシック Medium" panose="020B0500000000000000" pitchFamily="50" charset="-128"/>
                <a:ea typeface="游ゴシック Medium" panose="020B0500000000000000" pitchFamily="50" charset="-128"/>
              </a:rPr>
              <a:t>1</a:t>
            </a:r>
            <a:r>
              <a:rPr lang="ja-JP" altLang="en-US" sz="2800" dirty="0">
                <a:latin typeface="游ゴシック Medium" panose="020B0500000000000000" pitchFamily="50" charset="-128"/>
                <a:ea typeface="游ゴシック Medium" panose="020B0500000000000000" pitchFamily="50" charset="-128"/>
              </a:rPr>
              <a:t>分：</a:t>
            </a:r>
            <a:r>
              <a:rPr lang="en-US" altLang="ja-JP" sz="2800" dirty="0">
                <a:latin typeface="游ゴシック Medium" panose="020B0500000000000000" pitchFamily="50" charset="-128"/>
                <a:ea typeface="游ゴシック Medium" panose="020B0500000000000000" pitchFamily="50" charset="-128"/>
              </a:rPr>
              <a:t>0</a:t>
            </a:r>
            <a:r>
              <a:rPr lang="ja-JP" altLang="en-US" sz="2800" dirty="0">
                <a:latin typeface="游ゴシック Medium" panose="020B0500000000000000" pitchFamily="50" charset="-128"/>
                <a:ea typeface="游ゴシック Medium" panose="020B0500000000000000" pitchFamily="50" charset="-128"/>
              </a:rPr>
              <a:t>点　</a:t>
            </a:r>
            <a:r>
              <a:rPr lang="en-US" altLang="ja-JP" sz="2800" dirty="0">
                <a:latin typeface="游ゴシック Medium" panose="020B0500000000000000" pitchFamily="50" charset="-128"/>
                <a:ea typeface="游ゴシック Medium" panose="020B0500000000000000" pitchFamily="50" charset="-128"/>
              </a:rPr>
              <a:t>5</a:t>
            </a:r>
            <a:r>
              <a:rPr lang="ja-JP" altLang="en-US" sz="2800" dirty="0">
                <a:latin typeface="游ゴシック Medium" panose="020B0500000000000000" pitchFamily="50" charset="-128"/>
                <a:ea typeface="游ゴシック Medium" panose="020B0500000000000000" pitchFamily="50" charset="-128"/>
              </a:rPr>
              <a:t>分：</a:t>
            </a:r>
            <a:r>
              <a:rPr lang="en-US" altLang="ja-JP" sz="2800" dirty="0">
                <a:latin typeface="游ゴシック Medium" panose="020B0500000000000000" pitchFamily="50" charset="-128"/>
                <a:ea typeface="游ゴシック Medium" panose="020B0500000000000000" pitchFamily="50" charset="-128"/>
              </a:rPr>
              <a:t>3</a:t>
            </a:r>
            <a:r>
              <a:rPr lang="ja-JP" altLang="en-US" sz="2800" dirty="0">
                <a:latin typeface="游ゴシック Medium" panose="020B0500000000000000" pitchFamily="50" charset="-128"/>
                <a:ea typeface="游ゴシック Medium" panose="020B0500000000000000" pitchFamily="50" charset="-128"/>
              </a:rPr>
              <a:t>点</a:t>
            </a:r>
            <a:endParaRPr lang="en-US" altLang="ja-JP" sz="2800" dirty="0">
              <a:latin typeface="游ゴシック Medium" panose="020B0500000000000000" pitchFamily="50" charset="-128"/>
              <a:ea typeface="游ゴシック Medium" panose="020B0500000000000000" pitchFamily="50" charset="-128"/>
            </a:endParaRPr>
          </a:p>
          <a:p>
            <a:pPr marL="0" indent="0">
              <a:buNone/>
            </a:pPr>
            <a:r>
              <a:rPr lang="en-US" altLang="ja-JP" sz="2800" b="1" dirty="0">
                <a:latin typeface="游ゴシック Medium" panose="020B0500000000000000" pitchFamily="50" charset="-128"/>
                <a:ea typeface="游ゴシック Medium" panose="020B0500000000000000" pitchFamily="50" charset="-128"/>
              </a:rPr>
              <a:t>【</a:t>
            </a:r>
            <a:r>
              <a:rPr lang="ja-JP" altLang="en-US" sz="2800" b="1" dirty="0">
                <a:latin typeface="游ゴシック Medium" panose="020B0500000000000000" pitchFamily="50" charset="-128"/>
                <a:ea typeface="游ゴシック Medium" panose="020B0500000000000000" pitchFamily="50" charset="-128"/>
              </a:rPr>
              <a:t>出生体重</a:t>
            </a:r>
            <a:r>
              <a:rPr lang="en-US" altLang="ja-JP" sz="2800" b="1" dirty="0">
                <a:latin typeface="游ゴシック Medium" panose="020B0500000000000000" pitchFamily="50" charset="-128"/>
                <a:ea typeface="游ゴシック Medium" panose="020B0500000000000000" pitchFamily="50" charset="-128"/>
              </a:rPr>
              <a:t>】</a:t>
            </a:r>
            <a:r>
              <a:rPr lang="ja-JP" altLang="en-US" sz="2800" b="1" dirty="0">
                <a:latin typeface="游ゴシック Medium" panose="020B0500000000000000" pitchFamily="50" charset="-128"/>
                <a:ea typeface="游ゴシック Medium" panose="020B0500000000000000" pitchFamily="50" charset="-128"/>
              </a:rPr>
              <a:t>　</a:t>
            </a:r>
            <a:r>
              <a:rPr lang="en-US" altLang="ja-JP" sz="2800" dirty="0">
                <a:latin typeface="游ゴシック Medium" panose="020B0500000000000000" pitchFamily="50" charset="-128"/>
                <a:ea typeface="游ゴシック Medium" panose="020B0500000000000000" pitchFamily="50" charset="-128"/>
              </a:rPr>
              <a:t>2200g</a:t>
            </a:r>
            <a:r>
              <a:rPr lang="ja-JP" altLang="en-US" sz="2800" dirty="0">
                <a:latin typeface="游ゴシック Medium" panose="020B0500000000000000" pitchFamily="50" charset="-128"/>
                <a:ea typeface="游ゴシック Medium" panose="020B0500000000000000" pitchFamily="50" charset="-128"/>
              </a:rPr>
              <a:t>台</a:t>
            </a:r>
            <a:endParaRPr lang="en-US" altLang="ja-JP" sz="2800" dirty="0">
              <a:latin typeface="游ゴシック Medium" panose="020B0500000000000000" pitchFamily="50" charset="-128"/>
              <a:ea typeface="游ゴシック Medium" panose="020B0500000000000000" pitchFamily="50" charset="-128"/>
            </a:endParaRPr>
          </a:p>
          <a:p>
            <a:pPr marL="0" indent="0">
              <a:buNone/>
            </a:pPr>
            <a:r>
              <a:rPr lang="en-US" altLang="ja-JP" sz="2800" b="1" dirty="0">
                <a:latin typeface="游ゴシック Medium" panose="020B0500000000000000" pitchFamily="50" charset="-128"/>
                <a:ea typeface="游ゴシック Medium" panose="020B0500000000000000" pitchFamily="50" charset="-128"/>
              </a:rPr>
              <a:t>【</a:t>
            </a:r>
            <a:r>
              <a:rPr lang="ja-JP" altLang="en-US" sz="2800" b="1" dirty="0">
                <a:latin typeface="游ゴシック Medium" panose="020B0500000000000000" pitchFamily="50" charset="-128"/>
                <a:ea typeface="游ゴシック Medium" panose="020B0500000000000000" pitchFamily="50" charset="-128"/>
              </a:rPr>
              <a:t>細菌培養検査</a:t>
            </a:r>
            <a:r>
              <a:rPr lang="en-US" altLang="ja-JP" sz="2800" b="1" dirty="0">
                <a:latin typeface="游ゴシック Medium" panose="020B0500000000000000" pitchFamily="50" charset="-128"/>
                <a:ea typeface="游ゴシック Medium" panose="020B0500000000000000" pitchFamily="50" charset="-128"/>
              </a:rPr>
              <a:t>】</a:t>
            </a:r>
            <a:r>
              <a:rPr lang="ja-JP" altLang="en-US" sz="2800" b="1" dirty="0">
                <a:latin typeface="游ゴシック Medium" panose="020B0500000000000000" pitchFamily="50" charset="-128"/>
                <a:ea typeface="游ゴシック Medium" panose="020B0500000000000000" pitchFamily="50" charset="-128"/>
              </a:rPr>
              <a:t>　</a:t>
            </a:r>
            <a:r>
              <a:rPr lang="ja-JP" altLang="en-US" sz="2800" dirty="0">
                <a:latin typeface="游ゴシック Medium" panose="020B0500000000000000" pitchFamily="50" charset="-128"/>
                <a:ea typeface="游ゴシック Medium" panose="020B0500000000000000" pitchFamily="50" charset="-128"/>
              </a:rPr>
              <a:t>臍：</a:t>
            </a:r>
            <a:r>
              <a:rPr lang="en-US" altLang="ja-JP" sz="2800" dirty="0">
                <a:latin typeface="游ゴシック Medium" panose="020B0500000000000000" pitchFamily="50" charset="-128"/>
                <a:ea typeface="游ゴシック Medium" panose="020B0500000000000000" pitchFamily="50" charset="-128"/>
              </a:rPr>
              <a:t>A</a:t>
            </a:r>
            <a:r>
              <a:rPr lang="ja-JP" altLang="en-US" sz="2800" dirty="0">
                <a:latin typeface="游ゴシック Medium" panose="020B0500000000000000" pitchFamily="50" charset="-128"/>
                <a:ea typeface="游ゴシック Medium" panose="020B0500000000000000" pitchFamily="50" charset="-128"/>
              </a:rPr>
              <a:t>群溶連菌</a:t>
            </a:r>
            <a:r>
              <a:rPr lang="en-US" altLang="ja-JP" sz="2800" dirty="0">
                <a:latin typeface="游ゴシック Medium" panose="020B0500000000000000" pitchFamily="50" charset="-128"/>
                <a:ea typeface="游ゴシック Medium" panose="020B0500000000000000" pitchFamily="50" charset="-128"/>
              </a:rPr>
              <a:t>(+)</a:t>
            </a:r>
          </a:p>
          <a:p>
            <a:pPr marL="0" indent="0">
              <a:buNone/>
            </a:pPr>
            <a:r>
              <a:rPr lang="ja-JP" altLang="en-US" sz="2800" dirty="0">
                <a:latin typeface="游ゴシック Medium" panose="020B0500000000000000" pitchFamily="50" charset="-128"/>
                <a:ea typeface="游ゴシック Medium" panose="020B0500000000000000" pitchFamily="50" charset="-128"/>
              </a:rPr>
              <a:t>　　　　　　　　   動脈血：陰性</a:t>
            </a:r>
            <a:endParaRPr lang="en-US" altLang="ja-JP" sz="2800" dirty="0">
              <a:latin typeface="游ゴシック Medium" panose="020B0500000000000000" pitchFamily="50" charset="-128"/>
              <a:ea typeface="游ゴシック Medium" panose="020B0500000000000000" pitchFamily="50" charset="-128"/>
            </a:endParaRPr>
          </a:p>
          <a:p>
            <a:pPr marL="0" indent="0">
              <a:buNone/>
            </a:pPr>
            <a:endParaRPr lang="en-US" altLang="ja-JP" sz="2800" b="1" dirty="0">
              <a:latin typeface="游ゴシック Medium" panose="020B0500000000000000" pitchFamily="50" charset="-128"/>
              <a:ea typeface="游ゴシック Medium" panose="020B0500000000000000" pitchFamily="50" charset="-128"/>
            </a:endParaRPr>
          </a:p>
          <a:p>
            <a:pPr marL="0" indent="0">
              <a:buNone/>
            </a:pPr>
            <a:r>
              <a:rPr lang="en-US" altLang="ja-JP" sz="2800" b="1" dirty="0">
                <a:latin typeface="游ゴシック Medium" panose="020B0500000000000000" pitchFamily="50" charset="-128"/>
                <a:ea typeface="游ゴシック Medium" panose="020B0500000000000000" pitchFamily="50" charset="-128"/>
              </a:rPr>
              <a:t>【</a:t>
            </a:r>
            <a:r>
              <a:rPr lang="ja-JP" altLang="en-US" sz="2800" b="1" dirty="0">
                <a:latin typeface="游ゴシック Medium" panose="020B0500000000000000" pitchFamily="50" charset="-128"/>
                <a:ea typeface="游ゴシック Medium" panose="020B0500000000000000" pitchFamily="50" charset="-128"/>
              </a:rPr>
              <a:t>胎盤病理組織学検査</a:t>
            </a:r>
            <a:r>
              <a:rPr lang="en-US" altLang="ja-JP" sz="2800" b="1" dirty="0">
                <a:latin typeface="游ゴシック Medium" panose="020B0500000000000000" pitchFamily="50" charset="-128"/>
                <a:ea typeface="游ゴシック Medium" panose="020B0500000000000000" pitchFamily="50" charset="-128"/>
              </a:rPr>
              <a:t>】</a:t>
            </a:r>
          </a:p>
          <a:p>
            <a:pPr marL="0" indent="0">
              <a:buNone/>
            </a:pPr>
            <a:r>
              <a:rPr lang="ja-JP" altLang="en-US" sz="2800" dirty="0">
                <a:latin typeface="游ゴシック Medium" panose="020B0500000000000000" pitchFamily="50" charset="-128"/>
                <a:ea typeface="游ゴシック Medium" panose="020B0500000000000000" pitchFamily="50" charset="-128"/>
              </a:rPr>
              <a:t>絨毛膜腔に炎症細胞浸潤あり、一部潰瘍形成、絨毛膜羊膜にも炎症が波及</a:t>
            </a:r>
            <a:endParaRPr lang="en-US" altLang="ja-JP" sz="2800" dirty="0">
              <a:latin typeface="游ゴシック Medium" panose="020B0500000000000000" pitchFamily="50" charset="-128"/>
              <a:ea typeface="游ゴシック Medium" panose="020B0500000000000000" pitchFamily="50" charset="-128"/>
            </a:endParaRPr>
          </a:p>
        </p:txBody>
      </p:sp>
      <p:sp>
        <p:nvSpPr>
          <p:cNvPr id="6" name="Rectangle 2">
            <a:extLst>
              <a:ext uri="{FF2B5EF4-FFF2-40B4-BE49-F238E27FC236}">
                <a16:creationId xmlns:a16="http://schemas.microsoft.com/office/drawing/2014/main" id="{032CD04A-8248-4963-88E8-D590BDB8A5B5}"/>
              </a:ext>
            </a:extLst>
          </p:cNvPr>
          <p:cNvSpPr txBox="1">
            <a:spLocks noChangeArrowheads="1"/>
          </p:cNvSpPr>
          <p:nvPr/>
        </p:nvSpPr>
        <p:spPr>
          <a:xfrm>
            <a:off x="1495822" y="261442"/>
            <a:ext cx="7560840" cy="527615"/>
          </a:xfrm>
          <a:prstGeom prst="rect">
            <a:avLst/>
          </a:prstGeom>
        </p:spPr>
        <p:txBody>
          <a:bodyPr/>
          <a:lstStyle>
            <a:lvl1pPr algn="ctr" defTabSz="957263" rtl="0" eaLnBrk="0" fontAlgn="base" hangingPunct="0">
              <a:spcBef>
                <a:spcPct val="0"/>
              </a:spcBef>
              <a:spcAft>
                <a:spcPct val="0"/>
              </a:spcAft>
              <a:defRPr kumimoji="1" sz="3600" kern="1200">
                <a:solidFill>
                  <a:schemeClr val="tx2"/>
                </a:solidFill>
                <a:latin typeface="+mj-lt"/>
                <a:ea typeface="+mj-ea"/>
                <a:cs typeface="+mj-cs"/>
              </a:defRPr>
            </a:lvl1pPr>
            <a:lvl2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2pPr>
            <a:lvl3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3pPr>
            <a:lvl4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4pPr>
            <a:lvl5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5pPr>
            <a:lvl6pPr marL="4572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6pPr>
            <a:lvl7pPr marL="9144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7pPr>
            <a:lvl8pPr marL="13716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8pPr>
            <a:lvl9pPr marL="18288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9pPr>
          </a:lstStyle>
          <a:p>
            <a:pPr marL="0" marR="0" lvl="0" indent="0" algn="l" defTabSz="957263"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000000"/>
                </a:solidFill>
                <a:effectLst/>
                <a:uLnTx/>
                <a:uFillTx/>
                <a:latin typeface="HG丸ｺﾞｼｯｸM-PRO"/>
                <a:ea typeface="HG丸ｺﾞｼｯｸM-PRO"/>
                <a:cs typeface="+mj-cs"/>
              </a:rPr>
              <a:t>事例</a:t>
            </a:r>
            <a:r>
              <a:rPr kumimoji="1" lang="en-US" altLang="ja-JP" sz="2400" b="0" i="0" u="none" strike="noStrike" kern="1200" cap="none" spc="0" normalizeH="0" baseline="0" noProof="0" dirty="0">
                <a:ln>
                  <a:noFill/>
                </a:ln>
                <a:solidFill>
                  <a:srgbClr val="000000"/>
                </a:solidFill>
                <a:effectLst/>
                <a:uLnTx/>
                <a:uFillTx/>
                <a:latin typeface="HG丸ｺﾞｼｯｸM-PRO"/>
                <a:ea typeface="HG丸ｺﾞｼｯｸM-PRO"/>
                <a:cs typeface="+mj-cs"/>
              </a:rPr>
              <a:t>4</a:t>
            </a:r>
            <a:r>
              <a:rPr kumimoji="1" lang="ja-JP" altLang="en-US" sz="2400" b="0" i="0" u="none" strike="noStrike" kern="1200" cap="none" spc="0" normalizeH="0" baseline="0" noProof="0" dirty="0">
                <a:ln>
                  <a:noFill/>
                </a:ln>
                <a:solidFill>
                  <a:srgbClr val="000000"/>
                </a:solidFill>
                <a:effectLst/>
                <a:uLnTx/>
                <a:uFillTx/>
                <a:latin typeface="HG丸ｺﾞｼｯｸM-PRO"/>
                <a:ea typeface="HG丸ｺﾞｼｯｸM-PRO"/>
                <a:cs typeface="+mj-cs"/>
              </a:rPr>
              <a:t>：</a:t>
            </a:r>
            <a:r>
              <a:rPr kumimoji="1" lang="ja-JP" altLang="en-US" sz="2000" b="0" i="0" u="none" strike="noStrike" kern="1200" cap="none" spc="0" normalizeH="0" baseline="0" noProof="0" dirty="0">
                <a:ln>
                  <a:noFill/>
                </a:ln>
                <a:solidFill>
                  <a:srgbClr val="000000"/>
                </a:solidFill>
                <a:effectLst/>
                <a:uLnTx/>
                <a:uFillTx/>
                <a:latin typeface="HG丸ｺﾞｼｯｸM-PRO"/>
                <a:ea typeface="HG丸ｺﾞｼｯｸM-PRO"/>
                <a:cs typeface="+mj-cs"/>
              </a:rPr>
              <a:t>体温</a:t>
            </a:r>
            <a:r>
              <a:rPr kumimoji="1" lang="en-US" altLang="ja-JP" sz="2000" b="0" i="0" u="none" strike="noStrike" kern="1200" cap="none" spc="0" normalizeH="0" baseline="0" noProof="0" dirty="0">
                <a:ln>
                  <a:noFill/>
                </a:ln>
                <a:solidFill>
                  <a:srgbClr val="000000"/>
                </a:solidFill>
                <a:effectLst/>
                <a:uLnTx/>
                <a:uFillTx/>
                <a:latin typeface="HG丸ｺﾞｼｯｸM-PRO"/>
                <a:ea typeface="HG丸ｺﾞｼｯｸM-PRO"/>
                <a:cs typeface="+mj-cs"/>
              </a:rPr>
              <a:t>40</a:t>
            </a:r>
            <a:r>
              <a:rPr kumimoji="1" lang="ja-JP" altLang="en-US" sz="2000" b="0" i="0" u="none" strike="noStrike" kern="1200" cap="none" spc="0" normalizeH="0" baseline="0" noProof="0" dirty="0">
                <a:ln>
                  <a:noFill/>
                </a:ln>
                <a:solidFill>
                  <a:srgbClr val="000000"/>
                </a:solidFill>
                <a:effectLst/>
                <a:uLnTx/>
                <a:uFillTx/>
                <a:latin typeface="HG丸ｺﾞｼｯｸM-PRO"/>
                <a:ea typeface="HG丸ｺﾞｼｯｸM-PRO"/>
                <a:cs typeface="+mj-cs"/>
              </a:rPr>
              <a:t>℃台の母体発熱と持続する腹痛のため入院し、</a:t>
            </a:r>
            <a:endParaRPr kumimoji="1" lang="en-US" altLang="ja-JP" sz="2000" b="0" i="0" u="none" strike="noStrike" kern="1200" cap="none" spc="0" normalizeH="0" baseline="0" noProof="0" dirty="0">
              <a:ln>
                <a:noFill/>
              </a:ln>
              <a:solidFill>
                <a:srgbClr val="000000"/>
              </a:solidFill>
              <a:effectLst/>
              <a:uLnTx/>
              <a:uFillTx/>
              <a:latin typeface="HG丸ｺﾞｼｯｸM-PRO"/>
              <a:ea typeface="HG丸ｺﾞｼｯｸM-PRO"/>
              <a:cs typeface="+mj-cs"/>
            </a:endParaRPr>
          </a:p>
          <a:p>
            <a:pPr marL="0" marR="0" lvl="0" indent="0" algn="l" defTabSz="957263" rtl="0" eaLnBrk="1" fontAlgn="base" latinLnBrk="0" hangingPunct="1">
              <a:lnSpc>
                <a:spcPct val="100000"/>
              </a:lnSpc>
              <a:spcBef>
                <a:spcPct val="0"/>
              </a:spcBef>
              <a:spcAft>
                <a:spcPct val="0"/>
              </a:spcAft>
              <a:buClrTx/>
              <a:buSzTx/>
              <a:buFontTx/>
              <a:buNone/>
              <a:tabLst/>
              <a:defRPr/>
            </a:pPr>
            <a:r>
              <a:rPr lang="ja-JP" altLang="en-US" sz="2000" dirty="0">
                <a:solidFill>
                  <a:srgbClr val="000000"/>
                </a:solidFill>
                <a:latin typeface="HG丸ｺﾞｼｯｸM-PRO"/>
                <a:ea typeface="HG丸ｺﾞｼｯｸM-PRO"/>
              </a:rPr>
              <a:t>　　　　 </a:t>
            </a:r>
            <a:r>
              <a:rPr kumimoji="1" lang="ja-JP" altLang="en-US" sz="2000" b="0" i="0" u="none" strike="noStrike" kern="1200" cap="none" spc="0" normalizeH="0" baseline="0" noProof="0" dirty="0">
                <a:ln>
                  <a:noFill/>
                </a:ln>
                <a:solidFill>
                  <a:srgbClr val="000000"/>
                </a:solidFill>
                <a:effectLst/>
                <a:uLnTx/>
                <a:uFillTx/>
                <a:latin typeface="HG丸ｺﾞｼｯｸM-PRO"/>
                <a:ea typeface="HG丸ｺﾞｼｯｸM-PRO"/>
                <a:cs typeface="+mj-cs"/>
              </a:rPr>
              <a:t>胎児心拍数</a:t>
            </a:r>
            <a:r>
              <a:rPr kumimoji="1" lang="en-US" altLang="ja-JP" sz="2000" b="0" i="0" u="none" strike="noStrike" kern="1200" cap="none" spc="0" normalizeH="0" baseline="0" noProof="0" dirty="0">
                <a:ln>
                  <a:noFill/>
                </a:ln>
                <a:solidFill>
                  <a:srgbClr val="000000"/>
                </a:solidFill>
                <a:effectLst/>
                <a:uLnTx/>
                <a:uFillTx/>
                <a:latin typeface="HG丸ｺﾞｼｯｸM-PRO"/>
                <a:ea typeface="HG丸ｺﾞｼｯｸM-PRO"/>
                <a:cs typeface="+mj-cs"/>
              </a:rPr>
              <a:t>200</a:t>
            </a:r>
            <a:r>
              <a:rPr kumimoji="1" lang="ja-JP" altLang="en-US" sz="2000" b="0" i="0" u="none" strike="noStrike" kern="1200" cap="none" spc="0" normalizeH="0" baseline="0" noProof="0" dirty="0">
                <a:ln>
                  <a:noFill/>
                </a:ln>
                <a:solidFill>
                  <a:srgbClr val="000000"/>
                </a:solidFill>
                <a:effectLst/>
                <a:uLnTx/>
                <a:uFillTx/>
                <a:latin typeface="HG丸ｺﾞｼｯｸM-PRO"/>
                <a:ea typeface="HG丸ｺﾞｼｯｸM-PRO"/>
                <a:cs typeface="+mj-cs"/>
              </a:rPr>
              <a:t>拍</a:t>
            </a:r>
            <a:r>
              <a:rPr kumimoji="1" lang="en-US" altLang="ja-JP" sz="2000" b="0" i="0" u="none" strike="noStrike" kern="1200" cap="none" spc="0" normalizeH="0" baseline="0" noProof="0" dirty="0">
                <a:ln>
                  <a:noFill/>
                </a:ln>
                <a:solidFill>
                  <a:srgbClr val="000000"/>
                </a:solidFill>
                <a:effectLst/>
                <a:uLnTx/>
                <a:uFillTx/>
                <a:latin typeface="HG丸ｺﾞｼｯｸM-PRO"/>
                <a:ea typeface="HG丸ｺﾞｼｯｸM-PRO"/>
                <a:cs typeface="+mj-cs"/>
              </a:rPr>
              <a:t>/</a:t>
            </a:r>
            <a:r>
              <a:rPr kumimoji="1" lang="ja-JP" altLang="en-US" sz="2000" b="0" i="0" u="none" strike="noStrike" kern="1200" cap="none" spc="0" normalizeH="0" baseline="0" noProof="0" dirty="0">
                <a:ln>
                  <a:noFill/>
                </a:ln>
                <a:solidFill>
                  <a:srgbClr val="000000"/>
                </a:solidFill>
                <a:effectLst/>
                <a:uLnTx/>
                <a:uFillTx/>
                <a:latin typeface="HG丸ｺﾞｼｯｸM-PRO"/>
                <a:ea typeface="HG丸ｺﾞｼｯｸM-PRO"/>
                <a:cs typeface="+mj-cs"/>
              </a:rPr>
              <a:t>分</a:t>
            </a:r>
            <a:r>
              <a:rPr lang="ja-JP" altLang="en-US" sz="2000" dirty="0">
                <a:solidFill>
                  <a:srgbClr val="000000"/>
                </a:solidFill>
                <a:latin typeface="HG丸ｺﾞｼｯｸM-PRO"/>
                <a:ea typeface="HG丸ｺﾞｼｯｸM-PRO"/>
              </a:rPr>
              <a:t>以上の頻脈を認めた事例</a:t>
            </a:r>
            <a:endParaRPr kumimoji="1" lang="en-US" altLang="ja-JP" sz="3600" b="0" i="0" u="none" strike="noStrike" kern="1200" cap="none" spc="0" normalizeH="0" baseline="0" noProof="0" dirty="0">
              <a:ln>
                <a:noFill/>
              </a:ln>
              <a:solidFill>
                <a:srgbClr val="000000"/>
              </a:solidFill>
              <a:effectLst/>
              <a:uLnTx/>
              <a:uFillTx/>
              <a:latin typeface="HG丸ｺﾞｼｯｸM-PRO"/>
              <a:ea typeface="HG丸ｺﾞｼｯｸM-PRO"/>
              <a:cs typeface="+mj-cs"/>
            </a:endParaRPr>
          </a:p>
        </p:txBody>
      </p:sp>
      <p:sp>
        <p:nvSpPr>
          <p:cNvPr id="8" name="四角形: 角を丸くする 7">
            <a:extLst>
              <a:ext uri="{FF2B5EF4-FFF2-40B4-BE49-F238E27FC236}">
                <a16:creationId xmlns:a16="http://schemas.microsoft.com/office/drawing/2014/main" id="{199B2368-6413-4F5C-AB9C-4EA73D580264}"/>
              </a:ext>
            </a:extLst>
          </p:cNvPr>
          <p:cNvSpPr/>
          <p:nvPr/>
        </p:nvSpPr>
        <p:spPr bwMode="auto">
          <a:xfrm>
            <a:off x="399105" y="1197547"/>
            <a:ext cx="5129165" cy="648071"/>
          </a:xfrm>
          <a:prstGeom prst="round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3200" b="0" i="0" u="none" strike="noStrike" cap="none" normalizeH="0" baseline="0" dirty="0">
                <a:ln>
                  <a:noFill/>
                </a:ln>
                <a:solidFill>
                  <a:schemeClr val="tx1"/>
                </a:solidFill>
                <a:effectLst/>
                <a:latin typeface="游ゴシック Medium" panose="020B0500000000000000" pitchFamily="50" charset="-128"/>
                <a:ea typeface="游ゴシック Medium" panose="020B0500000000000000" pitchFamily="50" charset="-128"/>
              </a:rPr>
              <a:t>新生児および付属物所見</a:t>
            </a:r>
          </a:p>
        </p:txBody>
      </p:sp>
      <p:sp>
        <p:nvSpPr>
          <p:cNvPr id="2" name="スライド番号プレースホルダー 1">
            <a:extLst>
              <a:ext uri="{FF2B5EF4-FFF2-40B4-BE49-F238E27FC236}">
                <a16:creationId xmlns:a16="http://schemas.microsoft.com/office/drawing/2014/main" id="{559B242D-09B2-4867-B3C6-AC55A907E5F2}"/>
              </a:ext>
            </a:extLst>
          </p:cNvPr>
          <p:cNvSpPr>
            <a:spLocks noGrp="1"/>
          </p:cNvSpPr>
          <p:nvPr>
            <p:ph type="sldNum" sz="quarter" idx="12"/>
          </p:nvPr>
        </p:nvSpPr>
        <p:spPr/>
        <p:txBody>
          <a:bodyPr/>
          <a:lstStyle/>
          <a:p>
            <a:pPr>
              <a:defRPr/>
            </a:pPr>
            <a:fld id="{930F64EC-FE0A-4460-B896-894E0E1B6F85}" type="slidenum">
              <a:rPr lang="ja-JP" altLang="en-US" smtClean="0"/>
              <a:pPr>
                <a:defRPr/>
              </a:pPr>
              <a:t>67</a:t>
            </a:fld>
            <a:endParaRPr lang="en-US" altLang="ja-JP" dirty="0"/>
          </a:p>
        </p:txBody>
      </p:sp>
    </p:spTree>
    <p:extLst>
      <p:ext uri="{BB962C8B-B14F-4D97-AF65-F5344CB8AC3E}">
        <p14:creationId xmlns:p14="http://schemas.microsoft.com/office/powerpoint/2010/main" val="25289791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5"/>
          <p:cNvSpPr>
            <a:spLocks noGrp="1" noChangeArrowheads="1"/>
          </p:cNvSpPr>
          <p:nvPr>
            <p:ph type="title"/>
          </p:nvPr>
        </p:nvSpPr>
        <p:spPr>
          <a:xfrm>
            <a:off x="1150938" y="261938"/>
            <a:ext cx="8359775" cy="644525"/>
          </a:xfrm>
        </p:spPr>
        <p:txBody>
          <a:bodyPr wrap="square"/>
          <a:lstStyle/>
          <a:p>
            <a:pPr eaLnBrk="1" hangingPunct="1"/>
            <a:r>
              <a:rPr lang="ja-JP" altLang="en-US" dirty="0"/>
              <a:t>産科医療の質の向上に向けて</a:t>
            </a:r>
          </a:p>
        </p:txBody>
      </p:sp>
      <p:sp>
        <p:nvSpPr>
          <p:cNvPr id="62468" name="AutoShape 3"/>
          <p:cNvSpPr>
            <a:spLocks noChangeArrowheads="1"/>
          </p:cNvSpPr>
          <p:nvPr/>
        </p:nvSpPr>
        <p:spPr bwMode="auto">
          <a:xfrm>
            <a:off x="163674" y="1725821"/>
            <a:ext cx="9577064" cy="4536504"/>
          </a:xfrm>
          <a:prstGeom prst="roundRect">
            <a:avLst>
              <a:gd name="adj" fmla="val 12806"/>
            </a:avLst>
          </a:prstGeom>
          <a:gradFill rotWithShape="1">
            <a:gsLst>
              <a:gs pos="0">
                <a:srgbClr val="FFFF99"/>
              </a:gs>
              <a:gs pos="50000">
                <a:srgbClr val="FFFFFF"/>
              </a:gs>
              <a:gs pos="100000">
                <a:srgbClr val="FFFF99"/>
              </a:gs>
            </a:gsLst>
            <a:lin ang="2700000" scaled="1"/>
          </a:gradFill>
          <a:ln w="9525">
            <a:solidFill>
              <a:schemeClr val="tx1"/>
            </a:solidFill>
            <a:round/>
            <a:headEnd/>
            <a:tailEnd/>
          </a:ln>
        </p:spPr>
        <p:txBody>
          <a:bodyPr lIns="95793" tIns="47896" rIns="95793" bIns="47896" anchor="t"/>
          <a:lstStyle>
            <a:lvl1pPr marL="233363" indent="-233363"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1457325"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865313"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22733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681288"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3138488"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3595688"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4052888"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4510088"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3200" dirty="0">
                <a:solidFill>
                  <a:srgbClr val="000000"/>
                </a:solidFill>
                <a:latin typeface="HG丸ｺﾞｼｯｸM-PRO" panose="020F0600000000000000" pitchFamily="50" charset="-128"/>
                <a:ea typeface="HG丸ｺﾞｼｯｸM-PRO" panose="020F0600000000000000" pitchFamily="50" charset="-128"/>
              </a:rPr>
              <a:t>　胎児心拍数陣痛図に現れる胎児心拍数異常は、胎児･胎盤･臍帯の要因のみではなく、母体の呼吸･循環状態の変化が原因で生じることもある。</a:t>
            </a:r>
            <a:endParaRPr lang="en-US" altLang="ja-JP" sz="3200" dirty="0">
              <a:solidFill>
                <a:srgbClr val="000000"/>
              </a:solidFill>
              <a:latin typeface="HG丸ｺﾞｼｯｸM-PRO" panose="020F0600000000000000" pitchFamily="50" charset="-128"/>
              <a:ea typeface="HG丸ｺﾞｼｯｸM-PRO" panose="020F0600000000000000" pitchFamily="50" charset="-128"/>
            </a:endParaRPr>
          </a:p>
          <a:p>
            <a:pPr eaLnBrk="1" hangingPunct="1">
              <a:spcBef>
                <a:spcPct val="0"/>
              </a:spcBef>
              <a:buFontTx/>
              <a:buNone/>
            </a:pPr>
            <a:endParaRPr lang="en-US" altLang="ja-JP" sz="3200" dirty="0">
              <a:solidFill>
                <a:srgbClr val="000000"/>
              </a:solidFill>
              <a:latin typeface="HG丸ｺﾞｼｯｸM-PRO" panose="020F0600000000000000" pitchFamily="50" charset="-128"/>
              <a:ea typeface="HG丸ｺﾞｼｯｸM-PRO" panose="020F0600000000000000" pitchFamily="50" charset="-128"/>
            </a:endParaRPr>
          </a:p>
          <a:p>
            <a:pPr eaLnBrk="1" hangingPunct="1">
              <a:spcBef>
                <a:spcPct val="0"/>
              </a:spcBef>
              <a:buFontTx/>
              <a:buNone/>
            </a:pPr>
            <a:r>
              <a:rPr lang="ja-JP" altLang="en-US" sz="3200" dirty="0">
                <a:solidFill>
                  <a:srgbClr val="000000"/>
                </a:solidFill>
                <a:latin typeface="HG丸ｺﾞｼｯｸM-PRO" panose="020F0600000000000000" pitchFamily="50" charset="-128"/>
                <a:ea typeface="HG丸ｺﾞｼｯｸM-PRO" panose="020F0600000000000000" pitchFamily="50" charset="-128"/>
              </a:rPr>
              <a:t>　紹介したような事例に遭遇することは稀ではあるが、胎児心拍数異常が出現した際には、母体の旧劇な呼吸･循環状態の変化にも留意して管理することも大切である。</a:t>
            </a:r>
            <a:endParaRPr lang="en-US" altLang="ja-JP" sz="3200" dirty="0">
              <a:solidFill>
                <a:srgbClr val="000000"/>
              </a:solidFill>
              <a:latin typeface="HG丸ｺﾞｼｯｸM-PRO" panose="020F0600000000000000" pitchFamily="50" charset="-128"/>
              <a:ea typeface="HG丸ｺﾞｼｯｸM-PRO" panose="020F0600000000000000" pitchFamily="50" charset="-128"/>
            </a:endParaRPr>
          </a:p>
        </p:txBody>
      </p:sp>
      <p:sp>
        <p:nvSpPr>
          <p:cNvPr id="2" name="スライド番号プレースホルダー 1">
            <a:extLst>
              <a:ext uri="{FF2B5EF4-FFF2-40B4-BE49-F238E27FC236}">
                <a16:creationId xmlns:a16="http://schemas.microsoft.com/office/drawing/2014/main" id="{9F8069F9-FCFA-4653-AD3D-9390E83F8D82}"/>
              </a:ext>
            </a:extLst>
          </p:cNvPr>
          <p:cNvSpPr>
            <a:spLocks noGrp="1"/>
          </p:cNvSpPr>
          <p:nvPr>
            <p:ph type="sldNum" sz="quarter" idx="12"/>
          </p:nvPr>
        </p:nvSpPr>
        <p:spPr/>
        <p:txBody>
          <a:bodyPr/>
          <a:lstStyle/>
          <a:p>
            <a:pPr>
              <a:defRPr/>
            </a:pPr>
            <a:fld id="{930F64EC-FE0A-4460-B896-894E0E1B6F85}" type="slidenum">
              <a:rPr lang="ja-JP" altLang="en-US" smtClean="0"/>
              <a:pPr>
                <a:defRPr/>
              </a:pPr>
              <a:t>68</a:t>
            </a:fld>
            <a:endParaRPr lang="en-US" altLang="ja-JP" dirty="0"/>
          </a:p>
        </p:txBody>
      </p:sp>
    </p:spTree>
    <p:extLst>
      <p:ext uri="{BB962C8B-B14F-4D97-AF65-F5344CB8AC3E}">
        <p14:creationId xmlns:p14="http://schemas.microsoft.com/office/powerpoint/2010/main" val="36404204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2571750" y="346075"/>
            <a:ext cx="4762500" cy="644525"/>
          </a:xfrm>
        </p:spPr>
        <p:txBody>
          <a:bodyPr/>
          <a:lstStyle/>
          <a:p>
            <a:pPr eaLnBrk="1" hangingPunct="1"/>
            <a:r>
              <a:rPr lang="ja-JP" altLang="en-US" dirty="0"/>
              <a:t>再発防止委員会　委員</a:t>
            </a:r>
          </a:p>
        </p:txBody>
      </p:sp>
      <p:graphicFrame>
        <p:nvGraphicFramePr>
          <p:cNvPr id="13316" name="Object 469"/>
          <p:cNvGraphicFramePr>
            <a:graphicFrameLocks noChangeAspect="1"/>
          </p:cNvGraphicFramePr>
          <p:nvPr>
            <p:extLst>
              <p:ext uri="{D42A27DB-BD31-4B8C-83A1-F6EECF244321}">
                <p14:modId xmlns:p14="http://schemas.microsoft.com/office/powerpoint/2010/main" val="967082553"/>
              </p:ext>
            </p:extLst>
          </p:nvPr>
        </p:nvGraphicFramePr>
        <p:xfrm>
          <a:off x="487710" y="1146175"/>
          <a:ext cx="8970615" cy="5308600"/>
        </p:xfrm>
        <a:graphic>
          <a:graphicData uri="http://schemas.openxmlformats.org/presentationml/2006/ole">
            <mc:AlternateContent xmlns:mc="http://schemas.openxmlformats.org/markup-compatibility/2006">
              <mc:Choice xmlns:v="urn:schemas-microsoft-com:vml" Requires="v">
                <p:oleObj spid="_x0000_s13760" name="Worksheet" r:id="rId3" imgW="8848661" imgH="5772230" progId="Excel.Sheet.8">
                  <p:embed/>
                </p:oleObj>
              </mc:Choice>
              <mc:Fallback>
                <p:oleObj name="Worksheet" r:id="rId3" imgW="8848661" imgH="5772230" progId="Excel.Sheet.8">
                  <p:embed/>
                  <p:pic>
                    <p:nvPicPr>
                      <p:cNvPr id="0" name="Object 469"/>
                      <p:cNvPicPr>
                        <a:picLocks noChangeAspect="1" noChangeArrowheads="1"/>
                      </p:cNvPicPr>
                      <p:nvPr/>
                    </p:nvPicPr>
                    <p:blipFill>
                      <a:blip r:embed="rId4"/>
                      <a:srcRect/>
                      <a:stretch>
                        <a:fillRect/>
                      </a:stretch>
                    </p:blipFill>
                    <p:spPr bwMode="auto">
                      <a:xfrm>
                        <a:off x="487710" y="1146175"/>
                        <a:ext cx="8970615" cy="5308600"/>
                      </a:xfrm>
                      <a:prstGeom prst="rect">
                        <a:avLst/>
                      </a:prstGeom>
                      <a:gradFill rotWithShape="1">
                        <a:gsLst>
                          <a:gs pos="0">
                            <a:srgbClr val="CCFFCC"/>
                          </a:gs>
                          <a:gs pos="50000">
                            <a:schemeClr val="bg1"/>
                          </a:gs>
                          <a:gs pos="100000">
                            <a:srgbClr val="CCFFCC"/>
                          </a:gs>
                        </a:gsLst>
                        <a:lin ang="5400000" scaled="1"/>
                      </a:gradFill>
                      <a:ln>
                        <a:noFill/>
                      </a:ln>
                      <a:extLst/>
                    </p:spPr>
                  </p:pic>
                </p:oleObj>
              </mc:Fallback>
            </mc:AlternateContent>
          </a:graphicData>
        </a:graphic>
      </p:graphicFrame>
      <p:sp>
        <p:nvSpPr>
          <p:cNvPr id="13317" name="Rectangle 470"/>
          <p:cNvSpPr>
            <a:spLocks noChangeArrowheads="1"/>
          </p:cNvSpPr>
          <p:nvPr/>
        </p:nvSpPr>
        <p:spPr bwMode="auto">
          <a:xfrm>
            <a:off x="6752406" y="6454130"/>
            <a:ext cx="1609725" cy="192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en-US" altLang="ja-JP" sz="1400" dirty="0">
                <a:latin typeface="HG丸ｺﾞｼｯｸM-PRO" panose="020F0600000000000000" pitchFamily="50" charset="-128"/>
              </a:rPr>
              <a:t>201</a:t>
            </a:r>
            <a:r>
              <a:rPr lang="ja-JP" altLang="en-US" sz="1400" dirty="0">
                <a:latin typeface="HG丸ｺﾞｼｯｸM-PRO" panose="020F0600000000000000" pitchFamily="50" charset="-128"/>
              </a:rPr>
              <a:t>９年</a:t>
            </a:r>
            <a:r>
              <a:rPr lang="en-US" altLang="ja-JP" sz="1400" dirty="0">
                <a:latin typeface="HG丸ｺﾞｼｯｸM-PRO" panose="020F0600000000000000" pitchFamily="50" charset="-128"/>
              </a:rPr>
              <a:t>2</a:t>
            </a:r>
            <a:r>
              <a:rPr lang="ja-JP" altLang="en-US" sz="1400" dirty="0">
                <a:latin typeface="HG丸ｺﾞｼｯｸM-PRO" panose="020F0600000000000000" pitchFamily="50" charset="-128"/>
              </a:rPr>
              <a:t>月末現在（</a:t>
            </a:r>
            <a:r>
              <a:rPr lang="en-US" altLang="ja-JP" sz="1400" dirty="0">
                <a:latin typeface="HG丸ｺﾞｼｯｸM-PRO" panose="020F0600000000000000" pitchFamily="50" charset="-128"/>
              </a:rPr>
              <a:t>50</a:t>
            </a:r>
            <a:r>
              <a:rPr lang="ja-JP" altLang="en-US" sz="1400" dirty="0">
                <a:latin typeface="HG丸ｺﾞｼｯｸM-PRO" panose="020F0600000000000000" pitchFamily="50" charset="-128"/>
              </a:rPr>
              <a:t>音順・敬称略）</a:t>
            </a:r>
          </a:p>
        </p:txBody>
      </p:sp>
      <p:sp>
        <p:nvSpPr>
          <p:cNvPr id="2" name="スライド番号プレースホルダー 1">
            <a:extLst>
              <a:ext uri="{FF2B5EF4-FFF2-40B4-BE49-F238E27FC236}">
                <a16:creationId xmlns:a16="http://schemas.microsoft.com/office/drawing/2014/main" id="{E97AA372-9E26-41CE-9F22-6CED132F5809}"/>
              </a:ext>
            </a:extLst>
          </p:cNvPr>
          <p:cNvSpPr>
            <a:spLocks noGrp="1"/>
          </p:cNvSpPr>
          <p:nvPr>
            <p:ph type="sldNum" sz="quarter" idx="12"/>
          </p:nvPr>
        </p:nvSpPr>
        <p:spPr/>
        <p:txBody>
          <a:bodyPr/>
          <a:lstStyle/>
          <a:p>
            <a:pPr>
              <a:defRPr/>
            </a:pPr>
            <a:fld id="{930F64EC-FE0A-4460-B896-894E0E1B6F85}" type="slidenum">
              <a:rPr lang="ja-JP" altLang="en-US" smtClean="0"/>
              <a:pPr>
                <a:defRPr/>
              </a:pPr>
              <a:t>6</a:t>
            </a:fld>
            <a:endParaRPr lang="en-US" altLang="ja-JP"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3" name="Rectangle 2"/>
          <p:cNvSpPr>
            <a:spLocks noGrp="1" noChangeArrowheads="1"/>
          </p:cNvSpPr>
          <p:nvPr>
            <p:ph type="subTitle" idx="4294967295"/>
          </p:nvPr>
        </p:nvSpPr>
        <p:spPr>
          <a:xfrm>
            <a:off x="585788" y="2555875"/>
            <a:ext cx="8732837" cy="1752600"/>
          </a:xfrm>
        </p:spPr>
        <p:txBody>
          <a:bodyPr anchor="ctr"/>
          <a:lstStyle/>
          <a:p>
            <a:pPr marL="0" indent="0" algn="ctr" eaLnBrk="1" hangingPunct="1">
              <a:lnSpc>
                <a:spcPct val="90000"/>
              </a:lnSpc>
              <a:buFontTx/>
              <a:buNone/>
            </a:pPr>
            <a:r>
              <a:rPr lang="ja-JP" altLang="en-US" sz="5400" dirty="0">
                <a:ea typeface="HG丸ｺﾞｼｯｸM-PRO" panose="020F0600000000000000" pitchFamily="50" charset="-128"/>
              </a:rPr>
              <a:t>産科医療の質の向上への</a:t>
            </a:r>
            <a:endParaRPr lang="en-US" altLang="ja-JP" sz="5400" dirty="0">
              <a:ea typeface="HG丸ｺﾞｼｯｸM-PRO" panose="020F0600000000000000" pitchFamily="50" charset="-128"/>
            </a:endParaRPr>
          </a:p>
          <a:p>
            <a:pPr marL="0" indent="0" algn="ctr" eaLnBrk="1" hangingPunct="1">
              <a:lnSpc>
                <a:spcPct val="90000"/>
              </a:lnSpc>
              <a:buFontTx/>
              <a:buNone/>
            </a:pPr>
            <a:r>
              <a:rPr lang="ja-JP" altLang="en-US" sz="5400" dirty="0">
                <a:ea typeface="HG丸ｺﾞｼｯｸM-PRO" panose="020F0600000000000000" pitchFamily="50" charset="-128"/>
              </a:rPr>
              <a:t>取組みの動向</a:t>
            </a:r>
          </a:p>
        </p:txBody>
      </p:sp>
      <p:sp>
        <p:nvSpPr>
          <p:cNvPr id="2" name="スライド番号プレースホルダー 1">
            <a:extLst>
              <a:ext uri="{FF2B5EF4-FFF2-40B4-BE49-F238E27FC236}">
                <a16:creationId xmlns:a16="http://schemas.microsoft.com/office/drawing/2014/main" id="{E6FFA588-6E61-4654-B08C-CAD69FD36906}"/>
              </a:ext>
            </a:extLst>
          </p:cNvPr>
          <p:cNvSpPr>
            <a:spLocks noGrp="1"/>
          </p:cNvSpPr>
          <p:nvPr>
            <p:ph type="sldNum" sz="quarter" idx="12"/>
          </p:nvPr>
        </p:nvSpPr>
        <p:spPr/>
        <p:txBody>
          <a:bodyPr/>
          <a:lstStyle/>
          <a:p>
            <a:pPr>
              <a:defRPr/>
            </a:pPr>
            <a:fld id="{79880AA3-151B-4366-92A4-EF0E210BCF61}" type="slidenum">
              <a:rPr lang="ja-JP" altLang="en-US" smtClean="0"/>
              <a:pPr>
                <a:defRPr/>
              </a:pPr>
              <a:t>69</a:t>
            </a:fld>
            <a:endParaRPr lang="en-US" altLang="ja-JP"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3931350" y="342975"/>
            <a:ext cx="2040116" cy="650725"/>
          </a:xfrm>
        </p:spPr>
        <p:txBody>
          <a:bodyPr/>
          <a:lstStyle/>
          <a:p>
            <a:pPr eaLnBrk="1" hangingPunct="1"/>
            <a:r>
              <a:rPr lang="ja-JP" altLang="en-US" dirty="0"/>
              <a:t>はじめに</a:t>
            </a:r>
          </a:p>
        </p:txBody>
      </p:sp>
      <p:sp>
        <p:nvSpPr>
          <p:cNvPr id="88068" name="AutoShape 3"/>
          <p:cNvSpPr>
            <a:spLocks noChangeArrowheads="1"/>
          </p:cNvSpPr>
          <p:nvPr/>
        </p:nvSpPr>
        <p:spPr bwMode="auto">
          <a:xfrm>
            <a:off x="344488" y="1412875"/>
            <a:ext cx="9072562" cy="5113263"/>
          </a:xfrm>
          <a:prstGeom prst="roundRect">
            <a:avLst>
              <a:gd name="adj" fmla="val 8167"/>
            </a:avLst>
          </a:prstGeom>
          <a:gradFill rotWithShape="1">
            <a:gsLst>
              <a:gs pos="0">
                <a:srgbClr val="FFCCFF"/>
              </a:gs>
              <a:gs pos="50000">
                <a:srgbClr val="FFFFFF"/>
              </a:gs>
              <a:gs pos="100000">
                <a:srgbClr val="FFCCFF"/>
              </a:gs>
            </a:gsLst>
            <a:lin ang="2700000" scaled="1"/>
          </a:gradFill>
          <a:ln w="9525">
            <a:solidFill>
              <a:schemeClr val="tx1"/>
            </a:solidFill>
            <a:round/>
            <a:headEnd/>
            <a:tailEnd/>
          </a:ln>
        </p:spPr>
        <p:txBody>
          <a:bodyPr lIns="95793" tIns="47896" rIns="95793" bIns="47896" anchor="ctr"/>
          <a:lstStyle>
            <a:lvl1pPr marL="282575" indent="-2825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lnSpc>
                <a:spcPct val="150000"/>
              </a:lnSpc>
              <a:buFontTx/>
              <a:buNone/>
            </a:pPr>
            <a:r>
              <a:rPr lang="ja-JP" altLang="en-US" sz="2800" dirty="0">
                <a:latin typeface="HG丸ｺﾞｼｯｸM-PRO" panose="020F0600000000000000" pitchFamily="50" charset="-128"/>
                <a:ea typeface="HG丸ｺﾞｼｯｸM-PRO" panose="020F0600000000000000" pitchFamily="50" charset="-128"/>
              </a:rPr>
              <a:t>　</a:t>
            </a:r>
            <a:endParaRPr lang="en-US" altLang="ja-JP" sz="2800" dirty="0">
              <a:latin typeface="HG丸ｺﾞｼｯｸM-PRO" panose="020F0600000000000000" pitchFamily="50" charset="-128"/>
              <a:ea typeface="HG丸ｺﾞｼｯｸM-PRO" panose="020F0600000000000000" pitchFamily="50" charset="-128"/>
            </a:endParaRPr>
          </a:p>
          <a:p>
            <a:pPr eaLnBrk="1" hangingPunct="1">
              <a:lnSpc>
                <a:spcPct val="150000"/>
              </a:lnSpc>
              <a:buFontTx/>
              <a:buNone/>
            </a:pPr>
            <a:r>
              <a:rPr lang="ja-JP" altLang="en-US" sz="2800" dirty="0">
                <a:latin typeface="HG丸ｺﾞｼｯｸM-PRO" panose="020F0600000000000000" pitchFamily="50" charset="-128"/>
                <a:ea typeface="HG丸ｺﾞｼｯｸM-PRO" panose="020F0600000000000000" pitchFamily="50" charset="-128"/>
              </a:rPr>
              <a:t>　「再発防止委員会からの提言」が産科医療の質の</a:t>
            </a:r>
            <a:endParaRPr lang="en-US" altLang="ja-JP" sz="2800" dirty="0">
              <a:latin typeface="HG丸ｺﾞｼｯｸM-PRO" panose="020F0600000000000000" pitchFamily="50" charset="-128"/>
              <a:ea typeface="HG丸ｺﾞｼｯｸM-PRO" panose="020F0600000000000000" pitchFamily="50" charset="-128"/>
            </a:endParaRPr>
          </a:p>
          <a:p>
            <a:pPr eaLnBrk="1" hangingPunct="1">
              <a:lnSpc>
                <a:spcPct val="150000"/>
              </a:lnSpc>
              <a:buFontTx/>
              <a:buNone/>
            </a:pPr>
            <a:r>
              <a:rPr lang="ja-JP" altLang="en-US" sz="2800" dirty="0">
                <a:latin typeface="HG丸ｺﾞｼｯｸM-PRO" panose="020F0600000000000000" pitchFamily="50" charset="-128"/>
                <a:ea typeface="HG丸ｺﾞｼｯｸM-PRO" panose="020F0600000000000000" pitchFamily="50" charset="-128"/>
              </a:rPr>
              <a:t>　向上に活かされているか、その動向を出生年別に把</a:t>
            </a:r>
            <a:endParaRPr lang="en-US" altLang="ja-JP" sz="2800" dirty="0">
              <a:latin typeface="HG丸ｺﾞｼｯｸM-PRO" panose="020F0600000000000000" pitchFamily="50" charset="-128"/>
              <a:ea typeface="HG丸ｺﾞｼｯｸM-PRO" panose="020F0600000000000000" pitchFamily="50" charset="-128"/>
            </a:endParaRPr>
          </a:p>
          <a:p>
            <a:pPr eaLnBrk="1" hangingPunct="1">
              <a:lnSpc>
                <a:spcPct val="150000"/>
              </a:lnSpc>
              <a:buFontTx/>
              <a:buNone/>
            </a:pPr>
            <a:r>
              <a:rPr lang="ja-JP" altLang="en-US" sz="2800" dirty="0">
                <a:latin typeface="HG丸ｺﾞｼｯｸM-PRO" panose="020F0600000000000000" pitchFamily="50" charset="-128"/>
                <a:ea typeface="HG丸ｺﾞｼｯｸM-PRO" panose="020F0600000000000000" pitchFamily="50" charset="-128"/>
              </a:rPr>
              <a:t>　</a:t>
            </a:r>
            <a:r>
              <a:rPr lang="ja-JP" altLang="en-US" sz="2800" dirty="0" err="1">
                <a:latin typeface="HG丸ｺﾞｼｯｸM-PRO" panose="020F0600000000000000" pitchFamily="50" charset="-128"/>
                <a:ea typeface="HG丸ｺﾞｼｯｸM-PRO" panose="020F0600000000000000" pitchFamily="50" charset="-128"/>
              </a:rPr>
              <a:t>握する</a:t>
            </a:r>
            <a:r>
              <a:rPr lang="ja-JP" altLang="en-US" sz="2800" dirty="0">
                <a:latin typeface="HG丸ｺﾞｼｯｸM-PRO" panose="020F0600000000000000" pitchFamily="50" charset="-128"/>
                <a:ea typeface="HG丸ｺﾞｼｯｸM-PRO" panose="020F0600000000000000" pitchFamily="50" charset="-128"/>
              </a:rPr>
              <a:t>ために分析を行った。出生した年毎に分析対</a:t>
            </a:r>
            <a:endParaRPr lang="en-US" altLang="ja-JP" sz="2800" dirty="0">
              <a:latin typeface="HG丸ｺﾞｼｯｸM-PRO" panose="020F0600000000000000" pitchFamily="50" charset="-128"/>
              <a:ea typeface="HG丸ｺﾞｼｯｸM-PRO" panose="020F0600000000000000" pitchFamily="50" charset="-128"/>
            </a:endParaRPr>
          </a:p>
          <a:p>
            <a:pPr eaLnBrk="1" hangingPunct="1">
              <a:lnSpc>
                <a:spcPct val="150000"/>
              </a:lnSpc>
              <a:buFontTx/>
              <a:buNone/>
            </a:pPr>
            <a:r>
              <a:rPr lang="ja-JP" altLang="en-US" sz="2800" dirty="0">
                <a:latin typeface="HG丸ｺﾞｼｯｸM-PRO" panose="020F0600000000000000" pitchFamily="50" charset="-128"/>
                <a:ea typeface="HG丸ｺﾞｼｯｸM-PRO" panose="020F0600000000000000" pitchFamily="50" charset="-128"/>
              </a:rPr>
              <a:t>　象事例が増えていく中、取り上げたテーマの出生年</a:t>
            </a:r>
            <a:endParaRPr lang="en-US" altLang="ja-JP" sz="2800" dirty="0">
              <a:latin typeface="HG丸ｺﾞｼｯｸM-PRO" panose="020F0600000000000000" pitchFamily="50" charset="-128"/>
              <a:ea typeface="HG丸ｺﾞｼｯｸM-PRO" panose="020F0600000000000000" pitchFamily="50" charset="-128"/>
            </a:endParaRPr>
          </a:p>
          <a:p>
            <a:pPr eaLnBrk="1" hangingPunct="1">
              <a:lnSpc>
                <a:spcPct val="150000"/>
              </a:lnSpc>
              <a:buFontTx/>
              <a:buNone/>
            </a:pPr>
            <a:r>
              <a:rPr lang="ja-JP" altLang="en-US" sz="2800" dirty="0">
                <a:latin typeface="HG丸ｺﾞｼｯｸM-PRO" panose="020F0600000000000000" pitchFamily="50" charset="-128"/>
                <a:ea typeface="HG丸ｺﾞｼｯｸM-PRO" panose="020F0600000000000000" pitchFamily="50" charset="-128"/>
              </a:rPr>
              <a:t>　別の疫学的な分析を可能な範囲で行っていくことで、</a:t>
            </a:r>
            <a:endParaRPr lang="en-US" altLang="ja-JP" sz="2800" dirty="0">
              <a:latin typeface="HG丸ｺﾞｼｯｸM-PRO" panose="020F0600000000000000" pitchFamily="50" charset="-128"/>
              <a:ea typeface="HG丸ｺﾞｼｯｸM-PRO" panose="020F0600000000000000" pitchFamily="50" charset="-128"/>
            </a:endParaRPr>
          </a:p>
          <a:p>
            <a:pPr eaLnBrk="1" hangingPunct="1">
              <a:lnSpc>
                <a:spcPct val="150000"/>
              </a:lnSpc>
              <a:buFontTx/>
              <a:buNone/>
            </a:pPr>
            <a:r>
              <a:rPr lang="ja-JP" altLang="en-US" sz="2800" dirty="0">
                <a:latin typeface="HG丸ｺﾞｼｯｸM-PRO" panose="020F0600000000000000" pitchFamily="50" charset="-128"/>
                <a:ea typeface="HG丸ｺﾞｼｯｸM-PRO" panose="020F0600000000000000" pitchFamily="50" charset="-128"/>
              </a:rPr>
              <a:t>　産科医療の質の向上への取組みの動向を知ることが</a:t>
            </a:r>
            <a:endParaRPr lang="en-US" altLang="ja-JP" sz="2800" dirty="0">
              <a:latin typeface="HG丸ｺﾞｼｯｸM-PRO" panose="020F0600000000000000" pitchFamily="50" charset="-128"/>
              <a:ea typeface="HG丸ｺﾞｼｯｸM-PRO" panose="020F0600000000000000" pitchFamily="50" charset="-128"/>
            </a:endParaRPr>
          </a:p>
          <a:p>
            <a:pPr eaLnBrk="1" hangingPunct="1">
              <a:lnSpc>
                <a:spcPct val="150000"/>
              </a:lnSpc>
              <a:buFontTx/>
              <a:buNone/>
            </a:pPr>
            <a:r>
              <a:rPr lang="ja-JP" altLang="en-US" sz="2800" dirty="0">
                <a:latin typeface="HG丸ｺﾞｼｯｸM-PRO" panose="020F0600000000000000" pitchFamily="50" charset="-128"/>
                <a:ea typeface="HG丸ｺﾞｼｯｸM-PRO" panose="020F0600000000000000" pitchFamily="50" charset="-128"/>
              </a:rPr>
              <a:t>　できるものと考える。</a:t>
            </a:r>
          </a:p>
          <a:p>
            <a:pPr eaLnBrk="1" hangingPunct="1">
              <a:lnSpc>
                <a:spcPct val="120000"/>
              </a:lnSpc>
              <a:buFontTx/>
              <a:buNone/>
            </a:pPr>
            <a:endParaRPr lang="ja-JP" altLang="en-US" sz="2800" dirty="0">
              <a:latin typeface="HG丸ｺﾞｼｯｸM-PRO" panose="020F0600000000000000" pitchFamily="50" charset="-128"/>
              <a:ea typeface="HG丸ｺﾞｼｯｸM-PRO" panose="020F0600000000000000" pitchFamily="50" charset="-128"/>
            </a:endParaRPr>
          </a:p>
        </p:txBody>
      </p:sp>
      <p:sp>
        <p:nvSpPr>
          <p:cNvPr id="5" name="テキスト ボックス 4">
            <a:extLst>
              <a:ext uri="{FF2B5EF4-FFF2-40B4-BE49-F238E27FC236}">
                <a16:creationId xmlns:a16="http://schemas.microsoft.com/office/drawing/2014/main" id="{F13DB1E5-A77B-450B-91AA-88C3DA239EE7}"/>
              </a:ext>
            </a:extLst>
          </p:cNvPr>
          <p:cNvSpPr txBox="1"/>
          <p:nvPr/>
        </p:nvSpPr>
        <p:spPr>
          <a:xfrm>
            <a:off x="481454" y="6526138"/>
            <a:ext cx="7079903" cy="246221"/>
          </a:xfrm>
          <a:prstGeom prst="rect">
            <a:avLst/>
          </a:prstGeom>
          <a:noFill/>
        </p:spPr>
        <p:txBody>
          <a:bodyPr wrap="square" rtlCol="0">
            <a:spAutoFit/>
          </a:bodyPr>
          <a:lstStyle/>
          <a:p>
            <a:r>
              <a:rPr lang="ja-JP" altLang="en-US" sz="1000" dirty="0">
                <a:latin typeface="HG丸ｺﾞｼｯｸM-PRO" panose="020F0600000000000000" pitchFamily="50" charset="-128"/>
              </a:rPr>
              <a:t>注）表に記載している割合は、計算過程において四捨五入しているため、その合計が</a:t>
            </a:r>
            <a:r>
              <a:rPr lang="en-US" altLang="ja-JP" sz="1000" dirty="0">
                <a:latin typeface="HG丸ｺﾞｼｯｸM-PRO" panose="020F0600000000000000" pitchFamily="50" charset="-128"/>
              </a:rPr>
              <a:t>100.0</a:t>
            </a:r>
            <a:r>
              <a:rPr lang="ja-JP" altLang="en-US" sz="1000" dirty="0">
                <a:latin typeface="HG丸ｺﾞｼｯｸM-PRO" panose="020F0600000000000000" pitchFamily="50" charset="-128"/>
              </a:rPr>
              <a:t>％にならない場合がある。</a:t>
            </a:r>
            <a:endParaRPr lang="en-US" altLang="ja-JP" sz="1000" dirty="0">
              <a:latin typeface="HG丸ｺﾞｼｯｸM-PRO" panose="020F0600000000000000" pitchFamily="50" charset="-128"/>
            </a:endParaRPr>
          </a:p>
        </p:txBody>
      </p:sp>
      <p:sp>
        <p:nvSpPr>
          <p:cNvPr id="2" name="スライド番号プレースホルダー 1">
            <a:extLst>
              <a:ext uri="{FF2B5EF4-FFF2-40B4-BE49-F238E27FC236}">
                <a16:creationId xmlns:a16="http://schemas.microsoft.com/office/drawing/2014/main" id="{2049210C-9237-4872-9057-0AED54A03F7D}"/>
              </a:ext>
            </a:extLst>
          </p:cNvPr>
          <p:cNvSpPr>
            <a:spLocks noGrp="1"/>
          </p:cNvSpPr>
          <p:nvPr>
            <p:ph type="sldNum" sz="quarter" idx="12"/>
          </p:nvPr>
        </p:nvSpPr>
        <p:spPr/>
        <p:txBody>
          <a:bodyPr/>
          <a:lstStyle/>
          <a:p>
            <a:pPr>
              <a:defRPr/>
            </a:pPr>
            <a:fld id="{930F64EC-FE0A-4460-B896-894E0E1B6F85}" type="slidenum">
              <a:rPr lang="ja-JP" altLang="en-US" smtClean="0"/>
              <a:pPr>
                <a:defRPr/>
              </a:pPr>
              <a:t>70</a:t>
            </a:fld>
            <a:endParaRPr lang="en-US" altLang="ja-JP"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3394646" y="342976"/>
            <a:ext cx="2501781" cy="650725"/>
          </a:xfrm>
        </p:spPr>
        <p:txBody>
          <a:bodyPr/>
          <a:lstStyle/>
          <a:p>
            <a:pPr eaLnBrk="1" hangingPunct="1"/>
            <a:r>
              <a:rPr lang="ja-JP" altLang="en-US" dirty="0">
                <a:solidFill>
                  <a:srgbClr val="000000"/>
                </a:solidFill>
              </a:rPr>
              <a:t>分析対象①</a:t>
            </a:r>
            <a:endParaRPr lang="ja-JP" altLang="en-US" dirty="0"/>
          </a:p>
        </p:txBody>
      </p:sp>
      <p:sp>
        <p:nvSpPr>
          <p:cNvPr id="89092" name="AutoShape 3"/>
          <p:cNvSpPr>
            <a:spLocks noChangeArrowheads="1"/>
          </p:cNvSpPr>
          <p:nvPr/>
        </p:nvSpPr>
        <p:spPr bwMode="auto">
          <a:xfrm>
            <a:off x="271463" y="1341438"/>
            <a:ext cx="9151937" cy="4897437"/>
          </a:xfrm>
          <a:prstGeom prst="roundRect">
            <a:avLst>
              <a:gd name="adj" fmla="val 9153"/>
            </a:avLst>
          </a:prstGeom>
          <a:gradFill rotWithShape="1">
            <a:gsLst>
              <a:gs pos="0">
                <a:srgbClr val="FFCCFF"/>
              </a:gs>
              <a:gs pos="50000">
                <a:srgbClr val="FFFFFF"/>
              </a:gs>
              <a:gs pos="100000">
                <a:srgbClr val="FFCCFF"/>
              </a:gs>
            </a:gsLst>
            <a:lin ang="2700000" scaled="1"/>
          </a:gradFill>
          <a:ln w="9525">
            <a:solidFill>
              <a:schemeClr val="tx1"/>
            </a:solidFill>
            <a:round/>
            <a:headEnd/>
            <a:tailEnd/>
          </a:ln>
        </p:spPr>
        <p:txBody>
          <a:bodyPr lIns="95793" tIns="47896" rIns="95793" bIns="47896" anchor="ctr"/>
          <a:lstStyle>
            <a:lvl1pPr marL="231775" indent="-2317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a:lnSpc>
                <a:spcPct val="150000"/>
              </a:lnSpc>
              <a:buFontTx/>
              <a:buNone/>
            </a:pPr>
            <a:r>
              <a:rPr lang="ja-JP" altLang="en-US" sz="3600" dirty="0">
                <a:latin typeface="HG丸ｺﾞｼｯｸM-PRO" panose="020F0600000000000000" pitchFamily="50" charset="-128"/>
                <a:ea typeface="HG丸ｺﾞｼｯｸM-PRO" panose="020F0600000000000000" pitchFamily="50" charset="-128"/>
              </a:rPr>
              <a:t>　</a:t>
            </a:r>
            <a:r>
              <a:rPr lang="ja-JP" altLang="en-US" sz="3200" dirty="0">
                <a:latin typeface="HG丸ｺﾞｼｯｸM-PRO" panose="020F0600000000000000" pitchFamily="50" charset="-128"/>
                <a:ea typeface="HG丸ｺﾞｼｯｸM-PRO" panose="020F0600000000000000" pitchFamily="50" charset="-128"/>
              </a:rPr>
              <a:t>本制度で補償対象となった脳性麻痺事例のうち、</a:t>
            </a:r>
            <a:r>
              <a:rPr lang="en-US" altLang="ja-JP" sz="3200" dirty="0">
                <a:latin typeface="HG丸ｺﾞｼｯｸM-PRO" panose="020F0600000000000000" pitchFamily="50" charset="-128"/>
                <a:ea typeface="HG丸ｺﾞｼｯｸM-PRO" panose="020F0600000000000000" pitchFamily="50" charset="-128"/>
              </a:rPr>
              <a:t>2018</a:t>
            </a:r>
            <a:r>
              <a:rPr lang="ja-JP" altLang="en-US" sz="3200" dirty="0">
                <a:latin typeface="HG丸ｺﾞｼｯｸM-PRO" panose="020F0600000000000000" pitchFamily="50" charset="-128"/>
                <a:ea typeface="HG丸ｺﾞｼｯｸM-PRO" panose="020F0600000000000000" pitchFamily="50" charset="-128"/>
              </a:rPr>
              <a:t>年</a:t>
            </a:r>
            <a:r>
              <a:rPr lang="en-US" altLang="ja-JP" sz="3200" dirty="0">
                <a:latin typeface="HG丸ｺﾞｼｯｸM-PRO" panose="020F0600000000000000" pitchFamily="50" charset="-128"/>
                <a:ea typeface="HG丸ｺﾞｼｯｸM-PRO" panose="020F0600000000000000" pitchFamily="50" charset="-128"/>
              </a:rPr>
              <a:t>9</a:t>
            </a:r>
            <a:r>
              <a:rPr lang="ja-JP" altLang="en-US" sz="3200" dirty="0">
                <a:latin typeface="HG丸ｺﾞｼｯｸM-PRO" panose="020F0600000000000000" pitchFamily="50" charset="-128"/>
                <a:ea typeface="HG丸ｺﾞｼｯｸM-PRO" panose="020F0600000000000000" pitchFamily="50" charset="-128"/>
              </a:rPr>
              <a:t>月末までに原因分析報告書を送付した事例</a:t>
            </a:r>
            <a:r>
              <a:rPr lang="en-US" altLang="ja-JP" sz="3200" dirty="0">
                <a:latin typeface="HG丸ｺﾞｼｯｸM-PRO" panose="020F0600000000000000" pitchFamily="50" charset="-128"/>
                <a:ea typeface="HG丸ｺﾞｼｯｸM-PRO" panose="020F0600000000000000" pitchFamily="50" charset="-128"/>
              </a:rPr>
              <a:t>2,113</a:t>
            </a:r>
            <a:r>
              <a:rPr lang="ja-JP" altLang="en-US" sz="3200" dirty="0">
                <a:latin typeface="HG丸ｺﾞｼｯｸM-PRO" panose="020F0600000000000000" pitchFamily="50" charset="-128"/>
                <a:ea typeface="HG丸ｺﾞｼｯｸM-PRO" panose="020F0600000000000000" pitchFamily="50" charset="-128"/>
              </a:rPr>
              <a:t>件の中から、</a:t>
            </a:r>
            <a:r>
              <a:rPr lang="en-US" altLang="ja-JP" sz="3200" dirty="0">
                <a:latin typeface="HG丸ｺﾞｼｯｸM-PRO" panose="020F0600000000000000" pitchFamily="50" charset="-128"/>
                <a:ea typeface="HG丸ｺﾞｼｯｸM-PRO" panose="020F0600000000000000" pitchFamily="50" charset="-128"/>
              </a:rPr>
              <a:t>2009</a:t>
            </a:r>
            <a:r>
              <a:rPr lang="ja-JP" altLang="en-US" sz="3200" dirty="0">
                <a:latin typeface="HG丸ｺﾞｼｯｸM-PRO" panose="020F0600000000000000" pitchFamily="50" charset="-128"/>
                <a:ea typeface="HG丸ｺﾞｼｯｸM-PRO" panose="020F0600000000000000" pitchFamily="50" charset="-128"/>
              </a:rPr>
              <a:t>年から</a:t>
            </a:r>
            <a:r>
              <a:rPr lang="en-US" altLang="ja-JP" sz="3200" dirty="0">
                <a:latin typeface="HG丸ｺﾞｼｯｸM-PRO" panose="020F0600000000000000" pitchFamily="50" charset="-128"/>
                <a:ea typeface="HG丸ｺﾞｼｯｸM-PRO" panose="020F0600000000000000" pitchFamily="50" charset="-128"/>
              </a:rPr>
              <a:t>2013</a:t>
            </a:r>
            <a:r>
              <a:rPr lang="ja-JP" altLang="en-US" sz="3200" dirty="0">
                <a:latin typeface="HG丸ｺﾞｼｯｸM-PRO" panose="020F0600000000000000" pitchFamily="50" charset="-128"/>
                <a:ea typeface="HG丸ｺﾞｼｯｸM-PRO" panose="020F0600000000000000" pitchFamily="50" charset="-128"/>
              </a:rPr>
              <a:t>年までに出生した事例、かつ専用診断書作成時年齢が</a:t>
            </a:r>
            <a:r>
              <a:rPr lang="en-US" altLang="ja-JP" sz="3200" dirty="0">
                <a:latin typeface="HG丸ｺﾞｼｯｸM-PRO" panose="020F0600000000000000" pitchFamily="50" charset="-128"/>
                <a:ea typeface="HG丸ｺﾞｼｯｸM-PRO" panose="020F0600000000000000" pitchFamily="50" charset="-128"/>
              </a:rPr>
              <a:t>0</a:t>
            </a:r>
            <a:r>
              <a:rPr lang="ja-JP" altLang="en-US" sz="3200" dirty="0">
                <a:latin typeface="HG丸ｺﾞｼｯｸM-PRO" panose="020F0600000000000000" pitchFamily="50" charset="-128"/>
                <a:ea typeface="HG丸ｺﾞｼｯｸM-PRO" panose="020F0600000000000000" pitchFamily="50" charset="-128"/>
              </a:rPr>
              <a:t>歳および</a:t>
            </a:r>
            <a:r>
              <a:rPr lang="en-US" altLang="ja-JP" sz="3200" dirty="0">
                <a:latin typeface="HG丸ｺﾞｼｯｸM-PRO" panose="020F0600000000000000" pitchFamily="50" charset="-128"/>
                <a:ea typeface="HG丸ｺﾞｼｯｸM-PRO" panose="020F0600000000000000" pitchFamily="50" charset="-128"/>
              </a:rPr>
              <a:t>1</a:t>
            </a:r>
            <a:r>
              <a:rPr lang="ja-JP" altLang="en-US" sz="3200" dirty="0">
                <a:latin typeface="HG丸ｺﾞｼｯｸM-PRO" panose="020F0600000000000000" pitchFamily="50" charset="-128"/>
                <a:ea typeface="HG丸ｺﾞｼｯｸM-PRO" panose="020F0600000000000000" pitchFamily="50" charset="-128"/>
              </a:rPr>
              <a:t>歳であった事例</a:t>
            </a:r>
            <a:r>
              <a:rPr lang="en-US" altLang="ja-JP" sz="3200" dirty="0">
                <a:latin typeface="HG丸ｺﾞｼｯｸM-PRO" panose="020F0600000000000000" pitchFamily="50" charset="-128"/>
                <a:ea typeface="HG丸ｺﾞｼｯｸM-PRO" panose="020F0600000000000000" pitchFamily="50" charset="-128"/>
              </a:rPr>
              <a:t>817</a:t>
            </a:r>
            <a:r>
              <a:rPr lang="ja-JP" altLang="en-US" sz="3200" dirty="0">
                <a:latin typeface="HG丸ｺﾞｼｯｸM-PRO" panose="020F0600000000000000" pitchFamily="50" charset="-128"/>
                <a:ea typeface="HG丸ｺﾞｼｯｸM-PRO" panose="020F0600000000000000" pitchFamily="50" charset="-128"/>
              </a:rPr>
              <a:t>件を分析対象とした。</a:t>
            </a:r>
            <a:endParaRPr lang="ja-JP" altLang="en-US" sz="3600" dirty="0">
              <a:latin typeface="HG丸ｺﾞｼｯｸM-PRO" panose="020F0600000000000000" pitchFamily="50" charset="-128"/>
              <a:ea typeface="HG丸ｺﾞｼｯｸM-PRO" panose="020F0600000000000000" pitchFamily="50" charset="-128"/>
            </a:endParaRPr>
          </a:p>
        </p:txBody>
      </p:sp>
      <p:sp>
        <p:nvSpPr>
          <p:cNvPr id="2" name="スライド番号プレースホルダー 1">
            <a:extLst>
              <a:ext uri="{FF2B5EF4-FFF2-40B4-BE49-F238E27FC236}">
                <a16:creationId xmlns:a16="http://schemas.microsoft.com/office/drawing/2014/main" id="{F6B2BDF4-AE95-470F-8347-E1A27D0BCEB0}"/>
              </a:ext>
            </a:extLst>
          </p:cNvPr>
          <p:cNvSpPr>
            <a:spLocks noGrp="1"/>
          </p:cNvSpPr>
          <p:nvPr>
            <p:ph type="sldNum" sz="quarter" idx="12"/>
          </p:nvPr>
        </p:nvSpPr>
        <p:spPr/>
        <p:txBody>
          <a:bodyPr/>
          <a:lstStyle/>
          <a:p>
            <a:pPr>
              <a:defRPr/>
            </a:pPr>
            <a:fld id="{930F64EC-FE0A-4460-B896-894E0E1B6F85}" type="slidenum">
              <a:rPr lang="ja-JP" altLang="en-US" smtClean="0"/>
              <a:pPr>
                <a:defRPr/>
              </a:pPr>
              <a:t>71</a:t>
            </a:fld>
            <a:endParaRPr lang="en-US" altLang="ja-JP"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3394646" y="342976"/>
            <a:ext cx="2501781" cy="650725"/>
          </a:xfrm>
        </p:spPr>
        <p:txBody>
          <a:bodyPr/>
          <a:lstStyle/>
          <a:p>
            <a:pPr eaLnBrk="1" hangingPunct="1"/>
            <a:r>
              <a:rPr lang="ja-JP" altLang="en-US" dirty="0">
                <a:solidFill>
                  <a:srgbClr val="000000"/>
                </a:solidFill>
              </a:rPr>
              <a:t>分析対象②</a:t>
            </a:r>
            <a:endParaRPr lang="ja-JP" altLang="en-US" dirty="0"/>
          </a:p>
        </p:txBody>
      </p:sp>
      <p:sp>
        <p:nvSpPr>
          <p:cNvPr id="89092" name="AutoShape 3"/>
          <p:cNvSpPr>
            <a:spLocks noChangeArrowheads="1"/>
          </p:cNvSpPr>
          <p:nvPr/>
        </p:nvSpPr>
        <p:spPr bwMode="auto">
          <a:xfrm>
            <a:off x="347382" y="1269554"/>
            <a:ext cx="9151937" cy="5184576"/>
          </a:xfrm>
          <a:prstGeom prst="roundRect">
            <a:avLst>
              <a:gd name="adj" fmla="val 9153"/>
            </a:avLst>
          </a:prstGeom>
          <a:gradFill rotWithShape="1">
            <a:gsLst>
              <a:gs pos="0">
                <a:srgbClr val="FFCCFF"/>
              </a:gs>
              <a:gs pos="50000">
                <a:srgbClr val="FFFFFF"/>
              </a:gs>
              <a:gs pos="100000">
                <a:srgbClr val="FFCCFF"/>
              </a:gs>
            </a:gsLst>
            <a:lin ang="2700000" scaled="1"/>
          </a:gradFill>
          <a:ln w="9525">
            <a:solidFill>
              <a:schemeClr val="tx1"/>
            </a:solidFill>
            <a:round/>
            <a:headEnd/>
            <a:tailEnd/>
          </a:ln>
        </p:spPr>
        <p:txBody>
          <a:bodyPr lIns="95793" tIns="47896" rIns="95793" bIns="47896" anchor="ctr"/>
          <a:lstStyle>
            <a:lvl1pPr marL="231775" indent="-2317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a:lnSpc>
                <a:spcPct val="150000"/>
              </a:lnSpc>
              <a:buFontTx/>
              <a:buNone/>
            </a:pPr>
            <a:r>
              <a:rPr lang="ja-JP" altLang="en-US" sz="3600" dirty="0">
                <a:latin typeface="HG丸ｺﾞｼｯｸM-PRO" panose="020F0600000000000000" pitchFamily="50" charset="-128"/>
                <a:ea typeface="HG丸ｺﾞｼｯｸM-PRO" panose="020F0600000000000000" pitchFamily="50" charset="-128"/>
              </a:rPr>
              <a:t>　</a:t>
            </a:r>
          </a:p>
        </p:txBody>
      </p:sp>
      <p:sp>
        <p:nvSpPr>
          <p:cNvPr id="5" name="テキスト ボックス 4"/>
          <p:cNvSpPr txBox="1"/>
          <p:nvPr/>
        </p:nvSpPr>
        <p:spPr>
          <a:xfrm>
            <a:off x="1279798" y="5525284"/>
            <a:ext cx="6707860" cy="784830"/>
          </a:xfrm>
          <a:prstGeom prst="rect">
            <a:avLst/>
          </a:prstGeom>
          <a:noFill/>
        </p:spPr>
        <p:txBody>
          <a:bodyPr wrap="square" rtlCol="0">
            <a:spAutoFit/>
          </a:bodyPr>
          <a:lstStyle/>
          <a:p>
            <a:r>
              <a:rPr lang="ja-JP" altLang="en-US" sz="900" dirty="0"/>
              <a:t>注１）「 分析対象事例」は、</a:t>
            </a:r>
            <a:r>
              <a:rPr lang="en-US" altLang="ja-JP" sz="900" dirty="0"/>
              <a:t>2009</a:t>
            </a:r>
            <a:r>
              <a:rPr lang="ja-JP" altLang="en-US" sz="900" dirty="0"/>
              <a:t>年から</a:t>
            </a:r>
            <a:r>
              <a:rPr lang="en-US" altLang="ja-JP" sz="900" dirty="0"/>
              <a:t>2013</a:t>
            </a:r>
            <a:r>
              <a:rPr lang="ja-JP" altLang="en-US" sz="900" dirty="0"/>
              <a:t>年に出生した事例、かつ専用診断書作成時年齢</a:t>
            </a:r>
            <a:r>
              <a:rPr lang="en-US" altLang="ja-JP" sz="900" dirty="0"/>
              <a:t>0</a:t>
            </a:r>
            <a:r>
              <a:rPr lang="ja-JP" altLang="en-US" sz="900" dirty="0"/>
              <a:t>歳および</a:t>
            </a:r>
            <a:r>
              <a:rPr lang="en-US" altLang="ja-JP" sz="900" dirty="0"/>
              <a:t>1</a:t>
            </a:r>
            <a:r>
              <a:rPr lang="ja-JP" altLang="en-US" sz="900" dirty="0"/>
              <a:t>歳の事例で、原因分析</a:t>
            </a:r>
            <a:endParaRPr lang="en-US" altLang="ja-JP" sz="900" dirty="0"/>
          </a:p>
          <a:p>
            <a:r>
              <a:rPr lang="ja-JP" altLang="en-US" sz="900" dirty="0"/>
              <a:t>　　　　報告書が児・保護者および分娩機関に送付されている事例である。</a:t>
            </a:r>
          </a:p>
          <a:p>
            <a:r>
              <a:rPr lang="ja-JP" altLang="en-US" sz="900" dirty="0"/>
              <a:t>注</a:t>
            </a:r>
            <a:r>
              <a:rPr lang="en-US" altLang="ja-JP" sz="900" dirty="0"/>
              <a:t>2</a:t>
            </a:r>
            <a:r>
              <a:rPr lang="ja-JP" altLang="en-US" sz="900" dirty="0"/>
              <a:t>） </a:t>
            </a:r>
            <a:r>
              <a:rPr lang="en-US" altLang="ja-JP" sz="900" dirty="0"/>
              <a:t>2013</a:t>
            </a:r>
            <a:r>
              <a:rPr lang="ja-JP" altLang="en-US" sz="900" dirty="0"/>
              <a:t>年に出生した事例、かつ専用診断書作成時年齢</a:t>
            </a:r>
            <a:r>
              <a:rPr lang="en-US" altLang="ja-JP" sz="900" dirty="0"/>
              <a:t>1</a:t>
            </a:r>
            <a:r>
              <a:rPr lang="ja-JP" altLang="en-US" sz="900" dirty="0"/>
              <a:t>歳の事例について、</a:t>
            </a:r>
            <a:r>
              <a:rPr lang="en-US" altLang="ja-JP" sz="900" dirty="0"/>
              <a:t>2</a:t>
            </a:r>
            <a:r>
              <a:rPr lang="ja-JP" altLang="en-US" sz="900" dirty="0"/>
              <a:t>件が未送付であり、</a:t>
            </a:r>
            <a:r>
              <a:rPr lang="en-US" altLang="ja-JP" sz="900" dirty="0"/>
              <a:t>2</a:t>
            </a:r>
            <a:r>
              <a:rPr lang="ja-JP" altLang="en-US" sz="900" dirty="0"/>
              <a:t>件は「分析対象事例」</a:t>
            </a:r>
            <a:endParaRPr lang="en-US" altLang="ja-JP" sz="900" dirty="0"/>
          </a:p>
          <a:p>
            <a:r>
              <a:rPr lang="ja-JP" altLang="en-US" sz="900" dirty="0"/>
              <a:t>　　　には含められないが、ほとんどの原因分析報告書が送付されているため、</a:t>
            </a:r>
            <a:r>
              <a:rPr lang="en-US" altLang="ja-JP" sz="900" dirty="0"/>
              <a:t>2013</a:t>
            </a:r>
            <a:r>
              <a:rPr lang="ja-JP" altLang="en-US" sz="900" dirty="0"/>
              <a:t>年に出生かつ専用診断書作成時年齢</a:t>
            </a:r>
            <a:r>
              <a:rPr lang="en-US" altLang="ja-JP" sz="900" dirty="0"/>
              <a:t>1</a:t>
            </a:r>
            <a:r>
              <a:rPr lang="ja-JP" altLang="en-US" sz="900" dirty="0"/>
              <a:t>歳の</a:t>
            </a:r>
            <a:endParaRPr lang="en-US" altLang="ja-JP" sz="900" dirty="0"/>
          </a:p>
          <a:p>
            <a:r>
              <a:rPr lang="ja-JP" altLang="en-US" sz="900" dirty="0"/>
              <a:t>　　　事例も、本章の分析対象事例としている。</a:t>
            </a:r>
          </a:p>
        </p:txBody>
      </p:sp>
      <p:pic>
        <p:nvPicPr>
          <p:cNvPr id="2" name="図 1">
            <a:extLst>
              <a:ext uri="{FF2B5EF4-FFF2-40B4-BE49-F238E27FC236}">
                <a16:creationId xmlns:a16="http://schemas.microsoft.com/office/drawing/2014/main" id="{267A3B7A-487F-4077-9B8F-FB7186907960}"/>
              </a:ext>
            </a:extLst>
          </p:cNvPr>
          <p:cNvPicPr>
            <a:picLocks noChangeAspect="1"/>
          </p:cNvPicPr>
          <p:nvPr/>
        </p:nvPicPr>
        <p:blipFill rotWithShape="1">
          <a:blip r:embed="rId2"/>
          <a:srcRect l="22408" t="21075" r="37832" b="16278"/>
          <a:stretch/>
        </p:blipFill>
        <p:spPr>
          <a:xfrm>
            <a:off x="2254213" y="1400969"/>
            <a:ext cx="4759030" cy="4057650"/>
          </a:xfrm>
          <a:prstGeom prst="rect">
            <a:avLst/>
          </a:prstGeom>
        </p:spPr>
      </p:pic>
      <p:sp>
        <p:nvSpPr>
          <p:cNvPr id="3" name="スライド番号プレースホルダー 2">
            <a:extLst>
              <a:ext uri="{FF2B5EF4-FFF2-40B4-BE49-F238E27FC236}">
                <a16:creationId xmlns:a16="http://schemas.microsoft.com/office/drawing/2014/main" id="{7C578168-9565-4543-ACE3-32CD4C1056CA}"/>
              </a:ext>
            </a:extLst>
          </p:cNvPr>
          <p:cNvSpPr>
            <a:spLocks noGrp="1"/>
          </p:cNvSpPr>
          <p:nvPr>
            <p:ph type="sldNum" sz="quarter" idx="12"/>
          </p:nvPr>
        </p:nvSpPr>
        <p:spPr/>
        <p:txBody>
          <a:bodyPr/>
          <a:lstStyle/>
          <a:p>
            <a:pPr>
              <a:defRPr/>
            </a:pPr>
            <a:fld id="{930F64EC-FE0A-4460-B896-894E0E1B6F85}" type="slidenum">
              <a:rPr lang="ja-JP" altLang="en-US" smtClean="0"/>
              <a:pPr>
                <a:defRPr/>
              </a:pPr>
              <a:t>72</a:t>
            </a:fld>
            <a:endParaRPr lang="en-US" altLang="ja-JP" dirty="0"/>
          </a:p>
        </p:txBody>
      </p:sp>
    </p:spTree>
    <p:extLst>
      <p:ext uri="{BB962C8B-B14F-4D97-AF65-F5344CB8AC3E}">
        <p14:creationId xmlns:p14="http://schemas.microsoft.com/office/powerpoint/2010/main" val="108609490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2284861" y="341517"/>
            <a:ext cx="5579547" cy="558392"/>
          </a:xfrm>
        </p:spPr>
        <p:txBody>
          <a:bodyPr/>
          <a:lstStyle/>
          <a:p>
            <a:pPr eaLnBrk="1" hangingPunct="1"/>
            <a:r>
              <a:rPr lang="ja-JP" altLang="en-US" sz="3000" dirty="0"/>
              <a:t>分析対象事例にみられた背景①</a:t>
            </a:r>
          </a:p>
        </p:txBody>
      </p:sp>
      <p:sp>
        <p:nvSpPr>
          <p:cNvPr id="90116" name="AutoShape 3"/>
          <p:cNvSpPr>
            <a:spLocks noChangeArrowheads="1"/>
          </p:cNvSpPr>
          <p:nvPr/>
        </p:nvSpPr>
        <p:spPr bwMode="auto">
          <a:xfrm>
            <a:off x="375351" y="1341561"/>
            <a:ext cx="9041700" cy="5334987"/>
          </a:xfrm>
          <a:prstGeom prst="roundRect">
            <a:avLst>
              <a:gd name="adj" fmla="val 9153"/>
            </a:avLst>
          </a:prstGeom>
          <a:gradFill rotWithShape="1">
            <a:gsLst>
              <a:gs pos="0">
                <a:srgbClr val="FFCCFF"/>
              </a:gs>
              <a:gs pos="50000">
                <a:srgbClr val="FFFFFF"/>
              </a:gs>
              <a:gs pos="100000">
                <a:srgbClr val="FFCCFF"/>
              </a:gs>
            </a:gsLst>
            <a:lin ang="2700000" scaled="1"/>
          </a:gradFill>
          <a:ln w="9525">
            <a:solidFill>
              <a:schemeClr val="tx1"/>
            </a:solidFill>
            <a:round/>
            <a:headEnd/>
            <a:tailEnd/>
          </a:ln>
        </p:spPr>
        <p:txBody>
          <a:bodyPr lIns="95793" tIns="47896" rIns="95793" bIns="47896" anchor="ctr"/>
          <a:lstStyle>
            <a:lvl1pPr marL="231775" indent="-2317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a:lnSpc>
                <a:spcPct val="150000"/>
              </a:lnSpc>
              <a:buFontTx/>
              <a:buNone/>
            </a:pPr>
            <a:endParaRPr lang="ja-JP" altLang="en-US" sz="3600">
              <a:latin typeface="HG丸ｺﾞｼｯｸM-PRO" panose="020F0600000000000000" pitchFamily="50" charset="-128"/>
              <a:ea typeface="HG丸ｺﾞｼｯｸM-PRO" panose="020F0600000000000000" pitchFamily="50" charset="-128"/>
            </a:endParaRPr>
          </a:p>
        </p:txBody>
      </p:sp>
      <p:sp>
        <p:nvSpPr>
          <p:cNvPr id="90117" name="正方形/長方形 1"/>
          <p:cNvSpPr>
            <a:spLocks noChangeArrowheads="1"/>
          </p:cNvSpPr>
          <p:nvPr/>
        </p:nvSpPr>
        <p:spPr bwMode="auto">
          <a:xfrm>
            <a:off x="343695" y="1500188"/>
            <a:ext cx="9073356" cy="6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a:lnSpc>
                <a:spcPct val="120000"/>
              </a:lnSpc>
            </a:pPr>
            <a:endParaRPr lang="en-US" altLang="ja-JP" sz="1400" dirty="0">
              <a:latin typeface="HG丸ｺﾞｼｯｸM-PRO" panose="020F0600000000000000" pitchFamily="50" charset="-128"/>
            </a:endParaRPr>
          </a:p>
          <a:p>
            <a:pPr>
              <a:lnSpc>
                <a:spcPct val="120000"/>
              </a:lnSpc>
            </a:pPr>
            <a:endParaRPr lang="en-US" altLang="ja-JP" sz="1400" dirty="0">
              <a:latin typeface="HG丸ｺﾞｼｯｸM-PRO" panose="020F0600000000000000" pitchFamily="50" charset="-128"/>
            </a:endParaRPr>
          </a:p>
        </p:txBody>
      </p:sp>
      <p:sp>
        <p:nvSpPr>
          <p:cNvPr id="7" name="正方形/長方形 1"/>
          <p:cNvSpPr>
            <a:spLocks noChangeArrowheads="1"/>
          </p:cNvSpPr>
          <p:nvPr/>
        </p:nvSpPr>
        <p:spPr bwMode="auto">
          <a:xfrm>
            <a:off x="343695" y="1500188"/>
            <a:ext cx="9073356" cy="6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a:lnSpc>
                <a:spcPct val="120000"/>
              </a:lnSpc>
            </a:pPr>
            <a:endParaRPr lang="en-US" altLang="ja-JP" sz="1400" dirty="0">
              <a:latin typeface="HG丸ｺﾞｼｯｸM-PRO" panose="020F0600000000000000" pitchFamily="50" charset="-128"/>
            </a:endParaRPr>
          </a:p>
          <a:p>
            <a:pPr>
              <a:lnSpc>
                <a:spcPct val="120000"/>
              </a:lnSpc>
            </a:pPr>
            <a:endParaRPr lang="en-US" altLang="ja-JP" sz="1400" dirty="0">
              <a:latin typeface="HG丸ｺﾞｼｯｸM-PRO" panose="020F0600000000000000" pitchFamily="50" charset="-128"/>
            </a:endParaRPr>
          </a:p>
        </p:txBody>
      </p:sp>
      <p:sp>
        <p:nvSpPr>
          <p:cNvPr id="8" name="正方形/長方形 1"/>
          <p:cNvSpPr>
            <a:spLocks noChangeArrowheads="1"/>
          </p:cNvSpPr>
          <p:nvPr/>
        </p:nvSpPr>
        <p:spPr bwMode="auto">
          <a:xfrm>
            <a:off x="559718" y="1629594"/>
            <a:ext cx="90733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r>
              <a:rPr lang="ja-JP" altLang="en-US" sz="1600" b="1" dirty="0">
                <a:latin typeface="+mj-ea"/>
                <a:ea typeface="+mj-ea"/>
              </a:rPr>
              <a:t>分析対象事例</a:t>
            </a:r>
            <a:r>
              <a:rPr lang="en-US" altLang="ja-JP" sz="1600" b="1" dirty="0">
                <a:latin typeface="+mj-ea"/>
                <a:ea typeface="+mj-ea"/>
              </a:rPr>
              <a:t>817</a:t>
            </a:r>
            <a:r>
              <a:rPr lang="ja-JP" altLang="en-US" sz="1600" b="1" dirty="0">
                <a:latin typeface="+mj-ea"/>
                <a:ea typeface="+mj-ea"/>
              </a:rPr>
              <a:t>件にみられた診療体制の背景</a:t>
            </a:r>
            <a:endParaRPr lang="en-US" altLang="ja-JP" sz="1600" b="1" dirty="0">
              <a:latin typeface="+mj-ea"/>
              <a:ea typeface="+mj-ea"/>
            </a:endParaRPr>
          </a:p>
        </p:txBody>
      </p:sp>
      <p:graphicFrame>
        <p:nvGraphicFramePr>
          <p:cNvPr id="6" name="オブジェクト 5">
            <a:extLst>
              <a:ext uri="{FF2B5EF4-FFF2-40B4-BE49-F238E27FC236}">
                <a16:creationId xmlns:a16="http://schemas.microsoft.com/office/drawing/2014/main" id="{30289D02-B75F-4CF5-8B59-83F9BBE7F83E}"/>
              </a:ext>
            </a:extLst>
          </p:cNvPr>
          <p:cNvGraphicFramePr>
            <a:graphicFrameLocks noChangeAspect="1"/>
          </p:cNvGraphicFramePr>
          <p:nvPr>
            <p:extLst/>
          </p:nvPr>
        </p:nvGraphicFramePr>
        <p:xfrm>
          <a:off x="801796" y="2285153"/>
          <a:ext cx="8157153" cy="2781855"/>
        </p:xfrm>
        <a:graphic>
          <a:graphicData uri="http://schemas.openxmlformats.org/presentationml/2006/ole">
            <mc:AlternateContent xmlns:mc="http://schemas.openxmlformats.org/markup-compatibility/2006">
              <mc:Choice xmlns:v="urn:schemas-microsoft-com:vml" Requires="v">
                <p:oleObj spid="_x0000_s14340" name="Worksheet" r:id="rId3" imgW="7010520" imgH="2390828" progId="Excel.Sheet.12">
                  <p:embed/>
                </p:oleObj>
              </mc:Choice>
              <mc:Fallback>
                <p:oleObj name="Worksheet" r:id="rId3" imgW="7010520" imgH="2390828" progId="Excel.Sheet.12">
                  <p:embed/>
                  <p:pic>
                    <p:nvPicPr>
                      <p:cNvPr id="6" name="オブジェクト 5">
                        <a:extLst>
                          <a:ext uri="{FF2B5EF4-FFF2-40B4-BE49-F238E27FC236}">
                            <a16:creationId xmlns:a16="http://schemas.microsoft.com/office/drawing/2014/main" id="{30289D02-B75F-4CF5-8B59-83F9BBE7F83E}"/>
                          </a:ext>
                        </a:extLst>
                      </p:cNvPr>
                      <p:cNvPicPr/>
                      <p:nvPr/>
                    </p:nvPicPr>
                    <p:blipFill>
                      <a:blip r:embed="rId4"/>
                      <a:stretch>
                        <a:fillRect/>
                      </a:stretch>
                    </p:blipFill>
                    <p:spPr>
                      <a:xfrm>
                        <a:off x="801796" y="2285153"/>
                        <a:ext cx="8157153" cy="2781855"/>
                      </a:xfrm>
                      <a:prstGeom prst="rect">
                        <a:avLst/>
                      </a:prstGeom>
                    </p:spPr>
                  </p:pic>
                </p:oleObj>
              </mc:Fallback>
            </mc:AlternateContent>
          </a:graphicData>
        </a:graphic>
      </p:graphicFrame>
      <p:sp>
        <p:nvSpPr>
          <p:cNvPr id="2" name="スライド番号プレースホルダー 1">
            <a:extLst>
              <a:ext uri="{FF2B5EF4-FFF2-40B4-BE49-F238E27FC236}">
                <a16:creationId xmlns:a16="http://schemas.microsoft.com/office/drawing/2014/main" id="{DBB211BB-D787-45C7-B775-35DF1BEF0105}"/>
              </a:ext>
            </a:extLst>
          </p:cNvPr>
          <p:cNvSpPr>
            <a:spLocks noGrp="1"/>
          </p:cNvSpPr>
          <p:nvPr>
            <p:ph type="sldNum" sz="quarter" idx="12"/>
          </p:nvPr>
        </p:nvSpPr>
        <p:spPr/>
        <p:txBody>
          <a:bodyPr/>
          <a:lstStyle/>
          <a:p>
            <a:pPr>
              <a:defRPr/>
            </a:pPr>
            <a:fld id="{930F64EC-FE0A-4460-B896-894E0E1B6F85}" type="slidenum">
              <a:rPr lang="ja-JP" altLang="en-US" smtClean="0"/>
              <a:pPr>
                <a:defRPr/>
              </a:pPr>
              <a:t>73</a:t>
            </a:fld>
            <a:endParaRPr lang="en-US" altLang="ja-JP" dirty="0"/>
          </a:p>
        </p:txBody>
      </p:sp>
    </p:spTree>
    <p:extLst>
      <p:ext uri="{BB962C8B-B14F-4D97-AF65-F5344CB8AC3E}">
        <p14:creationId xmlns:p14="http://schemas.microsoft.com/office/powerpoint/2010/main" val="164431891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2284861" y="341517"/>
            <a:ext cx="5579547" cy="558392"/>
          </a:xfrm>
        </p:spPr>
        <p:txBody>
          <a:bodyPr/>
          <a:lstStyle/>
          <a:p>
            <a:pPr eaLnBrk="1" hangingPunct="1"/>
            <a:r>
              <a:rPr lang="ja-JP" altLang="en-US" sz="3000" dirty="0"/>
              <a:t>分析対象事例にみられた背景②</a:t>
            </a:r>
          </a:p>
        </p:txBody>
      </p:sp>
      <p:sp>
        <p:nvSpPr>
          <p:cNvPr id="90116" name="AutoShape 3"/>
          <p:cNvSpPr>
            <a:spLocks noChangeArrowheads="1"/>
          </p:cNvSpPr>
          <p:nvPr/>
        </p:nvSpPr>
        <p:spPr bwMode="auto">
          <a:xfrm>
            <a:off x="127670" y="1125538"/>
            <a:ext cx="9649072" cy="5616623"/>
          </a:xfrm>
          <a:prstGeom prst="roundRect">
            <a:avLst>
              <a:gd name="adj" fmla="val 9153"/>
            </a:avLst>
          </a:prstGeom>
          <a:gradFill rotWithShape="1">
            <a:gsLst>
              <a:gs pos="0">
                <a:srgbClr val="FFCCFF"/>
              </a:gs>
              <a:gs pos="50000">
                <a:srgbClr val="FFFFFF"/>
              </a:gs>
              <a:gs pos="100000">
                <a:srgbClr val="FFCCFF"/>
              </a:gs>
            </a:gsLst>
            <a:lin ang="2700000" scaled="1"/>
          </a:gradFill>
          <a:ln w="9525">
            <a:solidFill>
              <a:schemeClr val="tx1"/>
            </a:solidFill>
            <a:round/>
            <a:headEnd/>
            <a:tailEnd/>
          </a:ln>
        </p:spPr>
        <p:txBody>
          <a:bodyPr lIns="95793" tIns="47896" rIns="95793" bIns="47896" anchor="ctr"/>
          <a:lstStyle>
            <a:lvl1pPr marL="231775" indent="-2317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a:lnSpc>
                <a:spcPct val="150000"/>
              </a:lnSpc>
              <a:buFontTx/>
              <a:buNone/>
            </a:pPr>
            <a:endParaRPr lang="ja-JP" altLang="en-US" sz="3600">
              <a:latin typeface="HG丸ｺﾞｼｯｸM-PRO" panose="020F0600000000000000" pitchFamily="50" charset="-128"/>
              <a:ea typeface="HG丸ｺﾞｼｯｸM-PRO" panose="020F0600000000000000" pitchFamily="50" charset="-128"/>
            </a:endParaRPr>
          </a:p>
        </p:txBody>
      </p:sp>
      <p:sp>
        <p:nvSpPr>
          <p:cNvPr id="90117" name="正方形/長方形 1"/>
          <p:cNvSpPr>
            <a:spLocks noChangeArrowheads="1"/>
          </p:cNvSpPr>
          <p:nvPr/>
        </p:nvSpPr>
        <p:spPr bwMode="auto">
          <a:xfrm>
            <a:off x="343695" y="1500188"/>
            <a:ext cx="9073356" cy="6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a:lnSpc>
                <a:spcPct val="120000"/>
              </a:lnSpc>
            </a:pPr>
            <a:endParaRPr lang="en-US" altLang="ja-JP" sz="1400" dirty="0">
              <a:latin typeface="HG丸ｺﾞｼｯｸM-PRO" panose="020F0600000000000000" pitchFamily="50" charset="-128"/>
            </a:endParaRPr>
          </a:p>
          <a:p>
            <a:pPr>
              <a:lnSpc>
                <a:spcPct val="120000"/>
              </a:lnSpc>
            </a:pPr>
            <a:endParaRPr lang="en-US" altLang="ja-JP" sz="1400" dirty="0">
              <a:latin typeface="HG丸ｺﾞｼｯｸM-PRO" panose="020F0600000000000000" pitchFamily="50" charset="-128"/>
            </a:endParaRPr>
          </a:p>
        </p:txBody>
      </p:sp>
      <p:sp>
        <p:nvSpPr>
          <p:cNvPr id="7" name="正方形/長方形 1"/>
          <p:cNvSpPr>
            <a:spLocks noChangeArrowheads="1"/>
          </p:cNvSpPr>
          <p:nvPr/>
        </p:nvSpPr>
        <p:spPr bwMode="auto">
          <a:xfrm>
            <a:off x="343695" y="1500188"/>
            <a:ext cx="9073356" cy="6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a:lnSpc>
                <a:spcPct val="120000"/>
              </a:lnSpc>
            </a:pPr>
            <a:endParaRPr lang="en-US" altLang="ja-JP" sz="1400" dirty="0">
              <a:latin typeface="HG丸ｺﾞｼｯｸM-PRO" panose="020F0600000000000000" pitchFamily="50" charset="-128"/>
            </a:endParaRPr>
          </a:p>
          <a:p>
            <a:pPr>
              <a:lnSpc>
                <a:spcPct val="120000"/>
              </a:lnSpc>
            </a:pPr>
            <a:endParaRPr lang="en-US" altLang="ja-JP" sz="1400" dirty="0">
              <a:latin typeface="HG丸ｺﾞｼｯｸM-PRO" panose="020F0600000000000000" pitchFamily="50" charset="-128"/>
            </a:endParaRPr>
          </a:p>
        </p:txBody>
      </p:sp>
      <p:sp>
        <p:nvSpPr>
          <p:cNvPr id="8" name="正方形/長方形 1"/>
          <p:cNvSpPr>
            <a:spLocks noChangeArrowheads="1"/>
          </p:cNvSpPr>
          <p:nvPr/>
        </p:nvSpPr>
        <p:spPr bwMode="auto">
          <a:xfrm>
            <a:off x="127670" y="1197546"/>
            <a:ext cx="9306832" cy="5847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r>
              <a:rPr lang="ja-JP" altLang="en-US" sz="2200" dirty="0">
                <a:latin typeface="+mj-ea"/>
                <a:ea typeface="+mj-ea"/>
              </a:rPr>
              <a:t>○分析対象事例</a:t>
            </a:r>
            <a:r>
              <a:rPr lang="en-US" altLang="ja-JP" sz="2200" dirty="0">
                <a:latin typeface="+mj-ea"/>
                <a:ea typeface="+mj-ea"/>
              </a:rPr>
              <a:t>817</a:t>
            </a:r>
            <a:r>
              <a:rPr lang="ja-JP" altLang="en-US" sz="2200" dirty="0">
                <a:latin typeface="+mj-ea"/>
                <a:ea typeface="+mj-ea"/>
              </a:rPr>
              <a:t>件にみられた妊産婦の背景として、経腟分娩は、</a:t>
            </a:r>
            <a:endParaRPr lang="en-US" altLang="ja-JP" sz="2200" dirty="0">
              <a:latin typeface="+mj-ea"/>
              <a:ea typeface="+mj-ea"/>
            </a:endParaRPr>
          </a:p>
          <a:p>
            <a:r>
              <a:rPr lang="ja-JP" altLang="en-US" sz="2200" dirty="0">
                <a:latin typeface="+mj-ea"/>
                <a:ea typeface="+mj-ea"/>
              </a:rPr>
              <a:t>　</a:t>
            </a:r>
            <a:r>
              <a:rPr lang="en-US" altLang="ja-JP" sz="2200" dirty="0">
                <a:latin typeface="+mj-ea"/>
                <a:ea typeface="+mj-ea"/>
              </a:rPr>
              <a:t>2009</a:t>
            </a:r>
            <a:r>
              <a:rPr lang="ja-JP" altLang="en-US" sz="2200" dirty="0">
                <a:latin typeface="+mj-ea"/>
                <a:ea typeface="+mj-ea"/>
              </a:rPr>
              <a:t>年が</a:t>
            </a:r>
            <a:r>
              <a:rPr lang="en-US" altLang="ja-JP" sz="2200" dirty="0">
                <a:latin typeface="+mj-ea"/>
                <a:ea typeface="+mj-ea"/>
              </a:rPr>
              <a:t>58</a:t>
            </a:r>
            <a:r>
              <a:rPr lang="ja-JP" altLang="en-US" sz="2200" dirty="0">
                <a:latin typeface="+mj-ea"/>
                <a:ea typeface="+mj-ea"/>
              </a:rPr>
              <a:t>件（</a:t>
            </a:r>
            <a:r>
              <a:rPr lang="en-US" altLang="ja-JP" sz="2200" dirty="0">
                <a:latin typeface="+mj-ea"/>
                <a:ea typeface="+mj-ea"/>
              </a:rPr>
              <a:t>38.9</a:t>
            </a:r>
            <a:r>
              <a:rPr lang="ja-JP" altLang="en-US" sz="2200" dirty="0">
                <a:latin typeface="+mj-ea"/>
                <a:ea typeface="+mj-ea"/>
              </a:rPr>
              <a:t>％）、</a:t>
            </a:r>
            <a:r>
              <a:rPr lang="en-US" altLang="ja-JP" sz="2200" dirty="0">
                <a:latin typeface="+mj-ea"/>
                <a:ea typeface="+mj-ea"/>
              </a:rPr>
              <a:t> 2010</a:t>
            </a:r>
            <a:r>
              <a:rPr lang="ja-JP" altLang="en-US" sz="2200" dirty="0">
                <a:latin typeface="+mj-ea"/>
                <a:ea typeface="+mj-ea"/>
              </a:rPr>
              <a:t>年が</a:t>
            </a:r>
            <a:r>
              <a:rPr lang="en-US" altLang="ja-JP" sz="2200" dirty="0">
                <a:latin typeface="+mj-ea"/>
                <a:ea typeface="+mj-ea"/>
              </a:rPr>
              <a:t>61</a:t>
            </a:r>
            <a:r>
              <a:rPr lang="ja-JP" altLang="en-US" sz="2200" dirty="0">
                <a:latin typeface="+mj-ea"/>
                <a:ea typeface="+mj-ea"/>
              </a:rPr>
              <a:t>件（</a:t>
            </a:r>
            <a:r>
              <a:rPr lang="en-US" altLang="ja-JP" sz="2200" dirty="0">
                <a:latin typeface="+mj-ea"/>
                <a:ea typeface="+mj-ea"/>
              </a:rPr>
              <a:t>41.2</a:t>
            </a:r>
            <a:r>
              <a:rPr lang="ja-JP" altLang="en-US" sz="2200" dirty="0">
                <a:latin typeface="+mj-ea"/>
                <a:ea typeface="+mj-ea"/>
              </a:rPr>
              <a:t>％）、</a:t>
            </a:r>
            <a:endParaRPr lang="en-US" altLang="ja-JP" sz="2200" dirty="0">
              <a:latin typeface="+mj-ea"/>
              <a:ea typeface="+mj-ea"/>
            </a:endParaRPr>
          </a:p>
          <a:p>
            <a:r>
              <a:rPr lang="ja-JP" altLang="en-US" sz="2200" dirty="0">
                <a:latin typeface="+mj-ea"/>
                <a:ea typeface="+mj-ea"/>
              </a:rPr>
              <a:t>　</a:t>
            </a:r>
            <a:r>
              <a:rPr lang="en-US" altLang="ja-JP" sz="2200" dirty="0">
                <a:latin typeface="+mj-ea"/>
                <a:ea typeface="+mj-ea"/>
              </a:rPr>
              <a:t>2011</a:t>
            </a:r>
            <a:r>
              <a:rPr lang="ja-JP" altLang="en-US" sz="2200" dirty="0">
                <a:latin typeface="+mj-ea"/>
                <a:ea typeface="+mj-ea"/>
              </a:rPr>
              <a:t>年が</a:t>
            </a:r>
            <a:r>
              <a:rPr lang="en-US" altLang="ja-JP" sz="2200" dirty="0">
                <a:latin typeface="+mj-ea"/>
                <a:ea typeface="+mj-ea"/>
              </a:rPr>
              <a:t>69</a:t>
            </a:r>
            <a:r>
              <a:rPr lang="ja-JP" altLang="en-US" sz="2200" dirty="0">
                <a:latin typeface="+mj-ea"/>
                <a:ea typeface="+mj-ea"/>
              </a:rPr>
              <a:t>件（</a:t>
            </a:r>
            <a:r>
              <a:rPr lang="en-US" altLang="ja-JP" sz="2200" dirty="0">
                <a:latin typeface="+mj-ea"/>
                <a:ea typeface="+mj-ea"/>
              </a:rPr>
              <a:t>44.8</a:t>
            </a:r>
            <a:r>
              <a:rPr lang="ja-JP" altLang="en-US" sz="2200" dirty="0">
                <a:latin typeface="+mj-ea"/>
                <a:ea typeface="+mj-ea"/>
              </a:rPr>
              <a:t>％）、</a:t>
            </a:r>
            <a:r>
              <a:rPr lang="en-US" altLang="ja-JP" sz="2200" dirty="0">
                <a:latin typeface="+mj-ea"/>
                <a:ea typeface="+mj-ea"/>
              </a:rPr>
              <a:t>2012</a:t>
            </a:r>
            <a:r>
              <a:rPr lang="ja-JP" altLang="en-US" sz="2200" dirty="0">
                <a:latin typeface="+mj-ea"/>
                <a:ea typeface="+mj-ea"/>
              </a:rPr>
              <a:t>年が</a:t>
            </a:r>
            <a:r>
              <a:rPr lang="en-US" altLang="ja-JP" sz="2200" dirty="0">
                <a:latin typeface="+mj-ea"/>
                <a:ea typeface="+mj-ea"/>
              </a:rPr>
              <a:t>67</a:t>
            </a:r>
            <a:r>
              <a:rPr lang="ja-JP" altLang="en-US" sz="2200" dirty="0">
                <a:latin typeface="+mj-ea"/>
                <a:ea typeface="+mj-ea"/>
              </a:rPr>
              <a:t>件（</a:t>
            </a:r>
            <a:r>
              <a:rPr lang="en-US" altLang="ja-JP" sz="2200" dirty="0">
                <a:latin typeface="+mj-ea"/>
                <a:ea typeface="+mj-ea"/>
              </a:rPr>
              <a:t>36.4%</a:t>
            </a:r>
            <a:r>
              <a:rPr lang="ja-JP" altLang="en-US" sz="2200" dirty="0">
                <a:latin typeface="+mj-ea"/>
                <a:ea typeface="+mj-ea"/>
              </a:rPr>
              <a:t>）、</a:t>
            </a:r>
            <a:endParaRPr lang="en-US" altLang="ja-JP" sz="2200" dirty="0">
              <a:latin typeface="+mj-ea"/>
              <a:ea typeface="+mj-ea"/>
            </a:endParaRPr>
          </a:p>
          <a:p>
            <a:r>
              <a:rPr lang="ja-JP" altLang="en-US" sz="2200" dirty="0">
                <a:latin typeface="+mj-ea"/>
                <a:ea typeface="+mj-ea"/>
              </a:rPr>
              <a:t>　</a:t>
            </a:r>
            <a:r>
              <a:rPr lang="en-US" altLang="ja-JP" sz="2200" dirty="0">
                <a:latin typeface="+mj-ea"/>
                <a:ea typeface="+mj-ea"/>
              </a:rPr>
              <a:t>2013</a:t>
            </a:r>
            <a:r>
              <a:rPr lang="ja-JP" altLang="en-US" sz="2200" dirty="0">
                <a:latin typeface="+mj-ea"/>
                <a:ea typeface="+mj-ea"/>
              </a:rPr>
              <a:t>年が</a:t>
            </a:r>
            <a:r>
              <a:rPr lang="en-US" altLang="ja-JP" sz="2200" dirty="0">
                <a:latin typeface="+mj-ea"/>
                <a:ea typeface="+mj-ea"/>
              </a:rPr>
              <a:t>76</a:t>
            </a:r>
            <a:r>
              <a:rPr lang="ja-JP" altLang="en-US" sz="2200" dirty="0">
                <a:latin typeface="+mj-ea"/>
                <a:ea typeface="+mj-ea"/>
              </a:rPr>
              <a:t>件（</a:t>
            </a:r>
            <a:r>
              <a:rPr lang="en-US" altLang="ja-JP" sz="2200" dirty="0">
                <a:latin typeface="+mj-ea"/>
                <a:ea typeface="+mj-ea"/>
              </a:rPr>
              <a:t>41.8</a:t>
            </a:r>
            <a:r>
              <a:rPr lang="ja-JP" altLang="en-US" sz="2200" dirty="0">
                <a:latin typeface="+mj-ea"/>
                <a:ea typeface="+mj-ea"/>
              </a:rPr>
              <a:t>％）であった。</a:t>
            </a:r>
            <a:endParaRPr lang="en-US" altLang="ja-JP" sz="2200" dirty="0">
              <a:latin typeface="+mj-ea"/>
              <a:ea typeface="+mj-ea"/>
            </a:endParaRPr>
          </a:p>
          <a:p>
            <a:r>
              <a:rPr lang="ja-JP" altLang="en-US" sz="2200" dirty="0">
                <a:latin typeface="+mj-ea"/>
                <a:ea typeface="+mj-ea"/>
              </a:rPr>
              <a:t>　帝王切開術は、</a:t>
            </a:r>
            <a:r>
              <a:rPr lang="en-US" altLang="ja-JP" sz="2200" dirty="0">
                <a:latin typeface="+mj-ea"/>
                <a:ea typeface="+mj-ea"/>
              </a:rPr>
              <a:t>2009</a:t>
            </a:r>
            <a:r>
              <a:rPr lang="ja-JP" altLang="en-US" sz="2200" dirty="0">
                <a:latin typeface="+mj-ea"/>
                <a:ea typeface="+mj-ea"/>
              </a:rPr>
              <a:t>年が</a:t>
            </a:r>
            <a:r>
              <a:rPr lang="en-US" altLang="ja-JP" sz="2200" dirty="0">
                <a:latin typeface="+mj-ea"/>
                <a:ea typeface="+mj-ea"/>
              </a:rPr>
              <a:t>91</a:t>
            </a:r>
            <a:r>
              <a:rPr lang="ja-JP" altLang="en-US" sz="2200" dirty="0">
                <a:latin typeface="+mj-ea"/>
                <a:ea typeface="+mj-ea"/>
              </a:rPr>
              <a:t>件（</a:t>
            </a:r>
            <a:r>
              <a:rPr lang="en-US" altLang="ja-JP" sz="2200" dirty="0">
                <a:latin typeface="+mj-ea"/>
                <a:ea typeface="+mj-ea"/>
              </a:rPr>
              <a:t>61.1</a:t>
            </a:r>
            <a:r>
              <a:rPr lang="ja-JP" altLang="en-US" sz="2200" dirty="0">
                <a:latin typeface="+mj-ea"/>
                <a:ea typeface="+mj-ea"/>
              </a:rPr>
              <a:t>％）、</a:t>
            </a:r>
            <a:r>
              <a:rPr lang="en-US" altLang="ja-JP" sz="2200" dirty="0">
                <a:latin typeface="+mj-ea"/>
                <a:ea typeface="+mj-ea"/>
              </a:rPr>
              <a:t> 2010</a:t>
            </a:r>
            <a:r>
              <a:rPr lang="ja-JP" altLang="en-US" sz="2200" dirty="0">
                <a:latin typeface="+mj-ea"/>
                <a:ea typeface="+mj-ea"/>
              </a:rPr>
              <a:t>年が</a:t>
            </a:r>
            <a:endParaRPr lang="en-US" altLang="ja-JP" sz="2200" dirty="0">
              <a:latin typeface="+mj-ea"/>
              <a:ea typeface="+mj-ea"/>
            </a:endParaRPr>
          </a:p>
          <a:p>
            <a:r>
              <a:rPr lang="ja-JP" altLang="en-US" sz="2200" dirty="0">
                <a:latin typeface="+mj-ea"/>
                <a:ea typeface="+mj-ea"/>
              </a:rPr>
              <a:t>　</a:t>
            </a:r>
            <a:r>
              <a:rPr lang="en-US" altLang="ja-JP" sz="2200" dirty="0">
                <a:latin typeface="+mj-ea"/>
                <a:ea typeface="+mj-ea"/>
              </a:rPr>
              <a:t>87</a:t>
            </a:r>
            <a:r>
              <a:rPr lang="ja-JP" altLang="en-US" sz="2200" dirty="0">
                <a:latin typeface="+mj-ea"/>
                <a:ea typeface="+mj-ea"/>
              </a:rPr>
              <a:t>件（</a:t>
            </a:r>
            <a:r>
              <a:rPr lang="en-US" altLang="ja-JP" sz="2200" dirty="0">
                <a:latin typeface="+mj-ea"/>
                <a:ea typeface="+mj-ea"/>
              </a:rPr>
              <a:t>58.8</a:t>
            </a:r>
            <a:r>
              <a:rPr lang="ja-JP" altLang="en-US" sz="2200" dirty="0">
                <a:latin typeface="+mj-ea"/>
                <a:ea typeface="+mj-ea"/>
              </a:rPr>
              <a:t>％）、</a:t>
            </a:r>
            <a:r>
              <a:rPr lang="en-US" altLang="ja-JP" sz="2200" dirty="0">
                <a:latin typeface="+mj-ea"/>
                <a:ea typeface="+mj-ea"/>
              </a:rPr>
              <a:t> 2011</a:t>
            </a:r>
            <a:r>
              <a:rPr lang="ja-JP" altLang="en-US" sz="2200" dirty="0">
                <a:latin typeface="+mj-ea"/>
                <a:ea typeface="+mj-ea"/>
              </a:rPr>
              <a:t>年が</a:t>
            </a:r>
            <a:r>
              <a:rPr lang="en-US" altLang="ja-JP" sz="2200" dirty="0">
                <a:latin typeface="+mj-ea"/>
                <a:ea typeface="+mj-ea"/>
              </a:rPr>
              <a:t>85</a:t>
            </a:r>
            <a:r>
              <a:rPr lang="ja-JP" altLang="en-US" sz="2200" dirty="0">
                <a:latin typeface="+mj-ea"/>
                <a:ea typeface="+mj-ea"/>
              </a:rPr>
              <a:t>件（</a:t>
            </a:r>
            <a:r>
              <a:rPr lang="en-US" altLang="ja-JP" sz="2200" dirty="0">
                <a:latin typeface="+mj-ea"/>
                <a:ea typeface="+mj-ea"/>
              </a:rPr>
              <a:t>55.2</a:t>
            </a:r>
            <a:r>
              <a:rPr lang="ja-JP" altLang="en-US" sz="2200" dirty="0">
                <a:latin typeface="+mj-ea"/>
                <a:ea typeface="+mj-ea"/>
              </a:rPr>
              <a:t>％）、</a:t>
            </a:r>
            <a:r>
              <a:rPr lang="en-US" altLang="ja-JP" sz="2200" dirty="0">
                <a:latin typeface="+mj-ea"/>
                <a:ea typeface="+mj-ea"/>
              </a:rPr>
              <a:t>2012</a:t>
            </a:r>
            <a:r>
              <a:rPr lang="ja-JP" altLang="en-US" sz="2200" dirty="0">
                <a:latin typeface="+mj-ea"/>
                <a:ea typeface="+mj-ea"/>
              </a:rPr>
              <a:t>年が</a:t>
            </a:r>
            <a:endParaRPr lang="en-US" altLang="ja-JP" sz="2200" dirty="0">
              <a:latin typeface="+mj-ea"/>
              <a:ea typeface="+mj-ea"/>
            </a:endParaRPr>
          </a:p>
          <a:p>
            <a:r>
              <a:rPr lang="ja-JP" altLang="en-US" sz="2200" dirty="0">
                <a:latin typeface="+mj-ea"/>
                <a:ea typeface="+mj-ea"/>
              </a:rPr>
              <a:t>　</a:t>
            </a:r>
            <a:r>
              <a:rPr lang="en-US" altLang="ja-JP" sz="2200" dirty="0">
                <a:latin typeface="+mj-ea"/>
                <a:ea typeface="+mj-ea"/>
              </a:rPr>
              <a:t>117</a:t>
            </a:r>
            <a:r>
              <a:rPr lang="ja-JP" altLang="en-US" sz="2200" dirty="0">
                <a:latin typeface="+mj-ea"/>
                <a:ea typeface="+mj-ea"/>
              </a:rPr>
              <a:t>件（</a:t>
            </a:r>
            <a:r>
              <a:rPr lang="en-US" altLang="ja-JP" sz="2200" dirty="0">
                <a:latin typeface="+mj-ea"/>
                <a:ea typeface="+mj-ea"/>
              </a:rPr>
              <a:t>63.6%</a:t>
            </a:r>
            <a:r>
              <a:rPr lang="ja-JP" altLang="en-US" sz="2200" dirty="0">
                <a:latin typeface="+mj-ea"/>
                <a:ea typeface="+mj-ea"/>
              </a:rPr>
              <a:t>）、</a:t>
            </a:r>
            <a:r>
              <a:rPr lang="en-US" altLang="ja-JP" sz="2200" dirty="0">
                <a:latin typeface="+mj-ea"/>
                <a:ea typeface="+mj-ea"/>
              </a:rPr>
              <a:t>2013</a:t>
            </a:r>
            <a:r>
              <a:rPr lang="ja-JP" altLang="en-US" sz="2200" dirty="0">
                <a:latin typeface="+mj-ea"/>
                <a:ea typeface="+mj-ea"/>
              </a:rPr>
              <a:t>年が</a:t>
            </a:r>
            <a:r>
              <a:rPr lang="en-US" altLang="ja-JP" sz="2200" dirty="0">
                <a:latin typeface="+mj-ea"/>
                <a:ea typeface="+mj-ea"/>
              </a:rPr>
              <a:t>106</a:t>
            </a:r>
            <a:r>
              <a:rPr lang="ja-JP" altLang="en-US" sz="2200" dirty="0">
                <a:latin typeface="+mj-ea"/>
                <a:ea typeface="+mj-ea"/>
              </a:rPr>
              <a:t>件（</a:t>
            </a:r>
            <a:r>
              <a:rPr lang="en-US" altLang="ja-JP" sz="2200" dirty="0">
                <a:latin typeface="+mj-ea"/>
                <a:ea typeface="+mj-ea"/>
              </a:rPr>
              <a:t>58.2</a:t>
            </a:r>
            <a:r>
              <a:rPr lang="ja-JP" altLang="en-US" sz="2200" dirty="0">
                <a:latin typeface="+mj-ea"/>
                <a:ea typeface="+mj-ea"/>
              </a:rPr>
              <a:t>％）であった。</a:t>
            </a:r>
            <a:endParaRPr lang="en-US" altLang="ja-JP" sz="2200" dirty="0">
              <a:latin typeface="+mj-ea"/>
              <a:ea typeface="+mj-ea"/>
            </a:endParaRPr>
          </a:p>
          <a:p>
            <a:endParaRPr lang="en-US" altLang="ja-JP" sz="2200" dirty="0">
              <a:latin typeface="+mj-ea"/>
              <a:ea typeface="+mj-ea"/>
            </a:endParaRPr>
          </a:p>
          <a:p>
            <a:r>
              <a:rPr lang="ja-JP" altLang="en-US" sz="2200" dirty="0">
                <a:latin typeface="+mj-ea"/>
                <a:ea typeface="+mj-ea"/>
              </a:rPr>
              <a:t>○分析対象事例</a:t>
            </a:r>
            <a:r>
              <a:rPr lang="en-US" altLang="ja-JP" sz="2200" dirty="0">
                <a:latin typeface="+mj-ea"/>
                <a:ea typeface="+mj-ea"/>
              </a:rPr>
              <a:t>817</a:t>
            </a:r>
            <a:r>
              <a:rPr lang="ja-JP" altLang="en-US" sz="2200" dirty="0">
                <a:latin typeface="+mj-ea"/>
                <a:ea typeface="+mj-ea"/>
              </a:rPr>
              <a:t>件にみられた新生児の背景として、出生時在胎</a:t>
            </a:r>
            <a:endParaRPr lang="en-US" altLang="ja-JP" sz="2200" dirty="0">
              <a:latin typeface="+mj-ea"/>
              <a:ea typeface="+mj-ea"/>
            </a:endParaRPr>
          </a:p>
          <a:p>
            <a:r>
              <a:rPr lang="ja-JP" altLang="en-US" sz="2200" dirty="0">
                <a:latin typeface="+mj-ea"/>
                <a:ea typeface="+mj-ea"/>
              </a:rPr>
              <a:t>　週数</a:t>
            </a:r>
            <a:r>
              <a:rPr lang="en-US" altLang="ja-JP" sz="2200" dirty="0">
                <a:latin typeface="+mj-ea"/>
                <a:ea typeface="+mj-ea"/>
              </a:rPr>
              <a:t>37</a:t>
            </a:r>
            <a:r>
              <a:rPr lang="ja-JP" altLang="en-US" sz="2200" dirty="0">
                <a:latin typeface="+mj-ea"/>
                <a:ea typeface="+mj-ea"/>
              </a:rPr>
              <a:t>週未満は、</a:t>
            </a:r>
            <a:r>
              <a:rPr lang="en-US" altLang="ja-JP" sz="2200" dirty="0">
                <a:latin typeface="+mj-ea"/>
                <a:ea typeface="+mj-ea"/>
              </a:rPr>
              <a:t>2009</a:t>
            </a:r>
            <a:r>
              <a:rPr lang="ja-JP" altLang="en-US" sz="2200" dirty="0">
                <a:latin typeface="+mj-ea"/>
                <a:ea typeface="+mj-ea"/>
              </a:rPr>
              <a:t>年が</a:t>
            </a:r>
            <a:r>
              <a:rPr lang="en-US" altLang="ja-JP" sz="2200" dirty="0">
                <a:latin typeface="+mj-ea"/>
                <a:ea typeface="+mj-ea"/>
              </a:rPr>
              <a:t>31</a:t>
            </a:r>
            <a:r>
              <a:rPr lang="ja-JP" altLang="en-US" sz="2200" dirty="0">
                <a:latin typeface="+mj-ea"/>
                <a:ea typeface="+mj-ea"/>
              </a:rPr>
              <a:t>件（</a:t>
            </a:r>
            <a:r>
              <a:rPr lang="en-US" altLang="ja-JP" sz="2200" dirty="0">
                <a:latin typeface="+mj-ea"/>
                <a:ea typeface="+mj-ea"/>
              </a:rPr>
              <a:t>20.8</a:t>
            </a:r>
            <a:r>
              <a:rPr lang="ja-JP" altLang="en-US" sz="2200" dirty="0">
                <a:latin typeface="+mj-ea"/>
                <a:ea typeface="+mj-ea"/>
              </a:rPr>
              <a:t>％）、</a:t>
            </a:r>
            <a:r>
              <a:rPr lang="en-US" altLang="ja-JP" sz="2200" dirty="0">
                <a:latin typeface="+mj-ea"/>
                <a:ea typeface="+mj-ea"/>
              </a:rPr>
              <a:t> 2010</a:t>
            </a:r>
            <a:r>
              <a:rPr lang="ja-JP" altLang="en-US" sz="2200" dirty="0">
                <a:latin typeface="+mj-ea"/>
                <a:ea typeface="+mj-ea"/>
              </a:rPr>
              <a:t>年が</a:t>
            </a:r>
            <a:r>
              <a:rPr lang="en-US" altLang="ja-JP" sz="2200" dirty="0">
                <a:latin typeface="+mj-ea"/>
                <a:ea typeface="+mj-ea"/>
              </a:rPr>
              <a:t>39</a:t>
            </a:r>
            <a:r>
              <a:rPr lang="ja-JP" altLang="en-US" sz="2200" dirty="0">
                <a:latin typeface="+mj-ea"/>
                <a:ea typeface="+mj-ea"/>
              </a:rPr>
              <a:t>件</a:t>
            </a:r>
            <a:endParaRPr lang="en-US" altLang="ja-JP" sz="2200" dirty="0">
              <a:latin typeface="+mj-ea"/>
              <a:ea typeface="+mj-ea"/>
            </a:endParaRPr>
          </a:p>
          <a:p>
            <a:r>
              <a:rPr lang="ja-JP" altLang="en-US" sz="2200" dirty="0">
                <a:latin typeface="+mj-ea"/>
                <a:ea typeface="+mj-ea"/>
              </a:rPr>
              <a:t>　（</a:t>
            </a:r>
            <a:r>
              <a:rPr lang="en-US" altLang="ja-JP" sz="2200" dirty="0">
                <a:latin typeface="+mj-ea"/>
                <a:ea typeface="+mj-ea"/>
              </a:rPr>
              <a:t>26.4</a:t>
            </a:r>
            <a:r>
              <a:rPr lang="ja-JP" altLang="en-US" sz="2200" dirty="0">
                <a:latin typeface="+mj-ea"/>
                <a:ea typeface="+mj-ea"/>
              </a:rPr>
              <a:t>％）、</a:t>
            </a:r>
            <a:r>
              <a:rPr lang="en-US" altLang="ja-JP" sz="2200" dirty="0">
                <a:latin typeface="+mj-ea"/>
                <a:ea typeface="+mj-ea"/>
              </a:rPr>
              <a:t> 2011</a:t>
            </a:r>
            <a:r>
              <a:rPr lang="ja-JP" altLang="en-US" sz="2200" dirty="0">
                <a:latin typeface="+mj-ea"/>
                <a:ea typeface="+mj-ea"/>
              </a:rPr>
              <a:t>年が</a:t>
            </a:r>
            <a:r>
              <a:rPr lang="en-US" altLang="ja-JP" sz="2200" dirty="0">
                <a:latin typeface="+mj-ea"/>
                <a:ea typeface="+mj-ea"/>
              </a:rPr>
              <a:t>41</a:t>
            </a:r>
            <a:r>
              <a:rPr lang="ja-JP" altLang="en-US" sz="2200" dirty="0">
                <a:latin typeface="+mj-ea"/>
                <a:ea typeface="+mj-ea"/>
              </a:rPr>
              <a:t>件（</a:t>
            </a:r>
            <a:r>
              <a:rPr lang="en-US" altLang="ja-JP" sz="2200" dirty="0">
                <a:latin typeface="+mj-ea"/>
                <a:ea typeface="+mj-ea"/>
              </a:rPr>
              <a:t>26.6</a:t>
            </a:r>
            <a:r>
              <a:rPr lang="ja-JP" altLang="en-US" sz="2200" dirty="0">
                <a:latin typeface="+mj-ea"/>
                <a:ea typeface="+mj-ea"/>
              </a:rPr>
              <a:t>％）、</a:t>
            </a:r>
            <a:r>
              <a:rPr lang="en-US" altLang="ja-JP" sz="2200" dirty="0">
                <a:latin typeface="+mj-ea"/>
                <a:ea typeface="+mj-ea"/>
              </a:rPr>
              <a:t>2012</a:t>
            </a:r>
            <a:r>
              <a:rPr lang="ja-JP" altLang="en-US" sz="2200" dirty="0">
                <a:latin typeface="+mj-ea"/>
                <a:ea typeface="+mj-ea"/>
              </a:rPr>
              <a:t>年が</a:t>
            </a:r>
            <a:r>
              <a:rPr lang="en-US" altLang="ja-JP" sz="2200" dirty="0">
                <a:latin typeface="+mj-ea"/>
                <a:ea typeface="+mj-ea"/>
              </a:rPr>
              <a:t>50</a:t>
            </a:r>
            <a:r>
              <a:rPr lang="ja-JP" altLang="en-US" sz="2200" dirty="0">
                <a:latin typeface="+mj-ea"/>
                <a:ea typeface="+mj-ea"/>
              </a:rPr>
              <a:t>件</a:t>
            </a:r>
            <a:endParaRPr lang="en-US" altLang="ja-JP" sz="2200" dirty="0">
              <a:latin typeface="+mj-ea"/>
              <a:ea typeface="+mj-ea"/>
            </a:endParaRPr>
          </a:p>
          <a:p>
            <a:r>
              <a:rPr lang="ja-JP" altLang="en-US" sz="2200" dirty="0">
                <a:latin typeface="+mj-ea"/>
                <a:ea typeface="+mj-ea"/>
              </a:rPr>
              <a:t>　（</a:t>
            </a:r>
            <a:r>
              <a:rPr lang="en-US" altLang="ja-JP" sz="2200" dirty="0">
                <a:latin typeface="+mj-ea"/>
                <a:ea typeface="+mj-ea"/>
              </a:rPr>
              <a:t>27.2%</a:t>
            </a:r>
            <a:r>
              <a:rPr lang="ja-JP" altLang="en-US" sz="2200" dirty="0">
                <a:latin typeface="+mj-ea"/>
                <a:ea typeface="+mj-ea"/>
              </a:rPr>
              <a:t>）、</a:t>
            </a:r>
            <a:r>
              <a:rPr lang="en-US" altLang="ja-JP" sz="2200" dirty="0">
                <a:latin typeface="+mj-ea"/>
                <a:ea typeface="+mj-ea"/>
              </a:rPr>
              <a:t>2013</a:t>
            </a:r>
            <a:r>
              <a:rPr lang="ja-JP" altLang="en-US" sz="2200" dirty="0">
                <a:latin typeface="+mj-ea"/>
                <a:ea typeface="+mj-ea"/>
              </a:rPr>
              <a:t>年が</a:t>
            </a:r>
            <a:r>
              <a:rPr lang="en-US" altLang="ja-JP" sz="2200" dirty="0">
                <a:latin typeface="+mj-ea"/>
                <a:ea typeface="+mj-ea"/>
              </a:rPr>
              <a:t>61</a:t>
            </a:r>
            <a:r>
              <a:rPr lang="ja-JP" altLang="en-US" sz="2200" dirty="0">
                <a:latin typeface="+mj-ea"/>
                <a:ea typeface="+mj-ea"/>
              </a:rPr>
              <a:t>件（</a:t>
            </a:r>
            <a:r>
              <a:rPr lang="en-US" altLang="ja-JP" sz="2200" dirty="0">
                <a:latin typeface="+mj-ea"/>
                <a:ea typeface="+mj-ea"/>
              </a:rPr>
              <a:t>33.5</a:t>
            </a:r>
            <a:r>
              <a:rPr lang="ja-JP" altLang="en-US" sz="2200" dirty="0">
                <a:latin typeface="+mj-ea"/>
                <a:ea typeface="+mj-ea"/>
              </a:rPr>
              <a:t>％）であった。</a:t>
            </a:r>
            <a:endParaRPr lang="en-US" altLang="ja-JP" sz="2200" dirty="0">
              <a:latin typeface="+mj-ea"/>
              <a:ea typeface="+mj-ea"/>
            </a:endParaRPr>
          </a:p>
          <a:p>
            <a:endParaRPr lang="en-US" altLang="ja-JP" sz="2200" dirty="0">
              <a:latin typeface="+mj-ea"/>
              <a:ea typeface="+mj-ea"/>
            </a:endParaRPr>
          </a:p>
          <a:p>
            <a:r>
              <a:rPr lang="ja-JP" altLang="en-US" sz="2200" dirty="0">
                <a:latin typeface="+mj-ea"/>
                <a:ea typeface="+mj-ea"/>
              </a:rPr>
              <a:t>○児娩出時の小児科医立ち会いありは、</a:t>
            </a:r>
            <a:r>
              <a:rPr lang="en-US" altLang="ja-JP" sz="2200" dirty="0">
                <a:latin typeface="+mj-ea"/>
                <a:ea typeface="+mj-ea"/>
              </a:rPr>
              <a:t>2009</a:t>
            </a:r>
            <a:r>
              <a:rPr lang="ja-JP" altLang="en-US" sz="2200" dirty="0">
                <a:latin typeface="+mj-ea"/>
                <a:ea typeface="+mj-ea"/>
              </a:rPr>
              <a:t>年が</a:t>
            </a:r>
            <a:r>
              <a:rPr lang="en-US" altLang="ja-JP" sz="2200" dirty="0">
                <a:latin typeface="+mj-ea"/>
                <a:ea typeface="+mj-ea"/>
              </a:rPr>
              <a:t>40</a:t>
            </a:r>
            <a:r>
              <a:rPr lang="ja-JP" altLang="en-US" sz="2200" dirty="0">
                <a:latin typeface="+mj-ea"/>
                <a:ea typeface="+mj-ea"/>
              </a:rPr>
              <a:t>件（</a:t>
            </a:r>
            <a:r>
              <a:rPr lang="en-US" altLang="ja-JP" sz="2200" dirty="0">
                <a:latin typeface="+mj-ea"/>
                <a:ea typeface="+mj-ea"/>
              </a:rPr>
              <a:t>26.8</a:t>
            </a:r>
            <a:r>
              <a:rPr lang="ja-JP" altLang="en-US" sz="2200" dirty="0">
                <a:latin typeface="+mj-ea"/>
                <a:ea typeface="+mj-ea"/>
              </a:rPr>
              <a:t>％）、</a:t>
            </a:r>
            <a:endParaRPr lang="en-US" altLang="ja-JP" sz="2200" dirty="0">
              <a:latin typeface="+mj-ea"/>
              <a:ea typeface="+mj-ea"/>
            </a:endParaRPr>
          </a:p>
          <a:p>
            <a:r>
              <a:rPr lang="ja-JP" altLang="en-US" sz="2200" dirty="0">
                <a:latin typeface="+mj-ea"/>
                <a:ea typeface="+mj-ea"/>
              </a:rPr>
              <a:t>　</a:t>
            </a:r>
            <a:r>
              <a:rPr lang="en-US" altLang="ja-JP" sz="2200" dirty="0">
                <a:latin typeface="+mj-ea"/>
                <a:ea typeface="+mj-ea"/>
              </a:rPr>
              <a:t>2010</a:t>
            </a:r>
            <a:r>
              <a:rPr lang="ja-JP" altLang="en-US" sz="2200" dirty="0">
                <a:latin typeface="+mj-ea"/>
                <a:ea typeface="+mj-ea"/>
              </a:rPr>
              <a:t>年が</a:t>
            </a:r>
            <a:r>
              <a:rPr lang="en-US" altLang="ja-JP" sz="2200" dirty="0">
                <a:latin typeface="+mj-ea"/>
                <a:ea typeface="+mj-ea"/>
              </a:rPr>
              <a:t>49</a:t>
            </a:r>
            <a:r>
              <a:rPr lang="ja-JP" altLang="en-US" sz="2200" dirty="0">
                <a:latin typeface="+mj-ea"/>
                <a:ea typeface="+mj-ea"/>
              </a:rPr>
              <a:t>件（</a:t>
            </a:r>
            <a:r>
              <a:rPr lang="en-US" altLang="ja-JP" sz="2200" dirty="0">
                <a:latin typeface="+mj-ea"/>
                <a:ea typeface="+mj-ea"/>
              </a:rPr>
              <a:t>33.1</a:t>
            </a:r>
            <a:r>
              <a:rPr lang="ja-JP" altLang="en-US" sz="2200" dirty="0">
                <a:latin typeface="+mj-ea"/>
                <a:ea typeface="+mj-ea"/>
              </a:rPr>
              <a:t>％）、</a:t>
            </a:r>
            <a:r>
              <a:rPr lang="en-US" altLang="ja-JP" sz="2200" dirty="0">
                <a:latin typeface="+mj-ea"/>
                <a:ea typeface="+mj-ea"/>
              </a:rPr>
              <a:t>2011</a:t>
            </a:r>
            <a:r>
              <a:rPr lang="ja-JP" altLang="en-US" sz="2200" dirty="0">
                <a:latin typeface="+mj-ea"/>
                <a:ea typeface="+mj-ea"/>
              </a:rPr>
              <a:t>年が</a:t>
            </a:r>
            <a:r>
              <a:rPr lang="en-US" altLang="ja-JP" sz="2200" dirty="0">
                <a:latin typeface="+mj-ea"/>
                <a:ea typeface="+mj-ea"/>
              </a:rPr>
              <a:t>48</a:t>
            </a:r>
            <a:r>
              <a:rPr lang="ja-JP" altLang="en-US" sz="2200" dirty="0">
                <a:latin typeface="+mj-ea"/>
                <a:ea typeface="+mj-ea"/>
              </a:rPr>
              <a:t>件（</a:t>
            </a:r>
            <a:r>
              <a:rPr lang="en-US" altLang="ja-JP" sz="2200" dirty="0">
                <a:latin typeface="+mj-ea"/>
                <a:ea typeface="+mj-ea"/>
              </a:rPr>
              <a:t>31.2</a:t>
            </a:r>
            <a:r>
              <a:rPr lang="ja-JP" altLang="en-US" sz="2200" dirty="0">
                <a:latin typeface="+mj-ea"/>
                <a:ea typeface="+mj-ea"/>
              </a:rPr>
              <a:t>％）、</a:t>
            </a:r>
            <a:endParaRPr lang="en-US" altLang="ja-JP" sz="2200" dirty="0">
              <a:latin typeface="+mj-ea"/>
              <a:ea typeface="+mj-ea"/>
            </a:endParaRPr>
          </a:p>
          <a:p>
            <a:r>
              <a:rPr lang="ja-JP" altLang="en-US" sz="2200" dirty="0">
                <a:latin typeface="+mj-ea"/>
                <a:ea typeface="+mj-ea"/>
              </a:rPr>
              <a:t>　</a:t>
            </a:r>
            <a:r>
              <a:rPr lang="en-US" altLang="ja-JP" sz="2200" dirty="0">
                <a:latin typeface="+mj-ea"/>
                <a:ea typeface="+mj-ea"/>
              </a:rPr>
              <a:t>2012</a:t>
            </a:r>
            <a:r>
              <a:rPr lang="ja-JP" altLang="en-US" sz="2200" dirty="0">
                <a:latin typeface="+mj-ea"/>
                <a:ea typeface="+mj-ea"/>
              </a:rPr>
              <a:t>年が</a:t>
            </a:r>
            <a:r>
              <a:rPr lang="en-US" altLang="ja-JP" sz="2200" dirty="0">
                <a:latin typeface="+mj-ea"/>
                <a:ea typeface="+mj-ea"/>
              </a:rPr>
              <a:t>78</a:t>
            </a:r>
            <a:r>
              <a:rPr lang="ja-JP" altLang="en-US" sz="2200" dirty="0">
                <a:latin typeface="+mj-ea"/>
                <a:ea typeface="+mj-ea"/>
              </a:rPr>
              <a:t>件（</a:t>
            </a:r>
            <a:r>
              <a:rPr lang="en-US" altLang="ja-JP" sz="2200" dirty="0">
                <a:latin typeface="+mj-ea"/>
                <a:ea typeface="+mj-ea"/>
              </a:rPr>
              <a:t>42.4%</a:t>
            </a:r>
            <a:r>
              <a:rPr lang="ja-JP" altLang="en-US" sz="2200" dirty="0">
                <a:latin typeface="+mj-ea"/>
                <a:ea typeface="+mj-ea"/>
              </a:rPr>
              <a:t>）、</a:t>
            </a:r>
            <a:r>
              <a:rPr lang="en-US" altLang="ja-JP" sz="2200" dirty="0">
                <a:latin typeface="+mj-ea"/>
                <a:ea typeface="+mj-ea"/>
              </a:rPr>
              <a:t>2013</a:t>
            </a:r>
            <a:r>
              <a:rPr lang="ja-JP" altLang="en-US" sz="2200" dirty="0">
                <a:latin typeface="+mj-ea"/>
                <a:ea typeface="+mj-ea"/>
              </a:rPr>
              <a:t>年が</a:t>
            </a:r>
            <a:r>
              <a:rPr lang="en-US" altLang="ja-JP" sz="2200" dirty="0">
                <a:latin typeface="+mj-ea"/>
                <a:ea typeface="+mj-ea"/>
              </a:rPr>
              <a:t>80</a:t>
            </a:r>
            <a:r>
              <a:rPr lang="ja-JP" altLang="en-US" sz="2200" dirty="0">
                <a:latin typeface="+mj-ea"/>
                <a:ea typeface="+mj-ea"/>
              </a:rPr>
              <a:t>件（</a:t>
            </a:r>
            <a:r>
              <a:rPr lang="en-US" altLang="ja-JP" sz="2200" dirty="0">
                <a:latin typeface="+mj-ea"/>
                <a:ea typeface="+mj-ea"/>
              </a:rPr>
              <a:t>44.0</a:t>
            </a:r>
            <a:r>
              <a:rPr lang="ja-JP" altLang="en-US" sz="2200" dirty="0">
                <a:latin typeface="+mj-ea"/>
                <a:ea typeface="+mj-ea"/>
              </a:rPr>
              <a:t>％）であった。</a:t>
            </a:r>
            <a:endParaRPr lang="en-US" altLang="ja-JP" sz="2200" dirty="0">
              <a:latin typeface="+mj-ea"/>
              <a:ea typeface="+mj-ea"/>
            </a:endParaRPr>
          </a:p>
        </p:txBody>
      </p:sp>
      <p:sp>
        <p:nvSpPr>
          <p:cNvPr id="2" name="スライド番号プレースホルダー 1">
            <a:extLst>
              <a:ext uri="{FF2B5EF4-FFF2-40B4-BE49-F238E27FC236}">
                <a16:creationId xmlns:a16="http://schemas.microsoft.com/office/drawing/2014/main" id="{5F8FCFEB-64A3-44F7-A80D-3E1403385487}"/>
              </a:ext>
            </a:extLst>
          </p:cNvPr>
          <p:cNvSpPr>
            <a:spLocks noGrp="1"/>
          </p:cNvSpPr>
          <p:nvPr>
            <p:ph type="sldNum" sz="quarter" idx="12"/>
          </p:nvPr>
        </p:nvSpPr>
        <p:spPr/>
        <p:txBody>
          <a:bodyPr/>
          <a:lstStyle/>
          <a:p>
            <a:pPr>
              <a:defRPr/>
            </a:pPr>
            <a:fld id="{930F64EC-FE0A-4460-B896-894E0E1B6F85}" type="slidenum">
              <a:rPr lang="ja-JP" altLang="en-US" smtClean="0"/>
              <a:pPr>
                <a:defRPr/>
              </a:pPr>
              <a:t>74</a:t>
            </a:fld>
            <a:endParaRPr lang="en-US" altLang="ja-JP" dirty="0"/>
          </a:p>
        </p:txBody>
      </p:sp>
    </p:spTree>
    <p:extLst>
      <p:ext uri="{BB962C8B-B14F-4D97-AF65-F5344CB8AC3E}">
        <p14:creationId xmlns:p14="http://schemas.microsoft.com/office/powerpoint/2010/main" val="173709752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1240799" y="341517"/>
            <a:ext cx="7887871" cy="558392"/>
          </a:xfrm>
        </p:spPr>
        <p:txBody>
          <a:bodyPr/>
          <a:lstStyle/>
          <a:p>
            <a:pPr eaLnBrk="1" hangingPunct="1"/>
            <a:r>
              <a:rPr lang="ja-JP" altLang="en-US" sz="3000" dirty="0"/>
              <a:t>分析対象事例における脳性麻痺発症の原因①</a:t>
            </a:r>
          </a:p>
        </p:txBody>
      </p:sp>
      <p:sp>
        <p:nvSpPr>
          <p:cNvPr id="90116" name="AutoShape 3"/>
          <p:cNvSpPr>
            <a:spLocks noChangeArrowheads="1"/>
          </p:cNvSpPr>
          <p:nvPr/>
        </p:nvSpPr>
        <p:spPr bwMode="auto">
          <a:xfrm>
            <a:off x="375351" y="1341562"/>
            <a:ext cx="9041700" cy="5040560"/>
          </a:xfrm>
          <a:prstGeom prst="roundRect">
            <a:avLst>
              <a:gd name="adj" fmla="val 9153"/>
            </a:avLst>
          </a:prstGeom>
          <a:gradFill rotWithShape="1">
            <a:gsLst>
              <a:gs pos="0">
                <a:srgbClr val="FFCCFF"/>
              </a:gs>
              <a:gs pos="50000">
                <a:srgbClr val="FFFFFF"/>
              </a:gs>
              <a:gs pos="100000">
                <a:srgbClr val="FFCCFF"/>
              </a:gs>
            </a:gsLst>
            <a:lin ang="2700000" scaled="1"/>
          </a:gradFill>
          <a:ln w="9525">
            <a:solidFill>
              <a:schemeClr val="tx1"/>
            </a:solidFill>
            <a:round/>
            <a:headEnd/>
            <a:tailEnd/>
          </a:ln>
        </p:spPr>
        <p:txBody>
          <a:bodyPr lIns="95793" tIns="47896" rIns="95793" bIns="47896" anchor="ctr"/>
          <a:lstStyle>
            <a:lvl1pPr marL="231775" indent="-2317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a:lnSpc>
                <a:spcPct val="150000"/>
              </a:lnSpc>
              <a:buFontTx/>
              <a:buNone/>
            </a:pPr>
            <a:endParaRPr lang="ja-JP" altLang="en-US" sz="3600">
              <a:latin typeface="HG丸ｺﾞｼｯｸM-PRO" panose="020F0600000000000000" pitchFamily="50" charset="-128"/>
              <a:ea typeface="HG丸ｺﾞｼｯｸM-PRO" panose="020F0600000000000000" pitchFamily="50" charset="-128"/>
            </a:endParaRPr>
          </a:p>
        </p:txBody>
      </p:sp>
      <p:sp>
        <p:nvSpPr>
          <p:cNvPr id="90117" name="正方形/長方形 1"/>
          <p:cNvSpPr>
            <a:spLocks noChangeArrowheads="1"/>
          </p:cNvSpPr>
          <p:nvPr/>
        </p:nvSpPr>
        <p:spPr bwMode="auto">
          <a:xfrm>
            <a:off x="343695" y="1500188"/>
            <a:ext cx="9073356" cy="6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a:lnSpc>
                <a:spcPct val="120000"/>
              </a:lnSpc>
            </a:pPr>
            <a:endParaRPr lang="en-US" altLang="ja-JP" sz="1400" dirty="0">
              <a:latin typeface="HG丸ｺﾞｼｯｸM-PRO" panose="020F0600000000000000" pitchFamily="50" charset="-128"/>
            </a:endParaRPr>
          </a:p>
          <a:p>
            <a:pPr>
              <a:lnSpc>
                <a:spcPct val="120000"/>
              </a:lnSpc>
            </a:pPr>
            <a:endParaRPr lang="en-US" altLang="ja-JP" sz="1400" dirty="0">
              <a:latin typeface="HG丸ｺﾞｼｯｸM-PRO" panose="020F0600000000000000" pitchFamily="50" charset="-128"/>
            </a:endParaRPr>
          </a:p>
        </p:txBody>
      </p:sp>
      <p:sp>
        <p:nvSpPr>
          <p:cNvPr id="7" name="正方形/長方形 1"/>
          <p:cNvSpPr>
            <a:spLocks noChangeArrowheads="1"/>
          </p:cNvSpPr>
          <p:nvPr/>
        </p:nvSpPr>
        <p:spPr bwMode="auto">
          <a:xfrm>
            <a:off x="343695" y="1500188"/>
            <a:ext cx="9073356" cy="6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a:lnSpc>
                <a:spcPct val="120000"/>
              </a:lnSpc>
            </a:pPr>
            <a:endParaRPr lang="en-US" altLang="ja-JP" sz="1400" dirty="0">
              <a:latin typeface="HG丸ｺﾞｼｯｸM-PRO" panose="020F0600000000000000" pitchFamily="50" charset="-128"/>
            </a:endParaRPr>
          </a:p>
          <a:p>
            <a:pPr>
              <a:lnSpc>
                <a:spcPct val="120000"/>
              </a:lnSpc>
            </a:pPr>
            <a:endParaRPr lang="en-US" altLang="ja-JP" sz="1400" dirty="0">
              <a:latin typeface="HG丸ｺﾞｼｯｸM-PRO" panose="020F0600000000000000" pitchFamily="50" charset="-128"/>
            </a:endParaRPr>
          </a:p>
        </p:txBody>
      </p:sp>
      <p:sp>
        <p:nvSpPr>
          <p:cNvPr id="8" name="正方形/長方形 1"/>
          <p:cNvSpPr>
            <a:spLocks noChangeArrowheads="1"/>
          </p:cNvSpPr>
          <p:nvPr/>
        </p:nvSpPr>
        <p:spPr bwMode="auto">
          <a:xfrm>
            <a:off x="611550" y="1445796"/>
            <a:ext cx="8569301"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r>
              <a:rPr lang="ja-JP" altLang="en-US" sz="2200" dirty="0">
                <a:latin typeface="+mj-ea"/>
                <a:ea typeface="+mj-ea"/>
              </a:rPr>
              <a:t>○</a:t>
            </a:r>
            <a:r>
              <a:rPr lang="ja-JP" altLang="en-US" sz="2200" dirty="0">
                <a:solidFill>
                  <a:srgbClr val="000000"/>
                </a:solidFill>
                <a:latin typeface="+mj-ea"/>
              </a:rPr>
              <a:t>脳性麻痺発症の主たる原因として、</a:t>
            </a:r>
            <a:r>
              <a:rPr lang="ja-JP" altLang="en-US" sz="2200" dirty="0">
                <a:solidFill>
                  <a:srgbClr val="000000"/>
                </a:solidFill>
                <a:latin typeface="HG丸ｺﾞｼｯｸM-PRO" panose="020F0600000000000000" pitchFamily="50" charset="-128"/>
              </a:rPr>
              <a:t>単一の病態が記されて</a:t>
            </a:r>
            <a:endParaRPr lang="en-US" altLang="ja-JP" sz="2200" dirty="0">
              <a:solidFill>
                <a:srgbClr val="000000"/>
              </a:solidFill>
              <a:latin typeface="HG丸ｺﾞｼｯｸM-PRO" panose="020F0600000000000000" pitchFamily="50" charset="-128"/>
            </a:endParaRPr>
          </a:p>
          <a:p>
            <a:r>
              <a:rPr lang="ja-JP" altLang="en-US" sz="2200" dirty="0">
                <a:solidFill>
                  <a:srgbClr val="000000"/>
                </a:solidFill>
                <a:latin typeface="HG丸ｺﾞｼｯｸM-PRO" panose="020F0600000000000000" pitchFamily="50" charset="-128"/>
              </a:rPr>
              <a:t>　いるものが</a:t>
            </a:r>
            <a:r>
              <a:rPr lang="en-US" altLang="ja-JP" sz="2200" dirty="0">
                <a:solidFill>
                  <a:srgbClr val="000000"/>
                </a:solidFill>
                <a:latin typeface="HG丸ｺﾞｼｯｸM-PRO" panose="020F0600000000000000" pitchFamily="50" charset="-128"/>
              </a:rPr>
              <a:t>463</a:t>
            </a:r>
            <a:r>
              <a:rPr lang="ja-JP" altLang="en-US" sz="2200" dirty="0">
                <a:solidFill>
                  <a:srgbClr val="000000"/>
                </a:solidFill>
                <a:latin typeface="HG丸ｺﾞｼｯｸM-PRO" panose="020F0600000000000000" pitchFamily="50" charset="-128"/>
              </a:rPr>
              <a:t>件（</a:t>
            </a:r>
            <a:r>
              <a:rPr lang="en-US" altLang="ja-JP" sz="2200" dirty="0">
                <a:solidFill>
                  <a:srgbClr val="000000"/>
                </a:solidFill>
                <a:latin typeface="HG丸ｺﾞｼｯｸM-PRO" panose="020F0600000000000000" pitchFamily="50" charset="-128"/>
              </a:rPr>
              <a:t>56.7</a:t>
            </a:r>
            <a:r>
              <a:rPr lang="ja-JP" altLang="en-US" sz="2200" dirty="0">
                <a:solidFill>
                  <a:srgbClr val="000000"/>
                </a:solidFill>
                <a:latin typeface="HG丸ｺﾞｼｯｸM-PRO" panose="020F0600000000000000" pitchFamily="50" charset="-128"/>
              </a:rPr>
              <a:t>％）であり、このうち常位胎盤早</a:t>
            </a:r>
            <a:endParaRPr lang="en-US" altLang="ja-JP" sz="2200" dirty="0">
              <a:solidFill>
                <a:srgbClr val="000000"/>
              </a:solidFill>
              <a:latin typeface="HG丸ｺﾞｼｯｸM-PRO" panose="020F0600000000000000" pitchFamily="50" charset="-128"/>
            </a:endParaRPr>
          </a:p>
          <a:p>
            <a:r>
              <a:rPr lang="ja-JP" altLang="en-US" sz="2200" dirty="0">
                <a:solidFill>
                  <a:srgbClr val="000000"/>
                </a:solidFill>
                <a:latin typeface="HG丸ｺﾞｼｯｸM-PRO" panose="020F0600000000000000" pitchFamily="50" charset="-128"/>
              </a:rPr>
              <a:t>　期剥離は、</a:t>
            </a:r>
            <a:r>
              <a:rPr lang="en-US" altLang="ja-JP" sz="2200" dirty="0">
                <a:solidFill>
                  <a:srgbClr val="000000"/>
                </a:solidFill>
                <a:latin typeface="HG丸ｺﾞｼｯｸM-PRO" panose="020F0600000000000000" pitchFamily="50" charset="-128"/>
              </a:rPr>
              <a:t>2009</a:t>
            </a:r>
            <a:r>
              <a:rPr lang="ja-JP" altLang="en-US" sz="2200" dirty="0">
                <a:solidFill>
                  <a:srgbClr val="000000"/>
                </a:solidFill>
                <a:latin typeface="HG丸ｺﾞｼｯｸM-PRO" panose="020F0600000000000000" pitchFamily="50" charset="-128"/>
              </a:rPr>
              <a:t>年が</a:t>
            </a:r>
            <a:r>
              <a:rPr lang="en-US" altLang="ja-JP" sz="2200" dirty="0">
                <a:solidFill>
                  <a:srgbClr val="000000"/>
                </a:solidFill>
                <a:latin typeface="HG丸ｺﾞｼｯｸM-PRO" panose="020F0600000000000000" pitchFamily="50" charset="-128"/>
              </a:rPr>
              <a:t>33</a:t>
            </a:r>
            <a:r>
              <a:rPr lang="ja-JP" altLang="en-US" sz="2200" dirty="0">
                <a:solidFill>
                  <a:srgbClr val="000000"/>
                </a:solidFill>
                <a:latin typeface="HG丸ｺﾞｼｯｸM-PRO" panose="020F0600000000000000" pitchFamily="50" charset="-128"/>
              </a:rPr>
              <a:t>件（</a:t>
            </a:r>
            <a:r>
              <a:rPr lang="en-US" altLang="ja-JP" sz="2200" dirty="0">
                <a:solidFill>
                  <a:srgbClr val="000000"/>
                </a:solidFill>
                <a:latin typeface="HG丸ｺﾞｼｯｸM-PRO" panose="020F0600000000000000" pitchFamily="50" charset="-128"/>
              </a:rPr>
              <a:t>22.1</a:t>
            </a:r>
            <a:r>
              <a:rPr lang="ja-JP" altLang="en-US" sz="2200" dirty="0">
                <a:solidFill>
                  <a:srgbClr val="000000"/>
                </a:solidFill>
                <a:latin typeface="HG丸ｺﾞｼｯｸM-PRO" panose="020F0600000000000000" pitchFamily="50" charset="-128"/>
              </a:rPr>
              <a:t>％）、</a:t>
            </a:r>
            <a:r>
              <a:rPr lang="en-US" altLang="ja-JP" sz="2200" dirty="0">
                <a:solidFill>
                  <a:srgbClr val="000000"/>
                </a:solidFill>
                <a:latin typeface="HG丸ｺﾞｼｯｸM-PRO" panose="020F0600000000000000" pitchFamily="50" charset="-128"/>
              </a:rPr>
              <a:t> 2010</a:t>
            </a:r>
            <a:r>
              <a:rPr lang="ja-JP" altLang="en-US" sz="2200" dirty="0">
                <a:solidFill>
                  <a:srgbClr val="000000"/>
                </a:solidFill>
                <a:latin typeface="HG丸ｺﾞｼｯｸM-PRO" panose="020F0600000000000000" pitchFamily="50" charset="-128"/>
              </a:rPr>
              <a:t>年が</a:t>
            </a:r>
            <a:r>
              <a:rPr lang="en-US" altLang="ja-JP" sz="2200" dirty="0">
                <a:solidFill>
                  <a:srgbClr val="000000"/>
                </a:solidFill>
                <a:latin typeface="HG丸ｺﾞｼｯｸM-PRO" panose="020F0600000000000000" pitchFamily="50" charset="-128"/>
              </a:rPr>
              <a:t>29</a:t>
            </a:r>
            <a:r>
              <a:rPr lang="ja-JP" altLang="en-US" sz="2200" dirty="0">
                <a:solidFill>
                  <a:srgbClr val="000000"/>
                </a:solidFill>
                <a:latin typeface="HG丸ｺﾞｼｯｸM-PRO" panose="020F0600000000000000" pitchFamily="50" charset="-128"/>
              </a:rPr>
              <a:t>件</a:t>
            </a:r>
            <a:endParaRPr lang="en-US" altLang="ja-JP" sz="2200" dirty="0">
              <a:solidFill>
                <a:srgbClr val="000000"/>
              </a:solidFill>
              <a:latin typeface="HG丸ｺﾞｼｯｸM-PRO" panose="020F0600000000000000" pitchFamily="50" charset="-128"/>
            </a:endParaRPr>
          </a:p>
          <a:p>
            <a:r>
              <a:rPr lang="ja-JP" altLang="en-US" sz="2200" dirty="0">
                <a:solidFill>
                  <a:srgbClr val="000000"/>
                </a:solidFill>
                <a:latin typeface="HG丸ｺﾞｼｯｸM-PRO" panose="020F0600000000000000" pitchFamily="50" charset="-128"/>
              </a:rPr>
              <a:t>（</a:t>
            </a:r>
            <a:r>
              <a:rPr lang="en-US" altLang="ja-JP" sz="2200" dirty="0">
                <a:solidFill>
                  <a:srgbClr val="000000"/>
                </a:solidFill>
                <a:latin typeface="HG丸ｺﾞｼｯｸM-PRO" panose="020F0600000000000000" pitchFamily="50" charset="-128"/>
              </a:rPr>
              <a:t>19.6</a:t>
            </a:r>
            <a:r>
              <a:rPr lang="ja-JP" altLang="en-US" sz="2200" dirty="0">
                <a:solidFill>
                  <a:srgbClr val="000000"/>
                </a:solidFill>
                <a:latin typeface="HG丸ｺﾞｼｯｸM-PRO" panose="020F0600000000000000" pitchFamily="50" charset="-128"/>
              </a:rPr>
              <a:t>％）、</a:t>
            </a:r>
            <a:r>
              <a:rPr lang="en-US" altLang="ja-JP" sz="2200" dirty="0">
                <a:solidFill>
                  <a:srgbClr val="000000"/>
                </a:solidFill>
                <a:latin typeface="HG丸ｺﾞｼｯｸM-PRO" panose="020F0600000000000000" pitchFamily="50" charset="-128"/>
              </a:rPr>
              <a:t> 2011</a:t>
            </a:r>
            <a:r>
              <a:rPr lang="ja-JP" altLang="en-US" sz="2200" dirty="0">
                <a:solidFill>
                  <a:srgbClr val="000000"/>
                </a:solidFill>
                <a:latin typeface="HG丸ｺﾞｼｯｸM-PRO" panose="020F0600000000000000" pitchFamily="50" charset="-128"/>
              </a:rPr>
              <a:t>年が</a:t>
            </a:r>
            <a:r>
              <a:rPr lang="en-US" altLang="ja-JP" sz="2200" dirty="0">
                <a:solidFill>
                  <a:srgbClr val="000000"/>
                </a:solidFill>
                <a:latin typeface="HG丸ｺﾞｼｯｸM-PRO" panose="020F0600000000000000" pitchFamily="50" charset="-128"/>
              </a:rPr>
              <a:t>34</a:t>
            </a:r>
            <a:r>
              <a:rPr lang="ja-JP" altLang="en-US" sz="2200" dirty="0">
                <a:solidFill>
                  <a:srgbClr val="000000"/>
                </a:solidFill>
                <a:latin typeface="HG丸ｺﾞｼｯｸM-PRO" panose="020F0600000000000000" pitchFamily="50" charset="-128"/>
              </a:rPr>
              <a:t>件（</a:t>
            </a:r>
            <a:r>
              <a:rPr lang="en-US" altLang="ja-JP" sz="2200">
                <a:solidFill>
                  <a:srgbClr val="000000"/>
                </a:solidFill>
                <a:latin typeface="HG丸ｺﾞｼｯｸM-PRO" panose="020F0600000000000000" pitchFamily="50" charset="-128"/>
              </a:rPr>
              <a:t>22.1</a:t>
            </a:r>
            <a:r>
              <a:rPr lang="ja-JP" altLang="en-US" sz="2200">
                <a:solidFill>
                  <a:srgbClr val="000000"/>
                </a:solidFill>
                <a:latin typeface="HG丸ｺﾞｼｯｸM-PRO" panose="020F0600000000000000" pitchFamily="50" charset="-128"/>
              </a:rPr>
              <a:t>％</a:t>
            </a:r>
            <a:r>
              <a:rPr lang="ja-JP" altLang="en-US" sz="2200" dirty="0">
                <a:solidFill>
                  <a:srgbClr val="000000"/>
                </a:solidFill>
                <a:latin typeface="HG丸ｺﾞｼｯｸM-PRO" panose="020F0600000000000000" pitchFamily="50" charset="-128"/>
              </a:rPr>
              <a:t>）、</a:t>
            </a:r>
            <a:r>
              <a:rPr lang="en-US" altLang="ja-JP" sz="2200" dirty="0">
                <a:solidFill>
                  <a:srgbClr val="000000"/>
                </a:solidFill>
                <a:latin typeface="HG丸ｺﾞｼｯｸM-PRO" panose="020F0600000000000000" pitchFamily="50" charset="-128"/>
              </a:rPr>
              <a:t>2012</a:t>
            </a:r>
            <a:r>
              <a:rPr lang="ja-JP" altLang="en-US" sz="2200" dirty="0">
                <a:solidFill>
                  <a:srgbClr val="000000"/>
                </a:solidFill>
                <a:latin typeface="HG丸ｺﾞｼｯｸM-PRO" panose="020F0600000000000000" pitchFamily="50" charset="-128"/>
              </a:rPr>
              <a:t>年が</a:t>
            </a:r>
            <a:r>
              <a:rPr lang="en-US" altLang="ja-JP" sz="2200" dirty="0">
                <a:solidFill>
                  <a:srgbClr val="000000"/>
                </a:solidFill>
                <a:latin typeface="HG丸ｺﾞｼｯｸM-PRO" panose="020F0600000000000000" pitchFamily="50" charset="-128"/>
              </a:rPr>
              <a:t>39</a:t>
            </a:r>
            <a:r>
              <a:rPr lang="ja-JP" altLang="en-US" sz="2200" dirty="0">
                <a:solidFill>
                  <a:srgbClr val="000000"/>
                </a:solidFill>
                <a:latin typeface="HG丸ｺﾞｼｯｸM-PRO" panose="020F0600000000000000" pitchFamily="50" charset="-128"/>
              </a:rPr>
              <a:t>件　（</a:t>
            </a:r>
            <a:r>
              <a:rPr lang="en-US" altLang="ja-JP" sz="2200" dirty="0">
                <a:solidFill>
                  <a:srgbClr val="000000"/>
                </a:solidFill>
                <a:latin typeface="HG丸ｺﾞｼｯｸM-PRO" panose="020F0600000000000000" pitchFamily="50" charset="-128"/>
              </a:rPr>
              <a:t>21.2%</a:t>
            </a:r>
            <a:r>
              <a:rPr lang="ja-JP" altLang="en-US" sz="2200" dirty="0">
                <a:solidFill>
                  <a:srgbClr val="000000"/>
                </a:solidFill>
                <a:latin typeface="HG丸ｺﾞｼｯｸM-PRO" panose="020F0600000000000000" pitchFamily="50" charset="-128"/>
              </a:rPr>
              <a:t>）、</a:t>
            </a:r>
            <a:r>
              <a:rPr lang="en-US" altLang="ja-JP" sz="2200" dirty="0">
                <a:solidFill>
                  <a:srgbClr val="000000"/>
                </a:solidFill>
                <a:latin typeface="HG丸ｺﾞｼｯｸM-PRO" panose="020F0600000000000000" pitchFamily="50" charset="-128"/>
              </a:rPr>
              <a:t>2013</a:t>
            </a:r>
            <a:r>
              <a:rPr lang="ja-JP" altLang="en-US" sz="2200" dirty="0">
                <a:solidFill>
                  <a:srgbClr val="000000"/>
                </a:solidFill>
                <a:latin typeface="HG丸ｺﾞｼｯｸM-PRO" panose="020F0600000000000000" pitchFamily="50" charset="-128"/>
              </a:rPr>
              <a:t>年が</a:t>
            </a:r>
            <a:r>
              <a:rPr lang="en-US" altLang="ja-JP" sz="2200" dirty="0">
                <a:solidFill>
                  <a:srgbClr val="000000"/>
                </a:solidFill>
                <a:latin typeface="HG丸ｺﾞｼｯｸM-PRO" panose="020F0600000000000000" pitchFamily="50" charset="-128"/>
              </a:rPr>
              <a:t>42</a:t>
            </a:r>
            <a:r>
              <a:rPr lang="ja-JP" altLang="en-US" sz="2200" dirty="0">
                <a:solidFill>
                  <a:srgbClr val="000000"/>
                </a:solidFill>
                <a:latin typeface="HG丸ｺﾞｼｯｸM-PRO" panose="020F0600000000000000" pitchFamily="50" charset="-128"/>
              </a:rPr>
              <a:t>件（</a:t>
            </a:r>
            <a:r>
              <a:rPr lang="en-US" altLang="ja-JP" sz="2200" dirty="0">
                <a:solidFill>
                  <a:srgbClr val="000000"/>
                </a:solidFill>
                <a:latin typeface="HG丸ｺﾞｼｯｸM-PRO" panose="020F0600000000000000" pitchFamily="50" charset="-128"/>
              </a:rPr>
              <a:t>23.1</a:t>
            </a:r>
            <a:r>
              <a:rPr lang="ja-JP" altLang="en-US" sz="2200" dirty="0">
                <a:solidFill>
                  <a:srgbClr val="000000"/>
                </a:solidFill>
                <a:latin typeface="HG丸ｺﾞｼｯｸM-PRO" panose="020F0600000000000000" pitchFamily="50" charset="-128"/>
              </a:rPr>
              <a:t>％）であった。</a:t>
            </a:r>
            <a:endParaRPr lang="en-US" altLang="ja-JP" sz="2200" dirty="0">
              <a:solidFill>
                <a:srgbClr val="000000"/>
              </a:solidFill>
              <a:latin typeface="HG丸ｺﾞｼｯｸM-PRO" panose="020F0600000000000000" pitchFamily="50" charset="-128"/>
            </a:endParaRPr>
          </a:p>
          <a:p>
            <a:endParaRPr lang="en-US" altLang="ja-JP" sz="2200" dirty="0">
              <a:solidFill>
                <a:srgbClr val="000000"/>
              </a:solidFill>
              <a:latin typeface="HG丸ｺﾞｼｯｸM-PRO" panose="020F0600000000000000" pitchFamily="50" charset="-128"/>
            </a:endParaRPr>
          </a:p>
          <a:p>
            <a:r>
              <a:rPr lang="ja-JP" altLang="en-US" sz="2200" dirty="0">
                <a:solidFill>
                  <a:srgbClr val="000000"/>
                </a:solidFill>
                <a:latin typeface="HG丸ｺﾞｼｯｸM-PRO" panose="020F0600000000000000" pitchFamily="50" charset="-128"/>
              </a:rPr>
              <a:t>○複数の病態が記されているものが</a:t>
            </a:r>
            <a:r>
              <a:rPr lang="en-US" altLang="ja-JP" sz="2200" dirty="0">
                <a:solidFill>
                  <a:srgbClr val="000000"/>
                </a:solidFill>
                <a:latin typeface="HG丸ｺﾞｼｯｸM-PRO" panose="020F0600000000000000" pitchFamily="50" charset="-128"/>
              </a:rPr>
              <a:t>115</a:t>
            </a:r>
            <a:r>
              <a:rPr lang="ja-JP" altLang="en-US" sz="2200" dirty="0">
                <a:solidFill>
                  <a:srgbClr val="000000"/>
                </a:solidFill>
                <a:latin typeface="HG丸ｺﾞｼｯｸM-PRO" panose="020F0600000000000000" pitchFamily="50" charset="-128"/>
              </a:rPr>
              <a:t>件（</a:t>
            </a:r>
            <a:r>
              <a:rPr lang="en-US" altLang="ja-JP" sz="2200" dirty="0">
                <a:solidFill>
                  <a:srgbClr val="000000"/>
                </a:solidFill>
                <a:latin typeface="HG丸ｺﾞｼｯｸM-PRO" panose="020F0600000000000000" pitchFamily="50" charset="-128"/>
              </a:rPr>
              <a:t>14.1</a:t>
            </a:r>
            <a:r>
              <a:rPr lang="ja-JP" altLang="en-US" sz="2200" dirty="0">
                <a:solidFill>
                  <a:srgbClr val="000000"/>
                </a:solidFill>
                <a:latin typeface="HG丸ｺﾞｼｯｸM-PRO" panose="020F0600000000000000" pitchFamily="50" charset="-128"/>
              </a:rPr>
              <a:t>％）であった。</a:t>
            </a:r>
            <a:endParaRPr lang="en-US" altLang="ja-JP" sz="2200" dirty="0">
              <a:solidFill>
                <a:srgbClr val="000000"/>
              </a:solidFill>
              <a:latin typeface="HG丸ｺﾞｼｯｸM-PRO" panose="020F0600000000000000" pitchFamily="50" charset="-128"/>
            </a:endParaRPr>
          </a:p>
          <a:p>
            <a:endParaRPr lang="en-US" altLang="ja-JP" sz="2200" dirty="0">
              <a:solidFill>
                <a:srgbClr val="000000"/>
              </a:solidFill>
              <a:latin typeface="HG丸ｺﾞｼｯｸM-PRO" panose="020F0600000000000000" pitchFamily="50" charset="-128"/>
            </a:endParaRPr>
          </a:p>
          <a:p>
            <a:r>
              <a:rPr lang="ja-JP" altLang="en-US" sz="2200" dirty="0">
                <a:solidFill>
                  <a:srgbClr val="000000"/>
                </a:solidFill>
                <a:latin typeface="HG丸ｺﾞｼｯｸM-PRO" panose="020F0600000000000000" pitchFamily="50" charset="-128"/>
              </a:rPr>
              <a:t>○一方、「原因分析報告書において主たる原因が明らかでは</a:t>
            </a:r>
            <a:endParaRPr lang="en-US" altLang="ja-JP" sz="2200" dirty="0">
              <a:solidFill>
                <a:srgbClr val="000000"/>
              </a:solidFill>
              <a:latin typeface="HG丸ｺﾞｼｯｸM-PRO" panose="020F0600000000000000" pitchFamily="50" charset="-128"/>
            </a:endParaRPr>
          </a:p>
          <a:p>
            <a:r>
              <a:rPr lang="ja-JP" altLang="en-US" sz="2200" dirty="0">
                <a:solidFill>
                  <a:srgbClr val="000000"/>
                </a:solidFill>
                <a:latin typeface="HG丸ｺﾞｼｯｸM-PRO" panose="020F0600000000000000" pitchFamily="50" charset="-128"/>
              </a:rPr>
              <a:t>　ない、または特定困難とされているもの」は</a:t>
            </a:r>
            <a:r>
              <a:rPr lang="en-US" altLang="ja-JP" sz="2200" dirty="0">
                <a:solidFill>
                  <a:srgbClr val="000000"/>
                </a:solidFill>
                <a:latin typeface="HG丸ｺﾞｼｯｸM-PRO" panose="020F0600000000000000" pitchFamily="50" charset="-128"/>
              </a:rPr>
              <a:t>239</a:t>
            </a:r>
            <a:r>
              <a:rPr lang="ja-JP" altLang="en-US" sz="2200" dirty="0">
                <a:solidFill>
                  <a:srgbClr val="000000"/>
                </a:solidFill>
                <a:latin typeface="HG丸ｺﾞｼｯｸM-PRO" panose="020F0600000000000000" pitchFamily="50" charset="-128"/>
              </a:rPr>
              <a:t>件</a:t>
            </a:r>
            <a:endParaRPr lang="en-US" altLang="ja-JP" sz="2200" dirty="0">
              <a:solidFill>
                <a:srgbClr val="000000"/>
              </a:solidFill>
              <a:latin typeface="HG丸ｺﾞｼｯｸM-PRO" panose="020F0600000000000000" pitchFamily="50" charset="-128"/>
            </a:endParaRPr>
          </a:p>
          <a:p>
            <a:r>
              <a:rPr lang="ja-JP" altLang="en-US" sz="2200" dirty="0">
                <a:solidFill>
                  <a:srgbClr val="000000"/>
                </a:solidFill>
                <a:latin typeface="HG丸ｺﾞｼｯｸM-PRO" panose="020F0600000000000000" pitchFamily="50" charset="-128"/>
              </a:rPr>
              <a:t>　（</a:t>
            </a:r>
            <a:r>
              <a:rPr lang="en-US" altLang="ja-JP" sz="2200" dirty="0">
                <a:solidFill>
                  <a:srgbClr val="000000"/>
                </a:solidFill>
                <a:latin typeface="HG丸ｺﾞｼｯｸM-PRO" panose="020F0600000000000000" pitchFamily="50" charset="-128"/>
              </a:rPr>
              <a:t>29.3</a:t>
            </a:r>
            <a:r>
              <a:rPr lang="ja-JP" altLang="en-US" sz="2200" dirty="0">
                <a:solidFill>
                  <a:srgbClr val="000000"/>
                </a:solidFill>
                <a:latin typeface="HG丸ｺﾞｼｯｸM-PRO" panose="020F0600000000000000" pitchFamily="50" charset="-128"/>
              </a:rPr>
              <a:t>％）であり、</a:t>
            </a:r>
            <a:r>
              <a:rPr lang="en-US" altLang="ja-JP" sz="2200" dirty="0">
                <a:solidFill>
                  <a:srgbClr val="000000"/>
                </a:solidFill>
                <a:latin typeface="HG丸ｺﾞｼｯｸM-PRO" panose="020F0600000000000000" pitchFamily="50" charset="-128"/>
              </a:rPr>
              <a:t>2009</a:t>
            </a:r>
            <a:r>
              <a:rPr lang="ja-JP" altLang="en-US" sz="2200" dirty="0">
                <a:solidFill>
                  <a:srgbClr val="000000"/>
                </a:solidFill>
                <a:latin typeface="HG丸ｺﾞｼｯｸM-PRO" panose="020F0600000000000000" pitchFamily="50" charset="-128"/>
              </a:rPr>
              <a:t>年が</a:t>
            </a:r>
            <a:r>
              <a:rPr lang="en-US" altLang="ja-JP" sz="2200" dirty="0">
                <a:solidFill>
                  <a:srgbClr val="000000"/>
                </a:solidFill>
                <a:latin typeface="HG丸ｺﾞｼｯｸM-PRO" panose="020F0600000000000000" pitchFamily="50" charset="-128"/>
              </a:rPr>
              <a:t>35</a:t>
            </a:r>
            <a:r>
              <a:rPr lang="ja-JP" altLang="en-US" sz="2200" dirty="0">
                <a:solidFill>
                  <a:srgbClr val="000000"/>
                </a:solidFill>
                <a:latin typeface="HG丸ｺﾞｼｯｸM-PRO" panose="020F0600000000000000" pitchFamily="50" charset="-128"/>
              </a:rPr>
              <a:t>件（</a:t>
            </a:r>
            <a:r>
              <a:rPr lang="en-US" altLang="ja-JP" sz="2200" dirty="0">
                <a:solidFill>
                  <a:srgbClr val="000000"/>
                </a:solidFill>
                <a:latin typeface="HG丸ｺﾞｼｯｸM-PRO" panose="020F0600000000000000" pitchFamily="50" charset="-128"/>
              </a:rPr>
              <a:t>23.5</a:t>
            </a:r>
            <a:r>
              <a:rPr lang="ja-JP" altLang="en-US" sz="2200" dirty="0">
                <a:solidFill>
                  <a:srgbClr val="000000"/>
                </a:solidFill>
                <a:latin typeface="HG丸ｺﾞｼｯｸM-PRO" panose="020F0600000000000000" pitchFamily="50" charset="-128"/>
              </a:rPr>
              <a:t>％）、</a:t>
            </a:r>
            <a:endParaRPr lang="en-US" altLang="ja-JP" sz="2200" dirty="0">
              <a:solidFill>
                <a:srgbClr val="000000"/>
              </a:solidFill>
              <a:latin typeface="HG丸ｺﾞｼｯｸM-PRO" panose="020F0600000000000000" pitchFamily="50" charset="-128"/>
            </a:endParaRPr>
          </a:p>
          <a:p>
            <a:r>
              <a:rPr lang="ja-JP" altLang="en-US" sz="2200" dirty="0">
                <a:solidFill>
                  <a:srgbClr val="000000"/>
                </a:solidFill>
                <a:latin typeface="HG丸ｺﾞｼｯｸM-PRO" panose="020F0600000000000000" pitchFamily="50" charset="-128"/>
              </a:rPr>
              <a:t>　</a:t>
            </a:r>
            <a:r>
              <a:rPr lang="en-US" altLang="ja-JP" sz="2200" dirty="0">
                <a:solidFill>
                  <a:srgbClr val="000000"/>
                </a:solidFill>
                <a:latin typeface="HG丸ｺﾞｼｯｸM-PRO" panose="020F0600000000000000" pitchFamily="50" charset="-128"/>
              </a:rPr>
              <a:t>2010</a:t>
            </a:r>
            <a:r>
              <a:rPr lang="ja-JP" altLang="en-US" sz="2200" dirty="0">
                <a:solidFill>
                  <a:srgbClr val="000000"/>
                </a:solidFill>
                <a:latin typeface="HG丸ｺﾞｼｯｸM-PRO" panose="020F0600000000000000" pitchFamily="50" charset="-128"/>
              </a:rPr>
              <a:t>年が</a:t>
            </a:r>
            <a:r>
              <a:rPr lang="en-US" altLang="ja-JP" sz="2200" dirty="0">
                <a:solidFill>
                  <a:srgbClr val="000000"/>
                </a:solidFill>
                <a:latin typeface="HG丸ｺﾞｼｯｸM-PRO" panose="020F0600000000000000" pitchFamily="50" charset="-128"/>
              </a:rPr>
              <a:t>45</a:t>
            </a:r>
            <a:r>
              <a:rPr lang="ja-JP" altLang="en-US" sz="2200" dirty="0">
                <a:solidFill>
                  <a:srgbClr val="000000"/>
                </a:solidFill>
                <a:latin typeface="HG丸ｺﾞｼｯｸM-PRO" panose="020F0600000000000000" pitchFamily="50" charset="-128"/>
              </a:rPr>
              <a:t>件（</a:t>
            </a:r>
            <a:r>
              <a:rPr lang="en-US" altLang="ja-JP" sz="2200" dirty="0">
                <a:solidFill>
                  <a:srgbClr val="000000"/>
                </a:solidFill>
                <a:latin typeface="HG丸ｺﾞｼｯｸM-PRO" panose="020F0600000000000000" pitchFamily="50" charset="-128"/>
              </a:rPr>
              <a:t>30.4</a:t>
            </a:r>
            <a:r>
              <a:rPr lang="ja-JP" altLang="en-US" sz="2200" dirty="0">
                <a:solidFill>
                  <a:srgbClr val="000000"/>
                </a:solidFill>
                <a:latin typeface="HG丸ｺﾞｼｯｸM-PRO" panose="020F0600000000000000" pitchFamily="50" charset="-128"/>
              </a:rPr>
              <a:t>％）、</a:t>
            </a:r>
            <a:r>
              <a:rPr lang="en-US" altLang="ja-JP" sz="2200" dirty="0">
                <a:solidFill>
                  <a:srgbClr val="000000"/>
                </a:solidFill>
                <a:latin typeface="HG丸ｺﾞｼｯｸM-PRO" panose="020F0600000000000000" pitchFamily="50" charset="-128"/>
              </a:rPr>
              <a:t>2011</a:t>
            </a:r>
            <a:r>
              <a:rPr lang="ja-JP" altLang="en-US" sz="2200" dirty="0">
                <a:solidFill>
                  <a:srgbClr val="000000"/>
                </a:solidFill>
                <a:latin typeface="HG丸ｺﾞｼｯｸM-PRO" panose="020F0600000000000000" pitchFamily="50" charset="-128"/>
              </a:rPr>
              <a:t>年が</a:t>
            </a:r>
            <a:r>
              <a:rPr lang="en-US" altLang="ja-JP" sz="2200" dirty="0">
                <a:solidFill>
                  <a:srgbClr val="000000"/>
                </a:solidFill>
                <a:latin typeface="HG丸ｺﾞｼｯｸM-PRO" panose="020F0600000000000000" pitchFamily="50" charset="-128"/>
              </a:rPr>
              <a:t>41</a:t>
            </a:r>
            <a:r>
              <a:rPr lang="ja-JP" altLang="en-US" sz="2200" dirty="0">
                <a:solidFill>
                  <a:srgbClr val="000000"/>
                </a:solidFill>
                <a:latin typeface="HG丸ｺﾞｼｯｸM-PRO" panose="020F0600000000000000" pitchFamily="50" charset="-128"/>
              </a:rPr>
              <a:t>件（</a:t>
            </a:r>
            <a:r>
              <a:rPr lang="en-US" altLang="ja-JP" sz="2200" dirty="0">
                <a:solidFill>
                  <a:srgbClr val="000000"/>
                </a:solidFill>
                <a:latin typeface="HG丸ｺﾞｼｯｸM-PRO" panose="020F0600000000000000" pitchFamily="50" charset="-128"/>
              </a:rPr>
              <a:t>26.6</a:t>
            </a:r>
            <a:r>
              <a:rPr lang="ja-JP" altLang="en-US" sz="2200" dirty="0">
                <a:solidFill>
                  <a:srgbClr val="000000"/>
                </a:solidFill>
                <a:latin typeface="HG丸ｺﾞｼｯｸM-PRO" panose="020F0600000000000000" pitchFamily="50" charset="-128"/>
              </a:rPr>
              <a:t>％）、</a:t>
            </a:r>
            <a:endParaRPr lang="en-US" altLang="ja-JP" sz="2200" dirty="0">
              <a:solidFill>
                <a:srgbClr val="000000"/>
              </a:solidFill>
              <a:latin typeface="HG丸ｺﾞｼｯｸM-PRO" panose="020F0600000000000000" pitchFamily="50" charset="-128"/>
            </a:endParaRPr>
          </a:p>
          <a:p>
            <a:r>
              <a:rPr lang="ja-JP" altLang="en-US" sz="2200" dirty="0">
                <a:solidFill>
                  <a:srgbClr val="000000"/>
                </a:solidFill>
                <a:latin typeface="HG丸ｺﾞｼｯｸM-PRO" panose="020F0600000000000000" pitchFamily="50" charset="-128"/>
              </a:rPr>
              <a:t>　</a:t>
            </a:r>
            <a:r>
              <a:rPr lang="en-US" altLang="ja-JP" sz="2200" dirty="0">
                <a:solidFill>
                  <a:srgbClr val="000000"/>
                </a:solidFill>
                <a:latin typeface="HG丸ｺﾞｼｯｸM-PRO" panose="020F0600000000000000" pitchFamily="50" charset="-128"/>
              </a:rPr>
              <a:t>2012</a:t>
            </a:r>
            <a:r>
              <a:rPr lang="ja-JP" altLang="en-US" sz="2200" dirty="0">
                <a:solidFill>
                  <a:srgbClr val="000000"/>
                </a:solidFill>
                <a:latin typeface="HG丸ｺﾞｼｯｸM-PRO" panose="020F0600000000000000" pitchFamily="50" charset="-128"/>
              </a:rPr>
              <a:t>年が</a:t>
            </a:r>
            <a:r>
              <a:rPr lang="en-US" altLang="ja-JP" sz="2200" dirty="0">
                <a:solidFill>
                  <a:srgbClr val="000000"/>
                </a:solidFill>
                <a:latin typeface="HG丸ｺﾞｼｯｸM-PRO" panose="020F0600000000000000" pitchFamily="50" charset="-128"/>
              </a:rPr>
              <a:t>48</a:t>
            </a:r>
            <a:r>
              <a:rPr lang="ja-JP" altLang="en-US" sz="2200" dirty="0">
                <a:solidFill>
                  <a:srgbClr val="000000"/>
                </a:solidFill>
                <a:latin typeface="HG丸ｺﾞｼｯｸM-PRO" panose="020F0600000000000000" pitchFamily="50" charset="-128"/>
              </a:rPr>
              <a:t>件（</a:t>
            </a:r>
            <a:r>
              <a:rPr lang="en-US" altLang="ja-JP" sz="2200" dirty="0">
                <a:solidFill>
                  <a:srgbClr val="000000"/>
                </a:solidFill>
                <a:latin typeface="HG丸ｺﾞｼｯｸM-PRO" panose="020F0600000000000000" pitchFamily="50" charset="-128"/>
              </a:rPr>
              <a:t>26.1%</a:t>
            </a:r>
            <a:r>
              <a:rPr lang="ja-JP" altLang="en-US" sz="2200" dirty="0">
                <a:solidFill>
                  <a:srgbClr val="000000"/>
                </a:solidFill>
                <a:latin typeface="HG丸ｺﾞｼｯｸM-PRO" panose="020F0600000000000000" pitchFamily="50" charset="-128"/>
              </a:rPr>
              <a:t>）、</a:t>
            </a:r>
            <a:r>
              <a:rPr lang="en-US" altLang="ja-JP" sz="2200" dirty="0">
                <a:solidFill>
                  <a:srgbClr val="000000"/>
                </a:solidFill>
                <a:latin typeface="HG丸ｺﾞｼｯｸM-PRO" panose="020F0600000000000000" pitchFamily="50" charset="-128"/>
              </a:rPr>
              <a:t>2013</a:t>
            </a:r>
            <a:r>
              <a:rPr lang="ja-JP" altLang="en-US" sz="2200" dirty="0">
                <a:solidFill>
                  <a:srgbClr val="000000"/>
                </a:solidFill>
                <a:latin typeface="HG丸ｺﾞｼｯｸM-PRO" panose="020F0600000000000000" pitchFamily="50" charset="-128"/>
              </a:rPr>
              <a:t>年が</a:t>
            </a:r>
            <a:r>
              <a:rPr lang="en-US" altLang="ja-JP" sz="2200" dirty="0">
                <a:solidFill>
                  <a:srgbClr val="000000"/>
                </a:solidFill>
                <a:latin typeface="HG丸ｺﾞｼｯｸM-PRO" panose="020F0600000000000000" pitchFamily="50" charset="-128"/>
              </a:rPr>
              <a:t>70</a:t>
            </a:r>
            <a:r>
              <a:rPr lang="ja-JP" altLang="en-US" sz="2200" dirty="0">
                <a:solidFill>
                  <a:srgbClr val="000000"/>
                </a:solidFill>
                <a:latin typeface="HG丸ｺﾞｼｯｸM-PRO" panose="020F0600000000000000" pitchFamily="50" charset="-128"/>
              </a:rPr>
              <a:t>件（</a:t>
            </a:r>
            <a:r>
              <a:rPr lang="en-US" altLang="ja-JP" sz="2200" dirty="0">
                <a:solidFill>
                  <a:srgbClr val="000000"/>
                </a:solidFill>
                <a:latin typeface="HG丸ｺﾞｼｯｸM-PRO" panose="020F0600000000000000" pitchFamily="50" charset="-128"/>
              </a:rPr>
              <a:t>38.5</a:t>
            </a:r>
            <a:r>
              <a:rPr lang="ja-JP" altLang="en-US" sz="2200" dirty="0">
                <a:solidFill>
                  <a:srgbClr val="000000"/>
                </a:solidFill>
                <a:latin typeface="HG丸ｺﾞｼｯｸM-PRO" panose="020F0600000000000000" pitchFamily="50" charset="-128"/>
              </a:rPr>
              <a:t>％）</a:t>
            </a:r>
            <a:endParaRPr lang="en-US" altLang="ja-JP" sz="2200" dirty="0">
              <a:solidFill>
                <a:srgbClr val="000000"/>
              </a:solidFill>
              <a:latin typeface="HG丸ｺﾞｼｯｸM-PRO" panose="020F0600000000000000" pitchFamily="50" charset="-128"/>
            </a:endParaRPr>
          </a:p>
          <a:p>
            <a:r>
              <a:rPr lang="ja-JP" altLang="en-US" sz="2200" dirty="0">
                <a:solidFill>
                  <a:srgbClr val="000000"/>
                </a:solidFill>
                <a:latin typeface="HG丸ｺﾞｼｯｸM-PRO" panose="020F0600000000000000" pitchFamily="50" charset="-128"/>
              </a:rPr>
              <a:t>　であった。</a:t>
            </a:r>
          </a:p>
        </p:txBody>
      </p:sp>
      <p:sp>
        <p:nvSpPr>
          <p:cNvPr id="2" name="スライド番号プレースホルダー 1">
            <a:extLst>
              <a:ext uri="{FF2B5EF4-FFF2-40B4-BE49-F238E27FC236}">
                <a16:creationId xmlns:a16="http://schemas.microsoft.com/office/drawing/2014/main" id="{62CD48E6-804D-4771-8C2B-A542C96FFC03}"/>
              </a:ext>
            </a:extLst>
          </p:cNvPr>
          <p:cNvSpPr>
            <a:spLocks noGrp="1"/>
          </p:cNvSpPr>
          <p:nvPr>
            <p:ph type="sldNum" sz="quarter" idx="12"/>
          </p:nvPr>
        </p:nvSpPr>
        <p:spPr/>
        <p:txBody>
          <a:bodyPr/>
          <a:lstStyle/>
          <a:p>
            <a:pPr>
              <a:defRPr/>
            </a:pPr>
            <a:fld id="{930F64EC-FE0A-4460-B896-894E0E1B6F85}" type="slidenum">
              <a:rPr lang="ja-JP" altLang="en-US" smtClean="0"/>
              <a:pPr>
                <a:defRPr/>
              </a:pPr>
              <a:t>75</a:t>
            </a:fld>
            <a:endParaRPr lang="en-US" altLang="ja-JP" dirty="0"/>
          </a:p>
        </p:txBody>
      </p:sp>
    </p:spTree>
    <p:extLst>
      <p:ext uri="{BB962C8B-B14F-4D97-AF65-F5344CB8AC3E}">
        <p14:creationId xmlns:p14="http://schemas.microsoft.com/office/powerpoint/2010/main" val="324953864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1240798" y="341517"/>
            <a:ext cx="7887872" cy="558392"/>
          </a:xfrm>
        </p:spPr>
        <p:txBody>
          <a:bodyPr/>
          <a:lstStyle/>
          <a:p>
            <a:pPr eaLnBrk="1" hangingPunct="1"/>
            <a:r>
              <a:rPr lang="ja-JP" altLang="en-US" sz="3000" dirty="0"/>
              <a:t>分析対象事例における脳性麻痺発症の原因②</a:t>
            </a:r>
          </a:p>
        </p:txBody>
      </p:sp>
      <p:sp>
        <p:nvSpPr>
          <p:cNvPr id="90116" name="AutoShape 3"/>
          <p:cNvSpPr>
            <a:spLocks noChangeArrowheads="1"/>
          </p:cNvSpPr>
          <p:nvPr/>
        </p:nvSpPr>
        <p:spPr bwMode="auto">
          <a:xfrm>
            <a:off x="215675" y="1091153"/>
            <a:ext cx="9417051" cy="5723017"/>
          </a:xfrm>
          <a:prstGeom prst="roundRect">
            <a:avLst>
              <a:gd name="adj" fmla="val 9153"/>
            </a:avLst>
          </a:prstGeom>
          <a:gradFill rotWithShape="1">
            <a:gsLst>
              <a:gs pos="0">
                <a:srgbClr val="FFCCFF"/>
              </a:gs>
              <a:gs pos="50000">
                <a:srgbClr val="FFFFFF"/>
              </a:gs>
              <a:gs pos="100000">
                <a:srgbClr val="FFCCFF"/>
              </a:gs>
            </a:gsLst>
            <a:lin ang="2700000" scaled="1"/>
          </a:gradFill>
          <a:ln w="9525">
            <a:solidFill>
              <a:schemeClr val="tx1"/>
            </a:solidFill>
            <a:round/>
            <a:headEnd/>
            <a:tailEnd/>
          </a:ln>
        </p:spPr>
        <p:txBody>
          <a:bodyPr lIns="95793" tIns="47896" rIns="95793" bIns="47896" anchor="ctr"/>
          <a:lstStyle>
            <a:lvl1pPr marL="231775" indent="-2317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a:lnSpc>
                <a:spcPct val="150000"/>
              </a:lnSpc>
              <a:buFontTx/>
              <a:buNone/>
            </a:pPr>
            <a:endParaRPr lang="ja-JP" altLang="en-US" sz="3600">
              <a:latin typeface="HG丸ｺﾞｼｯｸM-PRO" panose="020F0600000000000000" pitchFamily="50" charset="-128"/>
              <a:ea typeface="HG丸ｺﾞｼｯｸM-PRO" panose="020F0600000000000000" pitchFamily="50" charset="-128"/>
            </a:endParaRPr>
          </a:p>
        </p:txBody>
      </p:sp>
      <p:sp>
        <p:nvSpPr>
          <p:cNvPr id="90117" name="正方形/長方形 1"/>
          <p:cNvSpPr>
            <a:spLocks noChangeArrowheads="1"/>
          </p:cNvSpPr>
          <p:nvPr/>
        </p:nvSpPr>
        <p:spPr bwMode="auto">
          <a:xfrm>
            <a:off x="343695" y="1500188"/>
            <a:ext cx="9073356" cy="6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a:lnSpc>
                <a:spcPct val="120000"/>
              </a:lnSpc>
            </a:pPr>
            <a:endParaRPr lang="en-US" altLang="ja-JP" sz="1400" dirty="0">
              <a:latin typeface="HG丸ｺﾞｼｯｸM-PRO" panose="020F0600000000000000" pitchFamily="50" charset="-128"/>
            </a:endParaRPr>
          </a:p>
          <a:p>
            <a:pPr>
              <a:lnSpc>
                <a:spcPct val="120000"/>
              </a:lnSpc>
            </a:pPr>
            <a:endParaRPr lang="en-US" altLang="ja-JP" sz="1400" dirty="0">
              <a:latin typeface="HG丸ｺﾞｼｯｸM-PRO" panose="020F0600000000000000" pitchFamily="50" charset="-128"/>
            </a:endParaRPr>
          </a:p>
        </p:txBody>
      </p:sp>
      <p:sp>
        <p:nvSpPr>
          <p:cNvPr id="7" name="正方形/長方形 1"/>
          <p:cNvSpPr>
            <a:spLocks noChangeArrowheads="1"/>
          </p:cNvSpPr>
          <p:nvPr/>
        </p:nvSpPr>
        <p:spPr bwMode="auto">
          <a:xfrm>
            <a:off x="343695" y="1500188"/>
            <a:ext cx="9073356" cy="6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a:lnSpc>
                <a:spcPct val="120000"/>
              </a:lnSpc>
            </a:pPr>
            <a:endParaRPr lang="en-US" altLang="ja-JP" sz="1400" dirty="0">
              <a:latin typeface="HG丸ｺﾞｼｯｸM-PRO" panose="020F0600000000000000" pitchFamily="50" charset="-128"/>
            </a:endParaRPr>
          </a:p>
          <a:p>
            <a:pPr>
              <a:lnSpc>
                <a:spcPct val="120000"/>
              </a:lnSpc>
            </a:pPr>
            <a:endParaRPr lang="en-US" altLang="ja-JP" sz="1400" dirty="0">
              <a:latin typeface="HG丸ｺﾞｼｯｸM-PRO" panose="020F0600000000000000" pitchFamily="50" charset="-128"/>
            </a:endParaRPr>
          </a:p>
        </p:txBody>
      </p:sp>
      <p:sp>
        <p:nvSpPr>
          <p:cNvPr id="12" name="テキスト ボックス 11"/>
          <p:cNvSpPr txBox="1"/>
          <p:nvPr/>
        </p:nvSpPr>
        <p:spPr>
          <a:xfrm>
            <a:off x="775742" y="1064563"/>
            <a:ext cx="6336704" cy="276999"/>
          </a:xfrm>
          <a:prstGeom prst="rect">
            <a:avLst/>
          </a:prstGeom>
          <a:noFill/>
        </p:spPr>
        <p:txBody>
          <a:bodyPr wrap="square" rtlCol="0">
            <a:spAutoFit/>
          </a:bodyPr>
          <a:lstStyle/>
          <a:p>
            <a:r>
              <a:rPr lang="ja-JP" altLang="en-US" sz="1200" b="1" dirty="0">
                <a:latin typeface="KozGoStd-Medium"/>
              </a:rPr>
              <a:t>原因分析報告書において脳性麻痺発症の主たる原因として記載された病態</a:t>
            </a:r>
            <a:r>
              <a:rPr lang="ja-JP" altLang="en-US" sz="1200" b="1" baseline="30000" dirty="0">
                <a:latin typeface="KozGoStd-Medium"/>
              </a:rPr>
              <a:t>注１）注２）</a:t>
            </a:r>
            <a:endParaRPr kumimoji="1" lang="ja-JP" altLang="en-US" sz="1200" b="1" baseline="30000" dirty="0"/>
          </a:p>
        </p:txBody>
      </p:sp>
      <p:pic>
        <p:nvPicPr>
          <p:cNvPr id="2" name="図 1">
            <a:extLst>
              <a:ext uri="{FF2B5EF4-FFF2-40B4-BE49-F238E27FC236}">
                <a16:creationId xmlns:a16="http://schemas.microsoft.com/office/drawing/2014/main" id="{458DA32A-5D5D-4105-A77B-CBD597A3753D}"/>
              </a:ext>
            </a:extLst>
          </p:cNvPr>
          <p:cNvPicPr>
            <a:picLocks noChangeAspect="1"/>
          </p:cNvPicPr>
          <p:nvPr/>
        </p:nvPicPr>
        <p:blipFill>
          <a:blip r:embed="rId2"/>
          <a:stretch>
            <a:fillRect/>
          </a:stretch>
        </p:blipFill>
        <p:spPr>
          <a:xfrm>
            <a:off x="1923025" y="1157992"/>
            <a:ext cx="6058362" cy="4252121"/>
          </a:xfrm>
          <a:prstGeom prst="rect">
            <a:avLst/>
          </a:prstGeom>
        </p:spPr>
      </p:pic>
      <p:pic>
        <p:nvPicPr>
          <p:cNvPr id="4" name="図 3">
            <a:extLst>
              <a:ext uri="{FF2B5EF4-FFF2-40B4-BE49-F238E27FC236}">
                <a16:creationId xmlns:a16="http://schemas.microsoft.com/office/drawing/2014/main" id="{2E5E8C7F-5605-47BB-969D-6F0E3DB67D3F}"/>
              </a:ext>
            </a:extLst>
          </p:cNvPr>
          <p:cNvPicPr>
            <a:picLocks noChangeAspect="1"/>
          </p:cNvPicPr>
          <p:nvPr/>
        </p:nvPicPr>
        <p:blipFill>
          <a:blip r:embed="rId3"/>
          <a:stretch>
            <a:fillRect/>
          </a:stretch>
        </p:blipFill>
        <p:spPr>
          <a:xfrm>
            <a:off x="1786919" y="5446018"/>
            <a:ext cx="6274561" cy="1369503"/>
          </a:xfrm>
          <a:prstGeom prst="rect">
            <a:avLst/>
          </a:prstGeom>
        </p:spPr>
      </p:pic>
      <p:sp>
        <p:nvSpPr>
          <p:cNvPr id="3" name="スライド番号プレースホルダー 2">
            <a:extLst>
              <a:ext uri="{FF2B5EF4-FFF2-40B4-BE49-F238E27FC236}">
                <a16:creationId xmlns:a16="http://schemas.microsoft.com/office/drawing/2014/main" id="{6B88DE2A-6491-4C4A-8B68-F931EFDB2753}"/>
              </a:ext>
            </a:extLst>
          </p:cNvPr>
          <p:cNvSpPr>
            <a:spLocks noGrp="1"/>
          </p:cNvSpPr>
          <p:nvPr>
            <p:ph type="sldNum" sz="quarter" idx="12"/>
          </p:nvPr>
        </p:nvSpPr>
        <p:spPr/>
        <p:txBody>
          <a:bodyPr/>
          <a:lstStyle/>
          <a:p>
            <a:pPr>
              <a:defRPr/>
            </a:pPr>
            <a:fld id="{930F64EC-FE0A-4460-B896-894E0E1B6F85}" type="slidenum">
              <a:rPr lang="ja-JP" altLang="en-US" smtClean="0"/>
              <a:pPr>
                <a:defRPr/>
              </a:pPr>
              <a:t>76</a:t>
            </a:fld>
            <a:endParaRPr lang="en-US" altLang="ja-JP" dirty="0"/>
          </a:p>
        </p:txBody>
      </p:sp>
    </p:spTree>
    <p:extLst>
      <p:ext uri="{BB962C8B-B14F-4D97-AF65-F5344CB8AC3E}">
        <p14:creationId xmlns:p14="http://schemas.microsoft.com/office/powerpoint/2010/main" val="160874856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1382880" y="416974"/>
            <a:ext cx="7169726" cy="539926"/>
          </a:xfrm>
        </p:spPr>
        <p:txBody>
          <a:bodyPr/>
          <a:lstStyle/>
          <a:p>
            <a:pPr eaLnBrk="1" hangingPunct="1">
              <a:lnSpc>
                <a:spcPct val="90000"/>
              </a:lnSpc>
            </a:pPr>
            <a:r>
              <a:rPr lang="ja-JP" altLang="en-US" sz="3200" dirty="0">
                <a:ea typeface="HG丸ｺﾞｼｯｸM-PRO" panose="020F0600000000000000" pitchFamily="50" charset="-128"/>
              </a:rPr>
              <a:t>産科医療の質の向上への取組みの動向</a:t>
            </a:r>
            <a:endParaRPr lang="ja-JP" altLang="en-US" sz="3200" dirty="0"/>
          </a:p>
        </p:txBody>
      </p:sp>
      <p:sp>
        <p:nvSpPr>
          <p:cNvPr id="90116" name="AutoShape 3"/>
          <p:cNvSpPr>
            <a:spLocks noChangeArrowheads="1"/>
          </p:cNvSpPr>
          <p:nvPr/>
        </p:nvSpPr>
        <p:spPr bwMode="auto">
          <a:xfrm>
            <a:off x="271686" y="1341438"/>
            <a:ext cx="9217025" cy="3600523"/>
          </a:xfrm>
          <a:prstGeom prst="roundRect">
            <a:avLst>
              <a:gd name="adj" fmla="val 9153"/>
            </a:avLst>
          </a:prstGeom>
          <a:gradFill rotWithShape="1">
            <a:gsLst>
              <a:gs pos="0">
                <a:srgbClr val="FFCCFF"/>
              </a:gs>
              <a:gs pos="50000">
                <a:srgbClr val="FFFFFF"/>
              </a:gs>
              <a:gs pos="100000">
                <a:srgbClr val="FFCCFF"/>
              </a:gs>
            </a:gsLst>
            <a:lin ang="2700000" scaled="1"/>
          </a:gradFill>
          <a:ln w="9525">
            <a:solidFill>
              <a:schemeClr val="tx1"/>
            </a:solidFill>
            <a:round/>
            <a:headEnd/>
            <a:tailEnd/>
          </a:ln>
        </p:spPr>
        <p:txBody>
          <a:bodyPr lIns="95793" tIns="47896" rIns="95793" bIns="47896" anchor="ctr"/>
          <a:lstStyle>
            <a:lvl1pPr marL="231775" indent="-2317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a:lnSpc>
                <a:spcPct val="150000"/>
              </a:lnSpc>
              <a:buFontTx/>
              <a:buNone/>
            </a:pPr>
            <a:endParaRPr lang="ja-JP" altLang="en-US" sz="3600">
              <a:latin typeface="HG丸ｺﾞｼｯｸM-PRO" panose="020F0600000000000000" pitchFamily="50" charset="-128"/>
              <a:ea typeface="HG丸ｺﾞｼｯｸM-PRO" panose="020F0600000000000000" pitchFamily="50" charset="-128"/>
            </a:endParaRPr>
          </a:p>
        </p:txBody>
      </p:sp>
      <p:sp>
        <p:nvSpPr>
          <p:cNvPr id="90117" name="正方形/長方形 1"/>
          <p:cNvSpPr>
            <a:spLocks noChangeArrowheads="1"/>
          </p:cNvSpPr>
          <p:nvPr/>
        </p:nvSpPr>
        <p:spPr bwMode="auto">
          <a:xfrm>
            <a:off x="271686" y="1913558"/>
            <a:ext cx="9073007"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eaLnBrk="1" hangingPunct="1">
              <a:lnSpc>
                <a:spcPct val="120000"/>
              </a:lnSpc>
            </a:pPr>
            <a:r>
              <a:rPr lang="ja-JP" altLang="en-US" sz="2400" dirty="0">
                <a:latin typeface="HG丸ｺﾞｼｯｸM-PRO" panose="020F0600000000000000" pitchFamily="50" charset="-128"/>
              </a:rPr>
              <a:t>○脳性麻痺発症の原因に関わらず、原因分析報告書の「事例の概</a:t>
            </a:r>
            <a:endParaRPr lang="en-US" altLang="ja-JP" sz="2400" dirty="0">
              <a:latin typeface="HG丸ｺﾞｼｯｸM-PRO" panose="020F0600000000000000" pitchFamily="50" charset="-128"/>
            </a:endParaRPr>
          </a:p>
          <a:p>
            <a:pPr eaLnBrk="1" hangingPunct="1">
              <a:lnSpc>
                <a:spcPct val="120000"/>
              </a:lnSpc>
            </a:pPr>
            <a:r>
              <a:rPr lang="ja-JP" altLang="en-US" sz="2400" dirty="0">
                <a:latin typeface="HG丸ｺﾞｼｯｸM-PRO" panose="020F0600000000000000" pitchFamily="50" charset="-128"/>
              </a:rPr>
              <a:t>　要」に診療行為等の記載があった項目、または「臨床経過に関</a:t>
            </a:r>
            <a:endParaRPr lang="en-US" altLang="ja-JP" sz="2400" dirty="0">
              <a:latin typeface="HG丸ｺﾞｼｯｸM-PRO" panose="020F0600000000000000" pitchFamily="50" charset="-128"/>
            </a:endParaRPr>
          </a:p>
          <a:p>
            <a:pPr eaLnBrk="1" hangingPunct="1">
              <a:lnSpc>
                <a:spcPct val="120000"/>
              </a:lnSpc>
            </a:pPr>
            <a:r>
              <a:rPr lang="ja-JP" altLang="en-US" sz="2400" dirty="0">
                <a:latin typeface="HG丸ｺﾞｼｯｸM-PRO" panose="020F0600000000000000" pitchFamily="50" charset="-128"/>
              </a:rPr>
              <a:t>　する医学的評価」において産科医療の質の向上を図るための評</a:t>
            </a:r>
            <a:endParaRPr lang="en-US" altLang="ja-JP" sz="2400" dirty="0">
              <a:latin typeface="HG丸ｺﾞｼｯｸM-PRO" panose="020F0600000000000000" pitchFamily="50" charset="-128"/>
            </a:endParaRPr>
          </a:p>
          <a:p>
            <a:pPr eaLnBrk="1" hangingPunct="1">
              <a:lnSpc>
                <a:spcPct val="120000"/>
              </a:lnSpc>
            </a:pPr>
            <a:r>
              <a:rPr lang="ja-JP" altLang="en-US" sz="2400" dirty="0">
                <a:latin typeface="HG丸ｺﾞｼｯｸM-PRO" panose="020F0600000000000000" pitchFamily="50" charset="-128"/>
              </a:rPr>
              <a:t>　価が行われた項目を集計し、「</a:t>
            </a:r>
            <a:r>
              <a:rPr lang="ja-JP" altLang="en-US" sz="2400" dirty="0"/>
              <a:t>産科医療の質の向上への取組み</a:t>
            </a:r>
            <a:endParaRPr lang="en-US" altLang="ja-JP" sz="2400" dirty="0"/>
          </a:p>
          <a:p>
            <a:pPr eaLnBrk="1" hangingPunct="1">
              <a:lnSpc>
                <a:spcPct val="120000"/>
              </a:lnSpc>
            </a:pPr>
            <a:r>
              <a:rPr lang="ja-JP" altLang="en-US" sz="2400" dirty="0"/>
              <a:t>　の動向」をみていくことを目的とした</a:t>
            </a:r>
            <a:r>
              <a:rPr lang="ja-JP" altLang="en-US" sz="2400" dirty="0">
                <a:latin typeface="HG丸ｺﾞｼｯｸM-PRO" panose="020F0600000000000000" pitchFamily="50" charset="-128"/>
              </a:rPr>
              <a:t>。</a:t>
            </a:r>
            <a:endParaRPr lang="en-US" altLang="ja-JP" sz="1400" dirty="0">
              <a:latin typeface="HG丸ｺﾞｼｯｸM-PRO" panose="020F0600000000000000" pitchFamily="50" charset="-128"/>
            </a:endParaRPr>
          </a:p>
        </p:txBody>
      </p:sp>
      <p:sp>
        <p:nvSpPr>
          <p:cNvPr id="2" name="スライド番号プレースホルダー 1">
            <a:extLst>
              <a:ext uri="{FF2B5EF4-FFF2-40B4-BE49-F238E27FC236}">
                <a16:creationId xmlns:a16="http://schemas.microsoft.com/office/drawing/2014/main" id="{C09AC9F5-0FD5-4B7E-BF40-00ECEC085E82}"/>
              </a:ext>
            </a:extLst>
          </p:cNvPr>
          <p:cNvSpPr>
            <a:spLocks noGrp="1"/>
          </p:cNvSpPr>
          <p:nvPr>
            <p:ph type="sldNum" sz="quarter" idx="12"/>
          </p:nvPr>
        </p:nvSpPr>
        <p:spPr/>
        <p:txBody>
          <a:bodyPr/>
          <a:lstStyle/>
          <a:p>
            <a:pPr>
              <a:defRPr/>
            </a:pPr>
            <a:fld id="{930F64EC-FE0A-4460-B896-894E0E1B6F85}" type="slidenum">
              <a:rPr lang="ja-JP" altLang="en-US" smtClean="0"/>
              <a:pPr>
                <a:defRPr/>
              </a:pPr>
              <a:t>77</a:t>
            </a:fld>
            <a:endParaRPr lang="en-US" altLang="ja-JP" dirty="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2321034" y="405458"/>
            <a:ext cx="5117882" cy="589170"/>
          </a:xfrm>
        </p:spPr>
        <p:txBody>
          <a:bodyPr/>
          <a:lstStyle/>
          <a:p>
            <a:pPr eaLnBrk="1" hangingPunct="1"/>
            <a:r>
              <a:rPr lang="ja-JP" altLang="en-US" sz="3200" dirty="0"/>
              <a:t>胎児心拍数聴取について①</a:t>
            </a:r>
          </a:p>
        </p:txBody>
      </p:sp>
      <p:sp>
        <p:nvSpPr>
          <p:cNvPr id="92164" name="AutoShape 3"/>
          <p:cNvSpPr>
            <a:spLocks noChangeArrowheads="1"/>
          </p:cNvSpPr>
          <p:nvPr/>
        </p:nvSpPr>
        <p:spPr bwMode="auto">
          <a:xfrm>
            <a:off x="271463" y="1197546"/>
            <a:ext cx="9289255" cy="4896544"/>
          </a:xfrm>
          <a:prstGeom prst="roundRect">
            <a:avLst>
              <a:gd name="adj" fmla="val 9153"/>
            </a:avLst>
          </a:prstGeom>
          <a:gradFill rotWithShape="1">
            <a:gsLst>
              <a:gs pos="0">
                <a:srgbClr val="FFCCFF"/>
              </a:gs>
              <a:gs pos="50000">
                <a:srgbClr val="FFFFFF"/>
              </a:gs>
              <a:gs pos="100000">
                <a:srgbClr val="FFCCFF"/>
              </a:gs>
            </a:gsLst>
            <a:lin ang="2700000" scaled="1"/>
          </a:gradFill>
          <a:ln w="9525">
            <a:solidFill>
              <a:schemeClr val="tx1"/>
            </a:solidFill>
            <a:round/>
            <a:headEnd/>
            <a:tailEnd/>
          </a:ln>
        </p:spPr>
        <p:txBody>
          <a:bodyPr lIns="95793" tIns="47896" rIns="95793" bIns="47896" anchor="ctr"/>
          <a:lstStyle>
            <a:lvl1pPr marL="231775" indent="-2317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lnSpc>
                <a:spcPct val="120000"/>
              </a:lnSpc>
              <a:buFontTx/>
              <a:buNone/>
            </a:pPr>
            <a:r>
              <a:rPr lang="ja-JP" altLang="en-US" sz="2400" dirty="0">
                <a:latin typeface="HG丸ｺﾞｼｯｸM-PRO" panose="020F0600000000000000" pitchFamily="50" charset="-128"/>
                <a:ea typeface="HG丸ｺﾞｼｯｸM-PRO" panose="020F0600000000000000" pitchFamily="50" charset="-128"/>
              </a:rPr>
              <a:t>○分析対象事例</a:t>
            </a:r>
            <a:r>
              <a:rPr lang="en-US" altLang="ja-JP" sz="2400" dirty="0">
                <a:latin typeface="HG丸ｺﾞｼｯｸM-PRO" panose="020F0600000000000000" pitchFamily="50" charset="-128"/>
                <a:ea typeface="HG丸ｺﾞｼｯｸM-PRO" panose="020F0600000000000000" pitchFamily="50" charset="-128"/>
              </a:rPr>
              <a:t>817</a:t>
            </a:r>
            <a:r>
              <a:rPr lang="ja-JP" altLang="en-US" sz="2400" dirty="0">
                <a:latin typeface="HG丸ｺﾞｼｯｸM-PRO" panose="020F0600000000000000" pitchFamily="50" charset="-128"/>
                <a:ea typeface="HG丸ｺﾞｼｯｸM-PRO" panose="020F0600000000000000" pitchFamily="50" charset="-128"/>
              </a:rPr>
              <a:t>件のうち</a:t>
            </a:r>
            <a:r>
              <a:rPr lang="ja-JP" altLang="en-US" sz="2400" dirty="0">
                <a:latin typeface="+mj-ea"/>
                <a:ea typeface="+mj-ea"/>
              </a:rPr>
              <a:t>、胎児心拍数聴取実施事例は、</a:t>
            </a:r>
            <a:endParaRPr lang="en-US" altLang="ja-JP" sz="2400" dirty="0">
              <a:latin typeface="+mj-ea"/>
              <a:ea typeface="+mj-ea"/>
            </a:endParaRPr>
          </a:p>
          <a:p>
            <a:pPr eaLnBrk="1" hangingPunct="1">
              <a:lnSpc>
                <a:spcPct val="120000"/>
              </a:lnSpc>
              <a:buFontTx/>
              <a:buNone/>
            </a:pPr>
            <a:r>
              <a:rPr lang="ja-JP" altLang="en-US" sz="2400" dirty="0">
                <a:latin typeface="+mj-ea"/>
                <a:ea typeface="+mj-ea"/>
              </a:rPr>
              <a:t>　</a:t>
            </a:r>
            <a:r>
              <a:rPr lang="en-US" altLang="ja-JP" sz="2400" dirty="0">
                <a:latin typeface="+mj-ea"/>
                <a:ea typeface="+mj-ea"/>
              </a:rPr>
              <a:t>811</a:t>
            </a:r>
            <a:r>
              <a:rPr lang="ja-JP" altLang="en-US" sz="2400" dirty="0">
                <a:latin typeface="HG丸ｺﾞｼｯｸM-PRO" panose="020F0600000000000000" pitchFamily="50" charset="-128"/>
                <a:ea typeface="HG丸ｺﾞｼｯｸM-PRO" panose="020F0600000000000000" pitchFamily="50" charset="-128"/>
              </a:rPr>
              <a:t>件であった。</a:t>
            </a:r>
            <a:endParaRPr lang="en-US" altLang="ja-JP" sz="2400" dirty="0">
              <a:latin typeface="HG丸ｺﾞｼｯｸM-PRO" panose="020F0600000000000000" pitchFamily="50" charset="-128"/>
              <a:ea typeface="HG丸ｺﾞｼｯｸM-PRO" panose="020F0600000000000000" pitchFamily="50" charset="-128"/>
            </a:endParaRPr>
          </a:p>
          <a:p>
            <a:pPr eaLnBrk="1" hangingPunct="1">
              <a:lnSpc>
                <a:spcPct val="120000"/>
              </a:lnSpc>
              <a:buFontTx/>
              <a:buNone/>
            </a:pPr>
            <a:endParaRPr lang="en-US" altLang="ja-JP" sz="2400" dirty="0">
              <a:latin typeface="HG丸ｺﾞｼｯｸM-PRO" panose="020F0600000000000000" pitchFamily="50" charset="-128"/>
              <a:ea typeface="HG丸ｺﾞｼｯｸM-PRO" panose="020F0600000000000000" pitchFamily="50" charset="-128"/>
            </a:endParaRPr>
          </a:p>
          <a:p>
            <a:pPr hangingPunct="1">
              <a:lnSpc>
                <a:spcPct val="120000"/>
              </a:lnSpc>
              <a:buFontTx/>
              <a:buNone/>
            </a:pPr>
            <a:r>
              <a:rPr lang="ja-JP" altLang="en-US" sz="2400" dirty="0">
                <a:latin typeface="HG丸ｺﾞｼｯｸM-PRO" panose="020F0600000000000000" pitchFamily="50" charset="-128"/>
                <a:ea typeface="HG丸ｺﾞｼｯｸM-PRO" panose="020F0600000000000000" pitchFamily="50" charset="-128"/>
              </a:rPr>
              <a:t>○このうち、原因分析報告書において産科医療の質の向上を</a:t>
            </a:r>
            <a:endParaRPr lang="en-US" altLang="ja-JP" sz="2400" dirty="0">
              <a:latin typeface="HG丸ｺﾞｼｯｸM-PRO" panose="020F0600000000000000" pitchFamily="50" charset="-128"/>
              <a:ea typeface="HG丸ｺﾞｼｯｸM-PRO" panose="020F0600000000000000" pitchFamily="50" charset="-128"/>
            </a:endParaRPr>
          </a:p>
          <a:p>
            <a:pPr hangingPunct="1">
              <a:lnSpc>
                <a:spcPct val="120000"/>
              </a:lnSpc>
              <a:buFontTx/>
              <a:buNone/>
            </a:pPr>
            <a:r>
              <a:rPr lang="ja-JP" altLang="en-US" sz="2400" dirty="0">
                <a:latin typeface="HG丸ｺﾞｼｯｸM-PRO" panose="020F0600000000000000" pitchFamily="50" charset="-128"/>
                <a:ea typeface="HG丸ｺﾞｼｯｸM-PRO" panose="020F0600000000000000" pitchFamily="50" charset="-128"/>
              </a:rPr>
              <a:t>　図るための評価が行われた事例は</a:t>
            </a:r>
            <a:r>
              <a:rPr lang="en-US" altLang="ja-JP" sz="2400" dirty="0">
                <a:latin typeface="HG丸ｺﾞｼｯｸM-PRO" panose="020F0600000000000000" pitchFamily="50" charset="-128"/>
                <a:ea typeface="HG丸ｺﾞｼｯｸM-PRO" panose="020F0600000000000000" pitchFamily="50" charset="-128"/>
              </a:rPr>
              <a:t>336</a:t>
            </a:r>
            <a:r>
              <a:rPr lang="ja-JP" altLang="en-US" sz="2400" dirty="0">
                <a:latin typeface="HG丸ｺﾞｼｯｸM-PRO" panose="020F0600000000000000" pitchFamily="50" charset="-128"/>
                <a:ea typeface="HG丸ｺﾞｼｯｸM-PRO" panose="020F0600000000000000" pitchFamily="50" charset="-128"/>
              </a:rPr>
              <a:t>件であり、</a:t>
            </a:r>
            <a:r>
              <a:rPr lang="en-US" altLang="ja-JP" sz="2400" dirty="0">
                <a:latin typeface="HG丸ｺﾞｼｯｸM-PRO" panose="020F0600000000000000" pitchFamily="50" charset="-128"/>
                <a:ea typeface="HG丸ｺﾞｼｯｸM-PRO" panose="020F0600000000000000" pitchFamily="50" charset="-128"/>
              </a:rPr>
              <a:t>2009</a:t>
            </a:r>
            <a:r>
              <a:rPr lang="ja-JP" altLang="en-US" sz="2400" dirty="0">
                <a:latin typeface="HG丸ｺﾞｼｯｸM-PRO" panose="020F0600000000000000" pitchFamily="50" charset="-128"/>
                <a:ea typeface="HG丸ｺﾞｼｯｸM-PRO" panose="020F0600000000000000" pitchFamily="50" charset="-128"/>
              </a:rPr>
              <a:t>年が</a:t>
            </a:r>
            <a:endParaRPr lang="en-US" altLang="ja-JP" sz="2400" dirty="0">
              <a:latin typeface="HG丸ｺﾞｼｯｸM-PRO" panose="020F0600000000000000" pitchFamily="50" charset="-128"/>
              <a:ea typeface="HG丸ｺﾞｼｯｸM-PRO" panose="020F0600000000000000" pitchFamily="50" charset="-128"/>
            </a:endParaRPr>
          </a:p>
          <a:p>
            <a:pPr hangingPunct="1">
              <a:lnSpc>
                <a:spcPct val="120000"/>
              </a:lnSpc>
              <a:buFontTx/>
              <a:buNone/>
            </a:pPr>
            <a:r>
              <a:rPr lang="ja-JP" altLang="en-US" sz="2400" dirty="0">
                <a:latin typeface="HG丸ｺﾞｼｯｸM-PRO" panose="020F0600000000000000" pitchFamily="50" charset="-128"/>
                <a:ea typeface="HG丸ｺﾞｼｯｸM-PRO" panose="020F0600000000000000" pitchFamily="50" charset="-128"/>
              </a:rPr>
              <a:t>　</a:t>
            </a:r>
            <a:r>
              <a:rPr lang="en-US" altLang="ja-JP" sz="2400" dirty="0">
                <a:latin typeface="HG丸ｺﾞｼｯｸM-PRO" panose="020F0600000000000000" pitchFamily="50" charset="-128"/>
                <a:ea typeface="HG丸ｺﾞｼｯｸM-PRO" panose="020F0600000000000000" pitchFamily="50" charset="-128"/>
              </a:rPr>
              <a:t>72</a:t>
            </a:r>
            <a:r>
              <a:rPr lang="ja-JP" altLang="en-US" sz="2400" dirty="0">
                <a:latin typeface="HG丸ｺﾞｼｯｸM-PRO" panose="020F0600000000000000" pitchFamily="50" charset="-128"/>
                <a:ea typeface="HG丸ｺﾞｼｯｸM-PRO" panose="020F0600000000000000" pitchFamily="50" charset="-128"/>
              </a:rPr>
              <a:t>件（</a:t>
            </a:r>
            <a:r>
              <a:rPr lang="en-US" altLang="ja-JP" sz="2400" dirty="0">
                <a:latin typeface="HG丸ｺﾞｼｯｸM-PRO" panose="020F0600000000000000" pitchFamily="50" charset="-128"/>
                <a:ea typeface="HG丸ｺﾞｼｯｸM-PRO" panose="020F0600000000000000" pitchFamily="50" charset="-128"/>
              </a:rPr>
              <a:t>49.0</a:t>
            </a:r>
            <a:r>
              <a:rPr lang="ja-JP" altLang="en-US" sz="2400" dirty="0">
                <a:latin typeface="HG丸ｺﾞｼｯｸM-PRO" panose="020F0600000000000000" pitchFamily="50" charset="-128"/>
                <a:ea typeface="HG丸ｺﾞｼｯｸM-PRO" panose="020F0600000000000000" pitchFamily="50" charset="-128"/>
              </a:rPr>
              <a:t>％）、</a:t>
            </a:r>
            <a:r>
              <a:rPr lang="en-US" altLang="ja-JP" sz="2400" dirty="0">
                <a:latin typeface="HG丸ｺﾞｼｯｸM-PRO" panose="020F0600000000000000" pitchFamily="50" charset="-128"/>
                <a:ea typeface="HG丸ｺﾞｼｯｸM-PRO" panose="020F0600000000000000" pitchFamily="50" charset="-128"/>
              </a:rPr>
              <a:t> 2010</a:t>
            </a:r>
            <a:r>
              <a:rPr lang="ja-JP" altLang="en-US" sz="2400" dirty="0">
                <a:latin typeface="HG丸ｺﾞｼｯｸM-PRO" panose="020F0600000000000000" pitchFamily="50" charset="-128"/>
                <a:ea typeface="HG丸ｺﾞｼｯｸM-PRO" panose="020F0600000000000000" pitchFamily="50" charset="-128"/>
              </a:rPr>
              <a:t>年が</a:t>
            </a:r>
            <a:r>
              <a:rPr lang="en-US" altLang="ja-JP" sz="2400" dirty="0">
                <a:latin typeface="HG丸ｺﾞｼｯｸM-PRO" panose="020F0600000000000000" pitchFamily="50" charset="-128"/>
                <a:ea typeface="HG丸ｺﾞｼｯｸM-PRO" panose="020F0600000000000000" pitchFamily="50" charset="-128"/>
              </a:rPr>
              <a:t>76</a:t>
            </a:r>
            <a:r>
              <a:rPr lang="ja-JP" altLang="en-US" sz="2400" dirty="0">
                <a:latin typeface="HG丸ｺﾞｼｯｸM-PRO" panose="020F0600000000000000" pitchFamily="50" charset="-128"/>
                <a:ea typeface="HG丸ｺﾞｼｯｸM-PRO" panose="020F0600000000000000" pitchFamily="50" charset="-128"/>
              </a:rPr>
              <a:t>件（</a:t>
            </a:r>
            <a:r>
              <a:rPr lang="en-US" altLang="ja-JP" sz="2400" dirty="0">
                <a:latin typeface="HG丸ｺﾞｼｯｸM-PRO" panose="020F0600000000000000" pitchFamily="50" charset="-128"/>
                <a:ea typeface="HG丸ｺﾞｼｯｸM-PRO" panose="020F0600000000000000" pitchFamily="50" charset="-128"/>
              </a:rPr>
              <a:t>51.7</a:t>
            </a:r>
            <a:r>
              <a:rPr lang="ja-JP" altLang="en-US" sz="2400" dirty="0">
                <a:latin typeface="HG丸ｺﾞｼｯｸM-PRO" panose="020F0600000000000000" pitchFamily="50" charset="-128"/>
                <a:ea typeface="HG丸ｺﾞｼｯｸM-PRO" panose="020F0600000000000000" pitchFamily="50" charset="-128"/>
              </a:rPr>
              <a:t>％）、</a:t>
            </a:r>
            <a:r>
              <a:rPr lang="en-US" altLang="ja-JP" sz="2400" dirty="0">
                <a:latin typeface="HG丸ｺﾞｼｯｸM-PRO" panose="020F0600000000000000" pitchFamily="50" charset="-128"/>
                <a:ea typeface="HG丸ｺﾞｼｯｸM-PRO" panose="020F0600000000000000" pitchFamily="50" charset="-128"/>
              </a:rPr>
              <a:t> 2011</a:t>
            </a:r>
            <a:r>
              <a:rPr lang="ja-JP" altLang="en-US" sz="2400" dirty="0">
                <a:latin typeface="HG丸ｺﾞｼｯｸM-PRO" panose="020F0600000000000000" pitchFamily="50" charset="-128"/>
                <a:ea typeface="HG丸ｺﾞｼｯｸM-PRO" panose="020F0600000000000000" pitchFamily="50" charset="-128"/>
              </a:rPr>
              <a:t>年</a:t>
            </a:r>
            <a:endParaRPr lang="en-US" altLang="ja-JP" sz="2400" dirty="0">
              <a:latin typeface="HG丸ｺﾞｼｯｸM-PRO" panose="020F0600000000000000" pitchFamily="50" charset="-128"/>
              <a:ea typeface="HG丸ｺﾞｼｯｸM-PRO" panose="020F0600000000000000" pitchFamily="50" charset="-128"/>
            </a:endParaRPr>
          </a:p>
          <a:p>
            <a:pPr hangingPunct="1">
              <a:lnSpc>
                <a:spcPct val="120000"/>
              </a:lnSpc>
              <a:buFontTx/>
              <a:buNone/>
            </a:pPr>
            <a:r>
              <a:rPr lang="ja-JP" altLang="en-US" sz="2400" dirty="0">
                <a:latin typeface="HG丸ｺﾞｼｯｸM-PRO" panose="020F0600000000000000" pitchFamily="50" charset="-128"/>
                <a:ea typeface="HG丸ｺﾞｼｯｸM-PRO" panose="020F0600000000000000" pitchFamily="50" charset="-128"/>
              </a:rPr>
              <a:t>　が</a:t>
            </a:r>
            <a:r>
              <a:rPr lang="en-US" altLang="ja-JP" sz="2400" dirty="0">
                <a:latin typeface="HG丸ｺﾞｼｯｸM-PRO" panose="020F0600000000000000" pitchFamily="50" charset="-128"/>
                <a:ea typeface="HG丸ｺﾞｼｯｸM-PRO" panose="020F0600000000000000" pitchFamily="50" charset="-128"/>
              </a:rPr>
              <a:t>66</a:t>
            </a:r>
            <a:r>
              <a:rPr lang="ja-JP" altLang="en-US" sz="2400" dirty="0">
                <a:latin typeface="HG丸ｺﾞｼｯｸM-PRO" panose="020F0600000000000000" pitchFamily="50" charset="-128"/>
                <a:ea typeface="HG丸ｺﾞｼｯｸM-PRO" panose="020F0600000000000000" pitchFamily="50" charset="-128"/>
              </a:rPr>
              <a:t>件（</a:t>
            </a:r>
            <a:r>
              <a:rPr lang="en-US" altLang="ja-JP" sz="2400" dirty="0">
                <a:latin typeface="HG丸ｺﾞｼｯｸM-PRO" panose="020F0600000000000000" pitchFamily="50" charset="-128"/>
                <a:ea typeface="HG丸ｺﾞｼｯｸM-PRO" panose="020F0600000000000000" pitchFamily="50" charset="-128"/>
              </a:rPr>
              <a:t>42.9</a:t>
            </a:r>
            <a:r>
              <a:rPr lang="ja-JP" altLang="en-US" sz="2400" dirty="0">
                <a:latin typeface="HG丸ｺﾞｼｯｸM-PRO" panose="020F0600000000000000" pitchFamily="50" charset="-128"/>
                <a:ea typeface="HG丸ｺﾞｼｯｸM-PRO" panose="020F0600000000000000" pitchFamily="50" charset="-128"/>
              </a:rPr>
              <a:t>％）、</a:t>
            </a:r>
            <a:r>
              <a:rPr lang="en-US" altLang="ja-JP" sz="2400" dirty="0">
                <a:latin typeface="HG丸ｺﾞｼｯｸM-PRO" panose="020F0600000000000000" pitchFamily="50" charset="-128"/>
                <a:ea typeface="HG丸ｺﾞｼｯｸM-PRO" panose="020F0600000000000000" pitchFamily="50" charset="-128"/>
              </a:rPr>
              <a:t>2012</a:t>
            </a:r>
            <a:r>
              <a:rPr lang="ja-JP" altLang="en-US" sz="2400" dirty="0">
                <a:latin typeface="HG丸ｺﾞｼｯｸM-PRO" panose="020F0600000000000000" pitchFamily="50" charset="-128"/>
                <a:ea typeface="HG丸ｺﾞｼｯｸM-PRO" panose="020F0600000000000000" pitchFamily="50" charset="-128"/>
              </a:rPr>
              <a:t>年が</a:t>
            </a:r>
            <a:r>
              <a:rPr lang="en-US" altLang="ja-JP" sz="2400" dirty="0">
                <a:latin typeface="HG丸ｺﾞｼｯｸM-PRO" panose="020F0600000000000000" pitchFamily="50" charset="-128"/>
                <a:ea typeface="HG丸ｺﾞｼｯｸM-PRO" panose="020F0600000000000000" pitchFamily="50" charset="-128"/>
              </a:rPr>
              <a:t>66</a:t>
            </a:r>
            <a:r>
              <a:rPr lang="ja-JP" altLang="en-US" sz="2400" dirty="0">
                <a:latin typeface="HG丸ｺﾞｼｯｸM-PRO" panose="020F0600000000000000" pitchFamily="50" charset="-128"/>
                <a:ea typeface="HG丸ｺﾞｼｯｸM-PRO" panose="020F0600000000000000" pitchFamily="50" charset="-128"/>
              </a:rPr>
              <a:t>件（</a:t>
            </a:r>
            <a:r>
              <a:rPr lang="en-US" altLang="ja-JP" sz="2400" dirty="0">
                <a:latin typeface="HG丸ｺﾞｼｯｸM-PRO" panose="020F0600000000000000" pitchFamily="50" charset="-128"/>
                <a:ea typeface="HG丸ｺﾞｼｯｸM-PRO" panose="020F0600000000000000" pitchFamily="50" charset="-128"/>
              </a:rPr>
              <a:t>36.1%</a:t>
            </a:r>
            <a:r>
              <a:rPr lang="ja-JP" altLang="en-US" sz="2400" dirty="0">
                <a:latin typeface="HG丸ｺﾞｼｯｸM-PRO" panose="020F0600000000000000" pitchFamily="50" charset="-128"/>
                <a:ea typeface="HG丸ｺﾞｼｯｸM-PRO" panose="020F0600000000000000" pitchFamily="50" charset="-128"/>
              </a:rPr>
              <a:t>）、</a:t>
            </a:r>
            <a:r>
              <a:rPr lang="en-US" altLang="ja-JP" sz="2400" dirty="0">
                <a:latin typeface="HG丸ｺﾞｼｯｸM-PRO" panose="020F0600000000000000" pitchFamily="50" charset="-128"/>
                <a:ea typeface="HG丸ｺﾞｼｯｸM-PRO" panose="020F0600000000000000" pitchFamily="50" charset="-128"/>
              </a:rPr>
              <a:t>2013</a:t>
            </a:r>
            <a:r>
              <a:rPr lang="ja-JP" altLang="en-US" sz="2400" dirty="0">
                <a:latin typeface="HG丸ｺﾞｼｯｸM-PRO" panose="020F0600000000000000" pitchFamily="50" charset="-128"/>
                <a:ea typeface="HG丸ｺﾞｼｯｸM-PRO" panose="020F0600000000000000" pitchFamily="50" charset="-128"/>
              </a:rPr>
              <a:t>年</a:t>
            </a:r>
            <a:endParaRPr lang="en-US" altLang="ja-JP" sz="2400" dirty="0">
              <a:latin typeface="HG丸ｺﾞｼｯｸM-PRO" panose="020F0600000000000000" pitchFamily="50" charset="-128"/>
              <a:ea typeface="HG丸ｺﾞｼｯｸM-PRO" panose="020F0600000000000000" pitchFamily="50" charset="-128"/>
            </a:endParaRPr>
          </a:p>
          <a:p>
            <a:pPr hangingPunct="1">
              <a:lnSpc>
                <a:spcPct val="120000"/>
              </a:lnSpc>
              <a:buFontTx/>
              <a:buNone/>
            </a:pPr>
            <a:r>
              <a:rPr lang="ja-JP" altLang="en-US" sz="2400" dirty="0">
                <a:latin typeface="HG丸ｺﾞｼｯｸM-PRO" panose="020F0600000000000000" pitchFamily="50" charset="-128"/>
                <a:ea typeface="HG丸ｺﾞｼｯｸM-PRO" panose="020F0600000000000000" pitchFamily="50" charset="-128"/>
              </a:rPr>
              <a:t>　が</a:t>
            </a:r>
            <a:r>
              <a:rPr lang="en-US" altLang="ja-JP" sz="2400" dirty="0">
                <a:latin typeface="HG丸ｺﾞｼｯｸM-PRO" panose="020F0600000000000000" pitchFamily="50" charset="-128"/>
                <a:ea typeface="HG丸ｺﾞｼｯｸM-PRO" panose="020F0600000000000000" pitchFamily="50" charset="-128"/>
              </a:rPr>
              <a:t>56</a:t>
            </a:r>
            <a:r>
              <a:rPr lang="ja-JP" altLang="en-US" sz="2400" dirty="0">
                <a:latin typeface="HG丸ｺﾞｼｯｸM-PRO" panose="020F0600000000000000" pitchFamily="50" charset="-128"/>
                <a:ea typeface="HG丸ｺﾞｼｯｸM-PRO" panose="020F0600000000000000" pitchFamily="50" charset="-128"/>
              </a:rPr>
              <a:t>件</a:t>
            </a:r>
            <a:r>
              <a:rPr lang="en-US" altLang="ja-JP" sz="2400" dirty="0">
                <a:latin typeface="HG丸ｺﾞｼｯｸM-PRO" panose="020F0600000000000000" pitchFamily="50" charset="-128"/>
                <a:ea typeface="HG丸ｺﾞｼｯｸM-PRO" panose="020F0600000000000000" pitchFamily="50" charset="-128"/>
              </a:rPr>
              <a:t>(31.1</a:t>
            </a:r>
            <a:r>
              <a:rPr lang="ja-JP" altLang="en-US" sz="2400" dirty="0">
                <a:latin typeface="HG丸ｺﾞｼｯｸM-PRO" panose="020F0600000000000000" pitchFamily="50" charset="-128"/>
                <a:ea typeface="HG丸ｺﾞｼｯｸM-PRO" panose="020F0600000000000000" pitchFamily="50" charset="-128"/>
              </a:rPr>
              <a:t>％</a:t>
            </a:r>
            <a:r>
              <a:rPr lang="en-US" altLang="ja-JP" sz="2400" dirty="0">
                <a:latin typeface="HG丸ｺﾞｼｯｸM-PRO" panose="020F0600000000000000" pitchFamily="50" charset="-128"/>
                <a:ea typeface="HG丸ｺﾞｼｯｸM-PRO" panose="020F0600000000000000" pitchFamily="50" charset="-128"/>
              </a:rPr>
              <a:t>)</a:t>
            </a:r>
            <a:r>
              <a:rPr lang="ja-JP" altLang="en-US" sz="2400" dirty="0">
                <a:latin typeface="HG丸ｺﾞｼｯｸM-PRO" panose="020F0600000000000000" pitchFamily="50" charset="-128"/>
                <a:ea typeface="HG丸ｺﾞｼｯｸM-PRO" panose="020F0600000000000000" pitchFamily="50" charset="-128"/>
              </a:rPr>
              <a:t>であり、減少傾向が見られている。</a:t>
            </a:r>
          </a:p>
        </p:txBody>
      </p:sp>
      <p:sp>
        <p:nvSpPr>
          <p:cNvPr id="2" name="スライド番号プレースホルダー 1">
            <a:extLst>
              <a:ext uri="{FF2B5EF4-FFF2-40B4-BE49-F238E27FC236}">
                <a16:creationId xmlns:a16="http://schemas.microsoft.com/office/drawing/2014/main" id="{A3677436-9D3E-4A35-BFDE-CDF64674A213}"/>
              </a:ext>
            </a:extLst>
          </p:cNvPr>
          <p:cNvSpPr>
            <a:spLocks noGrp="1"/>
          </p:cNvSpPr>
          <p:nvPr>
            <p:ph type="sldNum" sz="quarter" idx="12"/>
          </p:nvPr>
        </p:nvSpPr>
        <p:spPr/>
        <p:txBody>
          <a:bodyPr/>
          <a:lstStyle/>
          <a:p>
            <a:pPr>
              <a:defRPr/>
            </a:pPr>
            <a:fld id="{930F64EC-FE0A-4460-B896-894E0E1B6F85}" type="slidenum">
              <a:rPr lang="ja-JP" altLang="en-US" smtClean="0"/>
              <a:pPr>
                <a:defRPr/>
              </a:pPr>
              <a:t>78</a:t>
            </a:fld>
            <a:endParaRPr lang="en-US" altLang="ja-JP" dirty="0"/>
          </a:p>
        </p:txBody>
      </p:sp>
    </p:spTree>
    <p:extLst>
      <p:ext uri="{BB962C8B-B14F-4D97-AF65-F5344CB8AC3E}">
        <p14:creationId xmlns:p14="http://schemas.microsoft.com/office/powerpoint/2010/main" val="38570215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ChangeArrowheads="1"/>
          </p:cNvSpPr>
          <p:nvPr/>
        </p:nvSpPr>
        <p:spPr bwMode="auto">
          <a:xfrm>
            <a:off x="884238" y="239713"/>
            <a:ext cx="8135937"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93" tIns="47896" rIns="95793" bIns="47896" anchor="ctr"/>
          <a:lstStyle>
            <a:lvl1pPr>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3600">
                <a:solidFill>
                  <a:schemeClr val="tx2"/>
                </a:solidFill>
                <a:ea typeface="HG丸ｺﾞｼｯｸM-PRO" panose="020F0600000000000000" pitchFamily="50" charset="-128"/>
              </a:rPr>
              <a:t>再発防止について</a:t>
            </a:r>
          </a:p>
        </p:txBody>
      </p:sp>
      <p:sp>
        <p:nvSpPr>
          <p:cNvPr id="14340" name="AutoShape 3"/>
          <p:cNvSpPr>
            <a:spLocks noChangeArrowheads="1"/>
          </p:cNvSpPr>
          <p:nvPr/>
        </p:nvSpPr>
        <p:spPr bwMode="auto">
          <a:xfrm>
            <a:off x="493713" y="1339850"/>
            <a:ext cx="8915400" cy="1184275"/>
          </a:xfrm>
          <a:prstGeom prst="roundRect">
            <a:avLst>
              <a:gd name="adj" fmla="val 8977"/>
            </a:avLst>
          </a:prstGeom>
          <a:solidFill>
            <a:srgbClr val="FFFFCC"/>
          </a:solidFill>
          <a:ln w="9525" algn="ctr">
            <a:solidFill>
              <a:schemeClr val="tx1"/>
            </a:solidFill>
            <a:round/>
            <a:headEnd/>
            <a:tailEnd/>
          </a:ln>
          <a:effectLst>
            <a:outerShdw dist="71842" dir="2700000" algn="ctr" rotWithShape="0">
              <a:srgbClr val="808080"/>
            </a:outerShdw>
          </a:effectLst>
        </p:spPr>
        <p:txBody>
          <a:bodyPr wrap="none" lIns="95793" tIns="47896" rIns="95793" bIns="47896" anchor="ctr"/>
          <a:lstStyle>
            <a:lvl1pPr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endParaRPr lang="ja-JP" altLang="ja-JP" sz="3100">
              <a:latin typeface="HG丸ｺﾞｼｯｸM-PRO" panose="020F0600000000000000" pitchFamily="50" charset="-128"/>
              <a:ea typeface="HG丸ｺﾞｼｯｸM-PRO" panose="020F0600000000000000" pitchFamily="50" charset="-128"/>
            </a:endParaRPr>
          </a:p>
        </p:txBody>
      </p:sp>
      <p:sp>
        <p:nvSpPr>
          <p:cNvPr id="14341" name="Text Box 4"/>
          <p:cNvSpPr txBox="1">
            <a:spLocks noChangeArrowheads="1"/>
          </p:cNvSpPr>
          <p:nvPr/>
        </p:nvSpPr>
        <p:spPr bwMode="auto">
          <a:xfrm>
            <a:off x="688975" y="1390650"/>
            <a:ext cx="8526463"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93" tIns="47896" rIns="95793" bIns="47896">
            <a:spAutoFit/>
          </a:bodyPr>
          <a:lstStyle>
            <a:lvl1pPr marL="379413" indent="-379413"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2500">
                <a:solidFill>
                  <a:schemeClr val="tx2"/>
                </a:solidFill>
                <a:latin typeface="HG丸ｺﾞｼｯｸM-PRO" panose="020F0600000000000000" pitchFamily="50" charset="-128"/>
                <a:ea typeface="HG丸ｺﾞｼｯｸM-PRO" panose="020F0600000000000000" pitchFamily="50" charset="-128"/>
              </a:rPr>
              <a:t>１．原因分析された個々の事例情報を体系的に整理・蓄積</a:t>
            </a:r>
          </a:p>
          <a:p>
            <a:pPr eaLnBrk="1" hangingPunct="1">
              <a:spcBef>
                <a:spcPct val="50000"/>
              </a:spcBef>
              <a:buFontTx/>
              <a:buNone/>
            </a:pPr>
            <a:r>
              <a:rPr lang="ja-JP" altLang="en-US" sz="2500">
                <a:solidFill>
                  <a:schemeClr val="tx2"/>
                </a:solidFill>
                <a:latin typeface="HG丸ｺﾞｼｯｸM-PRO" panose="020F0600000000000000" pitchFamily="50" charset="-128"/>
                <a:ea typeface="HG丸ｺﾞｼｯｸM-PRO" panose="020F0600000000000000" pitchFamily="50" charset="-128"/>
              </a:rPr>
              <a:t>２．広く社会に情報を公開</a:t>
            </a:r>
          </a:p>
        </p:txBody>
      </p:sp>
      <p:sp>
        <p:nvSpPr>
          <p:cNvPr id="14342" name="Text Box 5"/>
          <p:cNvSpPr txBox="1">
            <a:spLocks noChangeArrowheads="1"/>
          </p:cNvSpPr>
          <p:nvPr/>
        </p:nvSpPr>
        <p:spPr bwMode="auto">
          <a:xfrm>
            <a:off x="638175" y="3254375"/>
            <a:ext cx="8624888" cy="1498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5793" tIns="47896" rIns="95793" bIns="47896" anchor="ctr"/>
          <a:lstStyle>
            <a:lvl1pPr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lnSpc>
                <a:spcPct val="60000"/>
              </a:lnSpc>
              <a:spcBef>
                <a:spcPct val="50000"/>
              </a:spcBef>
              <a:buFontTx/>
              <a:buNone/>
            </a:pPr>
            <a:r>
              <a:rPr lang="ja-JP" altLang="en-US" sz="2500">
                <a:solidFill>
                  <a:srgbClr val="FF0000"/>
                </a:solidFill>
                <a:latin typeface="HGS創英角ｺﾞｼｯｸUB" panose="020B0900000000000000" pitchFamily="50" charset="-128"/>
                <a:ea typeface="HG丸ｺﾞｼｯｸM-PRO" panose="020F0600000000000000" pitchFamily="50" charset="-128"/>
              </a:rPr>
              <a:t>・将来の脳性麻痺の再発防止</a:t>
            </a:r>
          </a:p>
          <a:p>
            <a:pPr eaLnBrk="1" hangingPunct="1">
              <a:lnSpc>
                <a:spcPct val="60000"/>
              </a:lnSpc>
              <a:spcBef>
                <a:spcPct val="50000"/>
              </a:spcBef>
              <a:buFontTx/>
              <a:buNone/>
            </a:pPr>
            <a:r>
              <a:rPr lang="ja-JP" altLang="en-US" sz="2500">
                <a:solidFill>
                  <a:srgbClr val="FF0000"/>
                </a:solidFill>
                <a:latin typeface="HGS創英角ｺﾞｼｯｸUB" panose="020B0900000000000000" pitchFamily="50" charset="-128"/>
                <a:ea typeface="HG丸ｺﾞｼｯｸM-PRO" panose="020F0600000000000000" pitchFamily="50" charset="-128"/>
              </a:rPr>
              <a:t>・産科医療の質の向上</a:t>
            </a:r>
          </a:p>
          <a:p>
            <a:pPr eaLnBrk="1" hangingPunct="1">
              <a:lnSpc>
                <a:spcPct val="60000"/>
              </a:lnSpc>
              <a:spcBef>
                <a:spcPct val="50000"/>
              </a:spcBef>
              <a:buFontTx/>
              <a:buNone/>
            </a:pPr>
            <a:r>
              <a:rPr lang="ja-JP" altLang="en-US" sz="2500">
                <a:solidFill>
                  <a:srgbClr val="FF0000"/>
                </a:solidFill>
                <a:latin typeface="HGS創英角ｺﾞｼｯｸUB" panose="020B0900000000000000" pitchFamily="50" charset="-128"/>
                <a:ea typeface="HG丸ｺﾞｼｯｸM-PRO" panose="020F0600000000000000" pitchFamily="50" charset="-128"/>
              </a:rPr>
              <a:t>・国民の産科医療に対する信頼を高める</a:t>
            </a:r>
          </a:p>
        </p:txBody>
      </p:sp>
      <p:sp>
        <p:nvSpPr>
          <p:cNvPr id="14343" name="AutoShape 6"/>
          <p:cNvSpPr>
            <a:spLocks noChangeArrowheads="1"/>
          </p:cNvSpPr>
          <p:nvPr/>
        </p:nvSpPr>
        <p:spPr bwMode="auto">
          <a:xfrm>
            <a:off x="3260725" y="2603500"/>
            <a:ext cx="3352800" cy="584200"/>
          </a:xfrm>
          <a:prstGeom prst="downArrow">
            <a:avLst>
              <a:gd name="adj1" fmla="val 49056"/>
              <a:gd name="adj2" fmla="val 77120"/>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ea typeface="HG丸ｺﾞｼｯｸM-PRO" panose="020F0600000000000000" pitchFamily="50" charset="-128"/>
            </a:endParaRPr>
          </a:p>
        </p:txBody>
      </p:sp>
      <p:sp>
        <p:nvSpPr>
          <p:cNvPr id="210951" name="AutoShape 7"/>
          <p:cNvSpPr>
            <a:spLocks noChangeArrowheads="1"/>
          </p:cNvSpPr>
          <p:nvPr/>
        </p:nvSpPr>
        <p:spPr bwMode="auto">
          <a:xfrm>
            <a:off x="611188" y="4919663"/>
            <a:ext cx="8653462" cy="1533525"/>
          </a:xfrm>
          <a:prstGeom prst="foldedCorner">
            <a:avLst>
              <a:gd name="adj" fmla="val 12500"/>
            </a:avLst>
          </a:prstGeom>
          <a:gradFill rotWithShape="1">
            <a:gsLst>
              <a:gs pos="0">
                <a:srgbClr val="CCFFCC"/>
              </a:gs>
              <a:gs pos="50000">
                <a:schemeClr val="bg1"/>
              </a:gs>
              <a:gs pos="100000">
                <a:srgbClr val="CCFFCC"/>
              </a:gs>
            </a:gsLst>
            <a:lin ang="2700000" scaled="1"/>
          </a:gradFill>
          <a:ln w="9525">
            <a:solidFill>
              <a:schemeClr val="bg2"/>
            </a:solidFill>
            <a:round/>
            <a:headEnd/>
            <a:tailEnd/>
          </a:ln>
        </p:spPr>
        <p:txBody>
          <a:bodyPr wrap="none" lIns="95793" tIns="47896" rIns="95793" bIns="47896" anchor="ctr"/>
          <a:lstStyle>
            <a:lvl1pPr algn="l" defTabSz="957263"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algn="l" defTabSz="957263"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algn="l" defTabSz="957263"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algn="l" defTabSz="957263"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algn="l" defTabSz="957263"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defRPr/>
            </a:pPr>
            <a:endParaRPr kumimoji="0" lang="ja-JP" altLang="ja-JP" sz="1900">
              <a:ea typeface="HG丸ｺﾞｼｯｸM-PRO" panose="020F0600000000000000" pitchFamily="50" charset="-128"/>
            </a:endParaRPr>
          </a:p>
        </p:txBody>
      </p:sp>
      <p:sp>
        <p:nvSpPr>
          <p:cNvPr id="14345" name="Text Box 8"/>
          <p:cNvSpPr txBox="1">
            <a:spLocks noChangeArrowheads="1"/>
          </p:cNvSpPr>
          <p:nvPr/>
        </p:nvSpPr>
        <p:spPr bwMode="auto">
          <a:xfrm>
            <a:off x="792163" y="5062538"/>
            <a:ext cx="7735887"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93" tIns="47896" rIns="95793" bIns="47896">
            <a:spAutoFit/>
          </a:bodyPr>
          <a:lstStyle>
            <a:lvl1pPr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lnSpc>
                <a:spcPct val="120000"/>
              </a:lnSpc>
              <a:buFontTx/>
              <a:buNone/>
            </a:pPr>
            <a:r>
              <a:rPr lang="en-US" altLang="ja-JP" sz="1900" dirty="0">
                <a:latin typeface="HG丸ｺﾞｼｯｸM-PRO" panose="020F0600000000000000" pitchFamily="50" charset="-128"/>
                <a:ea typeface="HG丸ｺﾞｼｯｸM-PRO" panose="020F0600000000000000" pitchFamily="50" charset="-128"/>
              </a:rPr>
              <a:t>○</a:t>
            </a:r>
            <a:r>
              <a:rPr lang="ja-JP" altLang="en-US" sz="1900" dirty="0">
                <a:latin typeface="HG丸ｺﾞｼｯｸM-PRO" panose="020F0600000000000000" pitchFamily="50" charset="-128"/>
                <a:ea typeface="HG丸ｺﾞｼｯｸM-PRO" panose="020F0600000000000000" pitchFamily="50" charset="-128"/>
              </a:rPr>
              <a:t>産科医療補償制度 再発防止に関する報告書</a:t>
            </a:r>
          </a:p>
          <a:p>
            <a:pPr eaLnBrk="1" hangingPunct="1">
              <a:lnSpc>
                <a:spcPct val="120000"/>
              </a:lnSpc>
              <a:buFontTx/>
              <a:buNone/>
            </a:pPr>
            <a:r>
              <a:rPr lang="ja-JP" altLang="en-US" sz="1900" dirty="0">
                <a:latin typeface="HG丸ｺﾞｼｯｸM-PRO" panose="020F0600000000000000" pitchFamily="50" charset="-128"/>
                <a:ea typeface="HG丸ｺﾞｼｯｸM-PRO" panose="020F0600000000000000" pitchFamily="50" charset="-128"/>
              </a:rPr>
              <a:t>○再発防止委員会からの提言</a:t>
            </a:r>
          </a:p>
          <a:p>
            <a:pPr eaLnBrk="1" hangingPunct="1">
              <a:lnSpc>
                <a:spcPct val="120000"/>
              </a:lnSpc>
              <a:buFontTx/>
              <a:buNone/>
            </a:pPr>
            <a:r>
              <a:rPr lang="ja-JP" altLang="en-US" sz="1900" dirty="0">
                <a:latin typeface="HG丸ｺﾞｼｯｸM-PRO" panose="020F0600000000000000" pitchFamily="50" charset="-128"/>
                <a:ea typeface="HG丸ｺﾞｼｯｸM-PRO" panose="020F0600000000000000" pitchFamily="50" charset="-128"/>
              </a:rPr>
              <a:t>○関係団体や行政機関との連携・協力</a:t>
            </a:r>
          </a:p>
        </p:txBody>
      </p:sp>
      <p:sp>
        <p:nvSpPr>
          <p:cNvPr id="2" name="スライド番号プレースホルダー 1"/>
          <p:cNvSpPr>
            <a:spLocks noGrp="1"/>
          </p:cNvSpPr>
          <p:nvPr>
            <p:ph type="sldNum" sz="quarter" idx="12"/>
          </p:nvPr>
        </p:nvSpPr>
        <p:spPr/>
        <p:txBody>
          <a:bodyPr/>
          <a:lstStyle/>
          <a:p>
            <a:pPr>
              <a:defRPr/>
            </a:pPr>
            <a:fld id="{79880AA3-151B-4366-92A4-EF0E210BCF61}" type="slidenum">
              <a:rPr lang="ja-JP" altLang="en-US" smtClean="0"/>
              <a:pPr>
                <a:defRPr/>
              </a:pPr>
              <a:t>7</a:t>
            </a:fld>
            <a:endParaRPr lang="en-US" altLang="ja-JP" dirty="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9" name="AutoShape 3"/>
          <p:cNvSpPr>
            <a:spLocks noChangeArrowheads="1"/>
          </p:cNvSpPr>
          <p:nvPr/>
        </p:nvSpPr>
        <p:spPr bwMode="auto">
          <a:xfrm>
            <a:off x="399276" y="1269554"/>
            <a:ext cx="9160209" cy="5321972"/>
          </a:xfrm>
          <a:prstGeom prst="roundRect">
            <a:avLst>
              <a:gd name="adj" fmla="val 9153"/>
            </a:avLst>
          </a:prstGeom>
          <a:gradFill rotWithShape="1">
            <a:gsLst>
              <a:gs pos="0">
                <a:srgbClr val="FFCCFF"/>
              </a:gs>
              <a:gs pos="50000">
                <a:srgbClr val="FFFFFF"/>
              </a:gs>
              <a:gs pos="100000">
                <a:srgbClr val="FFCCFF"/>
              </a:gs>
            </a:gsLst>
            <a:lin ang="2700000" scaled="1"/>
          </a:gradFill>
          <a:ln w="9525">
            <a:solidFill>
              <a:schemeClr val="tx1"/>
            </a:solidFill>
            <a:round/>
            <a:headEnd/>
            <a:tailEnd/>
          </a:ln>
        </p:spPr>
        <p:txBody>
          <a:bodyPr lIns="95793" tIns="47896" rIns="95793" bIns="47896" anchor="ctr"/>
          <a:lstStyle>
            <a:lvl1pPr marL="231775" indent="-2317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a:lnSpc>
                <a:spcPct val="150000"/>
              </a:lnSpc>
              <a:buFontTx/>
              <a:buNone/>
            </a:pPr>
            <a:endParaRPr lang="ja-JP" altLang="en-US" sz="3600">
              <a:latin typeface="HG丸ｺﾞｼｯｸM-PRO" panose="020F0600000000000000" pitchFamily="50" charset="-128"/>
              <a:ea typeface="HG丸ｺﾞｼｯｸM-PRO" panose="020F0600000000000000" pitchFamily="50" charset="-128"/>
            </a:endParaRPr>
          </a:p>
        </p:txBody>
      </p:sp>
      <p:sp>
        <p:nvSpPr>
          <p:cNvPr id="91244" name="Rectangle 2"/>
          <p:cNvSpPr>
            <a:spLocks noGrp="1" noChangeArrowheads="1"/>
          </p:cNvSpPr>
          <p:nvPr>
            <p:ph type="title"/>
          </p:nvPr>
        </p:nvSpPr>
        <p:spPr>
          <a:xfrm>
            <a:off x="2409933" y="352652"/>
            <a:ext cx="5117882" cy="589170"/>
          </a:xfrm>
        </p:spPr>
        <p:txBody>
          <a:bodyPr/>
          <a:lstStyle/>
          <a:p>
            <a:pPr eaLnBrk="1" hangingPunct="1"/>
            <a:r>
              <a:rPr lang="ja-JP" altLang="en-US" sz="3200" dirty="0"/>
              <a:t>胎児心拍数聴取について②</a:t>
            </a:r>
          </a:p>
        </p:txBody>
      </p:sp>
      <p:sp>
        <p:nvSpPr>
          <p:cNvPr id="4" name="テキスト ボックス 3"/>
          <p:cNvSpPr txBox="1"/>
          <p:nvPr/>
        </p:nvSpPr>
        <p:spPr>
          <a:xfrm>
            <a:off x="671445" y="1435056"/>
            <a:ext cx="8594859" cy="338554"/>
          </a:xfrm>
          <a:prstGeom prst="rect">
            <a:avLst/>
          </a:prstGeom>
          <a:noFill/>
        </p:spPr>
        <p:txBody>
          <a:bodyPr wrap="square" rtlCol="0">
            <a:spAutoFit/>
          </a:bodyPr>
          <a:lstStyle/>
          <a:p>
            <a:r>
              <a:rPr kumimoji="1" lang="ja-JP" altLang="en-US" sz="1600" dirty="0">
                <a:latin typeface="+mn-ea"/>
                <a:ea typeface="+mn-ea"/>
              </a:rPr>
              <a:t>胎児心拍数聴取に関して産科医療の質の向上を図るための評価がされた項目</a:t>
            </a:r>
          </a:p>
        </p:txBody>
      </p:sp>
      <p:pic>
        <p:nvPicPr>
          <p:cNvPr id="2" name="図 1">
            <a:extLst>
              <a:ext uri="{FF2B5EF4-FFF2-40B4-BE49-F238E27FC236}">
                <a16:creationId xmlns:a16="http://schemas.microsoft.com/office/drawing/2014/main" id="{E3257E4E-B28A-45E4-A553-7A6310EA9B08}"/>
              </a:ext>
            </a:extLst>
          </p:cNvPr>
          <p:cNvPicPr>
            <a:picLocks noChangeAspect="1"/>
          </p:cNvPicPr>
          <p:nvPr/>
        </p:nvPicPr>
        <p:blipFill>
          <a:blip r:embed="rId2"/>
          <a:stretch>
            <a:fillRect/>
          </a:stretch>
        </p:blipFill>
        <p:spPr>
          <a:xfrm>
            <a:off x="549782" y="2101342"/>
            <a:ext cx="8804847" cy="3434760"/>
          </a:xfrm>
          <a:prstGeom prst="rect">
            <a:avLst/>
          </a:prstGeom>
        </p:spPr>
      </p:pic>
      <p:sp>
        <p:nvSpPr>
          <p:cNvPr id="3" name="スライド番号プレースホルダー 2">
            <a:extLst>
              <a:ext uri="{FF2B5EF4-FFF2-40B4-BE49-F238E27FC236}">
                <a16:creationId xmlns:a16="http://schemas.microsoft.com/office/drawing/2014/main" id="{A1BFD9BA-C5AD-48E7-BD38-56F8D29EAE92}"/>
              </a:ext>
            </a:extLst>
          </p:cNvPr>
          <p:cNvSpPr>
            <a:spLocks noGrp="1"/>
          </p:cNvSpPr>
          <p:nvPr>
            <p:ph type="sldNum" sz="quarter" idx="12"/>
          </p:nvPr>
        </p:nvSpPr>
        <p:spPr/>
        <p:txBody>
          <a:bodyPr/>
          <a:lstStyle/>
          <a:p>
            <a:pPr>
              <a:defRPr/>
            </a:pPr>
            <a:fld id="{930F64EC-FE0A-4460-B896-894E0E1B6F85}" type="slidenum">
              <a:rPr lang="ja-JP" altLang="en-US" smtClean="0"/>
              <a:pPr>
                <a:defRPr/>
              </a:pPr>
              <a:t>79</a:t>
            </a:fld>
            <a:endParaRPr lang="en-US" altLang="ja-JP" dirty="0"/>
          </a:p>
        </p:txBody>
      </p:sp>
    </p:spTree>
    <p:extLst>
      <p:ext uri="{BB962C8B-B14F-4D97-AF65-F5344CB8AC3E}">
        <p14:creationId xmlns:p14="http://schemas.microsoft.com/office/powerpoint/2010/main" val="335332093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2321034" y="333450"/>
            <a:ext cx="5117882" cy="589170"/>
          </a:xfrm>
        </p:spPr>
        <p:txBody>
          <a:bodyPr/>
          <a:lstStyle/>
          <a:p>
            <a:pPr eaLnBrk="1" hangingPunct="1"/>
            <a:r>
              <a:rPr lang="ja-JP" altLang="en-US" sz="3200" dirty="0"/>
              <a:t>子宮収縮薬使用について①</a:t>
            </a:r>
          </a:p>
        </p:txBody>
      </p:sp>
      <p:sp>
        <p:nvSpPr>
          <p:cNvPr id="92164" name="AutoShape 3"/>
          <p:cNvSpPr>
            <a:spLocks noChangeArrowheads="1"/>
          </p:cNvSpPr>
          <p:nvPr/>
        </p:nvSpPr>
        <p:spPr bwMode="auto">
          <a:xfrm>
            <a:off x="127671" y="1341437"/>
            <a:ext cx="9577064" cy="5159375"/>
          </a:xfrm>
          <a:prstGeom prst="roundRect">
            <a:avLst>
              <a:gd name="adj" fmla="val 9153"/>
            </a:avLst>
          </a:prstGeom>
          <a:gradFill rotWithShape="1">
            <a:gsLst>
              <a:gs pos="0">
                <a:srgbClr val="FFCCFF"/>
              </a:gs>
              <a:gs pos="50000">
                <a:srgbClr val="FFFFFF"/>
              </a:gs>
              <a:gs pos="100000">
                <a:srgbClr val="FFCCFF"/>
              </a:gs>
            </a:gsLst>
            <a:lin ang="2700000" scaled="1"/>
          </a:gradFill>
          <a:ln w="9525">
            <a:solidFill>
              <a:schemeClr val="tx1"/>
            </a:solidFill>
            <a:round/>
            <a:headEnd/>
            <a:tailEnd/>
          </a:ln>
        </p:spPr>
        <p:txBody>
          <a:bodyPr lIns="95793" tIns="47896" rIns="95793" bIns="47896" anchor="ctr"/>
          <a:lstStyle>
            <a:lvl1pPr marL="231775" indent="-2317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lnSpc>
                <a:spcPct val="120000"/>
              </a:lnSpc>
              <a:buFontTx/>
              <a:buNone/>
            </a:pPr>
            <a:r>
              <a:rPr lang="ja-JP" altLang="en-US" sz="2400" dirty="0">
                <a:latin typeface="HG丸ｺﾞｼｯｸM-PRO" panose="020F0600000000000000" pitchFamily="50" charset="-128"/>
                <a:ea typeface="HG丸ｺﾞｼｯｸM-PRO" panose="020F0600000000000000" pitchFamily="50" charset="-128"/>
              </a:rPr>
              <a:t>○分析対象事例</a:t>
            </a:r>
            <a:r>
              <a:rPr lang="en-US" altLang="ja-JP" sz="2400" dirty="0">
                <a:latin typeface="HG丸ｺﾞｼｯｸM-PRO" panose="020F0600000000000000" pitchFamily="50" charset="-128"/>
                <a:ea typeface="HG丸ｺﾞｼｯｸM-PRO" panose="020F0600000000000000" pitchFamily="50" charset="-128"/>
              </a:rPr>
              <a:t>817</a:t>
            </a:r>
            <a:r>
              <a:rPr lang="ja-JP" altLang="en-US" sz="2400" dirty="0">
                <a:latin typeface="HG丸ｺﾞｼｯｸM-PRO" panose="020F0600000000000000" pitchFamily="50" charset="-128"/>
                <a:ea typeface="HG丸ｺﾞｼｯｸM-PRO" panose="020F0600000000000000" pitchFamily="50" charset="-128"/>
              </a:rPr>
              <a:t>件のうち、子宮収縮薬が使用された事例は</a:t>
            </a:r>
            <a:endParaRPr lang="en-US" altLang="ja-JP" sz="2400" dirty="0">
              <a:latin typeface="HG丸ｺﾞｼｯｸM-PRO" panose="020F0600000000000000" pitchFamily="50" charset="-128"/>
              <a:ea typeface="HG丸ｺﾞｼｯｸM-PRO" panose="020F0600000000000000" pitchFamily="50" charset="-128"/>
            </a:endParaRPr>
          </a:p>
          <a:p>
            <a:pPr eaLnBrk="1" hangingPunct="1">
              <a:lnSpc>
                <a:spcPct val="120000"/>
              </a:lnSpc>
              <a:buFontTx/>
              <a:buNone/>
            </a:pPr>
            <a:r>
              <a:rPr lang="ja-JP" altLang="en-US" sz="2400" dirty="0">
                <a:latin typeface="HG丸ｺﾞｼｯｸM-PRO" panose="020F0600000000000000" pitchFamily="50" charset="-128"/>
                <a:ea typeface="HG丸ｺﾞｼｯｸM-PRO" panose="020F0600000000000000" pitchFamily="50" charset="-128"/>
              </a:rPr>
              <a:t>　</a:t>
            </a:r>
            <a:r>
              <a:rPr lang="en-US" altLang="ja-JP" sz="2400" dirty="0">
                <a:latin typeface="HG丸ｺﾞｼｯｸM-PRO" panose="020F0600000000000000" pitchFamily="50" charset="-128"/>
                <a:ea typeface="HG丸ｺﾞｼｯｸM-PRO" panose="020F0600000000000000" pitchFamily="50" charset="-128"/>
              </a:rPr>
              <a:t>214</a:t>
            </a:r>
            <a:r>
              <a:rPr lang="ja-JP" altLang="en-US" sz="2400" dirty="0">
                <a:latin typeface="HG丸ｺﾞｼｯｸM-PRO" panose="020F0600000000000000" pitchFamily="50" charset="-128"/>
                <a:ea typeface="HG丸ｺﾞｼｯｸM-PRO" panose="020F0600000000000000" pitchFamily="50" charset="-128"/>
              </a:rPr>
              <a:t>件であった。</a:t>
            </a:r>
            <a:endParaRPr lang="en-US" altLang="ja-JP" sz="2400" dirty="0">
              <a:latin typeface="HG丸ｺﾞｼｯｸM-PRO" panose="020F0600000000000000" pitchFamily="50" charset="-128"/>
              <a:ea typeface="HG丸ｺﾞｼｯｸM-PRO" panose="020F0600000000000000" pitchFamily="50" charset="-128"/>
            </a:endParaRPr>
          </a:p>
          <a:p>
            <a:pPr eaLnBrk="1" hangingPunct="1">
              <a:buFontTx/>
              <a:buNone/>
            </a:pPr>
            <a:endParaRPr lang="en-US" altLang="ja-JP" sz="2400" dirty="0">
              <a:latin typeface="HG丸ｺﾞｼｯｸM-PRO" panose="020F0600000000000000" pitchFamily="50" charset="-128"/>
              <a:ea typeface="HG丸ｺﾞｼｯｸM-PRO" panose="020F0600000000000000" pitchFamily="50" charset="-128"/>
            </a:endParaRPr>
          </a:p>
          <a:p>
            <a:pPr hangingPunct="1">
              <a:lnSpc>
                <a:spcPct val="120000"/>
              </a:lnSpc>
              <a:buFontTx/>
              <a:buNone/>
            </a:pPr>
            <a:r>
              <a:rPr lang="ja-JP" altLang="en-US" sz="2400" dirty="0">
                <a:latin typeface="HG丸ｺﾞｼｯｸM-PRO" panose="020F0600000000000000" pitchFamily="50" charset="-128"/>
                <a:ea typeface="HG丸ｺﾞｼｯｸM-PRO" panose="020F0600000000000000" pitchFamily="50" charset="-128"/>
              </a:rPr>
              <a:t>○このうち、オキシトシンのみの使用事例は</a:t>
            </a:r>
            <a:r>
              <a:rPr lang="en-US" altLang="ja-JP" sz="2400" dirty="0">
                <a:latin typeface="HG丸ｺﾞｼｯｸM-PRO" panose="020F0600000000000000" pitchFamily="50" charset="-128"/>
                <a:ea typeface="HG丸ｺﾞｼｯｸM-PRO" panose="020F0600000000000000" pitchFamily="50" charset="-128"/>
              </a:rPr>
              <a:t>2009</a:t>
            </a:r>
            <a:r>
              <a:rPr lang="ja-JP" altLang="en-US" sz="2400" dirty="0">
                <a:latin typeface="HG丸ｺﾞｼｯｸM-PRO" panose="020F0600000000000000" pitchFamily="50" charset="-128"/>
                <a:ea typeface="HG丸ｺﾞｼｯｸM-PRO" panose="020F0600000000000000" pitchFamily="50" charset="-128"/>
              </a:rPr>
              <a:t>年が</a:t>
            </a:r>
            <a:r>
              <a:rPr lang="en-US" altLang="ja-JP" sz="2400" dirty="0">
                <a:latin typeface="HG丸ｺﾞｼｯｸM-PRO" panose="020F0600000000000000" pitchFamily="50" charset="-128"/>
                <a:ea typeface="HG丸ｺﾞｼｯｸM-PRO" panose="020F0600000000000000" pitchFamily="50" charset="-128"/>
              </a:rPr>
              <a:t>34</a:t>
            </a:r>
            <a:r>
              <a:rPr lang="ja-JP" altLang="en-US" sz="2400" dirty="0">
                <a:latin typeface="HG丸ｺﾞｼｯｸM-PRO" panose="020F0600000000000000" pitchFamily="50" charset="-128"/>
                <a:ea typeface="HG丸ｺﾞｼｯｸM-PRO" panose="020F0600000000000000" pitchFamily="50" charset="-128"/>
              </a:rPr>
              <a:t>件</a:t>
            </a:r>
            <a:endParaRPr lang="en-US" altLang="ja-JP" sz="2400" dirty="0">
              <a:latin typeface="HG丸ｺﾞｼｯｸM-PRO" panose="020F0600000000000000" pitchFamily="50" charset="-128"/>
              <a:ea typeface="HG丸ｺﾞｼｯｸM-PRO" panose="020F0600000000000000" pitchFamily="50" charset="-128"/>
            </a:endParaRPr>
          </a:p>
          <a:p>
            <a:pPr hangingPunct="1">
              <a:lnSpc>
                <a:spcPct val="120000"/>
              </a:lnSpc>
              <a:buFontTx/>
              <a:buNone/>
            </a:pPr>
            <a:r>
              <a:rPr lang="ja-JP" altLang="en-US" sz="2400" dirty="0">
                <a:latin typeface="HG丸ｺﾞｼｯｸM-PRO" panose="020F0600000000000000" pitchFamily="50" charset="-128"/>
                <a:ea typeface="HG丸ｺﾞｼｯｸM-PRO" panose="020F0600000000000000" pitchFamily="50" charset="-128"/>
              </a:rPr>
              <a:t>　（</a:t>
            </a:r>
            <a:r>
              <a:rPr lang="en-US" altLang="ja-JP" sz="2400" dirty="0">
                <a:latin typeface="HG丸ｺﾞｼｯｸM-PRO" panose="020F0600000000000000" pitchFamily="50" charset="-128"/>
                <a:ea typeface="HG丸ｺﾞｼｯｸM-PRO" panose="020F0600000000000000" pitchFamily="50" charset="-128"/>
              </a:rPr>
              <a:t>77.3</a:t>
            </a:r>
            <a:r>
              <a:rPr lang="ja-JP" altLang="en-US" sz="2400" dirty="0">
                <a:latin typeface="HG丸ｺﾞｼｯｸM-PRO" panose="020F0600000000000000" pitchFamily="50" charset="-128"/>
                <a:ea typeface="HG丸ｺﾞｼｯｸM-PRO" panose="020F0600000000000000" pitchFamily="50" charset="-128"/>
              </a:rPr>
              <a:t>％）、</a:t>
            </a:r>
            <a:r>
              <a:rPr lang="en-US" altLang="ja-JP" sz="2400" dirty="0">
                <a:latin typeface="HG丸ｺﾞｼｯｸM-PRO" panose="020F0600000000000000" pitchFamily="50" charset="-128"/>
                <a:ea typeface="HG丸ｺﾞｼｯｸM-PRO" panose="020F0600000000000000" pitchFamily="50" charset="-128"/>
              </a:rPr>
              <a:t> 2010</a:t>
            </a:r>
            <a:r>
              <a:rPr lang="ja-JP" altLang="en-US" sz="2400" dirty="0">
                <a:latin typeface="HG丸ｺﾞｼｯｸM-PRO" panose="020F0600000000000000" pitchFamily="50" charset="-128"/>
                <a:ea typeface="HG丸ｺﾞｼｯｸM-PRO" panose="020F0600000000000000" pitchFamily="50" charset="-128"/>
              </a:rPr>
              <a:t>年が</a:t>
            </a:r>
            <a:r>
              <a:rPr lang="en-US" altLang="ja-JP" sz="2400" dirty="0">
                <a:latin typeface="HG丸ｺﾞｼｯｸM-PRO" panose="020F0600000000000000" pitchFamily="50" charset="-128"/>
                <a:ea typeface="HG丸ｺﾞｼｯｸM-PRO" panose="020F0600000000000000" pitchFamily="50" charset="-128"/>
              </a:rPr>
              <a:t>26</a:t>
            </a:r>
            <a:r>
              <a:rPr lang="ja-JP" altLang="en-US" sz="2400" dirty="0">
                <a:latin typeface="HG丸ｺﾞｼｯｸM-PRO" panose="020F0600000000000000" pitchFamily="50" charset="-128"/>
                <a:ea typeface="HG丸ｺﾞｼｯｸM-PRO" panose="020F0600000000000000" pitchFamily="50" charset="-128"/>
              </a:rPr>
              <a:t>件（</a:t>
            </a:r>
            <a:r>
              <a:rPr lang="en-US" altLang="ja-JP" sz="2400" dirty="0">
                <a:latin typeface="HG丸ｺﾞｼｯｸM-PRO" panose="020F0600000000000000" pitchFamily="50" charset="-128"/>
                <a:ea typeface="HG丸ｺﾞｼｯｸM-PRO" panose="020F0600000000000000" pitchFamily="50" charset="-128"/>
              </a:rPr>
              <a:t>60.5</a:t>
            </a:r>
            <a:r>
              <a:rPr lang="ja-JP" altLang="en-US" sz="2400" dirty="0">
                <a:latin typeface="HG丸ｺﾞｼｯｸM-PRO" panose="020F0600000000000000" pitchFamily="50" charset="-128"/>
                <a:ea typeface="HG丸ｺﾞｼｯｸM-PRO" panose="020F0600000000000000" pitchFamily="50" charset="-128"/>
              </a:rPr>
              <a:t>％）、</a:t>
            </a:r>
            <a:r>
              <a:rPr lang="en-US" altLang="ja-JP" sz="2400" dirty="0">
                <a:latin typeface="HG丸ｺﾞｼｯｸM-PRO" panose="020F0600000000000000" pitchFamily="50" charset="-128"/>
                <a:ea typeface="HG丸ｺﾞｼｯｸM-PRO" panose="020F0600000000000000" pitchFamily="50" charset="-128"/>
              </a:rPr>
              <a:t> 2011</a:t>
            </a:r>
            <a:r>
              <a:rPr lang="ja-JP" altLang="en-US" sz="2400" dirty="0">
                <a:latin typeface="HG丸ｺﾞｼｯｸM-PRO" panose="020F0600000000000000" pitchFamily="50" charset="-128"/>
                <a:ea typeface="HG丸ｺﾞｼｯｸM-PRO" panose="020F0600000000000000" pitchFamily="50" charset="-128"/>
              </a:rPr>
              <a:t>年が</a:t>
            </a:r>
            <a:endParaRPr lang="en-US" altLang="ja-JP" sz="2400" dirty="0">
              <a:latin typeface="HG丸ｺﾞｼｯｸM-PRO" panose="020F0600000000000000" pitchFamily="50" charset="-128"/>
              <a:ea typeface="HG丸ｺﾞｼｯｸM-PRO" panose="020F0600000000000000" pitchFamily="50" charset="-128"/>
            </a:endParaRPr>
          </a:p>
          <a:p>
            <a:pPr hangingPunct="1">
              <a:lnSpc>
                <a:spcPct val="120000"/>
              </a:lnSpc>
              <a:buFontTx/>
              <a:buNone/>
            </a:pPr>
            <a:r>
              <a:rPr lang="ja-JP" altLang="en-US" sz="2400" dirty="0">
                <a:latin typeface="HG丸ｺﾞｼｯｸM-PRO" panose="020F0600000000000000" pitchFamily="50" charset="-128"/>
                <a:ea typeface="HG丸ｺﾞｼｯｸM-PRO" panose="020F0600000000000000" pitchFamily="50" charset="-128"/>
              </a:rPr>
              <a:t>　</a:t>
            </a:r>
            <a:r>
              <a:rPr lang="en-US" altLang="ja-JP" sz="2400" dirty="0">
                <a:latin typeface="HG丸ｺﾞｼｯｸM-PRO" panose="020F0600000000000000" pitchFamily="50" charset="-128"/>
                <a:ea typeface="HG丸ｺﾞｼｯｸM-PRO" panose="020F0600000000000000" pitchFamily="50" charset="-128"/>
              </a:rPr>
              <a:t>26</a:t>
            </a:r>
            <a:r>
              <a:rPr lang="ja-JP" altLang="en-US" sz="2400" dirty="0">
                <a:latin typeface="HG丸ｺﾞｼｯｸM-PRO" panose="020F0600000000000000" pitchFamily="50" charset="-128"/>
                <a:ea typeface="HG丸ｺﾞｼｯｸM-PRO" panose="020F0600000000000000" pitchFamily="50" charset="-128"/>
              </a:rPr>
              <a:t>件（</a:t>
            </a:r>
            <a:r>
              <a:rPr lang="en-US" altLang="ja-JP" sz="2400" dirty="0">
                <a:latin typeface="HG丸ｺﾞｼｯｸM-PRO" panose="020F0600000000000000" pitchFamily="50" charset="-128"/>
                <a:ea typeface="HG丸ｺﾞｼｯｸM-PRO" panose="020F0600000000000000" pitchFamily="50" charset="-128"/>
              </a:rPr>
              <a:t>70.3</a:t>
            </a:r>
            <a:r>
              <a:rPr lang="ja-JP" altLang="en-US" sz="2400" dirty="0">
                <a:latin typeface="HG丸ｺﾞｼｯｸM-PRO" panose="020F0600000000000000" pitchFamily="50" charset="-128"/>
                <a:ea typeface="HG丸ｺﾞｼｯｸM-PRO" panose="020F0600000000000000" pitchFamily="50" charset="-128"/>
              </a:rPr>
              <a:t>％）、</a:t>
            </a:r>
            <a:r>
              <a:rPr lang="en-US" altLang="ja-JP" sz="2400" dirty="0">
                <a:latin typeface="HG丸ｺﾞｼｯｸM-PRO" panose="020F0600000000000000" pitchFamily="50" charset="-128"/>
                <a:ea typeface="HG丸ｺﾞｼｯｸM-PRO" panose="020F0600000000000000" pitchFamily="50" charset="-128"/>
              </a:rPr>
              <a:t>2012</a:t>
            </a:r>
            <a:r>
              <a:rPr lang="ja-JP" altLang="en-US" sz="2400" dirty="0">
                <a:latin typeface="HG丸ｺﾞｼｯｸM-PRO" panose="020F0600000000000000" pitchFamily="50" charset="-128"/>
                <a:ea typeface="HG丸ｺﾞｼｯｸM-PRO" panose="020F0600000000000000" pitchFamily="50" charset="-128"/>
              </a:rPr>
              <a:t>年が</a:t>
            </a:r>
            <a:r>
              <a:rPr lang="en-US" altLang="ja-JP" sz="2400" dirty="0">
                <a:latin typeface="HG丸ｺﾞｼｯｸM-PRO" panose="020F0600000000000000" pitchFamily="50" charset="-128"/>
                <a:ea typeface="HG丸ｺﾞｼｯｸM-PRO" panose="020F0600000000000000" pitchFamily="50" charset="-128"/>
              </a:rPr>
              <a:t>33</a:t>
            </a:r>
            <a:r>
              <a:rPr lang="ja-JP" altLang="en-US" sz="2400" dirty="0">
                <a:latin typeface="HG丸ｺﾞｼｯｸM-PRO" panose="020F0600000000000000" pitchFamily="50" charset="-128"/>
                <a:ea typeface="HG丸ｺﾞｼｯｸM-PRO" panose="020F0600000000000000" pitchFamily="50" charset="-128"/>
              </a:rPr>
              <a:t>件（</a:t>
            </a:r>
            <a:r>
              <a:rPr lang="en-US" altLang="ja-JP" sz="2400" dirty="0">
                <a:latin typeface="HG丸ｺﾞｼｯｸM-PRO" panose="020F0600000000000000" pitchFamily="50" charset="-128"/>
                <a:ea typeface="HG丸ｺﾞｼｯｸM-PRO" panose="020F0600000000000000" pitchFamily="50" charset="-128"/>
              </a:rPr>
              <a:t>67.3%</a:t>
            </a:r>
            <a:r>
              <a:rPr lang="ja-JP" altLang="en-US" sz="2400" dirty="0">
                <a:latin typeface="HG丸ｺﾞｼｯｸM-PRO" panose="020F0600000000000000" pitchFamily="50" charset="-128"/>
                <a:ea typeface="HG丸ｺﾞｼｯｸM-PRO" panose="020F0600000000000000" pitchFamily="50" charset="-128"/>
              </a:rPr>
              <a:t>）、</a:t>
            </a:r>
            <a:r>
              <a:rPr lang="en-US" altLang="ja-JP" sz="2400" dirty="0">
                <a:latin typeface="HG丸ｺﾞｼｯｸM-PRO" panose="020F0600000000000000" pitchFamily="50" charset="-128"/>
                <a:ea typeface="HG丸ｺﾞｼｯｸM-PRO" panose="020F0600000000000000" pitchFamily="50" charset="-128"/>
              </a:rPr>
              <a:t>2013</a:t>
            </a:r>
            <a:r>
              <a:rPr lang="ja-JP" altLang="en-US" sz="2400" dirty="0">
                <a:latin typeface="HG丸ｺﾞｼｯｸM-PRO" panose="020F0600000000000000" pitchFamily="50" charset="-128"/>
                <a:ea typeface="HG丸ｺﾞｼｯｸM-PRO" panose="020F0600000000000000" pitchFamily="50" charset="-128"/>
              </a:rPr>
              <a:t>年が</a:t>
            </a:r>
            <a:endParaRPr lang="en-US" altLang="ja-JP" sz="2400" dirty="0">
              <a:latin typeface="HG丸ｺﾞｼｯｸM-PRO" panose="020F0600000000000000" pitchFamily="50" charset="-128"/>
              <a:ea typeface="HG丸ｺﾞｼｯｸM-PRO" panose="020F0600000000000000" pitchFamily="50" charset="-128"/>
            </a:endParaRPr>
          </a:p>
          <a:p>
            <a:pPr hangingPunct="1">
              <a:lnSpc>
                <a:spcPct val="120000"/>
              </a:lnSpc>
              <a:buFontTx/>
              <a:buNone/>
            </a:pPr>
            <a:r>
              <a:rPr lang="ja-JP" altLang="en-US" sz="2400" dirty="0">
                <a:latin typeface="HG丸ｺﾞｼｯｸM-PRO" panose="020F0600000000000000" pitchFamily="50" charset="-128"/>
                <a:ea typeface="HG丸ｺﾞｼｯｸM-PRO" panose="020F0600000000000000" pitchFamily="50" charset="-128"/>
              </a:rPr>
              <a:t>　</a:t>
            </a:r>
            <a:r>
              <a:rPr lang="en-US" altLang="ja-JP" sz="2400" dirty="0">
                <a:latin typeface="HG丸ｺﾞｼｯｸM-PRO" panose="020F0600000000000000" pitchFamily="50" charset="-128"/>
                <a:ea typeface="HG丸ｺﾞｼｯｸM-PRO" panose="020F0600000000000000" pitchFamily="50" charset="-128"/>
              </a:rPr>
              <a:t>33</a:t>
            </a:r>
            <a:r>
              <a:rPr lang="ja-JP" altLang="en-US" sz="2400" dirty="0">
                <a:latin typeface="HG丸ｺﾞｼｯｸM-PRO" panose="020F0600000000000000" pitchFamily="50" charset="-128"/>
                <a:ea typeface="HG丸ｺﾞｼｯｸM-PRO" panose="020F0600000000000000" pitchFamily="50" charset="-128"/>
              </a:rPr>
              <a:t>件（</a:t>
            </a:r>
            <a:r>
              <a:rPr lang="en-US" altLang="ja-JP" sz="2400" dirty="0">
                <a:latin typeface="HG丸ｺﾞｼｯｸM-PRO" panose="020F0600000000000000" pitchFamily="50" charset="-128"/>
                <a:ea typeface="HG丸ｺﾞｼｯｸM-PRO" panose="020F0600000000000000" pitchFamily="50" charset="-128"/>
              </a:rPr>
              <a:t>80.5</a:t>
            </a:r>
            <a:r>
              <a:rPr lang="ja-JP" altLang="en-US" sz="2400" dirty="0">
                <a:latin typeface="HG丸ｺﾞｼｯｸM-PRO" panose="020F0600000000000000" pitchFamily="50" charset="-128"/>
                <a:ea typeface="HG丸ｺﾞｼｯｸM-PRO" panose="020F0600000000000000" pitchFamily="50" charset="-128"/>
              </a:rPr>
              <a:t>％）であった。</a:t>
            </a:r>
            <a:endParaRPr lang="en-US" altLang="ja-JP" sz="2400" dirty="0">
              <a:latin typeface="HG丸ｺﾞｼｯｸM-PRO" panose="020F0600000000000000" pitchFamily="50" charset="-128"/>
              <a:ea typeface="HG丸ｺﾞｼｯｸM-PRO" panose="020F0600000000000000" pitchFamily="50" charset="-128"/>
            </a:endParaRPr>
          </a:p>
          <a:p>
            <a:pPr hangingPunct="1">
              <a:lnSpc>
                <a:spcPct val="120000"/>
              </a:lnSpc>
              <a:buFontTx/>
              <a:buNone/>
            </a:pPr>
            <a:r>
              <a:rPr lang="ja-JP" altLang="en-US" sz="2400" dirty="0">
                <a:latin typeface="HG丸ｺﾞｼｯｸM-PRO" panose="020F0600000000000000" pitchFamily="50" charset="-128"/>
                <a:ea typeface="HG丸ｺﾞｼｯｸM-PRO" panose="020F0600000000000000" pitchFamily="50" charset="-128"/>
              </a:rPr>
              <a:t>　また、単一で子宮収縮薬が使用された事例は</a:t>
            </a:r>
            <a:r>
              <a:rPr lang="en-US" altLang="ja-JP" sz="2400" dirty="0">
                <a:latin typeface="HG丸ｺﾞｼｯｸM-PRO" panose="020F0600000000000000" pitchFamily="50" charset="-128"/>
                <a:ea typeface="HG丸ｺﾞｼｯｸM-PRO" panose="020F0600000000000000" pitchFamily="50" charset="-128"/>
              </a:rPr>
              <a:t>177</a:t>
            </a:r>
            <a:r>
              <a:rPr lang="ja-JP" altLang="en-US" sz="2400" dirty="0">
                <a:latin typeface="HG丸ｺﾞｼｯｸM-PRO" panose="020F0600000000000000" pitchFamily="50" charset="-128"/>
                <a:ea typeface="HG丸ｺﾞｼｯｸM-PRO" panose="020F0600000000000000" pitchFamily="50" charset="-128"/>
              </a:rPr>
              <a:t>件（</a:t>
            </a:r>
            <a:r>
              <a:rPr lang="en-US" altLang="ja-JP" sz="2400" dirty="0">
                <a:latin typeface="HG丸ｺﾞｼｯｸM-PRO" panose="020F0600000000000000" pitchFamily="50" charset="-128"/>
                <a:ea typeface="HG丸ｺﾞｼｯｸM-PRO" panose="020F0600000000000000" pitchFamily="50" charset="-128"/>
              </a:rPr>
              <a:t>82.7</a:t>
            </a:r>
            <a:r>
              <a:rPr lang="ja-JP" altLang="en-US" sz="2400" dirty="0">
                <a:latin typeface="HG丸ｺﾞｼｯｸM-PRO" panose="020F0600000000000000" pitchFamily="50" charset="-128"/>
                <a:ea typeface="HG丸ｺﾞｼｯｸM-PRO" panose="020F0600000000000000" pitchFamily="50" charset="-128"/>
              </a:rPr>
              <a:t>％）、</a:t>
            </a:r>
            <a:endParaRPr lang="en-US" altLang="ja-JP" sz="2400" dirty="0">
              <a:latin typeface="HG丸ｺﾞｼｯｸM-PRO" panose="020F0600000000000000" pitchFamily="50" charset="-128"/>
              <a:ea typeface="HG丸ｺﾞｼｯｸM-PRO" panose="020F0600000000000000" pitchFamily="50" charset="-128"/>
            </a:endParaRPr>
          </a:p>
          <a:p>
            <a:pPr hangingPunct="1">
              <a:lnSpc>
                <a:spcPct val="120000"/>
              </a:lnSpc>
              <a:buFontTx/>
              <a:buNone/>
            </a:pPr>
            <a:r>
              <a:rPr lang="ja-JP" altLang="en-US" sz="2400" dirty="0">
                <a:latin typeface="HG丸ｺﾞｼｯｸM-PRO" panose="020F0600000000000000" pitchFamily="50" charset="-128"/>
                <a:ea typeface="HG丸ｺﾞｼｯｸM-PRO" panose="020F0600000000000000" pitchFamily="50" charset="-128"/>
              </a:rPr>
              <a:t>　</a:t>
            </a:r>
            <a:r>
              <a:rPr lang="en-US" altLang="ja-JP" sz="2400" dirty="0">
                <a:latin typeface="HG丸ｺﾞｼｯｸM-PRO" panose="020F0600000000000000" pitchFamily="50" charset="-128"/>
                <a:ea typeface="HG丸ｺﾞｼｯｸM-PRO" panose="020F0600000000000000" pitchFamily="50" charset="-128"/>
              </a:rPr>
              <a:t>2</a:t>
            </a:r>
            <a:r>
              <a:rPr lang="ja-JP" altLang="en-US" sz="2400" dirty="0">
                <a:latin typeface="HG丸ｺﾞｼｯｸM-PRO" panose="020F0600000000000000" pitchFamily="50" charset="-128"/>
                <a:ea typeface="HG丸ｺﾞｼｯｸM-PRO" panose="020F0600000000000000" pitchFamily="50" charset="-128"/>
              </a:rPr>
              <a:t>種類以上の子宮収縮薬が使用された事例は</a:t>
            </a:r>
            <a:r>
              <a:rPr lang="en-US" altLang="ja-JP" sz="2400" dirty="0">
                <a:latin typeface="HG丸ｺﾞｼｯｸM-PRO" panose="020F0600000000000000" pitchFamily="50" charset="-128"/>
                <a:ea typeface="HG丸ｺﾞｼｯｸM-PRO" panose="020F0600000000000000" pitchFamily="50" charset="-128"/>
              </a:rPr>
              <a:t>37</a:t>
            </a:r>
            <a:r>
              <a:rPr lang="ja-JP" altLang="en-US" sz="2400" dirty="0">
                <a:latin typeface="HG丸ｺﾞｼｯｸM-PRO" panose="020F0600000000000000" pitchFamily="50" charset="-128"/>
                <a:ea typeface="HG丸ｺﾞｼｯｸM-PRO" panose="020F0600000000000000" pitchFamily="50" charset="-128"/>
              </a:rPr>
              <a:t>件（</a:t>
            </a:r>
            <a:r>
              <a:rPr lang="en-US" altLang="ja-JP" sz="2400" dirty="0">
                <a:latin typeface="HG丸ｺﾞｼｯｸM-PRO" panose="020F0600000000000000" pitchFamily="50" charset="-128"/>
                <a:ea typeface="HG丸ｺﾞｼｯｸM-PRO" panose="020F0600000000000000" pitchFamily="50" charset="-128"/>
              </a:rPr>
              <a:t>17.3</a:t>
            </a:r>
            <a:r>
              <a:rPr lang="ja-JP" altLang="en-US" sz="2400" dirty="0">
                <a:latin typeface="HG丸ｺﾞｼｯｸM-PRO" panose="020F0600000000000000" pitchFamily="50" charset="-128"/>
                <a:ea typeface="HG丸ｺﾞｼｯｸM-PRO" panose="020F0600000000000000" pitchFamily="50" charset="-128"/>
              </a:rPr>
              <a:t>％）</a:t>
            </a:r>
            <a:endParaRPr lang="en-US" altLang="ja-JP" sz="2400" dirty="0">
              <a:latin typeface="HG丸ｺﾞｼｯｸM-PRO" panose="020F0600000000000000" pitchFamily="50" charset="-128"/>
              <a:ea typeface="HG丸ｺﾞｼｯｸM-PRO" panose="020F0600000000000000" pitchFamily="50" charset="-128"/>
            </a:endParaRPr>
          </a:p>
          <a:p>
            <a:pPr hangingPunct="1">
              <a:lnSpc>
                <a:spcPct val="120000"/>
              </a:lnSpc>
              <a:buFontTx/>
              <a:buNone/>
            </a:pPr>
            <a:r>
              <a:rPr lang="ja-JP" altLang="en-US" sz="2400" dirty="0">
                <a:latin typeface="HG丸ｺﾞｼｯｸM-PRO" panose="020F0600000000000000" pitchFamily="50" charset="-128"/>
                <a:ea typeface="HG丸ｺﾞｼｯｸM-PRO" panose="020F0600000000000000" pitchFamily="50" charset="-128"/>
              </a:rPr>
              <a:t>　であった。</a:t>
            </a:r>
          </a:p>
        </p:txBody>
      </p:sp>
      <p:sp>
        <p:nvSpPr>
          <p:cNvPr id="2" name="スライド番号プレースホルダー 1">
            <a:extLst>
              <a:ext uri="{FF2B5EF4-FFF2-40B4-BE49-F238E27FC236}">
                <a16:creationId xmlns:a16="http://schemas.microsoft.com/office/drawing/2014/main" id="{0C64F2F8-2680-4898-897F-6733439D7479}"/>
              </a:ext>
            </a:extLst>
          </p:cNvPr>
          <p:cNvSpPr>
            <a:spLocks noGrp="1"/>
          </p:cNvSpPr>
          <p:nvPr>
            <p:ph type="sldNum" sz="quarter" idx="12"/>
          </p:nvPr>
        </p:nvSpPr>
        <p:spPr/>
        <p:txBody>
          <a:bodyPr/>
          <a:lstStyle/>
          <a:p>
            <a:pPr>
              <a:defRPr/>
            </a:pPr>
            <a:fld id="{930F64EC-FE0A-4460-B896-894E0E1B6F85}" type="slidenum">
              <a:rPr lang="ja-JP" altLang="en-US" smtClean="0"/>
              <a:pPr>
                <a:defRPr/>
              </a:pPr>
              <a:t>80</a:t>
            </a:fld>
            <a:endParaRPr lang="en-US" altLang="ja-JP" dirty="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AutoShape 3"/>
          <p:cNvSpPr>
            <a:spLocks noChangeArrowheads="1"/>
          </p:cNvSpPr>
          <p:nvPr/>
        </p:nvSpPr>
        <p:spPr bwMode="auto">
          <a:xfrm>
            <a:off x="343694" y="1216854"/>
            <a:ext cx="9073008" cy="4229164"/>
          </a:xfrm>
          <a:prstGeom prst="roundRect">
            <a:avLst>
              <a:gd name="adj" fmla="val 9153"/>
            </a:avLst>
          </a:prstGeom>
          <a:gradFill rotWithShape="1">
            <a:gsLst>
              <a:gs pos="0">
                <a:srgbClr val="FFCCFF"/>
              </a:gs>
              <a:gs pos="50000">
                <a:srgbClr val="FFFFFF"/>
              </a:gs>
              <a:gs pos="100000">
                <a:srgbClr val="FFCCFF"/>
              </a:gs>
            </a:gsLst>
            <a:lin ang="2700000" scaled="1"/>
          </a:gradFill>
          <a:ln w="9525">
            <a:solidFill>
              <a:schemeClr val="tx1"/>
            </a:solidFill>
            <a:round/>
            <a:headEnd/>
            <a:tailEnd/>
          </a:ln>
        </p:spPr>
        <p:txBody>
          <a:bodyPr lIns="95793" tIns="47896" rIns="95793" bIns="47896" anchor="ctr"/>
          <a:lstStyle>
            <a:lvl1pPr marL="231775" indent="-2317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a:lnSpc>
                <a:spcPct val="150000"/>
              </a:lnSpc>
              <a:buFontTx/>
              <a:buNone/>
            </a:pPr>
            <a:endParaRPr lang="ja-JP" altLang="en-US" sz="3600">
              <a:latin typeface="HG丸ｺﾞｼｯｸM-PRO" panose="020F0600000000000000" pitchFamily="50" charset="-128"/>
              <a:ea typeface="HG丸ｺﾞｼｯｸM-PRO" panose="020F0600000000000000" pitchFamily="50" charset="-128"/>
            </a:endParaRPr>
          </a:p>
        </p:txBody>
      </p:sp>
      <p:sp>
        <p:nvSpPr>
          <p:cNvPr id="93386" name="Rectangle 2"/>
          <p:cNvSpPr txBox="1">
            <a:spLocks noChangeArrowheads="1"/>
          </p:cNvSpPr>
          <p:nvPr/>
        </p:nvSpPr>
        <p:spPr bwMode="auto">
          <a:xfrm>
            <a:off x="1252760" y="355571"/>
            <a:ext cx="7254875"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77875" indent="-2984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96975" indent="-239713"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76400" indent="-239713"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155825" indent="-239713"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613025"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3070225"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527425"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984625"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3200" dirty="0">
                <a:solidFill>
                  <a:schemeClr val="tx2"/>
                </a:solidFill>
                <a:latin typeface="HG丸ｺﾞｼｯｸM-PRO" panose="020F0600000000000000" pitchFamily="50" charset="-128"/>
                <a:ea typeface="HG丸ｺﾞｼｯｸM-PRO" panose="020F0600000000000000" pitchFamily="50" charset="-128"/>
              </a:rPr>
              <a:t>子宮収縮薬使用について②</a:t>
            </a:r>
          </a:p>
        </p:txBody>
      </p:sp>
      <p:sp>
        <p:nvSpPr>
          <p:cNvPr id="8" name="テキスト ボックス 7"/>
          <p:cNvSpPr txBox="1"/>
          <p:nvPr/>
        </p:nvSpPr>
        <p:spPr>
          <a:xfrm>
            <a:off x="770756" y="1291040"/>
            <a:ext cx="6408712" cy="338554"/>
          </a:xfrm>
          <a:prstGeom prst="rect">
            <a:avLst/>
          </a:prstGeom>
          <a:noFill/>
        </p:spPr>
        <p:txBody>
          <a:bodyPr wrap="square" rtlCol="0">
            <a:spAutoFit/>
          </a:bodyPr>
          <a:lstStyle/>
          <a:p>
            <a:r>
              <a:rPr lang="ja-JP" altLang="en-US" sz="1600" dirty="0">
                <a:latin typeface="+mn-ea"/>
                <a:ea typeface="+mn-ea"/>
              </a:rPr>
              <a:t>子宮収縮薬の使用状況（種類別）</a:t>
            </a:r>
            <a:endParaRPr kumimoji="1" lang="ja-JP" altLang="en-US" sz="1600" dirty="0">
              <a:latin typeface="+mn-ea"/>
              <a:ea typeface="+mn-ea"/>
            </a:endParaRPr>
          </a:p>
        </p:txBody>
      </p:sp>
      <p:pic>
        <p:nvPicPr>
          <p:cNvPr id="3" name="図 2">
            <a:extLst>
              <a:ext uri="{FF2B5EF4-FFF2-40B4-BE49-F238E27FC236}">
                <a16:creationId xmlns:a16="http://schemas.microsoft.com/office/drawing/2014/main" id="{440B0132-8646-47DF-9C8B-ACBC56B63B08}"/>
              </a:ext>
            </a:extLst>
          </p:cNvPr>
          <p:cNvPicPr>
            <a:picLocks noChangeAspect="1"/>
          </p:cNvPicPr>
          <p:nvPr/>
        </p:nvPicPr>
        <p:blipFill>
          <a:blip r:embed="rId2"/>
          <a:stretch>
            <a:fillRect/>
          </a:stretch>
        </p:blipFill>
        <p:spPr>
          <a:xfrm>
            <a:off x="1082874" y="1647074"/>
            <a:ext cx="7738664" cy="3368724"/>
          </a:xfrm>
          <a:prstGeom prst="rect">
            <a:avLst/>
          </a:prstGeom>
        </p:spPr>
      </p:pic>
      <p:sp>
        <p:nvSpPr>
          <p:cNvPr id="2" name="スライド番号プレースホルダー 1">
            <a:extLst>
              <a:ext uri="{FF2B5EF4-FFF2-40B4-BE49-F238E27FC236}">
                <a16:creationId xmlns:a16="http://schemas.microsoft.com/office/drawing/2014/main" id="{CD7DA8E4-832E-4CD1-AB05-6D99DFC83010}"/>
              </a:ext>
            </a:extLst>
          </p:cNvPr>
          <p:cNvSpPr>
            <a:spLocks noGrp="1"/>
          </p:cNvSpPr>
          <p:nvPr>
            <p:ph type="sldNum" sz="quarter" idx="12"/>
          </p:nvPr>
        </p:nvSpPr>
        <p:spPr/>
        <p:txBody>
          <a:bodyPr/>
          <a:lstStyle/>
          <a:p>
            <a:pPr>
              <a:defRPr/>
            </a:pPr>
            <a:fld id="{79880AA3-151B-4366-92A4-EF0E210BCF61}" type="slidenum">
              <a:rPr lang="ja-JP" altLang="en-US" smtClean="0"/>
              <a:pPr>
                <a:defRPr/>
              </a:pPr>
              <a:t>81</a:t>
            </a:fld>
            <a:endParaRPr lang="en-US" altLang="ja-JP" dirty="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AutoShape 3"/>
          <p:cNvSpPr>
            <a:spLocks noChangeArrowheads="1"/>
          </p:cNvSpPr>
          <p:nvPr/>
        </p:nvSpPr>
        <p:spPr bwMode="auto">
          <a:xfrm>
            <a:off x="415912" y="1186960"/>
            <a:ext cx="9073008" cy="5525308"/>
          </a:xfrm>
          <a:prstGeom prst="roundRect">
            <a:avLst>
              <a:gd name="adj" fmla="val 9153"/>
            </a:avLst>
          </a:prstGeom>
          <a:gradFill rotWithShape="1">
            <a:gsLst>
              <a:gs pos="0">
                <a:srgbClr val="FFCCFF"/>
              </a:gs>
              <a:gs pos="50000">
                <a:srgbClr val="FFFFFF"/>
              </a:gs>
              <a:gs pos="100000">
                <a:srgbClr val="FFCCFF"/>
              </a:gs>
            </a:gsLst>
            <a:lin ang="2700000" scaled="1"/>
          </a:gradFill>
          <a:ln w="9525">
            <a:solidFill>
              <a:schemeClr val="tx1"/>
            </a:solidFill>
            <a:round/>
            <a:headEnd/>
            <a:tailEnd/>
          </a:ln>
        </p:spPr>
        <p:txBody>
          <a:bodyPr lIns="95793" tIns="47896" rIns="95793" bIns="47896" anchor="ctr"/>
          <a:lstStyle>
            <a:lvl1pPr marL="231775" indent="-2317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a:lnSpc>
                <a:spcPct val="150000"/>
              </a:lnSpc>
              <a:buFontTx/>
              <a:buNone/>
            </a:pPr>
            <a:endParaRPr lang="ja-JP" altLang="en-US" sz="3600">
              <a:latin typeface="HG丸ｺﾞｼｯｸM-PRO" panose="020F0600000000000000" pitchFamily="50" charset="-128"/>
              <a:ea typeface="HG丸ｺﾞｼｯｸM-PRO" panose="020F0600000000000000" pitchFamily="50" charset="-128"/>
            </a:endParaRPr>
          </a:p>
        </p:txBody>
      </p:sp>
      <p:sp>
        <p:nvSpPr>
          <p:cNvPr id="93386" name="Rectangle 2"/>
          <p:cNvSpPr txBox="1">
            <a:spLocks noChangeArrowheads="1"/>
          </p:cNvSpPr>
          <p:nvPr/>
        </p:nvSpPr>
        <p:spPr bwMode="auto">
          <a:xfrm>
            <a:off x="1216756" y="351799"/>
            <a:ext cx="7254875"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77875" indent="-2984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96975" indent="-239713"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76400" indent="-239713"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155825" indent="-239713"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613025"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3070225"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527425"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984625"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3200" dirty="0">
                <a:solidFill>
                  <a:schemeClr val="tx2"/>
                </a:solidFill>
                <a:latin typeface="HG丸ｺﾞｼｯｸM-PRO" panose="020F0600000000000000" pitchFamily="50" charset="-128"/>
                <a:ea typeface="HG丸ｺﾞｼｯｸM-PRO" panose="020F0600000000000000" pitchFamily="50" charset="-128"/>
              </a:rPr>
              <a:t>子宮収縮薬使用について③</a:t>
            </a:r>
          </a:p>
        </p:txBody>
      </p:sp>
      <p:sp>
        <p:nvSpPr>
          <p:cNvPr id="8" name="テキスト ボックス 7"/>
          <p:cNvSpPr txBox="1"/>
          <p:nvPr/>
        </p:nvSpPr>
        <p:spPr>
          <a:xfrm>
            <a:off x="770756" y="1208579"/>
            <a:ext cx="6408712" cy="338554"/>
          </a:xfrm>
          <a:prstGeom prst="rect">
            <a:avLst/>
          </a:prstGeom>
          <a:noFill/>
        </p:spPr>
        <p:txBody>
          <a:bodyPr wrap="square" rtlCol="0">
            <a:spAutoFit/>
          </a:bodyPr>
          <a:lstStyle/>
          <a:p>
            <a:r>
              <a:rPr lang="ja-JP" altLang="en-US" sz="1600" dirty="0">
                <a:latin typeface="+mn-ea"/>
                <a:ea typeface="+mn-ea"/>
              </a:rPr>
              <a:t>子宮収縮薬の使用状況（用法・用量、心拍数聴取方法</a:t>
            </a:r>
            <a:r>
              <a:rPr lang="ja-JP" altLang="en-US" sz="1600" baseline="30000" dirty="0">
                <a:latin typeface="+mn-ea"/>
                <a:ea typeface="+mn-ea"/>
              </a:rPr>
              <a:t>注１）</a:t>
            </a:r>
            <a:endParaRPr kumimoji="1" lang="ja-JP" altLang="en-US" sz="1600" dirty="0">
              <a:latin typeface="+mn-ea"/>
              <a:ea typeface="+mn-ea"/>
            </a:endParaRPr>
          </a:p>
        </p:txBody>
      </p:sp>
      <p:pic>
        <p:nvPicPr>
          <p:cNvPr id="3" name="図 2">
            <a:extLst>
              <a:ext uri="{FF2B5EF4-FFF2-40B4-BE49-F238E27FC236}">
                <a16:creationId xmlns:a16="http://schemas.microsoft.com/office/drawing/2014/main" id="{CEBAA2CE-2A76-430F-A6A7-AA86EAA212D1}"/>
              </a:ext>
            </a:extLst>
          </p:cNvPr>
          <p:cNvPicPr>
            <a:picLocks noChangeAspect="1"/>
          </p:cNvPicPr>
          <p:nvPr/>
        </p:nvPicPr>
        <p:blipFill>
          <a:blip r:embed="rId2"/>
          <a:stretch>
            <a:fillRect/>
          </a:stretch>
        </p:blipFill>
        <p:spPr>
          <a:xfrm>
            <a:off x="1510102" y="1484423"/>
            <a:ext cx="6668181" cy="5257739"/>
          </a:xfrm>
          <a:prstGeom prst="rect">
            <a:avLst/>
          </a:prstGeom>
        </p:spPr>
      </p:pic>
      <p:sp>
        <p:nvSpPr>
          <p:cNvPr id="2" name="スライド番号プレースホルダー 1">
            <a:extLst>
              <a:ext uri="{FF2B5EF4-FFF2-40B4-BE49-F238E27FC236}">
                <a16:creationId xmlns:a16="http://schemas.microsoft.com/office/drawing/2014/main" id="{4B5B2886-7D78-41D2-BD30-AB9F3BE4B182}"/>
              </a:ext>
            </a:extLst>
          </p:cNvPr>
          <p:cNvSpPr>
            <a:spLocks noGrp="1"/>
          </p:cNvSpPr>
          <p:nvPr>
            <p:ph type="sldNum" sz="quarter" idx="12"/>
          </p:nvPr>
        </p:nvSpPr>
        <p:spPr/>
        <p:txBody>
          <a:bodyPr/>
          <a:lstStyle/>
          <a:p>
            <a:pPr>
              <a:defRPr/>
            </a:pPr>
            <a:fld id="{79880AA3-151B-4366-92A4-EF0E210BCF61}" type="slidenum">
              <a:rPr lang="ja-JP" altLang="en-US" smtClean="0"/>
              <a:pPr>
                <a:defRPr/>
              </a:pPr>
              <a:t>82</a:t>
            </a:fld>
            <a:endParaRPr lang="en-US" altLang="ja-JP" dirty="0"/>
          </a:p>
        </p:txBody>
      </p:sp>
    </p:spTree>
    <p:extLst>
      <p:ext uri="{BB962C8B-B14F-4D97-AF65-F5344CB8AC3E}">
        <p14:creationId xmlns:p14="http://schemas.microsoft.com/office/powerpoint/2010/main" val="124407614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AutoShape 3"/>
          <p:cNvSpPr>
            <a:spLocks noChangeArrowheads="1"/>
          </p:cNvSpPr>
          <p:nvPr/>
        </p:nvSpPr>
        <p:spPr bwMode="auto">
          <a:xfrm>
            <a:off x="343694" y="1269554"/>
            <a:ext cx="9172103" cy="5155034"/>
          </a:xfrm>
          <a:prstGeom prst="roundRect">
            <a:avLst>
              <a:gd name="adj" fmla="val 9153"/>
            </a:avLst>
          </a:prstGeom>
          <a:gradFill rotWithShape="1">
            <a:gsLst>
              <a:gs pos="0">
                <a:srgbClr val="FFCCFF"/>
              </a:gs>
              <a:gs pos="50000">
                <a:srgbClr val="FFFFFF"/>
              </a:gs>
              <a:gs pos="100000">
                <a:srgbClr val="FFCCFF"/>
              </a:gs>
            </a:gsLst>
            <a:lin ang="2700000" scaled="1"/>
          </a:gradFill>
          <a:ln w="9525">
            <a:solidFill>
              <a:schemeClr val="tx1"/>
            </a:solidFill>
            <a:round/>
            <a:headEnd/>
            <a:tailEnd/>
          </a:ln>
        </p:spPr>
        <p:txBody>
          <a:bodyPr lIns="95793" tIns="47896" rIns="95793" bIns="47896" anchor="ctr"/>
          <a:lstStyle>
            <a:lvl1pPr marL="231775" indent="-2317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a:lnSpc>
                <a:spcPct val="150000"/>
              </a:lnSpc>
              <a:buFontTx/>
              <a:buNone/>
            </a:pPr>
            <a:endParaRPr lang="ja-JP" altLang="en-US" sz="3600">
              <a:latin typeface="HG丸ｺﾞｼｯｸM-PRO" panose="020F0600000000000000" pitchFamily="50" charset="-128"/>
              <a:ea typeface="HG丸ｺﾞｼｯｸM-PRO" panose="020F0600000000000000" pitchFamily="50" charset="-128"/>
            </a:endParaRPr>
          </a:p>
        </p:txBody>
      </p:sp>
      <p:sp>
        <p:nvSpPr>
          <p:cNvPr id="93386" name="Rectangle 2"/>
          <p:cNvSpPr txBox="1">
            <a:spLocks noChangeArrowheads="1"/>
          </p:cNvSpPr>
          <p:nvPr/>
        </p:nvSpPr>
        <p:spPr bwMode="auto">
          <a:xfrm>
            <a:off x="1086073" y="350714"/>
            <a:ext cx="7687344"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77875" indent="-2984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96975" indent="-239713"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76400" indent="-239713"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155825" indent="-239713"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613025"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3070225"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527425"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984625"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None/>
            </a:pPr>
            <a:r>
              <a:rPr lang="ja-JP" altLang="en-US" dirty="0">
                <a:solidFill>
                  <a:schemeClr val="tx2"/>
                </a:solidFill>
                <a:latin typeface="HG丸ｺﾞｼｯｸM-PRO" panose="020F0600000000000000" pitchFamily="50" charset="-128"/>
                <a:ea typeface="HG丸ｺﾞｼｯｸM-PRO" panose="020F0600000000000000" pitchFamily="50" charset="-128"/>
              </a:rPr>
              <a:t>子宮収縮薬使用について④</a:t>
            </a:r>
          </a:p>
          <a:p>
            <a:pPr algn="ctr" eaLnBrk="1" hangingPunct="1">
              <a:spcBef>
                <a:spcPct val="0"/>
              </a:spcBef>
              <a:buFontTx/>
              <a:buNone/>
            </a:pPr>
            <a:endParaRPr lang="ja-JP" altLang="en-US" sz="2900" dirty="0">
              <a:solidFill>
                <a:schemeClr val="tx2"/>
              </a:solidFill>
              <a:latin typeface="HG丸ｺﾞｼｯｸM-PRO" panose="020F0600000000000000" pitchFamily="50" charset="-128"/>
              <a:ea typeface="HG丸ｺﾞｼｯｸM-PRO" panose="020F0600000000000000" pitchFamily="50" charset="-128"/>
            </a:endParaRPr>
          </a:p>
        </p:txBody>
      </p:sp>
      <p:sp>
        <p:nvSpPr>
          <p:cNvPr id="7" name="テキスト ボックス 6"/>
          <p:cNvSpPr txBox="1"/>
          <p:nvPr/>
        </p:nvSpPr>
        <p:spPr>
          <a:xfrm>
            <a:off x="559718" y="1651080"/>
            <a:ext cx="6408712" cy="338554"/>
          </a:xfrm>
          <a:prstGeom prst="rect">
            <a:avLst/>
          </a:prstGeom>
          <a:noFill/>
        </p:spPr>
        <p:txBody>
          <a:bodyPr wrap="square" rtlCol="0">
            <a:spAutoFit/>
          </a:bodyPr>
          <a:lstStyle/>
          <a:p>
            <a:r>
              <a:rPr lang="ja-JP" altLang="en-US" sz="1600" dirty="0">
                <a:latin typeface="+mn-ea"/>
                <a:ea typeface="+mn-ea"/>
              </a:rPr>
              <a:t>子宮収縮薬使用についての説明と同意の有無</a:t>
            </a:r>
            <a:endParaRPr kumimoji="1" lang="ja-JP" altLang="en-US" sz="1600" dirty="0">
              <a:latin typeface="+mn-ea"/>
              <a:ea typeface="+mn-ea"/>
            </a:endParaRPr>
          </a:p>
        </p:txBody>
      </p:sp>
      <p:pic>
        <p:nvPicPr>
          <p:cNvPr id="9" name="図 8">
            <a:extLst>
              <a:ext uri="{FF2B5EF4-FFF2-40B4-BE49-F238E27FC236}">
                <a16:creationId xmlns:a16="http://schemas.microsoft.com/office/drawing/2014/main" id="{BFBCCA87-1D8B-4694-8C47-E0055FFDC651}"/>
              </a:ext>
            </a:extLst>
          </p:cNvPr>
          <p:cNvPicPr>
            <a:picLocks noChangeAspect="1"/>
          </p:cNvPicPr>
          <p:nvPr/>
        </p:nvPicPr>
        <p:blipFill>
          <a:blip r:embed="rId2"/>
          <a:stretch>
            <a:fillRect/>
          </a:stretch>
        </p:blipFill>
        <p:spPr>
          <a:xfrm>
            <a:off x="1234531" y="2371160"/>
            <a:ext cx="7435350" cy="3011041"/>
          </a:xfrm>
          <a:prstGeom prst="rect">
            <a:avLst/>
          </a:prstGeom>
        </p:spPr>
      </p:pic>
      <p:sp>
        <p:nvSpPr>
          <p:cNvPr id="2" name="スライド番号プレースホルダー 1">
            <a:extLst>
              <a:ext uri="{FF2B5EF4-FFF2-40B4-BE49-F238E27FC236}">
                <a16:creationId xmlns:a16="http://schemas.microsoft.com/office/drawing/2014/main" id="{9CE82FB4-CEFC-4698-B45F-E98511E8DDF5}"/>
              </a:ext>
            </a:extLst>
          </p:cNvPr>
          <p:cNvSpPr>
            <a:spLocks noGrp="1"/>
          </p:cNvSpPr>
          <p:nvPr>
            <p:ph type="sldNum" sz="quarter" idx="12"/>
          </p:nvPr>
        </p:nvSpPr>
        <p:spPr/>
        <p:txBody>
          <a:bodyPr/>
          <a:lstStyle/>
          <a:p>
            <a:pPr>
              <a:defRPr/>
            </a:pPr>
            <a:fld id="{79880AA3-151B-4366-92A4-EF0E210BCF61}" type="slidenum">
              <a:rPr lang="ja-JP" altLang="en-US" smtClean="0"/>
              <a:pPr>
                <a:defRPr/>
              </a:pPr>
              <a:t>83</a:t>
            </a:fld>
            <a:endParaRPr lang="en-US" altLang="ja-JP" dirty="0"/>
          </a:p>
        </p:txBody>
      </p:sp>
    </p:spTree>
    <p:extLst>
      <p:ext uri="{BB962C8B-B14F-4D97-AF65-F5344CB8AC3E}">
        <p14:creationId xmlns:p14="http://schemas.microsoft.com/office/powerpoint/2010/main" val="189586260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AutoShape 3"/>
          <p:cNvSpPr>
            <a:spLocks noChangeArrowheads="1"/>
          </p:cNvSpPr>
          <p:nvPr/>
        </p:nvSpPr>
        <p:spPr bwMode="auto">
          <a:xfrm>
            <a:off x="343694" y="1360869"/>
            <a:ext cx="9172103" cy="4733221"/>
          </a:xfrm>
          <a:prstGeom prst="roundRect">
            <a:avLst>
              <a:gd name="adj" fmla="val 9153"/>
            </a:avLst>
          </a:prstGeom>
          <a:gradFill rotWithShape="1">
            <a:gsLst>
              <a:gs pos="0">
                <a:srgbClr val="FFCCFF"/>
              </a:gs>
              <a:gs pos="50000">
                <a:srgbClr val="FFFFFF"/>
              </a:gs>
              <a:gs pos="100000">
                <a:srgbClr val="FFCCFF"/>
              </a:gs>
            </a:gsLst>
            <a:lin ang="2700000" scaled="1"/>
          </a:gradFill>
          <a:ln w="9525">
            <a:solidFill>
              <a:schemeClr val="tx1"/>
            </a:solidFill>
            <a:round/>
            <a:headEnd/>
            <a:tailEnd/>
          </a:ln>
        </p:spPr>
        <p:txBody>
          <a:bodyPr lIns="95793" tIns="47896" rIns="95793" bIns="47896" anchor="ctr"/>
          <a:lstStyle>
            <a:lvl1pPr marL="231775" indent="-2317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a:lnSpc>
                <a:spcPct val="150000"/>
              </a:lnSpc>
              <a:buFontTx/>
              <a:buNone/>
            </a:pPr>
            <a:endParaRPr lang="ja-JP" altLang="en-US" sz="3600">
              <a:latin typeface="HG丸ｺﾞｼｯｸM-PRO" panose="020F0600000000000000" pitchFamily="50" charset="-128"/>
              <a:ea typeface="HG丸ｺﾞｼｯｸM-PRO" panose="020F0600000000000000" pitchFamily="50" charset="-128"/>
            </a:endParaRPr>
          </a:p>
        </p:txBody>
      </p:sp>
      <p:sp>
        <p:nvSpPr>
          <p:cNvPr id="93386" name="Rectangle 2"/>
          <p:cNvSpPr txBox="1">
            <a:spLocks noChangeArrowheads="1"/>
          </p:cNvSpPr>
          <p:nvPr/>
        </p:nvSpPr>
        <p:spPr bwMode="auto">
          <a:xfrm>
            <a:off x="1108881" y="333177"/>
            <a:ext cx="7687344"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77875" indent="-2984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96975" indent="-239713"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76400" indent="-239713"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155825" indent="-239713"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613025"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3070225"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527425"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984625"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3600" dirty="0">
                <a:solidFill>
                  <a:schemeClr val="tx2"/>
                </a:solidFill>
                <a:latin typeface="HG丸ｺﾞｼｯｸM-PRO" panose="020F0600000000000000" pitchFamily="50" charset="-128"/>
                <a:ea typeface="HG丸ｺﾞｼｯｸM-PRO" panose="020F0600000000000000" pitchFamily="50" charset="-128"/>
              </a:rPr>
              <a:t>新生児蘇生について①</a:t>
            </a:r>
          </a:p>
        </p:txBody>
      </p:sp>
      <p:sp>
        <p:nvSpPr>
          <p:cNvPr id="9" name="正方形/長方形 1"/>
          <p:cNvSpPr>
            <a:spLocks noChangeArrowheads="1"/>
          </p:cNvSpPr>
          <p:nvPr/>
        </p:nvSpPr>
        <p:spPr bwMode="auto">
          <a:xfrm>
            <a:off x="487710" y="1675233"/>
            <a:ext cx="8929687" cy="4465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eaLnBrk="1" hangingPunct="1">
              <a:lnSpc>
                <a:spcPct val="120000"/>
              </a:lnSpc>
            </a:pPr>
            <a:r>
              <a:rPr lang="ja-JP" altLang="en-US" sz="2400" dirty="0">
                <a:latin typeface="HG丸ｺﾞｼｯｸM-PRO" panose="020F0600000000000000" pitchFamily="50" charset="-128"/>
              </a:rPr>
              <a:t>○分析対象事例</a:t>
            </a:r>
            <a:r>
              <a:rPr lang="en-US" altLang="ja-JP" sz="2400" dirty="0">
                <a:latin typeface="HG丸ｺﾞｼｯｸM-PRO" panose="020F0600000000000000" pitchFamily="50" charset="-128"/>
              </a:rPr>
              <a:t>817</a:t>
            </a:r>
            <a:r>
              <a:rPr lang="ja-JP" altLang="en-US" sz="2400" dirty="0">
                <a:latin typeface="HG丸ｺﾞｼｯｸM-PRO" panose="020F0600000000000000" pitchFamily="50" charset="-128"/>
              </a:rPr>
              <a:t>件のうち、生後</a:t>
            </a:r>
            <a:r>
              <a:rPr lang="en-US" altLang="ja-JP" sz="2400" dirty="0">
                <a:latin typeface="HG丸ｺﾞｼｯｸM-PRO" panose="020F0600000000000000" pitchFamily="50" charset="-128"/>
              </a:rPr>
              <a:t>1</a:t>
            </a:r>
            <a:r>
              <a:rPr lang="ja-JP" altLang="en-US" sz="2400" dirty="0">
                <a:latin typeface="HG丸ｺﾞｼｯｸM-PRO" panose="020F0600000000000000" pitchFamily="50" charset="-128"/>
              </a:rPr>
              <a:t>分以内の時点で、心拍数</a:t>
            </a:r>
            <a:endParaRPr lang="en-US" altLang="ja-JP" sz="2400" dirty="0">
              <a:latin typeface="HG丸ｺﾞｼｯｸM-PRO" panose="020F0600000000000000" pitchFamily="50" charset="-128"/>
            </a:endParaRPr>
          </a:p>
          <a:p>
            <a:pPr eaLnBrk="1" hangingPunct="1">
              <a:lnSpc>
                <a:spcPct val="120000"/>
              </a:lnSpc>
            </a:pPr>
            <a:r>
              <a:rPr lang="ja-JP" altLang="en-US" sz="2400" dirty="0">
                <a:latin typeface="HG丸ｺﾞｼｯｸM-PRO" panose="020F0600000000000000" pitchFamily="50" charset="-128"/>
              </a:rPr>
              <a:t>　</a:t>
            </a:r>
            <a:r>
              <a:rPr lang="en-US" altLang="ja-JP" sz="2400" dirty="0">
                <a:latin typeface="HG丸ｺﾞｼｯｸM-PRO" panose="020F0600000000000000" pitchFamily="50" charset="-128"/>
              </a:rPr>
              <a:t>100</a:t>
            </a:r>
            <a:r>
              <a:rPr lang="ja-JP" altLang="en-US" sz="2400" dirty="0">
                <a:latin typeface="HG丸ｺﾞｼｯｸM-PRO" panose="020F0600000000000000" pitchFamily="50" charset="-128"/>
              </a:rPr>
              <a:t>回／分未満、または自発呼吸なしの事例</a:t>
            </a:r>
            <a:r>
              <a:rPr lang="en-US" altLang="ja-JP" sz="2400" dirty="0">
                <a:latin typeface="HG丸ｺﾞｼｯｸM-PRO" panose="020F0600000000000000" pitchFamily="50" charset="-128"/>
              </a:rPr>
              <a:t>632</a:t>
            </a:r>
            <a:r>
              <a:rPr lang="ja-JP" altLang="en-US" sz="2400" dirty="0">
                <a:latin typeface="HG丸ｺﾞｼｯｸM-PRO" panose="020F0600000000000000" pitchFamily="50" charset="-128"/>
              </a:rPr>
              <a:t>件を分析対</a:t>
            </a:r>
            <a:endParaRPr lang="en-US" altLang="ja-JP" sz="2400" dirty="0">
              <a:latin typeface="HG丸ｺﾞｼｯｸM-PRO" panose="020F0600000000000000" pitchFamily="50" charset="-128"/>
            </a:endParaRPr>
          </a:p>
          <a:p>
            <a:pPr eaLnBrk="1" hangingPunct="1">
              <a:lnSpc>
                <a:spcPct val="120000"/>
              </a:lnSpc>
            </a:pPr>
            <a:r>
              <a:rPr lang="ja-JP" altLang="en-US" sz="2400" dirty="0">
                <a:latin typeface="HG丸ｺﾞｼｯｸM-PRO" panose="020F0600000000000000" pitchFamily="50" charset="-128"/>
              </a:rPr>
              <a:t>　象とした。</a:t>
            </a:r>
            <a:endParaRPr lang="en-US" altLang="ja-JP" sz="2400" dirty="0">
              <a:latin typeface="HG丸ｺﾞｼｯｸM-PRO" panose="020F0600000000000000" pitchFamily="50" charset="-128"/>
            </a:endParaRPr>
          </a:p>
          <a:p>
            <a:pPr eaLnBrk="1" hangingPunct="1">
              <a:lnSpc>
                <a:spcPct val="120000"/>
              </a:lnSpc>
            </a:pPr>
            <a:endParaRPr lang="en-US" altLang="ja-JP" sz="2400" dirty="0">
              <a:latin typeface="HG丸ｺﾞｼｯｸM-PRO" panose="020F0600000000000000" pitchFamily="50" charset="-128"/>
            </a:endParaRPr>
          </a:p>
          <a:p>
            <a:pPr hangingPunct="1">
              <a:lnSpc>
                <a:spcPct val="120000"/>
              </a:lnSpc>
              <a:buFontTx/>
              <a:buNone/>
            </a:pPr>
            <a:r>
              <a:rPr lang="ja-JP" altLang="en-US" sz="2400" dirty="0">
                <a:latin typeface="HG丸ｺﾞｼｯｸM-PRO" panose="020F0600000000000000" pitchFamily="50" charset="-128"/>
              </a:rPr>
              <a:t>○このうち生後</a:t>
            </a:r>
            <a:r>
              <a:rPr lang="en-US" altLang="ja-JP" sz="2400" dirty="0">
                <a:latin typeface="HG丸ｺﾞｼｯｸM-PRO" panose="020F0600000000000000" pitchFamily="50" charset="-128"/>
              </a:rPr>
              <a:t>1</a:t>
            </a:r>
            <a:r>
              <a:rPr lang="ja-JP" altLang="en-US" sz="2400" dirty="0">
                <a:latin typeface="HG丸ｺﾞｼｯｸM-PRO" panose="020F0600000000000000" pitchFamily="50" charset="-128"/>
              </a:rPr>
              <a:t>分以内に人工呼吸が開始された事例は</a:t>
            </a:r>
            <a:r>
              <a:rPr lang="en-US" altLang="ja-JP" sz="2400" dirty="0">
                <a:latin typeface="HG丸ｺﾞｼｯｸM-PRO" panose="020F0600000000000000" pitchFamily="50" charset="-128"/>
              </a:rPr>
              <a:t>2009</a:t>
            </a:r>
          </a:p>
          <a:p>
            <a:pPr hangingPunct="1">
              <a:lnSpc>
                <a:spcPct val="120000"/>
              </a:lnSpc>
              <a:buFontTx/>
              <a:buNone/>
            </a:pPr>
            <a:r>
              <a:rPr lang="ja-JP" altLang="en-US" sz="2400" dirty="0">
                <a:latin typeface="HG丸ｺﾞｼｯｸM-PRO" panose="020F0600000000000000" pitchFamily="50" charset="-128"/>
              </a:rPr>
              <a:t>　年が</a:t>
            </a:r>
            <a:r>
              <a:rPr lang="en-US" altLang="ja-JP" sz="2400" dirty="0">
                <a:latin typeface="HG丸ｺﾞｼｯｸM-PRO" panose="020F0600000000000000" pitchFamily="50" charset="-128"/>
              </a:rPr>
              <a:t>63</a:t>
            </a:r>
            <a:r>
              <a:rPr lang="ja-JP" altLang="en-US" sz="2400" dirty="0">
                <a:latin typeface="HG丸ｺﾞｼｯｸM-PRO" panose="020F0600000000000000" pitchFamily="50" charset="-128"/>
              </a:rPr>
              <a:t>件（</a:t>
            </a:r>
            <a:r>
              <a:rPr lang="en-US" altLang="ja-JP" sz="2400" dirty="0">
                <a:latin typeface="HG丸ｺﾞｼｯｸM-PRO" panose="020F0600000000000000" pitchFamily="50" charset="-128"/>
              </a:rPr>
              <a:t>49.6</a:t>
            </a:r>
            <a:r>
              <a:rPr lang="ja-JP" altLang="en-US" sz="2400" dirty="0">
                <a:latin typeface="HG丸ｺﾞｼｯｸM-PRO" panose="020F0600000000000000" pitchFamily="50" charset="-128"/>
              </a:rPr>
              <a:t>％）、</a:t>
            </a:r>
            <a:r>
              <a:rPr lang="en-US" altLang="ja-JP" sz="2400" dirty="0">
                <a:latin typeface="HG丸ｺﾞｼｯｸM-PRO" panose="020F0600000000000000" pitchFamily="50" charset="-128"/>
              </a:rPr>
              <a:t> 2010</a:t>
            </a:r>
            <a:r>
              <a:rPr lang="ja-JP" altLang="en-US" sz="2400" dirty="0">
                <a:latin typeface="HG丸ｺﾞｼｯｸM-PRO" panose="020F0600000000000000" pitchFamily="50" charset="-128"/>
              </a:rPr>
              <a:t>年が</a:t>
            </a:r>
            <a:r>
              <a:rPr lang="en-US" altLang="ja-JP" sz="2400" dirty="0">
                <a:latin typeface="HG丸ｺﾞｼｯｸM-PRO" panose="020F0600000000000000" pitchFamily="50" charset="-128"/>
              </a:rPr>
              <a:t>73</a:t>
            </a:r>
            <a:r>
              <a:rPr lang="ja-JP" altLang="en-US" sz="2400" dirty="0">
                <a:latin typeface="HG丸ｺﾞｼｯｸM-PRO" panose="020F0600000000000000" pitchFamily="50" charset="-128"/>
              </a:rPr>
              <a:t>件（</a:t>
            </a:r>
            <a:r>
              <a:rPr lang="en-US" altLang="ja-JP" sz="2400" dirty="0">
                <a:latin typeface="HG丸ｺﾞｼｯｸM-PRO" panose="020F0600000000000000" pitchFamily="50" charset="-128"/>
              </a:rPr>
              <a:t>63.5</a:t>
            </a:r>
            <a:r>
              <a:rPr lang="ja-JP" altLang="en-US" sz="2400" dirty="0">
                <a:latin typeface="HG丸ｺﾞｼｯｸM-PRO" panose="020F0600000000000000" pitchFamily="50" charset="-128"/>
              </a:rPr>
              <a:t>％）、</a:t>
            </a:r>
            <a:r>
              <a:rPr lang="en-US" altLang="ja-JP" sz="2400" dirty="0">
                <a:latin typeface="HG丸ｺﾞｼｯｸM-PRO" panose="020F0600000000000000" pitchFamily="50" charset="-128"/>
              </a:rPr>
              <a:t> </a:t>
            </a:r>
          </a:p>
          <a:p>
            <a:pPr hangingPunct="1">
              <a:lnSpc>
                <a:spcPct val="120000"/>
              </a:lnSpc>
              <a:buFontTx/>
              <a:buNone/>
            </a:pPr>
            <a:r>
              <a:rPr lang="ja-JP" altLang="en-US" sz="2400" dirty="0">
                <a:latin typeface="HG丸ｺﾞｼｯｸM-PRO" panose="020F0600000000000000" pitchFamily="50" charset="-128"/>
              </a:rPr>
              <a:t>　</a:t>
            </a:r>
            <a:r>
              <a:rPr lang="en-US" altLang="ja-JP" sz="2400" dirty="0">
                <a:latin typeface="HG丸ｺﾞｼｯｸM-PRO" panose="020F0600000000000000" pitchFamily="50" charset="-128"/>
              </a:rPr>
              <a:t>2011</a:t>
            </a:r>
            <a:r>
              <a:rPr lang="ja-JP" altLang="en-US" sz="2400" dirty="0">
                <a:latin typeface="HG丸ｺﾞｼｯｸM-PRO" panose="020F0600000000000000" pitchFamily="50" charset="-128"/>
              </a:rPr>
              <a:t>年が</a:t>
            </a:r>
            <a:r>
              <a:rPr lang="en-US" altLang="ja-JP" sz="2400" dirty="0">
                <a:latin typeface="HG丸ｺﾞｼｯｸM-PRO" panose="020F0600000000000000" pitchFamily="50" charset="-128"/>
              </a:rPr>
              <a:t>87</a:t>
            </a:r>
            <a:r>
              <a:rPr lang="ja-JP" altLang="en-US" sz="2400" dirty="0">
                <a:latin typeface="HG丸ｺﾞｼｯｸM-PRO" panose="020F0600000000000000" pitchFamily="50" charset="-128"/>
              </a:rPr>
              <a:t>件（</a:t>
            </a:r>
            <a:r>
              <a:rPr lang="en-US" altLang="ja-JP" sz="2400" dirty="0">
                <a:latin typeface="HG丸ｺﾞｼｯｸM-PRO" panose="020F0600000000000000" pitchFamily="50" charset="-128"/>
              </a:rPr>
              <a:t>73.7</a:t>
            </a:r>
            <a:r>
              <a:rPr lang="ja-JP" altLang="en-US" sz="2400" dirty="0">
                <a:latin typeface="HG丸ｺﾞｼｯｸM-PRO" panose="020F0600000000000000" pitchFamily="50" charset="-128"/>
              </a:rPr>
              <a:t>％）、</a:t>
            </a:r>
            <a:r>
              <a:rPr lang="en-US" altLang="ja-JP" sz="2400" dirty="0">
                <a:latin typeface="HG丸ｺﾞｼｯｸM-PRO" panose="020F0600000000000000" pitchFamily="50" charset="-128"/>
              </a:rPr>
              <a:t>2012</a:t>
            </a:r>
            <a:r>
              <a:rPr lang="ja-JP" altLang="en-US" sz="2400" dirty="0">
                <a:latin typeface="HG丸ｺﾞｼｯｸM-PRO" panose="020F0600000000000000" pitchFamily="50" charset="-128"/>
              </a:rPr>
              <a:t>年が</a:t>
            </a:r>
            <a:r>
              <a:rPr lang="en-US" altLang="ja-JP" sz="2400" dirty="0">
                <a:latin typeface="HG丸ｺﾞｼｯｸM-PRO" panose="020F0600000000000000" pitchFamily="50" charset="-128"/>
              </a:rPr>
              <a:t>111</a:t>
            </a:r>
            <a:r>
              <a:rPr lang="ja-JP" altLang="en-US" sz="2400" dirty="0">
                <a:latin typeface="HG丸ｺﾞｼｯｸM-PRO" panose="020F0600000000000000" pitchFamily="50" charset="-128"/>
              </a:rPr>
              <a:t>件（</a:t>
            </a:r>
            <a:r>
              <a:rPr lang="en-US" altLang="ja-JP" sz="2400" dirty="0">
                <a:latin typeface="HG丸ｺﾞｼｯｸM-PRO" panose="020F0600000000000000" pitchFamily="50" charset="-128"/>
              </a:rPr>
              <a:t>81.0%</a:t>
            </a:r>
            <a:r>
              <a:rPr lang="ja-JP" altLang="en-US" sz="2400" dirty="0">
                <a:latin typeface="HG丸ｺﾞｼｯｸM-PRO" panose="020F0600000000000000" pitchFamily="50" charset="-128"/>
              </a:rPr>
              <a:t>）、</a:t>
            </a:r>
            <a:endParaRPr lang="en-US" altLang="ja-JP" sz="2400" dirty="0">
              <a:latin typeface="HG丸ｺﾞｼｯｸM-PRO" panose="020F0600000000000000" pitchFamily="50" charset="-128"/>
            </a:endParaRPr>
          </a:p>
          <a:p>
            <a:pPr hangingPunct="1">
              <a:lnSpc>
                <a:spcPct val="120000"/>
              </a:lnSpc>
              <a:buFontTx/>
              <a:buNone/>
            </a:pPr>
            <a:r>
              <a:rPr lang="ja-JP" altLang="en-US" sz="2400" dirty="0">
                <a:latin typeface="HG丸ｺﾞｼｯｸM-PRO" panose="020F0600000000000000" pitchFamily="50" charset="-128"/>
              </a:rPr>
              <a:t>　</a:t>
            </a:r>
            <a:r>
              <a:rPr lang="en-US" altLang="ja-JP" sz="2400" dirty="0">
                <a:latin typeface="HG丸ｺﾞｼｯｸM-PRO" panose="020F0600000000000000" pitchFamily="50" charset="-128"/>
              </a:rPr>
              <a:t>2013</a:t>
            </a:r>
            <a:r>
              <a:rPr lang="ja-JP" altLang="en-US" sz="2400" dirty="0">
                <a:latin typeface="HG丸ｺﾞｼｯｸM-PRO" panose="020F0600000000000000" pitchFamily="50" charset="-128"/>
              </a:rPr>
              <a:t>年が</a:t>
            </a:r>
            <a:r>
              <a:rPr lang="en-US" altLang="ja-JP" sz="2400" dirty="0">
                <a:latin typeface="HG丸ｺﾞｼｯｸM-PRO" panose="020F0600000000000000" pitchFamily="50" charset="-128"/>
              </a:rPr>
              <a:t>100</a:t>
            </a:r>
            <a:r>
              <a:rPr lang="ja-JP" altLang="en-US" sz="2400" dirty="0">
                <a:latin typeface="HG丸ｺﾞｼｯｸM-PRO" panose="020F0600000000000000" pitchFamily="50" charset="-128"/>
              </a:rPr>
              <a:t>件（</a:t>
            </a:r>
            <a:r>
              <a:rPr lang="en-US" altLang="ja-JP" sz="2400" dirty="0">
                <a:latin typeface="HG丸ｺﾞｼｯｸM-PRO" panose="020F0600000000000000" pitchFamily="50" charset="-128"/>
              </a:rPr>
              <a:t>74.1</a:t>
            </a:r>
            <a:r>
              <a:rPr lang="ja-JP" altLang="en-US" sz="2400" dirty="0">
                <a:latin typeface="HG丸ｺﾞｼｯｸM-PRO" panose="020F0600000000000000" pitchFamily="50" charset="-128"/>
              </a:rPr>
              <a:t>％）であり、</a:t>
            </a:r>
            <a:r>
              <a:rPr lang="en-US" altLang="ja-JP" sz="2400" dirty="0">
                <a:latin typeface="HG丸ｺﾞｼｯｸM-PRO" panose="020F0600000000000000" pitchFamily="50" charset="-128"/>
              </a:rPr>
              <a:t>2011</a:t>
            </a:r>
            <a:r>
              <a:rPr lang="ja-JP" altLang="en-US" sz="2400" dirty="0">
                <a:latin typeface="HG丸ｺﾞｼｯｸM-PRO" panose="020F0600000000000000" pitchFamily="50" charset="-128"/>
              </a:rPr>
              <a:t>年以降は</a:t>
            </a:r>
            <a:r>
              <a:rPr lang="en-US" altLang="ja-JP" sz="2400" dirty="0">
                <a:latin typeface="HG丸ｺﾞｼｯｸM-PRO" panose="020F0600000000000000" pitchFamily="50" charset="-128"/>
              </a:rPr>
              <a:t>7</a:t>
            </a:r>
            <a:r>
              <a:rPr lang="ja-JP" altLang="en-US" sz="2400" dirty="0">
                <a:latin typeface="HG丸ｺﾞｼｯｸM-PRO" panose="020F0600000000000000" pitchFamily="50" charset="-128"/>
              </a:rPr>
              <a:t>割以</a:t>
            </a:r>
            <a:endParaRPr lang="en-US" altLang="ja-JP" sz="2400" dirty="0">
              <a:latin typeface="HG丸ｺﾞｼｯｸM-PRO" panose="020F0600000000000000" pitchFamily="50" charset="-128"/>
            </a:endParaRPr>
          </a:p>
          <a:p>
            <a:pPr hangingPunct="1">
              <a:lnSpc>
                <a:spcPct val="120000"/>
              </a:lnSpc>
              <a:buFontTx/>
              <a:buNone/>
            </a:pPr>
            <a:r>
              <a:rPr lang="ja-JP" altLang="en-US" sz="2400" dirty="0">
                <a:latin typeface="HG丸ｺﾞｼｯｸM-PRO" panose="020F0600000000000000" pitchFamily="50" charset="-128"/>
              </a:rPr>
              <a:t>　上を維持しているが、生後</a:t>
            </a:r>
            <a:r>
              <a:rPr lang="en-US" altLang="ja-JP" sz="2400" dirty="0">
                <a:latin typeface="HG丸ｺﾞｼｯｸM-PRO" panose="020F0600000000000000" pitchFamily="50" charset="-128"/>
              </a:rPr>
              <a:t>1</a:t>
            </a:r>
            <a:r>
              <a:rPr lang="ja-JP" altLang="en-US" sz="2400" dirty="0">
                <a:latin typeface="HG丸ｺﾞｼｯｸM-PRO" panose="020F0600000000000000" pitchFamily="50" charset="-128"/>
              </a:rPr>
              <a:t>分以内の人工呼吸実施なし、　</a:t>
            </a:r>
            <a:endParaRPr lang="en-US" altLang="ja-JP" sz="2400" dirty="0">
              <a:latin typeface="HG丸ｺﾞｼｯｸM-PRO" panose="020F0600000000000000" pitchFamily="50" charset="-128"/>
            </a:endParaRPr>
          </a:p>
          <a:p>
            <a:pPr hangingPunct="1">
              <a:lnSpc>
                <a:spcPct val="120000"/>
              </a:lnSpc>
              <a:buFontTx/>
              <a:buNone/>
            </a:pPr>
            <a:r>
              <a:rPr lang="ja-JP" altLang="en-US" sz="2400" dirty="0">
                <a:latin typeface="HG丸ｺﾞｼｯｸM-PRO" panose="020F0600000000000000" pitchFamily="50" charset="-128"/>
              </a:rPr>
              <a:t>　および開始状況不明の事例が</a:t>
            </a:r>
            <a:r>
              <a:rPr lang="en-US" altLang="ja-JP" sz="2400" dirty="0">
                <a:latin typeface="HG丸ｺﾞｼｯｸM-PRO" panose="020F0600000000000000" pitchFamily="50" charset="-128"/>
              </a:rPr>
              <a:t>3</a:t>
            </a:r>
            <a:r>
              <a:rPr lang="ja-JP" altLang="en-US" sz="2400" dirty="0">
                <a:latin typeface="HG丸ｺﾞｼｯｸM-PRO" panose="020F0600000000000000" pitchFamily="50" charset="-128"/>
              </a:rPr>
              <a:t>割弱ある。</a:t>
            </a:r>
            <a:endParaRPr lang="en-US" altLang="ja-JP" sz="2400" dirty="0">
              <a:latin typeface="HG丸ｺﾞｼｯｸM-PRO" panose="020F0600000000000000" pitchFamily="50" charset="-128"/>
            </a:endParaRPr>
          </a:p>
        </p:txBody>
      </p:sp>
      <p:sp>
        <p:nvSpPr>
          <p:cNvPr id="2" name="スライド番号プレースホルダー 1">
            <a:extLst>
              <a:ext uri="{FF2B5EF4-FFF2-40B4-BE49-F238E27FC236}">
                <a16:creationId xmlns:a16="http://schemas.microsoft.com/office/drawing/2014/main" id="{0DC16ABF-677E-496A-9D80-E862BF1AFBF8}"/>
              </a:ext>
            </a:extLst>
          </p:cNvPr>
          <p:cNvSpPr>
            <a:spLocks noGrp="1"/>
          </p:cNvSpPr>
          <p:nvPr>
            <p:ph type="sldNum" sz="quarter" idx="12"/>
          </p:nvPr>
        </p:nvSpPr>
        <p:spPr/>
        <p:txBody>
          <a:bodyPr/>
          <a:lstStyle/>
          <a:p>
            <a:pPr>
              <a:defRPr/>
            </a:pPr>
            <a:fld id="{79880AA3-151B-4366-92A4-EF0E210BCF61}" type="slidenum">
              <a:rPr lang="ja-JP" altLang="en-US" smtClean="0"/>
              <a:pPr>
                <a:defRPr/>
              </a:pPr>
              <a:t>84</a:t>
            </a:fld>
            <a:endParaRPr lang="en-US" altLang="ja-JP" dirty="0"/>
          </a:p>
        </p:txBody>
      </p:sp>
    </p:spTree>
    <p:extLst>
      <p:ext uri="{BB962C8B-B14F-4D97-AF65-F5344CB8AC3E}">
        <p14:creationId xmlns:p14="http://schemas.microsoft.com/office/powerpoint/2010/main" val="278678174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AutoShape 3"/>
          <p:cNvSpPr>
            <a:spLocks noChangeArrowheads="1"/>
          </p:cNvSpPr>
          <p:nvPr/>
        </p:nvSpPr>
        <p:spPr bwMode="auto">
          <a:xfrm>
            <a:off x="487710" y="1341561"/>
            <a:ext cx="9172103" cy="5159251"/>
          </a:xfrm>
          <a:prstGeom prst="roundRect">
            <a:avLst>
              <a:gd name="adj" fmla="val 9153"/>
            </a:avLst>
          </a:prstGeom>
          <a:gradFill rotWithShape="1">
            <a:gsLst>
              <a:gs pos="0">
                <a:srgbClr val="FFCCFF"/>
              </a:gs>
              <a:gs pos="50000">
                <a:srgbClr val="FFFFFF"/>
              </a:gs>
              <a:gs pos="100000">
                <a:srgbClr val="FFCCFF"/>
              </a:gs>
            </a:gsLst>
            <a:lin ang="2700000" scaled="1"/>
          </a:gradFill>
          <a:ln w="9525">
            <a:solidFill>
              <a:schemeClr val="tx1"/>
            </a:solidFill>
            <a:round/>
            <a:headEnd/>
            <a:tailEnd/>
          </a:ln>
        </p:spPr>
        <p:txBody>
          <a:bodyPr lIns="95793" tIns="47896" rIns="95793" bIns="47896" anchor="ctr"/>
          <a:lstStyle>
            <a:lvl1pPr marL="231775" indent="-2317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a:lnSpc>
                <a:spcPct val="150000"/>
              </a:lnSpc>
              <a:buFontTx/>
              <a:buNone/>
            </a:pPr>
            <a:endParaRPr lang="ja-JP" altLang="en-US" sz="3600">
              <a:latin typeface="HG丸ｺﾞｼｯｸM-PRO" panose="020F0600000000000000" pitchFamily="50" charset="-128"/>
              <a:ea typeface="HG丸ｺﾞｼｯｸM-PRO" panose="020F0600000000000000" pitchFamily="50" charset="-128"/>
            </a:endParaRPr>
          </a:p>
        </p:txBody>
      </p:sp>
      <p:sp>
        <p:nvSpPr>
          <p:cNvPr id="93386" name="Rectangle 2"/>
          <p:cNvSpPr txBox="1">
            <a:spLocks noChangeArrowheads="1"/>
          </p:cNvSpPr>
          <p:nvPr/>
        </p:nvSpPr>
        <p:spPr bwMode="auto">
          <a:xfrm>
            <a:off x="1091350" y="317217"/>
            <a:ext cx="7687344"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77875" indent="-2984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96975" indent="-239713"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76400" indent="-239713"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155825" indent="-239713"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613025"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3070225"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527425"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984625"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3600" dirty="0">
                <a:solidFill>
                  <a:schemeClr val="tx2"/>
                </a:solidFill>
                <a:latin typeface="HG丸ｺﾞｼｯｸM-PRO" panose="020F0600000000000000" pitchFamily="50" charset="-128"/>
                <a:ea typeface="HG丸ｺﾞｼｯｸM-PRO" panose="020F0600000000000000" pitchFamily="50" charset="-128"/>
              </a:rPr>
              <a:t>新生児蘇生について②</a:t>
            </a:r>
          </a:p>
        </p:txBody>
      </p:sp>
      <p:sp>
        <p:nvSpPr>
          <p:cNvPr id="6" name="Rectangle 2"/>
          <p:cNvSpPr txBox="1">
            <a:spLocks noChangeArrowheads="1"/>
          </p:cNvSpPr>
          <p:nvPr/>
        </p:nvSpPr>
        <p:spPr bwMode="auto">
          <a:xfrm>
            <a:off x="487710" y="1489774"/>
            <a:ext cx="4032448" cy="355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77875" indent="-2984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96975" indent="-239713"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76400" indent="-239713"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155825" indent="-239713"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613025"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3070225"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527425"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984625"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600" dirty="0">
                <a:solidFill>
                  <a:schemeClr val="tx2"/>
                </a:solidFill>
                <a:latin typeface="+mn-ea"/>
                <a:ea typeface="+mn-ea"/>
              </a:rPr>
              <a:t>生後１分以内の人工呼吸</a:t>
            </a:r>
            <a:r>
              <a:rPr lang="ja-JP" altLang="en-US" sz="1600" baseline="30000" dirty="0">
                <a:solidFill>
                  <a:schemeClr val="tx2"/>
                </a:solidFill>
                <a:latin typeface="+mn-ea"/>
                <a:ea typeface="+mn-ea"/>
              </a:rPr>
              <a:t>注１）</a:t>
            </a:r>
            <a:r>
              <a:rPr lang="ja-JP" altLang="en-US" sz="1600" dirty="0">
                <a:solidFill>
                  <a:schemeClr val="tx2"/>
                </a:solidFill>
                <a:latin typeface="+mn-ea"/>
                <a:ea typeface="+mn-ea"/>
              </a:rPr>
              <a:t>開始状況</a:t>
            </a:r>
          </a:p>
        </p:txBody>
      </p:sp>
      <p:pic>
        <p:nvPicPr>
          <p:cNvPr id="3" name="図 2">
            <a:extLst>
              <a:ext uri="{FF2B5EF4-FFF2-40B4-BE49-F238E27FC236}">
                <a16:creationId xmlns:a16="http://schemas.microsoft.com/office/drawing/2014/main" id="{A22ECDFD-ECCB-45DC-BB60-213998A1ED1A}"/>
              </a:ext>
            </a:extLst>
          </p:cNvPr>
          <p:cNvPicPr>
            <a:picLocks noChangeAspect="1"/>
          </p:cNvPicPr>
          <p:nvPr/>
        </p:nvPicPr>
        <p:blipFill>
          <a:blip r:embed="rId2"/>
          <a:stretch>
            <a:fillRect/>
          </a:stretch>
        </p:blipFill>
        <p:spPr>
          <a:xfrm>
            <a:off x="746413" y="1996274"/>
            <a:ext cx="8654613" cy="3455872"/>
          </a:xfrm>
          <a:prstGeom prst="rect">
            <a:avLst/>
          </a:prstGeom>
        </p:spPr>
      </p:pic>
      <p:sp>
        <p:nvSpPr>
          <p:cNvPr id="2" name="スライド番号プレースホルダー 1">
            <a:extLst>
              <a:ext uri="{FF2B5EF4-FFF2-40B4-BE49-F238E27FC236}">
                <a16:creationId xmlns:a16="http://schemas.microsoft.com/office/drawing/2014/main" id="{E754C220-278E-4BA7-96ED-5C42E60E1607}"/>
              </a:ext>
            </a:extLst>
          </p:cNvPr>
          <p:cNvSpPr>
            <a:spLocks noGrp="1"/>
          </p:cNvSpPr>
          <p:nvPr>
            <p:ph type="sldNum" sz="quarter" idx="12"/>
          </p:nvPr>
        </p:nvSpPr>
        <p:spPr/>
        <p:txBody>
          <a:bodyPr/>
          <a:lstStyle/>
          <a:p>
            <a:pPr>
              <a:defRPr/>
            </a:pPr>
            <a:fld id="{79880AA3-151B-4366-92A4-EF0E210BCF61}" type="slidenum">
              <a:rPr lang="ja-JP" altLang="en-US" smtClean="0"/>
              <a:pPr>
                <a:defRPr/>
              </a:pPr>
              <a:t>85</a:t>
            </a:fld>
            <a:endParaRPr lang="en-US" altLang="ja-JP" dirty="0"/>
          </a:p>
        </p:txBody>
      </p:sp>
    </p:spTree>
    <p:extLst>
      <p:ext uri="{BB962C8B-B14F-4D97-AF65-F5344CB8AC3E}">
        <p14:creationId xmlns:p14="http://schemas.microsoft.com/office/powerpoint/2010/main" val="361679751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2321034" y="405458"/>
            <a:ext cx="5117882" cy="589170"/>
          </a:xfrm>
        </p:spPr>
        <p:txBody>
          <a:bodyPr/>
          <a:lstStyle/>
          <a:p>
            <a:pPr eaLnBrk="1" hangingPunct="1"/>
            <a:r>
              <a:rPr lang="ja-JP" altLang="en-US" sz="3200" dirty="0"/>
              <a:t>診療録等の記載について①</a:t>
            </a:r>
          </a:p>
        </p:txBody>
      </p:sp>
      <p:sp>
        <p:nvSpPr>
          <p:cNvPr id="83972" name="AutoShape 3"/>
          <p:cNvSpPr>
            <a:spLocks noChangeArrowheads="1"/>
          </p:cNvSpPr>
          <p:nvPr/>
        </p:nvSpPr>
        <p:spPr bwMode="auto">
          <a:xfrm>
            <a:off x="271463" y="1315591"/>
            <a:ext cx="9217025" cy="4058419"/>
          </a:xfrm>
          <a:prstGeom prst="roundRect">
            <a:avLst>
              <a:gd name="adj" fmla="val 9153"/>
            </a:avLst>
          </a:prstGeom>
          <a:gradFill rotWithShape="1">
            <a:gsLst>
              <a:gs pos="0">
                <a:srgbClr val="FFCCFF"/>
              </a:gs>
              <a:gs pos="50000">
                <a:srgbClr val="FFFFFF"/>
              </a:gs>
              <a:gs pos="100000">
                <a:srgbClr val="FFCCFF"/>
              </a:gs>
            </a:gsLst>
            <a:lin ang="2700000" scaled="1"/>
          </a:gradFill>
          <a:ln w="9525">
            <a:solidFill>
              <a:schemeClr val="tx1"/>
            </a:solidFill>
            <a:round/>
            <a:headEnd/>
            <a:tailEnd/>
          </a:ln>
        </p:spPr>
        <p:txBody>
          <a:bodyPr lIns="95793" tIns="47896" rIns="95793" bIns="47896" anchor="ctr"/>
          <a:lstStyle>
            <a:lvl1pPr marL="231775" indent="-2317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hangingPunct="1">
              <a:lnSpc>
                <a:spcPct val="120000"/>
              </a:lnSpc>
              <a:buFontTx/>
              <a:buNone/>
            </a:pPr>
            <a:r>
              <a:rPr lang="ja-JP" altLang="en-US" sz="2400" dirty="0">
                <a:latin typeface="HG丸ｺﾞｼｯｸM-PRO" panose="020F0600000000000000" pitchFamily="50" charset="-128"/>
                <a:ea typeface="HG丸ｺﾞｼｯｸM-PRO" panose="020F0600000000000000" pitchFamily="50" charset="-128"/>
              </a:rPr>
              <a:t>○分析対象事例</a:t>
            </a:r>
            <a:r>
              <a:rPr lang="en-US" altLang="ja-JP" sz="2400" dirty="0">
                <a:latin typeface="HG丸ｺﾞｼｯｸM-PRO" panose="020F0600000000000000" pitchFamily="50" charset="-128"/>
                <a:ea typeface="HG丸ｺﾞｼｯｸM-PRO" panose="020F0600000000000000" pitchFamily="50" charset="-128"/>
              </a:rPr>
              <a:t>817</a:t>
            </a:r>
            <a:r>
              <a:rPr lang="ja-JP" altLang="en-US" sz="2400" dirty="0">
                <a:latin typeface="HG丸ｺﾞｼｯｸM-PRO" panose="020F0600000000000000" pitchFamily="50" charset="-128"/>
                <a:ea typeface="HG丸ｺﾞｼｯｸM-PRO" panose="020F0600000000000000" pitchFamily="50" charset="-128"/>
              </a:rPr>
              <a:t>件のうち、行った診療行為等の診療録等へ</a:t>
            </a:r>
            <a:endParaRPr lang="en-US" altLang="ja-JP" sz="2400" dirty="0">
              <a:latin typeface="HG丸ｺﾞｼｯｸM-PRO" panose="020F0600000000000000" pitchFamily="50" charset="-128"/>
              <a:ea typeface="HG丸ｺﾞｼｯｸM-PRO" panose="020F0600000000000000" pitchFamily="50" charset="-128"/>
            </a:endParaRPr>
          </a:p>
          <a:p>
            <a:pPr hangingPunct="1">
              <a:lnSpc>
                <a:spcPct val="120000"/>
              </a:lnSpc>
              <a:buFontTx/>
              <a:buNone/>
            </a:pPr>
            <a:r>
              <a:rPr lang="ja-JP" altLang="en-US" sz="2400" dirty="0">
                <a:latin typeface="HG丸ｺﾞｼｯｸM-PRO" panose="020F0600000000000000" pitchFamily="50" charset="-128"/>
                <a:ea typeface="HG丸ｺﾞｼｯｸM-PRO" panose="020F0600000000000000" pitchFamily="50" charset="-128"/>
              </a:rPr>
              <a:t>　の記載について、原因分析報告書において産科医療の質の向</a:t>
            </a:r>
            <a:endParaRPr lang="en-US" altLang="ja-JP" sz="2400" dirty="0">
              <a:latin typeface="HG丸ｺﾞｼｯｸM-PRO" panose="020F0600000000000000" pitchFamily="50" charset="-128"/>
              <a:ea typeface="HG丸ｺﾞｼｯｸM-PRO" panose="020F0600000000000000" pitchFamily="50" charset="-128"/>
            </a:endParaRPr>
          </a:p>
          <a:p>
            <a:pPr hangingPunct="1">
              <a:lnSpc>
                <a:spcPct val="120000"/>
              </a:lnSpc>
              <a:buFontTx/>
              <a:buNone/>
            </a:pPr>
            <a:r>
              <a:rPr lang="ja-JP" altLang="en-US" sz="2400" dirty="0">
                <a:latin typeface="HG丸ｺﾞｼｯｸM-PRO" panose="020F0600000000000000" pitchFamily="50" charset="-128"/>
                <a:ea typeface="HG丸ｺﾞｼｯｸM-PRO" panose="020F0600000000000000" pitchFamily="50" charset="-128"/>
              </a:rPr>
              <a:t>　上を図るための評価がされた事例は</a:t>
            </a:r>
            <a:r>
              <a:rPr lang="en-US" altLang="ja-JP" sz="2400" dirty="0">
                <a:latin typeface="HG丸ｺﾞｼｯｸM-PRO" panose="020F0600000000000000" pitchFamily="50" charset="-128"/>
                <a:ea typeface="HG丸ｺﾞｼｯｸM-PRO" panose="020F0600000000000000" pitchFamily="50" charset="-128"/>
              </a:rPr>
              <a:t>191</a:t>
            </a:r>
            <a:r>
              <a:rPr lang="ja-JP" altLang="en-US" sz="2400" dirty="0">
                <a:latin typeface="HG丸ｺﾞｼｯｸM-PRO" panose="020F0600000000000000" pitchFamily="50" charset="-128"/>
                <a:ea typeface="HG丸ｺﾞｼｯｸM-PRO" panose="020F0600000000000000" pitchFamily="50" charset="-128"/>
              </a:rPr>
              <a:t>件であり、</a:t>
            </a:r>
            <a:r>
              <a:rPr lang="en-US" altLang="ja-JP" sz="2400" dirty="0">
                <a:latin typeface="HG丸ｺﾞｼｯｸM-PRO" panose="020F0600000000000000" pitchFamily="50" charset="-128"/>
                <a:ea typeface="HG丸ｺﾞｼｯｸM-PRO" panose="020F0600000000000000" pitchFamily="50" charset="-128"/>
              </a:rPr>
              <a:t>2009</a:t>
            </a:r>
            <a:r>
              <a:rPr lang="ja-JP" altLang="en-US" sz="2400" dirty="0">
                <a:latin typeface="HG丸ｺﾞｼｯｸM-PRO" panose="020F0600000000000000" pitchFamily="50" charset="-128"/>
                <a:ea typeface="HG丸ｺﾞｼｯｸM-PRO" panose="020F0600000000000000" pitchFamily="50" charset="-128"/>
              </a:rPr>
              <a:t>年</a:t>
            </a:r>
            <a:endParaRPr lang="en-US" altLang="ja-JP" sz="2400" dirty="0">
              <a:latin typeface="HG丸ｺﾞｼｯｸM-PRO" panose="020F0600000000000000" pitchFamily="50" charset="-128"/>
              <a:ea typeface="HG丸ｺﾞｼｯｸM-PRO" panose="020F0600000000000000" pitchFamily="50" charset="-128"/>
            </a:endParaRPr>
          </a:p>
          <a:p>
            <a:pPr hangingPunct="1">
              <a:lnSpc>
                <a:spcPct val="120000"/>
              </a:lnSpc>
              <a:buFontTx/>
              <a:buNone/>
            </a:pPr>
            <a:r>
              <a:rPr lang="ja-JP" altLang="en-US" sz="2400" dirty="0">
                <a:latin typeface="HG丸ｺﾞｼｯｸM-PRO" panose="020F0600000000000000" pitchFamily="50" charset="-128"/>
                <a:ea typeface="HG丸ｺﾞｼｯｸM-PRO" panose="020F0600000000000000" pitchFamily="50" charset="-128"/>
              </a:rPr>
              <a:t>　が</a:t>
            </a:r>
            <a:r>
              <a:rPr lang="en-US" altLang="ja-JP" sz="2400" dirty="0">
                <a:latin typeface="HG丸ｺﾞｼｯｸM-PRO" panose="020F0600000000000000" pitchFamily="50" charset="-128"/>
                <a:ea typeface="HG丸ｺﾞｼｯｸM-PRO" panose="020F0600000000000000" pitchFamily="50" charset="-128"/>
              </a:rPr>
              <a:t>38</a:t>
            </a:r>
            <a:r>
              <a:rPr lang="ja-JP" altLang="en-US" sz="2400" dirty="0">
                <a:latin typeface="HG丸ｺﾞｼｯｸM-PRO" panose="020F0600000000000000" pitchFamily="50" charset="-128"/>
                <a:ea typeface="HG丸ｺﾞｼｯｸM-PRO" panose="020F0600000000000000" pitchFamily="50" charset="-128"/>
              </a:rPr>
              <a:t>件（</a:t>
            </a:r>
            <a:r>
              <a:rPr lang="en-US" altLang="ja-JP" sz="2400" dirty="0">
                <a:latin typeface="HG丸ｺﾞｼｯｸM-PRO" panose="020F0600000000000000" pitchFamily="50" charset="-128"/>
                <a:ea typeface="HG丸ｺﾞｼｯｸM-PRO" panose="020F0600000000000000" pitchFamily="50" charset="-128"/>
              </a:rPr>
              <a:t>25.5</a:t>
            </a:r>
            <a:r>
              <a:rPr lang="ja-JP" altLang="en-US" sz="2400" dirty="0">
                <a:latin typeface="HG丸ｺﾞｼｯｸM-PRO" panose="020F0600000000000000" pitchFamily="50" charset="-128"/>
                <a:ea typeface="HG丸ｺﾞｼｯｸM-PRO" panose="020F0600000000000000" pitchFamily="50" charset="-128"/>
              </a:rPr>
              <a:t>％）、</a:t>
            </a:r>
            <a:r>
              <a:rPr lang="en-US" altLang="ja-JP" sz="2400" dirty="0">
                <a:latin typeface="HG丸ｺﾞｼｯｸM-PRO" panose="020F0600000000000000" pitchFamily="50" charset="-128"/>
                <a:ea typeface="HG丸ｺﾞｼｯｸM-PRO" panose="020F0600000000000000" pitchFamily="50" charset="-128"/>
              </a:rPr>
              <a:t> 2010</a:t>
            </a:r>
            <a:r>
              <a:rPr lang="ja-JP" altLang="en-US" sz="2400" dirty="0">
                <a:latin typeface="HG丸ｺﾞｼｯｸM-PRO" panose="020F0600000000000000" pitchFamily="50" charset="-128"/>
                <a:ea typeface="HG丸ｺﾞｼｯｸM-PRO" panose="020F0600000000000000" pitchFamily="50" charset="-128"/>
              </a:rPr>
              <a:t>年が</a:t>
            </a:r>
            <a:r>
              <a:rPr lang="en-US" altLang="ja-JP" sz="2400" dirty="0">
                <a:latin typeface="HG丸ｺﾞｼｯｸM-PRO" panose="020F0600000000000000" pitchFamily="50" charset="-128"/>
                <a:ea typeface="HG丸ｺﾞｼｯｸM-PRO" panose="020F0600000000000000" pitchFamily="50" charset="-128"/>
              </a:rPr>
              <a:t>31</a:t>
            </a:r>
            <a:r>
              <a:rPr lang="ja-JP" altLang="en-US" sz="2400" dirty="0">
                <a:latin typeface="HG丸ｺﾞｼｯｸM-PRO" panose="020F0600000000000000" pitchFamily="50" charset="-128"/>
                <a:ea typeface="HG丸ｺﾞｼｯｸM-PRO" panose="020F0600000000000000" pitchFamily="50" charset="-128"/>
              </a:rPr>
              <a:t>件（</a:t>
            </a:r>
            <a:r>
              <a:rPr lang="en-US" altLang="ja-JP" sz="2400" dirty="0">
                <a:latin typeface="HG丸ｺﾞｼｯｸM-PRO" panose="020F0600000000000000" pitchFamily="50" charset="-128"/>
                <a:ea typeface="HG丸ｺﾞｼｯｸM-PRO" panose="020F0600000000000000" pitchFamily="50" charset="-128"/>
              </a:rPr>
              <a:t>20.9</a:t>
            </a:r>
            <a:r>
              <a:rPr lang="ja-JP" altLang="en-US" sz="2400" dirty="0">
                <a:latin typeface="HG丸ｺﾞｼｯｸM-PRO" panose="020F0600000000000000" pitchFamily="50" charset="-128"/>
                <a:ea typeface="HG丸ｺﾞｼｯｸM-PRO" panose="020F0600000000000000" pitchFamily="50" charset="-128"/>
              </a:rPr>
              <a:t>％）、</a:t>
            </a:r>
            <a:r>
              <a:rPr lang="en-US" altLang="ja-JP" sz="2400" dirty="0">
                <a:latin typeface="HG丸ｺﾞｼｯｸM-PRO" panose="020F0600000000000000" pitchFamily="50" charset="-128"/>
                <a:ea typeface="HG丸ｺﾞｼｯｸM-PRO" panose="020F0600000000000000" pitchFamily="50" charset="-128"/>
              </a:rPr>
              <a:t> </a:t>
            </a:r>
            <a:r>
              <a:rPr lang="ja-JP" altLang="en-US" sz="2400" dirty="0">
                <a:latin typeface="HG丸ｺﾞｼｯｸM-PRO" panose="020F0600000000000000" pitchFamily="50" charset="-128"/>
                <a:ea typeface="HG丸ｺﾞｼｯｸM-PRO" panose="020F0600000000000000" pitchFamily="50" charset="-128"/>
              </a:rPr>
              <a:t>　</a:t>
            </a:r>
            <a:endParaRPr lang="en-US" altLang="ja-JP" sz="2400" dirty="0">
              <a:latin typeface="HG丸ｺﾞｼｯｸM-PRO" panose="020F0600000000000000" pitchFamily="50" charset="-128"/>
              <a:ea typeface="HG丸ｺﾞｼｯｸM-PRO" panose="020F0600000000000000" pitchFamily="50" charset="-128"/>
            </a:endParaRPr>
          </a:p>
          <a:p>
            <a:pPr hangingPunct="1">
              <a:lnSpc>
                <a:spcPct val="120000"/>
              </a:lnSpc>
              <a:buFontTx/>
              <a:buNone/>
            </a:pPr>
            <a:r>
              <a:rPr lang="ja-JP" altLang="en-US" sz="2400" dirty="0">
                <a:latin typeface="HG丸ｺﾞｼｯｸM-PRO" panose="020F0600000000000000" pitchFamily="50" charset="-128"/>
                <a:ea typeface="HG丸ｺﾞｼｯｸM-PRO" panose="020F0600000000000000" pitchFamily="50" charset="-128"/>
              </a:rPr>
              <a:t>　</a:t>
            </a:r>
            <a:r>
              <a:rPr lang="en-US" altLang="ja-JP" sz="2400" dirty="0">
                <a:latin typeface="HG丸ｺﾞｼｯｸM-PRO" panose="020F0600000000000000" pitchFamily="50" charset="-128"/>
                <a:ea typeface="HG丸ｺﾞｼｯｸM-PRO" panose="020F0600000000000000" pitchFamily="50" charset="-128"/>
              </a:rPr>
              <a:t>2011</a:t>
            </a:r>
            <a:r>
              <a:rPr lang="ja-JP" altLang="en-US" sz="2400" dirty="0">
                <a:latin typeface="HG丸ｺﾞｼｯｸM-PRO" panose="020F0600000000000000" pitchFamily="50" charset="-128"/>
                <a:ea typeface="HG丸ｺﾞｼｯｸM-PRO" panose="020F0600000000000000" pitchFamily="50" charset="-128"/>
              </a:rPr>
              <a:t>年が</a:t>
            </a:r>
            <a:r>
              <a:rPr lang="en-US" altLang="ja-JP" sz="2400" dirty="0">
                <a:latin typeface="HG丸ｺﾞｼｯｸM-PRO" panose="020F0600000000000000" pitchFamily="50" charset="-128"/>
                <a:ea typeface="HG丸ｺﾞｼｯｸM-PRO" panose="020F0600000000000000" pitchFamily="50" charset="-128"/>
              </a:rPr>
              <a:t>36</a:t>
            </a:r>
            <a:r>
              <a:rPr lang="ja-JP" altLang="en-US" sz="2400" dirty="0">
                <a:latin typeface="HG丸ｺﾞｼｯｸM-PRO" panose="020F0600000000000000" pitchFamily="50" charset="-128"/>
                <a:ea typeface="HG丸ｺﾞｼｯｸM-PRO" panose="020F0600000000000000" pitchFamily="50" charset="-128"/>
              </a:rPr>
              <a:t>件（</a:t>
            </a:r>
            <a:r>
              <a:rPr lang="en-US" altLang="ja-JP" sz="2400" dirty="0">
                <a:latin typeface="HG丸ｺﾞｼｯｸM-PRO" panose="020F0600000000000000" pitchFamily="50" charset="-128"/>
                <a:ea typeface="HG丸ｺﾞｼｯｸM-PRO" panose="020F0600000000000000" pitchFamily="50" charset="-128"/>
              </a:rPr>
              <a:t>23.4</a:t>
            </a:r>
            <a:r>
              <a:rPr lang="ja-JP" altLang="en-US" sz="2400" dirty="0">
                <a:latin typeface="HG丸ｺﾞｼｯｸM-PRO" panose="020F0600000000000000" pitchFamily="50" charset="-128"/>
                <a:ea typeface="HG丸ｺﾞｼｯｸM-PRO" panose="020F0600000000000000" pitchFamily="50" charset="-128"/>
              </a:rPr>
              <a:t>％）、</a:t>
            </a:r>
            <a:r>
              <a:rPr lang="en-US" altLang="ja-JP" sz="2400" dirty="0">
                <a:latin typeface="HG丸ｺﾞｼｯｸM-PRO" panose="020F0600000000000000" pitchFamily="50" charset="-128"/>
                <a:ea typeface="HG丸ｺﾞｼｯｸM-PRO" panose="020F0600000000000000" pitchFamily="50" charset="-128"/>
              </a:rPr>
              <a:t>2012</a:t>
            </a:r>
            <a:r>
              <a:rPr lang="ja-JP" altLang="en-US" sz="2400" dirty="0">
                <a:latin typeface="HG丸ｺﾞｼｯｸM-PRO" panose="020F0600000000000000" pitchFamily="50" charset="-128"/>
                <a:ea typeface="HG丸ｺﾞｼｯｸM-PRO" panose="020F0600000000000000" pitchFamily="50" charset="-128"/>
              </a:rPr>
              <a:t>年が</a:t>
            </a:r>
            <a:r>
              <a:rPr lang="en-US" altLang="ja-JP" sz="2400" dirty="0">
                <a:latin typeface="HG丸ｺﾞｼｯｸM-PRO" panose="020F0600000000000000" pitchFamily="50" charset="-128"/>
                <a:ea typeface="HG丸ｺﾞｼｯｸM-PRO" panose="020F0600000000000000" pitchFamily="50" charset="-128"/>
              </a:rPr>
              <a:t>43</a:t>
            </a:r>
            <a:r>
              <a:rPr lang="ja-JP" altLang="en-US" sz="2400" dirty="0">
                <a:latin typeface="HG丸ｺﾞｼｯｸM-PRO" panose="020F0600000000000000" pitchFamily="50" charset="-128"/>
                <a:ea typeface="HG丸ｺﾞｼｯｸM-PRO" panose="020F0600000000000000" pitchFamily="50" charset="-128"/>
              </a:rPr>
              <a:t>件（</a:t>
            </a:r>
            <a:r>
              <a:rPr lang="en-US" altLang="ja-JP" sz="2400" dirty="0">
                <a:latin typeface="HG丸ｺﾞｼｯｸM-PRO" panose="020F0600000000000000" pitchFamily="50" charset="-128"/>
                <a:ea typeface="HG丸ｺﾞｼｯｸM-PRO" panose="020F0600000000000000" pitchFamily="50" charset="-128"/>
              </a:rPr>
              <a:t>23.4%</a:t>
            </a:r>
            <a:r>
              <a:rPr lang="ja-JP" altLang="en-US" sz="2400" dirty="0">
                <a:latin typeface="HG丸ｺﾞｼｯｸM-PRO" panose="020F0600000000000000" pitchFamily="50" charset="-128"/>
                <a:ea typeface="HG丸ｺﾞｼｯｸM-PRO" panose="020F0600000000000000" pitchFamily="50" charset="-128"/>
              </a:rPr>
              <a:t>）、</a:t>
            </a:r>
            <a:endParaRPr lang="en-US" altLang="ja-JP" sz="2400" dirty="0">
              <a:latin typeface="HG丸ｺﾞｼｯｸM-PRO" panose="020F0600000000000000" pitchFamily="50" charset="-128"/>
              <a:ea typeface="HG丸ｺﾞｼｯｸM-PRO" panose="020F0600000000000000" pitchFamily="50" charset="-128"/>
            </a:endParaRPr>
          </a:p>
          <a:p>
            <a:pPr hangingPunct="1">
              <a:lnSpc>
                <a:spcPct val="120000"/>
              </a:lnSpc>
              <a:buFontTx/>
              <a:buNone/>
            </a:pPr>
            <a:r>
              <a:rPr lang="ja-JP" altLang="en-US" sz="2400" dirty="0">
                <a:latin typeface="HG丸ｺﾞｼｯｸM-PRO" panose="020F0600000000000000" pitchFamily="50" charset="-128"/>
                <a:ea typeface="HG丸ｺﾞｼｯｸM-PRO" panose="020F0600000000000000" pitchFamily="50" charset="-128"/>
              </a:rPr>
              <a:t>　</a:t>
            </a:r>
            <a:r>
              <a:rPr lang="en-US" altLang="ja-JP" sz="2400" dirty="0">
                <a:latin typeface="HG丸ｺﾞｼｯｸM-PRO" panose="020F0600000000000000" pitchFamily="50" charset="-128"/>
                <a:ea typeface="HG丸ｺﾞｼｯｸM-PRO" panose="020F0600000000000000" pitchFamily="50" charset="-128"/>
              </a:rPr>
              <a:t>2013</a:t>
            </a:r>
            <a:r>
              <a:rPr lang="ja-JP" altLang="en-US" sz="2400" dirty="0">
                <a:latin typeface="HG丸ｺﾞｼｯｸM-PRO" panose="020F0600000000000000" pitchFamily="50" charset="-128"/>
                <a:ea typeface="HG丸ｺﾞｼｯｸM-PRO" panose="020F0600000000000000" pitchFamily="50" charset="-128"/>
              </a:rPr>
              <a:t>年が</a:t>
            </a:r>
            <a:r>
              <a:rPr lang="en-US" altLang="ja-JP" sz="2400" dirty="0">
                <a:latin typeface="HG丸ｺﾞｼｯｸM-PRO" panose="020F0600000000000000" pitchFamily="50" charset="-128"/>
                <a:ea typeface="HG丸ｺﾞｼｯｸM-PRO" panose="020F0600000000000000" pitchFamily="50" charset="-128"/>
              </a:rPr>
              <a:t>43</a:t>
            </a:r>
            <a:r>
              <a:rPr lang="ja-JP" altLang="en-US" sz="2400" dirty="0">
                <a:latin typeface="HG丸ｺﾞｼｯｸM-PRO" panose="020F0600000000000000" pitchFamily="50" charset="-128"/>
                <a:ea typeface="HG丸ｺﾞｼｯｸM-PRO" panose="020F0600000000000000" pitchFamily="50" charset="-128"/>
              </a:rPr>
              <a:t>件（</a:t>
            </a:r>
            <a:r>
              <a:rPr lang="en-US" altLang="ja-JP" sz="2400" dirty="0">
                <a:latin typeface="HG丸ｺﾞｼｯｸM-PRO" panose="020F0600000000000000" pitchFamily="50" charset="-128"/>
                <a:ea typeface="HG丸ｺﾞｼｯｸM-PRO" panose="020F0600000000000000" pitchFamily="50" charset="-128"/>
              </a:rPr>
              <a:t>23.6</a:t>
            </a:r>
            <a:r>
              <a:rPr lang="ja-JP" altLang="en-US" sz="2400" dirty="0">
                <a:latin typeface="HG丸ｺﾞｼｯｸM-PRO" panose="020F0600000000000000" pitchFamily="50" charset="-128"/>
                <a:ea typeface="HG丸ｺﾞｼｯｸM-PRO" panose="020F0600000000000000" pitchFamily="50" charset="-128"/>
              </a:rPr>
              <a:t>％）　であり、２割程度を推移している。</a:t>
            </a:r>
            <a:endParaRPr lang="en-US" altLang="ja-JP" sz="2400" dirty="0">
              <a:latin typeface="HG丸ｺﾞｼｯｸM-PRO" panose="020F0600000000000000" pitchFamily="50" charset="-128"/>
              <a:ea typeface="HG丸ｺﾞｼｯｸM-PRO" panose="020F0600000000000000" pitchFamily="50" charset="-128"/>
            </a:endParaRPr>
          </a:p>
        </p:txBody>
      </p:sp>
      <p:sp>
        <p:nvSpPr>
          <p:cNvPr id="2" name="スライド番号プレースホルダー 1">
            <a:extLst>
              <a:ext uri="{FF2B5EF4-FFF2-40B4-BE49-F238E27FC236}">
                <a16:creationId xmlns:a16="http://schemas.microsoft.com/office/drawing/2014/main" id="{593608A2-8EFB-4AE3-8025-BA5FBFFCA63C}"/>
              </a:ext>
            </a:extLst>
          </p:cNvPr>
          <p:cNvSpPr>
            <a:spLocks noGrp="1"/>
          </p:cNvSpPr>
          <p:nvPr>
            <p:ph type="sldNum" sz="quarter" idx="12"/>
          </p:nvPr>
        </p:nvSpPr>
        <p:spPr/>
        <p:txBody>
          <a:bodyPr/>
          <a:lstStyle/>
          <a:p>
            <a:pPr>
              <a:defRPr/>
            </a:pPr>
            <a:fld id="{930F64EC-FE0A-4460-B896-894E0E1B6F85}" type="slidenum">
              <a:rPr lang="ja-JP" altLang="en-US" smtClean="0"/>
              <a:pPr>
                <a:defRPr/>
              </a:pPr>
              <a:t>86</a:t>
            </a:fld>
            <a:endParaRPr lang="en-US" altLang="ja-JP" dirty="0"/>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AutoShape 3"/>
          <p:cNvSpPr>
            <a:spLocks noChangeArrowheads="1"/>
          </p:cNvSpPr>
          <p:nvPr/>
        </p:nvSpPr>
        <p:spPr bwMode="auto">
          <a:xfrm>
            <a:off x="309081" y="1115784"/>
            <a:ext cx="9505950" cy="5408613"/>
          </a:xfrm>
          <a:prstGeom prst="roundRect">
            <a:avLst>
              <a:gd name="adj" fmla="val 9153"/>
            </a:avLst>
          </a:prstGeom>
          <a:gradFill rotWithShape="1">
            <a:gsLst>
              <a:gs pos="0">
                <a:srgbClr val="FFCCFF"/>
              </a:gs>
              <a:gs pos="50000">
                <a:srgbClr val="FFFFFF"/>
              </a:gs>
              <a:gs pos="100000">
                <a:srgbClr val="FFCCFF"/>
              </a:gs>
            </a:gsLst>
            <a:lin ang="2700000" scaled="1"/>
          </a:gradFill>
          <a:ln w="3175">
            <a:solidFill>
              <a:schemeClr val="tx1"/>
            </a:solidFill>
            <a:round/>
            <a:headEnd/>
            <a:tailEnd/>
          </a:ln>
        </p:spPr>
        <p:txBody>
          <a:bodyPr lIns="95793" tIns="47896" rIns="95793" bIns="47896" anchor="ctr"/>
          <a:lstStyle>
            <a:lvl1pPr marL="231775" indent="-2317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a:lnSpc>
                <a:spcPct val="150000"/>
              </a:lnSpc>
              <a:buFontTx/>
              <a:buNone/>
            </a:pPr>
            <a:endParaRPr lang="ja-JP" altLang="en-US" sz="3600">
              <a:latin typeface="HG丸ｺﾞｼｯｸM-PRO" panose="020F0600000000000000" pitchFamily="50" charset="-128"/>
              <a:ea typeface="HG丸ｺﾞｼｯｸM-PRO" panose="020F0600000000000000" pitchFamily="50" charset="-128"/>
            </a:endParaRPr>
          </a:p>
        </p:txBody>
      </p:sp>
      <p:sp>
        <p:nvSpPr>
          <p:cNvPr id="95337" name="Rectangle 2"/>
          <p:cNvSpPr txBox="1">
            <a:spLocks noChangeArrowheads="1"/>
          </p:cNvSpPr>
          <p:nvPr/>
        </p:nvSpPr>
        <p:spPr bwMode="auto">
          <a:xfrm>
            <a:off x="289619" y="1270952"/>
            <a:ext cx="7686923" cy="214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77875" indent="-2984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96975" indent="-239713"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76400" indent="-239713"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155825" indent="-239713"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613025"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3070225"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527425"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984625"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600" dirty="0">
                <a:solidFill>
                  <a:schemeClr val="tx2"/>
                </a:solidFill>
                <a:latin typeface="+mn-ea"/>
                <a:ea typeface="+mn-ea"/>
              </a:rPr>
              <a:t>診療録等の記載に関して産科医療の質の向上を図るための評価がされた項目</a:t>
            </a:r>
          </a:p>
        </p:txBody>
      </p:sp>
      <p:sp>
        <p:nvSpPr>
          <p:cNvPr id="8" name="Rectangle 2"/>
          <p:cNvSpPr txBox="1">
            <a:spLocks noChangeArrowheads="1"/>
          </p:cNvSpPr>
          <p:nvPr/>
        </p:nvSpPr>
        <p:spPr>
          <a:xfrm>
            <a:off x="1420341" y="368233"/>
            <a:ext cx="7170738" cy="588963"/>
          </a:xfrm>
          <a:prstGeom prst="rect">
            <a:avLst/>
          </a:prstGeom>
        </p:spPr>
        <p:txBody>
          <a:bodyPr/>
          <a:lstStyle>
            <a:lvl1pPr algn="ctr" defTabSz="957263" rtl="0" eaLnBrk="0" fontAlgn="base" hangingPunct="0">
              <a:spcBef>
                <a:spcPct val="0"/>
              </a:spcBef>
              <a:spcAft>
                <a:spcPct val="0"/>
              </a:spcAft>
              <a:defRPr kumimoji="1" sz="3600" kern="1200">
                <a:solidFill>
                  <a:schemeClr val="tx2"/>
                </a:solidFill>
                <a:latin typeface="+mj-lt"/>
                <a:ea typeface="+mj-ea"/>
                <a:cs typeface="+mj-cs"/>
              </a:defRPr>
            </a:lvl1pPr>
            <a:lvl2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2pPr>
            <a:lvl3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3pPr>
            <a:lvl4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4pPr>
            <a:lvl5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5pPr>
            <a:lvl6pPr marL="4572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6pPr>
            <a:lvl7pPr marL="9144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7pPr>
            <a:lvl8pPr marL="13716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8pPr>
            <a:lvl9pPr marL="18288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9pPr>
          </a:lstStyle>
          <a:p>
            <a:pPr eaLnBrk="1" hangingPunct="1"/>
            <a:r>
              <a:rPr lang="ja-JP" altLang="en-US" sz="3200" dirty="0"/>
              <a:t>診療録等の記載について②</a:t>
            </a:r>
          </a:p>
        </p:txBody>
      </p:sp>
      <p:pic>
        <p:nvPicPr>
          <p:cNvPr id="3" name="図 2">
            <a:extLst>
              <a:ext uri="{FF2B5EF4-FFF2-40B4-BE49-F238E27FC236}">
                <a16:creationId xmlns:a16="http://schemas.microsoft.com/office/drawing/2014/main" id="{3F7A7764-2278-4788-AC76-31A39193B3F9}"/>
              </a:ext>
            </a:extLst>
          </p:cNvPr>
          <p:cNvPicPr>
            <a:picLocks noChangeAspect="1"/>
          </p:cNvPicPr>
          <p:nvPr/>
        </p:nvPicPr>
        <p:blipFill>
          <a:blip r:embed="rId2"/>
          <a:stretch>
            <a:fillRect/>
          </a:stretch>
        </p:blipFill>
        <p:spPr>
          <a:xfrm>
            <a:off x="631726" y="1565650"/>
            <a:ext cx="8640960" cy="4776575"/>
          </a:xfrm>
          <a:prstGeom prst="rect">
            <a:avLst/>
          </a:prstGeom>
        </p:spPr>
      </p:pic>
      <p:sp>
        <p:nvSpPr>
          <p:cNvPr id="2" name="スライド番号プレースホルダー 1">
            <a:extLst>
              <a:ext uri="{FF2B5EF4-FFF2-40B4-BE49-F238E27FC236}">
                <a16:creationId xmlns:a16="http://schemas.microsoft.com/office/drawing/2014/main" id="{7DCF5F9B-C09D-44F5-AAA4-3B3B855ECC30}"/>
              </a:ext>
            </a:extLst>
          </p:cNvPr>
          <p:cNvSpPr>
            <a:spLocks noGrp="1"/>
          </p:cNvSpPr>
          <p:nvPr>
            <p:ph type="sldNum" sz="quarter" idx="12"/>
          </p:nvPr>
        </p:nvSpPr>
        <p:spPr/>
        <p:txBody>
          <a:bodyPr/>
          <a:lstStyle/>
          <a:p>
            <a:pPr>
              <a:defRPr/>
            </a:pPr>
            <a:fld id="{79880AA3-151B-4366-92A4-EF0E210BCF61}" type="slidenum">
              <a:rPr lang="ja-JP" altLang="en-US" smtClean="0"/>
              <a:pPr>
                <a:defRPr/>
              </a:pPr>
              <a:t>87</a:t>
            </a:fld>
            <a:endParaRPr lang="en-US" altLang="ja-JP" dirty="0"/>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2936587" y="405458"/>
            <a:ext cx="3886776" cy="589170"/>
          </a:xfrm>
        </p:spPr>
        <p:txBody>
          <a:bodyPr/>
          <a:lstStyle/>
          <a:p>
            <a:pPr eaLnBrk="1" hangingPunct="1"/>
            <a:r>
              <a:rPr lang="ja-JP" altLang="en-US" sz="3200" dirty="0"/>
              <a:t>吸引分娩について①</a:t>
            </a:r>
          </a:p>
        </p:txBody>
      </p:sp>
      <p:sp>
        <p:nvSpPr>
          <p:cNvPr id="83972" name="AutoShape 3"/>
          <p:cNvSpPr>
            <a:spLocks noChangeArrowheads="1"/>
          </p:cNvSpPr>
          <p:nvPr/>
        </p:nvSpPr>
        <p:spPr bwMode="auto">
          <a:xfrm>
            <a:off x="271463" y="1315591"/>
            <a:ext cx="9217025" cy="4706491"/>
          </a:xfrm>
          <a:prstGeom prst="roundRect">
            <a:avLst>
              <a:gd name="adj" fmla="val 9153"/>
            </a:avLst>
          </a:prstGeom>
          <a:gradFill rotWithShape="1">
            <a:gsLst>
              <a:gs pos="0">
                <a:srgbClr val="FFCCFF"/>
              </a:gs>
              <a:gs pos="50000">
                <a:srgbClr val="FFFFFF"/>
              </a:gs>
              <a:gs pos="100000">
                <a:srgbClr val="FFCCFF"/>
              </a:gs>
            </a:gsLst>
            <a:lin ang="2700000" scaled="1"/>
          </a:gradFill>
          <a:ln w="9525">
            <a:solidFill>
              <a:schemeClr val="tx1"/>
            </a:solidFill>
            <a:round/>
            <a:headEnd/>
            <a:tailEnd/>
          </a:ln>
        </p:spPr>
        <p:txBody>
          <a:bodyPr lIns="95793" tIns="47896" rIns="95793" bIns="47896" anchor="ctr"/>
          <a:lstStyle>
            <a:lvl1pPr marL="231775" indent="-2317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hangingPunct="1">
              <a:lnSpc>
                <a:spcPct val="120000"/>
              </a:lnSpc>
              <a:buFontTx/>
              <a:buNone/>
            </a:pPr>
            <a:r>
              <a:rPr lang="ja-JP" altLang="en-US" sz="2400" dirty="0">
                <a:latin typeface="HG丸ｺﾞｼｯｸM-PRO" panose="020F0600000000000000" pitchFamily="50" charset="-128"/>
                <a:ea typeface="HG丸ｺﾞｼｯｸM-PRO" panose="020F0600000000000000" pitchFamily="50" charset="-128"/>
              </a:rPr>
              <a:t>○分析対象事例</a:t>
            </a:r>
            <a:r>
              <a:rPr lang="en-US" altLang="ja-JP" sz="2400" dirty="0">
                <a:latin typeface="HG丸ｺﾞｼｯｸM-PRO" panose="020F0600000000000000" pitchFamily="50" charset="-128"/>
                <a:ea typeface="HG丸ｺﾞｼｯｸM-PRO" panose="020F0600000000000000" pitchFamily="50" charset="-128"/>
              </a:rPr>
              <a:t>817</a:t>
            </a:r>
            <a:r>
              <a:rPr lang="ja-JP" altLang="en-US" sz="2400" dirty="0">
                <a:latin typeface="HG丸ｺﾞｼｯｸM-PRO" panose="020F0600000000000000" pitchFamily="50" charset="-128"/>
                <a:ea typeface="HG丸ｺﾞｼｯｸM-PRO" panose="020F0600000000000000" pitchFamily="50" charset="-128"/>
              </a:rPr>
              <a:t>件のうち、吸引分娩が行われた事例は</a:t>
            </a:r>
            <a:r>
              <a:rPr lang="en-US" altLang="ja-JP" sz="2400" dirty="0">
                <a:latin typeface="HG丸ｺﾞｼｯｸM-PRO" panose="020F0600000000000000" pitchFamily="50" charset="-128"/>
                <a:ea typeface="HG丸ｺﾞｼｯｸM-PRO" panose="020F0600000000000000" pitchFamily="50" charset="-128"/>
              </a:rPr>
              <a:t>144</a:t>
            </a:r>
          </a:p>
          <a:p>
            <a:pPr hangingPunct="1">
              <a:lnSpc>
                <a:spcPct val="120000"/>
              </a:lnSpc>
              <a:buFontTx/>
              <a:buNone/>
            </a:pPr>
            <a:r>
              <a:rPr lang="ja-JP" altLang="en-US" sz="2400" dirty="0">
                <a:latin typeface="HG丸ｺﾞｼｯｸM-PRO" panose="020F0600000000000000" pitchFamily="50" charset="-128"/>
                <a:ea typeface="HG丸ｺﾞｼｯｸM-PRO" panose="020F0600000000000000" pitchFamily="50" charset="-128"/>
              </a:rPr>
              <a:t>　件であった。</a:t>
            </a:r>
            <a:endParaRPr lang="en-US" altLang="ja-JP" sz="2400" dirty="0">
              <a:latin typeface="HG丸ｺﾞｼｯｸM-PRO" panose="020F0600000000000000" pitchFamily="50" charset="-128"/>
              <a:ea typeface="HG丸ｺﾞｼｯｸM-PRO" panose="020F0600000000000000" pitchFamily="50" charset="-128"/>
            </a:endParaRPr>
          </a:p>
          <a:p>
            <a:pPr hangingPunct="1">
              <a:lnSpc>
                <a:spcPct val="120000"/>
              </a:lnSpc>
              <a:buFontTx/>
              <a:buNone/>
            </a:pPr>
            <a:endParaRPr lang="en-US" altLang="ja-JP" sz="2400" dirty="0">
              <a:latin typeface="HG丸ｺﾞｼｯｸM-PRO" panose="020F0600000000000000" pitchFamily="50" charset="-128"/>
              <a:ea typeface="HG丸ｺﾞｼｯｸM-PRO" panose="020F0600000000000000" pitchFamily="50" charset="-128"/>
            </a:endParaRPr>
          </a:p>
          <a:p>
            <a:pPr hangingPunct="1">
              <a:lnSpc>
                <a:spcPct val="120000"/>
              </a:lnSpc>
              <a:buFontTx/>
              <a:buNone/>
            </a:pPr>
            <a:r>
              <a:rPr lang="ja-JP" altLang="en-US" sz="2400" dirty="0">
                <a:latin typeface="HG丸ｺﾞｼｯｸM-PRO" panose="020F0600000000000000" pitchFamily="50" charset="-128"/>
                <a:ea typeface="HG丸ｺﾞｼｯｸM-PRO" panose="020F0600000000000000" pitchFamily="50" charset="-128"/>
              </a:rPr>
              <a:t>○このうち、総牽引回数が５回以内であった事例は、</a:t>
            </a:r>
            <a:r>
              <a:rPr lang="en-US" altLang="ja-JP" sz="2400" dirty="0">
                <a:latin typeface="HG丸ｺﾞｼｯｸM-PRO" panose="020F0600000000000000" pitchFamily="50" charset="-128"/>
                <a:ea typeface="HG丸ｺﾞｼｯｸM-PRO" panose="020F0600000000000000" pitchFamily="50" charset="-128"/>
              </a:rPr>
              <a:t>2009</a:t>
            </a:r>
            <a:r>
              <a:rPr lang="ja-JP" altLang="en-US" sz="2400" dirty="0">
                <a:latin typeface="HG丸ｺﾞｼｯｸM-PRO" panose="020F0600000000000000" pitchFamily="50" charset="-128"/>
                <a:ea typeface="HG丸ｺﾞｼｯｸM-PRO" panose="020F0600000000000000" pitchFamily="50" charset="-128"/>
              </a:rPr>
              <a:t>年</a:t>
            </a:r>
            <a:endParaRPr lang="en-US" altLang="ja-JP" sz="2400" dirty="0">
              <a:latin typeface="HG丸ｺﾞｼｯｸM-PRO" panose="020F0600000000000000" pitchFamily="50" charset="-128"/>
              <a:ea typeface="HG丸ｺﾞｼｯｸM-PRO" panose="020F0600000000000000" pitchFamily="50" charset="-128"/>
            </a:endParaRPr>
          </a:p>
          <a:p>
            <a:pPr hangingPunct="1">
              <a:lnSpc>
                <a:spcPct val="120000"/>
              </a:lnSpc>
              <a:buFontTx/>
              <a:buNone/>
            </a:pPr>
            <a:r>
              <a:rPr lang="ja-JP" altLang="en-US" sz="2400" dirty="0">
                <a:latin typeface="HG丸ｺﾞｼｯｸM-PRO" panose="020F0600000000000000" pitchFamily="50" charset="-128"/>
                <a:ea typeface="HG丸ｺﾞｼｯｸM-PRO" panose="020F0600000000000000" pitchFamily="50" charset="-128"/>
              </a:rPr>
              <a:t>　が</a:t>
            </a:r>
            <a:r>
              <a:rPr lang="en-US" altLang="ja-JP" sz="2400" dirty="0">
                <a:latin typeface="HG丸ｺﾞｼｯｸM-PRO" panose="020F0600000000000000" pitchFamily="50" charset="-128"/>
                <a:ea typeface="HG丸ｺﾞｼｯｸM-PRO" panose="020F0600000000000000" pitchFamily="50" charset="-128"/>
              </a:rPr>
              <a:t>25</a:t>
            </a:r>
            <a:r>
              <a:rPr lang="ja-JP" altLang="en-US" sz="2400" dirty="0">
                <a:latin typeface="HG丸ｺﾞｼｯｸM-PRO" panose="020F0600000000000000" pitchFamily="50" charset="-128"/>
                <a:ea typeface="HG丸ｺﾞｼｯｸM-PRO" panose="020F0600000000000000" pitchFamily="50" charset="-128"/>
              </a:rPr>
              <a:t>件（</a:t>
            </a:r>
            <a:r>
              <a:rPr lang="en-US" altLang="ja-JP" sz="2400" dirty="0">
                <a:latin typeface="HG丸ｺﾞｼｯｸM-PRO" panose="020F0600000000000000" pitchFamily="50" charset="-128"/>
                <a:ea typeface="HG丸ｺﾞｼｯｸM-PRO" panose="020F0600000000000000" pitchFamily="50" charset="-128"/>
              </a:rPr>
              <a:t>83.3</a:t>
            </a:r>
            <a:r>
              <a:rPr lang="ja-JP" altLang="en-US" sz="2400" dirty="0">
                <a:latin typeface="HG丸ｺﾞｼｯｸM-PRO" panose="020F0600000000000000" pitchFamily="50" charset="-128"/>
                <a:ea typeface="HG丸ｺﾞｼｯｸM-PRO" panose="020F0600000000000000" pitchFamily="50" charset="-128"/>
              </a:rPr>
              <a:t>％）、</a:t>
            </a:r>
            <a:r>
              <a:rPr lang="en-US" altLang="ja-JP" sz="2400" dirty="0">
                <a:latin typeface="HG丸ｺﾞｼｯｸM-PRO" panose="020F0600000000000000" pitchFamily="50" charset="-128"/>
                <a:ea typeface="HG丸ｺﾞｼｯｸM-PRO" panose="020F0600000000000000" pitchFamily="50" charset="-128"/>
              </a:rPr>
              <a:t> 2010</a:t>
            </a:r>
            <a:r>
              <a:rPr lang="ja-JP" altLang="en-US" sz="2400" dirty="0">
                <a:latin typeface="HG丸ｺﾞｼｯｸM-PRO" panose="020F0600000000000000" pitchFamily="50" charset="-128"/>
                <a:ea typeface="HG丸ｺﾞｼｯｸM-PRO" panose="020F0600000000000000" pitchFamily="50" charset="-128"/>
              </a:rPr>
              <a:t>年が</a:t>
            </a:r>
            <a:r>
              <a:rPr lang="en-US" altLang="ja-JP" sz="2400" dirty="0">
                <a:latin typeface="HG丸ｺﾞｼｯｸM-PRO" panose="020F0600000000000000" pitchFamily="50" charset="-128"/>
                <a:ea typeface="HG丸ｺﾞｼｯｸM-PRO" panose="020F0600000000000000" pitchFamily="50" charset="-128"/>
              </a:rPr>
              <a:t>20</a:t>
            </a:r>
            <a:r>
              <a:rPr lang="ja-JP" altLang="en-US" sz="2400" dirty="0">
                <a:latin typeface="HG丸ｺﾞｼｯｸM-PRO" panose="020F0600000000000000" pitchFamily="50" charset="-128"/>
                <a:ea typeface="HG丸ｺﾞｼｯｸM-PRO" panose="020F0600000000000000" pitchFamily="50" charset="-128"/>
              </a:rPr>
              <a:t>件（</a:t>
            </a:r>
            <a:r>
              <a:rPr lang="en-US" altLang="ja-JP" sz="2400" dirty="0">
                <a:latin typeface="HG丸ｺﾞｼｯｸM-PRO" panose="020F0600000000000000" pitchFamily="50" charset="-128"/>
                <a:ea typeface="HG丸ｺﾞｼｯｸM-PRO" panose="020F0600000000000000" pitchFamily="50" charset="-128"/>
              </a:rPr>
              <a:t>74.1</a:t>
            </a:r>
            <a:r>
              <a:rPr lang="ja-JP" altLang="en-US" sz="2400" dirty="0">
                <a:latin typeface="HG丸ｺﾞｼｯｸM-PRO" panose="020F0600000000000000" pitchFamily="50" charset="-128"/>
                <a:ea typeface="HG丸ｺﾞｼｯｸM-PRO" panose="020F0600000000000000" pitchFamily="50" charset="-128"/>
              </a:rPr>
              <a:t>％）、</a:t>
            </a:r>
            <a:r>
              <a:rPr lang="en-US" altLang="ja-JP" sz="2400" dirty="0">
                <a:latin typeface="HG丸ｺﾞｼｯｸM-PRO" panose="020F0600000000000000" pitchFamily="50" charset="-128"/>
                <a:ea typeface="HG丸ｺﾞｼｯｸM-PRO" panose="020F0600000000000000" pitchFamily="50" charset="-128"/>
              </a:rPr>
              <a:t> </a:t>
            </a:r>
            <a:r>
              <a:rPr lang="ja-JP" altLang="en-US" sz="2400" dirty="0">
                <a:latin typeface="HG丸ｺﾞｼｯｸM-PRO" panose="020F0600000000000000" pitchFamily="50" charset="-128"/>
                <a:ea typeface="HG丸ｺﾞｼｯｸM-PRO" panose="020F0600000000000000" pitchFamily="50" charset="-128"/>
              </a:rPr>
              <a:t>　</a:t>
            </a:r>
            <a:endParaRPr lang="en-US" altLang="ja-JP" sz="2400" dirty="0">
              <a:latin typeface="HG丸ｺﾞｼｯｸM-PRO" panose="020F0600000000000000" pitchFamily="50" charset="-128"/>
              <a:ea typeface="HG丸ｺﾞｼｯｸM-PRO" panose="020F0600000000000000" pitchFamily="50" charset="-128"/>
            </a:endParaRPr>
          </a:p>
          <a:p>
            <a:pPr hangingPunct="1">
              <a:lnSpc>
                <a:spcPct val="120000"/>
              </a:lnSpc>
              <a:buFontTx/>
              <a:buNone/>
            </a:pPr>
            <a:r>
              <a:rPr lang="ja-JP" altLang="en-US" sz="2400" dirty="0">
                <a:latin typeface="HG丸ｺﾞｼｯｸM-PRO" panose="020F0600000000000000" pitchFamily="50" charset="-128"/>
                <a:ea typeface="HG丸ｺﾞｼｯｸM-PRO" panose="020F0600000000000000" pitchFamily="50" charset="-128"/>
              </a:rPr>
              <a:t>　</a:t>
            </a:r>
            <a:r>
              <a:rPr lang="en-US" altLang="ja-JP" sz="2400" dirty="0">
                <a:latin typeface="HG丸ｺﾞｼｯｸM-PRO" panose="020F0600000000000000" pitchFamily="50" charset="-128"/>
                <a:ea typeface="HG丸ｺﾞｼｯｸM-PRO" panose="020F0600000000000000" pitchFamily="50" charset="-128"/>
              </a:rPr>
              <a:t>2011</a:t>
            </a:r>
            <a:r>
              <a:rPr lang="ja-JP" altLang="en-US" sz="2400" dirty="0">
                <a:latin typeface="HG丸ｺﾞｼｯｸM-PRO" panose="020F0600000000000000" pitchFamily="50" charset="-128"/>
                <a:ea typeface="HG丸ｺﾞｼｯｸM-PRO" panose="020F0600000000000000" pitchFamily="50" charset="-128"/>
              </a:rPr>
              <a:t>年が</a:t>
            </a:r>
            <a:r>
              <a:rPr lang="en-US" altLang="ja-JP" sz="2400" dirty="0">
                <a:latin typeface="HG丸ｺﾞｼｯｸM-PRO" panose="020F0600000000000000" pitchFamily="50" charset="-128"/>
                <a:ea typeface="HG丸ｺﾞｼｯｸM-PRO" panose="020F0600000000000000" pitchFamily="50" charset="-128"/>
              </a:rPr>
              <a:t>17</a:t>
            </a:r>
            <a:r>
              <a:rPr lang="ja-JP" altLang="en-US" sz="2400" dirty="0">
                <a:latin typeface="HG丸ｺﾞｼｯｸM-PRO" panose="020F0600000000000000" pitchFamily="50" charset="-128"/>
                <a:ea typeface="HG丸ｺﾞｼｯｸM-PRO" panose="020F0600000000000000" pitchFamily="50" charset="-128"/>
              </a:rPr>
              <a:t>件（</a:t>
            </a:r>
            <a:r>
              <a:rPr lang="en-US" altLang="ja-JP" sz="2400" dirty="0">
                <a:latin typeface="HG丸ｺﾞｼｯｸM-PRO" panose="020F0600000000000000" pitchFamily="50" charset="-128"/>
                <a:ea typeface="HG丸ｺﾞｼｯｸM-PRO" panose="020F0600000000000000" pitchFamily="50" charset="-128"/>
              </a:rPr>
              <a:t>65.4</a:t>
            </a:r>
            <a:r>
              <a:rPr lang="ja-JP" altLang="en-US" sz="2400" dirty="0">
                <a:latin typeface="HG丸ｺﾞｼｯｸM-PRO" panose="020F0600000000000000" pitchFamily="50" charset="-128"/>
                <a:ea typeface="HG丸ｺﾞｼｯｸM-PRO" panose="020F0600000000000000" pitchFamily="50" charset="-128"/>
              </a:rPr>
              <a:t>％）、</a:t>
            </a:r>
            <a:r>
              <a:rPr lang="en-US" altLang="ja-JP" sz="2400" dirty="0">
                <a:latin typeface="HG丸ｺﾞｼｯｸM-PRO" panose="020F0600000000000000" pitchFamily="50" charset="-128"/>
                <a:ea typeface="HG丸ｺﾞｼｯｸM-PRO" panose="020F0600000000000000" pitchFamily="50" charset="-128"/>
              </a:rPr>
              <a:t>2012</a:t>
            </a:r>
            <a:r>
              <a:rPr lang="ja-JP" altLang="en-US" sz="2400" dirty="0">
                <a:latin typeface="HG丸ｺﾞｼｯｸM-PRO" panose="020F0600000000000000" pitchFamily="50" charset="-128"/>
                <a:ea typeface="HG丸ｺﾞｼｯｸM-PRO" panose="020F0600000000000000" pitchFamily="50" charset="-128"/>
              </a:rPr>
              <a:t>年が</a:t>
            </a:r>
            <a:r>
              <a:rPr lang="en-US" altLang="ja-JP" sz="2400" dirty="0">
                <a:latin typeface="HG丸ｺﾞｼｯｸM-PRO" panose="020F0600000000000000" pitchFamily="50" charset="-128"/>
                <a:ea typeface="HG丸ｺﾞｼｯｸM-PRO" panose="020F0600000000000000" pitchFamily="50" charset="-128"/>
              </a:rPr>
              <a:t>27</a:t>
            </a:r>
            <a:r>
              <a:rPr lang="ja-JP" altLang="en-US" sz="2400" dirty="0">
                <a:latin typeface="HG丸ｺﾞｼｯｸM-PRO" panose="020F0600000000000000" pitchFamily="50" charset="-128"/>
                <a:ea typeface="HG丸ｺﾞｼｯｸM-PRO" panose="020F0600000000000000" pitchFamily="50" charset="-128"/>
              </a:rPr>
              <a:t>件（</a:t>
            </a:r>
            <a:r>
              <a:rPr lang="en-US" altLang="ja-JP" sz="2400" dirty="0">
                <a:latin typeface="HG丸ｺﾞｼｯｸM-PRO" panose="020F0600000000000000" pitchFamily="50" charset="-128"/>
                <a:ea typeface="HG丸ｺﾞｼｯｸM-PRO" panose="020F0600000000000000" pitchFamily="50" charset="-128"/>
              </a:rPr>
              <a:t>79.4%</a:t>
            </a:r>
            <a:r>
              <a:rPr lang="ja-JP" altLang="en-US" sz="2400" dirty="0">
                <a:latin typeface="HG丸ｺﾞｼｯｸM-PRO" panose="020F0600000000000000" pitchFamily="50" charset="-128"/>
                <a:ea typeface="HG丸ｺﾞｼｯｸM-PRO" panose="020F0600000000000000" pitchFamily="50" charset="-128"/>
              </a:rPr>
              <a:t>）、</a:t>
            </a:r>
            <a:endParaRPr lang="en-US" altLang="ja-JP" sz="2400" dirty="0">
              <a:latin typeface="HG丸ｺﾞｼｯｸM-PRO" panose="020F0600000000000000" pitchFamily="50" charset="-128"/>
              <a:ea typeface="HG丸ｺﾞｼｯｸM-PRO" panose="020F0600000000000000" pitchFamily="50" charset="-128"/>
            </a:endParaRPr>
          </a:p>
          <a:p>
            <a:pPr hangingPunct="1">
              <a:lnSpc>
                <a:spcPct val="120000"/>
              </a:lnSpc>
              <a:buFontTx/>
              <a:buNone/>
            </a:pPr>
            <a:r>
              <a:rPr lang="ja-JP" altLang="en-US" sz="2400" dirty="0">
                <a:latin typeface="HG丸ｺﾞｼｯｸM-PRO" panose="020F0600000000000000" pitchFamily="50" charset="-128"/>
                <a:ea typeface="HG丸ｺﾞｼｯｸM-PRO" panose="020F0600000000000000" pitchFamily="50" charset="-128"/>
              </a:rPr>
              <a:t>　</a:t>
            </a:r>
            <a:r>
              <a:rPr lang="en-US" altLang="ja-JP" sz="2400" dirty="0">
                <a:latin typeface="HG丸ｺﾞｼｯｸM-PRO" panose="020F0600000000000000" pitchFamily="50" charset="-128"/>
                <a:ea typeface="HG丸ｺﾞｼｯｸM-PRO" panose="020F0600000000000000" pitchFamily="50" charset="-128"/>
              </a:rPr>
              <a:t>2013</a:t>
            </a:r>
            <a:r>
              <a:rPr lang="ja-JP" altLang="en-US" sz="2400" dirty="0">
                <a:latin typeface="HG丸ｺﾞｼｯｸM-PRO" panose="020F0600000000000000" pitchFamily="50" charset="-128"/>
                <a:ea typeface="HG丸ｺﾞｼｯｸM-PRO" panose="020F0600000000000000" pitchFamily="50" charset="-128"/>
              </a:rPr>
              <a:t>年が</a:t>
            </a:r>
            <a:r>
              <a:rPr lang="en-US" altLang="ja-JP" sz="2400" dirty="0">
                <a:latin typeface="HG丸ｺﾞｼｯｸM-PRO" panose="020F0600000000000000" pitchFamily="50" charset="-128"/>
                <a:ea typeface="HG丸ｺﾞｼｯｸM-PRO" panose="020F0600000000000000" pitchFamily="50" charset="-128"/>
              </a:rPr>
              <a:t>20</a:t>
            </a:r>
            <a:r>
              <a:rPr lang="ja-JP" altLang="en-US" sz="2400" dirty="0">
                <a:latin typeface="HG丸ｺﾞｼｯｸM-PRO" panose="020F0600000000000000" pitchFamily="50" charset="-128"/>
                <a:ea typeface="HG丸ｺﾞｼｯｸM-PRO" panose="020F0600000000000000" pitchFamily="50" charset="-128"/>
              </a:rPr>
              <a:t>件（</a:t>
            </a:r>
            <a:r>
              <a:rPr lang="en-US" altLang="ja-JP" sz="2400" dirty="0">
                <a:latin typeface="HG丸ｺﾞｼｯｸM-PRO" panose="020F0600000000000000" pitchFamily="50" charset="-128"/>
                <a:ea typeface="HG丸ｺﾞｼｯｸM-PRO" panose="020F0600000000000000" pitchFamily="50" charset="-128"/>
              </a:rPr>
              <a:t>74.1</a:t>
            </a:r>
            <a:r>
              <a:rPr lang="ja-JP" altLang="en-US" sz="2400" dirty="0">
                <a:latin typeface="HG丸ｺﾞｼｯｸM-PRO" panose="020F0600000000000000" pitchFamily="50" charset="-128"/>
                <a:ea typeface="HG丸ｺﾞｼｯｸM-PRO" panose="020F0600000000000000" pitchFamily="50" charset="-128"/>
              </a:rPr>
              <a:t>％）であり、一定の傾向は見られていない。</a:t>
            </a:r>
            <a:endParaRPr lang="en-US" altLang="ja-JP" sz="2400" dirty="0">
              <a:latin typeface="HG丸ｺﾞｼｯｸM-PRO" panose="020F0600000000000000" pitchFamily="50" charset="-128"/>
              <a:ea typeface="HG丸ｺﾞｼｯｸM-PRO" panose="020F0600000000000000" pitchFamily="50" charset="-128"/>
            </a:endParaRPr>
          </a:p>
        </p:txBody>
      </p:sp>
      <p:sp>
        <p:nvSpPr>
          <p:cNvPr id="2" name="スライド番号プレースホルダー 1">
            <a:extLst>
              <a:ext uri="{FF2B5EF4-FFF2-40B4-BE49-F238E27FC236}">
                <a16:creationId xmlns:a16="http://schemas.microsoft.com/office/drawing/2014/main" id="{E8902751-8E31-444E-A2F5-4543C1F8D506}"/>
              </a:ext>
            </a:extLst>
          </p:cNvPr>
          <p:cNvSpPr>
            <a:spLocks noGrp="1"/>
          </p:cNvSpPr>
          <p:nvPr>
            <p:ph type="sldNum" sz="quarter" idx="12"/>
          </p:nvPr>
        </p:nvSpPr>
        <p:spPr/>
        <p:txBody>
          <a:bodyPr/>
          <a:lstStyle/>
          <a:p>
            <a:pPr>
              <a:defRPr/>
            </a:pPr>
            <a:fld id="{930F64EC-FE0A-4460-B896-894E0E1B6F85}" type="slidenum">
              <a:rPr lang="ja-JP" altLang="en-US" smtClean="0"/>
              <a:pPr>
                <a:defRPr/>
              </a:pPr>
              <a:t>88</a:t>
            </a:fld>
            <a:endParaRPr lang="en-US" altLang="ja-JP" dirty="0"/>
          </a:p>
        </p:txBody>
      </p:sp>
    </p:spTree>
    <p:extLst>
      <p:ext uri="{BB962C8B-B14F-4D97-AF65-F5344CB8AC3E}">
        <p14:creationId xmlns:p14="http://schemas.microsoft.com/office/powerpoint/2010/main" val="18415327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ChangeArrowheads="1"/>
          </p:cNvSpPr>
          <p:nvPr/>
        </p:nvSpPr>
        <p:spPr bwMode="auto">
          <a:xfrm>
            <a:off x="1327150" y="333375"/>
            <a:ext cx="7513638"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458" tIns="44229" rIns="88458" bIns="44229" anchor="ctr"/>
          <a:lstStyle>
            <a:lvl1pPr>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lang="ja-JP" altLang="en-US" sz="4000">
                <a:solidFill>
                  <a:schemeClr val="tx2"/>
                </a:solidFill>
                <a:latin typeface="HG丸ｺﾞｼｯｸM-PRO" panose="020F0600000000000000" pitchFamily="50" charset="-128"/>
                <a:ea typeface="HG丸ｺﾞｼｯｸM-PRO" panose="020F0600000000000000" pitchFamily="50" charset="-128"/>
              </a:rPr>
              <a:t>再発防止に関する分析の流れ</a:t>
            </a:r>
          </a:p>
        </p:txBody>
      </p:sp>
      <p:sp>
        <p:nvSpPr>
          <p:cNvPr id="2" name="スライド番号プレースホルダー 1"/>
          <p:cNvSpPr>
            <a:spLocks noGrp="1"/>
          </p:cNvSpPr>
          <p:nvPr>
            <p:ph type="sldNum" sz="quarter" idx="12"/>
          </p:nvPr>
        </p:nvSpPr>
        <p:spPr/>
        <p:txBody>
          <a:bodyPr/>
          <a:lstStyle/>
          <a:p>
            <a:pPr>
              <a:defRPr/>
            </a:pPr>
            <a:fld id="{79880AA3-151B-4366-92A4-EF0E210BCF61}" type="slidenum">
              <a:rPr lang="ja-JP" altLang="en-US" smtClean="0"/>
              <a:pPr>
                <a:defRPr/>
              </a:pPr>
              <a:t>8</a:t>
            </a:fld>
            <a:endParaRPr lang="en-US" altLang="ja-JP" dirty="0"/>
          </a:p>
        </p:txBody>
      </p:sp>
      <p:grpSp>
        <p:nvGrpSpPr>
          <p:cNvPr id="26" name="グループ化 25">
            <a:extLst>
              <a:ext uri="{FF2B5EF4-FFF2-40B4-BE49-F238E27FC236}">
                <a16:creationId xmlns:a16="http://schemas.microsoft.com/office/drawing/2014/main" id="{557C9A5F-A49F-45BD-8347-CAD3BF177DB5}"/>
              </a:ext>
            </a:extLst>
          </p:cNvPr>
          <p:cNvGrpSpPr/>
          <p:nvPr/>
        </p:nvGrpSpPr>
        <p:grpSpPr>
          <a:xfrm>
            <a:off x="271686" y="1230313"/>
            <a:ext cx="9354321" cy="5254624"/>
            <a:chOff x="334963" y="1230313"/>
            <a:chExt cx="9354321" cy="5254624"/>
          </a:xfrm>
        </p:grpSpPr>
        <p:sp>
          <p:nvSpPr>
            <p:cNvPr id="27" name="AutoShape 4">
              <a:extLst>
                <a:ext uri="{FF2B5EF4-FFF2-40B4-BE49-F238E27FC236}">
                  <a16:creationId xmlns:a16="http://schemas.microsoft.com/office/drawing/2014/main" id="{301E65D5-E56C-4830-8263-28E358D023DA}"/>
                </a:ext>
              </a:extLst>
            </p:cNvPr>
            <p:cNvSpPr>
              <a:spLocks noChangeArrowheads="1"/>
            </p:cNvSpPr>
            <p:nvPr/>
          </p:nvSpPr>
          <p:spPr bwMode="auto">
            <a:xfrm>
              <a:off x="334963" y="1230313"/>
              <a:ext cx="8809037" cy="381990"/>
            </a:xfrm>
            <a:prstGeom prst="roundRect">
              <a:avLst>
                <a:gd name="adj" fmla="val 50000"/>
              </a:avLst>
            </a:prstGeom>
            <a:solidFill>
              <a:srgbClr val="FFFF99"/>
            </a:solidFill>
            <a:ln w="9525">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800" dirty="0"/>
                <a:t>分析のイメージ</a:t>
              </a:r>
            </a:p>
          </p:txBody>
        </p:sp>
        <p:sp>
          <p:nvSpPr>
            <p:cNvPr id="28" name="AutoShape 5">
              <a:extLst>
                <a:ext uri="{FF2B5EF4-FFF2-40B4-BE49-F238E27FC236}">
                  <a16:creationId xmlns:a16="http://schemas.microsoft.com/office/drawing/2014/main" id="{26715B0B-7A4B-4971-A437-C0CD1E42E85D}"/>
                </a:ext>
              </a:extLst>
            </p:cNvPr>
            <p:cNvSpPr>
              <a:spLocks noChangeArrowheads="1"/>
            </p:cNvSpPr>
            <p:nvPr/>
          </p:nvSpPr>
          <p:spPr bwMode="auto">
            <a:xfrm>
              <a:off x="8255843" y="1892259"/>
              <a:ext cx="790672" cy="1758834"/>
            </a:xfrm>
            <a:prstGeom prst="foldedCorner">
              <a:avLst>
                <a:gd name="adj" fmla="val 12398"/>
              </a:avLst>
            </a:prstGeom>
            <a:solidFill>
              <a:srgbClr val="FFFF99"/>
            </a:solidFill>
            <a:ln w="9525">
              <a:solidFill>
                <a:schemeClr val="tx1"/>
              </a:solidFill>
              <a:round/>
              <a:headEnd/>
              <a:tailEnd/>
            </a:ln>
            <a:effectLst>
              <a:outerShdw dist="35921" dir="2700000" algn="ctr" rotWithShape="0">
                <a:schemeClr val="bg2"/>
              </a:outerShdw>
            </a:effectLst>
          </p:spPr>
          <p:txBody>
            <a:bodyPr vert="eaVert" wrap="none" tIns="0" bIns="0" anchor="ctr" anchorCtr="1"/>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600" dirty="0">
                  <a:latin typeface="ＭＳ Ｐゴシック" panose="020B0600070205080204" pitchFamily="50" charset="-128"/>
                </a:rPr>
                <a:t>　　再発防止に関する</a:t>
              </a:r>
            </a:p>
            <a:p>
              <a:pPr algn="ctr" eaLnBrk="1" hangingPunct="1">
                <a:spcBef>
                  <a:spcPct val="0"/>
                </a:spcBef>
                <a:buFontTx/>
                <a:buNone/>
              </a:pPr>
              <a:r>
                <a:rPr lang="ja-JP" altLang="en-US" sz="1600" dirty="0">
                  <a:latin typeface="ＭＳ Ｐゴシック" panose="020B0600070205080204" pitchFamily="50" charset="-128"/>
                </a:rPr>
                <a:t>報告書</a:t>
              </a:r>
            </a:p>
          </p:txBody>
        </p:sp>
        <p:sp>
          <p:nvSpPr>
            <p:cNvPr id="29" name="AutoShape 6">
              <a:extLst>
                <a:ext uri="{FF2B5EF4-FFF2-40B4-BE49-F238E27FC236}">
                  <a16:creationId xmlns:a16="http://schemas.microsoft.com/office/drawing/2014/main" id="{F6EA5372-6C88-480A-805F-18CC8C8ECD7F}"/>
                </a:ext>
              </a:extLst>
            </p:cNvPr>
            <p:cNvSpPr>
              <a:spLocks noChangeArrowheads="1"/>
            </p:cNvSpPr>
            <p:nvPr/>
          </p:nvSpPr>
          <p:spPr bwMode="auto">
            <a:xfrm rot="5400000">
              <a:off x="3933011" y="2120670"/>
              <a:ext cx="572985" cy="1455938"/>
            </a:xfrm>
            <a:prstGeom prst="triangle">
              <a:avLst>
                <a:gd name="adj" fmla="val 50000"/>
              </a:avLst>
            </a:prstGeom>
            <a:solidFill>
              <a:schemeClr val="accent1"/>
            </a:solidFill>
            <a:ln w="9525">
              <a:solidFill>
                <a:srgbClr val="0000FF"/>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150000"/>
                </a:lnSpc>
                <a:buFontTx/>
                <a:buNone/>
              </a:pPr>
              <a:endParaRPr lang="ja-JP" altLang="en-US">
                <a:ea typeface="HG丸ｺﾞｼｯｸM-PRO" panose="020F0600000000000000" pitchFamily="50" charset="-128"/>
              </a:endParaRPr>
            </a:p>
          </p:txBody>
        </p:sp>
        <p:sp>
          <p:nvSpPr>
            <p:cNvPr id="30" name="Documents">
              <a:extLst>
                <a:ext uri="{FF2B5EF4-FFF2-40B4-BE49-F238E27FC236}">
                  <a16:creationId xmlns:a16="http://schemas.microsoft.com/office/drawing/2014/main" id="{4E81A7D4-4923-49BB-A4A6-DC4E0C77B23F}"/>
                </a:ext>
              </a:extLst>
            </p:cNvPr>
            <p:cNvSpPr>
              <a:spLocks noEditPoints="1" noChangeArrowheads="1"/>
            </p:cNvSpPr>
            <p:nvPr/>
          </p:nvSpPr>
          <p:spPr bwMode="auto">
            <a:xfrm>
              <a:off x="3859408" y="1920346"/>
              <a:ext cx="734786" cy="173074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1636 w 21600"/>
                <a:gd name="T37" fmla="*/ 4170 h 21600"/>
                <a:gd name="T38" fmla="*/ 16525 w 21600"/>
                <a:gd name="T39" fmla="*/ 17316 h 216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1600" h="21600" extrusionOk="0">
                  <a:moveTo>
                    <a:pt x="0" y="18014"/>
                  </a:moveTo>
                  <a:lnTo>
                    <a:pt x="0" y="2800"/>
                  </a:lnTo>
                  <a:lnTo>
                    <a:pt x="1645" y="2800"/>
                  </a:lnTo>
                  <a:lnTo>
                    <a:pt x="1645" y="1428"/>
                  </a:lnTo>
                  <a:lnTo>
                    <a:pt x="3468" y="1428"/>
                  </a:lnTo>
                  <a:lnTo>
                    <a:pt x="3468" y="0"/>
                  </a:lnTo>
                  <a:lnTo>
                    <a:pt x="21653" y="0"/>
                  </a:lnTo>
                  <a:lnTo>
                    <a:pt x="21653" y="18828"/>
                  </a:lnTo>
                  <a:lnTo>
                    <a:pt x="19954" y="18828"/>
                  </a:lnTo>
                  <a:lnTo>
                    <a:pt x="19954" y="20214"/>
                  </a:lnTo>
                  <a:lnTo>
                    <a:pt x="18256" y="20214"/>
                  </a:lnTo>
                  <a:lnTo>
                    <a:pt x="18256" y="21600"/>
                  </a:lnTo>
                  <a:lnTo>
                    <a:pt x="4434" y="21600"/>
                  </a:lnTo>
                  <a:lnTo>
                    <a:pt x="0" y="18014"/>
                  </a:lnTo>
                  <a:close/>
                </a:path>
                <a:path w="21600" h="21600" extrusionOk="0">
                  <a:moveTo>
                    <a:pt x="3486" y="1428"/>
                  </a:moveTo>
                  <a:lnTo>
                    <a:pt x="19954" y="1428"/>
                  </a:lnTo>
                  <a:lnTo>
                    <a:pt x="19954" y="20214"/>
                  </a:lnTo>
                  <a:lnTo>
                    <a:pt x="18256" y="20214"/>
                  </a:lnTo>
                  <a:lnTo>
                    <a:pt x="18256" y="2800"/>
                  </a:lnTo>
                  <a:lnTo>
                    <a:pt x="1645" y="2800"/>
                  </a:lnTo>
                  <a:lnTo>
                    <a:pt x="1645" y="1428"/>
                  </a:lnTo>
                  <a:lnTo>
                    <a:pt x="3486" y="1428"/>
                  </a:lnTo>
                  <a:close/>
                </a:path>
                <a:path w="21600" h="21600" extrusionOk="0">
                  <a:moveTo>
                    <a:pt x="0" y="18014"/>
                  </a:moveTo>
                  <a:lnTo>
                    <a:pt x="4434" y="18000"/>
                  </a:lnTo>
                  <a:lnTo>
                    <a:pt x="4434" y="21600"/>
                  </a:lnTo>
                  <a:lnTo>
                    <a:pt x="0" y="18014"/>
                  </a:lnTo>
                  <a:close/>
                </a:path>
              </a:pathLst>
            </a:custGeom>
            <a:solidFill>
              <a:srgbClr val="FFFF99"/>
            </a:solidFill>
            <a:ln w="9525">
              <a:solidFill>
                <a:schemeClr val="tx1"/>
              </a:solidFill>
              <a:miter lim="800000"/>
              <a:headEnd/>
              <a:tailEnd/>
            </a:ln>
            <a:effectLst>
              <a:outerShdw dist="107763" dir="2700000" algn="ctr" rotWithShape="0">
                <a:srgbClr val="808080"/>
              </a:outerShdw>
            </a:effectLst>
          </p:spPr>
          <p:txBody>
            <a:bodyPr vert="eaVert" wrap="none" anchor="ctr" anchorCtr="1"/>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500" dirty="0"/>
                <a:t>　　原因分析報告書</a:t>
              </a:r>
            </a:p>
          </p:txBody>
        </p:sp>
        <p:sp>
          <p:nvSpPr>
            <p:cNvPr id="31" name="AutoShape 8">
              <a:extLst>
                <a:ext uri="{FF2B5EF4-FFF2-40B4-BE49-F238E27FC236}">
                  <a16:creationId xmlns:a16="http://schemas.microsoft.com/office/drawing/2014/main" id="{DF9AD1BB-A96E-467B-B5FD-77C01C458BCD}"/>
                </a:ext>
              </a:extLst>
            </p:cNvPr>
            <p:cNvSpPr>
              <a:spLocks noChangeArrowheads="1"/>
            </p:cNvSpPr>
            <p:nvPr/>
          </p:nvSpPr>
          <p:spPr bwMode="auto">
            <a:xfrm rot="5400000">
              <a:off x="7808125" y="2628790"/>
              <a:ext cx="509791" cy="373698"/>
            </a:xfrm>
            <a:prstGeom prst="triangle">
              <a:avLst>
                <a:gd name="adj" fmla="val 50000"/>
              </a:avLst>
            </a:prstGeom>
            <a:solidFill>
              <a:schemeClr val="accent1"/>
            </a:solidFill>
            <a:ln w="9525">
              <a:solidFill>
                <a:srgbClr val="0000FF"/>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150000"/>
                </a:lnSpc>
                <a:buFontTx/>
                <a:buNone/>
              </a:pPr>
              <a:endParaRPr lang="ja-JP" altLang="en-US">
                <a:ea typeface="HG丸ｺﾞｼｯｸM-PRO" panose="020F0600000000000000" pitchFamily="50" charset="-128"/>
              </a:endParaRPr>
            </a:p>
          </p:txBody>
        </p:sp>
        <p:sp>
          <p:nvSpPr>
            <p:cNvPr id="32" name="AutoShape 9">
              <a:extLst>
                <a:ext uri="{FF2B5EF4-FFF2-40B4-BE49-F238E27FC236}">
                  <a16:creationId xmlns:a16="http://schemas.microsoft.com/office/drawing/2014/main" id="{31893E16-7984-4C0C-B6EA-2E701A121E9A}"/>
                </a:ext>
              </a:extLst>
            </p:cNvPr>
            <p:cNvSpPr>
              <a:spLocks noChangeArrowheads="1"/>
            </p:cNvSpPr>
            <p:nvPr/>
          </p:nvSpPr>
          <p:spPr bwMode="auto">
            <a:xfrm>
              <a:off x="4840418" y="1907707"/>
              <a:ext cx="3121397" cy="1706722"/>
            </a:xfrm>
            <a:prstGeom prst="roundRect">
              <a:avLst>
                <a:gd name="adj" fmla="val 21176"/>
              </a:avLst>
            </a:prstGeom>
            <a:solidFill>
              <a:srgbClr val="CCFFCC"/>
            </a:solidFill>
            <a:ln w="9525">
              <a:solidFill>
                <a:schemeClr val="hlink"/>
              </a:solidFill>
              <a:round/>
              <a:headEnd/>
              <a:tailEnd/>
            </a:ln>
            <a:effectLst>
              <a:outerShdw dist="35921" dir="2700000" algn="ctr" rotWithShape="0">
                <a:schemeClr val="bg2"/>
              </a:outerShdw>
            </a:effectLst>
          </p:spPr>
          <p:txBody>
            <a:bodyPr tIns="0"/>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400">
                <a:latin typeface="HG丸ｺﾞｼｯｸM-PRO" panose="020F0600000000000000" pitchFamily="50" charset="-128"/>
                <a:ea typeface="HG丸ｺﾞｼｯｸM-PRO" panose="020F0600000000000000" pitchFamily="50" charset="-128"/>
              </a:endParaRPr>
            </a:p>
          </p:txBody>
        </p:sp>
        <p:sp>
          <p:nvSpPr>
            <p:cNvPr id="33" name="AutoShape 10">
              <a:extLst>
                <a:ext uri="{FF2B5EF4-FFF2-40B4-BE49-F238E27FC236}">
                  <a16:creationId xmlns:a16="http://schemas.microsoft.com/office/drawing/2014/main" id="{447477EE-C4DD-431D-9792-63F39114F4DA}"/>
                </a:ext>
              </a:extLst>
            </p:cNvPr>
            <p:cNvSpPr>
              <a:spLocks noChangeArrowheads="1"/>
            </p:cNvSpPr>
            <p:nvPr/>
          </p:nvSpPr>
          <p:spPr bwMode="auto">
            <a:xfrm>
              <a:off x="4942885" y="1879619"/>
              <a:ext cx="2916464" cy="317389"/>
            </a:xfrm>
            <a:prstGeom prst="roundRect">
              <a:avLst>
                <a:gd name="adj" fmla="val 50000"/>
              </a:avLst>
            </a:prstGeom>
            <a:solidFill>
              <a:srgbClr val="008000"/>
            </a:solidFill>
            <a:ln w="9525">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800" b="1">
                  <a:solidFill>
                    <a:schemeClr val="bg1"/>
                  </a:solidFill>
                  <a:ea typeface="ＭＳ ゴシック" panose="020B0609070205080204" pitchFamily="49" charset="-128"/>
                </a:rPr>
                <a:t>再発防止委員会</a:t>
              </a:r>
            </a:p>
          </p:txBody>
        </p:sp>
        <p:sp>
          <p:nvSpPr>
            <p:cNvPr id="34" name="Text Box 11">
              <a:extLst>
                <a:ext uri="{FF2B5EF4-FFF2-40B4-BE49-F238E27FC236}">
                  <a16:creationId xmlns:a16="http://schemas.microsoft.com/office/drawing/2014/main" id="{E6F736A3-65BE-45B0-A4FA-EF9C1D8C92C2}"/>
                </a:ext>
              </a:extLst>
            </p:cNvPr>
            <p:cNvSpPr txBox="1">
              <a:spLocks noChangeArrowheads="1"/>
            </p:cNvSpPr>
            <p:nvPr/>
          </p:nvSpPr>
          <p:spPr bwMode="auto">
            <a:xfrm>
              <a:off x="4965825" y="2211052"/>
              <a:ext cx="2844585" cy="425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190000"/>
                </a:lnSpc>
                <a:spcBef>
                  <a:spcPct val="0"/>
                </a:spcBef>
                <a:buFontTx/>
                <a:buNone/>
              </a:pPr>
              <a:r>
                <a:rPr lang="ja-JP" altLang="en-US" sz="1600">
                  <a:latin typeface="HG丸ｺﾞｼｯｸM-PRO" panose="020F0600000000000000" pitchFamily="50" charset="-128"/>
                  <a:ea typeface="HG丸ｺﾞｼｯｸM-PRO" panose="020F0600000000000000" pitchFamily="50" charset="-128"/>
                </a:rPr>
                <a:t>＜集積された事例の分析＞</a:t>
              </a:r>
            </a:p>
          </p:txBody>
        </p:sp>
        <p:sp>
          <p:nvSpPr>
            <p:cNvPr id="35" name="Text Box 12">
              <a:extLst>
                <a:ext uri="{FF2B5EF4-FFF2-40B4-BE49-F238E27FC236}">
                  <a16:creationId xmlns:a16="http://schemas.microsoft.com/office/drawing/2014/main" id="{D1B074B4-61A2-4EC7-9FEF-AB101679854F}"/>
                </a:ext>
              </a:extLst>
            </p:cNvPr>
            <p:cNvSpPr txBox="1">
              <a:spLocks noChangeArrowheads="1"/>
            </p:cNvSpPr>
            <p:nvPr/>
          </p:nvSpPr>
          <p:spPr bwMode="auto">
            <a:xfrm>
              <a:off x="4973472" y="2902005"/>
              <a:ext cx="2957757" cy="581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1600" u="sng" dirty="0">
                  <a:ea typeface="HG丸ｺﾞｼｯｸM-PRO" panose="020F0600000000000000" pitchFamily="50" charset="-128"/>
                </a:rPr>
                <a:t>複数の事例の分析から見えてきた知見などによる</a:t>
              </a:r>
            </a:p>
          </p:txBody>
        </p:sp>
        <p:sp>
          <p:nvSpPr>
            <p:cNvPr id="36" name="AutoShape 13">
              <a:extLst>
                <a:ext uri="{FF2B5EF4-FFF2-40B4-BE49-F238E27FC236}">
                  <a16:creationId xmlns:a16="http://schemas.microsoft.com/office/drawing/2014/main" id="{32B3D7E1-B734-4FD8-B4B9-9215C800F4E9}"/>
                </a:ext>
              </a:extLst>
            </p:cNvPr>
            <p:cNvSpPr>
              <a:spLocks noChangeArrowheads="1"/>
            </p:cNvSpPr>
            <p:nvPr/>
          </p:nvSpPr>
          <p:spPr bwMode="auto">
            <a:xfrm>
              <a:off x="440488" y="1945625"/>
              <a:ext cx="3130573" cy="1705468"/>
            </a:xfrm>
            <a:prstGeom prst="roundRect">
              <a:avLst>
                <a:gd name="adj" fmla="val 16667"/>
              </a:avLst>
            </a:prstGeom>
            <a:solidFill>
              <a:srgbClr val="CCFFCC"/>
            </a:solidFill>
            <a:ln w="9525">
              <a:solidFill>
                <a:schemeClr val="hlink"/>
              </a:solidFill>
              <a:round/>
              <a:headEnd/>
              <a:tailEnd/>
            </a:ln>
            <a:effectLst>
              <a:outerShdw dist="35921" dir="2700000" algn="ctr" rotWithShape="0">
                <a:schemeClr val="bg2"/>
              </a:outerShdw>
            </a:effectLst>
          </p:spPr>
          <p:txBody>
            <a:bodyPr tIns="0"/>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400">
                <a:latin typeface="HG丸ｺﾞｼｯｸM-PRO" panose="020F0600000000000000" pitchFamily="50" charset="-128"/>
                <a:ea typeface="HG丸ｺﾞｼｯｸM-PRO" panose="020F0600000000000000" pitchFamily="50" charset="-128"/>
              </a:endParaRPr>
            </a:p>
          </p:txBody>
        </p:sp>
        <p:sp>
          <p:nvSpPr>
            <p:cNvPr id="37" name="AutoShape 14">
              <a:extLst>
                <a:ext uri="{FF2B5EF4-FFF2-40B4-BE49-F238E27FC236}">
                  <a16:creationId xmlns:a16="http://schemas.microsoft.com/office/drawing/2014/main" id="{2A916949-181D-4388-9310-80A9469D7CFE}"/>
                </a:ext>
              </a:extLst>
            </p:cNvPr>
            <p:cNvSpPr>
              <a:spLocks noChangeArrowheads="1"/>
            </p:cNvSpPr>
            <p:nvPr/>
          </p:nvSpPr>
          <p:spPr bwMode="auto">
            <a:xfrm>
              <a:off x="542954" y="1879619"/>
              <a:ext cx="2914935" cy="317389"/>
            </a:xfrm>
            <a:prstGeom prst="roundRect">
              <a:avLst>
                <a:gd name="adj" fmla="val 50000"/>
              </a:avLst>
            </a:prstGeom>
            <a:solidFill>
              <a:srgbClr val="008000"/>
            </a:solidFill>
            <a:ln w="9525">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800" b="1">
                  <a:solidFill>
                    <a:schemeClr val="bg1"/>
                  </a:solidFill>
                  <a:ea typeface="ＭＳ ゴシック" panose="020B0609070205080204" pitchFamily="49" charset="-128"/>
                </a:rPr>
                <a:t>原因分析委員会</a:t>
              </a:r>
            </a:p>
          </p:txBody>
        </p:sp>
        <p:sp>
          <p:nvSpPr>
            <p:cNvPr id="38" name="Text Box 15">
              <a:extLst>
                <a:ext uri="{FF2B5EF4-FFF2-40B4-BE49-F238E27FC236}">
                  <a16:creationId xmlns:a16="http://schemas.microsoft.com/office/drawing/2014/main" id="{0809774C-CB5A-463A-9CF1-6AAEBFBA6826}"/>
                </a:ext>
              </a:extLst>
            </p:cNvPr>
            <p:cNvSpPr txBox="1">
              <a:spLocks noChangeArrowheads="1"/>
            </p:cNvSpPr>
            <p:nvPr/>
          </p:nvSpPr>
          <p:spPr bwMode="auto">
            <a:xfrm>
              <a:off x="680595" y="2352894"/>
              <a:ext cx="2636594" cy="303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04800" indent="-3048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110000"/>
                </a:lnSpc>
                <a:spcBef>
                  <a:spcPct val="0"/>
                </a:spcBef>
                <a:buFontTx/>
                <a:buNone/>
              </a:pPr>
              <a:r>
                <a:rPr lang="ja-JP" altLang="en-US" sz="1600" dirty="0">
                  <a:latin typeface="HG丸ｺﾞｼｯｸM-PRO" panose="020F0600000000000000" pitchFamily="50" charset="-128"/>
                  <a:ea typeface="HG丸ｺﾞｼｯｸM-PRO" panose="020F0600000000000000" pitchFamily="50" charset="-128"/>
                </a:rPr>
                <a:t>＜個々の事例の分析＞</a:t>
              </a:r>
            </a:p>
          </p:txBody>
        </p:sp>
        <p:sp>
          <p:nvSpPr>
            <p:cNvPr id="39" name="Text Box 16">
              <a:extLst>
                <a:ext uri="{FF2B5EF4-FFF2-40B4-BE49-F238E27FC236}">
                  <a16:creationId xmlns:a16="http://schemas.microsoft.com/office/drawing/2014/main" id="{2B31A773-9825-4FE7-9514-E914D82EC7C5}"/>
                </a:ext>
              </a:extLst>
            </p:cNvPr>
            <p:cNvSpPr txBox="1">
              <a:spLocks noChangeArrowheads="1"/>
            </p:cNvSpPr>
            <p:nvPr/>
          </p:nvSpPr>
          <p:spPr bwMode="auto">
            <a:xfrm>
              <a:off x="925291" y="2931497"/>
              <a:ext cx="2566244" cy="335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1600" u="sng" dirty="0">
                  <a:ea typeface="HG丸ｺﾞｼｯｸM-PRO" panose="020F0600000000000000" pitchFamily="50" charset="-128"/>
                </a:rPr>
                <a:t>医学的な観点による</a:t>
              </a:r>
            </a:p>
          </p:txBody>
        </p:sp>
        <p:sp>
          <p:nvSpPr>
            <p:cNvPr id="40" name="AutoShape 7">
              <a:extLst>
                <a:ext uri="{FF2B5EF4-FFF2-40B4-BE49-F238E27FC236}">
                  <a16:creationId xmlns:a16="http://schemas.microsoft.com/office/drawing/2014/main" id="{BDEFF91A-415E-43C5-B1B3-D30AAF5750DA}"/>
                </a:ext>
              </a:extLst>
            </p:cNvPr>
            <p:cNvSpPr>
              <a:spLocks noChangeArrowheads="1"/>
            </p:cNvSpPr>
            <p:nvPr/>
          </p:nvSpPr>
          <p:spPr bwMode="auto">
            <a:xfrm>
              <a:off x="6232889" y="4714696"/>
              <a:ext cx="3456395" cy="1770241"/>
            </a:xfrm>
            <a:prstGeom prst="roundRect">
              <a:avLst>
                <a:gd name="adj" fmla="val 8954"/>
              </a:avLst>
            </a:prstGeom>
            <a:solidFill>
              <a:srgbClr val="CCECFF"/>
            </a:solidFill>
            <a:ln w="9525" algn="ctr">
              <a:solidFill>
                <a:schemeClr val="tx1"/>
              </a:solidFill>
              <a:round/>
              <a:headEnd/>
              <a:tailEnd/>
            </a:ln>
            <a:effectLst>
              <a:outerShdw dist="35921" dir="2700000" algn="ctr" rotWithShape="0">
                <a:schemeClr val="bg2">
                  <a:alpha val="50000"/>
                </a:schemeClr>
              </a:outerShdw>
            </a:effectLst>
          </p:spPr>
          <p:txBody>
            <a:bodyPr lIns="0" tIns="0" rIns="0" bIns="0"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120000"/>
                </a:lnSpc>
                <a:spcBef>
                  <a:spcPct val="0"/>
                </a:spcBef>
                <a:buFontTx/>
                <a:buNone/>
              </a:pPr>
              <a:r>
                <a:rPr lang="ja-JP" altLang="en-US" sz="1600" b="1" dirty="0">
                  <a:solidFill>
                    <a:schemeClr val="tx2"/>
                  </a:solidFill>
                  <a:latin typeface="HG丸ｺﾞｼｯｸM-PRO" panose="020F0600000000000000" pitchFamily="50" charset="-128"/>
                  <a:ea typeface="HG丸ｺﾞｼｯｸM-PRO" panose="020F0600000000000000" pitchFamily="50" charset="-128"/>
                </a:rPr>
                <a:t>　　国民、分娩機関、関係学会、</a:t>
              </a:r>
            </a:p>
            <a:p>
              <a:pPr eaLnBrk="1" hangingPunct="1">
                <a:lnSpc>
                  <a:spcPct val="120000"/>
                </a:lnSpc>
                <a:spcBef>
                  <a:spcPct val="0"/>
                </a:spcBef>
                <a:buFontTx/>
                <a:buNone/>
              </a:pPr>
              <a:r>
                <a:rPr lang="ja-JP" altLang="en-US" sz="1600" b="1" dirty="0">
                  <a:solidFill>
                    <a:schemeClr val="tx2"/>
                  </a:solidFill>
                  <a:latin typeface="HG丸ｺﾞｼｯｸM-PRO" panose="020F0600000000000000" pitchFamily="50" charset="-128"/>
                  <a:ea typeface="HG丸ｺﾞｼｯｸM-PRO" panose="020F0600000000000000" pitchFamily="50" charset="-128"/>
                </a:rPr>
                <a:t>　　行政機関等に提供</a:t>
              </a:r>
            </a:p>
            <a:p>
              <a:pPr eaLnBrk="1" hangingPunct="1">
                <a:lnSpc>
                  <a:spcPct val="120000"/>
                </a:lnSpc>
                <a:spcBef>
                  <a:spcPct val="0"/>
                </a:spcBef>
                <a:buFontTx/>
                <a:buNone/>
              </a:pPr>
              <a:r>
                <a:rPr lang="ja-JP" altLang="en-US" sz="1600" b="1" dirty="0">
                  <a:solidFill>
                    <a:schemeClr val="tx2"/>
                  </a:solidFill>
                  <a:latin typeface="HG丸ｺﾞｼｯｸM-PRO" panose="020F0600000000000000" pitchFamily="50" charset="-128"/>
                  <a:ea typeface="HG丸ｺﾞｼｯｸM-PRO" panose="020F0600000000000000" pitchFamily="50" charset="-128"/>
                </a:rPr>
                <a:t>　　　・ホームページでの公表</a:t>
              </a:r>
            </a:p>
            <a:p>
              <a:pPr eaLnBrk="1" hangingPunct="1">
                <a:lnSpc>
                  <a:spcPct val="120000"/>
                </a:lnSpc>
                <a:spcBef>
                  <a:spcPct val="0"/>
                </a:spcBef>
                <a:buFontTx/>
                <a:buNone/>
              </a:pPr>
              <a:r>
                <a:rPr lang="ja-JP" altLang="en-US" sz="1600" b="1" dirty="0">
                  <a:solidFill>
                    <a:schemeClr val="tx2"/>
                  </a:solidFill>
                  <a:latin typeface="HG丸ｺﾞｼｯｸM-PRO" panose="020F0600000000000000" pitchFamily="50" charset="-128"/>
                  <a:ea typeface="HG丸ｺﾞｼｯｸM-PRO" panose="020F0600000000000000" pitchFamily="50" charset="-128"/>
                </a:rPr>
                <a:t>　　　・報告書の配布</a:t>
              </a:r>
            </a:p>
          </p:txBody>
        </p:sp>
        <p:sp>
          <p:nvSpPr>
            <p:cNvPr id="41" name="AutoShape 18">
              <a:extLst>
                <a:ext uri="{FF2B5EF4-FFF2-40B4-BE49-F238E27FC236}">
                  <a16:creationId xmlns:a16="http://schemas.microsoft.com/office/drawing/2014/main" id="{7AF34DEC-8D05-4013-AF5E-51979EF812B7}"/>
                </a:ext>
              </a:extLst>
            </p:cNvPr>
            <p:cNvSpPr>
              <a:spLocks noChangeArrowheads="1"/>
            </p:cNvSpPr>
            <p:nvPr/>
          </p:nvSpPr>
          <p:spPr bwMode="auto">
            <a:xfrm>
              <a:off x="3629176" y="3751653"/>
              <a:ext cx="1041485" cy="913830"/>
            </a:xfrm>
            <a:prstGeom prst="downArrow">
              <a:avLst>
                <a:gd name="adj1" fmla="val 50000"/>
                <a:gd name="adj2" fmla="val 33297"/>
              </a:avLst>
            </a:prstGeom>
            <a:solidFill>
              <a:schemeClr val="accent1"/>
            </a:solidFill>
            <a:ln w="9525" algn="ctr">
              <a:solidFill>
                <a:srgbClr val="0000FF"/>
              </a:solidFill>
              <a:miter lim="800000"/>
              <a:headEnd/>
              <a:tailEnd/>
            </a:ln>
          </p:spPr>
          <p:txBody>
            <a:bodyPr rot="10800000"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150000"/>
                </a:lnSpc>
                <a:buFontTx/>
                <a:buNone/>
              </a:pPr>
              <a:endParaRPr lang="ja-JP" altLang="en-US">
                <a:ea typeface="HG丸ｺﾞｼｯｸM-PRO" panose="020F0600000000000000" pitchFamily="50" charset="-128"/>
              </a:endParaRPr>
            </a:p>
          </p:txBody>
        </p:sp>
        <p:sp>
          <p:nvSpPr>
            <p:cNvPr id="42" name="AutoShape 19">
              <a:extLst>
                <a:ext uri="{FF2B5EF4-FFF2-40B4-BE49-F238E27FC236}">
                  <a16:creationId xmlns:a16="http://schemas.microsoft.com/office/drawing/2014/main" id="{732A2888-6701-4F90-BCAD-A1D44CB95287}"/>
                </a:ext>
              </a:extLst>
            </p:cNvPr>
            <p:cNvSpPr>
              <a:spLocks noChangeArrowheads="1"/>
            </p:cNvSpPr>
            <p:nvPr/>
          </p:nvSpPr>
          <p:spPr bwMode="auto">
            <a:xfrm>
              <a:off x="8061223" y="3751653"/>
              <a:ext cx="1041485" cy="913830"/>
            </a:xfrm>
            <a:prstGeom prst="downArrow">
              <a:avLst>
                <a:gd name="adj1" fmla="val 50000"/>
                <a:gd name="adj2" fmla="val 33297"/>
              </a:avLst>
            </a:prstGeom>
            <a:solidFill>
              <a:schemeClr val="accent1"/>
            </a:solidFill>
            <a:ln w="9525" algn="ctr">
              <a:solidFill>
                <a:srgbClr val="0000FF"/>
              </a:solidFill>
              <a:miter lim="800000"/>
              <a:headEnd/>
              <a:tailEnd/>
            </a:ln>
          </p:spPr>
          <p:txBody>
            <a:bodyPr rot="10800000"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150000"/>
                </a:lnSpc>
                <a:buFontTx/>
                <a:buNone/>
              </a:pPr>
              <a:endParaRPr lang="ja-JP" altLang="en-US">
                <a:ea typeface="HG丸ｺﾞｼｯｸM-PRO" panose="020F0600000000000000" pitchFamily="50" charset="-128"/>
              </a:endParaRPr>
            </a:p>
          </p:txBody>
        </p:sp>
        <p:sp>
          <p:nvSpPr>
            <p:cNvPr id="43" name="Rectangle 20">
              <a:extLst>
                <a:ext uri="{FF2B5EF4-FFF2-40B4-BE49-F238E27FC236}">
                  <a16:creationId xmlns:a16="http://schemas.microsoft.com/office/drawing/2014/main" id="{D14237EC-B88A-4580-97F6-2CB78DE046EB}"/>
                </a:ext>
              </a:extLst>
            </p:cNvPr>
            <p:cNvSpPr>
              <a:spLocks noChangeArrowheads="1"/>
            </p:cNvSpPr>
            <p:nvPr/>
          </p:nvSpPr>
          <p:spPr bwMode="auto">
            <a:xfrm>
              <a:off x="6868332" y="3716340"/>
              <a:ext cx="2220611" cy="509789"/>
            </a:xfrm>
            <a:prstGeom prst="rect">
              <a:avLst/>
            </a:prstGeom>
            <a:solidFill>
              <a:schemeClr val="bg1"/>
            </a:solidFill>
            <a:ln w="9525">
              <a:solidFill>
                <a:schemeClr val="tx1"/>
              </a:solidFill>
              <a:prstDash val="dash"/>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600">
                  <a:ea typeface="HG丸ｺﾞｼｯｸM-PRO" panose="020F0600000000000000" pitchFamily="50" charset="-128"/>
                </a:rPr>
                <a:t>複数の事例の分析から</a:t>
              </a:r>
            </a:p>
            <a:p>
              <a:pPr algn="ctr" eaLnBrk="1" hangingPunct="1">
                <a:spcBef>
                  <a:spcPct val="0"/>
                </a:spcBef>
                <a:buFontTx/>
                <a:buNone/>
              </a:pPr>
              <a:r>
                <a:rPr lang="ja-JP" altLang="en-US" sz="1600">
                  <a:ea typeface="HG丸ｺﾞｼｯｸM-PRO" panose="020F0600000000000000" pitchFamily="50" charset="-128"/>
                </a:rPr>
                <a:t>再発防止策等を提言</a:t>
              </a:r>
            </a:p>
          </p:txBody>
        </p:sp>
        <p:sp>
          <p:nvSpPr>
            <p:cNvPr id="44" name="Rectangle 21">
              <a:extLst>
                <a:ext uri="{FF2B5EF4-FFF2-40B4-BE49-F238E27FC236}">
                  <a16:creationId xmlns:a16="http://schemas.microsoft.com/office/drawing/2014/main" id="{4D670CEE-4D2F-4A22-AC41-1FF92B4CD4BF}"/>
                </a:ext>
              </a:extLst>
            </p:cNvPr>
            <p:cNvSpPr>
              <a:spLocks noChangeArrowheads="1"/>
            </p:cNvSpPr>
            <p:nvPr/>
          </p:nvSpPr>
          <p:spPr bwMode="auto">
            <a:xfrm>
              <a:off x="3144373" y="3714936"/>
              <a:ext cx="2220611" cy="509789"/>
            </a:xfrm>
            <a:prstGeom prst="rect">
              <a:avLst/>
            </a:prstGeom>
            <a:solidFill>
              <a:schemeClr val="bg1"/>
            </a:solidFill>
            <a:ln w="9525">
              <a:solidFill>
                <a:schemeClr val="tx1"/>
              </a:solidFill>
              <a:prstDash val="dash"/>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600" dirty="0">
                  <a:ea typeface="HG丸ｺﾞｼｯｸM-PRO" panose="020F0600000000000000" pitchFamily="50" charset="-128"/>
                </a:rPr>
                <a:t>個々の事例の分析から</a:t>
              </a:r>
            </a:p>
            <a:p>
              <a:pPr algn="ctr" eaLnBrk="1" hangingPunct="1">
                <a:spcBef>
                  <a:spcPct val="0"/>
                </a:spcBef>
                <a:buFontTx/>
                <a:buNone/>
              </a:pPr>
              <a:r>
                <a:rPr lang="ja-JP" altLang="en-US" sz="1600" dirty="0">
                  <a:ea typeface="HG丸ｺﾞｼｯｸM-PRO" panose="020F0600000000000000" pitchFamily="50" charset="-128"/>
                </a:rPr>
                <a:t>再発防止策等を提言</a:t>
              </a:r>
            </a:p>
          </p:txBody>
        </p:sp>
        <p:sp>
          <p:nvSpPr>
            <p:cNvPr id="45" name="AutoShape 7">
              <a:extLst>
                <a:ext uri="{FF2B5EF4-FFF2-40B4-BE49-F238E27FC236}">
                  <a16:creationId xmlns:a16="http://schemas.microsoft.com/office/drawing/2014/main" id="{5B1C339A-480D-4A5E-8490-F7EEBDE05FAF}"/>
                </a:ext>
              </a:extLst>
            </p:cNvPr>
            <p:cNvSpPr>
              <a:spLocks noChangeArrowheads="1"/>
            </p:cNvSpPr>
            <p:nvPr/>
          </p:nvSpPr>
          <p:spPr bwMode="auto">
            <a:xfrm>
              <a:off x="746441" y="4695784"/>
              <a:ext cx="5141496" cy="1789153"/>
            </a:xfrm>
            <a:prstGeom prst="roundRect">
              <a:avLst>
                <a:gd name="adj" fmla="val 8954"/>
              </a:avLst>
            </a:prstGeom>
            <a:solidFill>
              <a:srgbClr val="CCECFF"/>
            </a:solidFill>
            <a:ln w="9525" algn="ctr">
              <a:solidFill>
                <a:schemeClr val="tx1"/>
              </a:solidFill>
              <a:round/>
              <a:headEnd/>
              <a:tailEnd/>
            </a:ln>
            <a:effectLst>
              <a:outerShdw dist="35921" dir="2700000" algn="ctr" rotWithShape="0">
                <a:schemeClr val="bg2">
                  <a:alpha val="50000"/>
                </a:schemeClr>
              </a:outerShdw>
            </a:effectLst>
          </p:spPr>
          <p:txBody>
            <a:bodyPr lIns="0" tIns="0" rIns="0" bIns="0"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120000"/>
                </a:lnSpc>
                <a:spcBef>
                  <a:spcPct val="0"/>
                </a:spcBef>
                <a:buFontTx/>
                <a:buNone/>
              </a:pPr>
              <a:r>
                <a:rPr lang="ja-JP" altLang="en-US" sz="1400" b="1" dirty="0">
                  <a:solidFill>
                    <a:schemeClr val="tx2"/>
                  </a:solidFill>
                  <a:latin typeface="HG丸ｺﾞｼｯｸM-PRO" panose="020F0600000000000000" pitchFamily="50" charset="-128"/>
                  <a:ea typeface="HG丸ｺﾞｼｯｸM-PRO" panose="020F0600000000000000" pitchFamily="50" charset="-128"/>
                </a:rPr>
                <a:t>報告書：児・家族および当該分娩機関に送付</a:t>
              </a:r>
            </a:p>
            <a:p>
              <a:pPr eaLnBrk="1" hangingPunct="1">
                <a:lnSpc>
                  <a:spcPct val="120000"/>
                </a:lnSpc>
                <a:spcBef>
                  <a:spcPct val="0"/>
                </a:spcBef>
                <a:buFontTx/>
                <a:buNone/>
              </a:pPr>
              <a:r>
                <a:rPr lang="ja-JP" altLang="en-US" sz="1400" b="1" dirty="0">
                  <a:solidFill>
                    <a:schemeClr val="tx2"/>
                  </a:solidFill>
                  <a:ea typeface="HG丸ｺﾞｼｯｸM-PRO" panose="020F0600000000000000" pitchFamily="50" charset="-128"/>
                </a:rPr>
                <a:t>要約版：ホームページでの公表</a:t>
              </a:r>
              <a:endParaRPr lang="en-US" altLang="ja-JP" sz="1400" b="1" dirty="0">
                <a:solidFill>
                  <a:schemeClr val="tx2"/>
                </a:solidFill>
                <a:ea typeface="HG丸ｺﾞｼｯｸM-PRO" panose="020F0600000000000000" pitchFamily="50" charset="-128"/>
              </a:endParaRPr>
            </a:p>
            <a:p>
              <a:pPr eaLnBrk="1" hangingPunct="1">
                <a:lnSpc>
                  <a:spcPct val="120000"/>
                </a:lnSpc>
                <a:spcBef>
                  <a:spcPct val="0"/>
                </a:spcBef>
                <a:buFontTx/>
                <a:buNone/>
              </a:pPr>
              <a:r>
                <a:rPr lang="ja-JP" altLang="en-US" sz="1400" b="1" dirty="0">
                  <a:solidFill>
                    <a:schemeClr val="tx2"/>
                  </a:solidFill>
                  <a:ea typeface="HG丸ｺﾞｼｯｸM-PRO" panose="020F0600000000000000" pitchFamily="50" charset="-128"/>
                </a:rPr>
                <a:t>　　　</a:t>
              </a:r>
              <a:r>
                <a:rPr lang="ja-JP" altLang="en-US" sz="1200" b="1" dirty="0">
                  <a:solidFill>
                    <a:schemeClr val="tx2"/>
                  </a:solidFill>
                  <a:ea typeface="HG丸ｺﾞｼｯｸM-PRO" panose="020F0600000000000000" pitchFamily="50" charset="-128"/>
                </a:rPr>
                <a:t>（保護者または分娩機関・関連医療機関のいずれかから公表を行</a:t>
              </a:r>
              <a:endParaRPr lang="en-US" altLang="ja-JP" sz="1200" b="1" dirty="0">
                <a:solidFill>
                  <a:schemeClr val="tx2"/>
                </a:solidFill>
                <a:ea typeface="HG丸ｺﾞｼｯｸM-PRO" panose="020F0600000000000000" pitchFamily="50" charset="-128"/>
              </a:endParaRPr>
            </a:p>
            <a:p>
              <a:pPr eaLnBrk="1" hangingPunct="1">
                <a:lnSpc>
                  <a:spcPct val="120000"/>
                </a:lnSpc>
                <a:spcBef>
                  <a:spcPct val="0"/>
                </a:spcBef>
                <a:buFontTx/>
                <a:buNone/>
              </a:pPr>
              <a:r>
                <a:rPr lang="ja-JP" altLang="en-US" sz="1200" b="1" dirty="0">
                  <a:solidFill>
                    <a:schemeClr val="tx2"/>
                  </a:solidFill>
                  <a:ea typeface="HG丸ｺﾞｼｯｸM-PRO" panose="020F0600000000000000" pitchFamily="50" charset="-128"/>
                </a:rPr>
                <a:t>　　　　　</a:t>
              </a:r>
              <a:r>
                <a:rPr lang="ja-JP" altLang="en-US" sz="1200" b="1" dirty="0" err="1">
                  <a:solidFill>
                    <a:schemeClr val="tx2"/>
                  </a:solidFill>
                  <a:ea typeface="HG丸ｺﾞｼｯｸM-PRO" panose="020F0600000000000000" pitchFamily="50" charset="-128"/>
                </a:rPr>
                <a:t>う</a:t>
              </a:r>
              <a:r>
                <a:rPr lang="ja-JP" altLang="en-US" sz="1200" b="1" dirty="0">
                  <a:solidFill>
                    <a:schemeClr val="tx2"/>
                  </a:solidFill>
                  <a:ea typeface="HG丸ｺﾞｼｯｸM-PRO" panose="020F0600000000000000" pitchFamily="50" charset="-128"/>
                </a:rPr>
                <a:t>ことについて同意しない旨の意思表示があったものを除く）</a:t>
              </a:r>
            </a:p>
            <a:p>
              <a:pPr eaLnBrk="1" hangingPunct="1">
                <a:lnSpc>
                  <a:spcPct val="120000"/>
                </a:lnSpc>
                <a:spcBef>
                  <a:spcPct val="0"/>
                </a:spcBef>
                <a:buFontTx/>
                <a:buNone/>
              </a:pPr>
              <a:r>
                <a:rPr lang="ja-JP" altLang="en-US" sz="1400" b="1" dirty="0">
                  <a:solidFill>
                    <a:schemeClr val="tx2"/>
                  </a:solidFill>
                  <a:latin typeface="HG丸ｺﾞｼｯｸM-PRO" panose="020F0600000000000000" pitchFamily="50" charset="-128"/>
                  <a:ea typeface="HG丸ｺﾞｼｯｸM-PRO" panose="020F0600000000000000" pitchFamily="50" charset="-128"/>
                </a:rPr>
                <a:t>全文版（マスキング版）：</a:t>
              </a:r>
              <a:endParaRPr lang="en-US" altLang="ja-JP" sz="1400" b="1" dirty="0">
                <a:solidFill>
                  <a:schemeClr val="tx2"/>
                </a:solidFill>
                <a:latin typeface="HG丸ｺﾞｼｯｸM-PRO" panose="020F0600000000000000" pitchFamily="50" charset="-128"/>
                <a:ea typeface="HG丸ｺﾞｼｯｸM-PRO" panose="020F0600000000000000" pitchFamily="50" charset="-128"/>
              </a:endParaRPr>
            </a:p>
            <a:p>
              <a:pPr eaLnBrk="1" hangingPunct="1">
                <a:spcBef>
                  <a:spcPct val="0"/>
                </a:spcBef>
                <a:buFontTx/>
                <a:buNone/>
              </a:pPr>
              <a:r>
                <a:rPr lang="ja-JP" altLang="en-US" sz="1400" b="1" dirty="0">
                  <a:solidFill>
                    <a:schemeClr val="tx2"/>
                  </a:solidFill>
                  <a:latin typeface="HG丸ｺﾞｼｯｸM-PRO" panose="020F0600000000000000" pitchFamily="50" charset="-128"/>
                  <a:ea typeface="HG丸ｺﾞｼｯｸM-PRO" panose="020F0600000000000000" pitchFamily="50" charset="-128"/>
                </a:rPr>
                <a:t>　　　　「産科医療の質の向上に資すると考える研究目的での</a:t>
              </a:r>
              <a:endParaRPr lang="en-US" altLang="ja-JP" sz="1400" b="1" dirty="0">
                <a:solidFill>
                  <a:schemeClr val="tx2"/>
                </a:solidFill>
                <a:latin typeface="HG丸ｺﾞｼｯｸM-PRO" panose="020F0600000000000000" pitchFamily="50" charset="-128"/>
                <a:ea typeface="HG丸ｺﾞｼｯｸM-PRO" panose="020F0600000000000000" pitchFamily="50" charset="-128"/>
              </a:endParaRPr>
            </a:p>
            <a:p>
              <a:pPr eaLnBrk="1" hangingPunct="1">
                <a:spcBef>
                  <a:spcPct val="0"/>
                </a:spcBef>
                <a:buFontTx/>
                <a:buNone/>
              </a:pPr>
              <a:r>
                <a:rPr lang="ja-JP" altLang="en-US" sz="1400" b="1" dirty="0">
                  <a:solidFill>
                    <a:schemeClr val="tx2"/>
                  </a:solidFill>
                  <a:latin typeface="HG丸ｺﾞｼｯｸM-PRO" panose="020F0600000000000000" pitchFamily="50" charset="-128"/>
                  <a:ea typeface="HG丸ｺﾞｼｯｸM-PRO" panose="020F0600000000000000" pitchFamily="50" charset="-128"/>
                </a:rPr>
                <a:t>　　　　利用」のための利用申請者に開示</a:t>
              </a:r>
            </a:p>
          </p:txBody>
        </p:sp>
      </p:gr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AutoShape 3"/>
          <p:cNvSpPr>
            <a:spLocks noChangeArrowheads="1"/>
          </p:cNvSpPr>
          <p:nvPr/>
        </p:nvSpPr>
        <p:spPr bwMode="auto">
          <a:xfrm>
            <a:off x="309081" y="1115784"/>
            <a:ext cx="9505950" cy="5408613"/>
          </a:xfrm>
          <a:prstGeom prst="roundRect">
            <a:avLst>
              <a:gd name="adj" fmla="val 9153"/>
            </a:avLst>
          </a:prstGeom>
          <a:gradFill rotWithShape="1">
            <a:gsLst>
              <a:gs pos="0">
                <a:srgbClr val="FFCCFF"/>
              </a:gs>
              <a:gs pos="50000">
                <a:srgbClr val="FFFFFF"/>
              </a:gs>
              <a:gs pos="100000">
                <a:srgbClr val="FFCCFF"/>
              </a:gs>
            </a:gsLst>
            <a:lin ang="2700000" scaled="1"/>
          </a:gradFill>
          <a:ln w="3175">
            <a:solidFill>
              <a:schemeClr val="tx1"/>
            </a:solidFill>
            <a:round/>
            <a:headEnd/>
            <a:tailEnd/>
          </a:ln>
        </p:spPr>
        <p:txBody>
          <a:bodyPr lIns="95793" tIns="47896" rIns="95793" bIns="47896" anchor="ctr"/>
          <a:lstStyle>
            <a:lvl1pPr marL="231775" indent="-2317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a:lnSpc>
                <a:spcPct val="150000"/>
              </a:lnSpc>
              <a:buFontTx/>
              <a:buNone/>
            </a:pPr>
            <a:endParaRPr lang="ja-JP" altLang="en-US" sz="3600">
              <a:latin typeface="HG丸ｺﾞｼｯｸM-PRO" panose="020F0600000000000000" pitchFamily="50" charset="-128"/>
              <a:ea typeface="HG丸ｺﾞｼｯｸM-PRO" panose="020F0600000000000000" pitchFamily="50" charset="-128"/>
            </a:endParaRPr>
          </a:p>
        </p:txBody>
      </p:sp>
      <p:sp>
        <p:nvSpPr>
          <p:cNvPr id="95337" name="Rectangle 2"/>
          <p:cNvSpPr txBox="1">
            <a:spLocks noChangeArrowheads="1"/>
          </p:cNvSpPr>
          <p:nvPr/>
        </p:nvSpPr>
        <p:spPr bwMode="auto">
          <a:xfrm>
            <a:off x="721667" y="1270952"/>
            <a:ext cx="4302547" cy="358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77875" indent="-2984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96975" indent="-239713"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76400" indent="-239713"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155825" indent="-239713"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613025"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3070225"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527425"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984625"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600" dirty="0">
                <a:solidFill>
                  <a:schemeClr val="tx2"/>
                </a:solidFill>
                <a:latin typeface="+mn-ea"/>
                <a:ea typeface="+mn-ea"/>
              </a:rPr>
              <a:t>吸引分娩が行われた事例における総牽引回数</a:t>
            </a:r>
          </a:p>
        </p:txBody>
      </p:sp>
      <p:sp>
        <p:nvSpPr>
          <p:cNvPr id="8" name="Rectangle 2"/>
          <p:cNvSpPr txBox="1">
            <a:spLocks noChangeArrowheads="1"/>
          </p:cNvSpPr>
          <p:nvPr/>
        </p:nvSpPr>
        <p:spPr>
          <a:xfrm>
            <a:off x="1420341" y="368233"/>
            <a:ext cx="7170738" cy="588963"/>
          </a:xfrm>
          <a:prstGeom prst="rect">
            <a:avLst/>
          </a:prstGeom>
        </p:spPr>
        <p:txBody>
          <a:bodyPr/>
          <a:lstStyle>
            <a:lvl1pPr algn="ctr" defTabSz="957263" rtl="0" eaLnBrk="0" fontAlgn="base" hangingPunct="0">
              <a:spcBef>
                <a:spcPct val="0"/>
              </a:spcBef>
              <a:spcAft>
                <a:spcPct val="0"/>
              </a:spcAft>
              <a:defRPr kumimoji="1" sz="3600" kern="1200">
                <a:solidFill>
                  <a:schemeClr val="tx2"/>
                </a:solidFill>
                <a:latin typeface="+mj-lt"/>
                <a:ea typeface="+mj-ea"/>
                <a:cs typeface="+mj-cs"/>
              </a:defRPr>
            </a:lvl1pPr>
            <a:lvl2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2pPr>
            <a:lvl3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3pPr>
            <a:lvl4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4pPr>
            <a:lvl5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5pPr>
            <a:lvl6pPr marL="4572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6pPr>
            <a:lvl7pPr marL="9144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7pPr>
            <a:lvl8pPr marL="13716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8pPr>
            <a:lvl9pPr marL="18288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9pPr>
          </a:lstStyle>
          <a:p>
            <a:pPr eaLnBrk="1" hangingPunct="1"/>
            <a:r>
              <a:rPr lang="ja-JP" altLang="en-US" sz="3200" dirty="0"/>
              <a:t>吸引分娩について②</a:t>
            </a:r>
          </a:p>
        </p:txBody>
      </p:sp>
      <p:pic>
        <p:nvPicPr>
          <p:cNvPr id="5" name="図 4">
            <a:extLst>
              <a:ext uri="{FF2B5EF4-FFF2-40B4-BE49-F238E27FC236}">
                <a16:creationId xmlns:a16="http://schemas.microsoft.com/office/drawing/2014/main" id="{7F3DC6D8-44DF-4500-B89D-976517668363}"/>
              </a:ext>
            </a:extLst>
          </p:cNvPr>
          <p:cNvPicPr>
            <a:picLocks noChangeAspect="1"/>
          </p:cNvPicPr>
          <p:nvPr/>
        </p:nvPicPr>
        <p:blipFill>
          <a:blip r:embed="rId2"/>
          <a:stretch>
            <a:fillRect/>
          </a:stretch>
        </p:blipFill>
        <p:spPr>
          <a:xfrm>
            <a:off x="1116307" y="1917626"/>
            <a:ext cx="7815814" cy="2382282"/>
          </a:xfrm>
          <a:prstGeom prst="rect">
            <a:avLst/>
          </a:prstGeom>
        </p:spPr>
      </p:pic>
      <p:sp>
        <p:nvSpPr>
          <p:cNvPr id="2" name="スライド番号プレースホルダー 1">
            <a:extLst>
              <a:ext uri="{FF2B5EF4-FFF2-40B4-BE49-F238E27FC236}">
                <a16:creationId xmlns:a16="http://schemas.microsoft.com/office/drawing/2014/main" id="{0401B3A1-3CCC-47CD-9FBB-EA462844A252}"/>
              </a:ext>
            </a:extLst>
          </p:cNvPr>
          <p:cNvSpPr>
            <a:spLocks noGrp="1"/>
          </p:cNvSpPr>
          <p:nvPr>
            <p:ph type="sldNum" sz="quarter" idx="12"/>
          </p:nvPr>
        </p:nvSpPr>
        <p:spPr/>
        <p:txBody>
          <a:bodyPr/>
          <a:lstStyle/>
          <a:p>
            <a:pPr>
              <a:defRPr/>
            </a:pPr>
            <a:fld id="{79880AA3-151B-4366-92A4-EF0E210BCF61}" type="slidenum">
              <a:rPr lang="ja-JP" altLang="en-US" smtClean="0"/>
              <a:pPr>
                <a:defRPr/>
              </a:pPr>
              <a:t>89</a:t>
            </a:fld>
            <a:endParaRPr lang="en-US" altLang="ja-JP" dirty="0"/>
          </a:p>
        </p:txBody>
      </p:sp>
    </p:spTree>
    <p:extLst>
      <p:ext uri="{BB962C8B-B14F-4D97-AF65-F5344CB8AC3E}">
        <p14:creationId xmlns:p14="http://schemas.microsoft.com/office/powerpoint/2010/main" val="48213107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3" name="Rectangle 2"/>
          <p:cNvSpPr>
            <a:spLocks noGrp="1" noChangeArrowheads="1"/>
          </p:cNvSpPr>
          <p:nvPr>
            <p:ph type="subTitle" idx="4294967295"/>
          </p:nvPr>
        </p:nvSpPr>
        <p:spPr>
          <a:xfrm>
            <a:off x="585788" y="2555875"/>
            <a:ext cx="8732837" cy="1752600"/>
          </a:xfrm>
        </p:spPr>
        <p:txBody>
          <a:bodyPr anchor="ctr"/>
          <a:lstStyle/>
          <a:p>
            <a:pPr marL="0" indent="0" algn="ctr" eaLnBrk="1" hangingPunct="1">
              <a:lnSpc>
                <a:spcPct val="90000"/>
              </a:lnSpc>
              <a:buFontTx/>
              <a:buNone/>
            </a:pPr>
            <a:r>
              <a:rPr lang="ja-JP" altLang="en-US" sz="5400" dirty="0">
                <a:ea typeface="HG丸ｺﾞｼｯｸM-PRO" panose="020F0600000000000000" pitchFamily="50" charset="-128"/>
              </a:rPr>
              <a:t>原因分析がすべて終了した</a:t>
            </a:r>
            <a:endParaRPr lang="en-US" altLang="ja-JP" sz="5400" dirty="0">
              <a:ea typeface="HG丸ｺﾞｼｯｸM-PRO" panose="020F0600000000000000" pitchFamily="50" charset="-128"/>
            </a:endParaRPr>
          </a:p>
          <a:p>
            <a:pPr marL="0" indent="0" algn="ctr" eaLnBrk="1" hangingPunct="1">
              <a:lnSpc>
                <a:spcPct val="90000"/>
              </a:lnSpc>
              <a:buFontTx/>
              <a:buNone/>
            </a:pPr>
            <a:r>
              <a:rPr lang="en-US" altLang="ja-JP" sz="5400" dirty="0">
                <a:ea typeface="HG丸ｺﾞｼｯｸM-PRO" panose="020F0600000000000000" pitchFamily="50" charset="-128"/>
              </a:rPr>
              <a:t>2010</a:t>
            </a:r>
            <a:r>
              <a:rPr lang="ja-JP" altLang="en-US" sz="5400" dirty="0">
                <a:ea typeface="HG丸ｺﾞｼｯｸM-PRO" panose="020F0600000000000000" pitchFamily="50" charset="-128"/>
              </a:rPr>
              <a:t>年出生児分析</a:t>
            </a:r>
          </a:p>
        </p:txBody>
      </p:sp>
      <p:sp>
        <p:nvSpPr>
          <p:cNvPr id="2" name="スライド番号プレースホルダー 1">
            <a:extLst>
              <a:ext uri="{FF2B5EF4-FFF2-40B4-BE49-F238E27FC236}">
                <a16:creationId xmlns:a16="http://schemas.microsoft.com/office/drawing/2014/main" id="{AE427D99-DFAC-4F21-A5E2-C8D8D6CFF1E9}"/>
              </a:ext>
            </a:extLst>
          </p:cNvPr>
          <p:cNvSpPr>
            <a:spLocks noGrp="1"/>
          </p:cNvSpPr>
          <p:nvPr>
            <p:ph type="sldNum" sz="quarter" idx="12"/>
          </p:nvPr>
        </p:nvSpPr>
        <p:spPr/>
        <p:txBody>
          <a:bodyPr/>
          <a:lstStyle/>
          <a:p>
            <a:pPr>
              <a:defRPr/>
            </a:pPr>
            <a:fld id="{79880AA3-151B-4366-92A4-EF0E210BCF61}" type="slidenum">
              <a:rPr lang="ja-JP" altLang="en-US" smtClean="0"/>
              <a:pPr>
                <a:defRPr/>
              </a:pPr>
              <a:t>90</a:t>
            </a:fld>
            <a:endParaRPr lang="en-US" altLang="ja-JP" dirty="0"/>
          </a:p>
        </p:txBody>
      </p:sp>
    </p:spTree>
    <p:extLst>
      <p:ext uri="{BB962C8B-B14F-4D97-AF65-F5344CB8AC3E}">
        <p14:creationId xmlns:p14="http://schemas.microsoft.com/office/powerpoint/2010/main" val="100428170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3931350" y="342975"/>
            <a:ext cx="2040116" cy="650725"/>
          </a:xfrm>
        </p:spPr>
        <p:txBody>
          <a:bodyPr/>
          <a:lstStyle/>
          <a:p>
            <a:pPr eaLnBrk="1" hangingPunct="1"/>
            <a:r>
              <a:rPr lang="ja-JP" altLang="en-US" dirty="0"/>
              <a:t>はじめに</a:t>
            </a:r>
          </a:p>
        </p:txBody>
      </p:sp>
      <p:sp>
        <p:nvSpPr>
          <p:cNvPr id="88068" name="AutoShape 3"/>
          <p:cNvSpPr>
            <a:spLocks noChangeArrowheads="1"/>
          </p:cNvSpPr>
          <p:nvPr/>
        </p:nvSpPr>
        <p:spPr bwMode="auto">
          <a:xfrm>
            <a:off x="344488" y="1412875"/>
            <a:ext cx="9072562" cy="5113263"/>
          </a:xfrm>
          <a:prstGeom prst="roundRect">
            <a:avLst>
              <a:gd name="adj" fmla="val 8167"/>
            </a:avLst>
          </a:prstGeom>
          <a:gradFill rotWithShape="1">
            <a:gsLst>
              <a:gs pos="0">
                <a:srgbClr val="CCFF99"/>
              </a:gs>
              <a:gs pos="50000">
                <a:srgbClr val="FFFFFF"/>
              </a:gs>
              <a:gs pos="100000">
                <a:srgbClr val="CCFF99"/>
              </a:gs>
            </a:gsLst>
            <a:lin ang="2700000" scaled="1"/>
          </a:gradFill>
          <a:ln w="9525">
            <a:solidFill>
              <a:schemeClr val="tx1"/>
            </a:solidFill>
            <a:round/>
            <a:headEnd/>
            <a:tailEnd/>
          </a:ln>
        </p:spPr>
        <p:txBody>
          <a:bodyPr lIns="95793" tIns="47896" rIns="95793" bIns="47896" anchor="ctr"/>
          <a:lstStyle>
            <a:lvl1pPr marL="282575" indent="-2825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lnSpc>
                <a:spcPct val="150000"/>
              </a:lnSpc>
              <a:buFontTx/>
              <a:buNone/>
            </a:pPr>
            <a:r>
              <a:rPr lang="ja-JP" altLang="en-US" sz="2200" dirty="0">
                <a:latin typeface="HG丸ｺﾞｼｯｸM-PRO" panose="020F0600000000000000" pitchFamily="50" charset="-128"/>
                <a:ea typeface="HG丸ｺﾞｼｯｸM-PRO" panose="020F0600000000000000" pitchFamily="50" charset="-128"/>
              </a:rPr>
              <a:t>○産科医療補償制度は</a:t>
            </a:r>
            <a:r>
              <a:rPr lang="en-US" altLang="ja-JP" sz="2200" dirty="0">
                <a:latin typeface="HG丸ｺﾞｼｯｸM-PRO" panose="020F0600000000000000" pitchFamily="50" charset="-128"/>
                <a:ea typeface="HG丸ｺﾞｼｯｸM-PRO" panose="020F0600000000000000" pitchFamily="50" charset="-128"/>
              </a:rPr>
              <a:t>2009</a:t>
            </a:r>
            <a:r>
              <a:rPr lang="ja-JP" altLang="en-US" sz="2200" dirty="0">
                <a:latin typeface="HG丸ｺﾞｼｯｸM-PRO" panose="020F0600000000000000" pitchFamily="50" charset="-128"/>
                <a:ea typeface="HG丸ｺﾞｼｯｸM-PRO" panose="020F0600000000000000" pitchFamily="50" charset="-128"/>
              </a:rPr>
              <a:t>年に創設され同年</a:t>
            </a:r>
            <a:r>
              <a:rPr lang="en-US" altLang="ja-JP" sz="2200" dirty="0">
                <a:latin typeface="HG丸ｺﾞｼｯｸM-PRO" panose="020F0600000000000000" pitchFamily="50" charset="-128"/>
                <a:ea typeface="HG丸ｺﾞｼｯｸM-PRO" panose="020F0600000000000000" pitchFamily="50" charset="-128"/>
              </a:rPr>
              <a:t>6</a:t>
            </a:r>
            <a:r>
              <a:rPr lang="ja-JP" altLang="en-US" sz="2200" dirty="0">
                <a:latin typeface="HG丸ｺﾞｼｯｸM-PRO" panose="020F0600000000000000" pitchFamily="50" charset="-128"/>
                <a:ea typeface="HG丸ｺﾞｼｯｸM-PRO" panose="020F0600000000000000" pitchFamily="50" charset="-128"/>
              </a:rPr>
              <a:t>月より補償申請が開始された。本制度の補償申請期限は児の満</a:t>
            </a:r>
            <a:r>
              <a:rPr lang="en-US" altLang="ja-JP" sz="2200" dirty="0">
                <a:latin typeface="HG丸ｺﾞｼｯｸM-PRO" panose="020F0600000000000000" pitchFamily="50" charset="-128"/>
                <a:ea typeface="HG丸ｺﾞｼｯｸM-PRO" panose="020F0600000000000000" pitchFamily="50" charset="-128"/>
              </a:rPr>
              <a:t>5</a:t>
            </a:r>
            <a:r>
              <a:rPr lang="ja-JP" altLang="en-US" sz="2200" dirty="0">
                <a:latin typeface="HG丸ｺﾞｼｯｸM-PRO" panose="020F0600000000000000" pitchFamily="50" charset="-128"/>
                <a:ea typeface="HG丸ｺﾞｼｯｸM-PRO" panose="020F0600000000000000" pitchFamily="50" charset="-128"/>
              </a:rPr>
              <a:t>歳の誕生日までであることから、本報告書の分析対象事例の出生年は様々である。</a:t>
            </a:r>
            <a:endParaRPr lang="en-US" altLang="ja-JP" sz="2200" dirty="0">
              <a:latin typeface="HG丸ｺﾞｼｯｸM-PRO" panose="020F0600000000000000" pitchFamily="50" charset="-128"/>
              <a:ea typeface="HG丸ｺﾞｼｯｸM-PRO" panose="020F0600000000000000" pitchFamily="50" charset="-128"/>
            </a:endParaRPr>
          </a:p>
          <a:p>
            <a:pPr eaLnBrk="1" hangingPunct="1">
              <a:lnSpc>
                <a:spcPct val="150000"/>
              </a:lnSpc>
              <a:buFontTx/>
              <a:buNone/>
            </a:pPr>
            <a:r>
              <a:rPr lang="ja-JP" altLang="en-US" sz="2200" dirty="0">
                <a:latin typeface="HG丸ｺﾞｼｯｸM-PRO" panose="020F0600000000000000" pitchFamily="50" charset="-128"/>
                <a:ea typeface="HG丸ｺﾞｼｯｸM-PRO" panose="020F0600000000000000" pitchFamily="50" charset="-128"/>
              </a:rPr>
              <a:t>○今回、</a:t>
            </a:r>
            <a:r>
              <a:rPr lang="en-US" altLang="ja-JP" sz="2200" dirty="0">
                <a:latin typeface="HG丸ｺﾞｼｯｸM-PRO" panose="020F0600000000000000" pitchFamily="50" charset="-128"/>
                <a:ea typeface="HG丸ｺﾞｼｯｸM-PRO" panose="020F0600000000000000" pitchFamily="50" charset="-128"/>
              </a:rPr>
              <a:t>2010</a:t>
            </a:r>
            <a:r>
              <a:rPr lang="ja-JP" altLang="en-US" sz="2200" dirty="0">
                <a:latin typeface="HG丸ｺﾞｼｯｸM-PRO" panose="020F0600000000000000" pitchFamily="50" charset="-128"/>
                <a:ea typeface="HG丸ｺﾞｼｯｸM-PRO" panose="020F0600000000000000" pitchFamily="50" charset="-128"/>
              </a:rPr>
              <a:t>年を出生年とした補償対象事例について、原因分析がすべて終了し、同一年に出生したすべての補償対象事例を集計することができたので、</a:t>
            </a:r>
            <a:r>
              <a:rPr lang="en-US" altLang="ja-JP" sz="2200" dirty="0">
                <a:latin typeface="HG丸ｺﾞｼｯｸM-PRO" panose="020F0600000000000000" pitchFamily="50" charset="-128"/>
                <a:ea typeface="HG丸ｺﾞｼｯｸM-PRO" panose="020F0600000000000000" pitchFamily="50" charset="-128"/>
              </a:rPr>
              <a:t>2010</a:t>
            </a:r>
            <a:r>
              <a:rPr lang="ja-JP" altLang="en-US" sz="2200" dirty="0">
                <a:latin typeface="HG丸ｺﾞｼｯｸM-PRO" panose="020F0600000000000000" pitchFamily="50" charset="-128"/>
                <a:ea typeface="HG丸ｺﾞｼｯｸM-PRO" panose="020F0600000000000000" pitchFamily="50" charset="-128"/>
              </a:rPr>
              <a:t>年に出生した児を分析することとした。</a:t>
            </a:r>
            <a:endParaRPr lang="en-US" altLang="ja-JP" sz="2200" dirty="0">
              <a:latin typeface="HG丸ｺﾞｼｯｸM-PRO" panose="020F0600000000000000" pitchFamily="50" charset="-128"/>
              <a:ea typeface="HG丸ｺﾞｼｯｸM-PRO" panose="020F0600000000000000" pitchFamily="50" charset="-128"/>
            </a:endParaRPr>
          </a:p>
          <a:p>
            <a:pPr eaLnBrk="1" hangingPunct="1">
              <a:lnSpc>
                <a:spcPct val="150000"/>
              </a:lnSpc>
              <a:buFontTx/>
              <a:buNone/>
            </a:pPr>
            <a:r>
              <a:rPr lang="ja-JP" altLang="en-US" sz="2200" dirty="0">
                <a:latin typeface="HG丸ｺﾞｼｯｸM-PRO" panose="020F0600000000000000" pitchFamily="50" charset="-128"/>
                <a:ea typeface="HG丸ｺﾞｼｯｸM-PRO" panose="020F0600000000000000" pitchFamily="50" charset="-128"/>
              </a:rPr>
              <a:t>〇なお、本章は当該出生年について集計および分析していることから、分析対象事例件数が限られるため、これまで累積した本制度の補償対象事例の傾向とは異なる可能性がある。</a:t>
            </a:r>
          </a:p>
        </p:txBody>
      </p:sp>
      <p:sp>
        <p:nvSpPr>
          <p:cNvPr id="2" name="スライド番号プレースホルダー 1">
            <a:extLst>
              <a:ext uri="{FF2B5EF4-FFF2-40B4-BE49-F238E27FC236}">
                <a16:creationId xmlns:a16="http://schemas.microsoft.com/office/drawing/2014/main" id="{82FE8AED-76E6-48B8-B329-EF3DD618B2D7}"/>
              </a:ext>
            </a:extLst>
          </p:cNvPr>
          <p:cNvSpPr>
            <a:spLocks noGrp="1"/>
          </p:cNvSpPr>
          <p:nvPr>
            <p:ph type="sldNum" sz="quarter" idx="12"/>
          </p:nvPr>
        </p:nvSpPr>
        <p:spPr/>
        <p:txBody>
          <a:bodyPr/>
          <a:lstStyle/>
          <a:p>
            <a:pPr>
              <a:defRPr/>
            </a:pPr>
            <a:fld id="{930F64EC-FE0A-4460-B896-894E0E1B6F85}" type="slidenum">
              <a:rPr lang="ja-JP" altLang="en-US" smtClean="0"/>
              <a:pPr>
                <a:defRPr/>
              </a:pPr>
              <a:t>91</a:t>
            </a:fld>
            <a:endParaRPr lang="en-US" altLang="ja-JP" dirty="0"/>
          </a:p>
        </p:txBody>
      </p:sp>
    </p:spTree>
    <p:extLst>
      <p:ext uri="{BB962C8B-B14F-4D97-AF65-F5344CB8AC3E}">
        <p14:creationId xmlns:p14="http://schemas.microsoft.com/office/powerpoint/2010/main" val="339802022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3625478" y="342976"/>
            <a:ext cx="2040116" cy="650725"/>
          </a:xfrm>
        </p:spPr>
        <p:txBody>
          <a:bodyPr/>
          <a:lstStyle/>
          <a:p>
            <a:pPr eaLnBrk="1" hangingPunct="1"/>
            <a:r>
              <a:rPr lang="ja-JP" altLang="en-US" dirty="0">
                <a:solidFill>
                  <a:srgbClr val="000000"/>
                </a:solidFill>
              </a:rPr>
              <a:t>分析対象</a:t>
            </a:r>
            <a:endParaRPr lang="ja-JP" altLang="en-US" dirty="0"/>
          </a:p>
        </p:txBody>
      </p:sp>
      <p:sp>
        <p:nvSpPr>
          <p:cNvPr id="89092" name="AutoShape 3"/>
          <p:cNvSpPr>
            <a:spLocks noChangeArrowheads="1"/>
          </p:cNvSpPr>
          <p:nvPr/>
        </p:nvSpPr>
        <p:spPr bwMode="auto">
          <a:xfrm>
            <a:off x="271463" y="1341438"/>
            <a:ext cx="9151937" cy="4897437"/>
          </a:xfrm>
          <a:prstGeom prst="roundRect">
            <a:avLst>
              <a:gd name="adj" fmla="val 9153"/>
            </a:avLst>
          </a:prstGeom>
          <a:gradFill rotWithShape="1">
            <a:gsLst>
              <a:gs pos="0">
                <a:srgbClr val="CCFF99"/>
              </a:gs>
              <a:gs pos="50000">
                <a:srgbClr val="FFFFFF"/>
              </a:gs>
              <a:gs pos="100000">
                <a:srgbClr val="CCFF99"/>
              </a:gs>
            </a:gsLst>
            <a:lin ang="2700000" scaled="1"/>
          </a:gradFill>
          <a:ln w="9525">
            <a:solidFill>
              <a:schemeClr val="tx1"/>
            </a:solidFill>
            <a:round/>
            <a:headEnd/>
            <a:tailEnd/>
          </a:ln>
        </p:spPr>
        <p:txBody>
          <a:bodyPr lIns="95793" tIns="47896" rIns="95793" bIns="47896" anchor="ctr"/>
          <a:lstStyle>
            <a:lvl1pPr marL="231775" indent="-2317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a:lnSpc>
                <a:spcPct val="150000"/>
              </a:lnSpc>
              <a:buFontTx/>
              <a:buNone/>
            </a:pPr>
            <a:r>
              <a:rPr lang="ja-JP" altLang="en-US" sz="2400" dirty="0">
                <a:latin typeface="HG丸ｺﾞｼｯｸM-PRO" panose="020F0600000000000000" pitchFamily="50" charset="-128"/>
                <a:ea typeface="HG丸ｺﾞｼｯｸM-PRO" panose="020F0600000000000000" pitchFamily="50" charset="-128"/>
              </a:rPr>
              <a:t>○本章の分析対象事例は本制度の補償対象となった脳性麻痺事例のうち、</a:t>
            </a:r>
            <a:r>
              <a:rPr lang="en-US" altLang="ja-JP" sz="2400" dirty="0">
                <a:latin typeface="HG丸ｺﾞｼｯｸM-PRO" panose="020F0600000000000000" pitchFamily="50" charset="-128"/>
                <a:ea typeface="HG丸ｺﾞｼｯｸM-PRO" panose="020F0600000000000000" pitchFamily="50" charset="-128"/>
              </a:rPr>
              <a:t>2010</a:t>
            </a:r>
            <a:r>
              <a:rPr lang="ja-JP" altLang="en-US" sz="2400" dirty="0">
                <a:latin typeface="HG丸ｺﾞｼｯｸM-PRO" panose="020F0600000000000000" pitchFamily="50" charset="-128"/>
                <a:ea typeface="HG丸ｺﾞｼｯｸM-PRO" panose="020F0600000000000000" pitchFamily="50" charset="-128"/>
              </a:rPr>
              <a:t>年を出生年とする</a:t>
            </a:r>
            <a:r>
              <a:rPr lang="en-US" altLang="ja-JP" sz="2400" dirty="0">
                <a:latin typeface="HG丸ｺﾞｼｯｸM-PRO" panose="020F0600000000000000" pitchFamily="50" charset="-128"/>
                <a:ea typeface="HG丸ｺﾞｼｯｸM-PRO" panose="020F0600000000000000" pitchFamily="50" charset="-128"/>
              </a:rPr>
              <a:t>382</a:t>
            </a:r>
            <a:r>
              <a:rPr lang="ja-JP" altLang="en-US" sz="2400" dirty="0">
                <a:latin typeface="HG丸ｺﾞｼｯｸM-PRO" panose="020F0600000000000000" pitchFamily="50" charset="-128"/>
                <a:ea typeface="HG丸ｺﾞｼｯｸM-PRO" panose="020F0600000000000000" pitchFamily="50" charset="-128"/>
              </a:rPr>
              <a:t>件である。</a:t>
            </a:r>
            <a:endParaRPr lang="en-US" altLang="ja-JP" sz="2400" dirty="0">
              <a:latin typeface="HG丸ｺﾞｼｯｸM-PRO" panose="020F0600000000000000" pitchFamily="50" charset="-128"/>
              <a:ea typeface="HG丸ｺﾞｼｯｸM-PRO" panose="020F0600000000000000" pitchFamily="50" charset="-128"/>
            </a:endParaRPr>
          </a:p>
          <a:p>
            <a:pPr>
              <a:lnSpc>
                <a:spcPct val="150000"/>
              </a:lnSpc>
              <a:buFontTx/>
              <a:buNone/>
            </a:pPr>
            <a:r>
              <a:rPr lang="ja-JP" altLang="en-US" sz="1600" dirty="0">
                <a:latin typeface="HG丸ｺﾞｼｯｸM-PRO" panose="020F0600000000000000" pitchFamily="50" charset="-128"/>
                <a:ea typeface="HG丸ｺﾞｼｯｸM-PRO" panose="020F0600000000000000" pitchFamily="50" charset="-128"/>
              </a:rPr>
              <a:t>　　</a:t>
            </a:r>
            <a:r>
              <a:rPr lang="en-US" altLang="ja-JP" sz="1600" dirty="0">
                <a:latin typeface="HG丸ｺﾞｼｯｸM-PRO" panose="020F0600000000000000" pitchFamily="50" charset="-128"/>
                <a:ea typeface="HG丸ｺﾞｼｯｸM-PRO" panose="020F0600000000000000" pitchFamily="50" charset="-128"/>
              </a:rPr>
              <a:t>※ 382 </a:t>
            </a:r>
            <a:r>
              <a:rPr lang="ja-JP" altLang="en-US" sz="1600" dirty="0">
                <a:latin typeface="HG丸ｺﾞｼｯｸM-PRO" panose="020F0600000000000000" pitchFamily="50" charset="-128"/>
                <a:ea typeface="HG丸ｺﾞｼｯｸM-PRO" panose="020F0600000000000000" pitchFamily="50" charset="-128"/>
              </a:rPr>
              <a:t>件の概況（基本統計）については、本制度のホームページにて公表している。</a:t>
            </a:r>
            <a:endParaRPr lang="en-US" altLang="ja-JP" sz="1600" dirty="0">
              <a:latin typeface="HG丸ｺﾞｼｯｸM-PRO" panose="020F0600000000000000" pitchFamily="50" charset="-128"/>
              <a:ea typeface="HG丸ｺﾞｼｯｸM-PRO" panose="020F0600000000000000" pitchFamily="50" charset="-128"/>
            </a:endParaRPr>
          </a:p>
          <a:p>
            <a:pPr>
              <a:lnSpc>
                <a:spcPct val="150000"/>
              </a:lnSpc>
              <a:buFontTx/>
              <a:buNone/>
            </a:pPr>
            <a:endParaRPr lang="en-US" altLang="ja-JP" sz="1600" dirty="0">
              <a:latin typeface="HG丸ｺﾞｼｯｸM-PRO" panose="020F0600000000000000" pitchFamily="50" charset="-128"/>
              <a:ea typeface="HG丸ｺﾞｼｯｸM-PRO" panose="020F0600000000000000" pitchFamily="50" charset="-128"/>
            </a:endParaRPr>
          </a:p>
          <a:p>
            <a:pPr>
              <a:lnSpc>
                <a:spcPct val="150000"/>
              </a:lnSpc>
              <a:buFontTx/>
              <a:buNone/>
            </a:pPr>
            <a:r>
              <a:rPr lang="ja-JP" altLang="en-US" sz="2400" dirty="0">
                <a:latin typeface="HG丸ｺﾞｼｯｸM-PRO" panose="020F0600000000000000" pitchFamily="50" charset="-128"/>
                <a:ea typeface="HG丸ｺﾞｼｯｸM-PRO" panose="020F0600000000000000" pitchFamily="50" charset="-128"/>
              </a:rPr>
              <a:t>○本制度の補償対象は、脳性麻痺と診断され、在胎週数や出生体重等の基準を満たし、重症度が身体障害者障害程度等級</a:t>
            </a:r>
            <a:r>
              <a:rPr lang="en-US" altLang="ja-JP" sz="2400" dirty="0">
                <a:latin typeface="HG丸ｺﾞｼｯｸM-PRO" panose="020F0600000000000000" pitchFamily="50" charset="-128"/>
                <a:ea typeface="HG丸ｺﾞｼｯｸM-PRO" panose="020F0600000000000000" pitchFamily="50" charset="-128"/>
              </a:rPr>
              <a:t>1</a:t>
            </a:r>
            <a:r>
              <a:rPr lang="ja-JP" altLang="en-US" sz="2400" dirty="0">
                <a:latin typeface="HG丸ｺﾞｼｯｸM-PRO" panose="020F0600000000000000" pitchFamily="50" charset="-128"/>
                <a:ea typeface="HG丸ｺﾞｼｯｸM-PRO" panose="020F0600000000000000" pitchFamily="50" charset="-128"/>
              </a:rPr>
              <a:t>級・</a:t>
            </a:r>
            <a:r>
              <a:rPr lang="en-US" altLang="ja-JP" sz="2400" dirty="0">
                <a:latin typeface="HG丸ｺﾞｼｯｸM-PRO" panose="020F0600000000000000" pitchFamily="50" charset="-128"/>
                <a:ea typeface="HG丸ｺﾞｼｯｸM-PRO" panose="020F0600000000000000" pitchFamily="50" charset="-128"/>
              </a:rPr>
              <a:t>2</a:t>
            </a:r>
            <a:r>
              <a:rPr lang="ja-JP" altLang="en-US" sz="2400" dirty="0">
                <a:latin typeface="HG丸ｺﾞｼｯｸM-PRO" panose="020F0600000000000000" pitchFamily="50" charset="-128"/>
                <a:ea typeface="HG丸ｺﾞｼｯｸM-PRO" panose="020F0600000000000000" pitchFamily="50" charset="-128"/>
              </a:rPr>
              <a:t>級に相当し、かつ児の先天性要因および新生児期の要因等の除外基準に該当しない事例である。</a:t>
            </a:r>
          </a:p>
        </p:txBody>
      </p:sp>
      <p:sp>
        <p:nvSpPr>
          <p:cNvPr id="2" name="スライド番号プレースホルダー 1">
            <a:extLst>
              <a:ext uri="{FF2B5EF4-FFF2-40B4-BE49-F238E27FC236}">
                <a16:creationId xmlns:a16="http://schemas.microsoft.com/office/drawing/2014/main" id="{358ED6D5-2A07-4126-9C6B-18D49F6BF5E7}"/>
              </a:ext>
            </a:extLst>
          </p:cNvPr>
          <p:cNvSpPr>
            <a:spLocks noGrp="1"/>
          </p:cNvSpPr>
          <p:nvPr>
            <p:ph type="sldNum" sz="quarter" idx="12"/>
          </p:nvPr>
        </p:nvSpPr>
        <p:spPr/>
        <p:txBody>
          <a:bodyPr/>
          <a:lstStyle/>
          <a:p>
            <a:pPr>
              <a:defRPr/>
            </a:pPr>
            <a:fld id="{930F64EC-FE0A-4460-B896-894E0E1B6F85}" type="slidenum">
              <a:rPr lang="ja-JP" altLang="en-US" smtClean="0"/>
              <a:pPr>
                <a:defRPr/>
              </a:pPr>
              <a:t>92</a:t>
            </a:fld>
            <a:endParaRPr lang="en-US" altLang="ja-JP" dirty="0"/>
          </a:p>
        </p:txBody>
      </p:sp>
    </p:spTree>
    <p:extLst>
      <p:ext uri="{BB962C8B-B14F-4D97-AF65-F5344CB8AC3E}">
        <p14:creationId xmlns:p14="http://schemas.microsoft.com/office/powerpoint/2010/main" val="398613309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3163814" y="342976"/>
            <a:ext cx="2963446" cy="650725"/>
          </a:xfrm>
        </p:spPr>
        <p:txBody>
          <a:bodyPr/>
          <a:lstStyle/>
          <a:p>
            <a:pPr eaLnBrk="1" hangingPunct="1"/>
            <a:r>
              <a:rPr lang="ja-JP" altLang="en-US" dirty="0">
                <a:solidFill>
                  <a:srgbClr val="000000"/>
                </a:solidFill>
              </a:rPr>
              <a:t>分析の方法①</a:t>
            </a:r>
            <a:endParaRPr lang="ja-JP" altLang="en-US" dirty="0"/>
          </a:p>
        </p:txBody>
      </p:sp>
      <p:sp>
        <p:nvSpPr>
          <p:cNvPr id="89092" name="AutoShape 3"/>
          <p:cNvSpPr>
            <a:spLocks noChangeArrowheads="1"/>
          </p:cNvSpPr>
          <p:nvPr/>
        </p:nvSpPr>
        <p:spPr bwMode="auto">
          <a:xfrm>
            <a:off x="271463" y="1341438"/>
            <a:ext cx="9151937" cy="4897437"/>
          </a:xfrm>
          <a:prstGeom prst="roundRect">
            <a:avLst>
              <a:gd name="adj" fmla="val 9153"/>
            </a:avLst>
          </a:prstGeom>
          <a:gradFill rotWithShape="1">
            <a:gsLst>
              <a:gs pos="0">
                <a:srgbClr val="CCFF99"/>
              </a:gs>
              <a:gs pos="50000">
                <a:srgbClr val="FFFFFF"/>
              </a:gs>
              <a:gs pos="100000">
                <a:srgbClr val="CCFF99"/>
              </a:gs>
            </a:gsLst>
            <a:lin ang="2700000" scaled="1"/>
          </a:gradFill>
          <a:ln w="9525">
            <a:solidFill>
              <a:schemeClr val="tx1"/>
            </a:solidFill>
            <a:round/>
            <a:headEnd/>
            <a:tailEnd/>
          </a:ln>
        </p:spPr>
        <p:txBody>
          <a:bodyPr lIns="95793" tIns="47896" rIns="95793" bIns="47896" anchor="ctr"/>
          <a:lstStyle>
            <a:lvl1pPr marL="231775" indent="-2317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457200" indent="-457200">
              <a:lnSpc>
                <a:spcPct val="150000"/>
              </a:lnSpc>
              <a:buFont typeface="+mj-ea"/>
              <a:buAutoNum type="circleNumDbPlain"/>
            </a:pPr>
            <a:r>
              <a:rPr lang="ja-JP" altLang="en-US" sz="2800" b="1" dirty="0">
                <a:latin typeface="HG丸ｺﾞｼｯｸM-PRO" panose="020F0600000000000000" pitchFamily="50" charset="-128"/>
                <a:ea typeface="HG丸ｺﾞｼｯｸM-PRO" panose="020F0600000000000000" pitchFamily="50" charset="-128"/>
              </a:rPr>
              <a:t>本制度の補償対象事例と全国の出生児との比較分析</a:t>
            </a:r>
            <a:endParaRPr lang="en-US" altLang="ja-JP" sz="2800" b="1" dirty="0">
              <a:latin typeface="HG丸ｺﾞｼｯｸM-PRO" panose="020F0600000000000000" pitchFamily="50" charset="-128"/>
              <a:ea typeface="HG丸ｺﾞｼｯｸM-PRO" panose="020F0600000000000000" pitchFamily="50" charset="-128"/>
            </a:endParaRPr>
          </a:p>
          <a:p>
            <a:pPr marL="0" indent="0">
              <a:lnSpc>
                <a:spcPct val="150000"/>
              </a:lnSpc>
              <a:buNone/>
            </a:pPr>
            <a:endParaRPr lang="en-US" altLang="ja-JP" sz="2400" dirty="0">
              <a:latin typeface="HG丸ｺﾞｼｯｸM-PRO" panose="020F0600000000000000" pitchFamily="50" charset="-128"/>
              <a:ea typeface="HG丸ｺﾞｼｯｸM-PRO" panose="020F0600000000000000" pitchFamily="50" charset="-128"/>
            </a:endParaRPr>
          </a:p>
          <a:p>
            <a:pPr marL="0" indent="0">
              <a:lnSpc>
                <a:spcPct val="150000"/>
              </a:lnSpc>
              <a:buNone/>
            </a:pPr>
            <a:r>
              <a:rPr lang="ja-JP" altLang="en-US" sz="2400" dirty="0">
                <a:latin typeface="HG丸ｺﾞｼｯｸM-PRO" panose="020F0600000000000000" pitchFamily="50" charset="-128"/>
                <a:ea typeface="HG丸ｺﾞｼｯｸM-PRO" panose="020F0600000000000000" pitchFamily="50" charset="-128"/>
              </a:rPr>
              <a:t>本制度の補償対象事例が全国の出生児との間で傾向に相違が認められるかについて、全国的な統計値を用いて、本制度の補償対象となった</a:t>
            </a:r>
            <a:r>
              <a:rPr lang="en-US" altLang="ja-JP" sz="2400" dirty="0">
                <a:latin typeface="HG丸ｺﾞｼｯｸM-PRO" panose="020F0600000000000000" pitchFamily="50" charset="-128"/>
                <a:ea typeface="HG丸ｺﾞｼｯｸM-PRO" panose="020F0600000000000000" pitchFamily="50" charset="-128"/>
              </a:rPr>
              <a:t>2010</a:t>
            </a:r>
            <a:r>
              <a:rPr lang="ja-JP" altLang="en-US" sz="2400" dirty="0">
                <a:latin typeface="HG丸ｺﾞｼｯｸM-PRO" panose="020F0600000000000000" pitchFamily="50" charset="-128"/>
                <a:ea typeface="HG丸ｺﾞｼｯｸM-PRO" panose="020F0600000000000000" pitchFamily="50" charset="-128"/>
              </a:rPr>
              <a:t>年出生児事例と比較分析を行った。</a:t>
            </a:r>
            <a:endParaRPr lang="en-US" altLang="ja-JP" sz="2400" dirty="0">
              <a:latin typeface="HG丸ｺﾞｼｯｸM-PRO" panose="020F0600000000000000" pitchFamily="50" charset="-128"/>
              <a:ea typeface="HG丸ｺﾞｼｯｸM-PRO" panose="020F0600000000000000" pitchFamily="50" charset="-128"/>
            </a:endParaRPr>
          </a:p>
        </p:txBody>
      </p:sp>
      <p:sp>
        <p:nvSpPr>
          <p:cNvPr id="2" name="テキスト ボックス 1">
            <a:extLst>
              <a:ext uri="{FF2B5EF4-FFF2-40B4-BE49-F238E27FC236}">
                <a16:creationId xmlns:a16="http://schemas.microsoft.com/office/drawing/2014/main" id="{5367DDF9-8A4A-448D-9ABF-A1E27973B5BE}"/>
              </a:ext>
            </a:extLst>
          </p:cNvPr>
          <p:cNvSpPr txBox="1"/>
          <p:nvPr/>
        </p:nvSpPr>
        <p:spPr>
          <a:xfrm>
            <a:off x="481454" y="6238875"/>
            <a:ext cx="7927136" cy="246221"/>
          </a:xfrm>
          <a:prstGeom prst="rect">
            <a:avLst/>
          </a:prstGeom>
          <a:noFill/>
        </p:spPr>
        <p:txBody>
          <a:bodyPr wrap="square" rtlCol="0">
            <a:spAutoFit/>
          </a:bodyPr>
          <a:lstStyle/>
          <a:p>
            <a:r>
              <a:rPr lang="ja-JP" altLang="en-US" sz="1000" dirty="0">
                <a:latin typeface="HG丸ｺﾞｼｯｸM-PRO" panose="020F0600000000000000" pitchFamily="50" charset="-128"/>
              </a:rPr>
              <a:t>注）表に記載している割合は、計算過程において四捨五入しているため、その合計が</a:t>
            </a:r>
            <a:r>
              <a:rPr lang="en-US" altLang="ja-JP" sz="1000" dirty="0">
                <a:latin typeface="HG丸ｺﾞｼｯｸM-PRO" panose="020F0600000000000000" pitchFamily="50" charset="-128"/>
              </a:rPr>
              <a:t>100.0</a:t>
            </a:r>
            <a:r>
              <a:rPr lang="ja-JP" altLang="en-US" sz="1000" dirty="0">
                <a:latin typeface="HG丸ｺﾞｼｯｸM-PRO" panose="020F0600000000000000" pitchFamily="50" charset="-128"/>
              </a:rPr>
              <a:t>％にならない場合がある。</a:t>
            </a:r>
            <a:endParaRPr lang="en-US" altLang="ja-JP" sz="1000" dirty="0">
              <a:latin typeface="HG丸ｺﾞｼｯｸM-PRO" panose="020F0600000000000000" pitchFamily="50" charset="-128"/>
            </a:endParaRPr>
          </a:p>
        </p:txBody>
      </p:sp>
      <p:sp>
        <p:nvSpPr>
          <p:cNvPr id="3" name="スライド番号プレースホルダー 2">
            <a:extLst>
              <a:ext uri="{FF2B5EF4-FFF2-40B4-BE49-F238E27FC236}">
                <a16:creationId xmlns:a16="http://schemas.microsoft.com/office/drawing/2014/main" id="{BED309B6-A91C-4AE4-8694-27E2DD9E1EA8}"/>
              </a:ext>
            </a:extLst>
          </p:cNvPr>
          <p:cNvSpPr>
            <a:spLocks noGrp="1"/>
          </p:cNvSpPr>
          <p:nvPr>
            <p:ph type="sldNum" sz="quarter" idx="12"/>
          </p:nvPr>
        </p:nvSpPr>
        <p:spPr/>
        <p:txBody>
          <a:bodyPr/>
          <a:lstStyle/>
          <a:p>
            <a:pPr>
              <a:defRPr/>
            </a:pPr>
            <a:fld id="{930F64EC-FE0A-4460-B896-894E0E1B6F85}" type="slidenum">
              <a:rPr lang="ja-JP" altLang="en-US" smtClean="0"/>
              <a:pPr>
                <a:defRPr/>
              </a:pPr>
              <a:t>93</a:t>
            </a:fld>
            <a:endParaRPr lang="en-US" altLang="ja-JP" dirty="0"/>
          </a:p>
        </p:txBody>
      </p:sp>
    </p:spTree>
    <p:extLst>
      <p:ext uri="{BB962C8B-B14F-4D97-AF65-F5344CB8AC3E}">
        <p14:creationId xmlns:p14="http://schemas.microsoft.com/office/powerpoint/2010/main" val="423643054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3163814" y="342976"/>
            <a:ext cx="2963446" cy="650725"/>
          </a:xfrm>
        </p:spPr>
        <p:txBody>
          <a:bodyPr/>
          <a:lstStyle/>
          <a:p>
            <a:pPr eaLnBrk="1" hangingPunct="1"/>
            <a:r>
              <a:rPr lang="ja-JP" altLang="en-US" dirty="0">
                <a:solidFill>
                  <a:srgbClr val="000000"/>
                </a:solidFill>
              </a:rPr>
              <a:t>分析の方法②</a:t>
            </a:r>
            <a:endParaRPr lang="ja-JP" altLang="en-US" dirty="0"/>
          </a:p>
        </p:txBody>
      </p:sp>
      <p:sp>
        <p:nvSpPr>
          <p:cNvPr id="89092" name="AutoShape 3"/>
          <p:cNvSpPr>
            <a:spLocks noChangeArrowheads="1"/>
          </p:cNvSpPr>
          <p:nvPr/>
        </p:nvSpPr>
        <p:spPr bwMode="auto">
          <a:xfrm>
            <a:off x="271463" y="1341438"/>
            <a:ext cx="9151937" cy="4897437"/>
          </a:xfrm>
          <a:prstGeom prst="roundRect">
            <a:avLst>
              <a:gd name="adj" fmla="val 9153"/>
            </a:avLst>
          </a:prstGeom>
          <a:gradFill rotWithShape="1">
            <a:gsLst>
              <a:gs pos="0">
                <a:srgbClr val="CCFF99"/>
              </a:gs>
              <a:gs pos="50000">
                <a:srgbClr val="FFFFFF"/>
              </a:gs>
              <a:gs pos="100000">
                <a:srgbClr val="CCFF99"/>
              </a:gs>
            </a:gsLst>
            <a:lin ang="2700000" scaled="1"/>
          </a:gradFill>
          <a:ln w="9525">
            <a:solidFill>
              <a:schemeClr val="tx1"/>
            </a:solidFill>
            <a:round/>
            <a:headEnd/>
            <a:tailEnd/>
          </a:ln>
        </p:spPr>
        <p:txBody>
          <a:bodyPr lIns="95793" tIns="47896" rIns="95793" bIns="47896" anchor="ctr"/>
          <a:lstStyle>
            <a:lvl1pPr marL="231775" indent="-2317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457200" indent="-457200">
              <a:lnSpc>
                <a:spcPct val="150000"/>
              </a:lnSpc>
              <a:buFont typeface="+mj-ea"/>
              <a:buAutoNum type="circleNumDbPlain" startAt="2"/>
            </a:pPr>
            <a:r>
              <a:rPr lang="ja-JP" altLang="en-US" sz="2800" b="1" dirty="0">
                <a:latin typeface="HG丸ｺﾞｼｯｸM-PRO" panose="020F0600000000000000" pitchFamily="50" charset="-128"/>
                <a:ea typeface="HG丸ｺﾞｼｯｸM-PRO" panose="020F0600000000000000" pitchFamily="50" charset="-128"/>
              </a:rPr>
              <a:t>本制度の補償対象事例における専用診断書作成時</a:t>
            </a:r>
            <a:br>
              <a:rPr lang="en-US" altLang="ja-JP" sz="2800" b="1" dirty="0">
                <a:latin typeface="HG丸ｺﾞｼｯｸM-PRO" panose="020F0600000000000000" pitchFamily="50" charset="-128"/>
                <a:ea typeface="HG丸ｺﾞｼｯｸM-PRO" panose="020F0600000000000000" pitchFamily="50" charset="-128"/>
              </a:rPr>
            </a:br>
            <a:r>
              <a:rPr lang="ja-JP" altLang="en-US" sz="2800" b="1" dirty="0">
                <a:latin typeface="HG丸ｺﾞｼｯｸM-PRO" panose="020F0600000000000000" pitchFamily="50" charset="-128"/>
                <a:ea typeface="HG丸ｺﾞｼｯｸM-PRO" panose="020F0600000000000000" pitchFamily="50" charset="-128"/>
              </a:rPr>
              <a:t>年齢での比較分析</a:t>
            </a:r>
            <a:endParaRPr lang="en-US" altLang="ja-JP" sz="2800" b="1" dirty="0">
              <a:latin typeface="HG丸ｺﾞｼｯｸM-PRO" panose="020F0600000000000000" pitchFamily="50" charset="-128"/>
              <a:ea typeface="HG丸ｺﾞｼｯｸM-PRO" panose="020F0600000000000000" pitchFamily="50" charset="-128"/>
            </a:endParaRPr>
          </a:p>
          <a:p>
            <a:pPr marL="0" indent="0">
              <a:lnSpc>
                <a:spcPct val="150000"/>
              </a:lnSpc>
              <a:buNone/>
            </a:pPr>
            <a:r>
              <a:rPr lang="ja-JP" altLang="en-US" sz="2200" dirty="0">
                <a:latin typeface="HG丸ｺﾞｼｯｸM-PRO" panose="020F0600000000000000" pitchFamily="50" charset="-128"/>
                <a:ea typeface="HG丸ｺﾞｼｯｸM-PRO" panose="020F0600000000000000" pitchFamily="50" charset="-128"/>
              </a:rPr>
              <a:t>本制度の補償申請期間が児の満</a:t>
            </a:r>
            <a:r>
              <a:rPr lang="en-US" altLang="ja-JP" sz="2200" dirty="0">
                <a:latin typeface="HG丸ｺﾞｼｯｸM-PRO" panose="020F0600000000000000" pitchFamily="50" charset="-128"/>
                <a:ea typeface="HG丸ｺﾞｼｯｸM-PRO" panose="020F0600000000000000" pitchFamily="50" charset="-128"/>
              </a:rPr>
              <a:t>1</a:t>
            </a:r>
            <a:r>
              <a:rPr lang="ja-JP" altLang="en-US" sz="2200" dirty="0">
                <a:latin typeface="HG丸ｺﾞｼｯｸM-PRO" panose="020F0600000000000000" pitchFamily="50" charset="-128"/>
                <a:ea typeface="HG丸ｺﾞｼｯｸM-PRO" panose="020F0600000000000000" pitchFamily="50" charset="-128"/>
              </a:rPr>
              <a:t>歳の誕生日から満</a:t>
            </a:r>
            <a:r>
              <a:rPr lang="en-US" altLang="ja-JP" sz="2200" dirty="0">
                <a:latin typeface="HG丸ｺﾞｼｯｸM-PRO" panose="020F0600000000000000" pitchFamily="50" charset="-128"/>
                <a:ea typeface="HG丸ｺﾞｼｯｸM-PRO" panose="020F0600000000000000" pitchFamily="50" charset="-128"/>
              </a:rPr>
              <a:t>5</a:t>
            </a:r>
            <a:r>
              <a:rPr lang="ja-JP" altLang="en-US" sz="2200" dirty="0">
                <a:latin typeface="HG丸ｺﾞｼｯｸM-PRO" panose="020F0600000000000000" pitchFamily="50" charset="-128"/>
                <a:ea typeface="HG丸ｺﾞｼｯｸM-PRO" panose="020F0600000000000000" pitchFamily="50" charset="-128"/>
              </a:rPr>
              <a:t>歳の誕生日までであり（ただし、極めて重症で診断が可能な場合は生後</a:t>
            </a:r>
            <a:r>
              <a:rPr lang="en-US" altLang="ja-JP" sz="2200" dirty="0">
                <a:latin typeface="HG丸ｺﾞｼｯｸM-PRO" panose="020F0600000000000000" pitchFamily="50" charset="-128"/>
                <a:ea typeface="HG丸ｺﾞｼｯｸM-PRO" panose="020F0600000000000000" pitchFamily="50" charset="-128"/>
              </a:rPr>
              <a:t>6 </a:t>
            </a:r>
            <a:r>
              <a:rPr lang="ja-JP" altLang="en-US" sz="2200" dirty="0">
                <a:latin typeface="HG丸ｺﾞｼｯｸM-PRO" panose="020F0600000000000000" pitchFamily="50" charset="-128"/>
                <a:ea typeface="HG丸ｺﾞｼｯｸM-PRO" panose="020F0600000000000000" pitchFamily="50" charset="-128"/>
              </a:rPr>
              <a:t>ヶ月以降より申請可）、</a:t>
            </a:r>
            <a:r>
              <a:rPr lang="en-US" altLang="ja-JP" sz="2200" dirty="0">
                <a:latin typeface="HG丸ｺﾞｼｯｸM-PRO" panose="020F0600000000000000" pitchFamily="50" charset="-128"/>
                <a:ea typeface="HG丸ｺﾞｼｯｸM-PRO" panose="020F0600000000000000" pitchFamily="50" charset="-128"/>
              </a:rPr>
              <a:t>2010</a:t>
            </a:r>
            <a:r>
              <a:rPr lang="ja-JP" altLang="en-US" sz="2200" dirty="0">
                <a:latin typeface="HG丸ｺﾞｼｯｸM-PRO" panose="020F0600000000000000" pitchFamily="50" charset="-128"/>
                <a:ea typeface="HG丸ｺﾞｼｯｸM-PRO" panose="020F0600000000000000" pitchFamily="50" charset="-128"/>
              </a:rPr>
              <a:t>年出生児事例においても、専用診断書作成時年齢が低い時期と高い時期に</a:t>
            </a:r>
            <a:r>
              <a:rPr lang="en-US" altLang="ja-JP" sz="2200" dirty="0">
                <a:latin typeface="HG丸ｺﾞｼｯｸM-PRO" panose="020F0600000000000000" pitchFamily="50" charset="-128"/>
                <a:ea typeface="HG丸ｺﾞｼｯｸM-PRO" panose="020F0600000000000000" pitchFamily="50" charset="-128"/>
              </a:rPr>
              <a:t>2</a:t>
            </a:r>
            <a:r>
              <a:rPr lang="ja-JP" altLang="en-US" sz="2200" dirty="0" err="1">
                <a:latin typeface="HG丸ｺﾞｼｯｸM-PRO" panose="020F0600000000000000" pitchFamily="50" charset="-128"/>
                <a:ea typeface="HG丸ｺﾞｼｯｸM-PRO" panose="020F0600000000000000" pitchFamily="50" charset="-128"/>
              </a:rPr>
              <a:t>つの</a:t>
            </a:r>
            <a:r>
              <a:rPr lang="ja-JP" altLang="en-US" sz="2200" dirty="0">
                <a:latin typeface="HG丸ｺﾞｼｯｸM-PRO" panose="020F0600000000000000" pitchFamily="50" charset="-128"/>
                <a:ea typeface="HG丸ｺﾞｼｯｸM-PRO" panose="020F0600000000000000" pitchFamily="50" charset="-128"/>
              </a:rPr>
              <a:t>山があることから、補償申請時の年齢が低い児と高い児で傾向に相違が認められるかについて、専用診断書作成時年齢（</a:t>
            </a:r>
            <a:r>
              <a:rPr lang="en-US" altLang="ja-JP" sz="2200" dirty="0">
                <a:latin typeface="HG丸ｺﾞｼｯｸM-PRO" panose="020F0600000000000000" pitchFamily="50" charset="-128"/>
                <a:ea typeface="HG丸ｺﾞｼｯｸM-PRO" panose="020F0600000000000000" pitchFamily="50" charset="-128"/>
              </a:rPr>
              <a:t>0 </a:t>
            </a:r>
            <a:r>
              <a:rPr lang="ja-JP" altLang="en-US" sz="2200" dirty="0">
                <a:latin typeface="HG丸ｺﾞｼｯｸM-PRO" panose="020F0600000000000000" pitchFamily="50" charset="-128"/>
                <a:ea typeface="HG丸ｺﾞｼｯｸM-PRO" panose="020F0600000000000000" pitchFamily="50" charset="-128"/>
              </a:rPr>
              <a:t>～ </a:t>
            </a:r>
            <a:r>
              <a:rPr lang="en-US" altLang="ja-JP" sz="2200" dirty="0">
                <a:latin typeface="HG丸ｺﾞｼｯｸM-PRO" panose="020F0600000000000000" pitchFamily="50" charset="-128"/>
                <a:ea typeface="HG丸ｺﾞｼｯｸM-PRO" panose="020F0600000000000000" pitchFamily="50" charset="-128"/>
              </a:rPr>
              <a:t>4</a:t>
            </a:r>
            <a:r>
              <a:rPr lang="ja-JP" altLang="en-US" sz="2200" dirty="0">
                <a:latin typeface="HG丸ｺﾞｼｯｸM-PRO" panose="020F0600000000000000" pitchFamily="50" charset="-128"/>
                <a:ea typeface="HG丸ｺﾞｼｯｸM-PRO" panose="020F0600000000000000" pitchFamily="50" charset="-128"/>
              </a:rPr>
              <a:t>歳）を</a:t>
            </a:r>
            <a:r>
              <a:rPr lang="en-US" altLang="ja-JP" sz="2200" dirty="0">
                <a:latin typeface="HG丸ｺﾞｼｯｸM-PRO" panose="020F0600000000000000" pitchFamily="50" charset="-128"/>
                <a:ea typeface="HG丸ｺﾞｼｯｸM-PRO" panose="020F0600000000000000" pitchFamily="50" charset="-128"/>
              </a:rPr>
              <a:t>2</a:t>
            </a:r>
            <a:r>
              <a:rPr lang="ja-JP" altLang="en-US" sz="2200" dirty="0" err="1">
                <a:latin typeface="HG丸ｺﾞｼｯｸM-PRO" panose="020F0600000000000000" pitchFamily="50" charset="-128"/>
                <a:ea typeface="HG丸ｺﾞｼｯｸM-PRO" panose="020F0600000000000000" pitchFamily="50" charset="-128"/>
              </a:rPr>
              <a:t>つの</a:t>
            </a:r>
            <a:r>
              <a:rPr lang="ja-JP" altLang="en-US" sz="2200" dirty="0">
                <a:latin typeface="HG丸ｺﾞｼｯｸM-PRO" panose="020F0600000000000000" pitchFamily="50" charset="-128"/>
                <a:ea typeface="HG丸ｺﾞｼｯｸM-PRO" panose="020F0600000000000000" pitchFamily="50" charset="-128"/>
              </a:rPr>
              <a:t>グループ（</a:t>
            </a:r>
            <a:r>
              <a:rPr lang="en-US" altLang="ja-JP" sz="2200" dirty="0">
                <a:latin typeface="HG丸ｺﾞｼｯｸM-PRO" panose="020F0600000000000000" pitchFamily="50" charset="-128"/>
                <a:ea typeface="HG丸ｺﾞｼｯｸM-PRO" panose="020F0600000000000000" pitchFamily="50" charset="-128"/>
              </a:rPr>
              <a:t>0</a:t>
            </a:r>
            <a:r>
              <a:rPr lang="ja-JP" altLang="en-US" sz="2200" dirty="0" err="1">
                <a:latin typeface="HG丸ｺﾞｼｯｸM-PRO" panose="020F0600000000000000" pitchFamily="50" charset="-128"/>
                <a:ea typeface="HG丸ｺﾞｼｯｸM-PRO" panose="020F0600000000000000" pitchFamily="50" charset="-128"/>
              </a:rPr>
              <a:t>、</a:t>
            </a:r>
            <a:r>
              <a:rPr lang="en-US" altLang="ja-JP" sz="2200" dirty="0">
                <a:latin typeface="HG丸ｺﾞｼｯｸM-PRO" panose="020F0600000000000000" pitchFamily="50" charset="-128"/>
                <a:ea typeface="HG丸ｺﾞｼｯｸM-PRO" panose="020F0600000000000000" pitchFamily="50" charset="-128"/>
              </a:rPr>
              <a:t>1</a:t>
            </a:r>
            <a:r>
              <a:rPr lang="ja-JP" altLang="en-US" sz="2200" dirty="0" err="1">
                <a:latin typeface="HG丸ｺﾞｼｯｸM-PRO" panose="020F0600000000000000" pitchFamily="50" charset="-128"/>
                <a:ea typeface="HG丸ｺﾞｼｯｸM-PRO" panose="020F0600000000000000" pitchFamily="50" charset="-128"/>
              </a:rPr>
              <a:t>、</a:t>
            </a:r>
            <a:r>
              <a:rPr lang="en-US" altLang="ja-JP" sz="2200" dirty="0">
                <a:latin typeface="HG丸ｺﾞｼｯｸM-PRO" panose="020F0600000000000000" pitchFamily="50" charset="-128"/>
                <a:ea typeface="HG丸ｺﾞｼｯｸM-PRO" panose="020F0600000000000000" pitchFamily="50" charset="-128"/>
              </a:rPr>
              <a:t>2</a:t>
            </a:r>
            <a:r>
              <a:rPr lang="ja-JP" altLang="en-US" sz="2200" dirty="0">
                <a:latin typeface="HG丸ｺﾞｼｯｸM-PRO" panose="020F0600000000000000" pitchFamily="50" charset="-128"/>
                <a:ea typeface="HG丸ｺﾞｼｯｸM-PRO" panose="020F0600000000000000" pitchFamily="50" charset="-128"/>
              </a:rPr>
              <a:t>歳）と（</a:t>
            </a:r>
            <a:r>
              <a:rPr lang="en-US" altLang="ja-JP" sz="2200" dirty="0">
                <a:latin typeface="HG丸ｺﾞｼｯｸM-PRO" panose="020F0600000000000000" pitchFamily="50" charset="-128"/>
                <a:ea typeface="HG丸ｺﾞｼｯｸM-PRO" panose="020F0600000000000000" pitchFamily="50" charset="-128"/>
              </a:rPr>
              <a:t>3</a:t>
            </a:r>
            <a:r>
              <a:rPr lang="ja-JP" altLang="en-US" sz="2200" dirty="0" err="1">
                <a:latin typeface="HG丸ｺﾞｼｯｸM-PRO" panose="020F0600000000000000" pitchFamily="50" charset="-128"/>
                <a:ea typeface="HG丸ｺﾞｼｯｸM-PRO" panose="020F0600000000000000" pitchFamily="50" charset="-128"/>
              </a:rPr>
              <a:t>、</a:t>
            </a:r>
            <a:r>
              <a:rPr lang="en-US" altLang="ja-JP" sz="2200" dirty="0">
                <a:latin typeface="HG丸ｺﾞｼｯｸM-PRO" panose="020F0600000000000000" pitchFamily="50" charset="-128"/>
                <a:ea typeface="HG丸ｺﾞｼｯｸM-PRO" panose="020F0600000000000000" pitchFamily="50" charset="-128"/>
              </a:rPr>
              <a:t>4</a:t>
            </a:r>
            <a:r>
              <a:rPr lang="ja-JP" altLang="en-US" sz="2200" dirty="0">
                <a:latin typeface="HG丸ｺﾞｼｯｸM-PRO" panose="020F0600000000000000" pitchFamily="50" charset="-128"/>
                <a:ea typeface="HG丸ｺﾞｼｯｸM-PRO" panose="020F0600000000000000" pitchFamily="50" charset="-128"/>
              </a:rPr>
              <a:t>歳）に分けて比較分析した。</a:t>
            </a:r>
          </a:p>
        </p:txBody>
      </p:sp>
      <p:sp>
        <p:nvSpPr>
          <p:cNvPr id="5" name="テキスト ボックス 4">
            <a:extLst>
              <a:ext uri="{FF2B5EF4-FFF2-40B4-BE49-F238E27FC236}">
                <a16:creationId xmlns:a16="http://schemas.microsoft.com/office/drawing/2014/main" id="{74AA407B-65C8-4696-A35A-FA3572CCA779}"/>
              </a:ext>
            </a:extLst>
          </p:cNvPr>
          <p:cNvSpPr txBox="1"/>
          <p:nvPr/>
        </p:nvSpPr>
        <p:spPr>
          <a:xfrm>
            <a:off x="481454" y="6238875"/>
            <a:ext cx="7079903" cy="246221"/>
          </a:xfrm>
          <a:prstGeom prst="rect">
            <a:avLst/>
          </a:prstGeom>
          <a:noFill/>
        </p:spPr>
        <p:txBody>
          <a:bodyPr wrap="square" rtlCol="0">
            <a:spAutoFit/>
          </a:bodyPr>
          <a:lstStyle/>
          <a:p>
            <a:r>
              <a:rPr lang="ja-JP" altLang="en-US" sz="1000" dirty="0">
                <a:latin typeface="HG丸ｺﾞｼｯｸM-PRO" panose="020F0600000000000000" pitchFamily="50" charset="-128"/>
              </a:rPr>
              <a:t>注）表に記載している割合は、計算過程において四捨五入しているため、その合計が</a:t>
            </a:r>
            <a:r>
              <a:rPr lang="en-US" altLang="ja-JP" sz="1000" dirty="0">
                <a:latin typeface="HG丸ｺﾞｼｯｸM-PRO" panose="020F0600000000000000" pitchFamily="50" charset="-128"/>
              </a:rPr>
              <a:t>100.0</a:t>
            </a:r>
            <a:r>
              <a:rPr lang="ja-JP" altLang="en-US" sz="1000" dirty="0">
                <a:latin typeface="HG丸ｺﾞｼｯｸM-PRO" panose="020F0600000000000000" pitchFamily="50" charset="-128"/>
              </a:rPr>
              <a:t>％にならない場合がある。</a:t>
            </a:r>
            <a:endParaRPr lang="en-US" altLang="ja-JP" sz="1000" dirty="0">
              <a:latin typeface="HG丸ｺﾞｼｯｸM-PRO" panose="020F0600000000000000" pitchFamily="50" charset="-128"/>
            </a:endParaRPr>
          </a:p>
        </p:txBody>
      </p:sp>
      <p:sp>
        <p:nvSpPr>
          <p:cNvPr id="2" name="スライド番号プレースホルダー 1">
            <a:extLst>
              <a:ext uri="{FF2B5EF4-FFF2-40B4-BE49-F238E27FC236}">
                <a16:creationId xmlns:a16="http://schemas.microsoft.com/office/drawing/2014/main" id="{AE11A57B-267B-471F-AC76-E736CA7915AA}"/>
              </a:ext>
            </a:extLst>
          </p:cNvPr>
          <p:cNvSpPr>
            <a:spLocks noGrp="1"/>
          </p:cNvSpPr>
          <p:nvPr>
            <p:ph type="sldNum" sz="quarter" idx="12"/>
          </p:nvPr>
        </p:nvSpPr>
        <p:spPr/>
        <p:txBody>
          <a:bodyPr/>
          <a:lstStyle/>
          <a:p>
            <a:pPr>
              <a:defRPr/>
            </a:pPr>
            <a:fld id="{930F64EC-FE0A-4460-B896-894E0E1B6F85}" type="slidenum">
              <a:rPr lang="ja-JP" altLang="en-US" smtClean="0"/>
              <a:pPr>
                <a:defRPr/>
              </a:pPr>
              <a:t>94</a:t>
            </a:fld>
            <a:endParaRPr lang="en-US" altLang="ja-JP" dirty="0"/>
          </a:p>
        </p:txBody>
      </p:sp>
    </p:spTree>
    <p:extLst>
      <p:ext uri="{BB962C8B-B14F-4D97-AF65-F5344CB8AC3E}">
        <p14:creationId xmlns:p14="http://schemas.microsoft.com/office/powerpoint/2010/main" val="33321768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2932981" y="342976"/>
            <a:ext cx="3425111" cy="650725"/>
          </a:xfrm>
        </p:spPr>
        <p:txBody>
          <a:bodyPr/>
          <a:lstStyle/>
          <a:p>
            <a:pPr eaLnBrk="1" hangingPunct="1"/>
            <a:r>
              <a:rPr lang="ja-JP" altLang="en-US" dirty="0">
                <a:solidFill>
                  <a:srgbClr val="000000"/>
                </a:solidFill>
              </a:rPr>
              <a:t>分析結果①－１</a:t>
            </a:r>
            <a:endParaRPr lang="ja-JP" altLang="en-US" dirty="0"/>
          </a:p>
        </p:txBody>
      </p:sp>
      <p:sp>
        <p:nvSpPr>
          <p:cNvPr id="89092" name="AutoShape 3"/>
          <p:cNvSpPr>
            <a:spLocks noChangeArrowheads="1"/>
          </p:cNvSpPr>
          <p:nvPr/>
        </p:nvSpPr>
        <p:spPr bwMode="auto">
          <a:xfrm>
            <a:off x="271463" y="1341438"/>
            <a:ext cx="9217247" cy="5328716"/>
          </a:xfrm>
          <a:prstGeom prst="roundRect">
            <a:avLst>
              <a:gd name="adj" fmla="val 9153"/>
            </a:avLst>
          </a:prstGeom>
          <a:gradFill rotWithShape="1">
            <a:gsLst>
              <a:gs pos="0">
                <a:srgbClr val="CCFF99"/>
              </a:gs>
              <a:gs pos="50000">
                <a:srgbClr val="FFFFFF"/>
              </a:gs>
              <a:gs pos="100000">
                <a:srgbClr val="CCFF99"/>
              </a:gs>
            </a:gsLst>
            <a:lin ang="2700000" scaled="1"/>
          </a:gradFill>
          <a:ln w="9525">
            <a:solidFill>
              <a:schemeClr val="tx1"/>
            </a:solidFill>
            <a:round/>
            <a:headEnd/>
            <a:tailEnd/>
          </a:ln>
        </p:spPr>
        <p:txBody>
          <a:bodyPr lIns="95793" tIns="47896" rIns="95793" bIns="47896" anchor="t" anchorCtr="0"/>
          <a:lstStyle>
            <a:lvl1pPr marL="231775" indent="-2317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457200" indent="-457200">
              <a:lnSpc>
                <a:spcPct val="150000"/>
              </a:lnSpc>
              <a:buFont typeface="+mj-ea"/>
              <a:buAutoNum type="circleNumDbPlain"/>
            </a:pPr>
            <a:r>
              <a:rPr lang="ja-JP" altLang="en-US" sz="2400" b="1" dirty="0">
                <a:latin typeface="HG丸ｺﾞｼｯｸM-PRO" panose="020F0600000000000000" pitchFamily="50" charset="-128"/>
                <a:ea typeface="HG丸ｺﾞｼｯｸM-PRO" panose="020F0600000000000000" pitchFamily="50" charset="-128"/>
              </a:rPr>
              <a:t>本制度の補償対象事例と全国の出生児との比較分析</a:t>
            </a:r>
            <a:endParaRPr lang="en-US" altLang="ja-JP" sz="2400" b="1" dirty="0">
              <a:latin typeface="HG丸ｺﾞｼｯｸM-PRO" panose="020F0600000000000000" pitchFamily="50" charset="-128"/>
              <a:ea typeface="HG丸ｺﾞｼｯｸM-PRO" panose="020F0600000000000000" pitchFamily="50" charset="-128"/>
            </a:endParaRPr>
          </a:p>
          <a:p>
            <a:pPr marL="0" indent="0">
              <a:lnSpc>
                <a:spcPct val="150000"/>
              </a:lnSpc>
              <a:buNone/>
            </a:pPr>
            <a:r>
              <a:rPr lang="ja-JP" altLang="en-US" sz="2200" dirty="0">
                <a:latin typeface="HG丸ｺﾞｼｯｸM-PRO" panose="020F0600000000000000" pitchFamily="50" charset="-128"/>
                <a:ea typeface="HG丸ｺﾞｼｯｸM-PRO" panose="020F0600000000000000" pitchFamily="50" charset="-128"/>
              </a:rPr>
              <a:t>本制度の補償対象</a:t>
            </a:r>
            <a:r>
              <a:rPr lang="en-US" altLang="ja-JP" sz="2200" dirty="0">
                <a:latin typeface="HG丸ｺﾞｼｯｸM-PRO" panose="020F0600000000000000" pitchFamily="50" charset="-128"/>
                <a:ea typeface="HG丸ｺﾞｼｯｸM-PRO" panose="020F0600000000000000" pitchFamily="50" charset="-128"/>
              </a:rPr>
              <a:t>2010</a:t>
            </a:r>
            <a:r>
              <a:rPr lang="ja-JP" altLang="en-US" sz="2200" dirty="0">
                <a:latin typeface="HG丸ｺﾞｼｯｸM-PRO" panose="020F0600000000000000" pitchFamily="50" charset="-128"/>
                <a:ea typeface="HG丸ｺﾞｼｯｸM-PRO" panose="020F0600000000000000" pitchFamily="50" charset="-128"/>
              </a:rPr>
              <a:t>年出生児事例に、高齢出産および多胎が多い傾向にあった。</a:t>
            </a:r>
            <a:endParaRPr lang="en-US" altLang="ja-JP" sz="2200" dirty="0">
              <a:latin typeface="HG丸ｺﾞｼｯｸM-PRO" panose="020F0600000000000000" pitchFamily="50" charset="-128"/>
              <a:ea typeface="HG丸ｺﾞｼｯｸM-PRO" panose="020F0600000000000000" pitchFamily="50" charset="-128"/>
            </a:endParaRPr>
          </a:p>
        </p:txBody>
      </p:sp>
      <p:graphicFrame>
        <p:nvGraphicFramePr>
          <p:cNvPr id="2" name="表 1">
            <a:extLst>
              <a:ext uri="{FF2B5EF4-FFF2-40B4-BE49-F238E27FC236}">
                <a16:creationId xmlns:a16="http://schemas.microsoft.com/office/drawing/2014/main" id="{63566C98-CFF0-4670-8524-B7BCD502DAF8}"/>
              </a:ext>
            </a:extLst>
          </p:cNvPr>
          <p:cNvGraphicFramePr>
            <a:graphicFrameLocks noGrp="1"/>
          </p:cNvGraphicFramePr>
          <p:nvPr>
            <p:extLst/>
          </p:nvPr>
        </p:nvGraphicFramePr>
        <p:xfrm>
          <a:off x="919758" y="3490688"/>
          <a:ext cx="6854963" cy="2918346"/>
        </p:xfrm>
        <a:graphic>
          <a:graphicData uri="http://schemas.openxmlformats.org/drawingml/2006/table">
            <a:tbl>
              <a:tblPr/>
              <a:tblGrid>
                <a:gridCol w="1504747">
                  <a:extLst>
                    <a:ext uri="{9D8B030D-6E8A-4147-A177-3AD203B41FA5}">
                      <a16:colId xmlns:a16="http://schemas.microsoft.com/office/drawing/2014/main" val="2299331329"/>
                    </a:ext>
                  </a:extLst>
                </a:gridCol>
                <a:gridCol w="1337554">
                  <a:extLst>
                    <a:ext uri="{9D8B030D-6E8A-4147-A177-3AD203B41FA5}">
                      <a16:colId xmlns:a16="http://schemas.microsoft.com/office/drawing/2014/main" val="1609800520"/>
                    </a:ext>
                  </a:extLst>
                </a:gridCol>
                <a:gridCol w="1337554">
                  <a:extLst>
                    <a:ext uri="{9D8B030D-6E8A-4147-A177-3AD203B41FA5}">
                      <a16:colId xmlns:a16="http://schemas.microsoft.com/office/drawing/2014/main" val="626738889"/>
                    </a:ext>
                  </a:extLst>
                </a:gridCol>
                <a:gridCol w="1337554">
                  <a:extLst>
                    <a:ext uri="{9D8B030D-6E8A-4147-A177-3AD203B41FA5}">
                      <a16:colId xmlns:a16="http://schemas.microsoft.com/office/drawing/2014/main" val="2658828650"/>
                    </a:ext>
                  </a:extLst>
                </a:gridCol>
                <a:gridCol w="1337554">
                  <a:extLst>
                    <a:ext uri="{9D8B030D-6E8A-4147-A177-3AD203B41FA5}">
                      <a16:colId xmlns:a16="http://schemas.microsoft.com/office/drawing/2014/main" val="1579538177"/>
                    </a:ext>
                  </a:extLst>
                </a:gridCol>
              </a:tblGrid>
              <a:tr h="523302">
                <a:tc rowSpan="2">
                  <a:txBody>
                    <a:bodyPr/>
                    <a:lstStyle/>
                    <a:p>
                      <a:pPr algn="ctr" fontAlgn="ctr"/>
                      <a:r>
                        <a:rPr lang="ja-JP" altLang="en-US" sz="1600" b="1" i="0" u="none" strike="noStrike" dirty="0">
                          <a:solidFill>
                            <a:srgbClr val="FFFFFF"/>
                          </a:solidFill>
                          <a:effectLst/>
                          <a:latin typeface="HG丸ｺﾞｼｯｸM-PRO" panose="020F0600000000000000" pitchFamily="50" charset="-128"/>
                          <a:ea typeface="HG丸ｺﾞｼｯｸM-PRO" panose="020F0600000000000000" pitchFamily="50" charset="-128"/>
                        </a:rPr>
                        <a:t>年齢</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gridSpan="2">
                  <a:txBody>
                    <a:bodyPr/>
                    <a:lstStyle/>
                    <a:p>
                      <a:pPr algn="ctr" fontAlgn="ctr"/>
                      <a:r>
                        <a:rPr lang="zh-TW" altLang="en-US" sz="1600" b="1" i="0" u="none" strike="noStrike" dirty="0">
                          <a:solidFill>
                            <a:srgbClr val="FFFFFF"/>
                          </a:solidFill>
                          <a:effectLst/>
                          <a:latin typeface="HG丸ｺﾞｼｯｸM-PRO" panose="020F0600000000000000" pitchFamily="50" charset="-128"/>
                          <a:ea typeface="HG丸ｺﾞｼｯｸM-PRO" panose="020F0600000000000000" pitchFamily="50" charset="-128"/>
                        </a:rPr>
                        <a:t>本制度補償対象</a:t>
                      </a:r>
                      <a:br>
                        <a:rPr lang="zh-TW" altLang="en-US" sz="1600" b="1" i="0" u="none" strike="noStrike" dirty="0">
                          <a:solidFill>
                            <a:srgbClr val="FFFFFF"/>
                          </a:solidFill>
                          <a:effectLst/>
                          <a:latin typeface="HG丸ｺﾞｼｯｸM-PRO" panose="020F0600000000000000" pitchFamily="50" charset="-128"/>
                          <a:ea typeface="HG丸ｺﾞｼｯｸM-PRO" panose="020F0600000000000000" pitchFamily="50" charset="-128"/>
                        </a:rPr>
                      </a:br>
                      <a:r>
                        <a:rPr lang="en-US" altLang="zh-TW" sz="1600" b="1" i="0" u="none" strike="noStrike" dirty="0">
                          <a:solidFill>
                            <a:srgbClr val="FFFFFF"/>
                          </a:solidFill>
                          <a:effectLst/>
                          <a:latin typeface="HG丸ｺﾞｼｯｸM-PRO" panose="020F0600000000000000" pitchFamily="50" charset="-128"/>
                          <a:ea typeface="HG丸ｺﾞｼｯｸM-PRO" panose="020F0600000000000000" pitchFamily="50" charset="-128"/>
                        </a:rPr>
                        <a:t>20</a:t>
                      </a:r>
                      <a:r>
                        <a:rPr lang="en-US" altLang="ja-JP" sz="1600" b="1" i="0" u="none" strike="noStrike" dirty="0">
                          <a:solidFill>
                            <a:srgbClr val="FFFFFF"/>
                          </a:solidFill>
                          <a:effectLst/>
                          <a:latin typeface="HG丸ｺﾞｼｯｸM-PRO" panose="020F0600000000000000" pitchFamily="50" charset="-128"/>
                          <a:ea typeface="HG丸ｺﾞｼｯｸM-PRO" panose="020F0600000000000000" pitchFamily="50" charset="-128"/>
                        </a:rPr>
                        <a:t>1</a:t>
                      </a:r>
                      <a:r>
                        <a:rPr lang="en-US" altLang="zh-TW" sz="1600" b="1" i="0" u="none" strike="noStrike" dirty="0">
                          <a:solidFill>
                            <a:srgbClr val="FFFFFF"/>
                          </a:solidFill>
                          <a:effectLst/>
                          <a:latin typeface="HG丸ｺﾞｼｯｸM-PRO" panose="020F0600000000000000" pitchFamily="50" charset="-128"/>
                          <a:ea typeface="HG丸ｺﾞｼｯｸM-PRO" panose="020F0600000000000000" pitchFamily="50" charset="-128"/>
                        </a:rPr>
                        <a:t>0</a:t>
                      </a:r>
                      <a:r>
                        <a:rPr lang="zh-TW" altLang="en-US" sz="1600" b="1" i="0" u="none" strike="noStrike" dirty="0">
                          <a:solidFill>
                            <a:srgbClr val="FFFFFF"/>
                          </a:solidFill>
                          <a:effectLst/>
                          <a:latin typeface="HG丸ｺﾞｼｯｸM-PRO" panose="020F0600000000000000" pitchFamily="50" charset="-128"/>
                          <a:ea typeface="HG丸ｺﾞｼｯｸM-PRO" panose="020F0600000000000000" pitchFamily="50" charset="-128"/>
                        </a:rPr>
                        <a:t>年出生児</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hMerge="1">
                  <a:txBody>
                    <a:bodyPr/>
                    <a:lstStyle/>
                    <a:p>
                      <a:endParaRPr kumimoji="1" lang="ja-JP" altLang="en-US"/>
                    </a:p>
                  </a:txBody>
                  <a:tcPr/>
                </a:tc>
                <a:tc gridSpan="2">
                  <a:txBody>
                    <a:bodyPr/>
                    <a:lstStyle/>
                    <a:p>
                      <a:pPr algn="ctr" fontAlgn="ctr"/>
                      <a:r>
                        <a:rPr lang="ja-JP" altLang="en-US" sz="1600" b="1" i="0" u="none" strike="noStrike" dirty="0">
                          <a:solidFill>
                            <a:srgbClr val="FFFFFF"/>
                          </a:solidFill>
                          <a:effectLst/>
                          <a:latin typeface="HG丸ｺﾞｼｯｸM-PRO" panose="020F0600000000000000" pitchFamily="50" charset="-128"/>
                          <a:ea typeface="HG丸ｺﾞｼｯｸM-PRO" panose="020F0600000000000000" pitchFamily="50" charset="-128"/>
                        </a:rPr>
                        <a:t>人口動態調査より</a:t>
                      </a:r>
                      <a:r>
                        <a:rPr lang="en-US" altLang="ja-JP" sz="1600" b="1" i="0" u="none" strike="noStrike" baseline="30000" dirty="0">
                          <a:solidFill>
                            <a:srgbClr val="FFFFFF"/>
                          </a:solidFill>
                          <a:effectLst/>
                          <a:latin typeface="HG丸ｺﾞｼｯｸM-PRO" panose="020F0600000000000000" pitchFamily="50" charset="-128"/>
                          <a:ea typeface="HG丸ｺﾞｼｯｸM-PRO" panose="020F0600000000000000" pitchFamily="50" charset="-128"/>
                        </a:rPr>
                        <a:t>2</a:t>
                      </a:r>
                      <a:r>
                        <a:rPr lang="ja-JP" altLang="en-US" sz="1600" b="1" i="0" u="none" strike="noStrike" baseline="30000" dirty="0">
                          <a:solidFill>
                            <a:srgbClr val="FFFFFF"/>
                          </a:solidFill>
                          <a:effectLst/>
                          <a:latin typeface="HG丸ｺﾞｼｯｸM-PRO" panose="020F0600000000000000" pitchFamily="50" charset="-128"/>
                          <a:ea typeface="HG丸ｺﾞｼｯｸM-PRO" panose="020F0600000000000000" pitchFamily="50" charset="-128"/>
                        </a:rPr>
                        <a:t>）</a:t>
                      </a:r>
                      <a:br>
                        <a:rPr lang="ja-JP" altLang="en-US" sz="1600" b="1" i="0" u="none" strike="noStrike" dirty="0">
                          <a:solidFill>
                            <a:srgbClr val="FFFFFF"/>
                          </a:solidFill>
                          <a:effectLst/>
                          <a:latin typeface="HG丸ｺﾞｼｯｸM-PRO" panose="020F0600000000000000" pitchFamily="50" charset="-128"/>
                          <a:ea typeface="HG丸ｺﾞｼｯｸM-PRO" panose="020F0600000000000000" pitchFamily="50" charset="-128"/>
                        </a:rPr>
                      </a:br>
                      <a:r>
                        <a:rPr lang="en-US" altLang="ja-JP" sz="1600" b="1" i="0" u="none" strike="noStrike" dirty="0">
                          <a:solidFill>
                            <a:srgbClr val="FFFFFF"/>
                          </a:solidFill>
                          <a:effectLst/>
                          <a:latin typeface="HG丸ｺﾞｼｯｸM-PRO" panose="020F0600000000000000" pitchFamily="50" charset="-128"/>
                          <a:ea typeface="HG丸ｺﾞｼｯｸM-PRO" panose="020F0600000000000000" pitchFamily="50" charset="-128"/>
                        </a:rPr>
                        <a:t>2010</a:t>
                      </a:r>
                      <a:r>
                        <a:rPr lang="ja-JP" altLang="en-US" sz="1600" b="1" i="0" u="none" strike="noStrike" dirty="0">
                          <a:solidFill>
                            <a:srgbClr val="FFFFFF"/>
                          </a:solidFill>
                          <a:effectLst/>
                          <a:latin typeface="HG丸ｺﾞｼｯｸM-PRO" panose="020F0600000000000000" pitchFamily="50" charset="-128"/>
                          <a:ea typeface="HG丸ｺﾞｼｯｸM-PRO" panose="020F0600000000000000" pitchFamily="50" charset="-128"/>
                        </a:rPr>
                        <a:t>年全出生児</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hMerge="1">
                  <a:txBody>
                    <a:bodyPr/>
                    <a:lstStyle/>
                    <a:p>
                      <a:endParaRPr kumimoji="1" lang="ja-JP" altLang="en-US"/>
                    </a:p>
                  </a:txBody>
                  <a:tcPr/>
                </a:tc>
                <a:extLst>
                  <a:ext uri="{0D108BD9-81ED-4DB2-BD59-A6C34878D82A}">
                    <a16:rowId xmlns:a16="http://schemas.microsoft.com/office/drawing/2014/main" val="3153992873"/>
                  </a:ext>
                </a:extLst>
              </a:tr>
              <a:tr h="266116">
                <a:tc vMerge="1">
                  <a:txBody>
                    <a:bodyPr/>
                    <a:lstStyle/>
                    <a:p>
                      <a:endParaRPr kumimoji="1" lang="ja-JP" altLang="en-US"/>
                    </a:p>
                  </a:txBody>
                  <a:tcPr/>
                </a:tc>
                <a:tc>
                  <a:txBody>
                    <a:bodyPr/>
                    <a:lstStyle/>
                    <a:p>
                      <a:pPr algn="ctr" fontAlgn="ctr"/>
                      <a:r>
                        <a:rPr lang="ja-JP" altLang="en-US" sz="1600" b="1" i="0" u="none" strike="noStrike" dirty="0">
                          <a:solidFill>
                            <a:srgbClr val="FFFFFF"/>
                          </a:solidFill>
                          <a:effectLst/>
                          <a:latin typeface="HG丸ｺﾞｼｯｸM-PRO" panose="020F0600000000000000" pitchFamily="50" charset="-128"/>
                          <a:ea typeface="HG丸ｺﾞｼｯｸM-PRO" panose="020F0600000000000000" pitchFamily="50" charset="-128"/>
                        </a:rPr>
                        <a:t>件数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ja-JP" altLang="en-US" sz="1600" b="1" i="0" u="none" strike="noStrike">
                          <a:solidFill>
                            <a:srgbClr val="FFFFFF"/>
                          </a:solidFill>
                          <a:effectLst/>
                          <a:latin typeface="HG丸ｺﾞｼｯｸM-PRO" panose="020F0600000000000000" pitchFamily="50" charset="-128"/>
                          <a:ea typeface="HG丸ｺﾞｼｯｸM-PRO" panose="020F0600000000000000" pitchFamily="50" charset="-12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ja-JP" altLang="en-US" sz="1600" b="1" i="0" u="none" strike="noStrike" dirty="0">
                          <a:solidFill>
                            <a:srgbClr val="FFFFFF"/>
                          </a:solidFill>
                          <a:effectLst/>
                          <a:latin typeface="HG丸ｺﾞｼｯｸM-PRO" panose="020F0600000000000000" pitchFamily="50" charset="-128"/>
                          <a:ea typeface="HG丸ｺﾞｼｯｸM-PRO" panose="020F0600000000000000" pitchFamily="50" charset="-128"/>
                        </a:rPr>
                        <a:t>件数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ja-JP" altLang="en-US" sz="1600" b="1" i="0" u="none" strike="noStrike" dirty="0">
                          <a:solidFill>
                            <a:srgbClr val="FFFFFF"/>
                          </a:solidFill>
                          <a:effectLst/>
                          <a:latin typeface="HG丸ｺﾞｼｯｸM-PRO" panose="020F0600000000000000" pitchFamily="50" charset="-128"/>
                          <a:ea typeface="HG丸ｺﾞｼｯｸM-PRO" panose="020F0600000000000000" pitchFamily="50" charset="-12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1002274332"/>
                  </a:ext>
                </a:extLst>
              </a:tr>
              <a:tr h="266116">
                <a:tc>
                  <a:txBody>
                    <a:bodyPr/>
                    <a:lstStyle/>
                    <a:p>
                      <a:pPr algn="l" fontAlgn="ctr"/>
                      <a:r>
                        <a:rPr lang="en-US" altLang="ja-JP" sz="1600" b="0" i="0" u="none" strike="noStrike" dirty="0">
                          <a:solidFill>
                            <a:srgbClr val="000000"/>
                          </a:solidFill>
                          <a:effectLst/>
                          <a:latin typeface="HG丸ｺﾞｼｯｸM-PRO" panose="020F0600000000000000" pitchFamily="50" charset="-128"/>
                          <a:ea typeface="HG丸ｺﾞｼｯｸM-PRO" panose="020F0600000000000000" pitchFamily="50" charset="-128"/>
                        </a:rPr>
                        <a:t>20</a:t>
                      </a:r>
                      <a:r>
                        <a:rPr lang="ja-JP" altLang="en-US" sz="1600" b="0" i="0" u="none" strike="noStrike" dirty="0">
                          <a:solidFill>
                            <a:srgbClr val="000000"/>
                          </a:solidFill>
                          <a:effectLst/>
                          <a:latin typeface="HG丸ｺﾞｼｯｸM-PRO" panose="020F0600000000000000" pitchFamily="50" charset="-128"/>
                          <a:ea typeface="HG丸ｺﾞｼｯｸM-PRO" panose="020F0600000000000000" pitchFamily="50" charset="-128"/>
                        </a:rPr>
                        <a:t>歳未満</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600" b="0" i="0" u="none" strike="noStrike" dirty="0">
                          <a:solidFill>
                            <a:srgbClr val="000000"/>
                          </a:solidFill>
                          <a:effectLst/>
                          <a:latin typeface="HG丸ｺﾞｼｯｸM-PRO" panose="020F0600000000000000" pitchFamily="50" charset="-128"/>
                          <a:ea typeface="HG丸ｺﾞｼｯｸM-PRO" panose="020F0600000000000000" pitchFamily="50" charset="-128"/>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600" b="0" i="0" u="none" strike="noStrike">
                          <a:solidFill>
                            <a:srgbClr val="000000"/>
                          </a:solidFill>
                          <a:effectLst/>
                          <a:latin typeface="HG丸ｺﾞｼｯｸM-PRO" panose="020F0600000000000000" pitchFamily="50" charset="-128"/>
                          <a:ea typeface="HG丸ｺﾞｼｯｸM-PRO" panose="020F0600000000000000" pitchFamily="50" charset="-128"/>
                        </a:rPr>
                        <a:t>1.0 </a:t>
                      </a:r>
                      <a:endParaRPr lang="en-US" altLang="ja-JP" sz="16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600" b="0" i="0" u="none" strike="noStrike" dirty="0">
                          <a:solidFill>
                            <a:srgbClr val="000000"/>
                          </a:solidFill>
                          <a:effectLst/>
                          <a:latin typeface="HG丸ｺﾞｼｯｸM-PRO" panose="020F0600000000000000" pitchFamily="50" charset="-128"/>
                          <a:ea typeface="HG丸ｺﾞｼｯｸM-PRO" panose="020F0600000000000000" pitchFamily="50" charset="-128"/>
                        </a:rPr>
                        <a:t>13,546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600" b="0" i="0" u="none" strike="noStrike" dirty="0">
                          <a:solidFill>
                            <a:srgbClr val="000000"/>
                          </a:solidFill>
                          <a:effectLst/>
                          <a:latin typeface="HG丸ｺﾞｼｯｸM-PRO" panose="020F0600000000000000" pitchFamily="50" charset="-128"/>
                          <a:ea typeface="HG丸ｺﾞｼｯｸM-PRO" panose="020F0600000000000000" pitchFamily="50" charset="-128"/>
                        </a:rPr>
                        <a:t>1.3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97401608"/>
                  </a:ext>
                </a:extLst>
              </a:tr>
              <a:tr h="266116">
                <a:tc>
                  <a:txBody>
                    <a:bodyPr/>
                    <a:lstStyle/>
                    <a:p>
                      <a:pPr algn="l" fontAlgn="ctr"/>
                      <a:r>
                        <a:rPr lang="en-US" altLang="ja-JP" sz="1600" b="0" i="0" u="none" strike="noStrike" dirty="0">
                          <a:solidFill>
                            <a:srgbClr val="000000"/>
                          </a:solidFill>
                          <a:effectLst/>
                          <a:latin typeface="HG丸ｺﾞｼｯｸM-PRO" panose="020F0600000000000000" pitchFamily="50" charset="-128"/>
                          <a:ea typeface="HG丸ｺﾞｼｯｸM-PRO" panose="020F0600000000000000" pitchFamily="50" charset="-128"/>
                        </a:rPr>
                        <a:t>20</a:t>
                      </a:r>
                      <a:r>
                        <a:rPr lang="ja-JP" altLang="en-US" sz="1600" b="0" i="0" u="none" strike="noStrike" dirty="0">
                          <a:solidFill>
                            <a:srgbClr val="000000"/>
                          </a:solidFill>
                          <a:effectLst/>
                          <a:latin typeface="HG丸ｺﾞｼｯｸM-PRO" panose="020F0600000000000000" pitchFamily="50" charset="-128"/>
                          <a:ea typeface="HG丸ｺﾞｼｯｸM-PRO" panose="020F0600000000000000" pitchFamily="50" charset="-128"/>
                        </a:rPr>
                        <a:t>～</a:t>
                      </a:r>
                      <a:r>
                        <a:rPr lang="en-US" altLang="ja-JP" sz="1600" b="0" i="0" u="none" strike="noStrike" dirty="0">
                          <a:solidFill>
                            <a:srgbClr val="000000"/>
                          </a:solidFill>
                          <a:effectLst/>
                          <a:latin typeface="HG丸ｺﾞｼｯｸM-PRO" panose="020F0600000000000000" pitchFamily="50" charset="-128"/>
                          <a:ea typeface="HG丸ｺﾞｼｯｸM-PRO" panose="020F0600000000000000" pitchFamily="50" charset="-128"/>
                        </a:rPr>
                        <a:t>24</a:t>
                      </a:r>
                      <a:r>
                        <a:rPr lang="ja-JP" altLang="en-US" sz="1600" b="0" i="0" u="none" strike="noStrike" dirty="0">
                          <a:solidFill>
                            <a:srgbClr val="000000"/>
                          </a:solidFill>
                          <a:effectLst/>
                          <a:latin typeface="HG丸ｺﾞｼｯｸM-PRO" panose="020F0600000000000000" pitchFamily="50" charset="-128"/>
                          <a:ea typeface="HG丸ｺﾞｼｯｸM-PRO" panose="020F0600000000000000" pitchFamily="50" charset="-128"/>
                        </a:rPr>
                        <a:t>歳</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600" b="0" i="0" u="none" strike="noStrike" dirty="0">
                          <a:solidFill>
                            <a:srgbClr val="000000"/>
                          </a:solidFill>
                          <a:effectLst/>
                          <a:latin typeface="HG丸ｺﾞｼｯｸM-PRO" panose="020F0600000000000000" pitchFamily="50" charset="-128"/>
                          <a:ea typeface="HG丸ｺﾞｼｯｸM-PRO" panose="020F0600000000000000" pitchFamily="50" charset="-128"/>
                        </a:rPr>
                        <a:t>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600" b="0" i="0" u="none" strike="noStrike" dirty="0">
                          <a:solidFill>
                            <a:srgbClr val="000000"/>
                          </a:solidFill>
                          <a:effectLst/>
                          <a:latin typeface="HG丸ｺﾞｼｯｸM-PRO" panose="020F0600000000000000" pitchFamily="50" charset="-128"/>
                          <a:ea typeface="HG丸ｺﾞｼｯｸM-PRO" panose="020F0600000000000000" pitchFamily="50" charset="-128"/>
                        </a:rPr>
                        <a:t>7.9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600" b="0" i="0" u="none" strike="noStrike" dirty="0">
                          <a:solidFill>
                            <a:srgbClr val="000000"/>
                          </a:solidFill>
                          <a:effectLst/>
                          <a:latin typeface="HG丸ｺﾞｼｯｸM-PRO" panose="020F0600000000000000" pitchFamily="50" charset="-128"/>
                          <a:ea typeface="HG丸ｺﾞｼｯｸM-PRO" panose="020F0600000000000000" pitchFamily="50" charset="-128"/>
                        </a:rPr>
                        <a:t>110,956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600" b="0" i="0" u="none" strike="noStrike" dirty="0">
                          <a:solidFill>
                            <a:srgbClr val="000000"/>
                          </a:solidFill>
                          <a:effectLst/>
                          <a:latin typeface="HG丸ｺﾞｼｯｸM-PRO" panose="020F0600000000000000" pitchFamily="50" charset="-128"/>
                          <a:ea typeface="HG丸ｺﾞｼｯｸM-PRO" panose="020F0600000000000000" pitchFamily="50" charset="-128"/>
                        </a:rPr>
                        <a:t>10.4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546334626"/>
                  </a:ext>
                </a:extLst>
              </a:tr>
              <a:tr h="266116">
                <a:tc>
                  <a:txBody>
                    <a:bodyPr/>
                    <a:lstStyle/>
                    <a:p>
                      <a:pPr algn="l" fontAlgn="ctr"/>
                      <a:r>
                        <a:rPr lang="en-US" altLang="ja-JP" sz="1600" b="0" i="0" u="none" strike="noStrike">
                          <a:solidFill>
                            <a:srgbClr val="000000"/>
                          </a:solidFill>
                          <a:effectLst/>
                          <a:latin typeface="HG丸ｺﾞｼｯｸM-PRO" panose="020F0600000000000000" pitchFamily="50" charset="-128"/>
                          <a:ea typeface="HG丸ｺﾞｼｯｸM-PRO" panose="020F0600000000000000" pitchFamily="50" charset="-128"/>
                        </a:rPr>
                        <a:t>25</a:t>
                      </a:r>
                      <a:r>
                        <a:rPr lang="ja-JP" altLang="en-US" sz="1600" b="0" i="0" u="none" strike="noStrike">
                          <a:solidFill>
                            <a:srgbClr val="000000"/>
                          </a:solidFill>
                          <a:effectLst/>
                          <a:latin typeface="HG丸ｺﾞｼｯｸM-PRO" panose="020F0600000000000000" pitchFamily="50" charset="-128"/>
                          <a:ea typeface="HG丸ｺﾞｼｯｸM-PRO" panose="020F0600000000000000" pitchFamily="50" charset="-128"/>
                        </a:rPr>
                        <a:t>～</a:t>
                      </a:r>
                      <a:r>
                        <a:rPr lang="en-US" altLang="ja-JP" sz="1600" b="0" i="0" u="none" strike="noStrike">
                          <a:solidFill>
                            <a:srgbClr val="000000"/>
                          </a:solidFill>
                          <a:effectLst/>
                          <a:latin typeface="HG丸ｺﾞｼｯｸM-PRO" panose="020F0600000000000000" pitchFamily="50" charset="-128"/>
                          <a:ea typeface="HG丸ｺﾞｼｯｸM-PRO" panose="020F0600000000000000" pitchFamily="50" charset="-128"/>
                        </a:rPr>
                        <a:t>29</a:t>
                      </a:r>
                      <a:r>
                        <a:rPr lang="ja-JP" altLang="en-US" sz="1600" b="0" i="0" u="none" strike="noStrike">
                          <a:solidFill>
                            <a:srgbClr val="000000"/>
                          </a:solidFill>
                          <a:effectLst/>
                          <a:latin typeface="HG丸ｺﾞｼｯｸM-PRO" panose="020F0600000000000000" pitchFamily="50" charset="-128"/>
                          <a:ea typeface="HG丸ｺﾞｼｯｸM-PRO" panose="020F0600000000000000" pitchFamily="50" charset="-128"/>
                        </a:rPr>
                        <a:t>歳</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600" b="0" i="0" u="none" strike="noStrike" dirty="0">
                          <a:solidFill>
                            <a:srgbClr val="000000"/>
                          </a:solidFill>
                          <a:effectLst/>
                          <a:latin typeface="HG丸ｺﾞｼｯｸM-PRO" panose="020F0600000000000000" pitchFamily="50" charset="-128"/>
                          <a:ea typeface="HG丸ｺﾞｼｯｸM-PRO" panose="020F0600000000000000" pitchFamily="50" charset="-128"/>
                        </a:rPr>
                        <a:t>97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600" b="0" i="0" u="none" strike="noStrike" dirty="0">
                          <a:solidFill>
                            <a:srgbClr val="000000"/>
                          </a:solidFill>
                          <a:effectLst/>
                          <a:latin typeface="HG丸ｺﾞｼｯｸM-PRO" panose="020F0600000000000000" pitchFamily="50" charset="-128"/>
                          <a:ea typeface="HG丸ｺﾞｼｯｸM-PRO" panose="020F0600000000000000" pitchFamily="50" charset="-128"/>
                        </a:rPr>
                        <a:t>25.4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600" b="0" i="0" u="none" strike="noStrike" dirty="0">
                          <a:solidFill>
                            <a:srgbClr val="000000"/>
                          </a:solidFill>
                          <a:effectLst/>
                          <a:latin typeface="HG丸ｺﾞｼｯｸM-PRO" panose="020F0600000000000000" pitchFamily="50" charset="-128"/>
                          <a:ea typeface="HG丸ｺﾞｼｯｸM-PRO" panose="020F0600000000000000" pitchFamily="50" charset="-128"/>
                        </a:rPr>
                        <a:t>306,910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600" b="0" i="0" u="none" strike="noStrike" dirty="0">
                          <a:solidFill>
                            <a:srgbClr val="000000"/>
                          </a:solidFill>
                          <a:effectLst/>
                          <a:latin typeface="HG丸ｺﾞｼｯｸM-PRO" panose="020F0600000000000000" pitchFamily="50" charset="-128"/>
                          <a:ea typeface="HG丸ｺﾞｼｯｸM-PRO" panose="020F0600000000000000" pitchFamily="50" charset="-128"/>
                        </a:rPr>
                        <a:t>28.6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48421408"/>
                  </a:ext>
                </a:extLst>
              </a:tr>
              <a:tr h="266116">
                <a:tc>
                  <a:txBody>
                    <a:bodyPr/>
                    <a:lstStyle/>
                    <a:p>
                      <a:pPr algn="l" fontAlgn="ctr"/>
                      <a:r>
                        <a:rPr lang="en-US" altLang="ja-JP" sz="1600" b="0" i="0" u="none" strike="noStrike">
                          <a:solidFill>
                            <a:srgbClr val="000000"/>
                          </a:solidFill>
                          <a:effectLst/>
                          <a:latin typeface="HG丸ｺﾞｼｯｸM-PRO" panose="020F0600000000000000" pitchFamily="50" charset="-128"/>
                          <a:ea typeface="HG丸ｺﾞｼｯｸM-PRO" panose="020F0600000000000000" pitchFamily="50" charset="-128"/>
                        </a:rPr>
                        <a:t>30</a:t>
                      </a:r>
                      <a:r>
                        <a:rPr lang="ja-JP" altLang="en-US" sz="1600" b="0" i="0" u="none" strike="noStrike">
                          <a:solidFill>
                            <a:srgbClr val="000000"/>
                          </a:solidFill>
                          <a:effectLst/>
                          <a:latin typeface="HG丸ｺﾞｼｯｸM-PRO" panose="020F0600000000000000" pitchFamily="50" charset="-128"/>
                          <a:ea typeface="HG丸ｺﾞｼｯｸM-PRO" panose="020F0600000000000000" pitchFamily="50" charset="-128"/>
                        </a:rPr>
                        <a:t>～</a:t>
                      </a:r>
                      <a:r>
                        <a:rPr lang="en-US" altLang="ja-JP" sz="1600" b="0" i="0" u="none" strike="noStrike">
                          <a:solidFill>
                            <a:srgbClr val="000000"/>
                          </a:solidFill>
                          <a:effectLst/>
                          <a:latin typeface="HG丸ｺﾞｼｯｸM-PRO" panose="020F0600000000000000" pitchFamily="50" charset="-128"/>
                          <a:ea typeface="HG丸ｺﾞｼｯｸM-PRO" panose="020F0600000000000000" pitchFamily="50" charset="-128"/>
                        </a:rPr>
                        <a:t>34</a:t>
                      </a:r>
                      <a:r>
                        <a:rPr lang="ja-JP" altLang="en-US" sz="1600" b="0" i="0" u="none" strike="noStrike">
                          <a:solidFill>
                            <a:srgbClr val="000000"/>
                          </a:solidFill>
                          <a:effectLst/>
                          <a:latin typeface="HG丸ｺﾞｼｯｸM-PRO" panose="020F0600000000000000" pitchFamily="50" charset="-128"/>
                          <a:ea typeface="HG丸ｺﾞｼｯｸM-PRO" panose="020F0600000000000000" pitchFamily="50" charset="-128"/>
                        </a:rPr>
                        <a:t>歳</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600" b="0" i="0" u="none" strike="noStrike" dirty="0">
                          <a:solidFill>
                            <a:srgbClr val="000000"/>
                          </a:solidFill>
                          <a:effectLst/>
                          <a:latin typeface="HG丸ｺﾞｼｯｸM-PRO" panose="020F0600000000000000" pitchFamily="50" charset="-128"/>
                          <a:ea typeface="HG丸ｺﾞｼｯｸM-PRO" panose="020F0600000000000000" pitchFamily="50" charset="-128"/>
                        </a:rPr>
                        <a:t>141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600" b="0" i="0" u="none" strike="noStrike" dirty="0">
                          <a:solidFill>
                            <a:srgbClr val="000000"/>
                          </a:solidFill>
                          <a:effectLst/>
                          <a:latin typeface="HG丸ｺﾞｼｯｸM-PRO" panose="020F0600000000000000" pitchFamily="50" charset="-128"/>
                          <a:ea typeface="HG丸ｺﾞｼｯｸM-PRO" panose="020F0600000000000000" pitchFamily="50" charset="-128"/>
                        </a:rPr>
                        <a:t>36.9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600" b="0" i="0" u="none" strike="noStrike" dirty="0">
                          <a:solidFill>
                            <a:srgbClr val="000000"/>
                          </a:solidFill>
                          <a:effectLst/>
                          <a:latin typeface="HG丸ｺﾞｼｯｸM-PRO" panose="020F0600000000000000" pitchFamily="50" charset="-128"/>
                          <a:ea typeface="HG丸ｺﾞｼｯｸM-PRO" panose="020F0600000000000000" pitchFamily="50" charset="-128"/>
                        </a:rPr>
                        <a:t>384,385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600" b="0" i="0" u="none" strike="noStrike" dirty="0">
                          <a:solidFill>
                            <a:srgbClr val="000000"/>
                          </a:solidFill>
                          <a:effectLst/>
                          <a:latin typeface="HG丸ｺﾞｼｯｸM-PRO" panose="020F0600000000000000" pitchFamily="50" charset="-128"/>
                          <a:ea typeface="HG丸ｺﾞｼｯｸM-PRO" panose="020F0600000000000000" pitchFamily="50" charset="-128"/>
                        </a:rPr>
                        <a:t>35.9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48909749"/>
                  </a:ext>
                </a:extLst>
              </a:tr>
              <a:tr h="266116">
                <a:tc>
                  <a:txBody>
                    <a:bodyPr/>
                    <a:lstStyle/>
                    <a:p>
                      <a:pPr algn="l" fontAlgn="ctr"/>
                      <a:r>
                        <a:rPr lang="en-US" altLang="ja-JP" sz="1600" b="0" i="0" u="none" strike="noStrike" dirty="0">
                          <a:solidFill>
                            <a:srgbClr val="000000"/>
                          </a:solidFill>
                          <a:effectLst/>
                          <a:latin typeface="HG丸ｺﾞｼｯｸM-PRO" panose="020F0600000000000000" pitchFamily="50" charset="-128"/>
                          <a:ea typeface="HG丸ｺﾞｼｯｸM-PRO" panose="020F0600000000000000" pitchFamily="50" charset="-128"/>
                        </a:rPr>
                        <a:t>35</a:t>
                      </a:r>
                      <a:r>
                        <a:rPr lang="ja-JP" altLang="en-US" sz="1600" b="0" i="0" u="none" strike="noStrike" dirty="0">
                          <a:solidFill>
                            <a:srgbClr val="000000"/>
                          </a:solidFill>
                          <a:effectLst/>
                          <a:latin typeface="HG丸ｺﾞｼｯｸM-PRO" panose="020F0600000000000000" pitchFamily="50" charset="-128"/>
                          <a:ea typeface="HG丸ｺﾞｼｯｸM-PRO" panose="020F0600000000000000" pitchFamily="50" charset="-128"/>
                        </a:rPr>
                        <a:t>～</a:t>
                      </a:r>
                      <a:r>
                        <a:rPr lang="en-US" altLang="ja-JP" sz="1600" b="0" i="0" u="none" strike="noStrike" dirty="0">
                          <a:solidFill>
                            <a:srgbClr val="000000"/>
                          </a:solidFill>
                          <a:effectLst/>
                          <a:latin typeface="HG丸ｺﾞｼｯｸM-PRO" panose="020F0600000000000000" pitchFamily="50" charset="-128"/>
                          <a:ea typeface="HG丸ｺﾞｼｯｸM-PRO" panose="020F0600000000000000" pitchFamily="50" charset="-128"/>
                        </a:rPr>
                        <a:t>39</a:t>
                      </a:r>
                      <a:r>
                        <a:rPr lang="ja-JP" altLang="en-US" sz="1600" b="0" i="0" u="none" strike="noStrike" dirty="0">
                          <a:solidFill>
                            <a:srgbClr val="000000"/>
                          </a:solidFill>
                          <a:effectLst/>
                          <a:latin typeface="HG丸ｺﾞｼｯｸM-PRO" panose="020F0600000000000000" pitchFamily="50" charset="-128"/>
                          <a:ea typeface="HG丸ｺﾞｼｯｸM-PRO" panose="020F0600000000000000" pitchFamily="50" charset="-128"/>
                        </a:rPr>
                        <a:t>歳</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600" b="0" i="0" u="none" strike="noStrike" dirty="0">
                          <a:solidFill>
                            <a:srgbClr val="000000"/>
                          </a:solidFill>
                          <a:effectLst/>
                          <a:latin typeface="HG丸ｺﾞｼｯｸM-PRO" panose="020F0600000000000000" pitchFamily="50" charset="-128"/>
                          <a:ea typeface="HG丸ｺﾞｼｯｸM-PRO" panose="020F0600000000000000" pitchFamily="50" charset="-128"/>
                        </a:rPr>
                        <a:t>97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600" b="0" i="0" u="none" strike="noStrike" dirty="0">
                          <a:solidFill>
                            <a:srgbClr val="000000"/>
                          </a:solidFill>
                          <a:effectLst/>
                          <a:latin typeface="HG丸ｺﾞｼｯｸM-PRO" panose="020F0600000000000000" pitchFamily="50" charset="-128"/>
                          <a:ea typeface="HG丸ｺﾞｼｯｸM-PRO" panose="020F0600000000000000" pitchFamily="50" charset="-128"/>
                        </a:rPr>
                        <a:t>25.4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600" b="0" i="0" u="none" strike="noStrike" dirty="0">
                          <a:solidFill>
                            <a:srgbClr val="000000"/>
                          </a:solidFill>
                          <a:effectLst/>
                          <a:latin typeface="HG丸ｺﾞｼｯｸM-PRO" panose="020F0600000000000000" pitchFamily="50" charset="-128"/>
                          <a:ea typeface="HG丸ｺﾞｼｯｸM-PRO" panose="020F0600000000000000" pitchFamily="50" charset="-128"/>
                        </a:rPr>
                        <a:t>220,101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600" b="0" i="0" u="none" strike="noStrike" dirty="0">
                          <a:solidFill>
                            <a:srgbClr val="000000"/>
                          </a:solidFill>
                          <a:effectLst/>
                          <a:latin typeface="HG丸ｺﾞｼｯｸM-PRO" panose="020F0600000000000000" pitchFamily="50" charset="-128"/>
                          <a:ea typeface="HG丸ｺﾞｼｯｸM-PRO" panose="020F0600000000000000" pitchFamily="50" charset="-128"/>
                        </a:rPr>
                        <a:t>20.5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06206673"/>
                  </a:ext>
                </a:extLst>
              </a:tr>
              <a:tr h="266116">
                <a:tc>
                  <a:txBody>
                    <a:bodyPr/>
                    <a:lstStyle/>
                    <a:p>
                      <a:pPr algn="l" fontAlgn="ctr"/>
                      <a:r>
                        <a:rPr lang="en-US" altLang="ja-JP" sz="1600" b="0" i="0" u="none" strike="noStrike">
                          <a:solidFill>
                            <a:srgbClr val="000000"/>
                          </a:solidFill>
                          <a:effectLst/>
                          <a:latin typeface="HG丸ｺﾞｼｯｸM-PRO" panose="020F0600000000000000" pitchFamily="50" charset="-128"/>
                          <a:ea typeface="HG丸ｺﾞｼｯｸM-PRO" panose="020F0600000000000000" pitchFamily="50" charset="-128"/>
                        </a:rPr>
                        <a:t>40</a:t>
                      </a:r>
                      <a:r>
                        <a:rPr lang="ja-JP" altLang="en-US" sz="1600" b="0" i="0" u="none" strike="noStrike">
                          <a:solidFill>
                            <a:srgbClr val="000000"/>
                          </a:solidFill>
                          <a:effectLst/>
                          <a:latin typeface="HG丸ｺﾞｼｯｸM-PRO" panose="020F0600000000000000" pitchFamily="50" charset="-128"/>
                          <a:ea typeface="HG丸ｺﾞｼｯｸM-PRO" panose="020F0600000000000000" pitchFamily="50" charset="-128"/>
                        </a:rPr>
                        <a:t>歳以上</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600" b="0" i="0" u="none" strike="noStrike" dirty="0">
                          <a:solidFill>
                            <a:srgbClr val="000000"/>
                          </a:solidFill>
                          <a:effectLst/>
                          <a:latin typeface="HG丸ｺﾞｼｯｸM-PRO" panose="020F0600000000000000" pitchFamily="50" charset="-128"/>
                          <a:ea typeface="HG丸ｺﾞｼｯｸM-PRO" panose="020F0600000000000000" pitchFamily="50" charset="-128"/>
                        </a:rPr>
                        <a:t>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600" b="0" i="0" u="none" strike="noStrike" dirty="0">
                          <a:solidFill>
                            <a:srgbClr val="000000"/>
                          </a:solidFill>
                          <a:effectLst/>
                          <a:latin typeface="HG丸ｺﾞｼｯｸM-PRO" panose="020F0600000000000000" pitchFamily="50" charset="-128"/>
                          <a:ea typeface="HG丸ｺﾞｼｯｸM-PRO" panose="020F0600000000000000" pitchFamily="50" charset="-128"/>
                        </a:rPr>
                        <a:t>3.4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600" b="0" i="0" u="none" strike="noStrike" dirty="0">
                          <a:solidFill>
                            <a:srgbClr val="000000"/>
                          </a:solidFill>
                          <a:effectLst/>
                          <a:latin typeface="HG丸ｺﾞｼｯｸM-PRO" panose="020F0600000000000000" pitchFamily="50" charset="-128"/>
                          <a:ea typeface="HG丸ｺﾞｼｯｸM-PRO" panose="020F0600000000000000" pitchFamily="50" charset="-128"/>
                        </a:rPr>
                        <a:t>35,401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600" b="0" i="0" u="none" strike="noStrike" dirty="0">
                          <a:solidFill>
                            <a:srgbClr val="000000"/>
                          </a:solidFill>
                          <a:effectLst/>
                          <a:latin typeface="HG丸ｺﾞｼｯｸM-PRO" panose="020F0600000000000000" pitchFamily="50" charset="-128"/>
                          <a:ea typeface="HG丸ｺﾞｼｯｸM-PRO" panose="020F0600000000000000" pitchFamily="50" charset="-128"/>
                        </a:rPr>
                        <a:t>3.3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30231597"/>
                  </a:ext>
                </a:extLst>
              </a:tr>
              <a:tr h="266116">
                <a:tc>
                  <a:txBody>
                    <a:bodyPr/>
                    <a:lstStyle/>
                    <a:p>
                      <a:pPr algn="l" fontAlgn="ctr"/>
                      <a:r>
                        <a:rPr lang="ja-JP" altLang="en-US" sz="1600" b="0" i="0" u="none" strike="noStrike">
                          <a:solidFill>
                            <a:srgbClr val="000000"/>
                          </a:solidFill>
                          <a:effectLst/>
                          <a:latin typeface="HG丸ｺﾞｼｯｸM-PRO" panose="020F0600000000000000" pitchFamily="50" charset="-128"/>
                          <a:ea typeface="HG丸ｺﾞｼｯｸM-PRO" panose="020F0600000000000000" pitchFamily="50" charset="-128"/>
                        </a:rPr>
                        <a:t>不詳</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600" b="0" i="0" u="none" strike="noStrike" dirty="0">
                          <a:solidFill>
                            <a:srgbClr val="000000"/>
                          </a:solidFill>
                          <a:effectLst/>
                          <a:latin typeface="HG丸ｺﾞｼｯｸM-PRO" panose="020F0600000000000000" pitchFamily="50" charset="-128"/>
                          <a:ea typeface="HG丸ｺﾞｼｯｸM-PRO" panose="020F0600000000000000" pitchFamily="50" charset="-128"/>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600" b="0" i="0" u="none" strike="noStrike" dirty="0">
                          <a:solidFill>
                            <a:srgbClr val="000000"/>
                          </a:solidFill>
                          <a:effectLst/>
                          <a:latin typeface="HG丸ｺﾞｼｯｸM-PRO" panose="020F0600000000000000" pitchFamily="50" charset="-128"/>
                          <a:ea typeface="HG丸ｺﾞｼｯｸM-PRO" panose="020F0600000000000000" pitchFamily="50" charset="-128"/>
                        </a:rPr>
                        <a:t>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600" b="0" i="0" u="none" strike="noStrike" dirty="0">
                          <a:solidFill>
                            <a:srgbClr val="000000"/>
                          </a:solidFill>
                          <a:effectLst/>
                          <a:latin typeface="HG丸ｺﾞｼｯｸM-PRO" panose="020F0600000000000000" pitchFamily="50" charset="-128"/>
                          <a:ea typeface="HG丸ｺﾞｼｯｸM-PRO" panose="020F0600000000000000" pitchFamily="50" charset="-128"/>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600" b="0" i="0" u="none" strike="noStrike" dirty="0">
                          <a:solidFill>
                            <a:srgbClr val="000000"/>
                          </a:solidFill>
                          <a:effectLst/>
                          <a:latin typeface="HG丸ｺﾞｼｯｸM-PRO" panose="020F0600000000000000" pitchFamily="50" charset="-128"/>
                          <a:ea typeface="HG丸ｺﾞｼｯｸM-PRO" panose="020F0600000000000000" pitchFamily="50" charset="-128"/>
                        </a:rPr>
                        <a:t>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253898410"/>
                  </a:ext>
                </a:extLst>
              </a:tr>
              <a:tr h="266116">
                <a:tc>
                  <a:txBody>
                    <a:bodyPr/>
                    <a:lstStyle/>
                    <a:p>
                      <a:pPr algn="ctr" fontAlgn="ctr"/>
                      <a:r>
                        <a:rPr lang="ja-JP" altLang="en-US" sz="1600" b="0" i="0" u="none" strike="noStrike" dirty="0">
                          <a:solidFill>
                            <a:srgbClr val="000000"/>
                          </a:solidFill>
                          <a:effectLst/>
                          <a:latin typeface="HG丸ｺﾞｼｯｸM-PRO" panose="020F0600000000000000" pitchFamily="50" charset="-128"/>
                          <a:ea typeface="HG丸ｺﾞｼｯｸM-PRO" panose="020F0600000000000000" pitchFamily="50" charset="-128"/>
                        </a:rPr>
                        <a:t>合計</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en-US" altLang="ja-JP" sz="1600" b="0" i="0" u="none" strike="noStrike" dirty="0">
                          <a:solidFill>
                            <a:srgbClr val="000000"/>
                          </a:solidFill>
                          <a:effectLst/>
                          <a:latin typeface="HG丸ｺﾞｼｯｸM-PRO" panose="020F0600000000000000" pitchFamily="50" charset="-128"/>
                          <a:ea typeface="HG丸ｺﾞｼｯｸM-PRO" panose="020F0600000000000000" pitchFamily="50" charset="-128"/>
                        </a:rPr>
                        <a:t>382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en-US" altLang="ja-JP" sz="1600" b="0" i="0" u="none" strike="noStrike" dirty="0">
                          <a:solidFill>
                            <a:srgbClr val="000000"/>
                          </a:solidFill>
                          <a:effectLst/>
                          <a:latin typeface="HG丸ｺﾞｼｯｸM-PRO" panose="020F0600000000000000" pitchFamily="50" charset="-128"/>
                          <a:ea typeface="HG丸ｺﾞｼｯｸM-PRO" panose="020F0600000000000000" pitchFamily="50" charset="-128"/>
                        </a:rPr>
                        <a:t>100.0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en-US" altLang="ja-JP" sz="1600" b="0" i="0" u="none" strike="noStrike" dirty="0">
                          <a:solidFill>
                            <a:srgbClr val="000000"/>
                          </a:solidFill>
                          <a:effectLst/>
                          <a:latin typeface="HG丸ｺﾞｼｯｸM-PRO" panose="020F0600000000000000" pitchFamily="50" charset="-128"/>
                          <a:ea typeface="HG丸ｺﾞｼｯｸM-PRO" panose="020F0600000000000000" pitchFamily="50" charset="-128"/>
                        </a:rPr>
                        <a:t>1,071,304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en-US" altLang="ja-JP" sz="1600" b="0" i="0" u="none" strike="noStrike" dirty="0">
                          <a:solidFill>
                            <a:srgbClr val="000000"/>
                          </a:solidFill>
                          <a:effectLst/>
                          <a:latin typeface="HG丸ｺﾞｼｯｸM-PRO" panose="020F0600000000000000" pitchFamily="50" charset="-128"/>
                          <a:ea typeface="HG丸ｺﾞｼｯｸM-PRO" panose="020F0600000000000000" pitchFamily="50" charset="-128"/>
                        </a:rPr>
                        <a:t>100.0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096670607"/>
                  </a:ext>
                </a:extLst>
              </a:tr>
            </a:tbl>
          </a:graphicData>
        </a:graphic>
      </p:graphicFrame>
      <p:sp>
        <p:nvSpPr>
          <p:cNvPr id="6" name="Rectangle 57">
            <a:extLst>
              <a:ext uri="{FF2B5EF4-FFF2-40B4-BE49-F238E27FC236}">
                <a16:creationId xmlns:a16="http://schemas.microsoft.com/office/drawing/2014/main" id="{BDFDBE59-0EB8-4F15-A722-F7248299AAAA}"/>
              </a:ext>
            </a:extLst>
          </p:cNvPr>
          <p:cNvSpPr>
            <a:spLocks noChangeArrowheads="1"/>
          </p:cNvSpPr>
          <p:nvPr/>
        </p:nvSpPr>
        <p:spPr bwMode="auto">
          <a:xfrm>
            <a:off x="776317" y="3101692"/>
            <a:ext cx="403187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2000" dirty="0"/>
              <a:t>＜出産時における妊産婦の年齢＞</a:t>
            </a:r>
          </a:p>
        </p:txBody>
      </p:sp>
      <p:sp>
        <p:nvSpPr>
          <p:cNvPr id="7" name="Rectangle 57">
            <a:extLst>
              <a:ext uri="{FF2B5EF4-FFF2-40B4-BE49-F238E27FC236}">
                <a16:creationId xmlns:a16="http://schemas.microsoft.com/office/drawing/2014/main" id="{E04DBD34-A2A6-49AE-8FDA-8ED0BDA4AD11}"/>
              </a:ext>
            </a:extLst>
          </p:cNvPr>
          <p:cNvSpPr>
            <a:spLocks noChangeArrowheads="1"/>
          </p:cNvSpPr>
          <p:nvPr/>
        </p:nvSpPr>
        <p:spPr bwMode="auto">
          <a:xfrm>
            <a:off x="800648" y="6401766"/>
            <a:ext cx="845519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000" dirty="0">
                <a:latin typeface="+mj-ea"/>
                <a:ea typeface="+mj-ea"/>
              </a:rPr>
              <a:t>出典：</a:t>
            </a:r>
            <a:r>
              <a:rPr lang="en-US" altLang="ja-JP" sz="1000" dirty="0">
                <a:latin typeface="+mj-ea"/>
                <a:ea typeface="+mj-ea"/>
              </a:rPr>
              <a:t>2</a:t>
            </a:r>
            <a:r>
              <a:rPr lang="ja-JP" altLang="en-US" sz="1000" dirty="0">
                <a:latin typeface="+mj-ea"/>
                <a:ea typeface="+mj-ea"/>
              </a:rPr>
              <a:t>）平成</a:t>
            </a:r>
            <a:r>
              <a:rPr lang="en-US" altLang="ja-JP" sz="1000" dirty="0">
                <a:latin typeface="+mj-ea"/>
                <a:ea typeface="+mj-ea"/>
              </a:rPr>
              <a:t>22</a:t>
            </a:r>
            <a:r>
              <a:rPr lang="ja-JP" altLang="en-US" sz="1000" dirty="0">
                <a:latin typeface="+mj-ea"/>
                <a:ea typeface="+mj-ea"/>
              </a:rPr>
              <a:t>年　人口動態調査　上巻　出生　第</a:t>
            </a:r>
            <a:r>
              <a:rPr lang="en-US" altLang="ja-JP" sz="1000" dirty="0">
                <a:latin typeface="+mj-ea"/>
                <a:ea typeface="+mj-ea"/>
              </a:rPr>
              <a:t>4</a:t>
            </a:r>
            <a:r>
              <a:rPr lang="ja-JP" altLang="en-US" sz="1000" dirty="0">
                <a:latin typeface="+mj-ea"/>
                <a:ea typeface="+mj-ea"/>
              </a:rPr>
              <a:t>－</a:t>
            </a:r>
            <a:r>
              <a:rPr lang="en-US" altLang="ja-JP" sz="1000" dirty="0">
                <a:latin typeface="+mj-ea"/>
                <a:ea typeface="+mj-ea"/>
              </a:rPr>
              <a:t>6</a:t>
            </a:r>
            <a:r>
              <a:rPr lang="ja-JP" altLang="en-US" sz="1000" dirty="0">
                <a:latin typeface="+mj-ea"/>
                <a:ea typeface="+mj-ea"/>
              </a:rPr>
              <a:t>表　母の年齢別にみた年次別出生数・百分率及び出生率（女性人口千対）</a:t>
            </a:r>
          </a:p>
        </p:txBody>
      </p:sp>
      <p:sp>
        <p:nvSpPr>
          <p:cNvPr id="3" name="スライド番号プレースホルダー 2">
            <a:extLst>
              <a:ext uri="{FF2B5EF4-FFF2-40B4-BE49-F238E27FC236}">
                <a16:creationId xmlns:a16="http://schemas.microsoft.com/office/drawing/2014/main" id="{41CB84D3-3570-4D3C-A50A-B650F49A74DB}"/>
              </a:ext>
            </a:extLst>
          </p:cNvPr>
          <p:cNvSpPr>
            <a:spLocks noGrp="1"/>
          </p:cNvSpPr>
          <p:nvPr>
            <p:ph type="sldNum" sz="quarter" idx="12"/>
          </p:nvPr>
        </p:nvSpPr>
        <p:spPr/>
        <p:txBody>
          <a:bodyPr/>
          <a:lstStyle/>
          <a:p>
            <a:pPr>
              <a:defRPr/>
            </a:pPr>
            <a:fld id="{930F64EC-FE0A-4460-B896-894E0E1B6F85}" type="slidenum">
              <a:rPr lang="ja-JP" altLang="en-US" smtClean="0"/>
              <a:pPr>
                <a:defRPr/>
              </a:pPr>
              <a:t>95</a:t>
            </a:fld>
            <a:endParaRPr lang="en-US" altLang="ja-JP" dirty="0"/>
          </a:p>
        </p:txBody>
      </p:sp>
    </p:spTree>
    <p:extLst>
      <p:ext uri="{BB962C8B-B14F-4D97-AF65-F5344CB8AC3E}">
        <p14:creationId xmlns:p14="http://schemas.microsoft.com/office/powerpoint/2010/main" val="364752679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2932980" y="342976"/>
            <a:ext cx="3425112" cy="650725"/>
          </a:xfrm>
        </p:spPr>
        <p:txBody>
          <a:bodyPr/>
          <a:lstStyle/>
          <a:p>
            <a:pPr eaLnBrk="1" hangingPunct="1"/>
            <a:r>
              <a:rPr lang="ja-JP" altLang="en-US" dirty="0">
                <a:solidFill>
                  <a:srgbClr val="000000"/>
                </a:solidFill>
              </a:rPr>
              <a:t>分析結果①－２</a:t>
            </a:r>
            <a:endParaRPr lang="ja-JP" altLang="en-US" dirty="0"/>
          </a:p>
        </p:txBody>
      </p:sp>
      <p:sp>
        <p:nvSpPr>
          <p:cNvPr id="89092" name="AutoShape 3"/>
          <p:cNvSpPr>
            <a:spLocks noChangeArrowheads="1"/>
          </p:cNvSpPr>
          <p:nvPr/>
        </p:nvSpPr>
        <p:spPr bwMode="auto">
          <a:xfrm>
            <a:off x="271463" y="1341438"/>
            <a:ext cx="9217247" cy="5328716"/>
          </a:xfrm>
          <a:prstGeom prst="roundRect">
            <a:avLst>
              <a:gd name="adj" fmla="val 9153"/>
            </a:avLst>
          </a:prstGeom>
          <a:gradFill rotWithShape="1">
            <a:gsLst>
              <a:gs pos="0">
                <a:srgbClr val="CCFF99"/>
              </a:gs>
              <a:gs pos="50000">
                <a:srgbClr val="FFFFFF"/>
              </a:gs>
              <a:gs pos="100000">
                <a:srgbClr val="CCFF99"/>
              </a:gs>
            </a:gsLst>
            <a:lin ang="2700000" scaled="1"/>
          </a:gradFill>
          <a:ln w="9525">
            <a:solidFill>
              <a:schemeClr val="tx1"/>
            </a:solidFill>
            <a:round/>
            <a:headEnd/>
            <a:tailEnd/>
          </a:ln>
        </p:spPr>
        <p:txBody>
          <a:bodyPr lIns="95793" tIns="47896" rIns="95793" bIns="47896" anchor="t" anchorCtr="0"/>
          <a:lstStyle>
            <a:lvl1pPr marL="231775" indent="-2317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457200" indent="-457200">
              <a:lnSpc>
                <a:spcPct val="150000"/>
              </a:lnSpc>
              <a:buFont typeface="+mj-ea"/>
              <a:buAutoNum type="circleNumDbPlain"/>
            </a:pPr>
            <a:r>
              <a:rPr lang="ja-JP" altLang="en-US" sz="2400" b="1" dirty="0">
                <a:latin typeface="HG丸ｺﾞｼｯｸM-PRO" panose="020F0600000000000000" pitchFamily="50" charset="-128"/>
                <a:ea typeface="HG丸ｺﾞｼｯｸM-PRO" panose="020F0600000000000000" pitchFamily="50" charset="-128"/>
              </a:rPr>
              <a:t>本制度の補償対象事例と全国の出生児との比較分析</a:t>
            </a:r>
            <a:endParaRPr lang="en-US" altLang="ja-JP" sz="2400" b="1" dirty="0">
              <a:latin typeface="HG丸ｺﾞｼｯｸM-PRO" panose="020F0600000000000000" pitchFamily="50" charset="-128"/>
              <a:ea typeface="HG丸ｺﾞｼｯｸM-PRO" panose="020F0600000000000000" pitchFamily="50" charset="-128"/>
            </a:endParaRPr>
          </a:p>
          <a:p>
            <a:pPr marL="0" indent="0">
              <a:lnSpc>
                <a:spcPct val="150000"/>
              </a:lnSpc>
              <a:buNone/>
            </a:pPr>
            <a:r>
              <a:rPr lang="ja-JP" altLang="en-US" sz="2200" dirty="0">
                <a:latin typeface="HG丸ｺﾞｼｯｸM-PRO" panose="020F0600000000000000" pitchFamily="50" charset="-128"/>
                <a:ea typeface="HG丸ｺﾞｼｯｸM-PRO" panose="020F0600000000000000" pitchFamily="50" charset="-128"/>
              </a:rPr>
              <a:t>本制度の補償対象</a:t>
            </a:r>
            <a:r>
              <a:rPr lang="en-US" altLang="ja-JP" sz="2200" dirty="0">
                <a:latin typeface="HG丸ｺﾞｼｯｸM-PRO" panose="020F0600000000000000" pitchFamily="50" charset="-128"/>
                <a:ea typeface="HG丸ｺﾞｼｯｸM-PRO" panose="020F0600000000000000" pitchFamily="50" charset="-128"/>
              </a:rPr>
              <a:t>2010</a:t>
            </a:r>
            <a:r>
              <a:rPr lang="ja-JP" altLang="en-US" sz="2200" dirty="0">
                <a:latin typeface="HG丸ｺﾞｼｯｸM-PRO" panose="020F0600000000000000" pitchFamily="50" charset="-128"/>
                <a:ea typeface="HG丸ｺﾞｼｯｸM-PRO" panose="020F0600000000000000" pitchFamily="50" charset="-128"/>
              </a:rPr>
              <a:t>年出生児事例に、高齢出産および多胎が多い傾向にあった。</a:t>
            </a:r>
            <a:endParaRPr lang="en-US" altLang="ja-JP" sz="2200" dirty="0">
              <a:latin typeface="HG丸ｺﾞｼｯｸM-PRO" panose="020F0600000000000000" pitchFamily="50" charset="-128"/>
              <a:ea typeface="HG丸ｺﾞｼｯｸM-PRO" panose="020F0600000000000000" pitchFamily="50" charset="-128"/>
            </a:endParaRPr>
          </a:p>
        </p:txBody>
      </p:sp>
      <p:sp>
        <p:nvSpPr>
          <p:cNvPr id="6" name="Rectangle 57">
            <a:extLst>
              <a:ext uri="{FF2B5EF4-FFF2-40B4-BE49-F238E27FC236}">
                <a16:creationId xmlns:a16="http://schemas.microsoft.com/office/drawing/2014/main" id="{BDFDBE59-0EB8-4F15-A722-F7248299AAAA}"/>
              </a:ext>
            </a:extLst>
          </p:cNvPr>
          <p:cNvSpPr>
            <a:spLocks noChangeArrowheads="1"/>
          </p:cNvSpPr>
          <p:nvPr/>
        </p:nvSpPr>
        <p:spPr bwMode="auto">
          <a:xfrm>
            <a:off x="703734" y="3213770"/>
            <a:ext cx="326243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2000" dirty="0"/>
              <a:t>＜単胎・多胎別分娩件数＞</a:t>
            </a:r>
          </a:p>
        </p:txBody>
      </p:sp>
      <p:graphicFrame>
        <p:nvGraphicFramePr>
          <p:cNvPr id="3" name="表 2">
            <a:extLst>
              <a:ext uri="{FF2B5EF4-FFF2-40B4-BE49-F238E27FC236}">
                <a16:creationId xmlns:a16="http://schemas.microsoft.com/office/drawing/2014/main" id="{8FC01D0E-65D1-46A7-991A-37B2E0131910}"/>
              </a:ext>
            </a:extLst>
          </p:cNvPr>
          <p:cNvGraphicFramePr>
            <a:graphicFrameLocks noGrp="1"/>
          </p:cNvGraphicFramePr>
          <p:nvPr>
            <p:extLst/>
          </p:nvPr>
        </p:nvGraphicFramePr>
        <p:xfrm>
          <a:off x="829335" y="3604059"/>
          <a:ext cx="7632402" cy="2663749"/>
        </p:xfrm>
        <a:graphic>
          <a:graphicData uri="http://schemas.openxmlformats.org/drawingml/2006/table">
            <a:tbl>
              <a:tblPr/>
              <a:tblGrid>
                <a:gridCol w="1793268">
                  <a:extLst>
                    <a:ext uri="{9D8B030D-6E8A-4147-A177-3AD203B41FA5}">
                      <a16:colId xmlns:a16="http://schemas.microsoft.com/office/drawing/2014/main" val="1502369565"/>
                    </a:ext>
                  </a:extLst>
                </a:gridCol>
                <a:gridCol w="1384278">
                  <a:extLst>
                    <a:ext uri="{9D8B030D-6E8A-4147-A177-3AD203B41FA5}">
                      <a16:colId xmlns:a16="http://schemas.microsoft.com/office/drawing/2014/main" val="3547838790"/>
                    </a:ext>
                  </a:extLst>
                </a:gridCol>
                <a:gridCol w="1535289">
                  <a:extLst>
                    <a:ext uri="{9D8B030D-6E8A-4147-A177-3AD203B41FA5}">
                      <a16:colId xmlns:a16="http://schemas.microsoft.com/office/drawing/2014/main" val="3267446038"/>
                    </a:ext>
                  </a:extLst>
                </a:gridCol>
                <a:gridCol w="1535289">
                  <a:extLst>
                    <a:ext uri="{9D8B030D-6E8A-4147-A177-3AD203B41FA5}">
                      <a16:colId xmlns:a16="http://schemas.microsoft.com/office/drawing/2014/main" val="1892121896"/>
                    </a:ext>
                  </a:extLst>
                </a:gridCol>
                <a:gridCol w="1384278">
                  <a:extLst>
                    <a:ext uri="{9D8B030D-6E8A-4147-A177-3AD203B41FA5}">
                      <a16:colId xmlns:a16="http://schemas.microsoft.com/office/drawing/2014/main" val="3230320532"/>
                    </a:ext>
                  </a:extLst>
                </a:gridCol>
              </a:tblGrid>
              <a:tr h="553095">
                <a:tc rowSpan="2">
                  <a:txBody>
                    <a:bodyPr/>
                    <a:lstStyle/>
                    <a:p>
                      <a:pPr algn="ctr" fontAlgn="ctr"/>
                      <a:r>
                        <a:rPr lang="ja-JP" altLang="en-US" sz="1600" b="1" i="0" u="none" strike="noStrike" dirty="0">
                          <a:solidFill>
                            <a:srgbClr val="FFFFFF"/>
                          </a:solidFill>
                          <a:effectLst/>
                          <a:latin typeface="HG丸ｺﾞｼｯｸM-PRO" panose="020F0600000000000000" pitchFamily="50" charset="-128"/>
                          <a:ea typeface="HG丸ｺﾞｼｯｸM-PRO" panose="020F0600000000000000" pitchFamily="50" charset="-128"/>
                        </a:rPr>
                        <a:t>単胎・多胎の別</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gridSpan="2">
                  <a:txBody>
                    <a:bodyPr/>
                    <a:lstStyle/>
                    <a:p>
                      <a:pPr algn="ctr" fontAlgn="ctr"/>
                      <a:r>
                        <a:rPr lang="zh-TW" altLang="en-US" sz="1600" b="1" i="0" u="none" strike="noStrike" dirty="0">
                          <a:solidFill>
                            <a:srgbClr val="FFFFFF"/>
                          </a:solidFill>
                          <a:effectLst/>
                          <a:latin typeface="HG丸ｺﾞｼｯｸM-PRO" panose="020F0600000000000000" pitchFamily="50" charset="-128"/>
                          <a:ea typeface="HG丸ｺﾞｼｯｸM-PRO" panose="020F0600000000000000" pitchFamily="50" charset="-128"/>
                        </a:rPr>
                        <a:t>本制度補償対象</a:t>
                      </a:r>
                      <a:br>
                        <a:rPr lang="zh-TW" altLang="en-US" sz="1600" b="1" i="0" u="none" strike="noStrike" dirty="0">
                          <a:solidFill>
                            <a:srgbClr val="FFFFFF"/>
                          </a:solidFill>
                          <a:effectLst/>
                          <a:latin typeface="HG丸ｺﾞｼｯｸM-PRO" panose="020F0600000000000000" pitchFamily="50" charset="-128"/>
                          <a:ea typeface="HG丸ｺﾞｼｯｸM-PRO" panose="020F0600000000000000" pitchFamily="50" charset="-128"/>
                        </a:rPr>
                      </a:br>
                      <a:r>
                        <a:rPr lang="en-US" altLang="zh-TW" sz="1600" b="1" i="0" u="none" strike="noStrike" dirty="0">
                          <a:solidFill>
                            <a:srgbClr val="FFFFFF"/>
                          </a:solidFill>
                          <a:effectLst/>
                          <a:latin typeface="HG丸ｺﾞｼｯｸM-PRO" panose="020F0600000000000000" pitchFamily="50" charset="-128"/>
                          <a:ea typeface="HG丸ｺﾞｼｯｸM-PRO" panose="020F0600000000000000" pitchFamily="50" charset="-128"/>
                        </a:rPr>
                        <a:t>2010</a:t>
                      </a:r>
                      <a:r>
                        <a:rPr lang="zh-TW" altLang="en-US" sz="1600" b="1" i="0" u="none" strike="noStrike" dirty="0">
                          <a:solidFill>
                            <a:srgbClr val="FFFFFF"/>
                          </a:solidFill>
                          <a:effectLst/>
                          <a:latin typeface="HG丸ｺﾞｼｯｸM-PRO" panose="020F0600000000000000" pitchFamily="50" charset="-128"/>
                          <a:ea typeface="HG丸ｺﾞｼｯｸM-PRO" panose="020F0600000000000000" pitchFamily="50" charset="-128"/>
                        </a:rPr>
                        <a:t>年分娩件数</a:t>
                      </a:r>
                      <a:r>
                        <a:rPr lang="zh-TW" altLang="en-US" sz="1600" b="1" i="0" u="none" strike="noStrike" baseline="30000" dirty="0">
                          <a:solidFill>
                            <a:srgbClr val="FFFFFF"/>
                          </a:solidFill>
                          <a:effectLst/>
                          <a:latin typeface="HG丸ｺﾞｼｯｸM-PRO" panose="020F0600000000000000" pitchFamily="50" charset="-128"/>
                          <a:ea typeface="HG丸ｺﾞｼｯｸM-PRO" panose="020F0600000000000000" pitchFamily="50" charset="-128"/>
                        </a:rPr>
                        <a:t>注</a:t>
                      </a:r>
                      <a:r>
                        <a:rPr lang="en-US" altLang="zh-TW" sz="1600" b="1" i="0" u="none" strike="noStrike" baseline="30000" dirty="0">
                          <a:solidFill>
                            <a:srgbClr val="FFFFFF"/>
                          </a:solidFill>
                          <a:effectLst/>
                          <a:latin typeface="HG丸ｺﾞｼｯｸM-PRO" panose="020F0600000000000000" pitchFamily="50" charset="-128"/>
                          <a:ea typeface="HG丸ｺﾞｼｯｸM-PRO" panose="020F0600000000000000" pitchFamily="50" charset="-128"/>
                        </a:rPr>
                        <a:t>1</a:t>
                      </a:r>
                      <a:r>
                        <a:rPr lang="zh-TW" altLang="en-US" sz="1600" b="1" i="0" u="none" strike="noStrike" baseline="30000" dirty="0">
                          <a:solidFill>
                            <a:srgbClr val="FFFFFF"/>
                          </a:solidFill>
                          <a:effectLst/>
                          <a:latin typeface="HG丸ｺﾞｼｯｸM-PRO" panose="020F0600000000000000" pitchFamily="50" charset="-128"/>
                          <a:ea typeface="HG丸ｺﾞｼｯｸM-PRO" panose="020F0600000000000000" pitchFamily="50" charset="-128"/>
                        </a:rPr>
                        <a:t>）</a:t>
                      </a:r>
                      <a:endParaRPr lang="zh-TW" altLang="en-US" sz="1600" b="1" i="0" u="none" strike="noStrike" dirty="0">
                        <a:solidFill>
                          <a:srgbClr val="FFFFFF"/>
                        </a:solidFill>
                        <a:effectLst/>
                        <a:latin typeface="HG丸ｺﾞｼｯｸM-PRO" panose="020F0600000000000000" pitchFamily="50" charset="-128"/>
                        <a:ea typeface="HG丸ｺﾞｼｯｸM-PRO" panose="020F0600000000000000"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hMerge="1">
                  <a:txBody>
                    <a:bodyPr/>
                    <a:lstStyle/>
                    <a:p>
                      <a:endParaRPr kumimoji="1" lang="ja-JP" altLang="en-US"/>
                    </a:p>
                  </a:txBody>
                  <a:tcPr/>
                </a:tc>
                <a:tc gridSpan="2">
                  <a:txBody>
                    <a:bodyPr/>
                    <a:lstStyle/>
                    <a:p>
                      <a:pPr algn="ctr" fontAlgn="ctr"/>
                      <a:r>
                        <a:rPr lang="ja-JP" altLang="en-US" sz="1600" b="1" i="0" u="none" strike="noStrike" dirty="0">
                          <a:solidFill>
                            <a:srgbClr val="FFFFFF"/>
                          </a:solidFill>
                          <a:effectLst/>
                          <a:latin typeface="HG丸ｺﾞｼｯｸM-PRO" panose="020F0600000000000000" pitchFamily="50" charset="-128"/>
                          <a:ea typeface="HG丸ｺﾞｼｯｸM-PRO" panose="020F0600000000000000" pitchFamily="50" charset="-128"/>
                        </a:rPr>
                        <a:t>人口動態調査より</a:t>
                      </a:r>
                      <a:r>
                        <a:rPr lang="en-US" altLang="ja-JP" sz="1600" b="1" i="0" u="none" strike="noStrike" baseline="30000" dirty="0">
                          <a:solidFill>
                            <a:srgbClr val="FFFFFF"/>
                          </a:solidFill>
                          <a:effectLst/>
                          <a:latin typeface="HG丸ｺﾞｼｯｸM-PRO" panose="020F0600000000000000" pitchFamily="50" charset="-128"/>
                          <a:ea typeface="HG丸ｺﾞｼｯｸM-PRO" panose="020F0600000000000000" pitchFamily="50" charset="-128"/>
                        </a:rPr>
                        <a:t>6</a:t>
                      </a:r>
                      <a:r>
                        <a:rPr lang="ja-JP" altLang="en-US" sz="1600" b="1" i="0" u="none" strike="noStrike" baseline="30000" dirty="0">
                          <a:solidFill>
                            <a:srgbClr val="FFFFFF"/>
                          </a:solidFill>
                          <a:effectLst/>
                          <a:latin typeface="HG丸ｺﾞｼｯｸM-PRO" panose="020F0600000000000000" pitchFamily="50" charset="-128"/>
                          <a:ea typeface="HG丸ｺﾞｼｯｸM-PRO" panose="020F0600000000000000" pitchFamily="50" charset="-128"/>
                        </a:rPr>
                        <a:t>）</a:t>
                      </a:r>
                      <a:br>
                        <a:rPr lang="ja-JP" altLang="en-US" sz="1600" b="1" i="0" u="none" strike="noStrike" baseline="30000" dirty="0">
                          <a:solidFill>
                            <a:srgbClr val="FFFFFF"/>
                          </a:solidFill>
                          <a:effectLst/>
                          <a:latin typeface="HG丸ｺﾞｼｯｸM-PRO" panose="020F0600000000000000" pitchFamily="50" charset="-128"/>
                          <a:ea typeface="HG丸ｺﾞｼｯｸM-PRO" panose="020F0600000000000000" pitchFamily="50" charset="-128"/>
                        </a:rPr>
                      </a:br>
                      <a:r>
                        <a:rPr lang="en-US" altLang="ja-JP" sz="1600" b="1" i="0" u="none" strike="noStrike" dirty="0">
                          <a:solidFill>
                            <a:srgbClr val="FFFFFF"/>
                          </a:solidFill>
                          <a:effectLst/>
                          <a:latin typeface="HG丸ｺﾞｼｯｸM-PRO" panose="020F0600000000000000" pitchFamily="50" charset="-128"/>
                          <a:ea typeface="HG丸ｺﾞｼｯｸM-PRO" panose="020F0600000000000000" pitchFamily="50" charset="-128"/>
                        </a:rPr>
                        <a:t>2010</a:t>
                      </a:r>
                      <a:r>
                        <a:rPr lang="ja-JP" altLang="en-US" sz="1600" b="1" i="0" u="none" strike="noStrike" dirty="0">
                          <a:solidFill>
                            <a:srgbClr val="FFFFFF"/>
                          </a:solidFill>
                          <a:effectLst/>
                          <a:latin typeface="HG丸ｺﾞｼｯｸM-PRO" panose="020F0600000000000000" pitchFamily="50" charset="-128"/>
                          <a:ea typeface="HG丸ｺﾞｼｯｸM-PRO" panose="020F0600000000000000" pitchFamily="50" charset="-128"/>
                        </a:rPr>
                        <a:t>年分娩件数</a:t>
                      </a:r>
                      <a:r>
                        <a:rPr lang="ja-JP" altLang="en-US" sz="1600" b="1" i="0" u="none" strike="noStrike" baseline="30000" dirty="0">
                          <a:solidFill>
                            <a:srgbClr val="FFFFFF"/>
                          </a:solidFill>
                          <a:effectLst/>
                          <a:latin typeface="HG丸ｺﾞｼｯｸM-PRO" panose="020F0600000000000000" pitchFamily="50" charset="-128"/>
                          <a:ea typeface="HG丸ｺﾞｼｯｸM-PRO" panose="020F0600000000000000" pitchFamily="50" charset="-128"/>
                        </a:rPr>
                        <a:t>注</a:t>
                      </a:r>
                      <a:r>
                        <a:rPr lang="en-US" altLang="ja-JP" sz="1600" b="1" i="0" u="none" strike="noStrike" baseline="30000" dirty="0">
                          <a:solidFill>
                            <a:srgbClr val="FFFFFF"/>
                          </a:solidFill>
                          <a:effectLst/>
                          <a:latin typeface="HG丸ｺﾞｼｯｸM-PRO" panose="020F0600000000000000" pitchFamily="50" charset="-128"/>
                          <a:ea typeface="HG丸ｺﾞｼｯｸM-PRO" panose="020F0600000000000000" pitchFamily="50" charset="-128"/>
                        </a:rPr>
                        <a:t>2</a:t>
                      </a:r>
                      <a:r>
                        <a:rPr lang="ja-JP" altLang="en-US" sz="1600" b="1" i="0" u="none" strike="noStrike" baseline="30000" dirty="0">
                          <a:solidFill>
                            <a:srgbClr val="FFFFFF"/>
                          </a:solidFill>
                          <a:effectLst/>
                          <a:latin typeface="HG丸ｺﾞｼｯｸM-PRO" panose="020F0600000000000000" pitchFamily="50" charset="-128"/>
                          <a:ea typeface="HG丸ｺﾞｼｯｸM-PRO" panose="020F0600000000000000" pitchFamily="50" charset="-128"/>
                        </a:rPr>
                        <a:t>）</a:t>
                      </a:r>
                      <a:endParaRPr lang="ja-JP" altLang="en-US" sz="1600" b="1" i="0" u="none" strike="noStrike" dirty="0">
                        <a:solidFill>
                          <a:srgbClr val="FFFFFF"/>
                        </a:solidFill>
                        <a:effectLst/>
                        <a:latin typeface="HG丸ｺﾞｼｯｸM-PRO" panose="020F0600000000000000" pitchFamily="50" charset="-128"/>
                        <a:ea typeface="HG丸ｺﾞｼｯｸM-PRO" panose="020F0600000000000000"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hMerge="1">
                  <a:txBody>
                    <a:bodyPr/>
                    <a:lstStyle/>
                    <a:p>
                      <a:endParaRPr kumimoji="1" lang="ja-JP" altLang="en-US"/>
                    </a:p>
                  </a:txBody>
                  <a:tcPr/>
                </a:tc>
                <a:extLst>
                  <a:ext uri="{0D108BD9-81ED-4DB2-BD59-A6C34878D82A}">
                    <a16:rowId xmlns:a16="http://schemas.microsoft.com/office/drawing/2014/main" val="1192270779"/>
                  </a:ext>
                </a:extLst>
              </a:tr>
              <a:tr h="221511">
                <a:tc vMerge="1">
                  <a:txBody>
                    <a:bodyPr/>
                    <a:lstStyle/>
                    <a:p>
                      <a:endParaRPr kumimoji="1" lang="ja-JP" altLang="en-US"/>
                    </a:p>
                  </a:txBody>
                  <a:tcPr/>
                </a:tc>
                <a:tc>
                  <a:txBody>
                    <a:bodyPr/>
                    <a:lstStyle/>
                    <a:p>
                      <a:pPr algn="ctr" fontAlgn="ctr"/>
                      <a:r>
                        <a:rPr lang="ja-JP" altLang="en-US" sz="1600" b="1" i="0" u="none" strike="noStrike" dirty="0">
                          <a:solidFill>
                            <a:srgbClr val="FFFFFF"/>
                          </a:solidFill>
                          <a:effectLst/>
                          <a:latin typeface="HG丸ｺﾞｼｯｸM-PRO" panose="020F0600000000000000" pitchFamily="50" charset="-128"/>
                          <a:ea typeface="HG丸ｺﾞｼｯｸM-PRO" panose="020F0600000000000000" pitchFamily="50" charset="-128"/>
                        </a:rPr>
                        <a:t>件数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ja-JP" altLang="en-US" sz="1600" b="1" i="0" u="none" strike="noStrike" dirty="0">
                          <a:solidFill>
                            <a:srgbClr val="FFFFFF"/>
                          </a:solidFill>
                          <a:effectLst/>
                          <a:latin typeface="HG丸ｺﾞｼｯｸM-PRO" panose="020F0600000000000000" pitchFamily="50" charset="-128"/>
                          <a:ea typeface="HG丸ｺﾞｼｯｸM-PRO" panose="020F0600000000000000" pitchFamily="50" charset="-12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ja-JP" altLang="en-US" sz="1600" b="1" i="0" u="none" strike="noStrike" dirty="0">
                          <a:solidFill>
                            <a:srgbClr val="FFFFFF"/>
                          </a:solidFill>
                          <a:effectLst/>
                          <a:latin typeface="HG丸ｺﾞｼｯｸM-PRO" panose="020F0600000000000000" pitchFamily="50" charset="-128"/>
                          <a:ea typeface="HG丸ｺﾞｼｯｸM-PRO" panose="020F0600000000000000" pitchFamily="50" charset="-128"/>
                        </a:rPr>
                        <a:t>件数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ja-JP" altLang="en-US" sz="1600" b="1" i="0" u="none" strike="noStrike">
                          <a:solidFill>
                            <a:srgbClr val="FFFFFF"/>
                          </a:solidFill>
                          <a:effectLst/>
                          <a:latin typeface="HG丸ｺﾞｼｯｸM-PRO" panose="020F0600000000000000" pitchFamily="50" charset="-128"/>
                          <a:ea typeface="HG丸ｺﾞｼｯｸM-PRO" panose="020F0600000000000000" pitchFamily="50" charset="-12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1580955712"/>
                  </a:ext>
                </a:extLst>
              </a:tr>
              <a:tr h="221511">
                <a:tc>
                  <a:txBody>
                    <a:bodyPr/>
                    <a:lstStyle/>
                    <a:p>
                      <a:pPr algn="l" fontAlgn="ctr"/>
                      <a:r>
                        <a:rPr lang="ja-JP" altLang="en-US" sz="1600" b="0" i="0" u="none" strike="noStrike">
                          <a:solidFill>
                            <a:srgbClr val="000000"/>
                          </a:solidFill>
                          <a:effectLst/>
                          <a:latin typeface="HG丸ｺﾞｼｯｸM-PRO" panose="020F0600000000000000" pitchFamily="50" charset="-128"/>
                          <a:ea typeface="HG丸ｺﾞｼｯｸM-PRO" panose="020F0600000000000000" pitchFamily="50" charset="-128"/>
                        </a:rPr>
                        <a:t>単胎</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1600" b="0" i="0" u="none" strike="noStrike" dirty="0">
                          <a:solidFill>
                            <a:srgbClr val="000000"/>
                          </a:solidFill>
                          <a:effectLst/>
                          <a:latin typeface="HG丸ｺﾞｼｯｸM-PRO" panose="020F0600000000000000" pitchFamily="50" charset="-128"/>
                          <a:ea typeface="HG丸ｺﾞｼｯｸM-PRO" panose="020F0600000000000000" pitchFamily="50" charset="-128"/>
                        </a:rPr>
                        <a:t>356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1600" b="0" i="0" u="none" strike="noStrike" dirty="0">
                          <a:solidFill>
                            <a:srgbClr val="000000"/>
                          </a:solidFill>
                          <a:effectLst/>
                          <a:latin typeface="HG丸ｺﾞｼｯｸM-PRO" panose="020F0600000000000000" pitchFamily="50" charset="-128"/>
                          <a:ea typeface="HG丸ｺﾞｼｯｸM-PRO" panose="020F0600000000000000" pitchFamily="50" charset="-128"/>
                        </a:rPr>
                        <a:t>93.4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1600" b="0" i="0" u="none" strike="noStrike" dirty="0">
                          <a:solidFill>
                            <a:srgbClr val="000000"/>
                          </a:solidFill>
                          <a:effectLst/>
                          <a:latin typeface="HG丸ｺﾞｼｯｸM-PRO" panose="020F0600000000000000" pitchFamily="50" charset="-128"/>
                          <a:ea typeface="HG丸ｺﾞｼｯｸM-PRO" panose="020F0600000000000000" pitchFamily="50" charset="-128"/>
                        </a:rPr>
                        <a:t>1,076,562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1600" b="0" i="0" u="none" strike="noStrike">
                          <a:solidFill>
                            <a:srgbClr val="000000"/>
                          </a:solidFill>
                          <a:effectLst/>
                          <a:latin typeface="HG丸ｺﾞｼｯｸM-PRO" panose="020F0600000000000000" pitchFamily="50" charset="-128"/>
                          <a:ea typeface="HG丸ｺﾞｼｯｸM-PRO" panose="020F0600000000000000" pitchFamily="50" charset="-128"/>
                        </a:rPr>
                        <a:t>99.0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616205514"/>
                  </a:ext>
                </a:extLst>
              </a:tr>
              <a:tr h="233818">
                <a:tc>
                  <a:txBody>
                    <a:bodyPr/>
                    <a:lstStyle/>
                    <a:p>
                      <a:pPr algn="l" fontAlgn="ctr"/>
                      <a:r>
                        <a:rPr lang="ja-JP" altLang="en-US" sz="1600" b="0" i="0" u="none" strike="noStrike">
                          <a:solidFill>
                            <a:srgbClr val="000000"/>
                          </a:solidFill>
                          <a:effectLst/>
                          <a:latin typeface="HG丸ｺﾞｼｯｸM-PRO" panose="020F0600000000000000" pitchFamily="50" charset="-128"/>
                          <a:ea typeface="HG丸ｺﾞｼｯｸM-PRO" panose="020F0600000000000000" pitchFamily="50" charset="-128"/>
                        </a:rPr>
                        <a:t>多胎</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1600" b="0" i="0" u="none" strike="noStrike" dirty="0">
                          <a:solidFill>
                            <a:srgbClr val="000000"/>
                          </a:solidFill>
                          <a:effectLst/>
                          <a:latin typeface="HG丸ｺﾞｼｯｸM-PRO" panose="020F0600000000000000" pitchFamily="50" charset="-128"/>
                          <a:ea typeface="HG丸ｺﾞｼｯｸM-PRO" panose="020F0600000000000000" pitchFamily="50" charset="-128"/>
                        </a:rPr>
                        <a:t>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1600" b="0" i="0" u="none" strike="noStrike" dirty="0">
                          <a:solidFill>
                            <a:srgbClr val="000000"/>
                          </a:solidFill>
                          <a:effectLst/>
                          <a:latin typeface="HG丸ｺﾞｼｯｸM-PRO" panose="020F0600000000000000" pitchFamily="50" charset="-128"/>
                          <a:ea typeface="HG丸ｺﾞｼｯｸM-PRO" panose="020F0600000000000000" pitchFamily="50" charset="-128"/>
                        </a:rPr>
                        <a:t>6.6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1600" b="0" i="0" u="none" strike="noStrike" dirty="0">
                          <a:solidFill>
                            <a:srgbClr val="000000"/>
                          </a:solidFill>
                          <a:effectLst/>
                          <a:latin typeface="HG丸ｺﾞｼｯｸM-PRO" panose="020F0600000000000000" pitchFamily="50" charset="-128"/>
                          <a:ea typeface="HG丸ｺﾞｼｯｸM-PRO" panose="020F0600000000000000" pitchFamily="50" charset="-128"/>
                        </a:rPr>
                        <a:t>10,558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1600" b="0" i="0" u="none" strike="noStrike" dirty="0">
                          <a:solidFill>
                            <a:srgbClr val="000000"/>
                          </a:solidFill>
                          <a:effectLst/>
                          <a:latin typeface="HG丸ｺﾞｼｯｸM-PRO" panose="020F0600000000000000" pitchFamily="50" charset="-128"/>
                          <a:ea typeface="HG丸ｺﾞｼｯｸM-PRO" panose="020F0600000000000000" pitchFamily="50" charset="-128"/>
                        </a:rPr>
                        <a:t>1.0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547103179"/>
                  </a:ext>
                </a:extLst>
              </a:tr>
              <a:tr h="233818">
                <a:tc>
                  <a:txBody>
                    <a:bodyPr/>
                    <a:lstStyle/>
                    <a:p>
                      <a:pPr algn="ctr" fontAlgn="ctr"/>
                      <a:r>
                        <a:rPr lang="ja-JP" altLang="en-US" sz="1600" b="0" i="0" u="none" strike="noStrike">
                          <a:solidFill>
                            <a:srgbClr val="000000"/>
                          </a:solidFill>
                          <a:effectLst/>
                          <a:latin typeface="HG丸ｺﾞｼｯｸM-PRO" panose="020F0600000000000000" pitchFamily="50" charset="-128"/>
                          <a:ea typeface="HG丸ｺﾞｼｯｸM-PRO" panose="020F0600000000000000" pitchFamily="50" charset="-128"/>
                        </a:rPr>
                        <a:t>合計</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altLang="ja-JP" sz="1600" b="0" i="0" u="none" strike="noStrike" dirty="0">
                          <a:solidFill>
                            <a:srgbClr val="000000"/>
                          </a:solidFill>
                          <a:effectLst/>
                          <a:latin typeface="HG丸ｺﾞｼｯｸM-PRO" panose="020F0600000000000000" pitchFamily="50" charset="-128"/>
                          <a:ea typeface="HG丸ｺﾞｼｯｸM-PRO" panose="020F0600000000000000" pitchFamily="50" charset="-128"/>
                        </a:rPr>
                        <a:t>381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altLang="ja-JP" sz="1600" b="0" i="0" u="none" strike="noStrike" dirty="0">
                          <a:solidFill>
                            <a:srgbClr val="000000"/>
                          </a:solidFill>
                          <a:effectLst/>
                          <a:latin typeface="HG丸ｺﾞｼｯｸM-PRO" panose="020F0600000000000000" pitchFamily="50" charset="-128"/>
                          <a:ea typeface="HG丸ｺﾞｼｯｸM-PRO" panose="020F0600000000000000" pitchFamily="50" charset="-128"/>
                        </a:rPr>
                        <a:t>100.0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altLang="ja-JP" sz="1600" b="0" i="0" u="none" strike="noStrike" dirty="0">
                          <a:solidFill>
                            <a:srgbClr val="000000"/>
                          </a:solidFill>
                          <a:effectLst/>
                          <a:latin typeface="HG丸ｺﾞｼｯｸM-PRO" panose="020F0600000000000000" pitchFamily="50" charset="-128"/>
                          <a:ea typeface="HG丸ｺﾞｼｯｸM-PRO" panose="020F0600000000000000" pitchFamily="50" charset="-128"/>
                        </a:rPr>
                        <a:t>1,087,148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altLang="ja-JP" sz="1600" b="0" i="0" u="none" strike="noStrike" dirty="0">
                          <a:solidFill>
                            <a:srgbClr val="000000"/>
                          </a:solidFill>
                          <a:effectLst/>
                          <a:latin typeface="HG丸ｺﾞｼｯｸM-PRO" panose="020F0600000000000000" pitchFamily="50" charset="-128"/>
                          <a:ea typeface="HG丸ｺﾞｼｯｸM-PRO" panose="020F0600000000000000" pitchFamily="50" charset="-128"/>
                        </a:rPr>
                        <a:t>100.0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596019930"/>
                  </a:ext>
                </a:extLst>
              </a:tr>
              <a:tr h="131388">
                <a:tc gridSpan="5">
                  <a:txBody>
                    <a:bodyPr/>
                    <a:lstStyle/>
                    <a:p>
                      <a:pPr algn="l" fontAlgn="t"/>
                      <a:r>
                        <a:rPr lang="ja-JP" altLang="en-US" sz="1000" b="0" i="0" u="none" strike="noStrike" dirty="0">
                          <a:solidFill>
                            <a:srgbClr val="000000"/>
                          </a:solidFill>
                          <a:effectLst/>
                          <a:latin typeface="HG丸ｺﾞｼｯｸM-PRO" panose="020F0600000000000000" pitchFamily="50" charset="-128"/>
                          <a:ea typeface="HG丸ｺﾞｼｯｸM-PRO" panose="020F0600000000000000" pitchFamily="50" charset="-128"/>
                        </a:rPr>
                        <a:t>注</a:t>
                      </a:r>
                      <a:r>
                        <a:rPr lang="en-US" altLang="ja-JP" sz="1000" b="0" i="0" u="none" strike="noStrike" dirty="0">
                          <a:solidFill>
                            <a:srgbClr val="000000"/>
                          </a:solidFill>
                          <a:effectLst/>
                          <a:latin typeface="HG丸ｺﾞｼｯｸM-PRO" panose="020F0600000000000000" pitchFamily="50" charset="-128"/>
                          <a:ea typeface="HG丸ｺﾞｼｯｸM-PRO" panose="020F0600000000000000" pitchFamily="50" charset="-128"/>
                        </a:rPr>
                        <a:t>1</a:t>
                      </a:r>
                      <a:r>
                        <a:rPr lang="ja-JP" altLang="en-US" sz="1000" b="0" i="0" u="none" strike="noStrike" dirty="0">
                          <a:solidFill>
                            <a:srgbClr val="000000"/>
                          </a:solidFill>
                          <a:effectLst/>
                          <a:latin typeface="HG丸ｺﾞｼｯｸM-PRO" panose="020F0600000000000000" pitchFamily="50" charset="-128"/>
                          <a:ea typeface="HG丸ｺﾞｼｯｸM-PRO" panose="020F0600000000000000" pitchFamily="50" charset="-128"/>
                        </a:rPr>
                        <a:t>）分娩件数のため、</a:t>
                      </a:r>
                      <a:r>
                        <a:rPr lang="en-US" altLang="ja-JP" sz="1000" b="0" i="0" u="none" strike="noStrike" dirty="0">
                          <a:solidFill>
                            <a:srgbClr val="000000"/>
                          </a:solidFill>
                          <a:effectLst/>
                          <a:latin typeface="HG丸ｺﾞｼｯｸM-PRO" panose="020F0600000000000000" pitchFamily="50" charset="-128"/>
                          <a:ea typeface="HG丸ｺﾞｼｯｸM-PRO" panose="020F0600000000000000" pitchFamily="50" charset="-128"/>
                        </a:rPr>
                        <a:t>1</a:t>
                      </a:r>
                      <a:r>
                        <a:rPr lang="ja-JP" altLang="en-US" sz="1000" b="0" i="0" u="none" strike="noStrike" dirty="0">
                          <a:solidFill>
                            <a:srgbClr val="000000"/>
                          </a:solidFill>
                          <a:effectLst/>
                          <a:latin typeface="HG丸ｺﾞｼｯｸM-PRO" panose="020F0600000000000000" pitchFamily="50" charset="-128"/>
                          <a:ea typeface="HG丸ｺﾞｼｯｸM-PRO" panose="020F0600000000000000" pitchFamily="50" charset="-128"/>
                        </a:rPr>
                        <a:t>妊産婦につき</a:t>
                      </a:r>
                      <a:r>
                        <a:rPr lang="en-US" altLang="ja-JP" sz="1000" b="0" i="0" u="none" strike="noStrike" dirty="0">
                          <a:solidFill>
                            <a:srgbClr val="000000"/>
                          </a:solidFill>
                          <a:effectLst/>
                          <a:latin typeface="HG丸ｺﾞｼｯｸM-PRO" panose="020F0600000000000000" pitchFamily="50" charset="-128"/>
                          <a:ea typeface="HG丸ｺﾞｼｯｸM-PRO" panose="020F0600000000000000" pitchFamily="50" charset="-128"/>
                        </a:rPr>
                        <a:t>1</a:t>
                      </a:r>
                      <a:r>
                        <a:rPr lang="ja-JP" altLang="en-US" sz="1000" b="0" i="0" u="none" strike="noStrike" dirty="0">
                          <a:solidFill>
                            <a:srgbClr val="000000"/>
                          </a:solidFill>
                          <a:effectLst/>
                          <a:latin typeface="HG丸ｺﾞｼｯｸM-PRO" panose="020F0600000000000000" pitchFamily="50" charset="-128"/>
                          <a:ea typeface="HG丸ｺﾞｼｯｸM-PRO" panose="020F0600000000000000" pitchFamily="50" charset="-128"/>
                        </a:rPr>
                        <a:t>件として集計しており、補償対象数とは異なる。</a:t>
                      </a:r>
                    </a:p>
                  </a:txBody>
                  <a:tcPr marL="9525" marR="9525" marT="9525" marB="0">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66780159"/>
                  </a:ext>
                </a:extLst>
              </a:tr>
              <a:tr h="935269">
                <a:tc gridSpan="5">
                  <a:txBody>
                    <a:bodyPr/>
                    <a:lstStyle/>
                    <a:p>
                      <a:pPr algn="l" fontAlgn="t"/>
                      <a:r>
                        <a:rPr lang="ja-JP" altLang="en-US" sz="1000" b="0" i="0" u="none" strike="noStrike" dirty="0">
                          <a:solidFill>
                            <a:srgbClr val="000000"/>
                          </a:solidFill>
                          <a:effectLst/>
                          <a:latin typeface="HG丸ｺﾞｼｯｸM-PRO" panose="020F0600000000000000" pitchFamily="50" charset="-128"/>
                          <a:ea typeface="HG丸ｺﾞｼｯｸM-PRO" panose="020F0600000000000000" pitchFamily="50" charset="-128"/>
                        </a:rPr>
                        <a:t>注</a:t>
                      </a:r>
                      <a:r>
                        <a:rPr lang="en-US" altLang="ja-JP" sz="1000" b="0" i="0" u="none" strike="noStrike" dirty="0">
                          <a:solidFill>
                            <a:srgbClr val="000000"/>
                          </a:solidFill>
                          <a:effectLst/>
                          <a:latin typeface="HG丸ｺﾞｼｯｸM-PRO" panose="020F0600000000000000" pitchFamily="50" charset="-128"/>
                          <a:ea typeface="HG丸ｺﾞｼｯｸM-PRO" panose="020F0600000000000000" pitchFamily="50" charset="-128"/>
                        </a:rPr>
                        <a:t>2</a:t>
                      </a:r>
                      <a:r>
                        <a:rPr lang="ja-JP" altLang="en-US" sz="1000" b="0" i="0" u="none" strike="noStrike" dirty="0">
                          <a:solidFill>
                            <a:srgbClr val="000000"/>
                          </a:solidFill>
                          <a:effectLst/>
                          <a:latin typeface="HG丸ｺﾞｼｯｸM-PRO" panose="020F0600000000000000" pitchFamily="50" charset="-128"/>
                          <a:ea typeface="HG丸ｺﾞｼｯｸM-PRO" panose="020F0600000000000000" pitchFamily="50" charset="-128"/>
                        </a:rPr>
                        <a:t>）</a:t>
                      </a:r>
                      <a:r>
                        <a:rPr lang="en-US" altLang="ja-JP" sz="1000" b="0" i="0" u="none" strike="noStrike" dirty="0">
                          <a:solidFill>
                            <a:srgbClr val="000000"/>
                          </a:solidFill>
                          <a:effectLst/>
                          <a:latin typeface="HG丸ｺﾞｼｯｸM-PRO" panose="020F0600000000000000" pitchFamily="50" charset="-128"/>
                          <a:ea typeface="HG丸ｺﾞｼｯｸM-PRO" panose="020F0600000000000000" pitchFamily="50" charset="-128"/>
                        </a:rPr>
                        <a:t>2010</a:t>
                      </a:r>
                      <a:r>
                        <a:rPr lang="ja-JP" altLang="en-US" sz="1000" b="0" i="0" u="none" strike="noStrike" dirty="0">
                          <a:solidFill>
                            <a:srgbClr val="000000"/>
                          </a:solidFill>
                          <a:effectLst/>
                          <a:latin typeface="HG丸ｺﾞｼｯｸM-PRO" panose="020F0600000000000000" pitchFamily="50" charset="-128"/>
                          <a:ea typeface="HG丸ｺﾞｼｯｸM-PRO" panose="020F0600000000000000" pitchFamily="50" charset="-128"/>
                        </a:rPr>
                        <a:t>年の人口動態調査より、「単産－複産（複産の種類・出生－死産の組合せ）別にみた年次別分娩件数」の「単産」を「単胎」、「複産」を「多胎」とした。合計には、死産の単産・複産の別不詳を含む。分娩件数とは出産（出生及び死産）をした母の数である。</a:t>
                      </a:r>
                    </a:p>
                  </a:txBody>
                  <a:tcPr marL="9525" marR="9525" marT="9525" marB="0">
                    <a:lnL>
                      <a:noFill/>
                    </a:lnL>
                    <a:lnR>
                      <a:noFill/>
                    </a:lnR>
                    <a:lnT>
                      <a:noFill/>
                    </a:lnT>
                    <a:lnB>
                      <a:noFill/>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077565201"/>
                  </a:ext>
                </a:extLst>
              </a:tr>
            </a:tbl>
          </a:graphicData>
        </a:graphic>
      </p:graphicFrame>
      <p:sp>
        <p:nvSpPr>
          <p:cNvPr id="10" name="Rectangle 57">
            <a:extLst>
              <a:ext uri="{FF2B5EF4-FFF2-40B4-BE49-F238E27FC236}">
                <a16:creationId xmlns:a16="http://schemas.microsoft.com/office/drawing/2014/main" id="{D19890E2-40DB-4472-99A1-ED058DA620BB}"/>
              </a:ext>
            </a:extLst>
          </p:cNvPr>
          <p:cNvSpPr>
            <a:spLocks noChangeArrowheads="1"/>
          </p:cNvSpPr>
          <p:nvPr/>
        </p:nvSpPr>
        <p:spPr bwMode="auto">
          <a:xfrm>
            <a:off x="800648" y="6401766"/>
            <a:ext cx="845519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000" dirty="0">
                <a:latin typeface="+mj-ea"/>
              </a:rPr>
              <a:t>出典：</a:t>
            </a:r>
            <a:r>
              <a:rPr lang="en-US" altLang="ja-JP" sz="1000" dirty="0">
                <a:latin typeface="+mj-ea"/>
              </a:rPr>
              <a:t>6</a:t>
            </a:r>
            <a:r>
              <a:rPr lang="ja-JP" altLang="en-US" sz="1000" dirty="0">
                <a:latin typeface="+mj-ea"/>
              </a:rPr>
              <a:t>）平成</a:t>
            </a:r>
            <a:r>
              <a:rPr lang="en-US" altLang="ja-JP" sz="1000" dirty="0">
                <a:latin typeface="+mj-ea"/>
              </a:rPr>
              <a:t>22 </a:t>
            </a:r>
            <a:r>
              <a:rPr lang="ja-JP" altLang="en-US" sz="1000" dirty="0">
                <a:latin typeface="+mj-ea"/>
              </a:rPr>
              <a:t>年　人口動態調査　上巻　出生　第</a:t>
            </a:r>
            <a:r>
              <a:rPr lang="en-US" altLang="ja-JP" sz="1000" dirty="0">
                <a:latin typeface="+mj-ea"/>
              </a:rPr>
              <a:t>4 </a:t>
            </a:r>
            <a:r>
              <a:rPr lang="ja-JP" altLang="en-US" sz="1000" dirty="0">
                <a:latin typeface="+mj-ea"/>
              </a:rPr>
              <a:t>－ </a:t>
            </a:r>
            <a:r>
              <a:rPr lang="en-US" altLang="ja-JP" sz="1000" dirty="0">
                <a:latin typeface="+mj-ea"/>
              </a:rPr>
              <a:t>36 </a:t>
            </a:r>
            <a:r>
              <a:rPr lang="ja-JP" altLang="en-US" sz="1000" dirty="0">
                <a:latin typeface="+mj-ea"/>
              </a:rPr>
              <a:t>表　単産－複産（複産の種類・出生－死産の組合せ）別にみた年次別分娩件数</a:t>
            </a:r>
          </a:p>
        </p:txBody>
      </p:sp>
      <p:sp>
        <p:nvSpPr>
          <p:cNvPr id="2" name="スライド番号プレースホルダー 1">
            <a:extLst>
              <a:ext uri="{FF2B5EF4-FFF2-40B4-BE49-F238E27FC236}">
                <a16:creationId xmlns:a16="http://schemas.microsoft.com/office/drawing/2014/main" id="{BEAF4D9D-8627-402E-BFBF-354109F00E1F}"/>
              </a:ext>
            </a:extLst>
          </p:cNvPr>
          <p:cNvSpPr>
            <a:spLocks noGrp="1"/>
          </p:cNvSpPr>
          <p:nvPr>
            <p:ph type="sldNum" sz="quarter" idx="12"/>
          </p:nvPr>
        </p:nvSpPr>
        <p:spPr/>
        <p:txBody>
          <a:bodyPr/>
          <a:lstStyle/>
          <a:p>
            <a:pPr>
              <a:defRPr/>
            </a:pPr>
            <a:fld id="{930F64EC-FE0A-4460-B896-894E0E1B6F85}" type="slidenum">
              <a:rPr lang="ja-JP" altLang="en-US" smtClean="0"/>
              <a:pPr>
                <a:defRPr/>
              </a:pPr>
              <a:t>96</a:t>
            </a:fld>
            <a:endParaRPr lang="en-US" altLang="ja-JP" dirty="0"/>
          </a:p>
        </p:txBody>
      </p:sp>
    </p:spTree>
    <p:extLst>
      <p:ext uri="{BB962C8B-B14F-4D97-AF65-F5344CB8AC3E}">
        <p14:creationId xmlns:p14="http://schemas.microsoft.com/office/powerpoint/2010/main" val="325753299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2932980" y="342976"/>
            <a:ext cx="3425112" cy="650725"/>
          </a:xfrm>
        </p:spPr>
        <p:txBody>
          <a:bodyPr/>
          <a:lstStyle/>
          <a:p>
            <a:pPr eaLnBrk="1" hangingPunct="1"/>
            <a:r>
              <a:rPr lang="ja-JP" altLang="en-US" dirty="0">
                <a:solidFill>
                  <a:srgbClr val="000000"/>
                </a:solidFill>
              </a:rPr>
              <a:t>分析結果②－１</a:t>
            </a:r>
            <a:endParaRPr lang="ja-JP" altLang="en-US" dirty="0"/>
          </a:p>
        </p:txBody>
      </p:sp>
      <p:sp>
        <p:nvSpPr>
          <p:cNvPr id="89092" name="AutoShape 3"/>
          <p:cNvSpPr>
            <a:spLocks noChangeArrowheads="1"/>
          </p:cNvSpPr>
          <p:nvPr/>
        </p:nvSpPr>
        <p:spPr bwMode="auto">
          <a:xfrm>
            <a:off x="271463" y="1341438"/>
            <a:ext cx="9217247" cy="5328716"/>
          </a:xfrm>
          <a:prstGeom prst="roundRect">
            <a:avLst>
              <a:gd name="adj" fmla="val 9153"/>
            </a:avLst>
          </a:prstGeom>
          <a:gradFill rotWithShape="1">
            <a:gsLst>
              <a:gs pos="0">
                <a:srgbClr val="CCFF99"/>
              </a:gs>
              <a:gs pos="50000">
                <a:srgbClr val="FFFFFF"/>
              </a:gs>
              <a:gs pos="100000">
                <a:srgbClr val="CCFF99"/>
              </a:gs>
            </a:gsLst>
            <a:lin ang="2700000" scaled="1"/>
          </a:gradFill>
          <a:ln w="9525">
            <a:solidFill>
              <a:schemeClr val="tx1"/>
            </a:solidFill>
            <a:round/>
            <a:headEnd/>
            <a:tailEnd/>
          </a:ln>
        </p:spPr>
        <p:txBody>
          <a:bodyPr lIns="95793" tIns="47896" rIns="95793" bIns="47896" anchor="t" anchorCtr="0"/>
          <a:lstStyle>
            <a:lvl1pPr marL="231775" indent="-2317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457200" indent="-457200">
              <a:lnSpc>
                <a:spcPct val="150000"/>
              </a:lnSpc>
              <a:buFont typeface="+mj-ea"/>
              <a:buAutoNum type="circleNumDbPlain" startAt="2"/>
            </a:pPr>
            <a:r>
              <a:rPr lang="ja-JP" altLang="en-US" sz="2400" b="1" dirty="0">
                <a:latin typeface="HG丸ｺﾞｼｯｸM-PRO" panose="020F0600000000000000" pitchFamily="50" charset="-128"/>
                <a:ea typeface="HG丸ｺﾞｼｯｸM-PRO" panose="020F0600000000000000" pitchFamily="50" charset="-128"/>
              </a:rPr>
              <a:t>本制度の補償対象事例における専用診断書作成時年齢での比較分析</a:t>
            </a:r>
          </a:p>
          <a:p>
            <a:pPr marL="0" indent="0">
              <a:lnSpc>
                <a:spcPct val="150000"/>
              </a:lnSpc>
              <a:buNone/>
            </a:pPr>
            <a:r>
              <a:rPr lang="ja-JP" altLang="en-US" sz="2200" u="sng" dirty="0">
                <a:ln cmpd="dbl">
                  <a:solidFill>
                    <a:schemeClr val="tx1"/>
                  </a:solidFill>
                </a:ln>
                <a:latin typeface="HG丸ｺﾞｼｯｸM-PRO" panose="020F0600000000000000" pitchFamily="50" charset="-128"/>
                <a:ea typeface="HG丸ｺﾞｼｯｸM-PRO" panose="020F0600000000000000" pitchFamily="50" charset="-128"/>
              </a:rPr>
              <a:t>専用診断書作成時年齢が（</a:t>
            </a:r>
            <a:r>
              <a:rPr lang="en-US" altLang="ja-JP" sz="2200" u="sng" dirty="0">
                <a:ln cmpd="dbl">
                  <a:solidFill>
                    <a:schemeClr val="tx1"/>
                  </a:solidFill>
                </a:ln>
                <a:latin typeface="HG丸ｺﾞｼｯｸM-PRO" panose="020F0600000000000000" pitchFamily="50" charset="-128"/>
                <a:ea typeface="HG丸ｺﾞｼｯｸM-PRO" panose="020F0600000000000000" pitchFamily="50" charset="-128"/>
              </a:rPr>
              <a:t>3</a:t>
            </a:r>
            <a:r>
              <a:rPr lang="ja-JP" altLang="en-US" sz="2200" u="sng" dirty="0" err="1">
                <a:ln cmpd="dbl">
                  <a:solidFill>
                    <a:schemeClr val="tx1"/>
                  </a:solidFill>
                </a:ln>
                <a:latin typeface="HG丸ｺﾞｼｯｸM-PRO" panose="020F0600000000000000" pitchFamily="50" charset="-128"/>
                <a:ea typeface="HG丸ｺﾞｼｯｸM-PRO" panose="020F0600000000000000" pitchFamily="50" charset="-128"/>
              </a:rPr>
              <a:t>、</a:t>
            </a:r>
            <a:r>
              <a:rPr lang="en-US" altLang="ja-JP" sz="2200" u="sng" dirty="0">
                <a:ln cmpd="dbl">
                  <a:solidFill>
                    <a:schemeClr val="tx1"/>
                  </a:solidFill>
                </a:ln>
                <a:latin typeface="HG丸ｺﾞｼｯｸM-PRO" panose="020F0600000000000000" pitchFamily="50" charset="-128"/>
                <a:ea typeface="HG丸ｺﾞｼｯｸM-PRO" panose="020F0600000000000000" pitchFamily="50" charset="-128"/>
              </a:rPr>
              <a:t>4 </a:t>
            </a:r>
            <a:r>
              <a:rPr lang="ja-JP" altLang="en-US" sz="2200" u="sng" dirty="0">
                <a:ln cmpd="dbl">
                  <a:solidFill>
                    <a:schemeClr val="tx1"/>
                  </a:solidFill>
                </a:ln>
                <a:latin typeface="HG丸ｺﾞｼｯｸM-PRO" panose="020F0600000000000000" pitchFamily="50" charset="-128"/>
                <a:ea typeface="HG丸ｺﾞｼｯｸM-PRO" panose="020F0600000000000000" pitchFamily="50" charset="-128"/>
              </a:rPr>
              <a:t>歳）のグループにおいて</a:t>
            </a:r>
            <a:endParaRPr lang="en-US" altLang="ja-JP" sz="2200" u="sng" dirty="0">
              <a:ln cmpd="dbl">
                <a:solidFill>
                  <a:schemeClr val="tx1"/>
                </a:solidFill>
              </a:ln>
              <a:latin typeface="HG丸ｺﾞｼｯｸM-PRO" panose="020F0600000000000000" pitchFamily="50" charset="-128"/>
              <a:ea typeface="HG丸ｺﾞｼｯｸM-PRO" panose="020F0600000000000000" pitchFamily="50" charset="-128"/>
            </a:endParaRPr>
          </a:p>
          <a:p>
            <a:pPr>
              <a:lnSpc>
                <a:spcPct val="150000"/>
              </a:lnSpc>
              <a:buFont typeface="HG丸ｺﾞｼｯｸM-PRO" panose="020F0600000000000000" pitchFamily="50" charset="-128"/>
              <a:buChar char="○"/>
            </a:pPr>
            <a:r>
              <a:rPr lang="en-US" altLang="ja-JP" sz="2000" dirty="0">
                <a:latin typeface="HG丸ｺﾞｼｯｸM-PRO" panose="020F0600000000000000" pitchFamily="50" charset="-128"/>
                <a:ea typeface="HG丸ｺﾞｼｯｸM-PRO" panose="020F0600000000000000" pitchFamily="50" charset="-128"/>
              </a:rPr>
              <a:t>28 </a:t>
            </a:r>
            <a:r>
              <a:rPr lang="ja-JP" altLang="en-US" sz="2000" dirty="0">
                <a:latin typeface="HG丸ｺﾞｼｯｸM-PRO" panose="020F0600000000000000" pitchFamily="50" charset="-128"/>
                <a:ea typeface="HG丸ｺﾞｼｯｸM-PRO" panose="020F0600000000000000" pitchFamily="50" charset="-128"/>
              </a:rPr>
              <a:t>週から</a:t>
            </a:r>
            <a:r>
              <a:rPr lang="en-US" altLang="ja-JP" sz="2000" dirty="0">
                <a:latin typeface="HG丸ｺﾞｼｯｸM-PRO" panose="020F0600000000000000" pitchFamily="50" charset="-128"/>
                <a:ea typeface="HG丸ｺﾞｼｯｸM-PRO" panose="020F0600000000000000" pitchFamily="50" charset="-128"/>
              </a:rPr>
              <a:t>33 </a:t>
            </a:r>
            <a:r>
              <a:rPr lang="ja-JP" altLang="en-US" sz="2000" dirty="0">
                <a:latin typeface="HG丸ｺﾞｼｯｸM-PRO" panose="020F0600000000000000" pitchFamily="50" charset="-128"/>
                <a:ea typeface="HG丸ｺﾞｼｯｸM-PRO" panose="020F0600000000000000" pitchFamily="50" charset="-128"/>
              </a:rPr>
              <a:t>週頃までの分娩週数が多い傾向にあった。</a:t>
            </a:r>
            <a:endParaRPr lang="en-US" altLang="ja-JP" sz="2000" dirty="0">
              <a:latin typeface="HG丸ｺﾞｼｯｸM-PRO" panose="020F0600000000000000" pitchFamily="50" charset="-128"/>
              <a:ea typeface="HG丸ｺﾞｼｯｸM-PRO" panose="020F0600000000000000" pitchFamily="50" charset="-128"/>
            </a:endParaRPr>
          </a:p>
          <a:p>
            <a:pPr>
              <a:lnSpc>
                <a:spcPct val="150000"/>
              </a:lnSpc>
              <a:buFont typeface="HG丸ｺﾞｼｯｸM-PRO" panose="020F0600000000000000" pitchFamily="50" charset="-128"/>
              <a:buChar char="○"/>
            </a:pPr>
            <a:r>
              <a:rPr lang="ja-JP" altLang="en-US" sz="2000" dirty="0">
                <a:latin typeface="HG丸ｺﾞｼｯｸM-PRO" panose="020F0600000000000000" pitchFamily="50" charset="-128"/>
                <a:ea typeface="HG丸ｺﾞｼｯｸM-PRO" panose="020F0600000000000000" pitchFamily="50" charset="-128"/>
              </a:rPr>
              <a:t>アプガースコアが高い傾向にあり、新生児期に実施した蘇生処置および、新生児搬送が少ない傾向にあった。</a:t>
            </a:r>
            <a:endParaRPr lang="en-US" altLang="ja-JP" sz="2000" dirty="0">
              <a:latin typeface="HG丸ｺﾞｼｯｸM-PRO" panose="020F0600000000000000" pitchFamily="50" charset="-128"/>
              <a:ea typeface="HG丸ｺﾞｼｯｸM-PRO" panose="020F0600000000000000" pitchFamily="50" charset="-128"/>
            </a:endParaRPr>
          </a:p>
          <a:p>
            <a:pPr>
              <a:lnSpc>
                <a:spcPct val="150000"/>
              </a:lnSpc>
              <a:buFont typeface="HG丸ｺﾞｼｯｸM-PRO" panose="020F0600000000000000" pitchFamily="50" charset="-128"/>
              <a:buChar char="○"/>
            </a:pPr>
            <a:r>
              <a:rPr lang="ja-JP" altLang="en-US" sz="2000" dirty="0">
                <a:latin typeface="HG丸ｺﾞｼｯｸM-PRO" panose="020F0600000000000000" pitchFamily="50" charset="-128"/>
                <a:ea typeface="HG丸ｺﾞｼｯｸM-PRO" panose="020F0600000000000000" pitchFamily="50" charset="-128"/>
              </a:rPr>
              <a:t>母体搬送が多く、診療録や原因分析報告書に新生児期の診断名の記載がない児が多く、「主たる原因として記載された病態」において明らかではないものが多いという傾向にあった。</a:t>
            </a:r>
            <a:endParaRPr lang="en-US" altLang="ja-JP" sz="2000" dirty="0">
              <a:latin typeface="HG丸ｺﾞｼｯｸM-PRO" panose="020F0600000000000000" pitchFamily="50" charset="-128"/>
              <a:ea typeface="HG丸ｺﾞｼｯｸM-PRO" panose="020F0600000000000000" pitchFamily="50" charset="-128"/>
            </a:endParaRPr>
          </a:p>
        </p:txBody>
      </p:sp>
      <p:sp>
        <p:nvSpPr>
          <p:cNvPr id="2" name="スライド番号プレースホルダー 1">
            <a:extLst>
              <a:ext uri="{FF2B5EF4-FFF2-40B4-BE49-F238E27FC236}">
                <a16:creationId xmlns:a16="http://schemas.microsoft.com/office/drawing/2014/main" id="{40CBC9BE-A878-43C4-BA12-4968AF3C3BD2}"/>
              </a:ext>
            </a:extLst>
          </p:cNvPr>
          <p:cNvSpPr>
            <a:spLocks noGrp="1"/>
          </p:cNvSpPr>
          <p:nvPr>
            <p:ph type="sldNum" sz="quarter" idx="12"/>
          </p:nvPr>
        </p:nvSpPr>
        <p:spPr/>
        <p:txBody>
          <a:bodyPr/>
          <a:lstStyle/>
          <a:p>
            <a:pPr>
              <a:defRPr/>
            </a:pPr>
            <a:fld id="{930F64EC-FE0A-4460-B896-894E0E1B6F85}" type="slidenum">
              <a:rPr lang="ja-JP" altLang="en-US" smtClean="0"/>
              <a:pPr>
                <a:defRPr/>
              </a:pPr>
              <a:t>97</a:t>
            </a:fld>
            <a:endParaRPr lang="en-US" altLang="ja-JP" dirty="0"/>
          </a:p>
        </p:txBody>
      </p:sp>
    </p:spTree>
    <p:extLst>
      <p:ext uri="{BB962C8B-B14F-4D97-AF65-F5344CB8AC3E}">
        <p14:creationId xmlns:p14="http://schemas.microsoft.com/office/powerpoint/2010/main" val="334132364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2932980" y="342976"/>
            <a:ext cx="3425112" cy="650725"/>
          </a:xfrm>
        </p:spPr>
        <p:txBody>
          <a:bodyPr/>
          <a:lstStyle/>
          <a:p>
            <a:pPr eaLnBrk="1" hangingPunct="1"/>
            <a:r>
              <a:rPr lang="ja-JP" altLang="en-US" dirty="0">
                <a:solidFill>
                  <a:srgbClr val="000000"/>
                </a:solidFill>
              </a:rPr>
              <a:t>分析結果②－２</a:t>
            </a:r>
            <a:endParaRPr lang="ja-JP" altLang="en-US" dirty="0"/>
          </a:p>
        </p:txBody>
      </p:sp>
      <p:sp>
        <p:nvSpPr>
          <p:cNvPr id="89092" name="AutoShape 3"/>
          <p:cNvSpPr>
            <a:spLocks noChangeArrowheads="1"/>
          </p:cNvSpPr>
          <p:nvPr/>
        </p:nvSpPr>
        <p:spPr bwMode="auto">
          <a:xfrm>
            <a:off x="271463" y="1341438"/>
            <a:ext cx="9217247" cy="5328716"/>
          </a:xfrm>
          <a:prstGeom prst="roundRect">
            <a:avLst>
              <a:gd name="adj" fmla="val 9153"/>
            </a:avLst>
          </a:prstGeom>
          <a:gradFill rotWithShape="1">
            <a:gsLst>
              <a:gs pos="0">
                <a:srgbClr val="CCFF99"/>
              </a:gs>
              <a:gs pos="50000">
                <a:srgbClr val="FFFFFF"/>
              </a:gs>
              <a:gs pos="100000">
                <a:srgbClr val="CCFF99"/>
              </a:gs>
            </a:gsLst>
            <a:lin ang="2700000" scaled="1"/>
          </a:gradFill>
          <a:ln w="9525">
            <a:solidFill>
              <a:schemeClr val="tx1"/>
            </a:solidFill>
            <a:round/>
            <a:headEnd/>
            <a:tailEnd/>
          </a:ln>
        </p:spPr>
        <p:txBody>
          <a:bodyPr lIns="95793" tIns="47896" rIns="95793" bIns="47896" anchor="t" anchorCtr="0"/>
          <a:lstStyle>
            <a:lvl1pPr marL="231775" indent="-2317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457200" indent="-457200">
              <a:lnSpc>
                <a:spcPct val="150000"/>
              </a:lnSpc>
              <a:buFont typeface="+mj-ea"/>
              <a:buAutoNum type="circleNumDbPlain" startAt="2"/>
            </a:pPr>
            <a:r>
              <a:rPr lang="ja-JP" altLang="en-US" sz="2400" b="1" dirty="0">
                <a:latin typeface="HG丸ｺﾞｼｯｸM-PRO" panose="020F0600000000000000" pitchFamily="50" charset="-128"/>
                <a:ea typeface="HG丸ｺﾞｼｯｸM-PRO" panose="020F0600000000000000" pitchFamily="50" charset="-128"/>
              </a:rPr>
              <a:t>本制度の補償対象事例における専用診断書作成時年齢での比較分析</a:t>
            </a:r>
          </a:p>
        </p:txBody>
      </p:sp>
      <p:sp>
        <p:nvSpPr>
          <p:cNvPr id="5" name="Rectangle 57">
            <a:extLst>
              <a:ext uri="{FF2B5EF4-FFF2-40B4-BE49-F238E27FC236}">
                <a16:creationId xmlns:a16="http://schemas.microsoft.com/office/drawing/2014/main" id="{A6050A94-C2BF-4795-8DAA-7BA9196C1DCE}"/>
              </a:ext>
            </a:extLst>
          </p:cNvPr>
          <p:cNvSpPr>
            <a:spLocks noChangeArrowheads="1"/>
          </p:cNvSpPr>
          <p:nvPr/>
        </p:nvSpPr>
        <p:spPr bwMode="auto">
          <a:xfrm>
            <a:off x="703734" y="2514497"/>
            <a:ext cx="249299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2000" dirty="0"/>
              <a:t>＜分娩週数別件数＞</a:t>
            </a:r>
          </a:p>
        </p:txBody>
      </p:sp>
      <p:graphicFrame>
        <p:nvGraphicFramePr>
          <p:cNvPr id="6" name="表 5">
            <a:extLst>
              <a:ext uri="{FF2B5EF4-FFF2-40B4-BE49-F238E27FC236}">
                <a16:creationId xmlns:a16="http://schemas.microsoft.com/office/drawing/2014/main" id="{C1CBA673-085F-447F-A763-034AAB77654A}"/>
              </a:ext>
            </a:extLst>
          </p:cNvPr>
          <p:cNvGraphicFramePr>
            <a:graphicFrameLocks noGrp="1"/>
          </p:cNvGraphicFramePr>
          <p:nvPr>
            <p:extLst/>
          </p:nvPr>
        </p:nvGraphicFramePr>
        <p:xfrm>
          <a:off x="703734" y="2914607"/>
          <a:ext cx="7776865" cy="3751273"/>
        </p:xfrm>
        <a:graphic>
          <a:graphicData uri="http://schemas.openxmlformats.org/drawingml/2006/table">
            <a:tbl>
              <a:tblPr/>
              <a:tblGrid>
                <a:gridCol w="1555373">
                  <a:extLst>
                    <a:ext uri="{9D8B030D-6E8A-4147-A177-3AD203B41FA5}">
                      <a16:colId xmlns:a16="http://schemas.microsoft.com/office/drawing/2014/main" val="813983666"/>
                    </a:ext>
                  </a:extLst>
                </a:gridCol>
                <a:gridCol w="1555373">
                  <a:extLst>
                    <a:ext uri="{9D8B030D-6E8A-4147-A177-3AD203B41FA5}">
                      <a16:colId xmlns:a16="http://schemas.microsoft.com/office/drawing/2014/main" val="4283483188"/>
                    </a:ext>
                  </a:extLst>
                </a:gridCol>
                <a:gridCol w="1555373">
                  <a:extLst>
                    <a:ext uri="{9D8B030D-6E8A-4147-A177-3AD203B41FA5}">
                      <a16:colId xmlns:a16="http://schemas.microsoft.com/office/drawing/2014/main" val="958393413"/>
                    </a:ext>
                  </a:extLst>
                </a:gridCol>
                <a:gridCol w="1555373">
                  <a:extLst>
                    <a:ext uri="{9D8B030D-6E8A-4147-A177-3AD203B41FA5}">
                      <a16:colId xmlns:a16="http://schemas.microsoft.com/office/drawing/2014/main" val="2121199502"/>
                    </a:ext>
                  </a:extLst>
                </a:gridCol>
                <a:gridCol w="1555373">
                  <a:extLst>
                    <a:ext uri="{9D8B030D-6E8A-4147-A177-3AD203B41FA5}">
                      <a16:colId xmlns:a16="http://schemas.microsoft.com/office/drawing/2014/main" val="1281584465"/>
                    </a:ext>
                  </a:extLst>
                </a:gridCol>
              </a:tblGrid>
              <a:tr h="207103">
                <a:tc rowSpan="2">
                  <a:txBody>
                    <a:bodyPr/>
                    <a:lstStyle/>
                    <a:p>
                      <a:pPr algn="ctr" fontAlgn="ctr"/>
                      <a:r>
                        <a:rPr lang="ja-JP" altLang="en-US" sz="1200" b="1" i="0" u="none" strike="noStrike" dirty="0">
                          <a:solidFill>
                            <a:srgbClr val="FFFFFF"/>
                          </a:solidFill>
                          <a:effectLst/>
                          <a:latin typeface="HG丸ｺﾞｼｯｸM-PRO" panose="020F0600000000000000" pitchFamily="50" charset="-128"/>
                          <a:ea typeface="HG丸ｺﾞｼｯｸM-PRO" panose="020F0600000000000000" pitchFamily="50" charset="-128"/>
                        </a:rPr>
                        <a:t>分娩週数</a:t>
                      </a:r>
                      <a:r>
                        <a:rPr lang="ja-JP" altLang="en-US" sz="1200" b="1" i="0" u="none" strike="noStrike" baseline="30000" dirty="0">
                          <a:solidFill>
                            <a:srgbClr val="FFFFFF"/>
                          </a:solidFill>
                          <a:effectLst/>
                          <a:latin typeface="HG丸ｺﾞｼｯｸM-PRO" panose="020F0600000000000000" pitchFamily="50" charset="-128"/>
                          <a:ea typeface="HG丸ｺﾞｼｯｸM-PRO" panose="020F0600000000000000" pitchFamily="50" charset="-128"/>
                        </a:rPr>
                        <a:t>注）</a:t>
                      </a:r>
                      <a:endParaRPr lang="ja-JP" altLang="en-US" sz="1200" b="1" i="0" u="none" strike="noStrike" dirty="0">
                        <a:solidFill>
                          <a:srgbClr val="FFFFFF"/>
                        </a:solidFill>
                        <a:effectLst/>
                        <a:latin typeface="HG丸ｺﾞｼｯｸM-PRO" panose="020F0600000000000000" pitchFamily="50" charset="-128"/>
                        <a:ea typeface="HG丸ｺﾞｼｯｸM-PRO" panose="020F0600000000000000"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gridSpan="2">
                  <a:txBody>
                    <a:bodyPr/>
                    <a:lstStyle/>
                    <a:p>
                      <a:pPr algn="ctr" fontAlgn="ctr"/>
                      <a:r>
                        <a:rPr lang="zh-TW" altLang="en-US" sz="1200" b="1" i="0" u="none" strike="noStrike" dirty="0">
                          <a:solidFill>
                            <a:srgbClr val="FFFFFF"/>
                          </a:solidFill>
                          <a:effectLst/>
                          <a:latin typeface="HG丸ｺﾞｼｯｸM-PRO" panose="020F0600000000000000" pitchFamily="50" charset="-128"/>
                          <a:ea typeface="HG丸ｺﾞｼｯｸM-PRO" panose="020F0600000000000000" pitchFamily="50" charset="-128"/>
                        </a:rPr>
                        <a:t>専用診断書作成時年齢（</a:t>
                      </a:r>
                      <a:r>
                        <a:rPr lang="en-US" altLang="zh-TW" sz="1200" b="1" i="0" u="none" strike="noStrike" dirty="0">
                          <a:solidFill>
                            <a:srgbClr val="FFFFFF"/>
                          </a:solidFill>
                          <a:effectLst/>
                          <a:latin typeface="HG丸ｺﾞｼｯｸM-PRO" panose="020F0600000000000000" pitchFamily="50" charset="-128"/>
                          <a:ea typeface="HG丸ｺﾞｼｯｸM-PRO" panose="020F0600000000000000" pitchFamily="50" charset="-128"/>
                        </a:rPr>
                        <a:t>0</a:t>
                      </a:r>
                      <a:r>
                        <a:rPr lang="zh-TW" altLang="en-US" sz="1200" b="1" i="0" u="none" strike="noStrike" dirty="0">
                          <a:solidFill>
                            <a:srgbClr val="FFFFFF"/>
                          </a:solidFill>
                          <a:effectLst/>
                          <a:latin typeface="HG丸ｺﾞｼｯｸM-PRO" panose="020F0600000000000000" pitchFamily="50" charset="-128"/>
                          <a:ea typeface="HG丸ｺﾞｼｯｸM-PRO" panose="020F0600000000000000" pitchFamily="50" charset="-128"/>
                        </a:rPr>
                        <a:t>、</a:t>
                      </a:r>
                      <a:r>
                        <a:rPr lang="en-US" altLang="zh-TW" sz="1200" b="1" i="0" u="none" strike="noStrike" dirty="0">
                          <a:solidFill>
                            <a:srgbClr val="FFFFFF"/>
                          </a:solidFill>
                          <a:effectLst/>
                          <a:latin typeface="HG丸ｺﾞｼｯｸM-PRO" panose="020F0600000000000000" pitchFamily="50" charset="-128"/>
                          <a:ea typeface="HG丸ｺﾞｼｯｸM-PRO" panose="020F0600000000000000" pitchFamily="50" charset="-128"/>
                        </a:rPr>
                        <a:t>1</a:t>
                      </a:r>
                      <a:r>
                        <a:rPr lang="zh-TW" altLang="en-US" sz="1200" b="1" i="0" u="none" strike="noStrike" dirty="0">
                          <a:solidFill>
                            <a:srgbClr val="FFFFFF"/>
                          </a:solidFill>
                          <a:effectLst/>
                          <a:latin typeface="HG丸ｺﾞｼｯｸM-PRO" panose="020F0600000000000000" pitchFamily="50" charset="-128"/>
                          <a:ea typeface="HG丸ｺﾞｼｯｸM-PRO" panose="020F0600000000000000" pitchFamily="50" charset="-128"/>
                        </a:rPr>
                        <a:t>、</a:t>
                      </a:r>
                      <a:r>
                        <a:rPr lang="en-US" altLang="zh-TW" sz="1200" b="1" i="0" u="none" strike="noStrike" dirty="0">
                          <a:solidFill>
                            <a:srgbClr val="FFFFFF"/>
                          </a:solidFill>
                          <a:effectLst/>
                          <a:latin typeface="HG丸ｺﾞｼｯｸM-PRO" panose="020F0600000000000000" pitchFamily="50" charset="-128"/>
                          <a:ea typeface="HG丸ｺﾞｼｯｸM-PRO" panose="020F0600000000000000" pitchFamily="50" charset="-128"/>
                        </a:rPr>
                        <a:t>2</a:t>
                      </a:r>
                      <a:r>
                        <a:rPr lang="zh-TW" altLang="en-US" sz="1200" b="1" i="0" u="none" strike="noStrike" dirty="0">
                          <a:solidFill>
                            <a:srgbClr val="FFFFFF"/>
                          </a:solidFill>
                          <a:effectLst/>
                          <a:latin typeface="HG丸ｺﾞｼｯｸM-PRO" panose="020F0600000000000000" pitchFamily="50" charset="-128"/>
                          <a:ea typeface="HG丸ｺﾞｼｯｸM-PRO" panose="020F0600000000000000" pitchFamily="50" charset="-128"/>
                        </a:rPr>
                        <a:t>歳）</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hMerge="1">
                  <a:txBody>
                    <a:bodyPr/>
                    <a:lstStyle/>
                    <a:p>
                      <a:endParaRPr kumimoji="1" lang="ja-JP" altLang="en-US"/>
                    </a:p>
                  </a:txBody>
                  <a:tcPr/>
                </a:tc>
                <a:tc gridSpan="2">
                  <a:txBody>
                    <a:bodyPr/>
                    <a:lstStyle/>
                    <a:p>
                      <a:pPr algn="ctr" fontAlgn="ctr"/>
                      <a:r>
                        <a:rPr lang="zh-TW" altLang="en-US" sz="1200" b="1" i="0" u="none" strike="noStrike">
                          <a:solidFill>
                            <a:srgbClr val="FFFFFF"/>
                          </a:solidFill>
                          <a:effectLst/>
                          <a:latin typeface="HG丸ｺﾞｼｯｸM-PRO" panose="020F0600000000000000" pitchFamily="50" charset="-128"/>
                          <a:ea typeface="HG丸ｺﾞｼｯｸM-PRO" panose="020F0600000000000000" pitchFamily="50" charset="-128"/>
                        </a:rPr>
                        <a:t>専用診断書作成時年齢（</a:t>
                      </a:r>
                      <a:r>
                        <a:rPr lang="en-US" altLang="zh-TW" sz="1200" b="1" i="0" u="none" strike="noStrike">
                          <a:solidFill>
                            <a:srgbClr val="FFFFFF"/>
                          </a:solidFill>
                          <a:effectLst/>
                          <a:latin typeface="HG丸ｺﾞｼｯｸM-PRO" panose="020F0600000000000000" pitchFamily="50" charset="-128"/>
                          <a:ea typeface="HG丸ｺﾞｼｯｸM-PRO" panose="020F0600000000000000" pitchFamily="50" charset="-128"/>
                        </a:rPr>
                        <a:t>3</a:t>
                      </a:r>
                      <a:r>
                        <a:rPr lang="zh-TW" altLang="en-US" sz="1200" b="1" i="0" u="none" strike="noStrike">
                          <a:solidFill>
                            <a:srgbClr val="FFFFFF"/>
                          </a:solidFill>
                          <a:effectLst/>
                          <a:latin typeface="HG丸ｺﾞｼｯｸM-PRO" panose="020F0600000000000000" pitchFamily="50" charset="-128"/>
                          <a:ea typeface="HG丸ｺﾞｼｯｸM-PRO" panose="020F0600000000000000" pitchFamily="50" charset="-128"/>
                        </a:rPr>
                        <a:t>、</a:t>
                      </a:r>
                      <a:r>
                        <a:rPr lang="en-US" altLang="zh-TW" sz="1200" b="1" i="0" u="none" strike="noStrike">
                          <a:solidFill>
                            <a:srgbClr val="FFFFFF"/>
                          </a:solidFill>
                          <a:effectLst/>
                          <a:latin typeface="HG丸ｺﾞｼｯｸM-PRO" panose="020F0600000000000000" pitchFamily="50" charset="-128"/>
                          <a:ea typeface="HG丸ｺﾞｼｯｸM-PRO" panose="020F0600000000000000" pitchFamily="50" charset="-128"/>
                        </a:rPr>
                        <a:t>4</a:t>
                      </a:r>
                      <a:r>
                        <a:rPr lang="zh-TW" altLang="en-US" sz="1200" b="1" i="0" u="none" strike="noStrike">
                          <a:solidFill>
                            <a:srgbClr val="FFFFFF"/>
                          </a:solidFill>
                          <a:effectLst/>
                          <a:latin typeface="HG丸ｺﾞｼｯｸM-PRO" panose="020F0600000000000000" pitchFamily="50" charset="-128"/>
                          <a:ea typeface="HG丸ｺﾞｼｯｸM-PRO" panose="020F0600000000000000" pitchFamily="50" charset="-128"/>
                        </a:rPr>
                        <a:t>歳）</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hMerge="1">
                  <a:txBody>
                    <a:bodyPr/>
                    <a:lstStyle/>
                    <a:p>
                      <a:endParaRPr kumimoji="1" lang="ja-JP" altLang="en-US"/>
                    </a:p>
                  </a:txBody>
                  <a:tcPr/>
                </a:tc>
                <a:extLst>
                  <a:ext uri="{0D108BD9-81ED-4DB2-BD59-A6C34878D82A}">
                    <a16:rowId xmlns:a16="http://schemas.microsoft.com/office/drawing/2014/main" val="2489230537"/>
                  </a:ext>
                </a:extLst>
              </a:tr>
              <a:tr h="184459">
                <a:tc vMerge="1">
                  <a:txBody>
                    <a:bodyPr/>
                    <a:lstStyle/>
                    <a:p>
                      <a:endParaRPr kumimoji="1" lang="ja-JP" altLang="en-US"/>
                    </a:p>
                  </a:txBody>
                  <a:tcPr/>
                </a:tc>
                <a:tc>
                  <a:txBody>
                    <a:bodyPr/>
                    <a:lstStyle/>
                    <a:p>
                      <a:pPr algn="ctr" fontAlgn="ctr"/>
                      <a:r>
                        <a:rPr lang="ja-JP" altLang="en-US" sz="1200" b="1" i="0" u="none" strike="noStrike">
                          <a:solidFill>
                            <a:srgbClr val="FFFFFF"/>
                          </a:solidFill>
                          <a:effectLst/>
                          <a:latin typeface="HG丸ｺﾞｼｯｸM-PRO" panose="020F0600000000000000" pitchFamily="50" charset="-128"/>
                          <a:ea typeface="HG丸ｺﾞｼｯｸM-PRO" panose="020F0600000000000000" pitchFamily="50" charset="-128"/>
                        </a:rPr>
                        <a:t>件数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ja-JP" altLang="en-US" sz="1200" b="1" i="0" u="none" strike="noStrike">
                          <a:solidFill>
                            <a:srgbClr val="FFFFFF"/>
                          </a:solidFill>
                          <a:effectLst/>
                          <a:latin typeface="HG丸ｺﾞｼｯｸM-PRO" panose="020F0600000000000000" pitchFamily="50" charset="-128"/>
                          <a:ea typeface="HG丸ｺﾞｼｯｸM-PRO" panose="020F0600000000000000" pitchFamily="50" charset="-12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ja-JP" altLang="en-US" sz="1200" b="1" i="0" u="none" strike="noStrike">
                          <a:solidFill>
                            <a:srgbClr val="FFFFFF"/>
                          </a:solidFill>
                          <a:effectLst/>
                          <a:latin typeface="HG丸ｺﾞｼｯｸM-PRO" panose="020F0600000000000000" pitchFamily="50" charset="-128"/>
                          <a:ea typeface="HG丸ｺﾞｼｯｸM-PRO" panose="020F0600000000000000" pitchFamily="50" charset="-128"/>
                        </a:rPr>
                        <a:t>件数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ja-JP" altLang="en-US" sz="1200" b="1" i="0" u="none" strike="noStrike">
                          <a:solidFill>
                            <a:srgbClr val="FFFFFF"/>
                          </a:solidFill>
                          <a:effectLst/>
                          <a:latin typeface="HG丸ｺﾞｼｯｸM-PRO" panose="020F0600000000000000" pitchFamily="50" charset="-128"/>
                          <a:ea typeface="HG丸ｺﾞｼｯｸM-PRO" panose="020F0600000000000000" pitchFamily="50" charset="-12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1514808968"/>
                  </a:ext>
                </a:extLst>
              </a:tr>
              <a:tr h="184459">
                <a:tc>
                  <a:txBody>
                    <a:bodyPr/>
                    <a:lstStyle/>
                    <a:p>
                      <a:pPr algn="l" fontAlgn="ctr"/>
                      <a:r>
                        <a:rPr lang="ja-JP" altLang="en-US" sz="1200" b="0" i="0" u="none" strike="noStrike">
                          <a:solidFill>
                            <a:srgbClr val="000000"/>
                          </a:solidFill>
                          <a:effectLst/>
                          <a:latin typeface="HG丸ｺﾞｼｯｸM-PRO" panose="020F0600000000000000" pitchFamily="50" charset="-128"/>
                          <a:ea typeface="HG丸ｺﾞｼｯｸM-PRO" panose="020F0600000000000000" pitchFamily="50" charset="-128"/>
                        </a:rPr>
                        <a:t>満</a:t>
                      </a: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28</a:t>
                      </a:r>
                      <a:r>
                        <a:rPr lang="ja-JP" altLang="en-US" sz="1200" b="0" i="0" u="none" strike="noStrike">
                          <a:solidFill>
                            <a:srgbClr val="000000"/>
                          </a:solidFill>
                          <a:effectLst/>
                          <a:latin typeface="HG丸ｺﾞｼｯｸM-PRO" panose="020F0600000000000000" pitchFamily="50" charset="-128"/>
                          <a:ea typeface="HG丸ｺﾞｼｯｸM-PRO" panose="020F0600000000000000" pitchFamily="50" charset="-128"/>
                        </a:rPr>
                        <a:t>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0.5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5.9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56064017"/>
                  </a:ext>
                </a:extLst>
              </a:tr>
              <a:tr h="184459">
                <a:tc>
                  <a:txBody>
                    <a:bodyPr/>
                    <a:lstStyle/>
                    <a:p>
                      <a:pPr algn="l" fontAlgn="ctr"/>
                      <a:r>
                        <a:rPr lang="ja-JP" altLang="en-US"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満</a:t>
                      </a:r>
                      <a:r>
                        <a:rPr lang="en-US" altLang="ja-JP"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29</a:t>
                      </a:r>
                      <a:r>
                        <a:rPr lang="ja-JP" altLang="en-US"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0.5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5.9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39285400"/>
                  </a:ext>
                </a:extLst>
              </a:tr>
              <a:tr h="184459">
                <a:tc>
                  <a:txBody>
                    <a:bodyPr/>
                    <a:lstStyle/>
                    <a:p>
                      <a:pPr algn="l" fontAlgn="ctr"/>
                      <a:r>
                        <a:rPr lang="ja-JP" altLang="en-US" sz="1200" b="0" i="0" u="none" strike="noStrike">
                          <a:solidFill>
                            <a:srgbClr val="000000"/>
                          </a:solidFill>
                          <a:effectLst/>
                          <a:latin typeface="HG丸ｺﾞｼｯｸM-PRO" panose="020F0600000000000000" pitchFamily="50" charset="-128"/>
                          <a:ea typeface="HG丸ｺﾞｼｯｸM-PRO" panose="020F0600000000000000" pitchFamily="50" charset="-128"/>
                        </a:rPr>
                        <a:t>満</a:t>
                      </a: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30</a:t>
                      </a:r>
                      <a:r>
                        <a:rPr lang="ja-JP" altLang="en-US" sz="1200" b="0" i="0" u="none" strike="noStrike">
                          <a:solidFill>
                            <a:srgbClr val="000000"/>
                          </a:solidFill>
                          <a:effectLst/>
                          <a:latin typeface="HG丸ｺﾞｼｯｸM-PRO" panose="020F0600000000000000" pitchFamily="50" charset="-128"/>
                          <a:ea typeface="HG丸ｺﾞｼｯｸM-PRO" panose="020F0600000000000000" pitchFamily="50" charset="-128"/>
                        </a:rPr>
                        <a:t>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0.5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3.7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834063490"/>
                  </a:ext>
                </a:extLst>
              </a:tr>
              <a:tr h="184459">
                <a:tc>
                  <a:txBody>
                    <a:bodyPr/>
                    <a:lstStyle/>
                    <a:p>
                      <a:pPr algn="l" fontAlgn="ctr"/>
                      <a:r>
                        <a:rPr lang="ja-JP" altLang="en-US" sz="1200" b="0" i="0" u="none" strike="noStrike">
                          <a:solidFill>
                            <a:srgbClr val="000000"/>
                          </a:solidFill>
                          <a:effectLst/>
                          <a:latin typeface="HG丸ｺﾞｼｯｸM-PRO" panose="020F0600000000000000" pitchFamily="50" charset="-128"/>
                          <a:ea typeface="HG丸ｺﾞｼｯｸM-PRO" panose="020F0600000000000000" pitchFamily="50" charset="-128"/>
                        </a:rPr>
                        <a:t>満</a:t>
                      </a: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31</a:t>
                      </a:r>
                      <a:r>
                        <a:rPr lang="ja-JP" altLang="en-US" sz="1200" b="0" i="0" u="none" strike="noStrike">
                          <a:solidFill>
                            <a:srgbClr val="000000"/>
                          </a:solidFill>
                          <a:effectLst/>
                          <a:latin typeface="HG丸ｺﾞｼｯｸM-PRO" panose="020F0600000000000000" pitchFamily="50" charset="-128"/>
                          <a:ea typeface="HG丸ｺﾞｼｯｸM-PRO" panose="020F0600000000000000" pitchFamily="50" charset="-128"/>
                        </a:rPr>
                        <a:t>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0.5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3.2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7609371"/>
                  </a:ext>
                </a:extLst>
              </a:tr>
              <a:tr h="184459">
                <a:tc>
                  <a:txBody>
                    <a:bodyPr/>
                    <a:lstStyle/>
                    <a:p>
                      <a:pPr algn="l" fontAlgn="ctr"/>
                      <a:r>
                        <a:rPr lang="ja-JP" altLang="en-US" sz="1200" b="0" i="0" u="none" strike="noStrike">
                          <a:solidFill>
                            <a:srgbClr val="000000"/>
                          </a:solidFill>
                          <a:effectLst/>
                          <a:latin typeface="HG丸ｺﾞｼｯｸM-PRO" panose="020F0600000000000000" pitchFamily="50" charset="-128"/>
                          <a:ea typeface="HG丸ｺﾞｼｯｸM-PRO" panose="020F0600000000000000" pitchFamily="50" charset="-128"/>
                        </a:rPr>
                        <a:t>満</a:t>
                      </a: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32</a:t>
                      </a:r>
                      <a:r>
                        <a:rPr lang="ja-JP" altLang="en-US" sz="1200" b="0" i="0" u="none" strike="noStrike">
                          <a:solidFill>
                            <a:srgbClr val="000000"/>
                          </a:solidFill>
                          <a:effectLst/>
                          <a:latin typeface="HG丸ｺﾞｼｯｸM-PRO" panose="020F0600000000000000" pitchFamily="50" charset="-128"/>
                          <a:ea typeface="HG丸ｺﾞｼｯｸM-PRO" panose="020F0600000000000000" pitchFamily="50" charset="-128"/>
                        </a:rPr>
                        <a:t>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2.1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5.3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872635823"/>
                  </a:ext>
                </a:extLst>
              </a:tr>
              <a:tr h="184459">
                <a:tc>
                  <a:txBody>
                    <a:bodyPr/>
                    <a:lstStyle/>
                    <a:p>
                      <a:pPr algn="l" fontAlgn="ctr"/>
                      <a:r>
                        <a:rPr lang="ja-JP" altLang="en-US" sz="1200" b="0" i="0" u="none" strike="noStrike">
                          <a:solidFill>
                            <a:srgbClr val="000000"/>
                          </a:solidFill>
                          <a:effectLst/>
                          <a:latin typeface="HG丸ｺﾞｼｯｸM-PRO" panose="020F0600000000000000" pitchFamily="50" charset="-128"/>
                          <a:ea typeface="HG丸ｺﾞｼｯｸM-PRO" panose="020F0600000000000000" pitchFamily="50" charset="-128"/>
                        </a:rPr>
                        <a:t>満</a:t>
                      </a: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33</a:t>
                      </a:r>
                      <a:r>
                        <a:rPr lang="ja-JP" altLang="en-US" sz="1200" b="0" i="0" u="none" strike="noStrike">
                          <a:solidFill>
                            <a:srgbClr val="000000"/>
                          </a:solidFill>
                          <a:effectLst/>
                          <a:latin typeface="HG丸ｺﾞｼｯｸM-PRO" panose="020F0600000000000000" pitchFamily="50" charset="-128"/>
                          <a:ea typeface="HG丸ｺﾞｼｯｸM-PRO" panose="020F0600000000000000" pitchFamily="50" charset="-128"/>
                        </a:rPr>
                        <a:t>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3.1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4.8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36597168"/>
                  </a:ext>
                </a:extLst>
              </a:tr>
              <a:tr h="184459">
                <a:tc>
                  <a:txBody>
                    <a:bodyPr/>
                    <a:lstStyle/>
                    <a:p>
                      <a:pPr algn="l" fontAlgn="ctr"/>
                      <a:r>
                        <a:rPr lang="ja-JP" altLang="en-US" sz="1200" b="0" i="0" u="none" strike="noStrike">
                          <a:solidFill>
                            <a:srgbClr val="000000"/>
                          </a:solidFill>
                          <a:effectLst/>
                          <a:latin typeface="HG丸ｺﾞｼｯｸM-PRO" panose="020F0600000000000000" pitchFamily="50" charset="-128"/>
                          <a:ea typeface="HG丸ｺﾞｼｯｸM-PRO" panose="020F0600000000000000" pitchFamily="50" charset="-128"/>
                        </a:rPr>
                        <a:t>満</a:t>
                      </a: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34</a:t>
                      </a:r>
                      <a:r>
                        <a:rPr lang="ja-JP" altLang="en-US" sz="1200" b="0" i="0" u="none" strike="noStrike">
                          <a:solidFill>
                            <a:srgbClr val="000000"/>
                          </a:solidFill>
                          <a:effectLst/>
                          <a:latin typeface="HG丸ｺﾞｼｯｸM-PRO" panose="020F0600000000000000" pitchFamily="50" charset="-128"/>
                          <a:ea typeface="HG丸ｺﾞｼｯｸM-PRO" panose="020F0600000000000000" pitchFamily="50" charset="-128"/>
                        </a:rPr>
                        <a:t>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2.6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2.7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64315949"/>
                  </a:ext>
                </a:extLst>
              </a:tr>
              <a:tr h="184459">
                <a:tc>
                  <a:txBody>
                    <a:bodyPr/>
                    <a:lstStyle/>
                    <a:p>
                      <a:pPr algn="l" fontAlgn="ctr"/>
                      <a:r>
                        <a:rPr lang="ja-JP" altLang="en-US" sz="1200" b="0" i="0" u="none" strike="noStrike">
                          <a:solidFill>
                            <a:srgbClr val="000000"/>
                          </a:solidFill>
                          <a:effectLst/>
                          <a:latin typeface="HG丸ｺﾞｼｯｸM-PRO" panose="020F0600000000000000" pitchFamily="50" charset="-128"/>
                          <a:ea typeface="HG丸ｺﾞｼｯｸM-PRO" panose="020F0600000000000000" pitchFamily="50" charset="-128"/>
                        </a:rPr>
                        <a:t>満</a:t>
                      </a: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35</a:t>
                      </a:r>
                      <a:r>
                        <a:rPr lang="ja-JP" altLang="en-US" sz="1200" b="0" i="0" u="none" strike="noStrike">
                          <a:solidFill>
                            <a:srgbClr val="000000"/>
                          </a:solidFill>
                          <a:effectLst/>
                          <a:latin typeface="HG丸ｺﾞｼｯｸM-PRO" panose="020F0600000000000000" pitchFamily="50" charset="-128"/>
                          <a:ea typeface="HG丸ｺﾞｼｯｸM-PRO" panose="020F0600000000000000" pitchFamily="50" charset="-128"/>
                        </a:rPr>
                        <a:t>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4.1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4.3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16816388"/>
                  </a:ext>
                </a:extLst>
              </a:tr>
              <a:tr h="184459">
                <a:tc>
                  <a:txBody>
                    <a:bodyPr/>
                    <a:lstStyle/>
                    <a:p>
                      <a:pPr algn="l" fontAlgn="ctr"/>
                      <a:r>
                        <a:rPr lang="ja-JP" altLang="en-US" sz="1200" b="0" i="0" u="none" strike="noStrike">
                          <a:solidFill>
                            <a:srgbClr val="000000"/>
                          </a:solidFill>
                          <a:effectLst/>
                          <a:latin typeface="HG丸ｺﾞｼｯｸM-PRO" panose="020F0600000000000000" pitchFamily="50" charset="-128"/>
                          <a:ea typeface="HG丸ｺﾞｼｯｸM-PRO" panose="020F0600000000000000" pitchFamily="50" charset="-128"/>
                        </a:rPr>
                        <a:t>満</a:t>
                      </a: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36</a:t>
                      </a:r>
                      <a:r>
                        <a:rPr lang="ja-JP" altLang="en-US" sz="1200" b="0" i="0" u="none" strike="noStrike">
                          <a:solidFill>
                            <a:srgbClr val="000000"/>
                          </a:solidFill>
                          <a:effectLst/>
                          <a:latin typeface="HG丸ｺﾞｼｯｸM-PRO" panose="020F0600000000000000" pitchFamily="50" charset="-128"/>
                          <a:ea typeface="HG丸ｺﾞｼｯｸM-PRO" panose="020F0600000000000000" pitchFamily="50" charset="-128"/>
                        </a:rPr>
                        <a:t>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10.3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3.2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68186069"/>
                  </a:ext>
                </a:extLst>
              </a:tr>
              <a:tr h="184459">
                <a:tc>
                  <a:txBody>
                    <a:bodyPr/>
                    <a:lstStyle/>
                    <a:p>
                      <a:pPr algn="l" fontAlgn="ctr"/>
                      <a:r>
                        <a:rPr lang="ja-JP" altLang="en-US" sz="1200" b="0" i="0" u="none" strike="noStrike">
                          <a:solidFill>
                            <a:srgbClr val="000000"/>
                          </a:solidFill>
                          <a:effectLst/>
                          <a:latin typeface="HG丸ｺﾞｼｯｸM-PRO" panose="020F0600000000000000" pitchFamily="50" charset="-128"/>
                          <a:ea typeface="HG丸ｺﾞｼｯｸM-PRO" panose="020F0600000000000000" pitchFamily="50" charset="-128"/>
                        </a:rPr>
                        <a:t>満</a:t>
                      </a: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37</a:t>
                      </a:r>
                      <a:r>
                        <a:rPr lang="ja-JP" altLang="en-US" sz="1200" b="0" i="0" u="none" strike="noStrike">
                          <a:solidFill>
                            <a:srgbClr val="000000"/>
                          </a:solidFill>
                          <a:effectLst/>
                          <a:latin typeface="HG丸ｺﾞｼｯｸM-PRO" panose="020F0600000000000000" pitchFamily="50" charset="-128"/>
                          <a:ea typeface="HG丸ｺﾞｼｯｸM-PRO" panose="020F0600000000000000" pitchFamily="50" charset="-128"/>
                        </a:rPr>
                        <a:t>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31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16.0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11.2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201238491"/>
                  </a:ext>
                </a:extLst>
              </a:tr>
              <a:tr h="184459">
                <a:tc>
                  <a:txBody>
                    <a:bodyPr/>
                    <a:lstStyle/>
                    <a:p>
                      <a:pPr algn="l" fontAlgn="ctr"/>
                      <a:r>
                        <a:rPr lang="ja-JP" altLang="en-US" sz="1200" b="0" i="0" u="none" strike="noStrike">
                          <a:solidFill>
                            <a:srgbClr val="000000"/>
                          </a:solidFill>
                          <a:effectLst/>
                          <a:latin typeface="HG丸ｺﾞｼｯｸM-PRO" panose="020F0600000000000000" pitchFamily="50" charset="-128"/>
                          <a:ea typeface="HG丸ｺﾞｼｯｸM-PRO" panose="020F0600000000000000" pitchFamily="50" charset="-128"/>
                        </a:rPr>
                        <a:t>満</a:t>
                      </a: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38</a:t>
                      </a:r>
                      <a:r>
                        <a:rPr lang="ja-JP" altLang="en-US" sz="1200" b="0" i="0" u="none" strike="noStrike">
                          <a:solidFill>
                            <a:srgbClr val="000000"/>
                          </a:solidFill>
                          <a:effectLst/>
                          <a:latin typeface="HG丸ｺﾞｼｯｸM-PRO" panose="020F0600000000000000" pitchFamily="50" charset="-128"/>
                          <a:ea typeface="HG丸ｺﾞｼｯｸM-PRO" panose="020F0600000000000000" pitchFamily="50" charset="-128"/>
                        </a:rPr>
                        <a:t>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27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13.9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12.8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16028855"/>
                  </a:ext>
                </a:extLst>
              </a:tr>
              <a:tr h="184459">
                <a:tc>
                  <a:txBody>
                    <a:bodyPr/>
                    <a:lstStyle/>
                    <a:p>
                      <a:pPr algn="l" fontAlgn="ctr"/>
                      <a:r>
                        <a:rPr lang="ja-JP" altLang="en-US" sz="1200" b="0" i="0" u="none" strike="noStrike">
                          <a:solidFill>
                            <a:srgbClr val="000000"/>
                          </a:solidFill>
                          <a:effectLst/>
                          <a:latin typeface="HG丸ｺﾞｼｯｸM-PRO" panose="020F0600000000000000" pitchFamily="50" charset="-128"/>
                          <a:ea typeface="HG丸ｺﾞｼｯｸM-PRO" panose="020F0600000000000000" pitchFamily="50" charset="-128"/>
                        </a:rPr>
                        <a:t>満</a:t>
                      </a: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39</a:t>
                      </a:r>
                      <a:r>
                        <a:rPr lang="ja-JP" altLang="en-US" sz="1200" b="0" i="0" u="none" strike="noStrike">
                          <a:solidFill>
                            <a:srgbClr val="000000"/>
                          </a:solidFill>
                          <a:effectLst/>
                          <a:latin typeface="HG丸ｺﾞｼｯｸM-PRO" panose="020F0600000000000000" pitchFamily="50" charset="-128"/>
                          <a:ea typeface="HG丸ｺﾞｼｯｸM-PRO" panose="020F0600000000000000" pitchFamily="50" charset="-128"/>
                        </a:rPr>
                        <a:t>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33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17.0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12.2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34363804"/>
                  </a:ext>
                </a:extLst>
              </a:tr>
              <a:tr h="184459">
                <a:tc>
                  <a:txBody>
                    <a:bodyPr/>
                    <a:lstStyle/>
                    <a:p>
                      <a:pPr algn="l" fontAlgn="ctr"/>
                      <a:r>
                        <a:rPr lang="ja-JP" altLang="en-US" sz="1200" b="0" i="0" u="none" strike="noStrike">
                          <a:solidFill>
                            <a:srgbClr val="000000"/>
                          </a:solidFill>
                          <a:effectLst/>
                          <a:latin typeface="HG丸ｺﾞｼｯｸM-PRO" panose="020F0600000000000000" pitchFamily="50" charset="-128"/>
                          <a:ea typeface="HG丸ｺﾞｼｯｸM-PRO" panose="020F0600000000000000" pitchFamily="50" charset="-128"/>
                        </a:rPr>
                        <a:t>満</a:t>
                      </a: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40</a:t>
                      </a:r>
                      <a:r>
                        <a:rPr lang="ja-JP" altLang="en-US" sz="1200" b="0" i="0" u="none" strike="noStrike">
                          <a:solidFill>
                            <a:srgbClr val="000000"/>
                          </a:solidFill>
                          <a:effectLst/>
                          <a:latin typeface="HG丸ｺﾞｼｯｸM-PRO" panose="020F0600000000000000" pitchFamily="50" charset="-128"/>
                          <a:ea typeface="HG丸ｺﾞｼｯｸM-PRO" panose="020F0600000000000000" pitchFamily="50" charset="-128"/>
                        </a:rPr>
                        <a:t>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38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19.6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29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15.4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74080986"/>
                  </a:ext>
                </a:extLst>
              </a:tr>
              <a:tr h="184459">
                <a:tc>
                  <a:txBody>
                    <a:bodyPr/>
                    <a:lstStyle/>
                    <a:p>
                      <a:pPr algn="l" fontAlgn="ctr"/>
                      <a:r>
                        <a:rPr lang="ja-JP" altLang="en-US" sz="1200" b="0" i="0" u="none" strike="noStrike">
                          <a:solidFill>
                            <a:srgbClr val="000000"/>
                          </a:solidFill>
                          <a:effectLst/>
                          <a:latin typeface="HG丸ｺﾞｼｯｸM-PRO" panose="020F0600000000000000" pitchFamily="50" charset="-128"/>
                          <a:ea typeface="HG丸ｺﾞｼｯｸM-PRO" panose="020F0600000000000000" pitchFamily="50" charset="-128"/>
                        </a:rPr>
                        <a:t>満</a:t>
                      </a: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41</a:t>
                      </a:r>
                      <a:r>
                        <a:rPr lang="ja-JP" altLang="en-US" sz="1200" b="0" i="0" u="none" strike="noStrike">
                          <a:solidFill>
                            <a:srgbClr val="000000"/>
                          </a:solidFill>
                          <a:effectLst/>
                          <a:latin typeface="HG丸ｺﾞｼｯｸM-PRO" panose="020F0600000000000000" pitchFamily="50" charset="-128"/>
                          <a:ea typeface="HG丸ｺﾞｼｯｸM-PRO" panose="020F0600000000000000" pitchFamily="50" charset="-128"/>
                        </a:rPr>
                        <a:t>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9.3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9.0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1891711"/>
                  </a:ext>
                </a:extLst>
              </a:tr>
              <a:tr h="184459">
                <a:tc>
                  <a:txBody>
                    <a:bodyPr/>
                    <a:lstStyle/>
                    <a:p>
                      <a:pPr algn="l" fontAlgn="ctr"/>
                      <a:r>
                        <a:rPr lang="ja-JP" altLang="en-US" sz="1200" b="0" i="0" u="none" strike="noStrike">
                          <a:solidFill>
                            <a:srgbClr val="000000"/>
                          </a:solidFill>
                          <a:effectLst/>
                          <a:latin typeface="HG丸ｺﾞｼｯｸM-PRO" panose="020F0600000000000000" pitchFamily="50" charset="-128"/>
                          <a:ea typeface="HG丸ｺﾞｼｯｸM-PRO" panose="020F0600000000000000" pitchFamily="50" charset="-128"/>
                        </a:rPr>
                        <a:t>満</a:t>
                      </a: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42</a:t>
                      </a:r>
                      <a:r>
                        <a:rPr lang="ja-JP" altLang="en-US" sz="1200" b="0" i="0" u="none" strike="noStrike">
                          <a:solidFill>
                            <a:srgbClr val="000000"/>
                          </a:solidFill>
                          <a:effectLst/>
                          <a:latin typeface="HG丸ｺﾞｼｯｸM-PRO" panose="020F0600000000000000" pitchFamily="50" charset="-128"/>
                          <a:ea typeface="HG丸ｺﾞｼｯｸM-PRO" panose="020F0600000000000000" pitchFamily="50" charset="-128"/>
                        </a:rPr>
                        <a:t>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0.5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6724207"/>
                  </a:ext>
                </a:extLst>
              </a:tr>
              <a:tr h="184459">
                <a:tc>
                  <a:txBody>
                    <a:bodyPr/>
                    <a:lstStyle/>
                    <a:p>
                      <a:pPr algn="ctr" fontAlgn="ctr"/>
                      <a:r>
                        <a:rPr lang="ja-JP" altLang="en-US" sz="1200" b="0" i="0" u="none" strike="noStrike">
                          <a:solidFill>
                            <a:srgbClr val="000000"/>
                          </a:solidFill>
                          <a:effectLst/>
                          <a:latin typeface="HG丸ｺﾞｼｯｸM-PRO" panose="020F0600000000000000" pitchFamily="50" charset="-128"/>
                          <a:ea typeface="HG丸ｺﾞｼｯｸM-PRO" panose="020F0600000000000000" pitchFamily="50" charset="-128"/>
                        </a:rPr>
                        <a:t>合計</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altLang="ja-JP"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194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100.0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altLang="ja-JP"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188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100.0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596018503"/>
                  </a:ext>
                </a:extLst>
              </a:tr>
              <a:tr h="273285">
                <a:tc gridSpan="5">
                  <a:txBody>
                    <a:bodyPr/>
                    <a:lstStyle/>
                    <a:p>
                      <a:pPr algn="l" fontAlgn="t"/>
                      <a:r>
                        <a:rPr lang="ja-JP" altLang="en-US" sz="1000" b="0" i="0" u="none" strike="noStrike" dirty="0">
                          <a:solidFill>
                            <a:srgbClr val="000000"/>
                          </a:solidFill>
                          <a:effectLst/>
                          <a:latin typeface="HG丸ｺﾞｼｯｸM-PRO" panose="020F0600000000000000" pitchFamily="50" charset="-128"/>
                          <a:ea typeface="HG丸ｺﾞｼｯｸM-PRO" panose="020F0600000000000000" pitchFamily="50" charset="-128"/>
                        </a:rPr>
                        <a:t>注）「分娩週数」は、妊娠満</a:t>
                      </a:r>
                      <a:r>
                        <a:rPr lang="en-US" altLang="ja-JP" sz="1000" b="0" i="0" u="none" strike="noStrike" dirty="0">
                          <a:solidFill>
                            <a:srgbClr val="000000"/>
                          </a:solidFill>
                          <a:effectLst/>
                          <a:latin typeface="HG丸ｺﾞｼｯｸM-PRO" panose="020F0600000000000000" pitchFamily="50" charset="-128"/>
                          <a:ea typeface="HG丸ｺﾞｼｯｸM-PRO" panose="020F0600000000000000" pitchFamily="50" charset="-128"/>
                        </a:rPr>
                        <a:t>37</a:t>
                      </a:r>
                      <a:r>
                        <a:rPr lang="ja-JP" altLang="en-US" sz="1000" b="0" i="0" u="none" strike="noStrike" dirty="0">
                          <a:solidFill>
                            <a:srgbClr val="000000"/>
                          </a:solidFill>
                          <a:effectLst/>
                          <a:latin typeface="HG丸ｺﾞｼｯｸM-PRO" panose="020F0600000000000000" pitchFamily="50" charset="-128"/>
                          <a:ea typeface="HG丸ｺﾞｼｯｸM-PRO" panose="020F0600000000000000" pitchFamily="50" charset="-128"/>
                        </a:rPr>
                        <a:t>週以降満</a:t>
                      </a:r>
                      <a:r>
                        <a:rPr lang="en-US" altLang="ja-JP" sz="1000" b="0" i="0" u="none" strike="noStrike" dirty="0">
                          <a:solidFill>
                            <a:srgbClr val="000000"/>
                          </a:solidFill>
                          <a:effectLst/>
                          <a:latin typeface="HG丸ｺﾞｼｯｸM-PRO" panose="020F0600000000000000" pitchFamily="50" charset="-128"/>
                          <a:ea typeface="HG丸ｺﾞｼｯｸM-PRO" panose="020F0600000000000000" pitchFamily="50" charset="-128"/>
                        </a:rPr>
                        <a:t>42</a:t>
                      </a:r>
                      <a:r>
                        <a:rPr lang="ja-JP" altLang="en-US" sz="1000" b="0" i="0" u="none" strike="noStrike" dirty="0">
                          <a:solidFill>
                            <a:srgbClr val="000000"/>
                          </a:solidFill>
                          <a:effectLst/>
                          <a:latin typeface="HG丸ｺﾞｼｯｸM-PRO" panose="020F0600000000000000" pitchFamily="50" charset="-128"/>
                          <a:ea typeface="HG丸ｺﾞｼｯｸM-PRO" panose="020F0600000000000000" pitchFamily="50" charset="-128"/>
                        </a:rPr>
                        <a:t>週未満の分娩が正期産である。</a:t>
                      </a:r>
                    </a:p>
                  </a:txBody>
                  <a:tcPr marL="9525" marR="9525" marT="9525" marB="0">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935002361"/>
                  </a:ext>
                </a:extLst>
              </a:tr>
            </a:tbl>
          </a:graphicData>
        </a:graphic>
      </p:graphicFrame>
      <p:sp>
        <p:nvSpPr>
          <p:cNvPr id="2" name="スライド番号プレースホルダー 1">
            <a:extLst>
              <a:ext uri="{FF2B5EF4-FFF2-40B4-BE49-F238E27FC236}">
                <a16:creationId xmlns:a16="http://schemas.microsoft.com/office/drawing/2014/main" id="{819735FA-802C-46B7-8491-C45922F41D29}"/>
              </a:ext>
            </a:extLst>
          </p:cNvPr>
          <p:cNvSpPr>
            <a:spLocks noGrp="1"/>
          </p:cNvSpPr>
          <p:nvPr>
            <p:ph type="sldNum" sz="quarter" idx="12"/>
          </p:nvPr>
        </p:nvSpPr>
        <p:spPr/>
        <p:txBody>
          <a:bodyPr/>
          <a:lstStyle/>
          <a:p>
            <a:pPr>
              <a:defRPr/>
            </a:pPr>
            <a:fld id="{930F64EC-FE0A-4460-B896-894E0E1B6F85}" type="slidenum">
              <a:rPr lang="ja-JP" altLang="en-US" smtClean="0"/>
              <a:pPr>
                <a:defRPr/>
              </a:pPr>
              <a:t>98</a:t>
            </a:fld>
            <a:endParaRPr lang="en-US" altLang="ja-JP" dirty="0"/>
          </a:p>
        </p:txBody>
      </p:sp>
    </p:spTree>
    <p:extLst>
      <p:ext uri="{BB962C8B-B14F-4D97-AF65-F5344CB8AC3E}">
        <p14:creationId xmlns:p14="http://schemas.microsoft.com/office/powerpoint/2010/main" val="2592736081"/>
      </p:ext>
    </p:extLst>
  </p:cSld>
  <p:clrMapOvr>
    <a:masterClrMapping/>
  </p:clrMapOvr>
</p:sld>
</file>

<file path=ppt/theme/theme1.xml><?xml version="1.0" encoding="utf-8"?>
<a:theme xmlns:a="http://schemas.openxmlformats.org/drawingml/2006/main" name="1_Capsules">
  <a:themeElements>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fontScheme name="Capsules">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sz="1800" b="0" i="0" u="none" strike="noStrike" cap="none" normalizeH="0" baseline="0" smtClean="0">
            <a:ln>
              <a:noFill/>
            </a:ln>
            <a:solidFill>
              <a:schemeClr val="tx1"/>
            </a:solidFill>
            <a:effectLst/>
            <a:latin typeface="Arial" panose="020B0604020202020204" pitchFamily="34" charset="0"/>
            <a:ea typeface="HG丸ｺﾞｼｯｸM-PRO" panose="020F0600000000000000"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sz="1800" b="0" i="0" u="none" strike="noStrike" cap="none" normalizeH="0" baseline="0" smtClean="0">
            <a:ln>
              <a:noFill/>
            </a:ln>
            <a:solidFill>
              <a:schemeClr val="tx1"/>
            </a:solidFill>
            <a:effectLst/>
            <a:latin typeface="Arial" panose="020B0604020202020204" pitchFamily="34" charset="0"/>
            <a:ea typeface="HG丸ｺﾞｼｯｸM-PRO" panose="020F0600000000000000" pitchFamily="50" charset="-128"/>
          </a:defRPr>
        </a:defPPr>
      </a:lstStyle>
    </a:lnDef>
  </a:objectDefaults>
  <a:extraClrSchemeLst>
    <a:extraClrScheme>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clrMap bg1="lt1" tx1="dk1" bg2="lt2" tx2="dk2" accent1="accent1" accent2="accent2" accent3="accent3" accent4="accent4" accent5="accent5" accent6="accent6" hlink="hlink" folHlink="folHlink"/>
    </a:extraClrScheme>
    <a:extraClrScheme>
      <a:clrScheme name="Capsules 2">
        <a:dk1>
          <a:srgbClr val="000000"/>
        </a:dk1>
        <a:lt1>
          <a:srgbClr val="FFFFFF"/>
        </a:lt1>
        <a:dk2>
          <a:srgbClr val="000000"/>
        </a:dk2>
        <a:lt2>
          <a:srgbClr val="808000"/>
        </a:lt2>
        <a:accent1>
          <a:srgbClr val="FFCC99"/>
        </a:accent1>
        <a:accent2>
          <a:srgbClr val="99CC00"/>
        </a:accent2>
        <a:accent3>
          <a:srgbClr val="FFFFFF"/>
        </a:accent3>
        <a:accent4>
          <a:srgbClr val="000000"/>
        </a:accent4>
        <a:accent5>
          <a:srgbClr val="FFE2CA"/>
        </a:accent5>
        <a:accent6>
          <a:srgbClr val="8AB900"/>
        </a:accent6>
        <a:hlink>
          <a:srgbClr val="336600"/>
        </a:hlink>
        <a:folHlink>
          <a:srgbClr val="FFCC00"/>
        </a:folHlink>
      </a:clrScheme>
      <a:clrMap bg1="lt1" tx1="dk1" bg2="lt2" tx2="dk2" accent1="accent1" accent2="accent2" accent3="accent3" accent4="accent4" accent5="accent5" accent6="accent6" hlink="hlink" folHlink="folHlink"/>
    </a:extraClrScheme>
    <a:extraClrScheme>
      <a:clrScheme name="Capsules 3">
        <a:dk1>
          <a:srgbClr val="006699"/>
        </a:dk1>
        <a:lt1>
          <a:srgbClr val="FFFFFF"/>
        </a:lt1>
        <a:dk2>
          <a:srgbClr val="6699FF"/>
        </a:dk2>
        <a:lt2>
          <a:srgbClr val="FFFFFF"/>
        </a:lt2>
        <a:accent1>
          <a:srgbClr val="33CCCC"/>
        </a:accent1>
        <a:accent2>
          <a:srgbClr val="006699"/>
        </a:accent2>
        <a:accent3>
          <a:srgbClr val="B8CAFF"/>
        </a:accent3>
        <a:accent4>
          <a:srgbClr val="DADADA"/>
        </a:accent4>
        <a:accent5>
          <a:srgbClr val="ADE2E2"/>
        </a:accent5>
        <a:accent6>
          <a:srgbClr val="005C8A"/>
        </a:accent6>
        <a:hlink>
          <a:srgbClr val="99CC00"/>
        </a:hlink>
        <a:folHlink>
          <a:srgbClr val="FFFFCC"/>
        </a:folHlink>
      </a:clrScheme>
      <a:clrMap bg1="dk2" tx1="lt1" bg2="dk1" tx2="lt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6600"/>
        </a:lt2>
        <a:accent1>
          <a:srgbClr val="33CC33"/>
        </a:accent1>
        <a:accent2>
          <a:srgbClr val="FFCC66"/>
        </a:accent2>
        <a:accent3>
          <a:srgbClr val="FFFFFF"/>
        </a:accent3>
        <a:accent4>
          <a:srgbClr val="000000"/>
        </a:accent4>
        <a:accent5>
          <a:srgbClr val="ADE2AD"/>
        </a:accent5>
        <a:accent6>
          <a:srgbClr val="E7B95C"/>
        </a:accent6>
        <a:hlink>
          <a:srgbClr val="0033CC"/>
        </a:hlink>
        <a:folHlink>
          <a:srgbClr val="CC0066"/>
        </a:folHlink>
      </a:clrScheme>
      <a:clrMap bg1="lt1" tx1="dk1" bg2="lt2" tx2="dk2" accent1="accent1" accent2="accent2" accent3="accent3" accent4="accent4" accent5="accent5" accent6="accent6" hlink="hlink" folHlink="folHlink"/>
    </a:extraClrScheme>
    <a:extraClrScheme>
      <a:clrScheme name="Capsules 5">
        <a:dk1>
          <a:srgbClr val="000066"/>
        </a:dk1>
        <a:lt1>
          <a:srgbClr val="FFFFFF"/>
        </a:lt1>
        <a:dk2>
          <a:srgbClr val="336699"/>
        </a:dk2>
        <a:lt2>
          <a:srgbClr val="FFFFEB"/>
        </a:lt2>
        <a:accent1>
          <a:srgbClr val="99CCFF"/>
        </a:accent1>
        <a:accent2>
          <a:srgbClr val="9999FF"/>
        </a:accent2>
        <a:accent3>
          <a:srgbClr val="ADB8CA"/>
        </a:accent3>
        <a:accent4>
          <a:srgbClr val="DADADA"/>
        </a:accent4>
        <a:accent5>
          <a:srgbClr val="CAE2FF"/>
        </a:accent5>
        <a:accent6>
          <a:srgbClr val="8A8A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6">
        <a:dk1>
          <a:srgbClr val="808000"/>
        </a:dk1>
        <a:lt1>
          <a:srgbClr val="FFFFFF"/>
        </a:lt1>
        <a:dk2>
          <a:srgbClr val="006666"/>
        </a:dk2>
        <a:lt2>
          <a:srgbClr val="FFFFFF"/>
        </a:lt2>
        <a:accent1>
          <a:srgbClr val="FFCC66"/>
        </a:accent1>
        <a:accent2>
          <a:srgbClr val="00ACA8"/>
        </a:accent2>
        <a:accent3>
          <a:srgbClr val="AAB8B8"/>
        </a:accent3>
        <a:accent4>
          <a:srgbClr val="DADADA"/>
        </a:accent4>
        <a:accent5>
          <a:srgbClr val="FFE2B8"/>
        </a:accent5>
        <a:accent6>
          <a:srgbClr val="009B98"/>
        </a:accent6>
        <a:hlink>
          <a:srgbClr val="CCCC00"/>
        </a:hlink>
        <a:folHlink>
          <a:srgbClr val="33CCCC"/>
        </a:folHlink>
      </a:clrScheme>
      <a:clrMap bg1="dk2" tx1="lt1" bg2="dk1" tx2="lt2" accent1="accent1" accent2="accent2" accent3="accent3" accent4="accent4" accent5="accent5" accent6="accent6" hlink="hlink" folHlink="folHlink"/>
    </a:extraClrScheme>
    <a:extraClrScheme>
      <a:clrScheme name="Capsules 7">
        <a:dk1>
          <a:srgbClr val="FFFFCC"/>
        </a:dk1>
        <a:lt1>
          <a:srgbClr val="FFFFFF"/>
        </a:lt1>
        <a:dk2>
          <a:srgbClr val="660033"/>
        </a:dk2>
        <a:lt2>
          <a:srgbClr val="FFFFFF"/>
        </a:lt2>
        <a:accent1>
          <a:srgbClr val="FF9900"/>
        </a:accent1>
        <a:accent2>
          <a:srgbClr val="CC3300"/>
        </a:accent2>
        <a:accent3>
          <a:srgbClr val="B8AAAD"/>
        </a:accent3>
        <a:accent4>
          <a:srgbClr val="DADADA"/>
        </a:accent4>
        <a:accent5>
          <a:srgbClr val="FFCAAA"/>
        </a:accent5>
        <a:accent6>
          <a:srgbClr val="B92D00"/>
        </a:accent6>
        <a:hlink>
          <a:srgbClr val="FFCC00"/>
        </a:hlink>
        <a:folHlink>
          <a:srgbClr val="FFCC99"/>
        </a:folHlink>
      </a:clrScheme>
      <a:clrMap bg1="dk2" tx1="lt1" bg2="dk1" tx2="lt2" accent1="accent1" accent2="accent2" accent3="accent3" accent4="accent4" accent5="accent5" accent6="accent6" hlink="hlink" folHlink="folHlink"/>
    </a:extraClrScheme>
    <a:extraClrScheme>
      <a:clrScheme name="Capsules 8">
        <a:dk1>
          <a:srgbClr val="FF0000"/>
        </a:dk1>
        <a:lt1>
          <a:srgbClr val="FFFFFF"/>
        </a:lt1>
        <a:dk2>
          <a:srgbClr val="000000"/>
        </a:dk2>
        <a:lt2>
          <a:srgbClr val="FFFFFF"/>
        </a:lt2>
        <a:accent1>
          <a:srgbClr val="FFCC00"/>
        </a:accent1>
        <a:accent2>
          <a:srgbClr val="CC3300"/>
        </a:accent2>
        <a:accent3>
          <a:srgbClr val="AAAAAA"/>
        </a:accent3>
        <a:accent4>
          <a:srgbClr val="DADADA"/>
        </a:accent4>
        <a:accent5>
          <a:srgbClr val="FFE2AA"/>
        </a:accent5>
        <a:accent6>
          <a:srgbClr val="B92D00"/>
        </a:accent6>
        <a:hlink>
          <a:srgbClr val="FF6600"/>
        </a:hlink>
        <a:folHlink>
          <a:srgbClr val="FF7C8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HG丸ｺﾞｼｯｸM-PRO"/>
        <a:ea typeface="HG丸ｺﾞｼｯｸM-PRO"/>
        <a:cs typeface=""/>
      </a:majorFont>
      <a:minorFont>
        <a:latin typeface="Arial"/>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sz="1800" b="0" i="0" u="none" strike="noStrike" cap="none" normalizeH="0" baseline="0" smtClean="0">
            <a:ln>
              <a:noFill/>
            </a:ln>
            <a:solidFill>
              <a:schemeClr val="tx1"/>
            </a:solidFill>
            <a:effectLst/>
            <a:latin typeface="Arial" panose="020B0604020202020204" pitchFamily="34" charset="0"/>
            <a:ea typeface="HG丸ｺﾞｼｯｸM-PRO" panose="020F0600000000000000"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sz="1800" b="0" i="0" u="none" strike="noStrike" cap="none" normalizeH="0" baseline="0" smtClean="0">
            <a:ln>
              <a:noFill/>
            </a:ln>
            <a:solidFill>
              <a:schemeClr val="tx1"/>
            </a:solidFill>
            <a:effectLst/>
            <a:latin typeface="Arial" panose="020B0604020202020204" pitchFamily="34" charset="0"/>
            <a:ea typeface="HG丸ｺﾞｼｯｸM-PRO" panose="020F0600000000000000" pitchFamily="50" charset="-128"/>
          </a:defRPr>
        </a:defPPr>
      </a:lstStyle>
    </a:ln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13825</TotalTime>
  <Words>8218</Words>
  <Application>Microsoft Office PowerPoint</Application>
  <PresentationFormat>ユーザー設定</PresentationFormat>
  <Paragraphs>1625</Paragraphs>
  <Slides>118</Slides>
  <Notes>5</Notes>
  <HiddenSlides>0</HiddenSlides>
  <MMClips>0</MMClips>
  <ScaleCrop>false</ScaleCrop>
  <HeadingPairs>
    <vt:vector size="8" baseType="variant">
      <vt:variant>
        <vt:lpstr>使用されているフォント</vt:lpstr>
      </vt:variant>
      <vt:variant>
        <vt:i4>15</vt:i4>
      </vt:variant>
      <vt:variant>
        <vt:lpstr>テーマ</vt:lpstr>
      </vt:variant>
      <vt:variant>
        <vt:i4>3</vt:i4>
      </vt:variant>
      <vt:variant>
        <vt:lpstr>埋め込まれた OLE サーバー</vt:lpstr>
      </vt:variant>
      <vt:variant>
        <vt:i4>1</vt:i4>
      </vt:variant>
      <vt:variant>
        <vt:lpstr>スライド タイトル</vt:lpstr>
      </vt:variant>
      <vt:variant>
        <vt:i4>118</vt:i4>
      </vt:variant>
    </vt:vector>
  </HeadingPairs>
  <TitlesOfParts>
    <vt:vector size="137" baseType="lpstr">
      <vt:lpstr>HGPｺﾞｼｯｸE</vt:lpstr>
      <vt:lpstr>HGSｺﾞｼｯｸE</vt:lpstr>
      <vt:lpstr>HGS創英角ｺﾞｼｯｸUB</vt:lpstr>
      <vt:lpstr>HG丸ｺﾞｼｯｸM-PRO</vt:lpstr>
      <vt:lpstr>KozGoStd-Medium</vt:lpstr>
      <vt:lpstr>Microsoft JhengHei</vt:lpstr>
      <vt:lpstr>ＭＳ Ｐゴシック</vt:lpstr>
      <vt:lpstr>ＭＳ Ｐ明朝</vt:lpstr>
      <vt:lpstr>ＭＳ ゴシック</vt:lpstr>
      <vt:lpstr>游ゴシック Medium</vt:lpstr>
      <vt:lpstr>Arial</vt:lpstr>
      <vt:lpstr>Calibri</vt:lpstr>
      <vt:lpstr>Calibri Light</vt:lpstr>
      <vt:lpstr>Times New Roman</vt:lpstr>
      <vt:lpstr>Wingdings</vt:lpstr>
      <vt:lpstr>1_Capsules</vt:lpstr>
      <vt:lpstr>デザインの設定</vt:lpstr>
      <vt:lpstr>標準デザイン</vt:lpstr>
      <vt:lpstr>Worksheet</vt:lpstr>
      <vt:lpstr>第９回　産科医療補償制度 再発防止に関する報告書について</vt:lpstr>
      <vt:lpstr>産科医療補償制度創設の経緯</vt:lpstr>
      <vt:lpstr>PowerPoint プレゼンテーション</vt:lpstr>
      <vt:lpstr>制度の改定（一般審査基準）</vt:lpstr>
      <vt:lpstr>制度の改定（個別審査基準）</vt:lpstr>
      <vt:lpstr>産科医療補償制度の概要</vt:lpstr>
      <vt:lpstr>再発防止委員会　委員</vt:lpstr>
      <vt:lpstr>PowerPoint プレゼンテーション</vt:lpstr>
      <vt:lpstr>PowerPoint プレゼンテーション</vt:lpstr>
      <vt:lpstr>再発防止に関する報告書 ～産科医療の質の向上に向けて～</vt:lpstr>
      <vt:lpstr>分析の対象</vt:lpstr>
      <vt:lpstr>分析の方法</vt:lpstr>
      <vt:lpstr>分析にあたって</vt:lpstr>
      <vt:lpstr>再発防止に関する分析</vt:lpstr>
      <vt:lpstr>PowerPoint プレゼンテーション</vt:lpstr>
      <vt:lpstr>テーマに沿った分析について</vt:lpstr>
      <vt:lpstr>テーマに沿った分析について</vt:lpstr>
      <vt:lpstr>第９回報告書のテーマ</vt:lpstr>
      <vt:lpstr>PowerPoint プレゼンテーション</vt:lpstr>
      <vt:lpstr>はじめに</vt:lpstr>
      <vt:lpstr>分析結果①-1</vt:lpstr>
      <vt:lpstr>PowerPoint プレゼンテーション</vt:lpstr>
      <vt:lpstr>分析結果②-1</vt:lpstr>
      <vt:lpstr>分析結果②-2</vt:lpstr>
      <vt:lpstr>分析結果②-3</vt:lpstr>
      <vt:lpstr>分析結果②-4</vt:lpstr>
      <vt:lpstr>結論</vt:lpstr>
      <vt:lpstr>学会・職能団体に対する要望</vt:lpstr>
      <vt:lpstr>国・地方自治体に対する要望</vt:lpstr>
      <vt:lpstr>PowerPoint プレゼンテーション</vt:lpstr>
      <vt:lpstr>はじめに</vt:lpstr>
      <vt:lpstr>はじめに</vt:lpstr>
      <vt:lpstr>はじめに</vt:lpstr>
      <vt:lpstr>紹介する胎児心拍数陣痛図</vt:lpstr>
      <vt:lpstr>紹介する胎児心拍数陣痛図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紹介する胎児心拍数陣痛図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紹介する胎児心拍数陣痛図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紹介する胎児心拍数陣痛図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産科医療の質の向上に向けて</vt:lpstr>
      <vt:lpstr>PowerPoint プレゼンテーション</vt:lpstr>
      <vt:lpstr>はじめに</vt:lpstr>
      <vt:lpstr>分析対象①</vt:lpstr>
      <vt:lpstr>分析対象②</vt:lpstr>
      <vt:lpstr>分析対象事例にみられた背景①</vt:lpstr>
      <vt:lpstr>分析対象事例にみられた背景②</vt:lpstr>
      <vt:lpstr>分析対象事例における脳性麻痺発症の原因①</vt:lpstr>
      <vt:lpstr>分析対象事例における脳性麻痺発症の原因②</vt:lpstr>
      <vt:lpstr>産科医療の質の向上への取組みの動向</vt:lpstr>
      <vt:lpstr>胎児心拍数聴取について①</vt:lpstr>
      <vt:lpstr>胎児心拍数聴取について②</vt:lpstr>
      <vt:lpstr>子宮収縮薬使用について①</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診療録等の記載について①</vt:lpstr>
      <vt:lpstr>PowerPoint プレゼンテーション</vt:lpstr>
      <vt:lpstr>吸引分娩について①</vt:lpstr>
      <vt:lpstr>PowerPoint プレゼンテーション</vt:lpstr>
      <vt:lpstr>PowerPoint プレゼンテーション</vt:lpstr>
      <vt:lpstr>はじめに</vt:lpstr>
      <vt:lpstr>分析対象</vt:lpstr>
      <vt:lpstr>分析の方法①</vt:lpstr>
      <vt:lpstr>分析の方法②</vt:lpstr>
      <vt:lpstr>分析結果①－１</vt:lpstr>
      <vt:lpstr>分析結果①－２</vt:lpstr>
      <vt:lpstr>分析結果②－１</vt:lpstr>
      <vt:lpstr>分析結果②－２</vt:lpstr>
      <vt:lpstr>分析結果②－3</vt:lpstr>
      <vt:lpstr>分析結果②－4</vt:lpstr>
      <vt:lpstr>分析結果②－5</vt:lpstr>
      <vt:lpstr>分析結果②－6</vt:lpstr>
      <vt:lpstr>分析結果②－7</vt:lpstr>
      <vt:lpstr>分析結果②－8</vt:lpstr>
      <vt:lpstr>PowerPoint プレゼンテーション</vt:lpstr>
      <vt:lpstr>集計対象</vt:lpstr>
      <vt:lpstr>①分娩の状況</vt:lpstr>
      <vt:lpstr>②妊産婦等に関する基本情報</vt:lpstr>
      <vt:lpstr>③妊娠経過</vt:lpstr>
      <vt:lpstr>④分娩経過（主な結果）</vt:lpstr>
      <vt:lpstr>⑤新生児期の経過</vt:lpstr>
      <vt:lpstr>⑥診療体制（主な結果）</vt:lpstr>
      <vt:lpstr>⑦脳性麻痺発症の主たる原因について</vt:lpstr>
      <vt:lpstr>PowerPoint プレゼンテーション</vt:lpstr>
      <vt:lpstr>関係学会・団体等の動き</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m-senbon</dc:creator>
  <cp:lastModifiedBy>長谷 麻水</cp:lastModifiedBy>
  <cp:revision>1318</cp:revision>
  <cp:lastPrinted>2018-05-01T06:16:37Z</cp:lastPrinted>
  <dcterms:created xsi:type="dcterms:W3CDTF">2008-08-26T02:42:31Z</dcterms:created>
  <dcterms:modified xsi:type="dcterms:W3CDTF">2019-05-20T06:52:51Z</dcterms:modified>
</cp:coreProperties>
</file>