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 id="2147483727" r:id="rId2"/>
    <p:sldMasterId id="2147484244" r:id="rId3"/>
    <p:sldMasterId id="2147483657" r:id="rId4"/>
  </p:sldMasterIdLst>
  <p:notesMasterIdLst>
    <p:notesMasterId r:id="rId110"/>
  </p:notesMasterIdLst>
  <p:handoutMasterIdLst>
    <p:handoutMasterId r:id="rId111"/>
  </p:handoutMasterIdLst>
  <p:sldIdLst>
    <p:sldId id="300" r:id="rId5"/>
    <p:sldId id="500" r:id="rId6"/>
    <p:sldId id="734" r:id="rId7"/>
    <p:sldId id="765" r:id="rId8"/>
    <p:sldId id="736" r:id="rId9"/>
    <p:sldId id="501" r:id="rId10"/>
    <p:sldId id="499" r:id="rId11"/>
    <p:sldId id="470" r:id="rId12"/>
    <p:sldId id="578" r:id="rId13"/>
    <p:sldId id="571" r:id="rId14"/>
    <p:sldId id="634" r:id="rId15"/>
    <p:sldId id="483" r:id="rId16"/>
    <p:sldId id="603" r:id="rId17"/>
    <p:sldId id="480" r:id="rId18"/>
    <p:sldId id="773" r:id="rId19"/>
    <p:sldId id="774" r:id="rId20"/>
    <p:sldId id="775" r:id="rId21"/>
    <p:sldId id="776" r:id="rId22"/>
    <p:sldId id="869" r:id="rId23"/>
    <p:sldId id="777" r:id="rId24"/>
    <p:sldId id="778" r:id="rId25"/>
    <p:sldId id="779" r:id="rId26"/>
    <p:sldId id="780" r:id="rId27"/>
    <p:sldId id="870" r:id="rId28"/>
    <p:sldId id="871" r:id="rId29"/>
    <p:sldId id="872" r:id="rId30"/>
    <p:sldId id="873" r:id="rId31"/>
    <p:sldId id="874" r:id="rId32"/>
    <p:sldId id="875" r:id="rId33"/>
    <p:sldId id="876" r:id="rId34"/>
    <p:sldId id="877" r:id="rId35"/>
    <p:sldId id="789" r:id="rId36"/>
    <p:sldId id="790" r:id="rId37"/>
    <p:sldId id="792" r:id="rId38"/>
    <p:sldId id="791" r:id="rId39"/>
    <p:sldId id="793" r:id="rId40"/>
    <p:sldId id="794" r:id="rId41"/>
    <p:sldId id="795" r:id="rId42"/>
    <p:sldId id="796" r:id="rId43"/>
    <p:sldId id="797" r:id="rId44"/>
    <p:sldId id="798" r:id="rId45"/>
    <p:sldId id="799" r:id="rId46"/>
    <p:sldId id="878" r:id="rId47"/>
    <p:sldId id="801" r:id="rId48"/>
    <p:sldId id="879" r:id="rId49"/>
    <p:sldId id="880" r:id="rId50"/>
    <p:sldId id="881" r:id="rId51"/>
    <p:sldId id="882" r:id="rId52"/>
    <p:sldId id="883" r:id="rId53"/>
    <p:sldId id="884" r:id="rId54"/>
    <p:sldId id="885" r:id="rId55"/>
    <p:sldId id="830" r:id="rId56"/>
    <p:sldId id="832" r:id="rId57"/>
    <p:sldId id="886" r:id="rId58"/>
    <p:sldId id="887" r:id="rId59"/>
    <p:sldId id="888" r:id="rId60"/>
    <p:sldId id="889" r:id="rId61"/>
    <p:sldId id="890" r:id="rId62"/>
    <p:sldId id="891" r:id="rId63"/>
    <p:sldId id="892" r:id="rId64"/>
    <p:sldId id="893" r:id="rId65"/>
    <p:sldId id="840" r:id="rId66"/>
    <p:sldId id="841" r:id="rId67"/>
    <p:sldId id="842" r:id="rId68"/>
    <p:sldId id="843" r:id="rId69"/>
    <p:sldId id="844" r:id="rId70"/>
    <p:sldId id="894" r:id="rId71"/>
    <p:sldId id="895" r:id="rId72"/>
    <p:sldId id="896" r:id="rId73"/>
    <p:sldId id="549" r:id="rId74"/>
    <p:sldId id="550" r:id="rId75"/>
    <p:sldId id="551" r:id="rId76"/>
    <p:sldId id="866" r:id="rId77"/>
    <p:sldId id="626" r:id="rId78"/>
    <p:sldId id="753" r:id="rId79"/>
    <p:sldId id="698" r:id="rId80"/>
    <p:sldId id="899" r:id="rId81"/>
    <p:sldId id="898" r:id="rId82"/>
    <p:sldId id="710" r:id="rId83"/>
    <p:sldId id="900" r:id="rId84"/>
    <p:sldId id="699" r:id="rId85"/>
    <p:sldId id="700" r:id="rId86"/>
    <p:sldId id="703" r:id="rId87"/>
    <p:sldId id="631" r:id="rId88"/>
    <p:sldId id="630" r:id="rId89"/>
    <p:sldId id="766" r:id="rId90"/>
    <p:sldId id="767" r:id="rId91"/>
    <p:sldId id="758" r:id="rId92"/>
    <p:sldId id="868" r:id="rId93"/>
    <p:sldId id="719" r:id="rId94"/>
    <p:sldId id="759" r:id="rId95"/>
    <p:sldId id="856" r:id="rId96"/>
    <p:sldId id="857" r:id="rId97"/>
    <p:sldId id="858" r:id="rId98"/>
    <p:sldId id="859" r:id="rId99"/>
    <p:sldId id="860" r:id="rId100"/>
    <p:sldId id="861" r:id="rId101"/>
    <p:sldId id="862" r:id="rId102"/>
    <p:sldId id="863" r:id="rId103"/>
    <p:sldId id="864" r:id="rId104"/>
    <p:sldId id="540" r:id="rId105"/>
    <p:sldId id="711" r:id="rId106"/>
    <p:sldId id="865" r:id="rId107"/>
    <p:sldId id="768" r:id="rId108"/>
    <p:sldId id="602" r:id="rId109"/>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東 和樹" initials="川東" lastIdx="2" clrIdx="0">
    <p:extLst>
      <p:ext uri="{19B8F6BF-5375-455C-9EA6-DF929625EA0E}">
        <p15:presenceInfo xmlns:p15="http://schemas.microsoft.com/office/powerpoint/2012/main" userId="S-1-5-21-4025549187-954364677-2120641714-1600" providerId="AD"/>
      </p:ext>
    </p:extLst>
  </p:cmAuthor>
  <p:cmAuthor id="2" name="佐野 実央" initials="佐野" lastIdx="2" clrIdx="1">
    <p:extLst>
      <p:ext uri="{19B8F6BF-5375-455C-9EA6-DF929625EA0E}">
        <p15:presenceInfo xmlns:p15="http://schemas.microsoft.com/office/powerpoint/2012/main" userId="S-1-5-21-4025549187-954364677-2120641714-1594" providerId="AD"/>
      </p:ext>
    </p:extLst>
  </p:cmAuthor>
  <p:cmAuthor id="3" name="長谷 麻水" initials="長谷" lastIdx="1" clrIdx="2">
    <p:extLst>
      <p:ext uri="{19B8F6BF-5375-455C-9EA6-DF929625EA0E}">
        <p15:presenceInfo xmlns:p15="http://schemas.microsoft.com/office/powerpoint/2012/main" userId="S-1-5-21-4025549187-954364677-2120641714-6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E5FF"/>
    <a:srgbClr val="FFFF99"/>
    <a:srgbClr val="CCFFCC"/>
    <a:srgbClr val="F8F8F8"/>
    <a:srgbClr val="5D70F1"/>
    <a:srgbClr val="A9FDE9"/>
    <a:srgbClr val="FFCC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5208" autoAdjust="0"/>
  </p:normalViewPr>
  <p:slideViewPr>
    <p:cSldViewPr>
      <p:cViewPr>
        <p:scale>
          <a:sx n="100" d="100"/>
          <a:sy n="100" d="100"/>
        </p:scale>
        <p:origin x="1890" y="270"/>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1594"/>
    </p:cViewPr>
  </p:sorterViewPr>
  <p:notesViewPr>
    <p:cSldViewPr>
      <p:cViewPr varScale="1">
        <p:scale>
          <a:sx n="51" d="100"/>
          <a:sy n="51" d="100"/>
        </p:scale>
        <p:origin x="2988"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198B58-5FF7-40A6-814E-1AD6F614C033}"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a:t>
            </a:fld>
            <a:endParaRPr lang="en-US" altLang="ja-JP"/>
          </a:p>
        </p:txBody>
      </p:sp>
    </p:spTree>
    <p:extLst>
      <p:ext uri="{BB962C8B-B14F-4D97-AF65-F5344CB8AC3E}">
        <p14:creationId xmlns:p14="http://schemas.microsoft.com/office/powerpoint/2010/main" val="9244126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99</a:t>
            </a:fld>
            <a:endParaRPr lang="en-US" altLang="ja-JP"/>
          </a:p>
        </p:txBody>
      </p:sp>
    </p:spTree>
    <p:extLst>
      <p:ext uri="{BB962C8B-B14F-4D97-AF65-F5344CB8AC3E}">
        <p14:creationId xmlns:p14="http://schemas.microsoft.com/office/powerpoint/2010/main" val="806111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100</a:t>
            </a:fld>
            <a:endParaRPr lang="en-US" altLang="ja-JP"/>
          </a:p>
        </p:txBody>
      </p:sp>
    </p:spTree>
    <p:extLst>
      <p:ext uri="{BB962C8B-B14F-4D97-AF65-F5344CB8AC3E}">
        <p14:creationId xmlns:p14="http://schemas.microsoft.com/office/powerpoint/2010/main" val="32017174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101</a:t>
            </a:fld>
            <a:endParaRPr lang="en-US" altLang="ja-JP"/>
          </a:p>
        </p:txBody>
      </p:sp>
    </p:spTree>
    <p:extLst>
      <p:ext uri="{BB962C8B-B14F-4D97-AF65-F5344CB8AC3E}">
        <p14:creationId xmlns:p14="http://schemas.microsoft.com/office/powerpoint/2010/main" val="41640780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102</a:t>
            </a:fld>
            <a:endParaRPr lang="en-US" altLang="ja-JP"/>
          </a:p>
        </p:txBody>
      </p:sp>
    </p:spTree>
    <p:extLst>
      <p:ext uri="{BB962C8B-B14F-4D97-AF65-F5344CB8AC3E}">
        <p14:creationId xmlns:p14="http://schemas.microsoft.com/office/powerpoint/2010/main" val="7738052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103</a:t>
            </a:fld>
            <a:endParaRPr lang="en-US" altLang="ja-JP"/>
          </a:p>
        </p:txBody>
      </p:sp>
    </p:spTree>
    <p:extLst>
      <p:ext uri="{BB962C8B-B14F-4D97-AF65-F5344CB8AC3E}">
        <p14:creationId xmlns:p14="http://schemas.microsoft.com/office/powerpoint/2010/main" val="1356182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102518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a:t>
            </a:fld>
            <a:endParaRPr lang="en-US" altLang="ja-JP"/>
          </a:p>
        </p:txBody>
      </p:sp>
    </p:spTree>
    <p:extLst>
      <p:ext uri="{BB962C8B-B14F-4D97-AF65-F5344CB8AC3E}">
        <p14:creationId xmlns:p14="http://schemas.microsoft.com/office/powerpoint/2010/main" val="348023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11</a:t>
            </a:fld>
            <a:endParaRPr lang="en-US" altLang="ja-JP"/>
          </a:p>
        </p:txBody>
      </p:sp>
    </p:spTree>
    <p:extLst>
      <p:ext uri="{BB962C8B-B14F-4D97-AF65-F5344CB8AC3E}">
        <p14:creationId xmlns:p14="http://schemas.microsoft.com/office/powerpoint/2010/main" val="38066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01748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13</a:t>
            </a:fld>
            <a:endParaRPr lang="en-US" altLang="ja-JP"/>
          </a:p>
        </p:txBody>
      </p:sp>
    </p:spTree>
    <p:extLst>
      <p:ext uri="{BB962C8B-B14F-4D97-AF65-F5344CB8AC3E}">
        <p14:creationId xmlns:p14="http://schemas.microsoft.com/office/powerpoint/2010/main" val="361766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14</a:t>
            </a:fld>
            <a:endParaRPr lang="en-US" altLang="ja-JP"/>
          </a:p>
        </p:txBody>
      </p:sp>
    </p:spTree>
    <p:extLst>
      <p:ext uri="{BB962C8B-B14F-4D97-AF65-F5344CB8AC3E}">
        <p14:creationId xmlns:p14="http://schemas.microsoft.com/office/powerpoint/2010/main" val="352977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15</a:t>
            </a:fld>
            <a:endParaRPr lang="en-US" altLang="ja-JP"/>
          </a:p>
        </p:txBody>
      </p:sp>
    </p:spTree>
    <p:extLst>
      <p:ext uri="{BB962C8B-B14F-4D97-AF65-F5344CB8AC3E}">
        <p14:creationId xmlns:p14="http://schemas.microsoft.com/office/powerpoint/2010/main" val="301870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16</a:t>
            </a:fld>
            <a:endParaRPr lang="en-US" altLang="ja-JP"/>
          </a:p>
        </p:txBody>
      </p:sp>
    </p:spTree>
    <p:extLst>
      <p:ext uri="{BB962C8B-B14F-4D97-AF65-F5344CB8AC3E}">
        <p14:creationId xmlns:p14="http://schemas.microsoft.com/office/powerpoint/2010/main" val="212547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17</a:t>
            </a:fld>
            <a:endParaRPr lang="en-US" altLang="ja-JP"/>
          </a:p>
        </p:txBody>
      </p:sp>
    </p:spTree>
    <p:extLst>
      <p:ext uri="{BB962C8B-B14F-4D97-AF65-F5344CB8AC3E}">
        <p14:creationId xmlns:p14="http://schemas.microsoft.com/office/powerpoint/2010/main" val="4208258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18</a:t>
            </a:fld>
            <a:endParaRPr lang="en-US" altLang="ja-JP"/>
          </a:p>
        </p:txBody>
      </p:sp>
    </p:spTree>
    <p:extLst>
      <p:ext uri="{BB962C8B-B14F-4D97-AF65-F5344CB8AC3E}">
        <p14:creationId xmlns:p14="http://schemas.microsoft.com/office/powerpoint/2010/main" val="204706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a:t>
            </a:fld>
            <a:endParaRPr lang="en-US" altLang="ja-JP"/>
          </a:p>
        </p:txBody>
      </p:sp>
    </p:spTree>
    <p:extLst>
      <p:ext uri="{BB962C8B-B14F-4D97-AF65-F5344CB8AC3E}">
        <p14:creationId xmlns:p14="http://schemas.microsoft.com/office/powerpoint/2010/main" val="1281222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19</a:t>
            </a:fld>
            <a:endParaRPr lang="en-US" altLang="ja-JP"/>
          </a:p>
        </p:txBody>
      </p:sp>
    </p:spTree>
    <p:extLst>
      <p:ext uri="{BB962C8B-B14F-4D97-AF65-F5344CB8AC3E}">
        <p14:creationId xmlns:p14="http://schemas.microsoft.com/office/powerpoint/2010/main" val="962266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20</a:t>
            </a:fld>
            <a:endParaRPr lang="en-US" altLang="ja-JP"/>
          </a:p>
        </p:txBody>
      </p:sp>
    </p:spTree>
    <p:extLst>
      <p:ext uri="{BB962C8B-B14F-4D97-AF65-F5344CB8AC3E}">
        <p14:creationId xmlns:p14="http://schemas.microsoft.com/office/powerpoint/2010/main" val="265505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21</a:t>
            </a:fld>
            <a:endParaRPr lang="en-US" altLang="ja-JP"/>
          </a:p>
        </p:txBody>
      </p:sp>
    </p:spTree>
    <p:extLst>
      <p:ext uri="{BB962C8B-B14F-4D97-AF65-F5344CB8AC3E}">
        <p14:creationId xmlns:p14="http://schemas.microsoft.com/office/powerpoint/2010/main" val="425829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22</a:t>
            </a:fld>
            <a:endParaRPr lang="en-US" altLang="ja-JP"/>
          </a:p>
        </p:txBody>
      </p:sp>
    </p:spTree>
    <p:extLst>
      <p:ext uri="{BB962C8B-B14F-4D97-AF65-F5344CB8AC3E}">
        <p14:creationId xmlns:p14="http://schemas.microsoft.com/office/powerpoint/2010/main" val="122582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23</a:t>
            </a:fld>
            <a:endParaRPr lang="en-US" altLang="ja-JP"/>
          </a:p>
        </p:txBody>
      </p:sp>
    </p:spTree>
    <p:extLst>
      <p:ext uri="{BB962C8B-B14F-4D97-AF65-F5344CB8AC3E}">
        <p14:creationId xmlns:p14="http://schemas.microsoft.com/office/powerpoint/2010/main" val="344585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24</a:t>
            </a:fld>
            <a:endParaRPr lang="en-US" altLang="ja-JP"/>
          </a:p>
        </p:txBody>
      </p:sp>
    </p:spTree>
    <p:extLst>
      <p:ext uri="{BB962C8B-B14F-4D97-AF65-F5344CB8AC3E}">
        <p14:creationId xmlns:p14="http://schemas.microsoft.com/office/powerpoint/2010/main" val="3882557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25</a:t>
            </a:fld>
            <a:endParaRPr lang="en-US" altLang="ja-JP"/>
          </a:p>
        </p:txBody>
      </p:sp>
    </p:spTree>
    <p:extLst>
      <p:ext uri="{BB962C8B-B14F-4D97-AF65-F5344CB8AC3E}">
        <p14:creationId xmlns:p14="http://schemas.microsoft.com/office/powerpoint/2010/main" val="2538837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26</a:t>
            </a:fld>
            <a:endParaRPr lang="en-US" altLang="ja-JP"/>
          </a:p>
        </p:txBody>
      </p:sp>
    </p:spTree>
    <p:extLst>
      <p:ext uri="{BB962C8B-B14F-4D97-AF65-F5344CB8AC3E}">
        <p14:creationId xmlns:p14="http://schemas.microsoft.com/office/powerpoint/2010/main" val="2586649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27</a:t>
            </a:fld>
            <a:endParaRPr lang="en-US" altLang="ja-JP"/>
          </a:p>
        </p:txBody>
      </p:sp>
    </p:spTree>
    <p:extLst>
      <p:ext uri="{BB962C8B-B14F-4D97-AF65-F5344CB8AC3E}">
        <p14:creationId xmlns:p14="http://schemas.microsoft.com/office/powerpoint/2010/main" val="350021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28</a:t>
            </a:fld>
            <a:endParaRPr lang="en-US" altLang="ja-JP"/>
          </a:p>
        </p:txBody>
      </p:sp>
    </p:spTree>
    <p:extLst>
      <p:ext uri="{BB962C8B-B14F-4D97-AF65-F5344CB8AC3E}">
        <p14:creationId xmlns:p14="http://schemas.microsoft.com/office/powerpoint/2010/main" val="248689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a:t>
            </a:fld>
            <a:endParaRPr lang="en-US" altLang="ja-JP"/>
          </a:p>
        </p:txBody>
      </p:sp>
    </p:spTree>
    <p:extLst>
      <p:ext uri="{BB962C8B-B14F-4D97-AF65-F5344CB8AC3E}">
        <p14:creationId xmlns:p14="http://schemas.microsoft.com/office/powerpoint/2010/main" val="142250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29</a:t>
            </a:fld>
            <a:endParaRPr lang="en-US" altLang="ja-JP"/>
          </a:p>
        </p:txBody>
      </p:sp>
    </p:spTree>
    <p:extLst>
      <p:ext uri="{BB962C8B-B14F-4D97-AF65-F5344CB8AC3E}">
        <p14:creationId xmlns:p14="http://schemas.microsoft.com/office/powerpoint/2010/main" val="3201678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30</a:t>
            </a:fld>
            <a:endParaRPr lang="en-US" altLang="ja-JP"/>
          </a:p>
        </p:txBody>
      </p:sp>
    </p:spTree>
    <p:extLst>
      <p:ext uri="{BB962C8B-B14F-4D97-AF65-F5344CB8AC3E}">
        <p14:creationId xmlns:p14="http://schemas.microsoft.com/office/powerpoint/2010/main" val="839205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31</a:t>
            </a:fld>
            <a:endParaRPr lang="en-US" altLang="ja-JP"/>
          </a:p>
        </p:txBody>
      </p:sp>
    </p:spTree>
    <p:extLst>
      <p:ext uri="{BB962C8B-B14F-4D97-AF65-F5344CB8AC3E}">
        <p14:creationId xmlns:p14="http://schemas.microsoft.com/office/powerpoint/2010/main" val="1105717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32</a:t>
            </a:fld>
            <a:endParaRPr lang="en-US" altLang="ja-JP"/>
          </a:p>
        </p:txBody>
      </p:sp>
    </p:spTree>
    <p:extLst>
      <p:ext uri="{BB962C8B-B14F-4D97-AF65-F5344CB8AC3E}">
        <p14:creationId xmlns:p14="http://schemas.microsoft.com/office/powerpoint/2010/main" val="2374546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33</a:t>
            </a:fld>
            <a:endParaRPr lang="en-US" altLang="ja-JP"/>
          </a:p>
        </p:txBody>
      </p:sp>
    </p:spTree>
    <p:extLst>
      <p:ext uri="{BB962C8B-B14F-4D97-AF65-F5344CB8AC3E}">
        <p14:creationId xmlns:p14="http://schemas.microsoft.com/office/powerpoint/2010/main" val="2879804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34</a:t>
            </a:fld>
            <a:endParaRPr lang="en-US" altLang="ja-JP"/>
          </a:p>
        </p:txBody>
      </p:sp>
    </p:spTree>
    <p:extLst>
      <p:ext uri="{BB962C8B-B14F-4D97-AF65-F5344CB8AC3E}">
        <p14:creationId xmlns:p14="http://schemas.microsoft.com/office/powerpoint/2010/main" val="4186746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35</a:t>
            </a:fld>
            <a:endParaRPr lang="en-US" altLang="ja-JP"/>
          </a:p>
        </p:txBody>
      </p:sp>
    </p:spTree>
    <p:extLst>
      <p:ext uri="{BB962C8B-B14F-4D97-AF65-F5344CB8AC3E}">
        <p14:creationId xmlns:p14="http://schemas.microsoft.com/office/powerpoint/2010/main" val="2018710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36</a:t>
            </a:fld>
            <a:endParaRPr lang="en-US" altLang="ja-JP"/>
          </a:p>
        </p:txBody>
      </p:sp>
    </p:spTree>
    <p:extLst>
      <p:ext uri="{BB962C8B-B14F-4D97-AF65-F5344CB8AC3E}">
        <p14:creationId xmlns:p14="http://schemas.microsoft.com/office/powerpoint/2010/main" val="1440858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37</a:t>
            </a:fld>
            <a:endParaRPr lang="en-US" altLang="ja-JP"/>
          </a:p>
        </p:txBody>
      </p:sp>
    </p:spTree>
    <p:extLst>
      <p:ext uri="{BB962C8B-B14F-4D97-AF65-F5344CB8AC3E}">
        <p14:creationId xmlns:p14="http://schemas.microsoft.com/office/powerpoint/2010/main" val="289261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38</a:t>
            </a:fld>
            <a:endParaRPr lang="en-US" altLang="ja-JP"/>
          </a:p>
        </p:txBody>
      </p:sp>
    </p:spTree>
    <p:extLst>
      <p:ext uri="{BB962C8B-B14F-4D97-AF65-F5344CB8AC3E}">
        <p14:creationId xmlns:p14="http://schemas.microsoft.com/office/powerpoint/2010/main" val="29685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536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anose="020B0604020202020204" pitchFamily="34" charset="0"/>
                <a:ea typeface="HG丸ｺﾞｼｯｸM-PRO" panose="020F0600000000000000" pitchFamily="50" charset="-128"/>
              </a:defRPr>
            </a:lvl1pPr>
            <a:lvl2pPr marL="736248" indent="-283174">
              <a:defRPr kumimoji="1" sz="3200">
                <a:solidFill>
                  <a:schemeClr val="tx1"/>
                </a:solidFill>
                <a:latin typeface="Arial" panose="020B0604020202020204" pitchFamily="34" charset="0"/>
                <a:ea typeface="HG丸ｺﾞｼｯｸM-PRO" panose="020F0600000000000000" pitchFamily="50" charset="-128"/>
              </a:defRPr>
            </a:lvl2pPr>
            <a:lvl3pPr marL="1132690" indent="-226538">
              <a:defRPr kumimoji="1" sz="3200">
                <a:solidFill>
                  <a:schemeClr val="tx1"/>
                </a:solidFill>
                <a:latin typeface="Arial" panose="020B0604020202020204" pitchFamily="34" charset="0"/>
                <a:ea typeface="HG丸ｺﾞｼｯｸM-PRO" panose="020F0600000000000000" pitchFamily="50" charset="-128"/>
              </a:defRPr>
            </a:lvl3pPr>
            <a:lvl4pPr marL="1585766" indent="-226538">
              <a:defRPr kumimoji="1" sz="3200">
                <a:solidFill>
                  <a:schemeClr val="tx1"/>
                </a:solidFill>
                <a:latin typeface="Arial" panose="020B0604020202020204" pitchFamily="34" charset="0"/>
                <a:ea typeface="HG丸ｺﾞｼｯｸM-PRO" panose="020F0600000000000000" pitchFamily="50" charset="-128"/>
              </a:defRPr>
            </a:lvl4pPr>
            <a:lvl5pPr marL="2038844" indent="-226538">
              <a:defRPr kumimoji="1" sz="3200">
                <a:solidFill>
                  <a:schemeClr val="tx1"/>
                </a:solidFill>
                <a:latin typeface="Arial" panose="020B0604020202020204" pitchFamily="34" charset="0"/>
                <a:ea typeface="HG丸ｺﾞｼｯｸM-PRO" panose="020F0600000000000000" pitchFamily="50" charset="-128"/>
              </a:defRPr>
            </a:lvl5pPr>
            <a:lvl6pPr marL="2491919"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6pPr>
            <a:lvl7pPr marL="2944996"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7pPr>
            <a:lvl8pPr marL="3398072"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8pPr>
            <a:lvl9pPr marL="3851148"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9pPr>
          </a:lstStyle>
          <a:p>
            <a:fld id="{63A211D8-04BB-4B50-8140-8FA52318ACEA}" type="slidenum">
              <a:rPr lang="en-US" altLang="ja-JP" sz="1200">
                <a:ea typeface="ＭＳ Ｐゴシック" panose="020B0600070205080204" pitchFamily="50" charset="-128"/>
              </a:rPr>
              <a:pPr/>
              <a:t>3</a:t>
            </a:fld>
            <a:endParaRPr lang="en-US" altLang="ja-JP" sz="1200" dirty="0">
              <a:ea typeface="ＭＳ Ｐゴシック" panose="020B0600070205080204" pitchFamily="50" charset="-128"/>
            </a:endParaRPr>
          </a:p>
        </p:txBody>
      </p:sp>
    </p:spTree>
    <p:extLst>
      <p:ext uri="{BB962C8B-B14F-4D97-AF65-F5344CB8AC3E}">
        <p14:creationId xmlns:p14="http://schemas.microsoft.com/office/powerpoint/2010/main" val="2303827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39</a:t>
            </a:fld>
            <a:endParaRPr lang="en-US" altLang="ja-JP"/>
          </a:p>
        </p:txBody>
      </p:sp>
    </p:spTree>
    <p:extLst>
      <p:ext uri="{BB962C8B-B14F-4D97-AF65-F5344CB8AC3E}">
        <p14:creationId xmlns:p14="http://schemas.microsoft.com/office/powerpoint/2010/main" val="572094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40</a:t>
            </a:fld>
            <a:endParaRPr lang="en-US" altLang="ja-JP"/>
          </a:p>
        </p:txBody>
      </p:sp>
    </p:spTree>
    <p:extLst>
      <p:ext uri="{BB962C8B-B14F-4D97-AF65-F5344CB8AC3E}">
        <p14:creationId xmlns:p14="http://schemas.microsoft.com/office/powerpoint/2010/main" val="229758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41</a:t>
            </a:fld>
            <a:endParaRPr lang="en-US" altLang="ja-JP"/>
          </a:p>
        </p:txBody>
      </p:sp>
    </p:spTree>
    <p:extLst>
      <p:ext uri="{BB962C8B-B14F-4D97-AF65-F5344CB8AC3E}">
        <p14:creationId xmlns:p14="http://schemas.microsoft.com/office/powerpoint/2010/main" val="2965316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42</a:t>
            </a:fld>
            <a:endParaRPr lang="en-US" altLang="ja-JP"/>
          </a:p>
        </p:txBody>
      </p:sp>
    </p:spTree>
    <p:extLst>
      <p:ext uri="{BB962C8B-B14F-4D97-AF65-F5344CB8AC3E}">
        <p14:creationId xmlns:p14="http://schemas.microsoft.com/office/powerpoint/2010/main" val="936208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43</a:t>
            </a:fld>
            <a:endParaRPr lang="en-US" altLang="ja-JP"/>
          </a:p>
        </p:txBody>
      </p:sp>
    </p:spTree>
    <p:extLst>
      <p:ext uri="{BB962C8B-B14F-4D97-AF65-F5344CB8AC3E}">
        <p14:creationId xmlns:p14="http://schemas.microsoft.com/office/powerpoint/2010/main" val="1929464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44</a:t>
            </a:fld>
            <a:endParaRPr lang="en-US" altLang="ja-JP"/>
          </a:p>
        </p:txBody>
      </p:sp>
    </p:spTree>
    <p:extLst>
      <p:ext uri="{BB962C8B-B14F-4D97-AF65-F5344CB8AC3E}">
        <p14:creationId xmlns:p14="http://schemas.microsoft.com/office/powerpoint/2010/main" val="3275051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45</a:t>
            </a:fld>
            <a:endParaRPr lang="en-US" altLang="ja-JP"/>
          </a:p>
        </p:txBody>
      </p:sp>
    </p:spTree>
    <p:extLst>
      <p:ext uri="{BB962C8B-B14F-4D97-AF65-F5344CB8AC3E}">
        <p14:creationId xmlns:p14="http://schemas.microsoft.com/office/powerpoint/2010/main" val="3950657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46</a:t>
            </a:fld>
            <a:endParaRPr lang="en-US" altLang="ja-JP"/>
          </a:p>
        </p:txBody>
      </p:sp>
    </p:spTree>
    <p:extLst>
      <p:ext uri="{BB962C8B-B14F-4D97-AF65-F5344CB8AC3E}">
        <p14:creationId xmlns:p14="http://schemas.microsoft.com/office/powerpoint/2010/main" val="2140468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47</a:t>
            </a:fld>
            <a:endParaRPr lang="en-US" altLang="ja-JP"/>
          </a:p>
        </p:txBody>
      </p:sp>
    </p:spTree>
    <p:extLst>
      <p:ext uri="{BB962C8B-B14F-4D97-AF65-F5344CB8AC3E}">
        <p14:creationId xmlns:p14="http://schemas.microsoft.com/office/powerpoint/2010/main" val="804191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48</a:t>
            </a:fld>
            <a:endParaRPr lang="en-US" altLang="ja-JP"/>
          </a:p>
        </p:txBody>
      </p:sp>
    </p:spTree>
    <p:extLst>
      <p:ext uri="{BB962C8B-B14F-4D97-AF65-F5344CB8AC3E}">
        <p14:creationId xmlns:p14="http://schemas.microsoft.com/office/powerpoint/2010/main" val="81748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4</a:t>
            </a:fld>
            <a:endParaRPr lang="en-US" altLang="ja-JP"/>
          </a:p>
        </p:txBody>
      </p:sp>
    </p:spTree>
    <p:extLst>
      <p:ext uri="{BB962C8B-B14F-4D97-AF65-F5344CB8AC3E}">
        <p14:creationId xmlns:p14="http://schemas.microsoft.com/office/powerpoint/2010/main" val="16859451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49</a:t>
            </a:fld>
            <a:endParaRPr lang="en-US" altLang="ja-JP"/>
          </a:p>
        </p:txBody>
      </p:sp>
    </p:spTree>
    <p:extLst>
      <p:ext uri="{BB962C8B-B14F-4D97-AF65-F5344CB8AC3E}">
        <p14:creationId xmlns:p14="http://schemas.microsoft.com/office/powerpoint/2010/main" val="1657779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50</a:t>
            </a:fld>
            <a:endParaRPr lang="en-US" altLang="ja-JP"/>
          </a:p>
        </p:txBody>
      </p:sp>
    </p:spTree>
    <p:extLst>
      <p:ext uri="{BB962C8B-B14F-4D97-AF65-F5344CB8AC3E}">
        <p14:creationId xmlns:p14="http://schemas.microsoft.com/office/powerpoint/2010/main" val="8289793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51</a:t>
            </a:fld>
            <a:endParaRPr lang="en-US" altLang="ja-JP"/>
          </a:p>
        </p:txBody>
      </p:sp>
    </p:spTree>
    <p:extLst>
      <p:ext uri="{BB962C8B-B14F-4D97-AF65-F5344CB8AC3E}">
        <p14:creationId xmlns:p14="http://schemas.microsoft.com/office/powerpoint/2010/main" val="1117025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52</a:t>
            </a:fld>
            <a:endParaRPr lang="en-US" altLang="ja-JP"/>
          </a:p>
        </p:txBody>
      </p:sp>
    </p:spTree>
    <p:extLst>
      <p:ext uri="{BB962C8B-B14F-4D97-AF65-F5344CB8AC3E}">
        <p14:creationId xmlns:p14="http://schemas.microsoft.com/office/powerpoint/2010/main" val="4006648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53</a:t>
            </a:fld>
            <a:endParaRPr lang="en-US" altLang="ja-JP"/>
          </a:p>
        </p:txBody>
      </p:sp>
    </p:spTree>
    <p:extLst>
      <p:ext uri="{BB962C8B-B14F-4D97-AF65-F5344CB8AC3E}">
        <p14:creationId xmlns:p14="http://schemas.microsoft.com/office/powerpoint/2010/main" val="987810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54</a:t>
            </a:fld>
            <a:endParaRPr lang="en-US" altLang="ja-JP"/>
          </a:p>
        </p:txBody>
      </p:sp>
    </p:spTree>
    <p:extLst>
      <p:ext uri="{BB962C8B-B14F-4D97-AF65-F5344CB8AC3E}">
        <p14:creationId xmlns:p14="http://schemas.microsoft.com/office/powerpoint/2010/main" val="31821848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55</a:t>
            </a:fld>
            <a:endParaRPr lang="en-US" altLang="ja-JP"/>
          </a:p>
        </p:txBody>
      </p:sp>
    </p:spTree>
    <p:extLst>
      <p:ext uri="{BB962C8B-B14F-4D97-AF65-F5344CB8AC3E}">
        <p14:creationId xmlns:p14="http://schemas.microsoft.com/office/powerpoint/2010/main" val="3864250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56</a:t>
            </a:fld>
            <a:endParaRPr lang="en-US" altLang="ja-JP"/>
          </a:p>
        </p:txBody>
      </p:sp>
    </p:spTree>
    <p:extLst>
      <p:ext uri="{BB962C8B-B14F-4D97-AF65-F5344CB8AC3E}">
        <p14:creationId xmlns:p14="http://schemas.microsoft.com/office/powerpoint/2010/main" val="2210858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57</a:t>
            </a:fld>
            <a:endParaRPr lang="en-US" altLang="ja-JP"/>
          </a:p>
        </p:txBody>
      </p:sp>
    </p:spTree>
    <p:extLst>
      <p:ext uri="{BB962C8B-B14F-4D97-AF65-F5344CB8AC3E}">
        <p14:creationId xmlns:p14="http://schemas.microsoft.com/office/powerpoint/2010/main" val="596867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58</a:t>
            </a:fld>
            <a:endParaRPr lang="en-US" altLang="ja-JP"/>
          </a:p>
        </p:txBody>
      </p:sp>
    </p:spTree>
    <p:extLst>
      <p:ext uri="{BB962C8B-B14F-4D97-AF65-F5344CB8AC3E}">
        <p14:creationId xmlns:p14="http://schemas.microsoft.com/office/powerpoint/2010/main" val="236186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a:t>
            </a:fld>
            <a:endParaRPr lang="en-US" altLang="ja-JP"/>
          </a:p>
        </p:txBody>
      </p:sp>
    </p:spTree>
    <p:extLst>
      <p:ext uri="{BB962C8B-B14F-4D97-AF65-F5344CB8AC3E}">
        <p14:creationId xmlns:p14="http://schemas.microsoft.com/office/powerpoint/2010/main" val="33506261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59</a:t>
            </a:fld>
            <a:endParaRPr lang="en-US" altLang="ja-JP"/>
          </a:p>
        </p:txBody>
      </p:sp>
    </p:spTree>
    <p:extLst>
      <p:ext uri="{BB962C8B-B14F-4D97-AF65-F5344CB8AC3E}">
        <p14:creationId xmlns:p14="http://schemas.microsoft.com/office/powerpoint/2010/main" val="2694122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60</a:t>
            </a:fld>
            <a:endParaRPr lang="en-US" altLang="ja-JP"/>
          </a:p>
        </p:txBody>
      </p:sp>
    </p:spTree>
    <p:extLst>
      <p:ext uri="{BB962C8B-B14F-4D97-AF65-F5344CB8AC3E}">
        <p14:creationId xmlns:p14="http://schemas.microsoft.com/office/powerpoint/2010/main" val="1421529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61</a:t>
            </a:fld>
            <a:endParaRPr lang="en-US" altLang="ja-JP"/>
          </a:p>
        </p:txBody>
      </p:sp>
    </p:spTree>
    <p:extLst>
      <p:ext uri="{BB962C8B-B14F-4D97-AF65-F5344CB8AC3E}">
        <p14:creationId xmlns:p14="http://schemas.microsoft.com/office/powerpoint/2010/main" val="22272212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62</a:t>
            </a:fld>
            <a:endParaRPr lang="en-US" altLang="ja-JP"/>
          </a:p>
        </p:txBody>
      </p:sp>
    </p:spTree>
    <p:extLst>
      <p:ext uri="{BB962C8B-B14F-4D97-AF65-F5344CB8AC3E}">
        <p14:creationId xmlns:p14="http://schemas.microsoft.com/office/powerpoint/2010/main" val="13984663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63</a:t>
            </a:fld>
            <a:endParaRPr lang="en-US" altLang="ja-JP"/>
          </a:p>
        </p:txBody>
      </p:sp>
    </p:spTree>
    <p:extLst>
      <p:ext uri="{BB962C8B-B14F-4D97-AF65-F5344CB8AC3E}">
        <p14:creationId xmlns:p14="http://schemas.microsoft.com/office/powerpoint/2010/main" val="650814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64</a:t>
            </a:fld>
            <a:endParaRPr lang="en-US" altLang="ja-JP"/>
          </a:p>
        </p:txBody>
      </p:sp>
    </p:spTree>
    <p:extLst>
      <p:ext uri="{BB962C8B-B14F-4D97-AF65-F5344CB8AC3E}">
        <p14:creationId xmlns:p14="http://schemas.microsoft.com/office/powerpoint/2010/main" val="22866108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65</a:t>
            </a:fld>
            <a:endParaRPr lang="en-US" altLang="ja-JP"/>
          </a:p>
        </p:txBody>
      </p:sp>
    </p:spTree>
    <p:extLst>
      <p:ext uri="{BB962C8B-B14F-4D97-AF65-F5344CB8AC3E}">
        <p14:creationId xmlns:p14="http://schemas.microsoft.com/office/powerpoint/2010/main" val="3569085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66</a:t>
            </a:fld>
            <a:endParaRPr lang="en-US" altLang="ja-JP"/>
          </a:p>
        </p:txBody>
      </p:sp>
    </p:spTree>
    <p:extLst>
      <p:ext uri="{BB962C8B-B14F-4D97-AF65-F5344CB8AC3E}">
        <p14:creationId xmlns:p14="http://schemas.microsoft.com/office/powerpoint/2010/main" val="13912908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67</a:t>
            </a:fld>
            <a:endParaRPr lang="en-US" altLang="ja-JP"/>
          </a:p>
        </p:txBody>
      </p:sp>
    </p:spTree>
    <p:extLst>
      <p:ext uri="{BB962C8B-B14F-4D97-AF65-F5344CB8AC3E}">
        <p14:creationId xmlns:p14="http://schemas.microsoft.com/office/powerpoint/2010/main" val="39188464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68</a:t>
            </a:fld>
            <a:endParaRPr lang="en-US" altLang="ja-JP"/>
          </a:p>
        </p:txBody>
      </p:sp>
    </p:spTree>
    <p:extLst>
      <p:ext uri="{BB962C8B-B14F-4D97-AF65-F5344CB8AC3E}">
        <p14:creationId xmlns:p14="http://schemas.microsoft.com/office/powerpoint/2010/main" val="94751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6</a:t>
            </a:fld>
            <a:endParaRPr lang="en-US" altLang="ja-JP"/>
          </a:p>
        </p:txBody>
      </p:sp>
    </p:spTree>
    <p:extLst>
      <p:ext uri="{BB962C8B-B14F-4D97-AF65-F5344CB8AC3E}">
        <p14:creationId xmlns:p14="http://schemas.microsoft.com/office/powerpoint/2010/main" val="16126730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69</a:t>
            </a:fld>
            <a:endParaRPr lang="en-US" altLang="ja-JP"/>
          </a:p>
        </p:txBody>
      </p:sp>
    </p:spTree>
    <p:extLst>
      <p:ext uri="{BB962C8B-B14F-4D97-AF65-F5344CB8AC3E}">
        <p14:creationId xmlns:p14="http://schemas.microsoft.com/office/powerpoint/2010/main" val="9232538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70</a:t>
            </a:fld>
            <a:endParaRPr lang="en-US" altLang="ja-JP"/>
          </a:p>
        </p:txBody>
      </p:sp>
    </p:spTree>
    <p:extLst>
      <p:ext uri="{BB962C8B-B14F-4D97-AF65-F5344CB8AC3E}">
        <p14:creationId xmlns:p14="http://schemas.microsoft.com/office/powerpoint/2010/main" val="19787744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71</a:t>
            </a:fld>
            <a:endParaRPr lang="en-US" altLang="ja-JP"/>
          </a:p>
        </p:txBody>
      </p:sp>
    </p:spTree>
    <p:extLst>
      <p:ext uri="{BB962C8B-B14F-4D97-AF65-F5344CB8AC3E}">
        <p14:creationId xmlns:p14="http://schemas.microsoft.com/office/powerpoint/2010/main" val="11543598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72</a:t>
            </a:fld>
            <a:endParaRPr lang="en-US" altLang="ja-JP"/>
          </a:p>
        </p:txBody>
      </p:sp>
    </p:spTree>
    <p:extLst>
      <p:ext uri="{BB962C8B-B14F-4D97-AF65-F5344CB8AC3E}">
        <p14:creationId xmlns:p14="http://schemas.microsoft.com/office/powerpoint/2010/main" val="23395997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73</a:t>
            </a:fld>
            <a:endParaRPr lang="en-US" altLang="ja-JP"/>
          </a:p>
        </p:txBody>
      </p:sp>
    </p:spTree>
    <p:extLst>
      <p:ext uri="{BB962C8B-B14F-4D97-AF65-F5344CB8AC3E}">
        <p14:creationId xmlns:p14="http://schemas.microsoft.com/office/powerpoint/2010/main" val="16928881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74</a:t>
            </a:fld>
            <a:endParaRPr lang="en-US" altLang="ja-JP"/>
          </a:p>
        </p:txBody>
      </p:sp>
    </p:spTree>
    <p:extLst>
      <p:ext uri="{BB962C8B-B14F-4D97-AF65-F5344CB8AC3E}">
        <p14:creationId xmlns:p14="http://schemas.microsoft.com/office/powerpoint/2010/main" val="35598589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75</a:t>
            </a:fld>
            <a:endParaRPr lang="en-US" altLang="ja-JP"/>
          </a:p>
        </p:txBody>
      </p:sp>
    </p:spTree>
    <p:extLst>
      <p:ext uri="{BB962C8B-B14F-4D97-AF65-F5344CB8AC3E}">
        <p14:creationId xmlns:p14="http://schemas.microsoft.com/office/powerpoint/2010/main" val="20131669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76</a:t>
            </a:fld>
            <a:endParaRPr lang="en-US" altLang="ja-JP"/>
          </a:p>
        </p:txBody>
      </p:sp>
    </p:spTree>
    <p:extLst>
      <p:ext uri="{BB962C8B-B14F-4D97-AF65-F5344CB8AC3E}">
        <p14:creationId xmlns:p14="http://schemas.microsoft.com/office/powerpoint/2010/main" val="26755229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77</a:t>
            </a:fld>
            <a:endParaRPr lang="en-US" altLang="ja-JP"/>
          </a:p>
        </p:txBody>
      </p:sp>
    </p:spTree>
    <p:extLst>
      <p:ext uri="{BB962C8B-B14F-4D97-AF65-F5344CB8AC3E}">
        <p14:creationId xmlns:p14="http://schemas.microsoft.com/office/powerpoint/2010/main" val="40748258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78</a:t>
            </a:fld>
            <a:endParaRPr lang="en-US" altLang="ja-JP"/>
          </a:p>
        </p:txBody>
      </p:sp>
    </p:spTree>
    <p:extLst>
      <p:ext uri="{BB962C8B-B14F-4D97-AF65-F5344CB8AC3E}">
        <p14:creationId xmlns:p14="http://schemas.microsoft.com/office/powerpoint/2010/main" val="378176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a:t>
            </a:fld>
            <a:endParaRPr lang="en-US" altLang="ja-JP"/>
          </a:p>
        </p:txBody>
      </p:sp>
    </p:spTree>
    <p:extLst>
      <p:ext uri="{BB962C8B-B14F-4D97-AF65-F5344CB8AC3E}">
        <p14:creationId xmlns:p14="http://schemas.microsoft.com/office/powerpoint/2010/main" val="27101351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79</a:t>
            </a:fld>
            <a:endParaRPr lang="en-US" altLang="ja-JP"/>
          </a:p>
        </p:txBody>
      </p:sp>
    </p:spTree>
    <p:extLst>
      <p:ext uri="{BB962C8B-B14F-4D97-AF65-F5344CB8AC3E}">
        <p14:creationId xmlns:p14="http://schemas.microsoft.com/office/powerpoint/2010/main" val="34469415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80</a:t>
            </a:fld>
            <a:endParaRPr lang="en-US" altLang="ja-JP"/>
          </a:p>
        </p:txBody>
      </p:sp>
    </p:spTree>
    <p:extLst>
      <p:ext uri="{BB962C8B-B14F-4D97-AF65-F5344CB8AC3E}">
        <p14:creationId xmlns:p14="http://schemas.microsoft.com/office/powerpoint/2010/main" val="38740882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81</a:t>
            </a:fld>
            <a:endParaRPr lang="en-US" altLang="ja-JP"/>
          </a:p>
        </p:txBody>
      </p:sp>
    </p:spTree>
    <p:extLst>
      <p:ext uri="{BB962C8B-B14F-4D97-AF65-F5344CB8AC3E}">
        <p14:creationId xmlns:p14="http://schemas.microsoft.com/office/powerpoint/2010/main" val="28022543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82</a:t>
            </a:fld>
            <a:endParaRPr lang="en-US" altLang="ja-JP"/>
          </a:p>
        </p:txBody>
      </p:sp>
    </p:spTree>
    <p:extLst>
      <p:ext uri="{BB962C8B-B14F-4D97-AF65-F5344CB8AC3E}">
        <p14:creationId xmlns:p14="http://schemas.microsoft.com/office/powerpoint/2010/main" val="1703669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83</a:t>
            </a:fld>
            <a:endParaRPr lang="en-US" altLang="ja-JP"/>
          </a:p>
        </p:txBody>
      </p:sp>
    </p:spTree>
    <p:extLst>
      <p:ext uri="{BB962C8B-B14F-4D97-AF65-F5344CB8AC3E}">
        <p14:creationId xmlns:p14="http://schemas.microsoft.com/office/powerpoint/2010/main" val="25191301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84</a:t>
            </a:fld>
            <a:endParaRPr lang="en-US" altLang="ja-JP"/>
          </a:p>
        </p:txBody>
      </p:sp>
    </p:spTree>
    <p:extLst>
      <p:ext uri="{BB962C8B-B14F-4D97-AF65-F5344CB8AC3E}">
        <p14:creationId xmlns:p14="http://schemas.microsoft.com/office/powerpoint/2010/main" val="31433151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85</a:t>
            </a:fld>
            <a:endParaRPr lang="en-US" altLang="ja-JP"/>
          </a:p>
        </p:txBody>
      </p:sp>
    </p:spTree>
    <p:extLst>
      <p:ext uri="{BB962C8B-B14F-4D97-AF65-F5344CB8AC3E}">
        <p14:creationId xmlns:p14="http://schemas.microsoft.com/office/powerpoint/2010/main" val="38082326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86</a:t>
            </a:fld>
            <a:endParaRPr lang="en-US" altLang="ja-JP"/>
          </a:p>
        </p:txBody>
      </p:sp>
    </p:spTree>
    <p:extLst>
      <p:ext uri="{BB962C8B-B14F-4D97-AF65-F5344CB8AC3E}">
        <p14:creationId xmlns:p14="http://schemas.microsoft.com/office/powerpoint/2010/main" val="4404586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87</a:t>
            </a:fld>
            <a:endParaRPr lang="en-US" altLang="ja-JP"/>
          </a:p>
        </p:txBody>
      </p:sp>
    </p:spTree>
    <p:extLst>
      <p:ext uri="{BB962C8B-B14F-4D97-AF65-F5344CB8AC3E}">
        <p14:creationId xmlns:p14="http://schemas.microsoft.com/office/powerpoint/2010/main" val="4417365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88</a:t>
            </a:fld>
            <a:endParaRPr lang="en-US" altLang="ja-JP"/>
          </a:p>
        </p:txBody>
      </p:sp>
    </p:spTree>
    <p:extLst>
      <p:ext uri="{BB962C8B-B14F-4D97-AF65-F5344CB8AC3E}">
        <p14:creationId xmlns:p14="http://schemas.microsoft.com/office/powerpoint/2010/main" val="359997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a:t>
            </a:fld>
            <a:endParaRPr lang="en-US" altLang="ja-JP"/>
          </a:p>
        </p:txBody>
      </p:sp>
    </p:spTree>
    <p:extLst>
      <p:ext uri="{BB962C8B-B14F-4D97-AF65-F5344CB8AC3E}">
        <p14:creationId xmlns:p14="http://schemas.microsoft.com/office/powerpoint/2010/main" val="38641078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89</a:t>
            </a:fld>
            <a:endParaRPr lang="en-US" altLang="ja-JP"/>
          </a:p>
        </p:txBody>
      </p:sp>
    </p:spTree>
    <p:extLst>
      <p:ext uri="{BB962C8B-B14F-4D97-AF65-F5344CB8AC3E}">
        <p14:creationId xmlns:p14="http://schemas.microsoft.com/office/powerpoint/2010/main" val="1853203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90</a:t>
            </a:fld>
            <a:endParaRPr lang="en-US" altLang="ja-JP"/>
          </a:p>
        </p:txBody>
      </p:sp>
    </p:spTree>
    <p:extLst>
      <p:ext uri="{BB962C8B-B14F-4D97-AF65-F5344CB8AC3E}">
        <p14:creationId xmlns:p14="http://schemas.microsoft.com/office/powerpoint/2010/main" val="2124212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91</a:t>
            </a:fld>
            <a:endParaRPr lang="en-US" altLang="ja-JP"/>
          </a:p>
        </p:txBody>
      </p:sp>
    </p:spTree>
    <p:extLst>
      <p:ext uri="{BB962C8B-B14F-4D97-AF65-F5344CB8AC3E}">
        <p14:creationId xmlns:p14="http://schemas.microsoft.com/office/powerpoint/2010/main" val="1917824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92</a:t>
            </a:fld>
            <a:endParaRPr lang="en-US" altLang="ja-JP"/>
          </a:p>
        </p:txBody>
      </p:sp>
    </p:spTree>
    <p:extLst>
      <p:ext uri="{BB962C8B-B14F-4D97-AF65-F5344CB8AC3E}">
        <p14:creationId xmlns:p14="http://schemas.microsoft.com/office/powerpoint/2010/main" val="17776964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93</a:t>
            </a:fld>
            <a:endParaRPr lang="en-US" altLang="ja-JP"/>
          </a:p>
        </p:txBody>
      </p:sp>
    </p:spTree>
    <p:extLst>
      <p:ext uri="{BB962C8B-B14F-4D97-AF65-F5344CB8AC3E}">
        <p14:creationId xmlns:p14="http://schemas.microsoft.com/office/powerpoint/2010/main" val="28244269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94</a:t>
            </a:fld>
            <a:endParaRPr lang="en-US" altLang="ja-JP"/>
          </a:p>
        </p:txBody>
      </p:sp>
    </p:spTree>
    <p:extLst>
      <p:ext uri="{BB962C8B-B14F-4D97-AF65-F5344CB8AC3E}">
        <p14:creationId xmlns:p14="http://schemas.microsoft.com/office/powerpoint/2010/main" val="34814889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95</a:t>
            </a:fld>
            <a:endParaRPr lang="en-US" altLang="ja-JP"/>
          </a:p>
        </p:txBody>
      </p:sp>
    </p:spTree>
    <p:extLst>
      <p:ext uri="{BB962C8B-B14F-4D97-AF65-F5344CB8AC3E}">
        <p14:creationId xmlns:p14="http://schemas.microsoft.com/office/powerpoint/2010/main" val="29851277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96</a:t>
            </a:fld>
            <a:endParaRPr lang="en-US" altLang="ja-JP"/>
          </a:p>
        </p:txBody>
      </p:sp>
    </p:spTree>
    <p:extLst>
      <p:ext uri="{BB962C8B-B14F-4D97-AF65-F5344CB8AC3E}">
        <p14:creationId xmlns:p14="http://schemas.microsoft.com/office/powerpoint/2010/main" val="31742913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97</a:t>
            </a:fld>
            <a:endParaRPr lang="en-US" altLang="ja-JP"/>
          </a:p>
        </p:txBody>
      </p:sp>
    </p:spTree>
    <p:extLst>
      <p:ext uri="{BB962C8B-B14F-4D97-AF65-F5344CB8AC3E}">
        <p14:creationId xmlns:p14="http://schemas.microsoft.com/office/powerpoint/2010/main" val="35230651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98</a:t>
            </a:fld>
            <a:endParaRPr lang="en-US" altLang="ja-JP"/>
          </a:p>
        </p:txBody>
      </p:sp>
    </p:spTree>
    <p:extLst>
      <p:ext uri="{BB962C8B-B14F-4D97-AF65-F5344CB8AC3E}">
        <p14:creationId xmlns:p14="http://schemas.microsoft.com/office/powerpoint/2010/main" val="22430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6428FA78-5D9B-4679-A37F-89032FEB9DDB}" type="datetime1">
              <a:rPr lang="ja-JP" altLang="en-US" smtClean="0"/>
              <a:t>2020/7/21</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65034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0050" y="987425"/>
            <a:ext cx="5014913" cy="48752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6CA780-A6AF-4C52-A63B-CE549D1BB0A5}" type="datetime1">
              <a:rPr lang="ja-JP" altLang="en-US" smtClean="0"/>
              <a:t>2020/7/21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C2E3214-B019-4A69-88C4-53ACD5C72D44}" type="slidenum">
              <a:rPr lang="ja-JP" altLang="en-US"/>
              <a:pPr>
                <a:defRPr/>
              </a:pPr>
              <a:t>‹#›</a:t>
            </a:fld>
            <a:endParaRPr lang="ja-JP" altLang="en-US"/>
          </a:p>
        </p:txBody>
      </p:sp>
    </p:spTree>
    <p:extLst>
      <p:ext uri="{BB962C8B-B14F-4D97-AF65-F5344CB8AC3E}">
        <p14:creationId xmlns:p14="http://schemas.microsoft.com/office/powerpoint/2010/main" val="24336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F71D7E8-EB49-4547-B4B3-E4D8D12AA0E3}" type="datetime1">
              <a:rPr lang="ja-JP" altLang="en-US" smtClean="0"/>
              <a:t>2020/7/21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3D636942-97B6-46B5-8EE9-F98B80F74686}" type="slidenum">
              <a:rPr lang="ja-JP" altLang="en-US"/>
              <a:pPr>
                <a:defRPr/>
              </a:pPr>
              <a:t>‹#›</a:t>
            </a:fld>
            <a:endParaRPr lang="ja-JP" altLang="en-US"/>
          </a:p>
        </p:txBody>
      </p:sp>
    </p:spTree>
    <p:extLst>
      <p:ext uri="{BB962C8B-B14F-4D97-AF65-F5344CB8AC3E}">
        <p14:creationId xmlns:p14="http://schemas.microsoft.com/office/powerpoint/2010/main" val="265202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188" y="365125"/>
            <a:ext cx="2135187" cy="58134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4750" cy="58134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11A086-911C-4A15-A5E3-FD4E49FD7C44}" type="datetime1">
              <a:rPr lang="ja-JP" altLang="en-US" smtClean="0"/>
              <a:t>2020/7/21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CB8758B-E796-4C1C-9CC1-E5A6375451F1}" type="slidenum">
              <a:rPr lang="ja-JP" altLang="en-US"/>
              <a:pPr>
                <a:defRPr/>
              </a:pPr>
              <a:t>‹#›</a:t>
            </a:fld>
            <a:endParaRPr lang="ja-JP" altLang="en-US"/>
          </a:p>
        </p:txBody>
      </p:sp>
    </p:spTree>
    <p:extLst>
      <p:ext uri="{BB962C8B-B14F-4D97-AF65-F5344CB8AC3E}">
        <p14:creationId xmlns:p14="http://schemas.microsoft.com/office/powerpoint/2010/main" val="15839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25928-67BC-4105-963F-F67A21F50DB3}"/>
              </a:ext>
            </a:extLst>
          </p:cNvPr>
          <p:cNvSpPr>
            <a:spLocks noGrp="1"/>
          </p:cNvSpPr>
          <p:nvPr>
            <p:ph type="ctrTitle"/>
          </p:nvPr>
        </p:nvSpPr>
        <p:spPr>
          <a:xfrm>
            <a:off x="1238250" y="1122363"/>
            <a:ext cx="7427913" cy="238918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472912E-67CB-4B9E-A9BE-4654E31CC97A}"/>
              </a:ext>
            </a:extLst>
          </p:cNvPr>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785CD0-F927-49EF-82D9-D546151F85B5}"/>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5" name="フッター プレースホルダー 4">
            <a:extLst>
              <a:ext uri="{FF2B5EF4-FFF2-40B4-BE49-F238E27FC236}">
                <a16:creationId xmlns:a16="http://schemas.microsoft.com/office/drawing/2014/main" id="{B3F94F2C-BD29-48C5-9E7F-171D95A5E4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A1435C-F303-4F95-913F-A2FBFBFCD72C}"/>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85804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C37FB-75F8-42B7-9A36-9464BB9541A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A0F08-7B99-4AF0-AFAC-50D8A37B28A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8D74AB-4F08-4592-BA22-A8FA5763859E}"/>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5" name="フッター プレースホルダー 4">
            <a:extLst>
              <a:ext uri="{FF2B5EF4-FFF2-40B4-BE49-F238E27FC236}">
                <a16:creationId xmlns:a16="http://schemas.microsoft.com/office/drawing/2014/main" id="{417CA7BB-9E8F-4D2B-9F2E-302267C4F7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622DD-093C-4F8D-ACA0-A75800452C4D}"/>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8826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00551-1585-4E02-9FA0-A56A732A9262}"/>
              </a:ext>
            </a:extLst>
          </p:cNvPr>
          <p:cNvSpPr>
            <a:spLocks noGrp="1"/>
          </p:cNvSpPr>
          <p:nvPr>
            <p:ph type="title"/>
          </p:nvPr>
        </p:nvSpPr>
        <p:spPr>
          <a:xfrm>
            <a:off x="676275" y="1709738"/>
            <a:ext cx="8542338" cy="28543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DAE4B-1920-4FBD-9F56-082EFDC7F7CD}"/>
              </a:ext>
            </a:extLst>
          </p:cNvPr>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C743A4-B2F3-4AC6-A6D7-CE4DA0A487B2}"/>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5" name="フッター プレースホルダー 4">
            <a:extLst>
              <a:ext uri="{FF2B5EF4-FFF2-40B4-BE49-F238E27FC236}">
                <a16:creationId xmlns:a16="http://schemas.microsoft.com/office/drawing/2014/main" id="{D13672E0-A735-4EF3-B37D-918D069E95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08E6D-0658-47E6-BC50-B421CDBE1C1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66299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822-C64C-4315-A04B-B05050A13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186FDE-51FB-498A-B644-F3B916C2D042}"/>
              </a:ext>
            </a:extLst>
          </p:cNvPr>
          <p:cNvSpPr>
            <a:spLocks noGrp="1"/>
          </p:cNvSpPr>
          <p:nvPr>
            <p:ph sz="half" idx="1"/>
          </p:nvPr>
        </p:nvSpPr>
        <p:spPr>
          <a:xfrm>
            <a:off x="681038" y="1825625"/>
            <a:ext cx="4194175"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3828C8-616F-4127-BD4A-88EFCC1AF7BF}"/>
              </a:ext>
            </a:extLst>
          </p:cNvPr>
          <p:cNvSpPr>
            <a:spLocks noGrp="1"/>
          </p:cNvSpPr>
          <p:nvPr>
            <p:ph sz="half" idx="2"/>
          </p:nvPr>
        </p:nvSpPr>
        <p:spPr>
          <a:xfrm>
            <a:off x="5027613" y="1825625"/>
            <a:ext cx="4195762"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99237-ED85-47D4-B82F-EECA0ABE1C07}"/>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6" name="フッター プレースホルダー 5">
            <a:extLst>
              <a:ext uri="{FF2B5EF4-FFF2-40B4-BE49-F238E27FC236}">
                <a16:creationId xmlns:a16="http://schemas.microsoft.com/office/drawing/2014/main" id="{7B77D153-CFBA-419E-8A4D-6E22D94A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76A7FE-CC66-4B13-A7EC-27C4252C2349}"/>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11325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7AF15-E9D3-4B09-AE5B-FF589EE78303}"/>
              </a:ext>
            </a:extLst>
          </p:cNvPr>
          <p:cNvSpPr>
            <a:spLocks noGrp="1"/>
          </p:cNvSpPr>
          <p:nvPr>
            <p:ph type="title"/>
          </p:nvPr>
        </p:nvSpPr>
        <p:spPr>
          <a:xfrm>
            <a:off x="682625" y="365125"/>
            <a:ext cx="854233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DF485F-52F9-4FE6-A545-68BA48462082}"/>
              </a:ext>
            </a:extLst>
          </p:cNvPr>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BA1560-DECD-442C-BF82-50A6791D4350}"/>
              </a:ext>
            </a:extLst>
          </p:cNvPr>
          <p:cNvSpPr>
            <a:spLocks noGrp="1"/>
          </p:cNvSpPr>
          <p:nvPr>
            <p:ph sz="half" idx="2"/>
          </p:nvPr>
        </p:nvSpPr>
        <p:spPr>
          <a:xfrm>
            <a:off x="682625" y="2505075"/>
            <a:ext cx="4189413"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CD352B-18A6-4B9F-A562-368815B5CFFF}"/>
              </a:ext>
            </a:extLst>
          </p:cNvPr>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AAD0-98E2-45AF-8C3E-26ED9000E3AD}"/>
              </a:ext>
            </a:extLst>
          </p:cNvPr>
          <p:cNvSpPr>
            <a:spLocks noGrp="1"/>
          </p:cNvSpPr>
          <p:nvPr>
            <p:ph sz="quarter" idx="4"/>
          </p:nvPr>
        </p:nvSpPr>
        <p:spPr>
          <a:xfrm>
            <a:off x="5013325" y="2505075"/>
            <a:ext cx="4211638"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5EC859-BF9A-4A95-A54C-0C4E5AB9A083}"/>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8" name="フッター プレースホルダー 7">
            <a:extLst>
              <a:ext uri="{FF2B5EF4-FFF2-40B4-BE49-F238E27FC236}">
                <a16:creationId xmlns:a16="http://schemas.microsoft.com/office/drawing/2014/main" id="{53CCE818-C998-462A-B4BA-76CE47B474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2E2BFE-4ED1-4CD1-9AF1-558702E1EB9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424107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8CA96-5EF2-4E1D-84B0-52403760E56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EB1A45-950A-4C07-AEBD-088D269E1DF5}"/>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4" name="フッター プレースホルダー 3">
            <a:extLst>
              <a:ext uri="{FF2B5EF4-FFF2-40B4-BE49-F238E27FC236}">
                <a16:creationId xmlns:a16="http://schemas.microsoft.com/office/drawing/2014/main" id="{85F0AE93-FF47-42E4-A939-28D2EBC6E4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1040239-53DE-413F-8195-538472AC8757}"/>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72360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7B827F-7BB7-4DA5-BE46-11C2EA70CC12}"/>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3" name="フッター プレースホルダー 2">
            <a:extLst>
              <a:ext uri="{FF2B5EF4-FFF2-40B4-BE49-F238E27FC236}">
                <a16:creationId xmlns:a16="http://schemas.microsoft.com/office/drawing/2014/main" id="{8B78EC88-D02F-48DF-8F5B-3904A5B23A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443919-BEF8-4EE3-AFD1-509ED475572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93301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7913" cy="238918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EF099F0-D911-41DD-9D42-0957A4758FED}" type="datetime1">
              <a:rPr lang="ja-JP" altLang="en-US" smtClean="0"/>
              <a:t>2020/7/21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85FB01DE-FE72-406E-8327-1FCCC6F148A2}" type="slidenum">
              <a:rPr lang="ja-JP" altLang="en-US"/>
              <a:pPr>
                <a:defRPr/>
              </a:pPr>
              <a:t>‹#›</a:t>
            </a:fld>
            <a:endParaRPr lang="ja-JP" altLang="en-US"/>
          </a:p>
        </p:txBody>
      </p:sp>
    </p:spTree>
    <p:extLst>
      <p:ext uri="{BB962C8B-B14F-4D97-AF65-F5344CB8AC3E}">
        <p14:creationId xmlns:p14="http://schemas.microsoft.com/office/powerpoint/2010/main" val="23285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CFA31-E8A9-4A89-AC3A-75203EB48D5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9B32E7-77B7-4718-B571-E8DD007F3140}"/>
              </a:ext>
            </a:extLst>
          </p:cNvPr>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0845CF-92C4-4EF7-A42A-D88C31937ADA}"/>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63363-8405-4D7A-BE06-E76E9EFC4F9E}"/>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6" name="フッター プレースホルダー 5">
            <a:extLst>
              <a:ext uri="{FF2B5EF4-FFF2-40B4-BE49-F238E27FC236}">
                <a16:creationId xmlns:a16="http://schemas.microsoft.com/office/drawing/2014/main" id="{880B4A49-7C05-4BCC-9960-232DB88E15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C68482-AD3E-48D6-B4EE-442C402535B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43329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DAF5F-9B3A-4695-96C9-2FB1B9F83F16}"/>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28D1C2-5B99-4EA0-8B41-B38EAE139EA3}"/>
              </a:ext>
            </a:extLst>
          </p:cNvPr>
          <p:cNvSpPr>
            <a:spLocks noGrp="1"/>
          </p:cNvSpPr>
          <p:nvPr>
            <p:ph type="pic" idx="1"/>
          </p:nvPr>
        </p:nvSpPr>
        <p:spPr>
          <a:xfrm>
            <a:off x="4210050" y="987425"/>
            <a:ext cx="5014913"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1DD009-DBFC-4513-BE95-BF3E7FA90816}"/>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D74ADB-0405-48AD-A448-D8DF9A966F34}"/>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6" name="フッター プレースホルダー 5">
            <a:extLst>
              <a:ext uri="{FF2B5EF4-FFF2-40B4-BE49-F238E27FC236}">
                <a16:creationId xmlns:a16="http://schemas.microsoft.com/office/drawing/2014/main" id="{F4881DEB-C158-4414-8E4D-859BC5D1C7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8C3487-686B-45F1-B13D-78E871C073A3}"/>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902417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062D1-3A5D-49E8-9BD7-72137182DE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A008FC-38F6-428E-A972-9F1BF1FDD7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52DE7-A4EC-46E2-9723-68816FA6DCBC}"/>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5" name="フッター プレースホルダー 4">
            <a:extLst>
              <a:ext uri="{FF2B5EF4-FFF2-40B4-BE49-F238E27FC236}">
                <a16:creationId xmlns:a16="http://schemas.microsoft.com/office/drawing/2014/main" id="{B753A4B7-B0DE-42FE-8A4D-710F7A079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8D1FE-065E-4E86-B01D-CABF6FC7924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8392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B11E0B-EA36-404F-849B-14F5E46D7B21}"/>
              </a:ext>
            </a:extLst>
          </p:cNvPr>
          <p:cNvSpPr>
            <a:spLocks noGrp="1"/>
          </p:cNvSpPr>
          <p:nvPr>
            <p:ph type="title" orient="vert"/>
          </p:nvPr>
        </p:nvSpPr>
        <p:spPr>
          <a:xfrm>
            <a:off x="7088188" y="365125"/>
            <a:ext cx="2135187" cy="58134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6B6BEC-00FD-4822-AF54-FC78DD2044D8}"/>
              </a:ext>
            </a:extLst>
          </p:cNvPr>
          <p:cNvSpPr>
            <a:spLocks noGrp="1"/>
          </p:cNvSpPr>
          <p:nvPr>
            <p:ph type="body" orient="vert" idx="1"/>
          </p:nvPr>
        </p:nvSpPr>
        <p:spPr>
          <a:xfrm>
            <a:off x="681038" y="365125"/>
            <a:ext cx="6254750" cy="58134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B0BCCC-551A-40EC-8199-F48D8E4EB4EE}"/>
              </a:ext>
            </a:extLst>
          </p:cNvPr>
          <p:cNvSpPr>
            <a:spLocks noGrp="1"/>
          </p:cNvSpPr>
          <p:nvPr>
            <p:ph type="dt" sz="half" idx="10"/>
          </p:nvPr>
        </p:nvSpPr>
        <p:spPr/>
        <p:txBody>
          <a:bodyPr/>
          <a:lstStyle/>
          <a:p>
            <a:fld id="{7FC08B43-FE0F-41FD-8FBE-96A012CE2068}" type="datetimeFigureOut">
              <a:rPr kumimoji="1" lang="ja-JP" altLang="en-US" smtClean="0"/>
              <a:t>2020/7/21</a:t>
            </a:fld>
            <a:endParaRPr kumimoji="1" lang="ja-JP" altLang="en-US"/>
          </a:p>
        </p:txBody>
      </p:sp>
      <p:sp>
        <p:nvSpPr>
          <p:cNvPr id="5" name="フッター プレースホルダー 4">
            <a:extLst>
              <a:ext uri="{FF2B5EF4-FFF2-40B4-BE49-F238E27FC236}">
                <a16:creationId xmlns:a16="http://schemas.microsoft.com/office/drawing/2014/main" id="{013A9EA2-4E78-4817-A303-1635C1CB41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9BF47-379F-4196-9A78-BB2F37FE4EC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34106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2020/7/21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2020/7/21</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2020/7/21</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9B59B8A-A8E1-4296-A13F-FC9D6442FDE8}" type="datetime1">
              <a:rPr lang="ja-JP" altLang="en-US" smtClean="0"/>
              <a:t>2020/7/21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62E1BEAC-7FCA-4991-A408-1372EB352F76}" type="slidenum">
              <a:rPr lang="ja-JP" altLang="en-US"/>
              <a:pPr>
                <a:defRPr/>
              </a:pPr>
              <a:t>‹#›</a:t>
            </a:fld>
            <a:endParaRPr lang="ja-JP" altLang="en-US"/>
          </a:p>
        </p:txBody>
      </p:sp>
    </p:spTree>
    <p:extLst>
      <p:ext uri="{BB962C8B-B14F-4D97-AF65-F5344CB8AC3E}">
        <p14:creationId xmlns:p14="http://schemas.microsoft.com/office/powerpoint/2010/main" val="286921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2338" cy="285432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AE057E1-1D74-498A-A18A-DA8FED38CDFB}" type="datetime1">
              <a:rPr lang="ja-JP" altLang="en-US" smtClean="0"/>
              <a:t>2020/7/21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457AE593-55D5-4EDD-BF90-D3C3ADEB3D15}" type="slidenum">
              <a:rPr lang="ja-JP" altLang="en-US"/>
              <a:pPr>
                <a:defRPr/>
              </a:pPr>
              <a:t>‹#›</a:t>
            </a:fld>
            <a:endParaRPr lang="ja-JP" altLang="en-US"/>
          </a:p>
        </p:txBody>
      </p:sp>
    </p:spTree>
    <p:extLst>
      <p:ext uri="{BB962C8B-B14F-4D97-AF65-F5344CB8AC3E}">
        <p14:creationId xmlns:p14="http://schemas.microsoft.com/office/powerpoint/2010/main" val="26184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194175"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3" y="1825625"/>
            <a:ext cx="4195762"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0FB7E6A-4AA7-4DC3-ABFA-8F2EB66950BB}" type="datetime1">
              <a:rPr lang="ja-JP" altLang="en-US" smtClean="0"/>
              <a:t>2020/7/21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B056BAB0-1627-451D-9EB4-9C5635657B54}" type="slidenum">
              <a:rPr lang="ja-JP" altLang="en-US"/>
              <a:pPr>
                <a:defRPr/>
              </a:pPr>
              <a:t>‹#›</a:t>
            </a:fld>
            <a:endParaRPr lang="ja-JP" altLang="en-US"/>
          </a:p>
        </p:txBody>
      </p:sp>
    </p:spTree>
    <p:extLst>
      <p:ext uri="{BB962C8B-B14F-4D97-AF65-F5344CB8AC3E}">
        <p14:creationId xmlns:p14="http://schemas.microsoft.com/office/powerpoint/2010/main" val="33437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2338"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89413"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3325" y="2505075"/>
            <a:ext cx="4211638"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D197A66-5339-4182-9D41-44F02C536924}" type="datetime1">
              <a:rPr lang="ja-JP" altLang="en-US" smtClean="0"/>
              <a:t>2020/7/21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414D27E-C9C1-493A-B114-8668034A093C}" type="slidenum">
              <a:rPr lang="ja-JP" altLang="en-US"/>
              <a:pPr>
                <a:defRPr/>
              </a:pPr>
              <a:t>‹#›</a:t>
            </a:fld>
            <a:endParaRPr lang="ja-JP" altLang="en-US"/>
          </a:p>
        </p:txBody>
      </p:sp>
    </p:spTree>
    <p:extLst>
      <p:ext uri="{BB962C8B-B14F-4D97-AF65-F5344CB8AC3E}">
        <p14:creationId xmlns:p14="http://schemas.microsoft.com/office/powerpoint/2010/main" val="6611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DAE1759-8346-477D-A79A-C9BE88AD4978}" type="datetime1">
              <a:rPr lang="ja-JP" altLang="en-US" smtClean="0"/>
              <a:t>2020/7/21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A9691C11-068A-441A-9FEF-C95BFCFA8258}" type="slidenum">
              <a:rPr lang="ja-JP" altLang="en-US"/>
              <a:pPr>
                <a:defRPr/>
              </a:pPr>
              <a:t>‹#›</a:t>
            </a:fld>
            <a:endParaRPr lang="ja-JP" altLang="en-US"/>
          </a:p>
        </p:txBody>
      </p:sp>
    </p:spTree>
    <p:extLst>
      <p:ext uri="{BB962C8B-B14F-4D97-AF65-F5344CB8AC3E}">
        <p14:creationId xmlns:p14="http://schemas.microsoft.com/office/powerpoint/2010/main" val="166063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42F31BD-0820-49C0-B874-1FC5D417109F}" type="datetime1">
              <a:rPr lang="ja-JP" altLang="en-US" smtClean="0"/>
              <a:t>2020/7/21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2007F6C1-8C74-4A93-A8B8-92F9E85EFB6F}" type="slidenum">
              <a:rPr lang="ja-JP" altLang="en-US"/>
              <a:pPr>
                <a:defRPr/>
              </a:pPr>
              <a:t>‹#›</a:t>
            </a:fld>
            <a:endParaRPr lang="ja-JP" altLang="en-US"/>
          </a:p>
        </p:txBody>
      </p:sp>
    </p:spTree>
    <p:extLst>
      <p:ext uri="{BB962C8B-B14F-4D97-AF65-F5344CB8AC3E}">
        <p14:creationId xmlns:p14="http://schemas.microsoft.com/office/powerpoint/2010/main" val="18035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11A6028-4683-4293-AC5D-71BEF24BACA0}" type="datetime1">
              <a:rPr lang="ja-JP" altLang="en-US" smtClean="0"/>
              <a:t>2020/7/21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E7FCA11-4A63-4841-8073-94F07383969E}" type="slidenum">
              <a:rPr lang="ja-JP" altLang="en-US"/>
              <a:pPr>
                <a:defRPr/>
              </a:pPr>
              <a:t>‹#›</a:t>
            </a:fld>
            <a:endParaRPr lang="ja-JP" altLang="en-US"/>
          </a:p>
        </p:txBody>
      </p:sp>
    </p:spTree>
    <p:extLst>
      <p:ext uri="{BB962C8B-B14F-4D97-AF65-F5344CB8AC3E}">
        <p14:creationId xmlns:p14="http://schemas.microsoft.com/office/powerpoint/2010/main" val="278673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5"/>
            <a:ext cx="8542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23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66BD78-3306-4F38-96C2-691FDA93F2AF}" type="datetime1">
              <a:rPr lang="ja-JP" altLang="en-US" smtClean="0"/>
              <a:t>2020/7/21</a:t>
            </a:fld>
            <a:endParaRPr lang="ja-JP" altLang="en-US"/>
          </a:p>
        </p:txBody>
      </p:sp>
      <p:sp>
        <p:nvSpPr>
          <p:cNvPr id="5" name="フッター プレースホルダー 4"/>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7" name="テキスト ボックス 6"/>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10</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
        <p:nvSpPr>
          <p:cNvPr id="8" name="Rectangle 6"/>
          <p:cNvSpPr txBox="1">
            <a:spLocks noChangeArrowheads="1"/>
          </p:cNvSpPr>
          <p:nvPr userDrawn="1"/>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defPPr>
              <a:defRPr lang="ja-JP"/>
            </a:defPPr>
            <a:lvl1pPr algn="r" defTabSz="957263" rtl="0" eaLnBrk="1" fontAlgn="base" hangingPunct="1">
              <a:spcBef>
                <a:spcPct val="0"/>
              </a:spcBef>
              <a:spcAft>
                <a:spcPct val="0"/>
              </a:spcAft>
              <a:defRPr kumimoji="1" sz="15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a:lstStyle>
          <a:p>
            <a:pPr>
              <a:defRPr/>
            </a:pPr>
            <a:fld id="{E2037229-8C8F-40F8-BDEB-9DB998DB7600}" type="slidenum">
              <a:rPr lang="ja-JP" altLang="en-US" smtClean="0"/>
              <a:pPr>
                <a:defRPr/>
              </a:pPr>
              <a:t>‹#›</a:t>
            </a:fld>
            <a:endParaRPr lang="en-US" altLang="ja-JP" dirty="0"/>
          </a:p>
        </p:txBody>
      </p:sp>
      <p:sp>
        <p:nvSpPr>
          <p:cNvPr id="2" name="スライド番号プレースホルダー 1"/>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0BA1D-AFAF-43C6-90F6-A13D2584A9E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824D97-B671-4149-A6FD-60607B5533AF}"/>
              </a:ext>
            </a:extLst>
          </p:cNvPr>
          <p:cNvSpPr>
            <a:spLocks noGrp="1"/>
          </p:cNvSpPr>
          <p:nvPr>
            <p:ph type="title"/>
          </p:nvPr>
        </p:nvSpPr>
        <p:spPr>
          <a:xfrm>
            <a:off x="681038" y="365125"/>
            <a:ext cx="854233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8DA9EC-85D3-4E76-92CD-F358ED25A0E9}"/>
              </a:ext>
            </a:extLst>
          </p:cNvPr>
          <p:cNvSpPr>
            <a:spLocks noGrp="1"/>
          </p:cNvSpPr>
          <p:nvPr>
            <p:ph type="body" idx="1"/>
          </p:nvPr>
        </p:nvSpPr>
        <p:spPr>
          <a:xfrm>
            <a:off x="681038" y="1825625"/>
            <a:ext cx="8542337" cy="43529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21E2E-665F-457F-A5E8-78D8BF5782CD}"/>
              </a:ext>
            </a:extLst>
          </p:cNvPr>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08B43-FE0F-41FD-8FBE-96A012CE2068}" type="datetimeFigureOut">
              <a:rPr kumimoji="1" lang="ja-JP" altLang="en-US" smtClean="0"/>
              <a:t>2020/7/21</a:t>
            </a:fld>
            <a:endParaRPr kumimoji="1" lang="ja-JP" altLang="en-US"/>
          </a:p>
        </p:txBody>
      </p:sp>
      <p:sp>
        <p:nvSpPr>
          <p:cNvPr id="5" name="フッター プレースホルダー 4">
            <a:extLst>
              <a:ext uri="{FF2B5EF4-FFF2-40B4-BE49-F238E27FC236}">
                <a16:creationId xmlns:a16="http://schemas.microsoft.com/office/drawing/2014/main" id="{F52DEE48-EECA-4C6B-887F-84F55308AEDD}"/>
              </a:ext>
            </a:extLst>
          </p:cNvPr>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E7DCB7-372B-4C9D-B1C9-CCDCFBCE23CE}"/>
              </a:ext>
            </a:extLst>
          </p:cNvPr>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78932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2020/7/21</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10</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nka-hp.jcqhc.or.jp/documents" TargetMode="Externa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04.xml"/><Relationship Id="rId1" Type="http://schemas.openxmlformats.org/officeDocument/2006/relationships/slideLayout" Target="../slideLayouts/slideLayout25.xml"/><Relationship Id="rId4" Type="http://schemas.openxmlformats.org/officeDocument/2006/relationships/image" Target="../media/image48.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5.xml"/><Relationship Id="rId1" Type="http://schemas.openxmlformats.org/officeDocument/2006/relationships/slideLayout" Target="../slideLayouts/slideLayout24.xml"/><Relationship Id="rId4" Type="http://schemas.openxmlformats.org/officeDocument/2006/relationships/image" Target="../media/image40.emf"/></Relationships>
</file>

<file path=ppt/slides/_rels/slide9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6.xml"/><Relationship Id="rId1" Type="http://schemas.openxmlformats.org/officeDocument/2006/relationships/slideLayout" Target="../slideLayouts/slideLayout24.xml"/><Relationship Id="rId4" Type="http://schemas.openxmlformats.org/officeDocument/2006/relationships/image" Target="../media/image42.emf"/></Relationships>
</file>

<file path=ppt/slides/_rels/slide9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a:latin typeface="HG丸ｺﾞｼｯｸM-PRO"/>
                <a:ea typeface="HG丸ｺﾞｼｯｸM-PRO"/>
              </a:rPr>
              <a:t>第10回　産科医療補償制度</a:t>
            </a:r>
            <a:br>
              <a:rPr lang="ja-JP" altLang="en-US" dirty="0"/>
            </a:br>
            <a:r>
              <a:rPr lang="ja-JP" altLang="en-US">
                <a:latin typeface="HG丸ｺﾞｼｯｸM-PRO"/>
                <a:ea typeface="HG丸ｺﾞｼｯｸM-PRO"/>
              </a:rPr>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dist" eaLnBrk="1" hangingPunct="1">
              <a:lnSpc>
                <a:spcPct val="120000"/>
              </a:lnSpc>
            </a:pPr>
            <a:r>
              <a:rPr lang="ja-JP" altLang="en-US" sz="2400" b="1" dirty="0">
                <a:solidFill>
                  <a:srgbClr val="000000"/>
                </a:solidFill>
                <a:latin typeface="HG丸ｺﾞｼｯｸM-PRO" panose="020F0600000000000000" pitchFamily="50" charset="-128"/>
              </a:rPr>
              <a:t>公益財団法人日本医療機能評価機構</a:t>
            </a:r>
            <a:endParaRPr lang="en-US" altLang="ja-JP" sz="2400" b="1" dirty="0">
              <a:solidFill>
                <a:srgbClr val="000000"/>
              </a:solidFill>
              <a:latin typeface="HG丸ｺﾞｼｯｸM-PRO" panose="020F0600000000000000" pitchFamily="50" charset="-128"/>
            </a:endParaRPr>
          </a:p>
          <a:p>
            <a:pPr algn="dist" eaLnBrk="1" hangingPunct="1">
              <a:lnSpc>
                <a:spcPct val="120000"/>
              </a:lnSpc>
            </a:pPr>
            <a:r>
              <a:rPr lang="en-US" altLang="ja-JP" dirty="0">
                <a:latin typeface="HG丸ｺﾞｼｯｸM-PRO" panose="020F0600000000000000" pitchFamily="50" charset="-128"/>
              </a:rPr>
              <a:t>Japan Council for Quality Health Care</a:t>
            </a:r>
            <a:endParaRPr lang="ja-JP" altLang="en-US" dirty="0">
              <a:latin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95822" y="-26988"/>
            <a:ext cx="6286500" cy="1069976"/>
          </a:xfrm>
        </p:spPr>
        <p:txBody>
          <a:bodyPr/>
          <a:lstStyle/>
          <a:p>
            <a:pPr eaLnBrk="1" hangingPunct="1"/>
            <a:r>
              <a:rPr lang="ja-JP" altLang="en-US" sz="3200" dirty="0"/>
              <a:t>再発防止に関する報告書</a:t>
            </a:r>
            <a:br>
              <a:rPr lang="ja-JP" altLang="en-US" sz="3200" dirty="0"/>
            </a:br>
            <a:r>
              <a:rPr lang="ja-JP" altLang="en-US" sz="3200" dirty="0"/>
              <a:t>～産科医療の質の向上に向けて～</a:t>
            </a:r>
          </a:p>
        </p:txBody>
      </p:sp>
      <p:sp>
        <p:nvSpPr>
          <p:cNvPr id="17412" name="Text Box 3"/>
          <p:cNvSpPr txBox="1">
            <a:spLocks noChangeArrowheads="1"/>
          </p:cNvSpPr>
          <p:nvPr/>
        </p:nvSpPr>
        <p:spPr bwMode="auto">
          <a:xfrm>
            <a:off x="4808538" y="1135063"/>
            <a:ext cx="4846637" cy="556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再発防止に関する報告書を公表</a:t>
            </a:r>
          </a:p>
          <a:p>
            <a:pPr algn="ctr" eaLnBrk="1" hangingPunct="1">
              <a:lnSpc>
                <a:spcPct val="130000"/>
              </a:lnSpc>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1</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2011</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8</a:t>
            </a:r>
            <a:r>
              <a:rPr lang="ja-JP" altLang="en-US" sz="18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2</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2012</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5</a:t>
            </a:r>
            <a:r>
              <a:rPr lang="ja-JP" altLang="en-US" sz="18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3</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2013</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5</a:t>
            </a:r>
            <a:r>
              <a:rPr lang="ja-JP" altLang="en-US" sz="1800" dirty="0">
                <a:latin typeface="HG丸ｺﾞｼｯｸM-PRO" panose="020F0600000000000000" pitchFamily="50" charset="-128"/>
                <a:ea typeface="HG丸ｺﾞｼｯｸM-PRO" panose="020F0600000000000000" pitchFamily="50" charset="-128"/>
              </a:rPr>
              <a:t>月</a:t>
            </a:r>
            <a:endParaRPr lang="en-US" altLang="ja-JP" sz="18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4</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2014</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4</a:t>
            </a:r>
            <a:r>
              <a:rPr lang="ja-JP" altLang="en-US" sz="1800" dirty="0">
                <a:latin typeface="HG丸ｺﾞｼｯｸM-PRO" panose="020F0600000000000000" pitchFamily="50" charset="-128"/>
                <a:ea typeface="HG丸ｺﾞｼｯｸM-PRO" panose="020F0600000000000000" pitchFamily="50" charset="-128"/>
              </a:rPr>
              <a:t>月</a:t>
            </a:r>
            <a:endParaRPr lang="en-US" altLang="ja-JP" sz="18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5</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2015</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3</a:t>
            </a:r>
            <a:r>
              <a:rPr lang="ja-JP" altLang="en-US" sz="1800" dirty="0">
                <a:latin typeface="HG丸ｺﾞｼｯｸM-PRO" panose="020F0600000000000000" pitchFamily="50" charset="-128"/>
                <a:ea typeface="HG丸ｺﾞｼｯｸM-PRO" panose="020F0600000000000000" pitchFamily="50" charset="-128"/>
              </a:rPr>
              <a:t>月</a:t>
            </a:r>
            <a:endParaRPr lang="en-US" altLang="ja-JP" sz="18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6</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2016</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3</a:t>
            </a:r>
            <a:r>
              <a:rPr lang="ja-JP" altLang="en-US" sz="1800" dirty="0">
                <a:latin typeface="HG丸ｺﾞｼｯｸM-PRO" panose="020F0600000000000000" pitchFamily="50" charset="-128"/>
                <a:ea typeface="HG丸ｺﾞｼｯｸM-PRO" panose="020F0600000000000000" pitchFamily="50" charset="-128"/>
              </a:rPr>
              <a:t>月</a:t>
            </a:r>
            <a:endParaRPr lang="en-US" altLang="ja-JP" sz="18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7</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2017</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3</a:t>
            </a:r>
            <a:r>
              <a:rPr lang="ja-JP" altLang="en-US" sz="1800" dirty="0">
                <a:latin typeface="HG丸ｺﾞｼｯｸM-PRO" panose="020F0600000000000000" pitchFamily="50" charset="-128"/>
                <a:ea typeface="HG丸ｺﾞｼｯｸM-PRO" panose="020F0600000000000000" pitchFamily="50" charset="-128"/>
              </a:rPr>
              <a:t>月</a:t>
            </a:r>
            <a:endParaRPr lang="en-US" altLang="ja-JP" sz="18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8</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2018</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3</a:t>
            </a:r>
            <a:r>
              <a:rPr lang="ja-JP" altLang="en-US" sz="1800" dirty="0">
                <a:latin typeface="HG丸ｺﾞｼｯｸM-PRO" panose="020F0600000000000000" pitchFamily="50" charset="-128"/>
                <a:ea typeface="HG丸ｺﾞｼｯｸM-PRO" panose="020F0600000000000000" pitchFamily="50" charset="-128"/>
              </a:rPr>
              <a:t>月</a:t>
            </a:r>
            <a:endParaRPr lang="en-US" altLang="ja-JP" sz="18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800" dirty="0">
                <a:latin typeface="HG丸ｺﾞｼｯｸM-PRO" panose="020F0600000000000000" pitchFamily="50" charset="-128"/>
                <a:ea typeface="HG丸ｺﾞｼｯｸM-PRO" panose="020F0600000000000000" pitchFamily="50" charset="-128"/>
              </a:rPr>
              <a:t>第</a:t>
            </a:r>
            <a:r>
              <a:rPr lang="en-US" altLang="ja-JP" sz="1800" dirty="0">
                <a:latin typeface="HG丸ｺﾞｼｯｸM-PRO" panose="020F0600000000000000" pitchFamily="50" charset="-128"/>
                <a:ea typeface="HG丸ｺﾞｼｯｸM-PRO" panose="020F0600000000000000" pitchFamily="50" charset="-128"/>
              </a:rPr>
              <a:t>9</a:t>
            </a:r>
            <a:r>
              <a:rPr lang="ja-JP" altLang="en-US" sz="1800" dirty="0">
                <a:latin typeface="HG丸ｺﾞｼｯｸM-PRO" panose="020F0600000000000000" pitchFamily="50" charset="-128"/>
                <a:ea typeface="HG丸ｺﾞｼｯｸM-PRO" panose="020F0600000000000000" pitchFamily="50" charset="-128"/>
              </a:rPr>
              <a:t>回：</a:t>
            </a:r>
            <a:r>
              <a:rPr lang="en-US" altLang="ja-JP" sz="1800" dirty="0">
                <a:latin typeface="HG丸ｺﾞｼｯｸM-PRO" panose="020F0600000000000000" pitchFamily="50" charset="-128"/>
                <a:ea typeface="HG丸ｺﾞｼｯｸM-PRO" panose="020F0600000000000000" pitchFamily="50" charset="-128"/>
              </a:rPr>
              <a:t>2019</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3</a:t>
            </a:r>
            <a:r>
              <a:rPr lang="ja-JP" altLang="en-US" sz="1800" dirty="0">
                <a:latin typeface="HG丸ｺﾞｼｯｸM-PRO" panose="020F0600000000000000" pitchFamily="50" charset="-128"/>
                <a:ea typeface="HG丸ｺﾞｼｯｸM-PRO" panose="020F0600000000000000" pitchFamily="50" charset="-128"/>
              </a:rPr>
              <a:t>月</a:t>
            </a:r>
            <a:endParaRPr lang="en-US" altLang="ja-JP" sz="18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第</a:t>
            </a:r>
            <a:r>
              <a:rPr lang="en-US" altLang="ja-JP" sz="1800" dirty="0">
                <a:solidFill>
                  <a:srgbClr val="FF0000"/>
                </a:solidFill>
                <a:latin typeface="HG丸ｺﾞｼｯｸM-PRO" panose="020F0600000000000000" pitchFamily="50" charset="-128"/>
                <a:ea typeface="HG丸ｺﾞｼｯｸM-PRO" panose="020F0600000000000000" pitchFamily="50" charset="-128"/>
              </a:rPr>
              <a:t>10</a:t>
            </a:r>
            <a:r>
              <a:rPr lang="ja-JP" altLang="en-US" sz="1800" dirty="0">
                <a:solidFill>
                  <a:srgbClr val="FF0000"/>
                </a:solidFill>
                <a:latin typeface="HG丸ｺﾞｼｯｸM-PRO" panose="020F0600000000000000" pitchFamily="50" charset="-128"/>
                <a:ea typeface="HG丸ｺﾞｼｯｸM-PRO" panose="020F0600000000000000" pitchFamily="50" charset="-128"/>
              </a:rPr>
              <a:t>回：</a:t>
            </a:r>
            <a:r>
              <a:rPr lang="en-US" altLang="ja-JP" sz="1800" dirty="0">
                <a:solidFill>
                  <a:srgbClr val="FF0000"/>
                </a:solidFill>
                <a:latin typeface="HG丸ｺﾞｼｯｸM-PRO" panose="020F0600000000000000" pitchFamily="50" charset="-128"/>
                <a:ea typeface="HG丸ｺﾞｼｯｸM-PRO" panose="020F0600000000000000" pitchFamily="50" charset="-128"/>
              </a:rPr>
              <a:t>2020</a:t>
            </a:r>
            <a:r>
              <a:rPr lang="ja-JP" altLang="en-US" sz="1800" dirty="0">
                <a:solidFill>
                  <a:srgbClr val="FF0000"/>
                </a:solidFill>
                <a:latin typeface="HG丸ｺﾞｼｯｸM-PRO" panose="020F0600000000000000" pitchFamily="50" charset="-128"/>
                <a:ea typeface="HG丸ｺﾞｼｯｸM-PRO" panose="020F0600000000000000" pitchFamily="50" charset="-128"/>
              </a:rPr>
              <a:t>年</a:t>
            </a:r>
            <a:r>
              <a:rPr lang="en-US" altLang="ja-JP" sz="1800" dirty="0">
                <a:solidFill>
                  <a:srgbClr val="FF0000"/>
                </a:solidFill>
                <a:latin typeface="HG丸ｺﾞｼｯｸM-PRO" panose="020F0600000000000000" pitchFamily="50" charset="-128"/>
                <a:ea typeface="HG丸ｺﾞｼｯｸM-PRO" panose="020F0600000000000000" pitchFamily="50" charset="-128"/>
              </a:rPr>
              <a:t>3</a:t>
            </a:r>
            <a:r>
              <a:rPr lang="ja-JP" altLang="en-US" sz="1800" dirty="0">
                <a:solidFill>
                  <a:srgbClr val="FF0000"/>
                </a:solidFill>
                <a:latin typeface="HG丸ｺﾞｼｯｸM-PRO" panose="020F0600000000000000" pitchFamily="50" charset="-128"/>
                <a:ea typeface="HG丸ｺﾞｼｯｸM-PRO" panose="020F0600000000000000" pitchFamily="50" charset="-128"/>
              </a:rPr>
              <a:t>月</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ea typeface="HG丸ｺﾞｼｯｸM-PRO" panose="020F0600000000000000" pitchFamily="50" charset="-128"/>
              </a:rPr>
              <a:t>本制度の</a:t>
            </a:r>
            <a:r>
              <a:rPr lang="en-US" altLang="ja-JP" sz="1800" dirty="0">
                <a:ea typeface="HG丸ｺﾞｼｯｸM-PRO" panose="020F0600000000000000" pitchFamily="50" charset="-128"/>
              </a:rPr>
              <a:t>HP</a:t>
            </a:r>
            <a:r>
              <a:rPr lang="ja-JP" altLang="en-US" sz="1800" dirty="0">
                <a:ea typeface="HG丸ｺﾞｼｯｸM-PRO" panose="020F0600000000000000" pitchFamily="50" charset="-128"/>
              </a:rPr>
              <a:t>に掲載：</a:t>
            </a:r>
            <a:endParaRPr lang="en-US" altLang="ja-JP" sz="1800"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hlinkClick r:id="rId3"/>
              </a:rPr>
              <a:t>http://www.sanka-hp.jcqhc.or.jp/documents</a:t>
            </a:r>
            <a:endParaRPr lang="en-US" altLang="ja-JP" sz="1800" u="sng"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rPr>
              <a:t>/prevention/index.html</a:t>
            </a:r>
            <a:endParaRPr lang="ja-JP" altLang="en-US" sz="1800" u="sng" dirty="0">
              <a:ea typeface="HG丸ｺﾞｼｯｸM-PRO" panose="020F0600000000000000" pitchFamily="50" charset="-128"/>
            </a:endParaRPr>
          </a:p>
          <a:p>
            <a:pPr algn="ctr" eaLnBrk="1" hangingPunct="1">
              <a:lnSpc>
                <a:spcPct val="130000"/>
              </a:lnSpc>
              <a:spcBef>
                <a:spcPct val="0"/>
              </a:spcBef>
              <a:buFontTx/>
              <a:buNone/>
            </a:pPr>
            <a:endParaRPr lang="ja-JP" altLang="en-US" sz="1800" dirty="0">
              <a:latin typeface="HG丸ｺﾞｼｯｸM-PRO" panose="020F0600000000000000" pitchFamily="50" charset="-128"/>
              <a:ea typeface="HG丸ｺﾞｼｯｸM-PRO" panose="020F0600000000000000" pitchFamily="50" charset="-128"/>
            </a:endParaRPr>
          </a:p>
        </p:txBody>
      </p:sp>
      <p:sp>
        <p:nvSpPr>
          <p:cNvPr id="11" name="正方形/長方形 1">
            <a:extLst>
              <a:ext uri="{FF2B5EF4-FFF2-40B4-BE49-F238E27FC236}">
                <a16:creationId xmlns:a16="http://schemas.microsoft.com/office/drawing/2014/main" id="{2633C8B9-520D-4EE4-9DE3-07081F4C76A6}"/>
              </a:ext>
            </a:extLst>
          </p:cNvPr>
          <p:cNvSpPr>
            <a:spLocks noChangeArrowheads="1"/>
          </p:cNvSpPr>
          <p:nvPr/>
        </p:nvSpPr>
        <p:spPr bwMode="auto">
          <a:xfrm>
            <a:off x="1598487" y="1269554"/>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2" name="正方形/長方形 1">
            <a:extLst>
              <a:ext uri="{FF2B5EF4-FFF2-40B4-BE49-F238E27FC236}">
                <a16:creationId xmlns:a16="http://schemas.microsoft.com/office/drawing/2014/main" id="{16DB83C3-F7ED-47F4-8D9D-A124D62DF87A}"/>
              </a:ext>
            </a:extLst>
          </p:cNvPr>
          <p:cNvSpPr>
            <a:spLocks noChangeArrowheads="1"/>
          </p:cNvSpPr>
          <p:nvPr/>
        </p:nvSpPr>
        <p:spPr bwMode="auto">
          <a:xfrm>
            <a:off x="1456676" y="1371603"/>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3" name="正方形/長方形 1">
            <a:extLst>
              <a:ext uri="{FF2B5EF4-FFF2-40B4-BE49-F238E27FC236}">
                <a16:creationId xmlns:a16="http://schemas.microsoft.com/office/drawing/2014/main" id="{9586A91A-8A84-47CF-9F39-0F4912AC480A}"/>
              </a:ext>
            </a:extLst>
          </p:cNvPr>
          <p:cNvSpPr>
            <a:spLocks noChangeArrowheads="1"/>
          </p:cNvSpPr>
          <p:nvPr/>
        </p:nvSpPr>
        <p:spPr bwMode="auto">
          <a:xfrm>
            <a:off x="1314865" y="1473652"/>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4" name="正方形/長方形 1">
            <a:extLst>
              <a:ext uri="{FF2B5EF4-FFF2-40B4-BE49-F238E27FC236}">
                <a16:creationId xmlns:a16="http://schemas.microsoft.com/office/drawing/2014/main" id="{A76FD7FF-8293-4F83-812E-505F9FB2DCD6}"/>
              </a:ext>
            </a:extLst>
          </p:cNvPr>
          <p:cNvSpPr>
            <a:spLocks noChangeArrowheads="1"/>
          </p:cNvSpPr>
          <p:nvPr/>
        </p:nvSpPr>
        <p:spPr bwMode="auto">
          <a:xfrm>
            <a:off x="1173054" y="1575701"/>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5" name="正方形/長方形 1">
            <a:extLst>
              <a:ext uri="{FF2B5EF4-FFF2-40B4-BE49-F238E27FC236}">
                <a16:creationId xmlns:a16="http://schemas.microsoft.com/office/drawing/2014/main" id="{327CB2B5-42FC-41E4-A92A-CA08FB8D4451}"/>
              </a:ext>
            </a:extLst>
          </p:cNvPr>
          <p:cNvSpPr>
            <a:spLocks noChangeArrowheads="1"/>
          </p:cNvSpPr>
          <p:nvPr/>
        </p:nvSpPr>
        <p:spPr bwMode="auto">
          <a:xfrm>
            <a:off x="1031243" y="1677750"/>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6" name="正方形/長方形 1">
            <a:extLst>
              <a:ext uri="{FF2B5EF4-FFF2-40B4-BE49-F238E27FC236}">
                <a16:creationId xmlns:a16="http://schemas.microsoft.com/office/drawing/2014/main" id="{4154AA6B-BDA5-40DA-8A41-F243B82B7920}"/>
              </a:ext>
            </a:extLst>
          </p:cNvPr>
          <p:cNvSpPr>
            <a:spLocks noChangeArrowheads="1"/>
          </p:cNvSpPr>
          <p:nvPr/>
        </p:nvSpPr>
        <p:spPr bwMode="auto">
          <a:xfrm>
            <a:off x="889432" y="1779799"/>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pic>
        <p:nvPicPr>
          <p:cNvPr id="17" name="図 16">
            <a:extLst>
              <a:ext uri="{FF2B5EF4-FFF2-40B4-BE49-F238E27FC236}">
                <a16:creationId xmlns:a16="http://schemas.microsoft.com/office/drawing/2014/main" id="{FC414663-6F36-46C0-8FBD-3D18B5ED26DD}"/>
              </a:ext>
            </a:extLst>
          </p:cNvPr>
          <p:cNvPicPr>
            <a:picLocks noChangeAspect="1"/>
          </p:cNvPicPr>
          <p:nvPr/>
        </p:nvPicPr>
        <p:blipFill rotWithShape="1">
          <a:blip r:embed="rId4"/>
          <a:srcRect l="32525" t="10422" r="33426" b="3900"/>
          <a:stretch/>
        </p:blipFill>
        <p:spPr>
          <a:xfrm>
            <a:off x="746986" y="1881848"/>
            <a:ext cx="3210338" cy="4543986"/>
          </a:xfrm>
          <a:prstGeom prst="rect">
            <a:avLst/>
          </a:prstGeom>
          <a:ln>
            <a:solidFill>
              <a:schemeClr val="tx1"/>
            </a:solidFill>
          </a:ln>
        </p:spPr>
      </p:pic>
      <p:pic>
        <p:nvPicPr>
          <p:cNvPr id="18" name="図 17">
            <a:extLst>
              <a:ext uri="{FF2B5EF4-FFF2-40B4-BE49-F238E27FC236}">
                <a16:creationId xmlns:a16="http://schemas.microsoft.com/office/drawing/2014/main" id="{CD4CE94A-9F35-4576-A22E-61BEA964A944}"/>
              </a:ext>
            </a:extLst>
          </p:cNvPr>
          <p:cNvPicPr>
            <a:picLocks noChangeAspect="1"/>
          </p:cNvPicPr>
          <p:nvPr/>
        </p:nvPicPr>
        <p:blipFill rotWithShape="1">
          <a:blip r:embed="rId5"/>
          <a:srcRect l="28515" t="12577" r="44636" b="23752"/>
          <a:stretch/>
        </p:blipFill>
        <p:spPr>
          <a:xfrm>
            <a:off x="638460" y="1980805"/>
            <a:ext cx="3176418" cy="4528686"/>
          </a:xfrm>
          <a:prstGeom prst="rect">
            <a:avLst/>
          </a:prstGeom>
          <a:ln>
            <a:solidFill>
              <a:schemeClr val="tx1"/>
            </a:solidFill>
          </a:ln>
        </p:spPr>
      </p:pic>
      <p:pic>
        <p:nvPicPr>
          <p:cNvPr id="19" name="図 18">
            <a:extLst>
              <a:ext uri="{FF2B5EF4-FFF2-40B4-BE49-F238E27FC236}">
                <a16:creationId xmlns:a16="http://schemas.microsoft.com/office/drawing/2014/main" id="{7EF330C6-13EB-4104-994D-8ECD4D978494}"/>
              </a:ext>
            </a:extLst>
          </p:cNvPr>
          <p:cNvPicPr>
            <a:picLocks noChangeAspect="1"/>
          </p:cNvPicPr>
          <p:nvPr/>
        </p:nvPicPr>
        <p:blipFill>
          <a:blip r:embed="rId6"/>
          <a:stretch>
            <a:fillRect/>
          </a:stretch>
        </p:blipFill>
        <p:spPr>
          <a:xfrm>
            <a:off x="487710" y="2131666"/>
            <a:ext cx="3209703" cy="45384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スライド番号プレースホルダー 1">
            <a:extLst>
              <a:ext uri="{FF2B5EF4-FFF2-40B4-BE49-F238E27FC236}">
                <a16:creationId xmlns:a16="http://schemas.microsoft.com/office/drawing/2014/main" id="{FD93185B-EF82-44B1-A462-C0FAEC7FA76C}"/>
              </a:ext>
            </a:extLst>
          </p:cNvPr>
          <p:cNvSpPr>
            <a:spLocks noGrp="1"/>
          </p:cNvSpPr>
          <p:nvPr>
            <p:ph type="sldNum" sz="quarter" idx="12"/>
          </p:nvPr>
        </p:nvSpPr>
        <p:spPr/>
        <p:txBody>
          <a:bodyPr/>
          <a:lstStyle/>
          <a:p>
            <a:pPr>
              <a:defRPr/>
            </a:pPr>
            <a:fld id="{930F64EC-FE0A-4460-B896-894E0E1B6F85}" type="slidenum">
              <a:rPr lang="ja-JP" altLang="en-US" smtClean="0"/>
              <a:pPr>
                <a:defRPr/>
              </a:pPr>
              <a:t>9</a:t>
            </a:fld>
            <a:endParaRPr lang="en-US" altLang="ja-JP" dirty="0"/>
          </a:p>
        </p:txBody>
      </p:sp>
      <p:pic>
        <p:nvPicPr>
          <p:cNvPr id="3" name="図 2">
            <a:extLst>
              <a:ext uri="{FF2B5EF4-FFF2-40B4-BE49-F238E27FC236}">
                <a16:creationId xmlns:a16="http://schemas.microsoft.com/office/drawing/2014/main" id="{179A78B3-84A3-49E2-82BC-68B225DE2F64}"/>
              </a:ext>
            </a:extLst>
          </p:cNvPr>
          <p:cNvPicPr>
            <a:picLocks noChangeAspect="1"/>
          </p:cNvPicPr>
          <p:nvPr/>
        </p:nvPicPr>
        <p:blipFill rotWithShape="1">
          <a:blip r:embed="rId7"/>
          <a:srcRect l="36548" t="13805" r="36391" b="19007"/>
          <a:stretch/>
        </p:blipFill>
        <p:spPr>
          <a:xfrm>
            <a:off x="354490" y="2322403"/>
            <a:ext cx="3162320" cy="4416535"/>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821"/>
          <p:cNvSpPr>
            <a:spLocks noChangeArrowheads="1"/>
          </p:cNvSpPr>
          <p:nvPr/>
        </p:nvSpPr>
        <p:spPr bwMode="auto">
          <a:xfrm>
            <a:off x="307181" y="1162783"/>
            <a:ext cx="9290050" cy="5616624"/>
          </a:xfrm>
          <a:prstGeom prst="roundRect">
            <a:avLst>
              <a:gd name="adj" fmla="val 5333"/>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dirty="0">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F1E7BA3B-71D5-4712-B4A9-041D27E6206A}"/>
              </a:ext>
            </a:extLst>
          </p:cNvPr>
          <p:cNvSpPr/>
          <p:nvPr/>
        </p:nvSpPr>
        <p:spPr>
          <a:xfrm>
            <a:off x="1094414" y="1125538"/>
            <a:ext cx="7404595" cy="338554"/>
          </a:xfrm>
          <a:prstGeom prst="rect">
            <a:avLst/>
          </a:prstGeom>
        </p:spPr>
        <p:txBody>
          <a:bodyPr wrap="square">
            <a:spAutoFit/>
          </a:bodyPr>
          <a:lstStyle/>
          <a:p>
            <a:r>
              <a:rPr lang="ja-JP" altLang="en-US" sz="1600" dirty="0"/>
              <a:t>＜原因分析報告書において脳性麻痺発症の主たる原因として記載された病態＞</a:t>
            </a:r>
          </a:p>
        </p:txBody>
      </p:sp>
      <p:sp>
        <p:nvSpPr>
          <p:cNvPr id="11" name="タイトル 10">
            <a:extLst>
              <a:ext uri="{FF2B5EF4-FFF2-40B4-BE49-F238E27FC236}">
                <a16:creationId xmlns:a16="http://schemas.microsoft.com/office/drawing/2014/main" id="{52C8F0F8-A3A9-4827-BFED-B9B2D4C5B7CD}"/>
              </a:ext>
            </a:extLst>
          </p:cNvPr>
          <p:cNvSpPr>
            <a:spLocks noGrp="1"/>
          </p:cNvSpPr>
          <p:nvPr>
            <p:ph type="title"/>
          </p:nvPr>
        </p:nvSpPr>
        <p:spPr>
          <a:xfrm>
            <a:off x="1230927" y="342975"/>
            <a:ext cx="8041759" cy="650725"/>
          </a:xfrm>
        </p:spPr>
        <p:txBody>
          <a:bodyPr/>
          <a:lstStyle/>
          <a:p>
            <a:r>
              <a:rPr lang="ja-JP" altLang="en-US" dirty="0"/>
              <a:t>⑦脳性麻痺発症の主たる原因について</a:t>
            </a:r>
          </a:p>
        </p:txBody>
      </p:sp>
      <p:sp>
        <p:nvSpPr>
          <p:cNvPr id="8" name="Rectangle 57">
            <a:extLst>
              <a:ext uri="{FF2B5EF4-FFF2-40B4-BE49-F238E27FC236}">
                <a16:creationId xmlns:a16="http://schemas.microsoft.com/office/drawing/2014/main" id="{05E0BFAD-6237-488E-87B0-0E4F85F07E01}"/>
              </a:ext>
            </a:extLst>
          </p:cNvPr>
          <p:cNvSpPr>
            <a:spLocks noChangeArrowheads="1"/>
          </p:cNvSpPr>
          <p:nvPr/>
        </p:nvSpPr>
        <p:spPr bwMode="auto">
          <a:xfrm>
            <a:off x="7112446" y="6363909"/>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a:t>
            </a:r>
            <a:endParaRPr lang="en-US" altLang="ja-JP" sz="900" dirty="0">
              <a:latin typeface="+mj-ea"/>
              <a:ea typeface="+mj-ea"/>
            </a:endParaRPr>
          </a:p>
          <a:p>
            <a:pPr eaLnBrk="1" hangingPunct="1"/>
            <a:r>
              <a:rPr lang="ja-JP" altLang="en-US" sz="900" dirty="0">
                <a:latin typeface="+mj-ea"/>
                <a:ea typeface="+mj-ea"/>
              </a:rPr>
              <a:t>第</a:t>
            </a:r>
            <a:r>
              <a:rPr lang="en-US" altLang="ja-JP" sz="900" dirty="0">
                <a:latin typeface="+mj-ea"/>
                <a:ea typeface="+mj-ea"/>
              </a:rPr>
              <a:t>10</a:t>
            </a:r>
            <a:r>
              <a:rPr lang="ja-JP" altLang="en-US" sz="900" dirty="0">
                <a:latin typeface="+mj-ea"/>
                <a:ea typeface="+mj-ea"/>
              </a:rPr>
              <a:t>回再発防止に関する報告書Ｐ</a:t>
            </a:r>
            <a:r>
              <a:rPr lang="en-US" altLang="ja-JP" sz="900" dirty="0">
                <a:latin typeface="+mj-ea"/>
                <a:ea typeface="+mj-ea"/>
              </a:rPr>
              <a:t>98</a:t>
            </a:r>
            <a:r>
              <a:rPr lang="ja-JP" altLang="en-US" sz="900" dirty="0">
                <a:latin typeface="+mj-ea"/>
                <a:ea typeface="+mj-ea"/>
              </a:rPr>
              <a:t>参照</a:t>
            </a:r>
          </a:p>
        </p:txBody>
      </p:sp>
      <p:sp>
        <p:nvSpPr>
          <p:cNvPr id="2" name="スライド番号プレースホルダー 1">
            <a:extLst>
              <a:ext uri="{FF2B5EF4-FFF2-40B4-BE49-F238E27FC236}">
                <a16:creationId xmlns:a16="http://schemas.microsoft.com/office/drawing/2014/main" id="{61126010-F304-4FCD-AA4C-05C41BC48516}"/>
              </a:ext>
            </a:extLst>
          </p:cNvPr>
          <p:cNvSpPr>
            <a:spLocks noGrp="1"/>
          </p:cNvSpPr>
          <p:nvPr>
            <p:ph type="sldNum" sz="quarter" idx="12"/>
          </p:nvPr>
        </p:nvSpPr>
        <p:spPr/>
        <p:txBody>
          <a:bodyPr/>
          <a:lstStyle/>
          <a:p>
            <a:pPr>
              <a:defRPr/>
            </a:pPr>
            <a:fld id="{930F64EC-FE0A-4460-B896-894E0E1B6F85}" type="slidenum">
              <a:rPr lang="ja-JP" altLang="en-US" smtClean="0"/>
              <a:pPr>
                <a:defRPr/>
              </a:pPr>
              <a:t>99</a:t>
            </a:fld>
            <a:endParaRPr lang="en-US" altLang="ja-JP" dirty="0"/>
          </a:p>
        </p:txBody>
      </p:sp>
      <p:pic>
        <p:nvPicPr>
          <p:cNvPr id="4" name="図 3">
            <a:extLst>
              <a:ext uri="{FF2B5EF4-FFF2-40B4-BE49-F238E27FC236}">
                <a16:creationId xmlns:a16="http://schemas.microsoft.com/office/drawing/2014/main" id="{B3102ABA-F945-47CA-93B9-94223F85E450}"/>
              </a:ext>
            </a:extLst>
          </p:cNvPr>
          <p:cNvPicPr>
            <a:picLocks noChangeAspect="1"/>
          </p:cNvPicPr>
          <p:nvPr/>
        </p:nvPicPr>
        <p:blipFill>
          <a:blip r:embed="rId3"/>
          <a:stretch>
            <a:fillRect/>
          </a:stretch>
        </p:blipFill>
        <p:spPr>
          <a:xfrm>
            <a:off x="2518706" y="1464092"/>
            <a:ext cx="4152727" cy="5249206"/>
          </a:xfrm>
          <a:prstGeom prst="rect">
            <a:avLst/>
          </a:prstGeom>
        </p:spPr>
      </p:pic>
    </p:spTree>
    <p:extLst>
      <p:ext uri="{BB962C8B-B14F-4D97-AF65-F5344CB8AC3E}">
        <p14:creationId xmlns:p14="http://schemas.microsoft.com/office/powerpoint/2010/main" val="32869363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関係学会・団体等の動き</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100</a:t>
            </a:fld>
            <a:endParaRPr lang="en-US" altLang="ja-JP"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関係学会・団体等の動き①</a:t>
            </a:r>
          </a:p>
        </p:txBody>
      </p:sp>
      <p:sp>
        <p:nvSpPr>
          <p:cNvPr id="39940" name="AutoShape 3"/>
          <p:cNvSpPr>
            <a:spLocks noChangeArrowheads="1"/>
          </p:cNvSpPr>
          <p:nvPr/>
        </p:nvSpPr>
        <p:spPr bwMode="auto">
          <a:xfrm>
            <a:off x="342901" y="1230265"/>
            <a:ext cx="9217024" cy="54398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lvl="0" defTabSz="914400" eaLnBrk="1" hangingPunct="1">
              <a:lnSpc>
                <a:spcPct val="90000"/>
              </a:lnSpc>
              <a:spcBef>
                <a:spcPct val="0"/>
              </a:spcBef>
              <a:buFont typeface="HG丸ｺﾞｼｯｸM-PRO" panose="020F0600000000000000" pitchFamily="50" charset="-128"/>
              <a:buChar char="○"/>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6</a:t>
            </a:r>
            <a:r>
              <a:rPr lang="ja-JP" altLang="en-US" sz="2000" dirty="0">
                <a:solidFill>
                  <a:srgbClr val="000000"/>
                </a:solidFill>
                <a:latin typeface="HG丸ｺﾞｼｯｸM-PRO" panose="020F0600000000000000" pitchFamily="50" charset="-128"/>
                <a:ea typeface="HG丸ｺﾞｼｯｸM-PRO" panose="020F0600000000000000" pitchFamily="50" charset="-128"/>
              </a:rPr>
              <a:t>回　再発防止に関する報告書」でテーマに沿った分析のテーマとして取り上げた「生後</a:t>
            </a:r>
            <a:r>
              <a:rPr lang="en-US" altLang="ja-JP" sz="2000" dirty="0">
                <a:solidFill>
                  <a:srgbClr val="000000"/>
                </a:solidFill>
                <a:latin typeface="HG丸ｺﾞｼｯｸM-PRO" panose="020F0600000000000000" pitchFamily="50" charset="-128"/>
                <a:ea typeface="HG丸ｺﾞｼｯｸM-PRO" panose="020F0600000000000000" pitchFamily="50" charset="-128"/>
              </a:rPr>
              <a:t>5</a:t>
            </a:r>
            <a:r>
              <a:rPr lang="ja-JP" altLang="en-US" sz="2000" dirty="0">
                <a:solidFill>
                  <a:srgbClr val="000000"/>
                </a:solidFill>
                <a:latin typeface="HG丸ｺﾞｼｯｸM-PRO" panose="020F0600000000000000" pitchFamily="50" charset="-128"/>
                <a:ea typeface="HG丸ｺﾞｼｯｸM-PRO" panose="020F0600000000000000" pitchFamily="50" charset="-128"/>
              </a:rPr>
              <a:t>分まで 新生児蘇生処置が不要であった事例について」において、学会・職能団体に対して母子同室に関するガ イドラインを作成することを要望したことを踏まえ、日本周産期・新生児医学会を中心に日本産科婦人 科学会、日本産婦人科医会、日本新生児成育医学会、日本助産師会で構成された「母子同室による新生 児管理の留意点検討ワーキンググループ」が発足された。その後、全国の産科医療機関</a:t>
            </a:r>
            <a:r>
              <a:rPr lang="en-US" altLang="ja-JP" sz="2000" dirty="0">
                <a:solidFill>
                  <a:srgbClr val="000000"/>
                </a:solidFill>
                <a:latin typeface="HG丸ｺﾞｼｯｸM-PRO" panose="020F0600000000000000" pitchFamily="50" charset="-128"/>
                <a:ea typeface="HG丸ｺﾞｼｯｸM-PRO" panose="020F0600000000000000" pitchFamily="50" charset="-128"/>
              </a:rPr>
              <a:t>2,458</a:t>
            </a:r>
            <a:r>
              <a:rPr lang="ja-JP" altLang="en-US" sz="2000" dirty="0">
                <a:solidFill>
                  <a:srgbClr val="000000"/>
                </a:solidFill>
                <a:latin typeface="HG丸ｺﾞｼｯｸM-PRO" panose="020F0600000000000000" pitchFamily="50" charset="-128"/>
                <a:ea typeface="HG丸ｺﾞｼｯｸM-PRO" panose="020F0600000000000000" pitchFamily="50" charset="-128"/>
              </a:rPr>
              <a:t>施設、助 産所</a:t>
            </a:r>
            <a:r>
              <a:rPr lang="en-US" altLang="ja-JP" sz="2000" dirty="0">
                <a:solidFill>
                  <a:srgbClr val="000000"/>
                </a:solidFill>
                <a:latin typeface="HG丸ｺﾞｼｯｸM-PRO" panose="020F0600000000000000" pitchFamily="50" charset="-128"/>
                <a:ea typeface="HG丸ｺﾞｼｯｸM-PRO" panose="020F0600000000000000" pitchFamily="50" charset="-128"/>
              </a:rPr>
              <a:t>274</a:t>
            </a:r>
            <a:r>
              <a:rPr lang="ja-JP" altLang="en-US" sz="2000" dirty="0">
                <a:solidFill>
                  <a:srgbClr val="000000"/>
                </a:solidFill>
                <a:latin typeface="HG丸ｺﾞｼｯｸM-PRO" panose="020F0600000000000000" pitchFamily="50" charset="-128"/>
                <a:ea typeface="HG丸ｺﾞｼｯｸM-PRO" panose="020F0600000000000000" pitchFamily="50" charset="-128"/>
              </a:rPr>
              <a:t>施設の計</a:t>
            </a:r>
            <a:r>
              <a:rPr lang="en-US" altLang="ja-JP" sz="2000" dirty="0">
                <a:solidFill>
                  <a:srgbClr val="000000"/>
                </a:solidFill>
                <a:latin typeface="HG丸ｺﾞｼｯｸM-PRO" panose="020F0600000000000000" pitchFamily="50" charset="-128"/>
                <a:ea typeface="HG丸ｺﾞｼｯｸM-PRO" panose="020F0600000000000000" pitchFamily="50" charset="-128"/>
              </a:rPr>
              <a:t>2,732</a:t>
            </a:r>
            <a:r>
              <a:rPr lang="ja-JP" altLang="en-US" sz="2000" dirty="0">
                <a:solidFill>
                  <a:srgbClr val="000000"/>
                </a:solidFill>
                <a:latin typeface="HG丸ｺﾞｼｯｸM-PRO" panose="020F0600000000000000" pitchFamily="50" charset="-128"/>
                <a:ea typeface="HG丸ｺﾞｼｯｸM-PRO" panose="020F0600000000000000" pitchFamily="50" charset="-128"/>
              </a:rPr>
              <a:t>施設に対して一次調査が行われ、</a:t>
            </a:r>
            <a:r>
              <a:rPr lang="en-US" altLang="ja-JP" sz="2000" dirty="0">
                <a:solidFill>
                  <a:srgbClr val="000000"/>
                </a:solidFill>
                <a:latin typeface="HG丸ｺﾞｼｯｸM-PRO" panose="020F0600000000000000" pitchFamily="50" charset="-128"/>
                <a:ea typeface="HG丸ｺﾞｼｯｸM-PRO" panose="020F0600000000000000" pitchFamily="50" charset="-128"/>
              </a:rPr>
              <a:t>213</a:t>
            </a:r>
            <a:r>
              <a:rPr lang="ja-JP" altLang="en-US" sz="2000" dirty="0">
                <a:solidFill>
                  <a:srgbClr val="000000"/>
                </a:solidFill>
                <a:latin typeface="HG丸ｺﾞｼｯｸM-PRO" panose="020F0600000000000000" pitchFamily="50" charset="-128"/>
                <a:ea typeface="HG丸ｺﾞｼｯｸM-PRO" panose="020F0600000000000000" pitchFamily="50" charset="-128"/>
              </a:rPr>
              <a:t>万</a:t>
            </a:r>
            <a:r>
              <a:rPr lang="en-US" altLang="ja-JP" sz="2000" dirty="0">
                <a:solidFill>
                  <a:srgbClr val="000000"/>
                </a:solidFill>
                <a:latin typeface="HG丸ｺﾞｼｯｸM-PRO" panose="020F0600000000000000" pitchFamily="50" charset="-128"/>
                <a:ea typeface="HG丸ｺﾞｼｯｸM-PRO" panose="020F0600000000000000" pitchFamily="50" charset="-128"/>
              </a:rPr>
              <a:t>2,920</a:t>
            </a:r>
            <a:r>
              <a:rPr lang="ja-JP" altLang="en-US" sz="2000" dirty="0">
                <a:solidFill>
                  <a:srgbClr val="000000"/>
                </a:solidFill>
                <a:latin typeface="HG丸ｺﾞｼｯｸM-PRO" panose="020F0600000000000000" pitchFamily="50" charset="-128"/>
                <a:ea typeface="HG丸ｺﾞｼｯｸM-PRO" panose="020F0600000000000000" pitchFamily="50" charset="-128"/>
              </a:rPr>
              <a:t>件の分娩について分析し、一次 調査で急変ありと回答した産科医療機関</a:t>
            </a:r>
            <a:r>
              <a:rPr lang="en-US" altLang="ja-JP" sz="2000" dirty="0">
                <a:solidFill>
                  <a:srgbClr val="000000"/>
                </a:solidFill>
                <a:latin typeface="HG丸ｺﾞｼｯｸM-PRO" panose="020F0600000000000000" pitchFamily="50" charset="-128"/>
                <a:ea typeface="HG丸ｺﾞｼｯｸM-PRO" panose="020F0600000000000000" pitchFamily="50" charset="-128"/>
              </a:rPr>
              <a:t>81</a:t>
            </a:r>
            <a:r>
              <a:rPr lang="ja-JP" altLang="en-US" sz="2000" dirty="0">
                <a:solidFill>
                  <a:srgbClr val="000000"/>
                </a:solidFill>
                <a:latin typeface="HG丸ｺﾞｼｯｸM-PRO" panose="020F0600000000000000" pitchFamily="50" charset="-128"/>
                <a:ea typeface="HG丸ｺﾞｼｯｸM-PRO" panose="020F0600000000000000" pitchFamily="50" charset="-128"/>
              </a:rPr>
              <a:t>施設に助産所の</a:t>
            </a:r>
            <a:r>
              <a:rPr lang="en-US" altLang="ja-JP" sz="2000" dirty="0">
                <a:solidFill>
                  <a:srgbClr val="000000"/>
                </a:solidFill>
                <a:latin typeface="HG丸ｺﾞｼｯｸM-PRO" panose="020F0600000000000000" pitchFamily="50" charset="-128"/>
                <a:ea typeface="HG丸ｺﾞｼｯｸM-PRO" panose="020F0600000000000000" pitchFamily="50" charset="-128"/>
              </a:rPr>
              <a:t>3</a:t>
            </a:r>
            <a:r>
              <a:rPr lang="ja-JP" altLang="en-US" sz="2000" dirty="0">
                <a:solidFill>
                  <a:srgbClr val="000000"/>
                </a:solidFill>
                <a:latin typeface="HG丸ｺﾞｼｯｸM-PRO" panose="020F0600000000000000" pitchFamily="50" charset="-128"/>
                <a:ea typeface="HG丸ｺﾞｼｯｸM-PRO" panose="020F0600000000000000" pitchFamily="50" charset="-128"/>
              </a:rPr>
              <a:t>施設を加えた計</a:t>
            </a:r>
            <a:r>
              <a:rPr lang="en-US" altLang="ja-JP" sz="2000" dirty="0">
                <a:solidFill>
                  <a:srgbClr val="000000"/>
                </a:solidFill>
                <a:latin typeface="HG丸ｺﾞｼｯｸM-PRO" panose="020F0600000000000000" pitchFamily="50" charset="-128"/>
                <a:ea typeface="HG丸ｺﾞｼｯｸM-PRO" panose="020F0600000000000000" pitchFamily="50" charset="-128"/>
              </a:rPr>
              <a:t>84</a:t>
            </a:r>
            <a:r>
              <a:rPr lang="ja-JP" altLang="en-US" sz="2000" dirty="0">
                <a:solidFill>
                  <a:srgbClr val="000000"/>
                </a:solidFill>
                <a:latin typeface="HG丸ｺﾞｼｯｸM-PRO" panose="020F0600000000000000" pitchFamily="50" charset="-128"/>
                <a:ea typeface="HG丸ｺﾞｼｯｸM-PRO" panose="020F0600000000000000" pitchFamily="50" charset="-128"/>
              </a:rPr>
              <a:t>施設に対して二次調査 が行われた。その結果を踏まえて「母子同室実施の留意点」（</a:t>
            </a:r>
            <a:r>
              <a:rPr lang="en-US" altLang="ja-JP" sz="2000" dirty="0">
                <a:solidFill>
                  <a:srgbClr val="000000"/>
                </a:solidFill>
                <a:latin typeface="HG丸ｺﾞｼｯｸM-PRO" panose="020F0600000000000000" pitchFamily="50" charset="-128"/>
                <a:ea typeface="HG丸ｺﾞｼｯｸM-PRO" panose="020F0600000000000000" pitchFamily="50" charset="-128"/>
              </a:rPr>
              <a:t>https://www.jspnm.com/Teigen/docs/ teigen190905B.pdf#zoom=100</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）が作成され、</a:t>
            </a:r>
            <a:r>
              <a:rPr lang="en-US" altLang="ja-JP" sz="2000" dirty="0">
                <a:solidFill>
                  <a:srgbClr val="000000"/>
                </a:solidFill>
                <a:latin typeface="HG丸ｺﾞｼｯｸM-PRO" panose="020F0600000000000000" pitchFamily="50" charset="-128"/>
                <a:ea typeface="HG丸ｺﾞｼｯｸM-PRO" panose="020F0600000000000000" pitchFamily="50" charset="-128"/>
              </a:rPr>
              <a:t>2019</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a:t>
            </a:r>
            <a:r>
              <a:rPr lang="en-US" altLang="ja-JP" sz="2000" dirty="0">
                <a:solidFill>
                  <a:srgbClr val="000000"/>
                </a:solidFill>
                <a:latin typeface="HG丸ｺﾞｼｯｸM-PRO" panose="020F0600000000000000" pitchFamily="50" charset="-128"/>
                <a:ea typeface="HG丸ｺﾞｼｯｸM-PRO" panose="020F0600000000000000" pitchFamily="50" charset="-128"/>
              </a:rPr>
              <a:t>9</a:t>
            </a:r>
            <a:r>
              <a:rPr lang="ja-JP" altLang="en-US" sz="2000" dirty="0">
                <a:solidFill>
                  <a:srgbClr val="000000"/>
                </a:solidFill>
                <a:latin typeface="HG丸ｺﾞｼｯｸM-PRO" panose="020F0600000000000000" pitchFamily="50" charset="-128"/>
                <a:ea typeface="HG丸ｺﾞｼｯｸM-PRO" panose="020F0600000000000000" pitchFamily="50" charset="-128"/>
              </a:rPr>
              <a:t>月</a:t>
            </a:r>
            <a:r>
              <a:rPr lang="en-US" altLang="ja-JP" sz="2000" dirty="0">
                <a:solidFill>
                  <a:srgbClr val="000000"/>
                </a:solidFill>
                <a:latin typeface="HG丸ｺﾞｼｯｸM-PRO" panose="020F0600000000000000" pitchFamily="50" charset="-128"/>
                <a:ea typeface="HG丸ｺﾞｼｯｸM-PRO" panose="020F0600000000000000" pitchFamily="50" charset="-128"/>
              </a:rPr>
              <a:t>5</a:t>
            </a:r>
            <a:r>
              <a:rPr lang="ja-JP" altLang="en-US" sz="2000" dirty="0">
                <a:solidFill>
                  <a:srgbClr val="000000"/>
                </a:solidFill>
                <a:latin typeface="HG丸ｺﾞｼｯｸM-PRO" panose="020F0600000000000000" pitchFamily="50" charset="-128"/>
                <a:ea typeface="HG丸ｺﾞｼｯｸM-PRO" panose="020F0600000000000000" pitchFamily="50" charset="-128"/>
              </a:rPr>
              <a:t>日に日本周産期・新生児医学会のホーム ページ（</a:t>
            </a:r>
            <a:r>
              <a:rPr lang="en-US" altLang="ja-JP" sz="2000" dirty="0">
                <a:solidFill>
                  <a:srgbClr val="000000"/>
                </a:solidFill>
                <a:latin typeface="HG丸ｺﾞｼｯｸM-PRO" panose="020F0600000000000000" pitchFamily="50" charset="-128"/>
                <a:ea typeface="HG丸ｺﾞｼｯｸM-PRO" panose="020F0600000000000000" pitchFamily="50" charset="-128"/>
              </a:rPr>
              <a:t>https://www.jspnm.com/Teigen/Teigen.aspx</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）に公開された。</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a:defRPr/>
            </a:pPr>
            <a:fld id="{930F64EC-FE0A-4460-B896-894E0E1B6F85}" type="slidenum">
              <a:rPr lang="ja-JP" altLang="en-US" smtClean="0"/>
              <a:pPr>
                <a:defRPr/>
              </a:pPr>
              <a:t>101</a:t>
            </a:fld>
            <a:endParaRPr lang="en-US" altLang="ja-JP" dirty="0"/>
          </a:p>
        </p:txBody>
      </p:sp>
    </p:spTree>
    <p:extLst>
      <p:ext uri="{BB962C8B-B14F-4D97-AF65-F5344CB8AC3E}">
        <p14:creationId xmlns:p14="http://schemas.microsoft.com/office/powerpoint/2010/main" val="17607313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関係学会・団体等の動き②</a:t>
            </a:r>
          </a:p>
        </p:txBody>
      </p:sp>
      <p:sp>
        <p:nvSpPr>
          <p:cNvPr id="39940" name="AutoShape 3"/>
          <p:cNvSpPr>
            <a:spLocks noChangeArrowheads="1"/>
          </p:cNvSpPr>
          <p:nvPr/>
        </p:nvSpPr>
        <p:spPr bwMode="auto">
          <a:xfrm>
            <a:off x="342901" y="1230265"/>
            <a:ext cx="9217024" cy="54398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defTabSz="914400" eaLnBrk="1" hangingPunct="1">
              <a:lnSpc>
                <a:spcPct val="90000"/>
              </a:lnSpc>
              <a:spcBef>
                <a:spcPct val="0"/>
              </a:spcBef>
              <a:buFont typeface="HG丸ｺﾞｼｯｸM-PRO" panose="020F0600000000000000" pitchFamily="50" charset="-128"/>
              <a:buChar char="○"/>
              <a:defRPr/>
            </a:pPr>
            <a:r>
              <a:rPr lang="en-US" altLang="ja-JP" sz="2000" dirty="0">
                <a:solidFill>
                  <a:srgbClr val="000000"/>
                </a:solidFill>
                <a:latin typeface="HG丸ｺﾞｼｯｸM-PRO" panose="020F0600000000000000" pitchFamily="50" charset="-128"/>
                <a:ea typeface="HG丸ｺﾞｼｯｸM-PRO" panose="020F0600000000000000" pitchFamily="50" charset="-128"/>
              </a:rPr>
              <a:t>2019</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a:t>
            </a:r>
            <a:r>
              <a:rPr lang="en-US" altLang="ja-JP" sz="2000" dirty="0">
                <a:solidFill>
                  <a:srgbClr val="000000"/>
                </a:solidFill>
                <a:latin typeface="HG丸ｺﾞｼｯｸM-PRO" panose="020F0600000000000000" pitchFamily="50" charset="-128"/>
                <a:ea typeface="HG丸ｺﾞｼｯｸM-PRO" panose="020F0600000000000000" pitchFamily="50" charset="-128"/>
              </a:rPr>
              <a:t>12</a:t>
            </a:r>
            <a:r>
              <a:rPr lang="ja-JP" altLang="en-US" sz="2000" dirty="0">
                <a:solidFill>
                  <a:srgbClr val="000000"/>
                </a:solidFill>
                <a:latin typeface="HG丸ｺﾞｼｯｸM-PRO" panose="020F0600000000000000" pitchFamily="50" charset="-128"/>
                <a:ea typeface="HG丸ｺﾞｼｯｸM-PRO" panose="020F0600000000000000" pitchFamily="50" charset="-128"/>
              </a:rPr>
              <a:t>月、子宮収縮薬を販売する製薬会社</a:t>
            </a:r>
            <a:r>
              <a:rPr lang="en-US" altLang="ja-JP" sz="2000" dirty="0">
                <a:solidFill>
                  <a:srgbClr val="000000"/>
                </a:solidFill>
                <a:latin typeface="HG丸ｺﾞｼｯｸM-PRO" panose="020F0600000000000000" pitchFamily="50" charset="-128"/>
                <a:ea typeface="HG丸ｺﾞｼｯｸM-PRO" panose="020F0600000000000000" pitchFamily="50" charset="-128"/>
              </a:rPr>
              <a:t>4</a:t>
            </a:r>
            <a:r>
              <a:rPr lang="ja-JP" altLang="en-US" sz="2000" dirty="0">
                <a:solidFill>
                  <a:srgbClr val="000000"/>
                </a:solidFill>
                <a:latin typeface="HG丸ｺﾞｼｯｸM-PRO" panose="020F0600000000000000" pitchFamily="50" charset="-128"/>
                <a:ea typeface="HG丸ｺﾞｼｯｸM-PRO" panose="020F0600000000000000" pitchFamily="50" charset="-128"/>
              </a:rPr>
              <a:t>社から、医療従事者に対し、同薬使用時には必要性 および危険性の十分な説明と同意取得を行うよう、また分娩監視装置による胎児の心音や子宮収縮状 態の監視を徹底するよう、「適正使用に関するお願い」の文書が改めて発出された。文書には、「第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9</a:t>
            </a:r>
            <a:r>
              <a:rPr lang="ja-JP" altLang="en-US" sz="2000" dirty="0">
                <a:solidFill>
                  <a:srgbClr val="000000"/>
                </a:solidFill>
                <a:latin typeface="HG丸ｺﾞｼｯｸM-PRO" panose="020F0600000000000000" pitchFamily="50" charset="-128"/>
                <a:ea typeface="HG丸ｺﾞｼｯｸM-PRO" panose="020F0600000000000000" pitchFamily="50" charset="-128"/>
              </a:rPr>
              <a:t>回　再発防止に関する報告書」掲載の「子宮収縮薬使用事例における用法・用量、心拍数聴取方法」、「子宮 収縮薬使用事例における説明と同意の有無」の表が引用されており、詳細は各製薬会社のホームページ および</a:t>
            </a:r>
            <a:r>
              <a:rPr lang="en-US" altLang="ja-JP" sz="2000" dirty="0">
                <a:solidFill>
                  <a:srgbClr val="000000"/>
                </a:solidFill>
                <a:latin typeface="HG丸ｺﾞｼｯｸM-PRO" panose="020F0600000000000000" pitchFamily="50" charset="-128"/>
                <a:ea typeface="HG丸ｺﾞｼｯｸM-PRO" panose="020F0600000000000000" pitchFamily="50" charset="-128"/>
              </a:rPr>
              <a:t>PMDA</a:t>
            </a:r>
            <a:r>
              <a:rPr lang="ja-JP" altLang="en-US" sz="2000" dirty="0">
                <a:solidFill>
                  <a:srgbClr val="000000"/>
                </a:solidFill>
                <a:latin typeface="HG丸ｺﾞｼｯｸM-PRO" panose="020F0600000000000000" pitchFamily="50" charset="-128"/>
                <a:ea typeface="HG丸ｺﾞｼｯｸM-PRO" panose="020F0600000000000000" pitchFamily="50" charset="-128"/>
              </a:rPr>
              <a:t>（独立行政法人医薬品医療機器総合機構）のホームページ（</a:t>
            </a:r>
            <a:r>
              <a:rPr lang="en-US" altLang="ja-JP" sz="2000" dirty="0">
                <a:solidFill>
                  <a:srgbClr val="000000"/>
                </a:solidFill>
                <a:latin typeface="HG丸ｺﾞｼｯｸM-PRO" panose="020F0600000000000000" pitchFamily="50" charset="-128"/>
                <a:ea typeface="HG丸ｺﾞｼｯｸM-PRO" panose="020F0600000000000000" pitchFamily="50" charset="-128"/>
              </a:rPr>
              <a:t>https://www.pmda.go.jp/ safety/info-services/drugs/calling-attention/properly-use-alert/0004.html</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）に掲載されている。</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a:defRPr/>
            </a:pPr>
            <a:fld id="{930F64EC-FE0A-4460-B896-894E0E1B6F85}" type="slidenum">
              <a:rPr lang="ja-JP" altLang="en-US" smtClean="0"/>
              <a:pPr>
                <a:defRPr/>
              </a:pPr>
              <a:t>102</a:t>
            </a:fld>
            <a:endParaRPr lang="en-US" altLang="ja-JP" dirty="0"/>
          </a:p>
        </p:txBody>
      </p:sp>
    </p:spTree>
    <p:extLst>
      <p:ext uri="{BB962C8B-B14F-4D97-AF65-F5344CB8AC3E}">
        <p14:creationId xmlns:p14="http://schemas.microsoft.com/office/powerpoint/2010/main" val="7685895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AC9599-9A8A-42C5-ACEC-AA4E20FDEE05}" type="slidenum">
              <a:rPr lang="ja-JP" altLang="en-US" smtClean="0"/>
              <a:pPr>
                <a:defRPr/>
              </a:pPr>
              <a:t>103</a:t>
            </a:fld>
            <a:endParaRPr lang="en-US" altLang="ja-JP" dirty="0"/>
          </a:p>
        </p:txBody>
      </p:sp>
      <p:sp>
        <p:nvSpPr>
          <p:cNvPr id="101379" name="正方形/長方形 2"/>
          <p:cNvSpPr>
            <a:spLocks noChangeArrowheads="1"/>
          </p:cNvSpPr>
          <p:nvPr/>
        </p:nvSpPr>
        <p:spPr bwMode="auto">
          <a:xfrm>
            <a:off x="1639888" y="404813"/>
            <a:ext cx="618648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pPr>
            <a:r>
              <a:rPr lang="ja-JP" altLang="en-US" sz="3600">
                <a:solidFill>
                  <a:srgbClr val="000000"/>
                </a:solidFill>
              </a:rPr>
              <a:t>再発防止委員会からの提言集</a:t>
            </a:r>
          </a:p>
        </p:txBody>
      </p:sp>
      <p:sp>
        <p:nvSpPr>
          <p:cNvPr id="101380" name="Text Box 4"/>
          <p:cNvSpPr txBox="1">
            <a:spLocks noChangeArrowheads="1"/>
          </p:cNvSpPr>
          <p:nvPr/>
        </p:nvSpPr>
        <p:spPr bwMode="auto">
          <a:xfrm>
            <a:off x="343694" y="1125538"/>
            <a:ext cx="9394403" cy="96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5" tIns="45728" rIns="91455" bIns="45728">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1900" dirty="0">
                <a:solidFill>
                  <a:srgbClr val="000000"/>
                </a:solidFill>
                <a:ea typeface="HG丸ｺﾞｼｯｸM-PRO" panose="020F0600000000000000" pitchFamily="50" charset="-128"/>
              </a:rPr>
              <a:t>第１回～第５回までの再発防止報告書で取り上げた１４のテーマにおいてまとめた「再発防止委員会からの提言」やリーフレット・ポスターなどを取りまとめている。</a:t>
            </a:r>
          </a:p>
        </p:txBody>
      </p:sp>
      <p:pic>
        <p:nvPicPr>
          <p:cNvPr id="101381"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181225"/>
            <a:ext cx="3168650" cy="441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0338" y="2203450"/>
            <a:ext cx="3168650" cy="442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354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5"/>
          <p:cNvSpPr>
            <a:spLocks noGrp="1" noChangeArrowheads="1"/>
          </p:cNvSpPr>
          <p:nvPr>
            <p:ph type="subTitle" idx="4294967295"/>
          </p:nvPr>
        </p:nvSpPr>
        <p:spPr>
          <a:xfrm>
            <a:off x="919163" y="2141538"/>
            <a:ext cx="7921625" cy="2439987"/>
          </a:xfrm>
        </p:spPr>
        <p:txBody>
          <a:bodyPr/>
          <a:lstStyle/>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ご清聴　</a:t>
            </a:r>
            <a:endParaRPr lang="en-US" altLang="ja-JP" sz="4800">
              <a:latin typeface="HG丸ｺﾞｼｯｸM-PRO" panose="020F0600000000000000" pitchFamily="50" charset="-128"/>
              <a:ea typeface="HG丸ｺﾞｼｯｸM-PRO" panose="020F0600000000000000" pitchFamily="50" charset="-128"/>
            </a:endParaRPr>
          </a:p>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ありがとうございました。</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104</a:t>
            </a:fld>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6062" y="315913"/>
            <a:ext cx="2501900" cy="650875"/>
          </a:xfrm>
        </p:spPr>
        <p:txBody>
          <a:bodyPr/>
          <a:lstStyle/>
          <a:p>
            <a:pPr eaLnBrk="1" hangingPunct="1"/>
            <a:r>
              <a:rPr lang="ja-JP" altLang="en-US" dirty="0"/>
              <a:t>分析の対象</a:t>
            </a:r>
          </a:p>
        </p:txBody>
      </p:sp>
      <p:sp>
        <p:nvSpPr>
          <p:cNvPr id="18436" name="AutoShape 5"/>
          <p:cNvSpPr>
            <a:spLocks noChangeArrowheads="1"/>
          </p:cNvSpPr>
          <p:nvPr/>
        </p:nvSpPr>
        <p:spPr bwMode="auto">
          <a:xfrm>
            <a:off x="407529" y="1341562"/>
            <a:ext cx="9081182" cy="3240360"/>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559718" y="1485578"/>
            <a:ext cx="9031263" cy="2877711"/>
          </a:xfrm>
          <a:prstGeom prst="rect">
            <a:avLst/>
          </a:prstGeom>
          <a:noFill/>
        </p:spPr>
        <p:txBody>
          <a:bodyPr wrap="square" rtlCol="0">
            <a:spAutoFit/>
          </a:bodyPr>
          <a:lstStyle/>
          <a:p>
            <a:pPr marL="342900" indent="-342900" eaLnBrk="1" hangingPunct="1">
              <a:lnSpc>
                <a:spcPct val="150000"/>
              </a:lnSpc>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rPr>
              <a:t>運営組織の審査委員会で補償対象として認定を受けた事例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endParaRPr lang="en-US" altLang="ja-JP" sz="2200" dirty="0">
              <a:solidFill>
                <a:srgbClr val="000000"/>
              </a:solidFill>
              <a:latin typeface="HG丸ｺﾞｼｯｸM-PRO" panose="020F0600000000000000" pitchFamily="50" charset="-128"/>
            </a:endParaRPr>
          </a:p>
          <a:p>
            <a:pPr marL="342900" indent="-342900" eaLnBrk="1" hangingPunct="1">
              <a:lnSpc>
                <a:spcPct val="150000"/>
              </a:lnSpc>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rPr>
              <a:t>第</a:t>
            </a:r>
            <a:r>
              <a:rPr lang="en-US" altLang="ja-JP" sz="2200" dirty="0">
                <a:solidFill>
                  <a:srgbClr val="000000"/>
                </a:solidFill>
                <a:latin typeface="HG丸ｺﾞｼｯｸM-PRO" panose="020F0600000000000000" pitchFamily="50" charset="-128"/>
              </a:rPr>
              <a:t>10</a:t>
            </a:r>
            <a:r>
              <a:rPr lang="ja-JP" altLang="en-US" sz="2200" dirty="0">
                <a:solidFill>
                  <a:srgbClr val="000000"/>
                </a:solidFill>
                <a:latin typeface="HG丸ｺﾞｼｯｸM-PRO" panose="020F0600000000000000" pitchFamily="50" charset="-128"/>
              </a:rPr>
              <a:t>回報告書の分析対象は、本制度で補償対象となった脳性麻痺事例のうち、</a:t>
            </a:r>
            <a:r>
              <a:rPr lang="en-US" altLang="ja-JP" sz="2200" u="sng" dirty="0">
                <a:solidFill>
                  <a:srgbClr val="000000"/>
                </a:solidFill>
                <a:latin typeface="HG丸ｺﾞｼｯｸM-PRO" panose="020F0600000000000000" pitchFamily="50" charset="-128"/>
              </a:rPr>
              <a:t>2019</a:t>
            </a:r>
            <a:r>
              <a:rPr lang="ja-JP" altLang="en-US" sz="2200" u="sng" dirty="0">
                <a:solidFill>
                  <a:srgbClr val="000000"/>
                </a:solidFill>
                <a:latin typeface="HG丸ｺﾞｼｯｸM-PRO" panose="020F0600000000000000" pitchFamily="50" charset="-128"/>
              </a:rPr>
              <a:t>年９月末までに原因分析報告書を児・保護者および分娩機関に送付した</a:t>
            </a:r>
            <a:r>
              <a:rPr lang="ja-JP" altLang="en-US" sz="2200" dirty="0">
                <a:solidFill>
                  <a:srgbClr val="000000"/>
                </a:solidFill>
                <a:latin typeface="HG丸ｺﾞｼｯｸM-PRO" panose="020F0600000000000000" pitchFamily="50" charset="-128"/>
              </a:rPr>
              <a:t>事例</a:t>
            </a:r>
            <a:r>
              <a:rPr lang="en-US" altLang="ja-JP" sz="2200" dirty="0">
                <a:solidFill>
                  <a:srgbClr val="000000"/>
                </a:solidFill>
                <a:latin typeface="HG丸ｺﾞｼｯｸM-PRO" panose="020F0600000000000000" pitchFamily="50" charset="-128"/>
              </a:rPr>
              <a:t>2,457</a:t>
            </a:r>
            <a:r>
              <a:rPr lang="ja-JP" altLang="en-US" sz="2200" dirty="0">
                <a:solidFill>
                  <a:srgbClr val="000000"/>
                </a:solidFill>
                <a:latin typeface="HG丸ｺﾞｼｯｸM-PRO" panose="020F0600000000000000" pitchFamily="50" charset="-128"/>
              </a:rPr>
              <a:t>件である。</a:t>
            </a:r>
            <a:endParaRPr lang="en-US" altLang="ja-JP" sz="2200" dirty="0">
              <a:solidFill>
                <a:srgbClr val="000000"/>
              </a:solidFill>
              <a:latin typeface="HG丸ｺﾞｼｯｸM-PRO" panose="020F0600000000000000" pitchFamily="50" charset="-128"/>
            </a:endParaRPr>
          </a:p>
          <a:p>
            <a:endParaRPr kumimoji="1" lang="ja-JP" altLang="en-US" sz="1600" dirty="0"/>
          </a:p>
        </p:txBody>
      </p:sp>
      <p:sp>
        <p:nvSpPr>
          <p:cNvPr id="2" name="スライド番号プレースホルダー 1">
            <a:extLst>
              <a:ext uri="{FF2B5EF4-FFF2-40B4-BE49-F238E27FC236}">
                <a16:creationId xmlns:a16="http://schemas.microsoft.com/office/drawing/2014/main" id="{2FD022FE-B5DA-4AB4-A49E-4B9CEC65C296}"/>
              </a:ext>
            </a:extLst>
          </p:cNvPr>
          <p:cNvSpPr>
            <a:spLocks noGrp="1"/>
          </p:cNvSpPr>
          <p:nvPr>
            <p:ph type="sldNum" sz="quarter" idx="12"/>
          </p:nvPr>
        </p:nvSpPr>
        <p:spPr/>
        <p:txBody>
          <a:bodyPr/>
          <a:lstStyle/>
          <a:p>
            <a:pPr>
              <a:defRPr/>
            </a:pPr>
            <a:fld id="{930F64EC-FE0A-4460-B896-894E0E1B6F85}" type="slidenum">
              <a:rPr lang="ja-JP" altLang="en-US" smtClean="0"/>
              <a:pPr>
                <a:defRPr/>
              </a:pPr>
              <a:t>10</a:t>
            </a:fld>
            <a:endParaRPr lang="en-US" altLang="ja-JP"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57588" y="315913"/>
            <a:ext cx="2500312" cy="650875"/>
          </a:xfrm>
        </p:spPr>
        <p:txBody>
          <a:bodyPr/>
          <a:lstStyle/>
          <a:p>
            <a:pPr eaLnBrk="1" hangingPunct="1"/>
            <a:r>
              <a:rPr lang="ja-JP" altLang="en-US"/>
              <a:t>分析の方法</a:t>
            </a:r>
          </a:p>
        </p:txBody>
      </p:sp>
      <p:sp>
        <p:nvSpPr>
          <p:cNvPr id="19460" name="AutoShape 6"/>
          <p:cNvSpPr>
            <a:spLocks noChangeArrowheads="1"/>
          </p:cNvSpPr>
          <p:nvPr/>
        </p:nvSpPr>
        <p:spPr bwMode="auto">
          <a:xfrm>
            <a:off x="271463" y="1270000"/>
            <a:ext cx="9061450" cy="4104010"/>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60000"/>
              </a:lnSpc>
              <a:spcBef>
                <a:spcPct val="0"/>
              </a:spcBef>
              <a:buFontTx/>
              <a:buNone/>
            </a:pPr>
            <a:r>
              <a:rPr lang="ja-JP" altLang="en-US" sz="2200" dirty="0">
                <a:ea typeface="HG丸ｺﾞｼｯｸM-PRO" panose="020F0600000000000000" pitchFamily="50" charset="-128"/>
              </a:rPr>
              <a:t>○原因分析報告書等の情報をもとに、再発防止の視点で必要な情報を整理する。</a:t>
            </a:r>
          </a:p>
          <a:p>
            <a:pPr eaLnBrk="1" hangingPunct="1">
              <a:lnSpc>
                <a:spcPct val="160000"/>
              </a:lnSpc>
              <a:spcBef>
                <a:spcPct val="0"/>
              </a:spcBef>
              <a:buFontTx/>
              <a:buNone/>
            </a:pPr>
            <a:r>
              <a:rPr lang="ja-JP" altLang="en-US" sz="2200" dirty="0">
                <a:ea typeface="HG丸ｺﾞｼｯｸM-PRO" panose="020F0600000000000000" pitchFamily="50" charset="-128"/>
              </a:rPr>
              <a:t>○これらに基づいて「テーマに沿った分析」を行う。また、「産科医療の質の向上への取組みの動向」を把握する。</a:t>
            </a:r>
          </a:p>
        </p:txBody>
      </p:sp>
      <p:sp>
        <p:nvSpPr>
          <p:cNvPr id="2" name="スライド番号プレースホルダー 1">
            <a:extLst>
              <a:ext uri="{FF2B5EF4-FFF2-40B4-BE49-F238E27FC236}">
                <a16:creationId xmlns:a16="http://schemas.microsoft.com/office/drawing/2014/main" id="{92DECFAF-A6CB-4556-AFAB-27F7D8E42CE6}"/>
              </a:ext>
            </a:extLst>
          </p:cNvPr>
          <p:cNvSpPr>
            <a:spLocks noGrp="1"/>
          </p:cNvSpPr>
          <p:nvPr>
            <p:ph type="sldNum" sz="quarter" idx="12"/>
          </p:nvPr>
        </p:nvSpPr>
        <p:spPr/>
        <p:txBody>
          <a:bodyPr/>
          <a:lstStyle/>
          <a:p>
            <a:pPr>
              <a:defRPr/>
            </a:pPr>
            <a:fld id="{930F64EC-FE0A-4460-B896-894E0E1B6F85}" type="slidenum">
              <a:rPr lang="ja-JP" altLang="en-US" smtClean="0"/>
              <a:pPr>
                <a:defRPr/>
              </a:pPr>
              <a:t>11</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982913" y="333375"/>
            <a:ext cx="3424237" cy="650875"/>
          </a:xfrm>
        </p:spPr>
        <p:txBody>
          <a:bodyPr/>
          <a:lstStyle/>
          <a:p>
            <a:r>
              <a:rPr lang="ja-JP" altLang="en-US"/>
              <a:t>分析にあたって</a:t>
            </a:r>
          </a:p>
        </p:txBody>
      </p:sp>
      <p:sp>
        <p:nvSpPr>
          <p:cNvPr id="256005" name="AutoShape 3"/>
          <p:cNvSpPr>
            <a:spLocks noChangeArrowheads="1"/>
          </p:cNvSpPr>
          <p:nvPr/>
        </p:nvSpPr>
        <p:spPr bwMode="auto">
          <a:xfrm>
            <a:off x="679450" y="1173163"/>
            <a:ext cx="8413750" cy="2689225"/>
          </a:xfrm>
          <a:prstGeom prst="roundRect">
            <a:avLst>
              <a:gd name="adj" fmla="val 12806"/>
            </a:avLst>
          </a:prstGeom>
          <a:gradFill rotWithShape="1">
            <a:gsLst>
              <a:gs pos="0">
                <a:srgbClr val="FFCCCC"/>
              </a:gs>
              <a:gs pos="50000">
                <a:srgbClr val="FFFFFF"/>
              </a:gs>
              <a:gs pos="100000">
                <a:srgbClr val="FFCCCC"/>
              </a:gs>
            </a:gsLst>
            <a:lin ang="2700000" scaled="1"/>
          </a:gra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の補償対象は、在胎週数や出生体重等の基準を満たし、重症度が身体障害者障害程度等級１級・２級に相当し、かつ児の先天性要因および新生児期の要因等の除外基準に該当しない場合としており、すべての脳性麻痺の事例ではない。</a:t>
            </a:r>
          </a:p>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○本制度における補償申請期間が満５歳の誕生日までであることから、同一年に出生した補償対象事例の原因分析報告書が完成していない。</a:t>
            </a:r>
            <a:endParaRPr lang="en-US" altLang="ja-JP" sz="2031" dirty="0">
              <a:latin typeface="HG丸ｺﾞｼｯｸM-PRO" panose="020F0600000000000000" pitchFamily="50" charset="-128"/>
              <a:ea typeface="HG丸ｺﾞｼｯｸM-PRO" panose="020F0600000000000000" pitchFamily="50" charset="-128"/>
            </a:endParaRPr>
          </a:p>
        </p:txBody>
      </p:sp>
      <p:sp>
        <p:nvSpPr>
          <p:cNvPr id="256006" name="AutoShape 3"/>
          <p:cNvSpPr>
            <a:spLocks noChangeArrowheads="1"/>
          </p:cNvSpPr>
          <p:nvPr/>
        </p:nvSpPr>
        <p:spPr bwMode="auto">
          <a:xfrm>
            <a:off x="642912" y="4725988"/>
            <a:ext cx="8413750" cy="1855787"/>
          </a:xfrm>
          <a:prstGeom prst="roundRect">
            <a:avLst>
              <a:gd name="adj" fmla="val 12806"/>
            </a:avLst>
          </a:prstGeom>
          <a:gradFill rotWithShape="1">
            <a:gsLst>
              <a:gs pos="0">
                <a:srgbClr val="CCFFCC"/>
              </a:gs>
              <a:gs pos="50000">
                <a:srgbClr val="FFFFFF"/>
              </a:gs>
              <a:gs pos="100000">
                <a:srgbClr val="CCFFCC"/>
              </a:gs>
            </a:gsLst>
            <a:lin ang="2700000" scaled="1"/>
          </a:gradFill>
          <a:ln w="9525">
            <a:solidFill>
              <a:schemeClr val="tx1"/>
            </a:solid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疫学的な分析としては必ずしも十分ではないが、再発防止および産科医療の質の向上を図る上で教訓となる分析結果が得られており、また今後、データが蓄積されることにより何らかの傾向を導きだせると　考えている。</a:t>
            </a:r>
          </a:p>
        </p:txBody>
      </p:sp>
      <p:sp>
        <p:nvSpPr>
          <p:cNvPr id="256007" name="AutoShape 7"/>
          <p:cNvSpPr>
            <a:spLocks noChangeArrowheads="1"/>
          </p:cNvSpPr>
          <p:nvPr/>
        </p:nvSpPr>
        <p:spPr bwMode="auto">
          <a:xfrm>
            <a:off x="2851150" y="3944938"/>
            <a:ext cx="3686175" cy="722312"/>
          </a:xfrm>
          <a:prstGeom prst="downArrow">
            <a:avLst>
              <a:gd name="adj1" fmla="val 48704"/>
              <a:gd name="adj2" fmla="val 56153"/>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ja-JP" altLang="en-US" sz="2216"/>
          </a:p>
        </p:txBody>
      </p:sp>
      <p:sp>
        <p:nvSpPr>
          <p:cNvPr id="2" name="スライド番号プレースホルダー 1">
            <a:extLst>
              <a:ext uri="{FF2B5EF4-FFF2-40B4-BE49-F238E27FC236}">
                <a16:creationId xmlns:a16="http://schemas.microsoft.com/office/drawing/2014/main" id="{9AC0633A-B985-430E-B811-06574CB52176}"/>
              </a:ext>
            </a:extLst>
          </p:cNvPr>
          <p:cNvSpPr>
            <a:spLocks noGrp="1"/>
          </p:cNvSpPr>
          <p:nvPr>
            <p:ph type="sldNum" sz="quarter" idx="12"/>
          </p:nvPr>
        </p:nvSpPr>
        <p:spPr/>
        <p:txBody>
          <a:bodyPr/>
          <a:lstStyle/>
          <a:p>
            <a:pPr>
              <a:defRPr/>
            </a:pPr>
            <a:fld id="{930F64EC-FE0A-4460-B896-894E0E1B6F85}" type="slidenum">
              <a:rPr lang="ja-JP" altLang="en-US" smtClean="0"/>
              <a:pPr>
                <a:defRPr/>
              </a:pPr>
              <a:t>12</a:t>
            </a:fld>
            <a:endParaRPr lang="en-US"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319088"/>
            <a:ext cx="4762500" cy="644525"/>
          </a:xfrm>
        </p:spPr>
        <p:txBody>
          <a:bodyPr/>
          <a:lstStyle/>
          <a:p>
            <a:pPr eaLnBrk="1" hangingPunct="1"/>
            <a:r>
              <a:rPr lang="ja-JP" altLang="en-US"/>
              <a:t>再発防止に関する分析</a:t>
            </a:r>
          </a:p>
        </p:txBody>
      </p:sp>
      <p:sp>
        <p:nvSpPr>
          <p:cNvPr id="7" name="AutoShape 8">
            <a:extLst>
              <a:ext uri="{FF2B5EF4-FFF2-40B4-BE49-F238E27FC236}">
                <a16:creationId xmlns:a16="http://schemas.microsoft.com/office/drawing/2014/main" id="{A3035C51-2E73-4E8F-9762-05375EBDE5AD}"/>
              </a:ext>
            </a:extLst>
          </p:cNvPr>
          <p:cNvSpPr>
            <a:spLocks noChangeArrowheads="1"/>
          </p:cNvSpPr>
          <p:nvPr/>
        </p:nvSpPr>
        <p:spPr bwMode="auto">
          <a:xfrm>
            <a:off x="187993" y="1317335"/>
            <a:ext cx="9552924" cy="1412353"/>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「テーマに沿った分析」</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ja-JP" altLang="en-US" sz="1600" b="1" dirty="0">
              <a:latin typeface="HG丸ｺﾞｼｯｸM-PRO" panose="020F0600000000000000" pitchFamily="50" charset="-128"/>
              <a:ea typeface="HG丸ｺﾞｼｯｸM-PRO" panose="020F0600000000000000" pitchFamily="50" charset="-128"/>
            </a:endParaRP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○深く分析することが必要な内容についてテーマを設けて分析を行い、再発防止策等を示す。</a:t>
            </a:r>
          </a:p>
        </p:txBody>
      </p:sp>
      <p:sp>
        <p:nvSpPr>
          <p:cNvPr id="8" name="AutoShape 8">
            <a:extLst>
              <a:ext uri="{FF2B5EF4-FFF2-40B4-BE49-F238E27FC236}">
                <a16:creationId xmlns:a16="http://schemas.microsoft.com/office/drawing/2014/main" id="{8DB68FFC-0BFC-40A7-9B86-B60BD481D62C}"/>
              </a:ext>
            </a:extLst>
          </p:cNvPr>
          <p:cNvSpPr>
            <a:spLocks noChangeArrowheads="1"/>
          </p:cNvSpPr>
          <p:nvPr/>
        </p:nvSpPr>
        <p:spPr bwMode="auto">
          <a:xfrm>
            <a:off x="187992" y="2992329"/>
            <a:ext cx="9528427" cy="1614984"/>
          </a:xfrm>
          <a:prstGeom prst="roundRect">
            <a:avLst>
              <a:gd name="adj" fmla="val 16667"/>
            </a:avLst>
          </a:prstGeom>
          <a:gradFill flip="none" rotWithShape="1">
            <a:gsLst>
              <a:gs pos="0">
                <a:srgbClr val="FFE5FF"/>
              </a:gs>
              <a:gs pos="50000">
                <a:schemeClr val="bg1"/>
              </a:gs>
              <a:gs pos="100000">
                <a:srgbClr val="FFCCFF"/>
              </a:gs>
            </a:gsLst>
            <a:lin ang="2700000" scaled="1"/>
            <a:tileRect/>
          </a:gra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「産科医療の質の向上への取組みの動向」</a:t>
            </a:r>
          </a:p>
          <a:p>
            <a:pPr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○「テーマに沿った分析」において取りまとめた「再発防止委員会からの提言」が産科医療の質の向上に活かされているか、その動向を把握するため、出生年毎の年次推移を示す。</a:t>
            </a:r>
          </a:p>
        </p:txBody>
      </p:sp>
      <p:sp>
        <p:nvSpPr>
          <p:cNvPr id="9" name="AutoShape 7">
            <a:extLst>
              <a:ext uri="{FF2B5EF4-FFF2-40B4-BE49-F238E27FC236}">
                <a16:creationId xmlns:a16="http://schemas.microsoft.com/office/drawing/2014/main" id="{6B1C88ED-4054-4C41-A90A-C70FE3CD304C}"/>
              </a:ext>
            </a:extLst>
          </p:cNvPr>
          <p:cNvSpPr>
            <a:spLocks noChangeArrowheads="1"/>
          </p:cNvSpPr>
          <p:nvPr/>
        </p:nvSpPr>
        <p:spPr bwMode="auto">
          <a:xfrm>
            <a:off x="212490" y="4869954"/>
            <a:ext cx="9528427" cy="1614984"/>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b="1" dirty="0">
                <a:latin typeface="HG丸ｺﾞｼｯｸM-PRO" panose="020F0600000000000000" pitchFamily="50" charset="-128"/>
                <a:ea typeface="HG丸ｺﾞｼｯｸM-PRO" panose="020F0600000000000000" pitchFamily="50" charset="-128"/>
              </a:rPr>
              <a:t>「分析対象事例の概況」</a:t>
            </a: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○個々の事例から妊産婦の基本情報、妊娠経過、分娩経過、新生児期の経過、診療体制等の情報を抽出し、蓄積された情報を基本統計により示す。</a:t>
            </a:r>
          </a:p>
        </p:txBody>
      </p:sp>
      <p:sp>
        <p:nvSpPr>
          <p:cNvPr id="2" name="スライド番号プレースホルダー 1">
            <a:extLst>
              <a:ext uri="{FF2B5EF4-FFF2-40B4-BE49-F238E27FC236}">
                <a16:creationId xmlns:a16="http://schemas.microsoft.com/office/drawing/2014/main" id="{825912CC-F075-4A18-AB15-B3663F4707DF}"/>
              </a:ext>
            </a:extLst>
          </p:cNvPr>
          <p:cNvSpPr>
            <a:spLocks noGrp="1"/>
          </p:cNvSpPr>
          <p:nvPr>
            <p:ph type="sldNum" sz="quarter" idx="12"/>
          </p:nvPr>
        </p:nvSpPr>
        <p:spPr/>
        <p:txBody>
          <a:bodyPr/>
          <a:lstStyle/>
          <a:p>
            <a:pPr>
              <a:defRPr/>
            </a:pPr>
            <a:fld id="{930F64EC-FE0A-4460-B896-894E0E1B6F85}" type="slidenum">
              <a:rPr lang="ja-JP" altLang="en-US" smtClean="0"/>
              <a:pPr>
                <a:defRPr/>
              </a:pPr>
              <a:t>13</a:t>
            </a:fld>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14</a:t>
            </a:fld>
            <a:endParaRPr lang="en-US" altLang="ja-JP" dirty="0"/>
          </a:p>
        </p:txBody>
      </p:sp>
      <p:sp>
        <p:nvSpPr>
          <p:cNvPr id="37891" name="Rectangle 2"/>
          <p:cNvSpPr>
            <a:spLocks noGrp="1" noChangeArrowheads="1"/>
          </p:cNvSpPr>
          <p:nvPr>
            <p:ph type="subTitle" idx="4294967295"/>
          </p:nvPr>
        </p:nvSpPr>
        <p:spPr>
          <a:xfrm>
            <a:off x="0" y="2555875"/>
            <a:ext cx="9158288" cy="1752600"/>
          </a:xfrm>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テーマに沿った分析</a:t>
            </a:r>
          </a:p>
        </p:txBody>
      </p:sp>
    </p:spTree>
    <p:extLst>
      <p:ext uri="{BB962C8B-B14F-4D97-AF65-F5344CB8AC3E}">
        <p14:creationId xmlns:p14="http://schemas.microsoft.com/office/powerpoint/2010/main" val="298081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317846EF-7912-42CD-80DF-86A7BDC6F378}"/>
              </a:ext>
            </a:extLst>
          </p:cNvPr>
          <p:cNvSpPr>
            <a:spLocks noGrp="1"/>
          </p:cNvSpPr>
          <p:nvPr>
            <p:ph type="sldNum" sz="quarter" idx="12"/>
          </p:nvPr>
        </p:nvSpPr>
        <p:spPr/>
        <p:txBody>
          <a:bodyPr/>
          <a:lstStyle/>
          <a:p>
            <a:pPr>
              <a:defRPr/>
            </a:pPr>
            <a:fld id="{930F64EC-FE0A-4460-B896-894E0E1B6F85}" type="slidenum">
              <a:rPr lang="ja-JP" altLang="en-US" smtClean="0"/>
              <a:pPr>
                <a:defRPr/>
              </a:pPr>
              <a:t>15</a:t>
            </a:fld>
            <a:endParaRPr lang="en-US" altLang="ja-JP" dirty="0"/>
          </a:p>
        </p:txBody>
      </p:sp>
      <p:sp>
        <p:nvSpPr>
          <p:cNvPr id="38916" name="AutoShape 3"/>
          <p:cNvSpPr>
            <a:spLocks noChangeArrowheads="1"/>
          </p:cNvSpPr>
          <p:nvPr/>
        </p:nvSpPr>
        <p:spPr bwMode="auto">
          <a:xfrm>
            <a:off x="249237" y="1413570"/>
            <a:ext cx="9407525" cy="278564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○集積された事例から見えてきた知見などを中心に、深く分析することが必要な事項について、テーマを選定し、分析を行うことにより再発防止策等を取りまとめている。</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○「テーマに沿った分析」は、次の４つの視点を踏まえて行う。</a:t>
            </a:r>
          </a:p>
        </p:txBody>
      </p:sp>
    </p:spTree>
    <p:extLst>
      <p:ext uri="{BB962C8B-B14F-4D97-AF65-F5344CB8AC3E}">
        <p14:creationId xmlns:p14="http://schemas.microsoft.com/office/powerpoint/2010/main" val="6721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466725" y="1349375"/>
            <a:ext cx="8972550" cy="1303338"/>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dirty="0">
                <a:latin typeface="HG丸ｺﾞｼｯｸM-PRO" panose="020F0600000000000000" pitchFamily="50" charset="-128"/>
                <a:ea typeface="HG丸ｺﾞｼｯｸM-PRO" panose="020F0600000000000000" pitchFamily="50" charset="-128"/>
              </a:rPr>
              <a:t>①集積された事例を通して分析を行う視点</a:t>
            </a:r>
          </a:p>
          <a:p>
            <a:pPr eaLnBrk="1" hangingPunct="1">
              <a:buFontTx/>
              <a:buNone/>
            </a:pPr>
            <a:r>
              <a:rPr lang="ja-JP" altLang="en-US" sz="1800" dirty="0">
                <a:latin typeface="HG丸ｺﾞｼｯｸM-PRO" panose="020F0600000000000000" pitchFamily="50" charset="-128"/>
                <a:ea typeface="HG丸ｺﾞｼｯｸM-PRO" panose="020F0600000000000000" pitchFamily="50" charset="-128"/>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6725" y="2735263"/>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ja-JP" altLang="en-US" sz="1800" b="1" dirty="0">
                <a:latin typeface="HG丸ｺﾞｼｯｸM-PRO" panose="020F0600000000000000" pitchFamily="50" charset="-128"/>
                <a:ea typeface="HG丸ｺﾞｼｯｸM-PRO" panose="020F0600000000000000" pitchFamily="50" charset="-128"/>
              </a:rPr>
              <a:t>②実施可能な視点</a:t>
            </a:r>
          </a:p>
          <a:p>
            <a:pPr eaLnBrk="1" hangingPunct="1">
              <a:lnSpc>
                <a:spcPct val="90000"/>
              </a:lnSpc>
              <a:buFontTx/>
              <a:buNone/>
            </a:pPr>
            <a:r>
              <a:rPr lang="ja-JP" altLang="en-US" sz="1800" dirty="0">
                <a:latin typeface="HG丸ｺﾞｼｯｸM-PRO" panose="020F0600000000000000" pitchFamily="50" charset="-128"/>
                <a:ea typeface="HG丸ｺﾞｼｯｸM-PRO" panose="020F0600000000000000" pitchFamily="50" charset="-128"/>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6725" y="3890963"/>
            <a:ext cx="8972550" cy="1303337"/>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dirty="0">
                <a:latin typeface="HG丸ｺﾞｼｯｸM-PRO" panose="020F0600000000000000" pitchFamily="50" charset="-128"/>
                <a:ea typeface="HG丸ｺﾞｼｯｸM-PRO" panose="020F0600000000000000" pitchFamily="50" charset="-128"/>
              </a:rPr>
              <a:t>③積極的に取り組まれる視点</a:t>
            </a:r>
          </a:p>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多くの産科医療関係者が、提供された再発防止に関する情報を積極的に活用して、再発防止に取り組むことが重要である。したがって、「明日、自分たちの分娩機関でも起こるかもしれない」と思えるテーマを取り上げる。</a:t>
            </a:r>
          </a:p>
        </p:txBody>
      </p:sp>
      <p:sp>
        <p:nvSpPr>
          <p:cNvPr id="40967" name="AutoShape 10"/>
          <p:cNvSpPr>
            <a:spLocks noChangeArrowheads="1"/>
          </p:cNvSpPr>
          <p:nvPr/>
        </p:nvSpPr>
        <p:spPr bwMode="auto">
          <a:xfrm>
            <a:off x="466725" y="5278438"/>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buFontTx/>
              <a:buNone/>
            </a:pPr>
            <a:r>
              <a:rPr lang="ja-JP" altLang="en-US" sz="1800" b="1">
                <a:ea typeface="HG丸ｺﾞｼｯｸM-PRO" panose="020F0600000000000000" pitchFamily="50" charset="-128"/>
              </a:rPr>
              <a:t>④妊産婦や病院運営者等においても活用される視点</a:t>
            </a:r>
          </a:p>
          <a:p>
            <a:pPr eaLnBrk="1" hangingPunct="1">
              <a:lnSpc>
                <a:spcPct val="110000"/>
              </a:lnSpc>
              <a:spcBef>
                <a:spcPct val="0"/>
              </a:spcBef>
              <a:buFontTx/>
              <a:buNone/>
            </a:pPr>
            <a:r>
              <a:rPr lang="ja-JP" altLang="en-US" sz="1800">
                <a:ea typeface="HG丸ｺﾞｼｯｸM-PRO" panose="020F0600000000000000" pitchFamily="50" charset="-128"/>
              </a:rPr>
              <a:t>産科医療に直接携わる者だけでなく、妊産婦や病院運営者等も認識することが重要である情報など、産科医療関係者以外にも活用されるテーマを取り上げる。</a:t>
            </a:r>
            <a:endParaRPr lang="ja-JP" altLang="en-US" sz="1800">
              <a:latin typeface="HG丸ｺﾞｼｯｸM-PRO" panose="020F0600000000000000" pitchFamily="50" charset="-128"/>
              <a:ea typeface="HG丸ｺﾞｼｯｸM-PRO" panose="020F0600000000000000" pitchFamily="50" charset="-128"/>
            </a:endParaRPr>
          </a:p>
        </p:txBody>
      </p:sp>
      <p:sp>
        <p:nvSpPr>
          <p:cNvPr id="11" name="Rectangle 2">
            <a:extLst>
              <a:ext uri="{FF2B5EF4-FFF2-40B4-BE49-F238E27FC236}">
                <a16:creationId xmlns:a16="http://schemas.microsoft.com/office/drawing/2014/main" id="{9F46470B-3AAD-41EF-B0F5-7C1D1685064F}"/>
              </a:ext>
            </a:extLst>
          </p:cNvPr>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6DE751EF-6E30-4929-9A93-02DA02C92C5D}"/>
              </a:ext>
            </a:extLst>
          </p:cNvPr>
          <p:cNvSpPr>
            <a:spLocks noGrp="1"/>
          </p:cNvSpPr>
          <p:nvPr>
            <p:ph type="sldNum" sz="quarter" idx="12"/>
          </p:nvPr>
        </p:nvSpPr>
        <p:spPr/>
        <p:txBody>
          <a:bodyPr/>
          <a:lstStyle/>
          <a:p>
            <a:pPr>
              <a:defRPr/>
            </a:pPr>
            <a:fld id="{930F64EC-FE0A-4460-B896-894E0E1B6F85}" type="slidenum">
              <a:rPr lang="ja-JP" altLang="en-US" smtClean="0"/>
              <a:pPr>
                <a:defRPr/>
              </a:pPr>
              <a:t>16</a:t>
            </a:fld>
            <a:endParaRPr lang="en-US" altLang="ja-JP" dirty="0"/>
          </a:p>
        </p:txBody>
      </p:sp>
    </p:spTree>
    <p:extLst>
      <p:ext uri="{BB962C8B-B14F-4D97-AF65-F5344CB8AC3E}">
        <p14:creationId xmlns:p14="http://schemas.microsoft.com/office/powerpoint/2010/main" val="1739119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4149" y="342975"/>
            <a:ext cx="5034527" cy="650725"/>
          </a:xfrm>
        </p:spPr>
        <p:txBody>
          <a:bodyPr/>
          <a:lstStyle/>
          <a:p>
            <a:pPr eaLnBrk="1" hangingPunct="1"/>
            <a:r>
              <a:rPr lang="ja-JP" altLang="en-US" dirty="0"/>
              <a:t>第</a:t>
            </a:r>
            <a:r>
              <a:rPr lang="en-US" altLang="ja-JP" dirty="0"/>
              <a:t>10</a:t>
            </a:r>
            <a:r>
              <a:rPr lang="ja-JP" altLang="en-US" dirty="0"/>
              <a:t>回報告書のテーマ</a:t>
            </a:r>
          </a:p>
        </p:txBody>
      </p:sp>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a:defRPr/>
            </a:pPr>
            <a:fld id="{930F64EC-FE0A-4460-B896-894E0E1B6F85}" type="slidenum">
              <a:rPr lang="ja-JP" altLang="en-US" smtClean="0"/>
              <a:pPr>
                <a:defRPr/>
              </a:pPr>
              <a:t>17</a:t>
            </a:fld>
            <a:endParaRPr lang="en-US" altLang="ja-JP" dirty="0"/>
          </a:p>
        </p:txBody>
      </p:sp>
      <p:sp>
        <p:nvSpPr>
          <p:cNvPr id="41988" name="AutoShape 3"/>
          <p:cNvSpPr>
            <a:spLocks noChangeArrowheads="1"/>
          </p:cNvSpPr>
          <p:nvPr/>
        </p:nvSpPr>
        <p:spPr bwMode="auto">
          <a:xfrm>
            <a:off x="477838" y="1654572"/>
            <a:ext cx="8943975" cy="227927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514350" indent="-514350" eaLnBrk="1" hangingPunct="1">
              <a:lnSpc>
                <a:spcPct val="80000"/>
              </a:lnSpc>
              <a:buFont typeface="+mj-ea"/>
              <a:buAutoNum type="circleNumDbPlain"/>
            </a:pPr>
            <a:r>
              <a:rPr lang="ja-JP" altLang="en-US" sz="2800" b="1" dirty="0">
                <a:ea typeface="HG丸ｺﾞｼｯｸM-PRO" panose="020F0600000000000000" pitchFamily="50" charset="-128"/>
              </a:rPr>
              <a:t>新生児管理について</a:t>
            </a:r>
            <a:endParaRPr lang="en-US" altLang="ja-JP" sz="2800" b="1" dirty="0">
              <a:ea typeface="HG丸ｺﾞｼｯｸM-PRO" panose="020F0600000000000000" pitchFamily="50" charset="-128"/>
            </a:endParaRPr>
          </a:p>
          <a:p>
            <a:pPr eaLnBrk="1" hangingPunct="1">
              <a:lnSpc>
                <a:spcPct val="80000"/>
              </a:lnSpc>
              <a:buNone/>
            </a:pPr>
            <a:r>
              <a:rPr lang="ja-JP" altLang="en-US" sz="2100" b="1" dirty="0">
                <a:ea typeface="HG丸ｺﾞｼｯｸM-PRO" panose="020F0600000000000000" pitchFamily="50" charset="-128"/>
              </a:rPr>
              <a:t>  ⑴ 正期産児において生後</a:t>
            </a:r>
            <a:r>
              <a:rPr lang="en-US" altLang="ja-JP" sz="2100" b="1" dirty="0">
                <a:ea typeface="HG丸ｺﾞｼｯｸM-PRO" panose="020F0600000000000000" pitchFamily="50" charset="-128"/>
              </a:rPr>
              <a:t>1</a:t>
            </a:r>
            <a:r>
              <a:rPr lang="ja-JP" altLang="en-US" sz="2100" b="1" dirty="0">
                <a:ea typeface="HG丸ｺﾞｼｯｸM-PRO" panose="020F0600000000000000" pitchFamily="50" charset="-128"/>
              </a:rPr>
              <a:t>分のアプガースコア</a:t>
            </a:r>
            <a:r>
              <a:rPr lang="en-US" altLang="ja-JP" sz="2100" b="1" dirty="0">
                <a:ea typeface="HG丸ｺﾞｼｯｸM-PRO" panose="020F0600000000000000" pitchFamily="50" charset="-128"/>
              </a:rPr>
              <a:t>7</a:t>
            </a:r>
            <a:r>
              <a:rPr lang="ja-JP" altLang="en-US" sz="2100" b="1" dirty="0">
                <a:ea typeface="HG丸ｺﾞｼｯｸM-PRO" panose="020F0600000000000000" pitchFamily="50" charset="-128"/>
              </a:rPr>
              <a:t>点未満の新生児仮死を　</a:t>
            </a:r>
            <a:endParaRPr lang="en-US" altLang="ja-JP" sz="2100" b="1" dirty="0">
              <a:ea typeface="HG丸ｺﾞｼｯｸM-PRO" panose="020F0600000000000000" pitchFamily="50" charset="-128"/>
            </a:endParaRPr>
          </a:p>
          <a:p>
            <a:pPr eaLnBrk="1" hangingPunct="1">
              <a:lnSpc>
                <a:spcPct val="80000"/>
              </a:lnSpc>
              <a:buNone/>
            </a:pPr>
            <a:r>
              <a:rPr lang="ja-JP" altLang="en-US" sz="2100" b="1" dirty="0">
                <a:ea typeface="HG丸ｺﾞｼｯｸM-PRO" panose="020F0600000000000000" pitchFamily="50" charset="-128"/>
              </a:rPr>
              <a:t>　  認め、新生児搬送を実施した事例について</a:t>
            </a:r>
            <a:endParaRPr lang="en-US" altLang="ja-JP" sz="2100" b="1" dirty="0">
              <a:ea typeface="HG丸ｺﾞｼｯｸM-PRO" panose="020F0600000000000000" pitchFamily="50" charset="-128"/>
            </a:endParaRPr>
          </a:p>
          <a:p>
            <a:pPr eaLnBrk="1" hangingPunct="1">
              <a:lnSpc>
                <a:spcPct val="80000"/>
              </a:lnSpc>
              <a:buNone/>
            </a:pPr>
            <a:r>
              <a:rPr lang="ja-JP" altLang="en-US" sz="2100" b="1" dirty="0">
                <a:ea typeface="HG丸ｺﾞｼｯｸM-PRO" panose="020F0600000000000000" pitchFamily="50" charset="-128"/>
              </a:rPr>
              <a:t>  ⑵ 脳性麻痺発症の主たる原因が</a:t>
            </a:r>
            <a:r>
              <a:rPr lang="en-US" altLang="ja-JP" sz="2100" b="1" dirty="0">
                <a:ea typeface="HG丸ｺﾞｼｯｸM-PRO" panose="020F0600000000000000" pitchFamily="50" charset="-128"/>
              </a:rPr>
              <a:t>GBS</a:t>
            </a:r>
            <a:r>
              <a:rPr lang="ja-JP" altLang="en-US" sz="2100" b="1" dirty="0">
                <a:ea typeface="HG丸ｺﾞｼｯｸM-PRO" panose="020F0600000000000000" pitchFamily="50" charset="-128"/>
              </a:rPr>
              <a:t>感染症とされた事例について</a:t>
            </a:r>
          </a:p>
        </p:txBody>
      </p:sp>
      <p:sp>
        <p:nvSpPr>
          <p:cNvPr id="41989" name="AutoShape 3"/>
          <p:cNvSpPr>
            <a:spLocks noChangeArrowheads="1"/>
          </p:cNvSpPr>
          <p:nvPr/>
        </p:nvSpPr>
        <p:spPr bwMode="auto">
          <a:xfrm>
            <a:off x="493713" y="4436616"/>
            <a:ext cx="8943975" cy="14414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514350" indent="-514350" eaLnBrk="1" hangingPunct="1">
              <a:lnSpc>
                <a:spcPct val="80000"/>
              </a:lnSpc>
              <a:buFont typeface="+mj-ea"/>
              <a:buAutoNum type="circleNumDbPlain" startAt="2"/>
            </a:pPr>
            <a:r>
              <a:rPr lang="ja-JP" altLang="en-US" sz="2800" b="1" dirty="0">
                <a:latin typeface="HG丸ｺﾞｼｯｸM-PRO" panose="020F0600000000000000" pitchFamily="50" charset="-128"/>
                <a:ea typeface="HG丸ｺﾞｼｯｸM-PRO" panose="020F0600000000000000" pitchFamily="50" charset="-128"/>
              </a:rPr>
              <a:t>胎児心拍数陣痛図について</a:t>
            </a:r>
            <a:endParaRPr lang="en-US" altLang="ja-JP" sz="2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200" b="1" dirty="0">
                <a:latin typeface="HG丸ｺﾞｼｯｸM-PRO" panose="020F0600000000000000" pitchFamily="50" charset="-128"/>
                <a:ea typeface="HG丸ｺﾞｼｯｸM-PRO" panose="020F0600000000000000" pitchFamily="50" charset="-128"/>
              </a:rPr>
              <a:t>～早産における胎児心拍数陣痛図の判読について～</a:t>
            </a:r>
          </a:p>
        </p:txBody>
      </p:sp>
    </p:spTree>
    <p:extLst>
      <p:ext uri="{BB962C8B-B14F-4D97-AF65-F5344CB8AC3E}">
        <p14:creationId xmlns:p14="http://schemas.microsoft.com/office/powerpoint/2010/main" val="150753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4149" y="342975"/>
            <a:ext cx="5034527" cy="650725"/>
          </a:xfrm>
        </p:spPr>
        <p:txBody>
          <a:bodyPr/>
          <a:lstStyle/>
          <a:p>
            <a:pPr eaLnBrk="1" hangingPunct="1"/>
            <a:r>
              <a:rPr lang="ja-JP" altLang="en-US" dirty="0"/>
              <a:t>第</a:t>
            </a:r>
            <a:r>
              <a:rPr lang="en-US" altLang="ja-JP" dirty="0"/>
              <a:t>10</a:t>
            </a:r>
            <a:r>
              <a:rPr lang="ja-JP" altLang="en-US" dirty="0"/>
              <a:t>回報告書のテーマ</a:t>
            </a:r>
          </a:p>
        </p:txBody>
      </p:sp>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a:defRPr/>
            </a:pPr>
            <a:fld id="{930F64EC-FE0A-4460-B896-894E0E1B6F85}" type="slidenum">
              <a:rPr lang="ja-JP" altLang="en-US" smtClean="0"/>
              <a:pPr>
                <a:defRPr/>
              </a:pPr>
              <a:t>18</a:t>
            </a:fld>
            <a:endParaRPr lang="en-US" altLang="ja-JP" dirty="0"/>
          </a:p>
        </p:txBody>
      </p:sp>
      <p:sp>
        <p:nvSpPr>
          <p:cNvPr id="41988" name="AutoShape 3"/>
          <p:cNvSpPr>
            <a:spLocks noChangeArrowheads="1"/>
          </p:cNvSpPr>
          <p:nvPr/>
        </p:nvSpPr>
        <p:spPr bwMode="auto">
          <a:xfrm>
            <a:off x="477838" y="1654572"/>
            <a:ext cx="8943975" cy="407947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None/>
            </a:pPr>
            <a:r>
              <a:rPr lang="en-US" altLang="ja-JP" sz="2400" dirty="0">
                <a:latin typeface="+mj-lt"/>
                <a:ea typeface="HG丸ｺﾞｼｯｸM-PRO" panose="020F0600000000000000" pitchFamily="50" charset="-128"/>
              </a:rPr>
              <a:t>2018</a:t>
            </a:r>
            <a:r>
              <a:rPr lang="ja-JP" altLang="en-US" sz="2400" dirty="0">
                <a:latin typeface="+mj-lt"/>
                <a:ea typeface="HG丸ｺﾞｼｯｸM-PRO" panose="020F0600000000000000" pitchFamily="50" charset="-128"/>
              </a:rPr>
              <a:t>年度</a:t>
            </a:r>
            <a:r>
              <a:rPr lang="ja-JP" altLang="en-US" sz="2400" dirty="0">
                <a:ea typeface="HG丸ｺﾞｼｯｸM-PRO" panose="020F0600000000000000" pitchFamily="50" charset="-128"/>
              </a:rPr>
              <a:t>に本制度加入分娩機関を対象に実施した「産科医療補償制度 再発防止に関するアンケート」において、今後「再発防止に関する報告書」で取り上げて欲しいテーマについての回答から、要望が多かったテーマを取り上げることとした。</a:t>
            </a:r>
            <a:endParaRPr lang="en-US" altLang="ja-JP" sz="2400" dirty="0">
              <a:ea typeface="HG丸ｺﾞｼｯｸM-PRO" panose="020F0600000000000000" pitchFamily="50" charset="-128"/>
            </a:endParaRPr>
          </a:p>
          <a:p>
            <a:pPr eaLnBrk="1" hangingPunct="1">
              <a:lnSpc>
                <a:spcPct val="80000"/>
              </a:lnSpc>
              <a:buNone/>
            </a:pPr>
            <a:endParaRPr lang="en-US" altLang="ja-JP" sz="2400" dirty="0">
              <a:ea typeface="HG丸ｺﾞｼｯｸM-PRO" panose="020F0600000000000000" pitchFamily="50" charset="-128"/>
            </a:endParaRPr>
          </a:p>
          <a:p>
            <a:pPr eaLnBrk="1" hangingPunct="1">
              <a:lnSpc>
                <a:spcPct val="80000"/>
              </a:lnSpc>
              <a:buNone/>
            </a:pPr>
            <a:r>
              <a:rPr lang="ja-JP" altLang="en-US" sz="2400" dirty="0">
                <a:ea typeface="HG丸ｺﾞｼｯｸM-PRO" panose="020F0600000000000000" pitchFamily="50" charset="-128"/>
              </a:rPr>
              <a:t>テーマに取り上げて欲しいとの要望が最も多い「胎児心拍数陣痛図について」と、次に要望が多かった「新生児管理について」の</a:t>
            </a:r>
            <a:r>
              <a:rPr lang="en-US" altLang="ja-JP" sz="2400" dirty="0">
                <a:ea typeface="HG丸ｺﾞｼｯｸM-PRO" panose="020F0600000000000000" pitchFamily="50" charset="-128"/>
              </a:rPr>
              <a:t>2</a:t>
            </a:r>
            <a:r>
              <a:rPr lang="ja-JP" altLang="en-US" sz="2400" dirty="0" err="1">
                <a:ea typeface="HG丸ｺﾞｼｯｸM-PRO" panose="020F0600000000000000" pitchFamily="50" charset="-128"/>
              </a:rPr>
              <a:t>つを</a:t>
            </a:r>
            <a:r>
              <a:rPr lang="ja-JP" altLang="en-US" sz="2400" dirty="0">
                <a:ea typeface="HG丸ｺﾞｼｯｸM-PRO" panose="020F0600000000000000" pitchFamily="50" charset="-128"/>
              </a:rPr>
              <a:t>テーマとして取り上げた。</a:t>
            </a:r>
          </a:p>
        </p:txBody>
      </p:sp>
    </p:spTree>
    <p:extLst>
      <p:ext uri="{BB962C8B-B14F-4D97-AF65-F5344CB8AC3E}">
        <p14:creationId xmlns:p14="http://schemas.microsoft.com/office/powerpoint/2010/main" val="335668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84363" y="346075"/>
            <a:ext cx="6134100" cy="644525"/>
          </a:xfrm>
        </p:spPr>
        <p:txBody>
          <a:bodyPr/>
          <a:lstStyle/>
          <a:p>
            <a:pPr eaLnBrk="1" hangingPunct="1"/>
            <a:r>
              <a:rPr lang="ja-JP" altLang="en-US" dirty="0"/>
              <a:t>産科医療補償制度創設の経緯</a:t>
            </a:r>
          </a:p>
        </p:txBody>
      </p:sp>
      <p:graphicFrame>
        <p:nvGraphicFramePr>
          <p:cNvPr id="11268" name="Object 7"/>
          <p:cNvGraphicFramePr>
            <a:graphicFrameLocks noChangeAspect="1"/>
          </p:cNvGraphicFramePr>
          <p:nvPr>
            <p:extLst>
              <p:ext uri="{D42A27DB-BD31-4B8C-83A1-F6EECF244321}">
                <p14:modId xmlns:p14="http://schemas.microsoft.com/office/powerpoint/2010/main" val="186846613"/>
              </p:ext>
            </p:extLst>
          </p:nvPr>
        </p:nvGraphicFramePr>
        <p:xfrm>
          <a:off x="115888" y="1485255"/>
          <a:ext cx="9672637" cy="4968875"/>
        </p:xfrm>
        <a:graphic>
          <a:graphicData uri="http://schemas.openxmlformats.org/presentationml/2006/ole">
            <mc:AlternateContent xmlns:mc="http://schemas.openxmlformats.org/markup-compatibility/2006">
              <mc:Choice xmlns:v="urn:schemas-microsoft-com:vml" Requires="v">
                <p:oleObj spid="_x0000_s23584" name="Worksheet" r:id="rId4" imgW="6229446" imgH="3200400" progId="Excel.Sheet.8">
                  <p:embed/>
                </p:oleObj>
              </mc:Choice>
              <mc:Fallback>
                <p:oleObj name="Worksheet" r:id="rId4" imgW="6229446" imgH="3200400" progId="Excel.Sheet.8">
                  <p:embed/>
                  <p:pic>
                    <p:nvPicPr>
                      <p:cNvPr id="11268" name="Object 7"/>
                      <p:cNvPicPr>
                        <a:picLocks noChangeAspect="1" noChangeArrowheads="1"/>
                      </p:cNvPicPr>
                      <p:nvPr/>
                    </p:nvPicPr>
                    <p:blipFill>
                      <a:blip r:embed="rId5"/>
                      <a:srcRect/>
                      <a:stretch>
                        <a:fillRect/>
                      </a:stretch>
                    </p:blipFill>
                    <p:spPr bwMode="auto">
                      <a:xfrm>
                        <a:off x="115888" y="1485255"/>
                        <a:ext cx="967263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スライド番号プレースホルダー 1">
            <a:extLst>
              <a:ext uri="{FF2B5EF4-FFF2-40B4-BE49-F238E27FC236}">
                <a16:creationId xmlns:a16="http://schemas.microsoft.com/office/drawing/2014/main" id="{86DB42A6-9B64-47C4-ABCE-6A1E892C1A93}"/>
              </a:ext>
            </a:extLst>
          </p:cNvPr>
          <p:cNvSpPr>
            <a:spLocks noGrp="1"/>
          </p:cNvSpPr>
          <p:nvPr>
            <p:ph type="sldNum" sz="quarter" idx="12"/>
          </p:nvPr>
        </p:nvSpPr>
        <p:spPr/>
        <p:txBody>
          <a:bodyPr/>
          <a:lstStyle/>
          <a:p>
            <a:pPr>
              <a:defRPr/>
            </a:pPr>
            <a:fld id="{930F64EC-FE0A-4460-B896-894E0E1B6F85}" type="slidenum">
              <a:rPr lang="ja-JP" altLang="en-US" smtClean="0"/>
              <a:pPr>
                <a:defRPr/>
              </a:pPr>
              <a:t>1</a:t>
            </a:fld>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19</a:t>
            </a:fld>
            <a:endParaRPr lang="en-US" altLang="ja-JP" dirty="0"/>
          </a:p>
        </p:txBody>
      </p:sp>
      <p:sp>
        <p:nvSpPr>
          <p:cNvPr id="43011" name="Rectangle 2"/>
          <p:cNvSpPr>
            <a:spLocks noGrp="1" noChangeArrowheads="1"/>
          </p:cNvSpPr>
          <p:nvPr>
            <p:ph type="subTitle" idx="4294967295"/>
          </p:nvPr>
        </p:nvSpPr>
        <p:spPr bwMode="hidden">
          <a:xfrm>
            <a:off x="0" y="2025650"/>
            <a:ext cx="9577388" cy="280828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742950" indent="-742950" algn="ctr" eaLnBrk="1" hangingPunct="1">
              <a:buFont typeface="+mj-ea"/>
              <a:buAutoNum type="circleNumDbPlain"/>
            </a:pPr>
            <a:r>
              <a:rPr lang="ja-JP" altLang="en-US" sz="4000" dirty="0">
                <a:ea typeface="HG丸ｺﾞｼｯｸM-PRO" panose="020F0600000000000000" pitchFamily="50" charset="-128"/>
              </a:rPr>
              <a:t>新生児管理について</a:t>
            </a:r>
            <a:endParaRPr lang="en-US" altLang="ja-JP" sz="4000" dirty="0">
              <a:ea typeface="HG丸ｺﾞｼｯｸM-PRO" panose="020F0600000000000000" pitchFamily="50" charset="-128"/>
            </a:endParaRPr>
          </a:p>
        </p:txBody>
      </p:sp>
    </p:spTree>
    <p:extLst>
      <p:ext uri="{BB962C8B-B14F-4D97-AF65-F5344CB8AC3E}">
        <p14:creationId xmlns:p14="http://schemas.microsoft.com/office/powerpoint/2010/main" val="342979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6" y="342975"/>
            <a:ext cx="2040117" cy="650725"/>
          </a:xfrm>
        </p:spPr>
        <p:txBody>
          <a:bodyPr/>
          <a:lstStyle/>
          <a:p>
            <a:pPr eaLnBrk="1" hangingPunct="1"/>
            <a:r>
              <a:rPr lang="ja-JP" altLang="en-US" dirty="0"/>
              <a:t>はじめに</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20</a:t>
            </a:fld>
            <a:endParaRPr lang="en-US" altLang="ja-JP" dirty="0"/>
          </a:p>
        </p:txBody>
      </p:sp>
      <p:sp>
        <p:nvSpPr>
          <p:cNvPr id="44036" name="AutoShape 3"/>
          <p:cNvSpPr>
            <a:spLocks noChangeArrowheads="1"/>
          </p:cNvSpPr>
          <p:nvPr/>
        </p:nvSpPr>
        <p:spPr bwMode="auto">
          <a:xfrm>
            <a:off x="342900" y="1582912"/>
            <a:ext cx="9213850" cy="451117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2018</a:t>
            </a:r>
            <a:r>
              <a:rPr lang="ja-JP" altLang="en-US" sz="2200" dirty="0">
                <a:latin typeface="HG丸ｺﾞｼｯｸM-PRO" panose="020F0600000000000000" pitchFamily="50" charset="-128"/>
                <a:ea typeface="HG丸ｺﾞｼｯｸM-PRO" panose="020F0600000000000000" pitchFamily="50" charset="-128"/>
              </a:rPr>
              <a:t>年度に実施した、「産科医療補償制度 再発防止に関するアンケート」において、新生児蘇生法、新生児搬送のタイミング、</a:t>
            </a:r>
            <a:r>
              <a:rPr lang="en-US" altLang="ja-JP" sz="2200" dirty="0">
                <a:latin typeface="HG丸ｺﾞｼｯｸM-PRO" panose="020F0600000000000000" pitchFamily="50" charset="-128"/>
                <a:ea typeface="HG丸ｺﾞｼｯｸM-PRO" panose="020F0600000000000000" pitchFamily="50" charset="-128"/>
              </a:rPr>
              <a:t>GBS</a:t>
            </a:r>
            <a:r>
              <a:rPr lang="ja-JP" altLang="en-US" sz="2200" dirty="0">
                <a:latin typeface="HG丸ｺﾞｼｯｸM-PRO" panose="020F0600000000000000" pitchFamily="50" charset="-128"/>
                <a:ea typeface="HG丸ｺﾞｼｯｸM-PRO" panose="020F0600000000000000" pitchFamily="50" charset="-128"/>
              </a:rPr>
              <a:t>感染症などの新生児管理について取り上げて欲しいと回答した分娩機関の約</a:t>
            </a:r>
            <a:r>
              <a:rPr lang="en-US" altLang="ja-JP" sz="2200" dirty="0">
                <a:latin typeface="HG丸ｺﾞｼｯｸM-PRO" panose="020F0600000000000000" pitchFamily="50" charset="-128"/>
                <a:ea typeface="HG丸ｺﾞｼｯｸM-PRO" panose="020F0600000000000000" pitchFamily="50" charset="-128"/>
              </a:rPr>
              <a:t>9</a:t>
            </a:r>
            <a:r>
              <a:rPr lang="ja-JP" altLang="en-US" sz="2200" dirty="0">
                <a:latin typeface="HG丸ｺﾞｼｯｸM-PRO" panose="020F0600000000000000" pitchFamily="50" charset="-128"/>
                <a:ea typeface="HG丸ｺﾞｼｯｸM-PRO" panose="020F0600000000000000" pitchFamily="50" charset="-128"/>
              </a:rPr>
              <a:t>割は診療所や周産期指定のない病院であった。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〇診療所や周産期指定のない病院で取り扱うことが多いと考えられる正期産児において、新生児蘇生や新生児搬送を実施した事例や、</a:t>
            </a:r>
            <a:r>
              <a:rPr lang="en-US" altLang="ja-JP" sz="2200" dirty="0">
                <a:latin typeface="HG丸ｺﾞｼｯｸM-PRO" panose="020F0600000000000000" pitchFamily="50" charset="-128"/>
                <a:ea typeface="HG丸ｺﾞｼｯｸM-PRO" panose="020F0600000000000000" pitchFamily="50" charset="-128"/>
              </a:rPr>
              <a:t>GBS</a:t>
            </a:r>
            <a:r>
              <a:rPr lang="ja-JP" altLang="en-US" sz="2200" dirty="0">
                <a:latin typeface="HG丸ｺﾞｼｯｸM-PRO" panose="020F0600000000000000" pitchFamily="50" charset="-128"/>
                <a:ea typeface="HG丸ｺﾞｼｯｸM-PRO" panose="020F0600000000000000" pitchFamily="50" charset="-128"/>
              </a:rPr>
              <a:t>感染症の事例について概観し、分析することは、今後の産科医療の質の向上に向けて重要であると考え、テーマとして取り上げる。</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978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338323" y="342975"/>
            <a:ext cx="2963446" cy="650725"/>
          </a:xfrm>
        </p:spPr>
        <p:txBody>
          <a:bodyPr/>
          <a:lstStyle/>
          <a:p>
            <a:pPr eaLnBrk="1" hangingPunct="1"/>
            <a:r>
              <a:rPr lang="ja-JP" altLang="en-US" dirty="0"/>
              <a:t>分析対象事例</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21</a:t>
            </a:fld>
            <a:endParaRPr lang="en-US" altLang="ja-JP" dirty="0"/>
          </a:p>
        </p:txBody>
      </p:sp>
      <p:sp>
        <p:nvSpPr>
          <p:cNvPr id="44036" name="AutoShape 3"/>
          <p:cNvSpPr>
            <a:spLocks noChangeArrowheads="1"/>
          </p:cNvSpPr>
          <p:nvPr/>
        </p:nvSpPr>
        <p:spPr bwMode="auto">
          <a:xfrm>
            <a:off x="342900" y="2205657"/>
            <a:ext cx="9213850" cy="429515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latin typeface="+mj-ea"/>
                <a:ea typeface="+mj-ea"/>
              </a:rPr>
              <a:t>〇</a:t>
            </a:r>
            <a:r>
              <a:rPr lang="ja-JP" altLang="en-US" sz="2400" dirty="0">
                <a:latin typeface="+mj-ea"/>
                <a:ea typeface="+mj-ea"/>
              </a:rPr>
              <a:t>正期産児における新生児蘇生や新生児搬送について概観できる事例として、生後</a:t>
            </a:r>
            <a:r>
              <a:rPr lang="en-US" altLang="ja-JP" sz="2400" dirty="0">
                <a:latin typeface="+mj-ea"/>
                <a:ea typeface="+mj-ea"/>
              </a:rPr>
              <a:t>1</a:t>
            </a:r>
            <a:r>
              <a:rPr lang="ja-JP" altLang="en-US" sz="2400" dirty="0">
                <a:latin typeface="+mj-ea"/>
                <a:ea typeface="+mj-ea"/>
              </a:rPr>
              <a:t>分のアプガースコ ア</a:t>
            </a:r>
            <a:r>
              <a:rPr lang="en-US" altLang="ja-JP" sz="2400" dirty="0">
                <a:latin typeface="+mj-ea"/>
                <a:ea typeface="+mj-ea"/>
              </a:rPr>
              <a:t>7</a:t>
            </a:r>
            <a:r>
              <a:rPr lang="ja-JP" altLang="en-US" sz="2400" dirty="0">
                <a:latin typeface="+mj-ea"/>
                <a:ea typeface="+mj-ea"/>
              </a:rPr>
              <a:t>点未満の新生児仮死を認め、生後</a:t>
            </a:r>
            <a:r>
              <a:rPr lang="en-US" altLang="ja-JP" sz="2400" dirty="0">
                <a:latin typeface="+mj-ea"/>
                <a:ea typeface="+mj-ea"/>
              </a:rPr>
              <a:t>2</a:t>
            </a:r>
            <a:r>
              <a:rPr lang="ja-JP" altLang="en-US" sz="2400" dirty="0">
                <a:latin typeface="+mj-ea"/>
                <a:ea typeface="+mj-ea"/>
              </a:rPr>
              <a:t>時間以降に小児科入院となった事例のうち、新生児搬送を実施 した事例を分析対象とした。</a:t>
            </a:r>
            <a:endParaRPr lang="en-US" altLang="ja-JP" sz="2200" dirty="0">
              <a:latin typeface="+mj-ea"/>
              <a:ea typeface="+mj-ea"/>
            </a:endParaRPr>
          </a:p>
          <a:p>
            <a:pPr eaLnBrk="1" hangingPunct="1">
              <a:lnSpc>
                <a:spcPct val="120000"/>
              </a:lnSpc>
              <a:buNone/>
            </a:pPr>
            <a:r>
              <a:rPr lang="ja-JP" altLang="en-US" sz="2200" dirty="0">
                <a:latin typeface="+mj-ea"/>
                <a:ea typeface="+mj-ea"/>
              </a:rPr>
              <a:t>○</a:t>
            </a:r>
            <a:r>
              <a:rPr lang="ja-JP" altLang="en-US" sz="2400" dirty="0">
                <a:latin typeface="+mj-ea"/>
                <a:ea typeface="+mj-ea"/>
              </a:rPr>
              <a:t> </a:t>
            </a:r>
            <a:r>
              <a:rPr lang="en-US" altLang="ja-JP" sz="2400" dirty="0">
                <a:latin typeface="+mj-ea"/>
                <a:ea typeface="+mj-ea"/>
              </a:rPr>
              <a:t>2019</a:t>
            </a:r>
            <a:r>
              <a:rPr lang="ja-JP" altLang="en-US" sz="2400" dirty="0">
                <a:latin typeface="+mj-ea"/>
                <a:ea typeface="+mj-ea"/>
              </a:rPr>
              <a:t>年</a:t>
            </a:r>
            <a:r>
              <a:rPr lang="en-US" altLang="ja-JP" sz="2400" dirty="0">
                <a:latin typeface="+mj-ea"/>
                <a:ea typeface="+mj-ea"/>
              </a:rPr>
              <a:t>9</a:t>
            </a:r>
            <a:r>
              <a:rPr lang="ja-JP" altLang="en-US" sz="2400" dirty="0">
                <a:latin typeface="+mj-ea"/>
                <a:ea typeface="+mj-ea"/>
              </a:rPr>
              <a:t>月末までに原因分析報告書を児・保護者および分娩機関に送付した</a:t>
            </a:r>
            <a:r>
              <a:rPr lang="en-US" altLang="ja-JP" sz="2400" dirty="0">
                <a:latin typeface="+mj-ea"/>
                <a:ea typeface="+mj-ea"/>
              </a:rPr>
              <a:t>2,457</a:t>
            </a:r>
            <a:r>
              <a:rPr lang="ja-JP" altLang="en-US" sz="2400" dirty="0">
                <a:latin typeface="+mj-ea"/>
                <a:ea typeface="+mj-ea"/>
              </a:rPr>
              <a:t>件のうち、小児科入院時刻のデータが存在し、正期産で生後</a:t>
            </a:r>
            <a:r>
              <a:rPr lang="en-US" altLang="ja-JP" sz="2400" dirty="0">
                <a:latin typeface="+mj-ea"/>
                <a:ea typeface="+mj-ea"/>
              </a:rPr>
              <a:t>1</a:t>
            </a:r>
            <a:r>
              <a:rPr lang="ja-JP" altLang="en-US" sz="2400" dirty="0">
                <a:latin typeface="+mj-ea"/>
                <a:ea typeface="+mj-ea"/>
              </a:rPr>
              <a:t>分のアプガースコアが</a:t>
            </a:r>
            <a:r>
              <a:rPr lang="en-US" altLang="ja-JP" sz="2400" dirty="0">
                <a:latin typeface="+mj-ea"/>
                <a:ea typeface="+mj-ea"/>
              </a:rPr>
              <a:t>7</a:t>
            </a:r>
            <a:r>
              <a:rPr lang="ja-JP" altLang="en-US" sz="2400" dirty="0">
                <a:latin typeface="+mj-ea"/>
                <a:ea typeface="+mj-ea"/>
              </a:rPr>
              <a:t>点未満の新生児仮死を認め、生後</a:t>
            </a:r>
            <a:r>
              <a:rPr lang="en-US" altLang="ja-JP" sz="2400" dirty="0">
                <a:latin typeface="+mj-ea"/>
                <a:ea typeface="+mj-ea"/>
              </a:rPr>
              <a:t>2</a:t>
            </a:r>
            <a:r>
              <a:rPr lang="ja-JP" altLang="en-US" sz="2400" dirty="0">
                <a:latin typeface="+mj-ea"/>
                <a:ea typeface="+mj-ea"/>
              </a:rPr>
              <a:t>時間以降に小児科入院となった事例で、新生児搬送を実施した</a:t>
            </a:r>
            <a:r>
              <a:rPr lang="en-US" altLang="ja-JP" sz="2400" dirty="0">
                <a:latin typeface="+mj-ea"/>
                <a:ea typeface="+mj-ea"/>
              </a:rPr>
              <a:t>116</a:t>
            </a:r>
            <a:r>
              <a:rPr lang="ja-JP" altLang="en-US" sz="2400" dirty="0">
                <a:latin typeface="+mj-ea"/>
                <a:ea typeface="+mj-ea"/>
              </a:rPr>
              <a:t>件を分析対象とした。</a:t>
            </a:r>
            <a:endParaRPr lang="en-US" altLang="ja-JP" sz="2200" dirty="0">
              <a:latin typeface="+mj-ea"/>
              <a:ea typeface="+mj-ea"/>
            </a:endParaRPr>
          </a:p>
        </p:txBody>
      </p:sp>
      <p:sp>
        <p:nvSpPr>
          <p:cNvPr id="3" name="正方形/長方形 2"/>
          <p:cNvSpPr/>
          <p:nvPr/>
        </p:nvSpPr>
        <p:spPr>
          <a:xfrm>
            <a:off x="559718" y="1341562"/>
            <a:ext cx="8496944" cy="683264"/>
          </a:xfrm>
          <a:prstGeom prst="rect">
            <a:avLst/>
          </a:prstGeom>
        </p:spPr>
        <p:txBody>
          <a:bodyPr wrap="square">
            <a:spAutoFit/>
          </a:bodyPr>
          <a:lstStyle/>
          <a:p>
            <a:pPr eaLnBrk="1" hangingPunct="1">
              <a:lnSpc>
                <a:spcPct val="80000"/>
              </a:lnSpc>
              <a:buNone/>
            </a:pPr>
            <a:r>
              <a:rPr lang="ja-JP" altLang="en-US" sz="2400" dirty="0">
                <a:latin typeface="HG丸ｺﾞｼｯｸM-PRO" panose="020F0600000000000000" pitchFamily="50" charset="-128"/>
              </a:rPr>
              <a:t>⑴　</a:t>
            </a:r>
            <a:r>
              <a:rPr lang="ja-JP" altLang="en-US" sz="2400" b="1" dirty="0"/>
              <a:t>正期産児において生後</a:t>
            </a:r>
            <a:r>
              <a:rPr lang="en-US" altLang="ja-JP" sz="2400" b="1" dirty="0"/>
              <a:t>1</a:t>
            </a:r>
            <a:r>
              <a:rPr lang="ja-JP" altLang="en-US" sz="2400" b="1" dirty="0"/>
              <a:t>分のアプガースコア</a:t>
            </a:r>
            <a:r>
              <a:rPr lang="en-US" altLang="ja-JP" sz="2400" b="1" dirty="0"/>
              <a:t>7</a:t>
            </a:r>
            <a:r>
              <a:rPr lang="ja-JP" altLang="en-US" sz="2400" b="1" dirty="0"/>
              <a:t>点未満の</a:t>
            </a:r>
            <a:endParaRPr lang="en-US" altLang="ja-JP" sz="2400" b="1" dirty="0"/>
          </a:p>
          <a:p>
            <a:pPr eaLnBrk="1" hangingPunct="1">
              <a:lnSpc>
                <a:spcPct val="80000"/>
              </a:lnSpc>
              <a:buNone/>
            </a:pPr>
            <a:r>
              <a:rPr lang="en-US" altLang="ja-JP" sz="2400" b="1" dirty="0"/>
              <a:t>   </a:t>
            </a:r>
            <a:r>
              <a:rPr lang="ja-JP" altLang="en-US" sz="2400" b="1" dirty="0"/>
              <a:t>新生児仮死を認め、新生児搬送を実施した事例について</a:t>
            </a:r>
            <a:endParaRPr lang="en-US" altLang="ja-JP" sz="2400" b="1" dirty="0"/>
          </a:p>
        </p:txBody>
      </p:sp>
    </p:spTree>
    <p:extLst>
      <p:ext uri="{BB962C8B-B14F-4D97-AF65-F5344CB8AC3E}">
        <p14:creationId xmlns:p14="http://schemas.microsoft.com/office/powerpoint/2010/main" val="368478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latin typeface="+mj-ea"/>
                <a:ea typeface="+mj-ea"/>
              </a:rPr>
              <a:t>〇分析対象事例</a:t>
            </a:r>
            <a:r>
              <a:rPr lang="en-US" altLang="ja-JP" sz="2400" dirty="0">
                <a:latin typeface="+mj-ea"/>
                <a:ea typeface="+mj-ea"/>
              </a:rPr>
              <a:t>116</a:t>
            </a:r>
            <a:r>
              <a:rPr lang="ja-JP" altLang="en-US" sz="2400" dirty="0">
                <a:latin typeface="+mj-ea"/>
                <a:ea typeface="+mj-ea"/>
              </a:rPr>
              <a:t>件のうち、臍帯血ガス分析</a:t>
            </a:r>
            <a:r>
              <a:rPr lang="en-US" altLang="ja-JP" sz="2400" dirty="0">
                <a:latin typeface="+mj-ea"/>
                <a:ea typeface="+mj-ea"/>
              </a:rPr>
              <a:t>pH</a:t>
            </a:r>
            <a:r>
              <a:rPr lang="ja-JP" altLang="en-US" sz="2400" dirty="0">
                <a:latin typeface="+mj-ea"/>
                <a:ea typeface="+mj-ea"/>
              </a:rPr>
              <a:t>の値が不明ではない</a:t>
            </a:r>
            <a:r>
              <a:rPr lang="en-US" altLang="ja-JP" sz="2400" dirty="0">
                <a:latin typeface="+mj-ea"/>
                <a:ea typeface="+mj-ea"/>
              </a:rPr>
              <a:t>91</a:t>
            </a:r>
            <a:r>
              <a:rPr lang="ja-JP" altLang="en-US" sz="2400" dirty="0">
                <a:latin typeface="+mj-ea"/>
                <a:ea typeface="+mj-ea"/>
              </a:rPr>
              <a:t>件（</a:t>
            </a:r>
            <a:r>
              <a:rPr lang="en-US" altLang="ja-JP" sz="2400" dirty="0">
                <a:latin typeface="+mj-ea"/>
                <a:ea typeface="+mj-ea"/>
              </a:rPr>
              <a:t>78.4</a:t>
            </a:r>
            <a:r>
              <a:rPr lang="ja-JP" altLang="en-US" sz="2400" dirty="0">
                <a:latin typeface="+mj-ea"/>
                <a:ea typeface="+mj-ea"/>
              </a:rPr>
              <a:t>％）において、新生児搬送依頼までの時間、新生児搬送依頼から小児科入院までの時間、新生児搬送の理由、頭部画像所見、 脳性麻痺発症の主たる原因、胎児心拍数陣痛図、新生児蘇生、血糖値の項目について、生後</a:t>
            </a:r>
            <a:r>
              <a:rPr lang="en-US" altLang="ja-JP" sz="2400" dirty="0">
                <a:latin typeface="+mj-ea"/>
                <a:ea typeface="+mj-ea"/>
              </a:rPr>
              <a:t>1</a:t>
            </a:r>
            <a:r>
              <a:rPr lang="ja-JP" altLang="en-US" sz="2400" dirty="0">
                <a:latin typeface="+mj-ea"/>
                <a:ea typeface="+mj-ea"/>
              </a:rPr>
              <a:t>分のアプガースコア</a:t>
            </a:r>
            <a:r>
              <a:rPr lang="en-US" altLang="ja-JP" sz="2400" dirty="0">
                <a:latin typeface="+mj-ea"/>
                <a:ea typeface="+mj-ea"/>
              </a:rPr>
              <a:t>0 </a:t>
            </a:r>
            <a:r>
              <a:rPr lang="ja-JP" altLang="en-US" sz="2400" dirty="0">
                <a:latin typeface="+mj-ea"/>
                <a:ea typeface="+mj-ea"/>
              </a:rPr>
              <a:t>～ </a:t>
            </a:r>
            <a:r>
              <a:rPr lang="en-US" altLang="ja-JP" sz="2400" dirty="0">
                <a:latin typeface="+mj-ea"/>
                <a:ea typeface="+mj-ea"/>
              </a:rPr>
              <a:t>3</a:t>
            </a:r>
            <a:r>
              <a:rPr lang="ja-JP" altLang="en-US" sz="2400" dirty="0">
                <a:latin typeface="+mj-ea"/>
                <a:ea typeface="+mj-ea"/>
              </a:rPr>
              <a:t>点の事例と</a:t>
            </a:r>
            <a:r>
              <a:rPr lang="en-US" altLang="ja-JP" sz="2400" dirty="0">
                <a:latin typeface="+mj-ea"/>
                <a:ea typeface="+mj-ea"/>
              </a:rPr>
              <a:t>4 </a:t>
            </a:r>
            <a:r>
              <a:rPr lang="ja-JP" altLang="en-US" sz="2400" dirty="0">
                <a:latin typeface="+mj-ea"/>
                <a:ea typeface="+mj-ea"/>
              </a:rPr>
              <a:t>～ </a:t>
            </a:r>
            <a:r>
              <a:rPr lang="en-US" altLang="ja-JP" sz="2400" dirty="0">
                <a:latin typeface="+mj-ea"/>
                <a:ea typeface="+mj-ea"/>
              </a:rPr>
              <a:t>6</a:t>
            </a:r>
            <a:r>
              <a:rPr lang="ja-JP" altLang="en-US" sz="2400" dirty="0">
                <a:latin typeface="+mj-ea"/>
                <a:ea typeface="+mj-ea"/>
              </a:rPr>
              <a:t>点の事例を臍帯血ガス分析</a:t>
            </a:r>
            <a:r>
              <a:rPr lang="en-US" altLang="ja-JP" sz="2400" dirty="0">
                <a:latin typeface="+mj-ea"/>
                <a:ea typeface="+mj-ea"/>
              </a:rPr>
              <a:t>pH7.1</a:t>
            </a:r>
            <a:r>
              <a:rPr lang="ja-JP" altLang="en-US" sz="2400" dirty="0">
                <a:latin typeface="+mj-ea"/>
                <a:ea typeface="+mj-ea"/>
              </a:rPr>
              <a:t>未満と</a:t>
            </a:r>
            <a:r>
              <a:rPr lang="en-US" altLang="ja-JP" sz="2400" dirty="0">
                <a:latin typeface="+mj-ea"/>
                <a:ea typeface="+mj-ea"/>
              </a:rPr>
              <a:t>pH7.1</a:t>
            </a:r>
            <a:r>
              <a:rPr lang="ja-JP" altLang="en-US" sz="2400" dirty="0">
                <a:latin typeface="+mj-ea"/>
                <a:ea typeface="+mj-ea"/>
              </a:rPr>
              <a:t>以上の事例に分類し、それぞれ比較した。</a:t>
            </a:r>
            <a:endParaRPr lang="ja-JP" altLang="en-US" sz="2200" dirty="0">
              <a:solidFill>
                <a:srgbClr val="000000"/>
              </a:solidFill>
              <a:latin typeface="+mj-ea"/>
              <a:ea typeface="+mj-ea"/>
            </a:endParaRPr>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22</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8062520"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342527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23</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472607"/>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　正期産児において生後</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1800" dirty="0">
                <a:solidFill>
                  <a:srgbClr val="000000"/>
                </a:solidFill>
                <a:latin typeface="HG丸ｺﾞｼｯｸM-PRO" panose="020F0600000000000000" pitchFamily="50" charset="-128"/>
                <a:ea typeface="HG丸ｺﾞｼｯｸM-PRO" panose="020F0600000000000000" pitchFamily="50" charset="-128"/>
              </a:rPr>
              <a:t>7</a:t>
            </a:r>
            <a:r>
              <a:rPr lang="ja-JP" altLang="en-US" sz="1800" dirty="0">
                <a:solidFill>
                  <a:srgbClr val="000000"/>
                </a:solidFill>
                <a:latin typeface="HG丸ｺﾞｼｯｸM-PRO" panose="020F0600000000000000" pitchFamily="50" charset="-128"/>
                <a:ea typeface="HG丸ｺﾞｼｯｸM-PRO" panose="020F0600000000000000" pitchFamily="50" charset="-128"/>
              </a:rPr>
              <a:t>点未満の新生児仮死を認め、新生児搬送を実施した事例における生後</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分のアプガースコアと臍帯血ガス分析</a:t>
            </a:r>
            <a:r>
              <a:rPr lang="en-US" altLang="ja-JP" sz="1800" dirty="0">
                <a:solidFill>
                  <a:srgbClr val="000000"/>
                </a:solidFill>
                <a:latin typeface="HG丸ｺﾞｼｯｸM-PRO" panose="020F0600000000000000" pitchFamily="50" charset="-128"/>
                <a:ea typeface="HG丸ｺﾞｼｯｸM-PRO" panose="020F0600000000000000" pitchFamily="50" charset="-128"/>
              </a:rPr>
              <a:t>pH</a:t>
            </a:r>
            <a:r>
              <a:rPr lang="ja-JP" altLang="en-US" sz="1800" dirty="0">
                <a:solidFill>
                  <a:srgbClr val="000000"/>
                </a:solidFill>
                <a:latin typeface="HG丸ｺﾞｼｯｸM-PRO" panose="020F0600000000000000" pitchFamily="50" charset="-128"/>
                <a:ea typeface="HG丸ｺﾞｼｯｸM-PRO" panose="020F0600000000000000" pitchFamily="50" charset="-128"/>
              </a:rPr>
              <a:t>①</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pic>
        <p:nvPicPr>
          <p:cNvPr id="6" name="図 5"/>
          <p:cNvPicPr>
            <a:picLocks noChangeAspect="1"/>
          </p:cNvPicPr>
          <p:nvPr/>
        </p:nvPicPr>
        <p:blipFill>
          <a:blip r:embed="rId3"/>
          <a:stretch>
            <a:fillRect/>
          </a:stretch>
        </p:blipFill>
        <p:spPr>
          <a:xfrm>
            <a:off x="919758" y="6247197"/>
            <a:ext cx="2599350" cy="206933"/>
          </a:xfrm>
          <a:prstGeom prst="rect">
            <a:avLst/>
          </a:prstGeom>
        </p:spPr>
      </p:pic>
      <p:pic>
        <p:nvPicPr>
          <p:cNvPr id="7" name="図 6"/>
          <p:cNvPicPr>
            <a:picLocks noChangeAspect="1"/>
          </p:cNvPicPr>
          <p:nvPr/>
        </p:nvPicPr>
        <p:blipFill>
          <a:blip r:embed="rId4"/>
          <a:stretch>
            <a:fillRect/>
          </a:stretch>
        </p:blipFill>
        <p:spPr>
          <a:xfrm>
            <a:off x="919758" y="1736979"/>
            <a:ext cx="7992888" cy="4510218"/>
          </a:xfrm>
          <a:prstGeom prst="rect">
            <a:avLst/>
          </a:prstGeom>
        </p:spPr>
      </p:pic>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104023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24</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472607"/>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　正期産児において生後</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1800" dirty="0">
                <a:solidFill>
                  <a:srgbClr val="000000"/>
                </a:solidFill>
                <a:latin typeface="HG丸ｺﾞｼｯｸM-PRO" panose="020F0600000000000000" pitchFamily="50" charset="-128"/>
                <a:ea typeface="HG丸ｺﾞｼｯｸM-PRO" panose="020F0600000000000000" pitchFamily="50" charset="-128"/>
              </a:rPr>
              <a:t>7</a:t>
            </a:r>
            <a:r>
              <a:rPr lang="ja-JP" altLang="en-US" sz="1800" dirty="0">
                <a:solidFill>
                  <a:srgbClr val="000000"/>
                </a:solidFill>
                <a:latin typeface="HG丸ｺﾞｼｯｸM-PRO" panose="020F0600000000000000" pitchFamily="50" charset="-128"/>
                <a:ea typeface="HG丸ｺﾞｼｯｸM-PRO" panose="020F0600000000000000" pitchFamily="50" charset="-128"/>
              </a:rPr>
              <a:t>点未満の新生児仮死を認め、新生児搬送を実施した事例における生後</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分のアプガースコアと臍帯血ガス分析</a:t>
            </a:r>
            <a:r>
              <a:rPr lang="en-US" altLang="ja-JP" sz="1800" dirty="0">
                <a:solidFill>
                  <a:srgbClr val="000000"/>
                </a:solidFill>
                <a:latin typeface="HG丸ｺﾞｼｯｸM-PRO" panose="020F0600000000000000" pitchFamily="50" charset="-128"/>
                <a:ea typeface="HG丸ｺﾞｼｯｸM-PRO" panose="020F0600000000000000" pitchFamily="50" charset="-128"/>
              </a:rPr>
              <a:t>pH</a:t>
            </a:r>
            <a:r>
              <a:rPr lang="ja-JP" altLang="en-US" sz="1800" dirty="0">
                <a:solidFill>
                  <a:srgbClr val="000000"/>
                </a:solidFill>
                <a:latin typeface="HG丸ｺﾞｼｯｸM-PRO" panose="020F0600000000000000" pitchFamily="50" charset="-128"/>
                <a:ea typeface="HG丸ｺﾞｼｯｸM-PRO" panose="020F0600000000000000" pitchFamily="50" charset="-128"/>
              </a:rPr>
              <a:t>②</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pic>
        <p:nvPicPr>
          <p:cNvPr id="5" name="図 4"/>
          <p:cNvPicPr>
            <a:picLocks noChangeAspect="1"/>
          </p:cNvPicPr>
          <p:nvPr/>
        </p:nvPicPr>
        <p:blipFill>
          <a:blip r:embed="rId3"/>
          <a:stretch>
            <a:fillRect/>
          </a:stretch>
        </p:blipFill>
        <p:spPr>
          <a:xfrm>
            <a:off x="754423" y="1879835"/>
            <a:ext cx="8280920" cy="3638191"/>
          </a:xfrm>
          <a:prstGeom prst="rect">
            <a:avLst/>
          </a:prstGeom>
        </p:spPr>
      </p:pic>
      <p:pic>
        <p:nvPicPr>
          <p:cNvPr id="6" name="図 5"/>
          <p:cNvPicPr>
            <a:picLocks noChangeAspect="1"/>
          </p:cNvPicPr>
          <p:nvPr/>
        </p:nvPicPr>
        <p:blipFill>
          <a:blip r:embed="rId4"/>
          <a:stretch>
            <a:fillRect/>
          </a:stretch>
        </p:blipFill>
        <p:spPr>
          <a:xfrm>
            <a:off x="775742" y="5518026"/>
            <a:ext cx="2599350" cy="206933"/>
          </a:xfrm>
          <a:prstGeom prst="rect">
            <a:avLst/>
          </a:prstGeom>
        </p:spPr>
      </p:pic>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91903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25</a:t>
            </a:fld>
            <a:endParaRPr lang="en-US" altLang="ja-JP"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125538"/>
            <a:ext cx="9475685" cy="5472607"/>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　正期産児において生後</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1800" dirty="0">
                <a:solidFill>
                  <a:srgbClr val="000000"/>
                </a:solidFill>
                <a:latin typeface="HG丸ｺﾞｼｯｸM-PRO" panose="020F0600000000000000" pitchFamily="50" charset="-128"/>
                <a:ea typeface="HG丸ｺﾞｼｯｸM-PRO" panose="020F0600000000000000" pitchFamily="50" charset="-128"/>
              </a:rPr>
              <a:t>7</a:t>
            </a:r>
            <a:r>
              <a:rPr lang="ja-JP" altLang="en-US" sz="1800" dirty="0">
                <a:solidFill>
                  <a:srgbClr val="000000"/>
                </a:solidFill>
                <a:latin typeface="HG丸ｺﾞｼｯｸM-PRO" panose="020F0600000000000000" pitchFamily="50" charset="-128"/>
                <a:ea typeface="HG丸ｺﾞｼｯｸM-PRO" panose="020F0600000000000000" pitchFamily="50" charset="-128"/>
              </a:rPr>
              <a:t>点未満の新生児仮死を認め、新生児搬送を実施した事例における生後</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分のアプガースコアと臍帯血ガス分析</a:t>
            </a:r>
            <a:r>
              <a:rPr lang="en-US" altLang="ja-JP" sz="1800" dirty="0">
                <a:solidFill>
                  <a:srgbClr val="000000"/>
                </a:solidFill>
                <a:latin typeface="HG丸ｺﾞｼｯｸM-PRO" panose="020F0600000000000000" pitchFamily="50" charset="-128"/>
                <a:ea typeface="HG丸ｺﾞｼｯｸM-PRO" panose="020F0600000000000000" pitchFamily="50" charset="-128"/>
              </a:rPr>
              <a:t>pH</a:t>
            </a:r>
            <a:r>
              <a:rPr lang="ja-JP" altLang="en-US" sz="1800" dirty="0">
                <a:solidFill>
                  <a:srgbClr val="000000"/>
                </a:solidFill>
                <a:latin typeface="HG丸ｺﾞｼｯｸM-PRO" panose="020F0600000000000000" pitchFamily="50" charset="-128"/>
                <a:ea typeface="HG丸ｺﾞｼｯｸM-PRO" panose="020F0600000000000000" pitchFamily="50" charset="-128"/>
              </a:rPr>
              <a:t>③</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pic>
        <p:nvPicPr>
          <p:cNvPr id="7" name="図 6"/>
          <p:cNvPicPr>
            <a:picLocks noChangeAspect="1"/>
          </p:cNvPicPr>
          <p:nvPr/>
        </p:nvPicPr>
        <p:blipFill>
          <a:blip r:embed="rId3"/>
          <a:stretch>
            <a:fillRect/>
          </a:stretch>
        </p:blipFill>
        <p:spPr>
          <a:xfrm>
            <a:off x="1315801" y="1780159"/>
            <a:ext cx="7272808" cy="4066033"/>
          </a:xfrm>
          <a:prstGeom prst="rect">
            <a:avLst/>
          </a:prstGeom>
        </p:spPr>
      </p:pic>
      <p:pic>
        <p:nvPicPr>
          <p:cNvPr id="9" name="図 8"/>
          <p:cNvPicPr>
            <a:picLocks noChangeAspect="1"/>
          </p:cNvPicPr>
          <p:nvPr/>
        </p:nvPicPr>
        <p:blipFill>
          <a:blip r:embed="rId4"/>
          <a:stretch>
            <a:fillRect/>
          </a:stretch>
        </p:blipFill>
        <p:spPr>
          <a:xfrm>
            <a:off x="1288745" y="5845971"/>
            <a:ext cx="7623901" cy="691933"/>
          </a:xfrm>
          <a:prstGeom prst="rect">
            <a:avLst/>
          </a:prstGeom>
        </p:spPr>
      </p:pic>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259192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26</a:t>
            </a:fld>
            <a:endParaRPr lang="en-US" altLang="ja-JP" dirty="0"/>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132665"/>
          </a:xfrm>
          <a:prstGeom prst="rect">
            <a:avLst/>
          </a:prstGeom>
        </p:spPr>
        <p:txBody>
          <a:bodyPr vert="horz" wrap="square" lIns="0" tIns="12700" rIns="0" bIns="0" rtlCol="0">
            <a:spAutoFit/>
          </a:bodyPr>
          <a:lstStyle/>
          <a:p>
            <a:pPr marL="264160" marR="58419" indent="-252095" algn="just">
              <a:lnSpc>
                <a:spcPct val="111100"/>
              </a:lnSpc>
              <a:spcBef>
                <a:spcPts val="100"/>
              </a:spcBef>
            </a:pPr>
            <a:endParaRPr sz="800" dirty="0">
              <a:latin typeface="+mj-lt"/>
              <a:cs typeface="ＭＳ Ｐ明朝"/>
            </a:endParaRPr>
          </a:p>
        </p:txBody>
      </p:sp>
      <p:sp>
        <p:nvSpPr>
          <p:cNvPr id="8"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胎児心拍数陣痛図について</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3"/>
          <a:stretch>
            <a:fillRect/>
          </a:stretch>
        </p:blipFill>
        <p:spPr>
          <a:xfrm>
            <a:off x="919758" y="2061642"/>
            <a:ext cx="7992888" cy="3852824"/>
          </a:xfrm>
          <a:prstGeom prst="rect">
            <a:avLst/>
          </a:prstGeom>
        </p:spPr>
      </p:pic>
      <p:sp>
        <p:nvSpPr>
          <p:cNvPr id="7"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405218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96855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胎児心拍数陣痛図について</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〇新生児蘇生を実施した事例において、生後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分のアプガースコアが</a:t>
            </a:r>
            <a:r>
              <a:rPr lang="en-US" altLang="ja-JP" sz="2400" dirty="0">
                <a:solidFill>
                  <a:srgbClr val="000000"/>
                </a:solidFill>
                <a:latin typeface="HG丸ｺﾞｼｯｸM-PRO" panose="020F0600000000000000" pitchFamily="50" charset="-128"/>
                <a:ea typeface="HG丸ｺﾞｼｯｸM-PRO" panose="020F0600000000000000" pitchFamily="50" charset="-128"/>
              </a:rPr>
              <a:t>0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点の事例のうち、臍帯血ガス分析</a:t>
            </a:r>
            <a:r>
              <a:rPr lang="en-US" altLang="ja-JP" sz="2400" dirty="0">
                <a:solidFill>
                  <a:srgbClr val="000000"/>
                </a:solidFill>
                <a:latin typeface="HG丸ｺﾞｼｯｸM-PRO" panose="020F0600000000000000" pitchFamily="50" charset="-128"/>
                <a:ea typeface="HG丸ｺﾞｼｯｸM-PRO" panose="020F0600000000000000" pitchFamily="50" charset="-128"/>
              </a:rPr>
              <a:t>pH7.1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以上の事例は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24</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〇胎児心拍数陣痛図において、基線細変動の減少・消失、一過性頻脈消失、胎児心拍数の制御機能が障害された際に生じる胎児心拍数波形を認めた事例は、アプガースコアにかかわらず臍帯血ガス分析</a:t>
            </a:r>
            <a:r>
              <a:rPr lang="en-US" altLang="ja-JP" sz="2400" dirty="0">
                <a:solidFill>
                  <a:srgbClr val="000000"/>
                </a:solidFill>
                <a:latin typeface="HG丸ｺﾞｼｯｸM-PRO" panose="020F0600000000000000" pitchFamily="50" charset="-128"/>
                <a:ea typeface="HG丸ｺﾞｼｯｸM-PRO" panose="020F0600000000000000" pitchFamily="50" charset="-128"/>
              </a:rPr>
              <a:t>pH7.1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以上の事例もあった。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2400" dirty="0">
                <a:solidFill>
                  <a:srgbClr val="000000"/>
                </a:solidFill>
                <a:latin typeface="HG丸ｺﾞｼｯｸM-PRO" panose="020F0600000000000000" pitchFamily="50" charset="-128"/>
                <a:ea typeface="HG丸ｺﾞｼｯｸM-PRO" panose="020F0600000000000000" pitchFamily="50" charset="-128"/>
              </a:rPr>
              <a:t>4 </a:t>
            </a: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6</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点かつ臍帯血ガス分析</a:t>
            </a:r>
            <a:r>
              <a:rPr lang="en-US" altLang="ja-JP" sz="2400" dirty="0">
                <a:solidFill>
                  <a:srgbClr val="000000"/>
                </a:solidFill>
                <a:latin typeface="HG丸ｺﾞｼｯｸM-PRO" panose="020F0600000000000000" pitchFamily="50" charset="-128"/>
                <a:ea typeface="HG丸ｺﾞｼｯｸM-PRO" panose="020F0600000000000000" pitchFamily="50" charset="-128"/>
              </a:rPr>
              <a:t>pH7.1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以上の事例のうち新生児搬送の理由が痙攣の事例は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6</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27</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2148077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680521"/>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新生児蘇生と蘇生後の対応について</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28</a:t>
            </a:fld>
            <a:endParaRPr lang="en-US" altLang="ja-JP" dirty="0"/>
          </a:p>
        </p:txBody>
      </p:sp>
      <p:pic>
        <p:nvPicPr>
          <p:cNvPr id="7" name="図 6"/>
          <p:cNvPicPr>
            <a:picLocks noChangeAspect="1"/>
          </p:cNvPicPr>
          <p:nvPr/>
        </p:nvPicPr>
        <p:blipFill>
          <a:blip r:embed="rId3"/>
          <a:stretch>
            <a:fillRect/>
          </a:stretch>
        </p:blipFill>
        <p:spPr>
          <a:xfrm>
            <a:off x="631726" y="1917626"/>
            <a:ext cx="8784976" cy="3850500"/>
          </a:xfrm>
          <a:prstGeom prst="rect">
            <a:avLst/>
          </a:prstGeom>
        </p:spPr>
      </p:pic>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426820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239716" y="256916"/>
            <a:ext cx="5310553" cy="847725"/>
          </a:xfrm>
          <a:prstGeom prst="rect">
            <a:avLst/>
          </a:prstGeom>
        </p:spPr>
        <p:txBody>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eaLnBrk="1" hangingPunct="1">
              <a:defRPr/>
            </a:pPr>
            <a:r>
              <a:rPr kumimoji="0" lang="ja-JP" altLang="en-US" sz="3200" dirty="0">
                <a:solidFill>
                  <a:schemeClr val="tx1"/>
                </a:solidFill>
              </a:rPr>
              <a:t>産科医療補償制度の見直し</a:t>
            </a:r>
          </a:p>
        </p:txBody>
      </p:sp>
      <p:sp>
        <p:nvSpPr>
          <p:cNvPr id="4" name="AutoShape 2"/>
          <p:cNvSpPr>
            <a:spLocks noChangeArrowheads="1"/>
          </p:cNvSpPr>
          <p:nvPr/>
        </p:nvSpPr>
        <p:spPr bwMode="auto">
          <a:xfrm>
            <a:off x="571500" y="135052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産科医療提供体制の確保を早急に図るため、</a:t>
            </a:r>
            <a:endParaRPr lang="en-US" altLang="ja-JP" sz="2800" dirty="0">
              <a:solidFill>
                <a:schemeClr val="tx2"/>
              </a:solidFill>
            </a:endParaRPr>
          </a:p>
          <a:p>
            <a:pPr defTabSz="957263" eaLnBrk="0" hangingPunct="0"/>
            <a:r>
              <a:rPr lang="ja-JP" altLang="en-US" sz="2800" dirty="0">
                <a:solidFill>
                  <a:schemeClr val="tx2"/>
                </a:solidFill>
              </a:rPr>
              <a:t>限られたデータを元に早期に創設</a:t>
            </a:r>
          </a:p>
        </p:txBody>
      </p:sp>
      <p:sp>
        <p:nvSpPr>
          <p:cNvPr id="10" name="AutoShape 13"/>
          <p:cNvSpPr>
            <a:spLocks noChangeArrowheads="1"/>
          </p:cNvSpPr>
          <p:nvPr/>
        </p:nvSpPr>
        <p:spPr bwMode="auto">
          <a:xfrm rot="5400000">
            <a:off x="4504817" y="3544115"/>
            <a:ext cx="503634"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2" name="AutoShape 13"/>
          <p:cNvSpPr>
            <a:spLocks noChangeArrowheads="1"/>
          </p:cNvSpPr>
          <p:nvPr/>
        </p:nvSpPr>
        <p:spPr bwMode="auto">
          <a:xfrm rot="5400000">
            <a:off x="4517760" y="1526669"/>
            <a:ext cx="477749"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3" name="AutoShape 2"/>
          <p:cNvSpPr>
            <a:spLocks noChangeArrowheads="1"/>
          </p:cNvSpPr>
          <p:nvPr/>
        </p:nvSpPr>
        <p:spPr bwMode="auto">
          <a:xfrm>
            <a:off x="571500" y="333219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限られたデータを元に設計されたため、「遅くとも</a:t>
            </a:r>
            <a:r>
              <a:rPr lang="ja-JP" altLang="en-US" sz="2800" dirty="0">
                <a:solidFill>
                  <a:srgbClr val="FF0000"/>
                </a:solidFill>
              </a:rPr>
              <a:t>５年後</a:t>
            </a:r>
            <a:r>
              <a:rPr lang="ja-JP" altLang="en-US" sz="2800" dirty="0">
                <a:solidFill>
                  <a:schemeClr val="tx2"/>
                </a:solidFill>
              </a:rPr>
              <a:t>を目処に、本制度の内容について検証し、</a:t>
            </a:r>
            <a:endParaRPr lang="en-US" altLang="ja-JP" sz="2800" dirty="0">
              <a:solidFill>
                <a:schemeClr val="tx2"/>
              </a:solidFill>
            </a:endParaRPr>
          </a:p>
          <a:p>
            <a:pPr defTabSz="957263" eaLnBrk="0" hangingPunct="0"/>
            <a:r>
              <a:rPr lang="ja-JP" altLang="en-US" sz="2800" dirty="0">
                <a:solidFill>
                  <a:schemeClr val="tx2"/>
                </a:solidFill>
              </a:rPr>
              <a:t>適宜必要な見直しを行う」こととされていた。</a:t>
            </a:r>
          </a:p>
        </p:txBody>
      </p:sp>
      <p:sp>
        <p:nvSpPr>
          <p:cNvPr id="14" name="AutoShape 2"/>
          <p:cNvSpPr>
            <a:spLocks noChangeArrowheads="1"/>
          </p:cNvSpPr>
          <p:nvPr/>
        </p:nvSpPr>
        <p:spPr bwMode="auto">
          <a:xfrm>
            <a:off x="571500" y="5362585"/>
            <a:ext cx="8666163" cy="989191"/>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endParaRPr lang="ja-JP" altLang="en-US" sz="2800" dirty="0">
              <a:solidFill>
                <a:schemeClr val="tx2"/>
              </a:solidFill>
            </a:endParaRPr>
          </a:p>
        </p:txBody>
      </p:sp>
      <p:sp>
        <p:nvSpPr>
          <p:cNvPr id="9" name="AutoShape 6"/>
          <p:cNvSpPr>
            <a:spLocks noChangeArrowheads="1"/>
          </p:cNvSpPr>
          <p:nvPr/>
        </p:nvSpPr>
        <p:spPr bwMode="auto">
          <a:xfrm>
            <a:off x="1316465" y="5578430"/>
            <a:ext cx="7299325" cy="560265"/>
          </a:xfrm>
          <a:prstGeom prst="roundRect">
            <a:avLst>
              <a:gd name="adj" fmla="val 50000"/>
            </a:avLst>
          </a:prstGeom>
          <a:solidFill>
            <a:schemeClr val="bg1"/>
          </a:solidFill>
          <a:ln w="9525">
            <a:solidFill>
              <a:schemeClr val="tx1"/>
            </a:solidFill>
            <a:round/>
            <a:headEnd/>
            <a:tailEnd/>
          </a:ln>
          <a:effectLst/>
        </p:spPr>
        <p:txBody>
          <a:bodyPr lIns="95793" tIns="47896" rIns="95793" bIns="47896" anchor="ctr"/>
          <a:lstStyle/>
          <a:p>
            <a:pPr algn="ctr" defTabSz="957263" eaLnBrk="0" hangingPunct="0">
              <a:defRPr/>
            </a:pPr>
            <a:r>
              <a:rPr lang="ja-JP" altLang="en-US" sz="2900" b="1" dirty="0">
                <a:effectLst>
                  <a:outerShdw blurRad="38100" dist="38100" dir="2700000" algn="tl">
                    <a:srgbClr val="C0C0C0"/>
                  </a:outerShdw>
                </a:effectLst>
              </a:rPr>
              <a:t>２０１５年１月の制度改定の実施</a:t>
            </a:r>
            <a:endParaRPr lang="ja-JP" altLang="en-US" sz="2900" b="1" dirty="0">
              <a:solidFill>
                <a:schemeClr val="tx1"/>
              </a:solidFill>
              <a:effectLst>
                <a:outerShdw blurRad="38100" dist="38100" dir="2700000" algn="tl">
                  <a:srgbClr val="C0C0C0"/>
                </a:outerShdw>
              </a:effectLst>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a:t>
            </a:fld>
            <a:endParaRPr lang="en-US" altLang="ja-JP" dirty="0"/>
          </a:p>
        </p:txBody>
      </p:sp>
    </p:spTree>
    <p:extLst>
      <p:ext uri="{BB962C8B-B14F-4D97-AF65-F5344CB8AC3E}">
        <p14:creationId xmlns:p14="http://schemas.microsoft.com/office/powerpoint/2010/main" val="111475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320481"/>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新生児蘇生と蘇生後の対応について</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〇新生児蘇生において、胸骨圧迫、気管挿管、アドレナリン投与を実施した事例は、生後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2400" dirty="0">
                <a:solidFill>
                  <a:srgbClr val="000000"/>
                </a:solidFill>
                <a:latin typeface="HG丸ｺﾞｼｯｸM-PRO" panose="020F0600000000000000" pitchFamily="50" charset="-128"/>
                <a:ea typeface="HG丸ｺﾞｼｯｸM-PRO" panose="020F0600000000000000" pitchFamily="50" charset="-128"/>
              </a:rPr>
              <a:t>0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50</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4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6</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8</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件であり、それぞれ臍帯血ガス分析</a:t>
            </a:r>
            <a:r>
              <a:rPr lang="en-US" altLang="ja-JP" sz="2400" dirty="0">
                <a:solidFill>
                  <a:srgbClr val="000000"/>
                </a:solidFill>
                <a:latin typeface="HG丸ｺﾞｼｯｸM-PRO" panose="020F0600000000000000" pitchFamily="50" charset="-128"/>
                <a:ea typeface="HG丸ｺﾞｼｯｸM-PRO" panose="020F0600000000000000" pitchFamily="50" charset="-128"/>
              </a:rPr>
              <a:t>pH7.1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以上の事例が認められた。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〇新生児搬送の理由が新生児仮死・蘇生後の事例は、生後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2400" dirty="0">
                <a:solidFill>
                  <a:srgbClr val="000000"/>
                </a:solidFill>
                <a:latin typeface="HG丸ｺﾞｼｯｸM-PRO" panose="020F0600000000000000" pitchFamily="50" charset="-128"/>
                <a:ea typeface="HG丸ｺﾞｼｯｸM-PRO" panose="020F0600000000000000" pitchFamily="50" charset="-128"/>
              </a:rPr>
              <a:t>0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24</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4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6</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29</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352425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464497"/>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新生児蘇生と蘇生後の対応について</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30</a:t>
            </a:fld>
            <a:endParaRPr lang="en-US" altLang="ja-JP" dirty="0"/>
          </a:p>
        </p:txBody>
      </p:sp>
      <p:pic>
        <p:nvPicPr>
          <p:cNvPr id="6" name="図 5"/>
          <p:cNvPicPr>
            <a:picLocks noChangeAspect="1"/>
          </p:cNvPicPr>
          <p:nvPr/>
        </p:nvPicPr>
        <p:blipFill>
          <a:blip r:embed="rId3"/>
          <a:stretch>
            <a:fillRect/>
          </a:stretch>
        </p:blipFill>
        <p:spPr>
          <a:xfrm>
            <a:off x="487710" y="2205658"/>
            <a:ext cx="8955247" cy="3384376"/>
          </a:xfrm>
          <a:prstGeom prst="rect">
            <a:avLst/>
          </a:prstGeom>
        </p:spPr>
      </p:pic>
      <p:sp>
        <p:nvSpPr>
          <p:cNvPr id="8"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1691830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03244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新生児蘇生と蘇生後の対応について</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〇新生児蘇生において、バッグ・マスクによる人工呼吸のみを実施した事例は、生後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2400" dirty="0">
                <a:solidFill>
                  <a:srgbClr val="000000"/>
                </a:solidFill>
                <a:latin typeface="HG丸ｺﾞｼｯｸM-PRO" panose="020F0600000000000000" pitchFamily="50" charset="-128"/>
                <a:ea typeface="HG丸ｺﾞｼｯｸM-PRO" panose="020F0600000000000000" pitchFamily="50" charset="-128"/>
              </a:rPr>
              <a:t>0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12</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4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6</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14</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〇小児科入院前に血糖測定が実施された事例は生後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分のアプガースコア</a:t>
            </a:r>
            <a:r>
              <a:rPr lang="en-US" altLang="ja-JP" sz="2400" dirty="0">
                <a:solidFill>
                  <a:srgbClr val="000000"/>
                </a:solidFill>
                <a:latin typeface="HG丸ｺﾞｼｯｸM-PRO" panose="020F0600000000000000" pitchFamily="50" charset="-128"/>
                <a:ea typeface="HG丸ｺﾞｼｯｸM-PRO" panose="020F0600000000000000" pitchFamily="50" charset="-128"/>
              </a:rPr>
              <a:t>0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31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4 </a:t>
            </a: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r>
              <a:rPr lang="en-US" altLang="ja-JP" sz="2400" dirty="0">
                <a:solidFill>
                  <a:srgbClr val="000000"/>
                </a:solidFill>
                <a:latin typeface="HG丸ｺﾞｼｯｸM-PRO" panose="020F0600000000000000" pitchFamily="50" charset="-128"/>
                <a:ea typeface="HG丸ｺﾞｼｯｸM-PRO" panose="020F0600000000000000" pitchFamily="50" charset="-128"/>
              </a:rPr>
              <a:t>6</a:t>
            </a:r>
            <a:r>
              <a:rPr lang="ja-JP" altLang="en-US" sz="2400" dirty="0">
                <a:solidFill>
                  <a:srgbClr val="000000"/>
                </a:solidFill>
                <a:latin typeface="HG丸ｺﾞｼｯｸM-PRO" panose="020F0600000000000000" pitchFamily="50" charset="-128"/>
                <a:ea typeface="HG丸ｺﾞｼｯｸM-PRO" panose="020F0600000000000000" pitchFamily="50" charset="-128"/>
              </a:rPr>
              <a:t>点の事例のうち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22</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31</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15822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2300" dirty="0"/>
              <a:t>生後</a:t>
            </a:r>
            <a:r>
              <a:rPr lang="en-US" altLang="ja-JP" sz="2300" dirty="0"/>
              <a:t>1</a:t>
            </a:r>
            <a:r>
              <a:rPr lang="ja-JP" altLang="en-US" sz="2300" dirty="0"/>
              <a:t>分のアプガースコアと臍帯血ガス分析</a:t>
            </a:r>
            <a:r>
              <a:rPr lang="en-US" altLang="ja-JP" sz="2300" dirty="0"/>
              <a:t>pH</a:t>
            </a:r>
            <a:r>
              <a:rPr lang="ja-JP" altLang="en-US" sz="2300" dirty="0"/>
              <a:t>について</a:t>
            </a:r>
          </a:p>
        </p:txBody>
      </p:sp>
    </p:spTree>
    <p:extLst>
      <p:ext uri="{BB962C8B-B14F-4D97-AF65-F5344CB8AC3E}">
        <p14:creationId xmlns:p14="http://schemas.microsoft.com/office/powerpoint/2010/main" val="367774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99678" y="1413570"/>
            <a:ext cx="9475685" cy="5081567"/>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2</a:t>
            </a:r>
            <a:r>
              <a:rPr lang="ja-JP" altLang="en-US" sz="1800" dirty="0">
                <a:solidFill>
                  <a:srgbClr val="000000"/>
                </a:solidFill>
                <a:latin typeface="HG丸ｺﾞｼｯｸM-PRO" panose="020F0600000000000000" pitchFamily="50" charset="-128"/>
                <a:ea typeface="HG丸ｺﾞｼｯｸM-PRO" panose="020F0600000000000000" pitchFamily="50" charset="-128"/>
              </a:rPr>
              <a:t>　新生児蘇生の実施状況</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32</a:t>
            </a:fld>
            <a:endParaRPr lang="en-US" altLang="ja-JP" dirty="0"/>
          </a:p>
        </p:txBody>
      </p:sp>
      <p:pic>
        <p:nvPicPr>
          <p:cNvPr id="8" name="図 7"/>
          <p:cNvPicPr>
            <a:picLocks noChangeAspect="1"/>
          </p:cNvPicPr>
          <p:nvPr/>
        </p:nvPicPr>
        <p:blipFill>
          <a:blip r:embed="rId3"/>
          <a:stretch>
            <a:fillRect/>
          </a:stretch>
        </p:blipFill>
        <p:spPr>
          <a:xfrm>
            <a:off x="1999878" y="1917626"/>
            <a:ext cx="5040560" cy="4334580"/>
          </a:xfrm>
          <a:prstGeom prst="rect">
            <a:avLst/>
          </a:prstGeom>
        </p:spPr>
      </p:pic>
      <p:sp>
        <p:nvSpPr>
          <p:cNvPr id="9"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7056784"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3200" dirty="0"/>
              <a:t>新生児蘇生法について</a:t>
            </a:r>
          </a:p>
        </p:txBody>
      </p:sp>
    </p:spTree>
    <p:extLst>
      <p:ext uri="{BB962C8B-B14F-4D97-AF65-F5344CB8AC3E}">
        <p14:creationId xmlns:p14="http://schemas.microsoft.com/office/powerpoint/2010/main" val="1944899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0" y="1413569"/>
            <a:ext cx="9475685" cy="403244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〇分析対象事例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116</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110</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94.8</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％）の事例でパルスオキシメータが装着されており、このうち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97</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件は人工呼吸実施時に装着されている。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33</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7056784"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3200" dirty="0"/>
              <a:t>新生児蘇生法について</a:t>
            </a:r>
          </a:p>
        </p:txBody>
      </p:sp>
    </p:spTree>
    <p:extLst>
      <p:ext uri="{BB962C8B-B14F-4D97-AF65-F5344CB8AC3E}">
        <p14:creationId xmlns:p14="http://schemas.microsoft.com/office/powerpoint/2010/main" val="2069263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99678" y="1588587"/>
            <a:ext cx="9475685" cy="486554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　出生時に自発呼吸なし、または心拍</a:t>
            </a:r>
            <a:r>
              <a:rPr lang="en-US" altLang="ja-JP" sz="1800" dirty="0">
                <a:solidFill>
                  <a:srgbClr val="000000"/>
                </a:solidFill>
                <a:latin typeface="HG丸ｺﾞｼｯｸM-PRO" panose="020F0600000000000000" pitchFamily="50" charset="-128"/>
                <a:ea typeface="HG丸ｺﾞｼｯｸM-PRO" panose="020F0600000000000000" pitchFamily="50" charset="-128"/>
              </a:rPr>
              <a:t>100</a:t>
            </a:r>
            <a:r>
              <a:rPr lang="ja-JP" altLang="en-US" sz="1800" dirty="0">
                <a:solidFill>
                  <a:srgbClr val="000000"/>
                </a:solidFill>
                <a:latin typeface="HG丸ｺﾞｼｯｸM-PRO" panose="020F0600000000000000" pitchFamily="50" charset="-128"/>
                <a:ea typeface="HG丸ｺﾞｼｯｸM-PRO" panose="020F0600000000000000" pitchFamily="50" charset="-128"/>
              </a:rPr>
              <a:t>回</a:t>
            </a:r>
            <a:r>
              <a:rPr lang="en-US" altLang="ja-JP" sz="180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分未満の事例における生後</a:t>
            </a:r>
            <a:r>
              <a:rPr lang="en-US" altLang="ja-JP" sz="1800" dirty="0">
                <a:solidFill>
                  <a:srgbClr val="000000"/>
                </a:solidFill>
                <a:latin typeface="HG丸ｺﾞｼｯｸM-PRO" panose="020F0600000000000000" pitchFamily="50" charset="-128"/>
                <a:ea typeface="HG丸ｺﾞｼｯｸM-PRO" panose="020F0600000000000000" pitchFamily="50" charset="-128"/>
              </a:rPr>
              <a:t>1</a:t>
            </a:r>
            <a:r>
              <a:rPr lang="ja-JP" altLang="en-US" sz="1800" dirty="0">
                <a:solidFill>
                  <a:srgbClr val="000000"/>
                </a:solidFill>
                <a:latin typeface="HG丸ｺﾞｼｯｸM-PRO" panose="020F0600000000000000" pitchFamily="50" charset="-128"/>
                <a:ea typeface="HG丸ｺﾞｼｯｸM-PRO" panose="020F0600000000000000" pitchFamily="50" charset="-128"/>
              </a:rPr>
              <a:t>分以内の人工吸実施状況</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34</a:t>
            </a:fld>
            <a:endParaRPr lang="en-US" altLang="ja-JP" dirty="0"/>
          </a:p>
        </p:txBody>
      </p:sp>
      <p:pic>
        <p:nvPicPr>
          <p:cNvPr id="5" name="図 4"/>
          <p:cNvPicPr>
            <a:picLocks noChangeAspect="1"/>
          </p:cNvPicPr>
          <p:nvPr/>
        </p:nvPicPr>
        <p:blipFill>
          <a:blip r:embed="rId3"/>
          <a:stretch>
            <a:fillRect/>
          </a:stretch>
        </p:blipFill>
        <p:spPr>
          <a:xfrm>
            <a:off x="1495822" y="2781722"/>
            <a:ext cx="7055052" cy="2934514"/>
          </a:xfrm>
          <a:prstGeom prst="rect">
            <a:avLst/>
          </a:prstGeom>
        </p:spPr>
      </p:pic>
      <p:sp>
        <p:nvSpPr>
          <p:cNvPr id="7"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7056784"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3200" dirty="0"/>
              <a:t>新生児蘇生法について</a:t>
            </a:r>
          </a:p>
        </p:txBody>
      </p:sp>
    </p:spTree>
    <p:extLst>
      <p:ext uri="{BB962C8B-B14F-4D97-AF65-F5344CB8AC3E}">
        <p14:creationId xmlns:p14="http://schemas.microsoft.com/office/powerpoint/2010/main" val="3824812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03244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〇分析対象事例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116</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件のうち、出生時に自発呼吸なし、または</a:t>
            </a: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心拍</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100</a:t>
            </a:r>
            <a:r>
              <a:rPr lang="ja-JP" altLang="en-US" sz="2400" dirty="0">
                <a:solidFill>
                  <a:srgbClr val="000000"/>
                </a:solidFill>
                <a:latin typeface="HG丸ｺﾞｼｯｸM-PRO" panose="020F0600000000000000" pitchFamily="50" charset="-128"/>
                <a:ea typeface="HG丸ｺﾞｼｯｸM-PRO" panose="020F0600000000000000" pitchFamily="50" charset="-128"/>
              </a:rPr>
              <a:t>回</a:t>
            </a:r>
            <a:r>
              <a:rPr lang="en-US" altLang="ja-JP"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分未満の事例は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91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〇このうち生後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分以内に人工呼吸が開始された事例は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74</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81.3</a:t>
            </a:r>
            <a:r>
              <a:rPr lang="ja-JP" altLang="en-US" sz="2400" dirty="0">
                <a:solidFill>
                  <a:srgbClr val="000000"/>
                </a:solidFill>
                <a:latin typeface="HG丸ｺﾞｼｯｸM-PRO" panose="020F0600000000000000" pitchFamily="50" charset="-128"/>
                <a:ea typeface="HG丸ｺﾞｼｯｸM-PRO" panose="020F0600000000000000" pitchFamily="50" charset="-128"/>
              </a:rPr>
              <a:t>％）、生後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分より後に人工呼吸を開始した事例は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12</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13.2</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35</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2" y="114773"/>
            <a:ext cx="7056784"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分析結果⑴ </a:t>
            </a:r>
            <a:endParaRPr lang="en-US" altLang="ja-JP" sz="2400" dirty="0"/>
          </a:p>
          <a:p>
            <a:pPr algn="l"/>
            <a:r>
              <a:rPr lang="ja-JP" altLang="en-US" sz="3200" dirty="0"/>
              <a:t>新生児蘇生法について</a:t>
            </a:r>
          </a:p>
        </p:txBody>
      </p:sp>
    </p:spTree>
    <p:extLst>
      <p:ext uri="{BB962C8B-B14F-4D97-AF65-F5344CB8AC3E}">
        <p14:creationId xmlns:p14="http://schemas.microsoft.com/office/powerpoint/2010/main" val="647859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99678" y="1629594"/>
            <a:ext cx="9475685" cy="486554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4</a:t>
            </a:r>
            <a:r>
              <a:rPr lang="ja-JP" altLang="en-US" sz="1800" dirty="0">
                <a:solidFill>
                  <a:srgbClr val="000000"/>
                </a:solidFill>
                <a:latin typeface="HG丸ｺﾞｼｯｸM-PRO" panose="020F0600000000000000" pitchFamily="50" charset="-128"/>
                <a:ea typeface="HG丸ｺﾞｼｯｸM-PRO" panose="020F0600000000000000" pitchFamily="50" charset="-128"/>
              </a:rPr>
              <a:t>　妊娠中の</a:t>
            </a:r>
            <a:r>
              <a:rPr lang="en-US" altLang="ja-JP" sz="1800" dirty="0">
                <a:solidFill>
                  <a:srgbClr val="000000"/>
                </a:solidFill>
                <a:latin typeface="HG丸ｺﾞｼｯｸM-PRO" panose="020F0600000000000000" pitchFamily="50" charset="-128"/>
                <a:ea typeface="HG丸ｺﾞｼｯｸM-PRO" panose="020F0600000000000000" pitchFamily="50" charset="-128"/>
              </a:rPr>
              <a:t>GBS</a:t>
            </a:r>
            <a:r>
              <a:rPr lang="ja-JP" altLang="en-US" sz="1800" dirty="0">
                <a:solidFill>
                  <a:srgbClr val="000000"/>
                </a:solidFill>
                <a:latin typeface="HG丸ｺﾞｼｯｸM-PRO" panose="020F0600000000000000" pitchFamily="50" charset="-128"/>
                <a:ea typeface="HG丸ｺﾞｼｯｸM-PRO" panose="020F0600000000000000" pitchFamily="50" charset="-128"/>
              </a:rPr>
              <a:t>スクリーニング実施状況と抗菌薬投与</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36</a:t>
            </a:fld>
            <a:endParaRPr lang="en-US" altLang="ja-JP" dirty="0"/>
          </a:p>
        </p:txBody>
      </p:sp>
      <p:pic>
        <p:nvPicPr>
          <p:cNvPr id="3" name="図 2"/>
          <p:cNvPicPr>
            <a:picLocks noChangeAspect="1"/>
          </p:cNvPicPr>
          <p:nvPr/>
        </p:nvPicPr>
        <p:blipFill>
          <a:blip r:embed="rId3"/>
          <a:stretch>
            <a:fillRect/>
          </a:stretch>
        </p:blipFill>
        <p:spPr>
          <a:xfrm>
            <a:off x="775742" y="2421682"/>
            <a:ext cx="8432722" cy="3600400"/>
          </a:xfrm>
          <a:prstGeom prst="rect">
            <a:avLst/>
          </a:prstGeom>
        </p:spPr>
      </p:pic>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640961"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分析結果⑵ </a:t>
            </a:r>
            <a:endParaRPr lang="en-US" altLang="ja-JP" sz="2400" dirty="0"/>
          </a:p>
          <a:p>
            <a:pPr algn="l"/>
            <a:r>
              <a:rPr lang="ja-JP" altLang="en-US" sz="2300" dirty="0"/>
              <a:t>妊娠中の</a:t>
            </a:r>
            <a:r>
              <a:rPr lang="en-US" altLang="ja-JP" sz="2300" dirty="0"/>
              <a:t>GBS</a:t>
            </a:r>
            <a:r>
              <a:rPr lang="ja-JP" altLang="en-US" sz="2300" dirty="0"/>
              <a:t>スクリーニング実施状況と抗菌薬投与について</a:t>
            </a:r>
          </a:p>
        </p:txBody>
      </p:sp>
    </p:spTree>
    <p:extLst>
      <p:ext uri="{BB962C8B-B14F-4D97-AF65-F5344CB8AC3E}">
        <p14:creationId xmlns:p14="http://schemas.microsoft.com/office/powerpoint/2010/main" val="260658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03244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〇分析対象事例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43</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件のうち、早発型</a:t>
            </a:r>
            <a:r>
              <a:rPr lang="en-US" altLang="ja-JP" sz="24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400" dirty="0">
                <a:solidFill>
                  <a:srgbClr val="000000"/>
                </a:solidFill>
                <a:latin typeface="HG丸ｺﾞｼｯｸM-PRO" panose="020F0600000000000000" pitchFamily="50" charset="-128"/>
                <a:ea typeface="HG丸ｺﾞｼｯｸM-PRO" panose="020F0600000000000000" pitchFamily="50" charset="-128"/>
              </a:rPr>
              <a:t>感染症が脳性麻痺発症の主たる原因とされた事例において、</a:t>
            </a:r>
            <a:r>
              <a:rPr lang="en-US" altLang="ja-JP" sz="2400" dirty="0">
                <a:solidFill>
                  <a:srgbClr val="000000"/>
                </a:solidFill>
                <a:latin typeface="HG丸ｺﾞｼｯｸM-PRO" panose="020F0600000000000000" pitchFamily="50" charset="-128"/>
                <a:ea typeface="HG丸ｺﾞｼｯｸM-PRO" panose="020F0600000000000000" pitchFamily="50" charset="-128"/>
              </a:rPr>
              <a:t>13</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72.2</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％）が</a:t>
            </a:r>
            <a:r>
              <a:rPr lang="en-US" altLang="ja-JP" sz="24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スクリーニングの結果は陰性であった。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〇そのうち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9</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件は、「産婦人科診療ガイドライン－産科編</a:t>
            </a:r>
            <a:r>
              <a:rPr lang="en-US" altLang="ja-JP" sz="2400" dirty="0">
                <a:solidFill>
                  <a:srgbClr val="000000"/>
                </a:solidFill>
                <a:latin typeface="HG丸ｺﾞｼｯｸM-PRO" panose="020F0600000000000000" pitchFamily="50" charset="-128"/>
                <a:ea typeface="HG丸ｺﾞｼｯｸM-PRO" panose="020F0600000000000000" pitchFamily="50" charset="-128"/>
              </a:rPr>
              <a:t>2017</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」で推奨されている、分娩前</a:t>
            </a:r>
            <a:r>
              <a:rPr lang="en-US" altLang="ja-JP" sz="2400" dirty="0">
                <a:solidFill>
                  <a:srgbClr val="000000"/>
                </a:solidFill>
                <a:latin typeface="HG丸ｺﾞｼｯｸM-PRO" panose="020F0600000000000000" pitchFamily="50" charset="-128"/>
                <a:ea typeface="HG丸ｺﾞｼｯｸM-PRO" panose="020F0600000000000000" pitchFamily="50" charset="-128"/>
              </a:rPr>
              <a:t>5</a:t>
            </a:r>
            <a:r>
              <a:rPr lang="ja-JP" altLang="en-US" sz="2400" dirty="0">
                <a:solidFill>
                  <a:srgbClr val="000000"/>
                </a:solidFill>
                <a:latin typeface="HG丸ｺﾞｼｯｸM-PRO" panose="020F0600000000000000" pitchFamily="50" charset="-128"/>
                <a:ea typeface="HG丸ｺﾞｼｯｸM-PRO" panose="020F0600000000000000" pitchFamily="50" charset="-128"/>
              </a:rPr>
              <a:t>週間以内にスクリーニングが実施されていた。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37</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8568953"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分析結果⑵ </a:t>
            </a:r>
            <a:endParaRPr lang="en-US" altLang="ja-JP" sz="2400" dirty="0"/>
          </a:p>
          <a:p>
            <a:pPr algn="l"/>
            <a:r>
              <a:rPr lang="ja-JP" altLang="en-US" sz="2300" dirty="0"/>
              <a:t>妊娠中の</a:t>
            </a:r>
            <a:r>
              <a:rPr lang="en-US" altLang="ja-JP" sz="2300" dirty="0"/>
              <a:t>GBS</a:t>
            </a:r>
            <a:r>
              <a:rPr lang="ja-JP" altLang="en-US" sz="2300" dirty="0"/>
              <a:t>スクリーニング実施状況と抗菌薬投与について</a:t>
            </a:r>
          </a:p>
        </p:txBody>
      </p:sp>
    </p:spTree>
    <p:extLst>
      <p:ext uri="{BB962C8B-B14F-4D97-AF65-F5344CB8AC3E}">
        <p14:creationId xmlns:p14="http://schemas.microsoft.com/office/powerpoint/2010/main" val="247247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343693" y="1629594"/>
            <a:ext cx="8640961" cy="486554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5</a:t>
            </a:r>
            <a:r>
              <a:rPr lang="ja-JP" altLang="en-US" sz="1800" dirty="0">
                <a:solidFill>
                  <a:srgbClr val="000000"/>
                </a:solidFill>
                <a:latin typeface="HG丸ｺﾞｼｯｸM-PRO" panose="020F0600000000000000" pitchFamily="50" charset="-128"/>
                <a:ea typeface="HG丸ｺﾞｼｯｸM-PRO" panose="020F0600000000000000" pitchFamily="50" charset="-128"/>
              </a:rPr>
              <a:t>　入院中に精査のきっかけとなった症状</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38</a:t>
            </a:fld>
            <a:endParaRPr lang="en-US" altLang="ja-JP" dirty="0"/>
          </a:p>
        </p:txBody>
      </p:sp>
      <p:pic>
        <p:nvPicPr>
          <p:cNvPr id="10" name="図 9"/>
          <p:cNvPicPr>
            <a:picLocks noChangeAspect="1"/>
          </p:cNvPicPr>
          <p:nvPr/>
        </p:nvPicPr>
        <p:blipFill>
          <a:blip r:embed="rId3"/>
          <a:stretch>
            <a:fillRect/>
          </a:stretch>
        </p:blipFill>
        <p:spPr>
          <a:xfrm>
            <a:off x="1711846" y="2061642"/>
            <a:ext cx="5999783" cy="4110047"/>
          </a:xfrm>
          <a:prstGeom prst="rect">
            <a:avLst/>
          </a:prstGeom>
        </p:spPr>
      </p:pic>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7344817"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分析結果⑵ </a:t>
            </a:r>
            <a:endParaRPr lang="en-US" altLang="ja-JP" sz="2400" dirty="0"/>
          </a:p>
          <a:p>
            <a:pPr algn="l"/>
            <a:r>
              <a:rPr lang="ja-JP" altLang="en-US" sz="2800" dirty="0"/>
              <a:t>入院中に精査の原因となった症状について</a:t>
            </a:r>
          </a:p>
        </p:txBody>
      </p:sp>
    </p:spTree>
    <p:extLst>
      <p:ext uri="{BB962C8B-B14F-4D97-AF65-F5344CB8AC3E}">
        <p14:creationId xmlns:p14="http://schemas.microsoft.com/office/powerpoint/2010/main" val="94141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C69E203-2C8B-4698-98C3-BE099FB7B728}"/>
              </a:ext>
            </a:extLst>
          </p:cNvPr>
          <p:cNvSpPr>
            <a:spLocks noGrp="1" noChangeArrowheads="1"/>
          </p:cNvSpPr>
          <p:nvPr>
            <p:ph type="title"/>
          </p:nvPr>
        </p:nvSpPr>
        <p:spPr>
          <a:xfrm>
            <a:off x="480727" y="106903"/>
            <a:ext cx="7124620" cy="847725"/>
          </a:xfrm>
        </p:spPr>
        <p:txBody>
          <a:bodyPr/>
          <a:lstStyle/>
          <a:p>
            <a:pPr eaLnBrk="1" hangingPunct="1">
              <a:defRPr/>
            </a:pPr>
            <a:r>
              <a:rPr lang="ja-JP" altLang="en-US" sz="3200" dirty="0"/>
              <a:t>制度の改定（一般審査基準）</a:t>
            </a:r>
          </a:p>
        </p:txBody>
      </p:sp>
      <p:grpSp>
        <p:nvGrpSpPr>
          <p:cNvPr id="6" name="グループ化 5">
            <a:extLst>
              <a:ext uri="{FF2B5EF4-FFF2-40B4-BE49-F238E27FC236}">
                <a16:creationId xmlns:a16="http://schemas.microsoft.com/office/drawing/2014/main" id="{A8C047E3-19A4-4063-8D2F-46DAE44BC9C4}"/>
              </a:ext>
            </a:extLst>
          </p:cNvPr>
          <p:cNvGrpSpPr/>
          <p:nvPr/>
        </p:nvGrpSpPr>
        <p:grpSpPr>
          <a:xfrm>
            <a:off x="155575" y="1338263"/>
            <a:ext cx="9244013" cy="4484687"/>
            <a:chOff x="155575" y="1338263"/>
            <a:chExt cx="9244013" cy="4484687"/>
          </a:xfrm>
        </p:grpSpPr>
        <p:pic>
          <p:nvPicPr>
            <p:cNvPr id="9" name="図 6">
              <a:extLst>
                <a:ext uri="{FF2B5EF4-FFF2-40B4-BE49-F238E27FC236}">
                  <a16:creationId xmlns:a16="http://schemas.microsoft.com/office/drawing/2014/main" id="{B6B0D026-57FB-4347-B5AB-0AF9909257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38263"/>
              <a:ext cx="9244013"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EC22121A-8F93-44FA-BA5B-7EAFF8D47B01}"/>
                </a:ext>
              </a:extLst>
            </p:cNvPr>
            <p:cNvSpPr txBox="1"/>
            <p:nvPr/>
          </p:nvSpPr>
          <p:spPr>
            <a:xfrm>
              <a:off x="279401" y="1557087"/>
              <a:ext cx="4140200" cy="523220"/>
            </a:xfrm>
            <a:prstGeom prst="rect">
              <a:avLst/>
            </a:prstGeom>
            <a:solidFill>
              <a:schemeClr val="bg1"/>
            </a:solidFill>
          </p:spPr>
          <p:txBody>
            <a:bodyPr wrap="square" rtlCol="0">
              <a:spAutoFit/>
            </a:bodyPr>
            <a:lstStyle/>
            <a:p>
              <a:pPr algn="ctr"/>
              <a:r>
                <a:rPr kumimoji="1" lang="ja-JP" altLang="en-US" sz="1400" dirty="0"/>
                <a:t>改定前</a:t>
              </a:r>
              <a:endParaRPr kumimoji="1" lang="en-US" altLang="ja-JP" sz="1400" dirty="0"/>
            </a:p>
            <a:p>
              <a:pPr algn="ctr"/>
              <a:r>
                <a:rPr kumimoji="1" lang="ja-JP" altLang="en-US" sz="1400" dirty="0"/>
                <a:t>（</a:t>
              </a:r>
              <a:r>
                <a:rPr kumimoji="1" lang="en-US" altLang="ja-JP" sz="1400" dirty="0"/>
                <a:t>2009</a:t>
              </a:r>
              <a:r>
                <a:rPr kumimoji="1" lang="ja-JP" altLang="en-US" sz="1400" dirty="0"/>
                <a:t>年から</a:t>
              </a:r>
              <a:r>
                <a:rPr kumimoji="1" lang="en-US" altLang="ja-JP" sz="1400" dirty="0"/>
                <a:t>2014</a:t>
              </a:r>
              <a:r>
                <a:rPr kumimoji="1" lang="ja-JP" altLang="en-US" sz="1400" dirty="0"/>
                <a:t>年までに出生した児に適用）</a:t>
              </a:r>
            </a:p>
          </p:txBody>
        </p:sp>
        <p:sp>
          <p:nvSpPr>
            <p:cNvPr id="13" name="テキスト ボックス 12">
              <a:extLst>
                <a:ext uri="{FF2B5EF4-FFF2-40B4-BE49-F238E27FC236}">
                  <a16:creationId xmlns:a16="http://schemas.microsoft.com/office/drawing/2014/main" id="{2DAD2619-34F4-4D73-AFFC-41DAE77A7864}"/>
                </a:ext>
              </a:extLst>
            </p:cNvPr>
            <p:cNvSpPr txBox="1"/>
            <p:nvPr/>
          </p:nvSpPr>
          <p:spPr>
            <a:xfrm>
              <a:off x="5499099" y="1557087"/>
              <a:ext cx="3721101" cy="523220"/>
            </a:xfrm>
            <a:prstGeom prst="rect">
              <a:avLst/>
            </a:prstGeom>
            <a:solidFill>
              <a:schemeClr val="bg1"/>
            </a:solidFill>
          </p:spPr>
          <p:txBody>
            <a:bodyPr wrap="square" rtlCol="0">
              <a:spAutoFit/>
            </a:bodyPr>
            <a:lstStyle/>
            <a:p>
              <a:pPr algn="ctr"/>
              <a:r>
                <a:rPr kumimoji="1" lang="ja-JP" altLang="en-US" sz="1400" dirty="0"/>
                <a:t>改定後</a:t>
              </a:r>
              <a:endParaRPr kumimoji="1" lang="en-US" altLang="ja-JP" sz="1400" dirty="0"/>
            </a:p>
            <a:p>
              <a:pPr algn="ctr"/>
              <a:r>
                <a:rPr kumimoji="1" lang="ja-JP" altLang="en-US" sz="1400" dirty="0"/>
                <a:t>（</a:t>
              </a:r>
              <a:r>
                <a:rPr kumimoji="1" lang="en-US" altLang="ja-JP" sz="1400" dirty="0"/>
                <a:t>2015</a:t>
              </a:r>
              <a:r>
                <a:rPr kumimoji="1" lang="ja-JP" altLang="en-US" sz="1400" dirty="0"/>
                <a:t>年以降に出生した児に適用）</a:t>
              </a:r>
            </a:p>
          </p:txBody>
        </p:sp>
      </p:grpSp>
      <p:sp>
        <p:nvSpPr>
          <p:cNvPr id="14" name="角丸四角形 4">
            <a:extLst>
              <a:ext uri="{FF2B5EF4-FFF2-40B4-BE49-F238E27FC236}">
                <a16:creationId xmlns:a16="http://schemas.microsoft.com/office/drawing/2014/main" id="{20A68235-D562-4FE4-B7A1-2A7FA4A61FFB}"/>
              </a:ext>
            </a:extLst>
          </p:cNvPr>
          <p:cNvSpPr>
            <a:spLocks noChangeArrowheads="1"/>
          </p:cNvSpPr>
          <p:nvPr/>
        </p:nvSpPr>
        <p:spPr bwMode="auto">
          <a:xfrm>
            <a:off x="155575" y="5822950"/>
            <a:ext cx="9244013" cy="661988"/>
          </a:xfrm>
          <a:prstGeom prst="roundRect">
            <a:avLst>
              <a:gd name="adj" fmla="val 16667"/>
            </a:avLst>
          </a:prstGeom>
          <a:gradFill rotWithShape="1">
            <a:gsLst>
              <a:gs pos="0">
                <a:srgbClr val="FFFFFF"/>
              </a:gs>
              <a:gs pos="100000">
                <a:srgbClr val="FFD937"/>
              </a:gs>
            </a:gsLst>
            <a:path path="rect">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FF0000"/>
                </a:solidFill>
                <a:ea typeface="HG丸ｺﾞｼｯｸM-PRO" panose="020F0600000000000000" pitchFamily="50" charset="-128"/>
              </a:rPr>
              <a:t>２０１５年１月以降は改定前・後の基準が並存し、児の出生年によって適用される基準が異なります。</a:t>
            </a:r>
          </a:p>
        </p:txBody>
      </p:sp>
      <p:sp>
        <p:nvSpPr>
          <p:cNvPr id="2" name="スライド番号プレースホルダー 1">
            <a:extLst>
              <a:ext uri="{FF2B5EF4-FFF2-40B4-BE49-F238E27FC236}">
                <a16:creationId xmlns:a16="http://schemas.microsoft.com/office/drawing/2014/main" id="{E98247C0-FA81-493F-93AC-FC041BB35834}"/>
              </a:ext>
            </a:extLst>
          </p:cNvPr>
          <p:cNvSpPr>
            <a:spLocks noGrp="1"/>
          </p:cNvSpPr>
          <p:nvPr>
            <p:ph type="sldNum" sz="quarter" idx="12"/>
          </p:nvPr>
        </p:nvSpPr>
        <p:spPr/>
        <p:txBody>
          <a:bodyPr/>
          <a:lstStyle/>
          <a:p>
            <a:pPr>
              <a:defRPr/>
            </a:pPr>
            <a:fld id="{930F64EC-FE0A-4460-B896-894E0E1B6F85}" type="slidenum">
              <a:rPr lang="ja-JP" altLang="en-US" smtClean="0"/>
              <a:pPr>
                <a:defRPr/>
              </a:pPr>
              <a:t>3</a:t>
            </a:fld>
            <a:endParaRPr lang="en-US" altLang="ja-JP" dirty="0"/>
          </a:p>
        </p:txBody>
      </p:sp>
    </p:spTree>
    <p:extLst>
      <p:ext uri="{BB962C8B-B14F-4D97-AF65-F5344CB8AC3E}">
        <p14:creationId xmlns:p14="http://schemas.microsoft.com/office/powerpoint/2010/main" val="2211846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03244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〇入院中に精査のきっかけとなった症状を呈した事例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18</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14</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77.8</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％）が早発型</a:t>
            </a:r>
            <a:r>
              <a:rPr lang="en-US" altLang="ja-JP" sz="24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400" dirty="0">
                <a:solidFill>
                  <a:srgbClr val="000000"/>
                </a:solidFill>
                <a:latin typeface="HG丸ｺﾞｼｯｸM-PRO" panose="020F0600000000000000" pitchFamily="50" charset="-128"/>
                <a:ea typeface="HG丸ｺﾞｼｯｸM-PRO" panose="020F0600000000000000" pitchFamily="50" charset="-128"/>
              </a:rPr>
              <a:t>感染症であった。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〇入院中に精査のきっかけとなった症状は、多呼吸、呻吟などの呼吸障害が最も多い。</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39</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7344817"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分析結果⑵ </a:t>
            </a:r>
            <a:endParaRPr lang="en-US" altLang="ja-JP" sz="2400" dirty="0"/>
          </a:p>
          <a:p>
            <a:pPr algn="l"/>
            <a:r>
              <a:rPr lang="ja-JP" altLang="en-US" sz="2800" dirty="0"/>
              <a:t>入院中に精査の原因となった症状について</a:t>
            </a:r>
          </a:p>
        </p:txBody>
      </p:sp>
    </p:spTree>
    <p:extLst>
      <p:ext uri="{BB962C8B-B14F-4D97-AF65-F5344CB8AC3E}">
        <p14:creationId xmlns:p14="http://schemas.microsoft.com/office/powerpoint/2010/main" val="374312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343693" y="1629594"/>
            <a:ext cx="8640961" cy="486554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表</a:t>
            </a:r>
            <a:r>
              <a:rPr lang="en-US" altLang="ja-JP" sz="1800" dirty="0">
                <a:solidFill>
                  <a:srgbClr val="000000"/>
                </a:solidFill>
                <a:latin typeface="HG丸ｺﾞｼｯｸM-PRO" panose="020F0600000000000000" pitchFamily="50" charset="-128"/>
                <a:ea typeface="HG丸ｺﾞｼｯｸM-PRO" panose="020F0600000000000000" pitchFamily="50" charset="-128"/>
              </a:rPr>
              <a:t>3</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Ⅳ</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6</a:t>
            </a:r>
            <a:r>
              <a:rPr lang="ja-JP" altLang="en-US" sz="1800" dirty="0">
                <a:solidFill>
                  <a:srgbClr val="000000"/>
                </a:solidFill>
                <a:latin typeface="HG丸ｺﾞｼｯｸM-PRO" panose="020F0600000000000000" pitchFamily="50" charset="-128"/>
                <a:ea typeface="HG丸ｺﾞｼｯｸM-PRO" panose="020F0600000000000000" pitchFamily="50" charset="-128"/>
              </a:rPr>
              <a:t>　退院後に受診のきっかけとなった症状</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40</a:t>
            </a:fld>
            <a:endParaRPr lang="en-US" altLang="ja-JP" dirty="0"/>
          </a:p>
        </p:txBody>
      </p:sp>
      <p:sp>
        <p:nvSpPr>
          <p:cNvPr id="6"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7704857"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分析結果⑵ </a:t>
            </a:r>
            <a:endParaRPr lang="en-US" altLang="ja-JP" sz="2400" dirty="0"/>
          </a:p>
          <a:p>
            <a:pPr algn="l"/>
            <a:r>
              <a:rPr lang="ja-JP" altLang="en-US" sz="2800" dirty="0"/>
              <a:t>退院後に受診のきっかけとなった症状について</a:t>
            </a:r>
          </a:p>
        </p:txBody>
      </p:sp>
      <p:pic>
        <p:nvPicPr>
          <p:cNvPr id="7" name="図 6"/>
          <p:cNvPicPr>
            <a:picLocks noChangeAspect="1"/>
          </p:cNvPicPr>
          <p:nvPr/>
        </p:nvPicPr>
        <p:blipFill>
          <a:blip r:embed="rId3"/>
          <a:stretch>
            <a:fillRect/>
          </a:stretch>
        </p:blipFill>
        <p:spPr>
          <a:xfrm>
            <a:off x="1037017" y="2637705"/>
            <a:ext cx="7011533" cy="3376881"/>
          </a:xfrm>
          <a:prstGeom prst="rect">
            <a:avLst/>
          </a:prstGeom>
        </p:spPr>
      </p:pic>
    </p:spTree>
    <p:extLst>
      <p:ext uri="{BB962C8B-B14F-4D97-AF65-F5344CB8AC3E}">
        <p14:creationId xmlns:p14="http://schemas.microsoft.com/office/powerpoint/2010/main" val="3229697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03244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〇退院後に受診のきっかけとなった症状を呈した事例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25</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21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400" dirty="0">
                <a:solidFill>
                  <a:srgbClr val="000000"/>
                </a:solidFill>
                <a:latin typeface="HG丸ｺﾞｼｯｸM-PRO" panose="020F0600000000000000" pitchFamily="50" charset="-128"/>
                <a:ea typeface="HG丸ｺﾞｼｯｸM-PRO" panose="020F0600000000000000" pitchFamily="50" charset="-128"/>
              </a:rPr>
              <a:t>84%</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）が遅発型</a:t>
            </a:r>
            <a:r>
              <a:rPr lang="en-US" altLang="ja-JP" sz="24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400" dirty="0">
                <a:solidFill>
                  <a:srgbClr val="000000"/>
                </a:solidFill>
                <a:latin typeface="HG丸ｺﾞｼｯｸM-PRO" panose="020F0600000000000000" pitchFamily="50" charset="-128"/>
                <a:ea typeface="HG丸ｺﾞｼｯｸM-PRO" panose="020F0600000000000000" pitchFamily="50" charset="-128"/>
              </a:rPr>
              <a:t>感染症であった。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〇退院後に受診のきっかけとなった症状においては、哺乳不良が最も多く、次いで活気不良、発熱が多い。</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41</a:t>
            </a:fld>
            <a:endParaRPr lang="en-US" altLang="ja-JP" dirty="0"/>
          </a:p>
        </p:txBody>
      </p:sp>
      <p:sp>
        <p:nvSpPr>
          <p:cNvPr id="5" name="タイトル 6">
            <a:extLst>
              <a:ext uri="{FF2B5EF4-FFF2-40B4-BE49-F238E27FC236}">
                <a16:creationId xmlns:a16="http://schemas.microsoft.com/office/drawing/2014/main" id="{68E04DF2-381C-4CA6-AD94-81829DA228EB}"/>
              </a:ext>
            </a:extLst>
          </p:cNvPr>
          <p:cNvSpPr txBox="1">
            <a:spLocks/>
          </p:cNvSpPr>
          <p:nvPr/>
        </p:nvSpPr>
        <p:spPr>
          <a:xfrm>
            <a:off x="1495821" y="114773"/>
            <a:ext cx="7704857" cy="89207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a:r>
              <a:rPr lang="ja-JP" altLang="en-US" sz="2400" dirty="0"/>
              <a:t>分析結果⑵ </a:t>
            </a:r>
            <a:endParaRPr lang="en-US" altLang="ja-JP" sz="2400" dirty="0"/>
          </a:p>
          <a:p>
            <a:pPr algn="l"/>
            <a:r>
              <a:rPr lang="ja-JP" altLang="en-US" sz="2800" dirty="0"/>
              <a:t>退院後に受診のきっかけとなった症状について</a:t>
            </a:r>
          </a:p>
        </p:txBody>
      </p:sp>
    </p:spTree>
    <p:extLst>
      <p:ext uri="{BB962C8B-B14F-4D97-AF65-F5344CB8AC3E}">
        <p14:creationId xmlns:p14="http://schemas.microsoft.com/office/powerpoint/2010/main" val="630574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）児娩出前の胎児心拍数陣痛図で基線細変動の減少や消失、　　一過性頻脈の消失、波形分類にあてはまらない波形を認めた場合は、新生児仮死で出生する可能性を考慮し、新生児蘇生が行えるように準備して分娩に臨むことが勧められる。</a:t>
            </a:r>
          </a:p>
          <a:p>
            <a:pPr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また、新生児仮死を認め新生児蘇生を実施しても臍帯動脈血ガス分析で酸血症を認めない事例は、出生時には既に中枢神経障害を発症している場合もあることから、生後早期に脳神経症状を認める可能性を念頭に観察を行う必要が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42</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a:t>
            </a:r>
            <a:r>
              <a:rPr lang="ja-JP" altLang="en-US" sz="3200" dirty="0">
                <a:latin typeface="メイリオ" panose="020B0604030504040204" pitchFamily="50" charset="-128"/>
                <a:ea typeface="メイリオ" panose="020B0604030504040204" pitchFamily="50" charset="-128"/>
              </a:rPr>
              <a:t>・</a:t>
            </a:r>
            <a:r>
              <a:rPr lang="ja-JP" altLang="en-US" sz="3200" dirty="0"/>
              <a:t>小児科医療関係者に対する提言</a:t>
            </a:r>
          </a:p>
        </p:txBody>
      </p:sp>
    </p:spTree>
    <p:extLst>
      <p:ext uri="{BB962C8B-B14F-4D97-AF65-F5344CB8AC3E}">
        <p14:creationId xmlns:p14="http://schemas.microsoft.com/office/powerpoint/2010/main" val="328665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）新生児蘇生を実施した場合は、アプガースコアや臍帯動脈血ガス分析値にかかわらず小児科に診察や管理を依頼することが望まれる。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特に、気管挿管、胸骨圧迫、アドレナリン投与を行った場合は、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NICU</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での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治療や観察が不可欠となるため、小児科に管理を依頼する必要がある。</a:t>
            </a:r>
          </a:p>
          <a:p>
            <a:pPr eaLnBrk="1" hangingPunct="1">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また、バッグ・マスクによる人工呼吸のみで自発呼吸がみられ心拍が正常となった場合にも、呼吸循環の管理、代謝・電解質の補正など</a:t>
            </a:r>
            <a:r>
              <a:rPr lang="en-US" altLang="ja-JP" sz="2000" dirty="0">
                <a:solidFill>
                  <a:srgbClr val="000000"/>
                </a:solidFill>
                <a:latin typeface="HG丸ｺﾞｼｯｸM-PRO" panose="020F0600000000000000" pitchFamily="50" charset="-128"/>
                <a:ea typeface="HG丸ｺﾞｼｯｸM-PRO" panose="020F0600000000000000" pitchFamily="50" charset="-128"/>
              </a:rPr>
              <a:t>NICU</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での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治療や観察が必要となる可能性を考慮し、小児科に診察または管理を依頼することが望まれる。その結果、</a:t>
            </a:r>
            <a:r>
              <a:rPr lang="en-US" altLang="ja-JP" sz="2000" dirty="0">
                <a:solidFill>
                  <a:srgbClr val="000000"/>
                </a:solidFill>
                <a:latin typeface="HG丸ｺﾞｼｯｸM-PRO" panose="020F0600000000000000" pitchFamily="50" charset="-128"/>
                <a:ea typeface="HG丸ｺﾞｼｯｸM-PRO" panose="020F0600000000000000" pitchFamily="50" charset="-128"/>
              </a:rPr>
              <a:t>NICU</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での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治療や観察は不要であると判断された場合は、母児ともに退院までの期間を過ごすことができるよう、分娩機関と小児科で連携を図ることも重要である。</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43</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a:t>
            </a:r>
            <a:r>
              <a:rPr lang="ja-JP" altLang="en-US" sz="3200" dirty="0">
                <a:latin typeface="メイリオ" panose="020B0604030504040204" pitchFamily="50" charset="-128"/>
                <a:ea typeface="メイリオ" panose="020B0604030504040204" pitchFamily="50" charset="-128"/>
              </a:rPr>
              <a:t>・</a:t>
            </a:r>
            <a:r>
              <a:rPr lang="ja-JP" altLang="en-US" sz="3200" dirty="0"/>
              <a:t>小児科医療関係者に対する提言</a:t>
            </a:r>
          </a:p>
        </p:txBody>
      </p:sp>
    </p:spTree>
    <p:extLst>
      <p:ext uri="{BB962C8B-B14F-4D97-AF65-F5344CB8AC3E}">
        <p14:creationId xmlns:p14="http://schemas.microsoft.com/office/powerpoint/2010/main" val="2544531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）出生後、自発呼吸がない、または心拍</a:t>
            </a:r>
            <a:r>
              <a:rPr lang="en-US" altLang="ja-JP" sz="2400" dirty="0">
                <a:solidFill>
                  <a:srgbClr val="000000"/>
                </a:solidFill>
                <a:latin typeface="HG丸ｺﾞｼｯｸM-PRO" panose="020F0600000000000000" pitchFamily="50" charset="-128"/>
                <a:ea typeface="HG丸ｺﾞｼｯｸM-PRO" panose="020F0600000000000000" pitchFamily="50" charset="-128"/>
              </a:rPr>
              <a:t>100</a:t>
            </a:r>
            <a:r>
              <a:rPr lang="ja-JP" altLang="en-US" sz="2400" dirty="0">
                <a:solidFill>
                  <a:srgbClr val="000000"/>
                </a:solidFill>
                <a:latin typeface="HG丸ｺﾞｼｯｸM-PRO" panose="020F0600000000000000" pitchFamily="50" charset="-128"/>
                <a:ea typeface="HG丸ｺﾞｼｯｸM-PRO" panose="020F0600000000000000" pitchFamily="50" charset="-128"/>
              </a:rPr>
              <a:t>回</a:t>
            </a:r>
            <a:r>
              <a:rPr lang="en-US" altLang="ja-JP"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分未満であった場合、日本版救急蘇生ガイドライン</a:t>
            </a:r>
            <a:r>
              <a:rPr lang="en-US" altLang="ja-JP" sz="2400" dirty="0">
                <a:solidFill>
                  <a:srgbClr val="000000"/>
                </a:solidFill>
                <a:latin typeface="HG丸ｺﾞｼｯｸM-PRO" panose="020F0600000000000000" pitchFamily="50" charset="-128"/>
                <a:ea typeface="HG丸ｺﾞｼｯｸM-PRO" panose="020F0600000000000000" pitchFamily="50" charset="-128"/>
              </a:rPr>
              <a:t>2015</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に基づく</a:t>
            </a:r>
            <a:r>
              <a:rPr lang="en-US" altLang="ja-JP" sz="2400" dirty="0">
                <a:solidFill>
                  <a:srgbClr val="000000"/>
                </a:solidFill>
                <a:latin typeface="HG丸ｺﾞｼｯｸM-PRO" panose="020F0600000000000000" pitchFamily="50" charset="-128"/>
                <a:ea typeface="HG丸ｺﾞｼｯｸM-PRO" panose="020F0600000000000000" pitchFamily="50" charset="-128"/>
              </a:rPr>
              <a:t>NCPR</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のアルゴリズムに従い、保温のための処置と気道開通およびバッグ・マスクによる人工呼吸のための体位をとり、遅くとも</a:t>
            </a:r>
            <a:r>
              <a:rPr lang="en-US" altLang="ja-JP" sz="2400" dirty="0">
                <a:solidFill>
                  <a:srgbClr val="000000"/>
                </a:solidFill>
                <a:latin typeface="HG丸ｺﾞｼｯｸM-PRO" panose="020F0600000000000000" pitchFamily="50" charset="-128"/>
                <a:ea typeface="HG丸ｺﾞｼｯｸM-PRO" panose="020F0600000000000000" pitchFamily="50" charset="-128"/>
              </a:rPr>
              <a:t>60</a:t>
            </a:r>
            <a:r>
              <a:rPr lang="ja-JP" altLang="en-US" sz="2400" dirty="0">
                <a:solidFill>
                  <a:srgbClr val="000000"/>
                </a:solidFill>
                <a:latin typeface="HG丸ｺﾞｼｯｸM-PRO" panose="020F0600000000000000" pitchFamily="50" charset="-128"/>
                <a:ea typeface="HG丸ｺﾞｼｯｸM-PRO" panose="020F0600000000000000" pitchFamily="50" charset="-128"/>
              </a:rPr>
              <a:t>秒以内には有効な人工呼吸を開始する必要がある。</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44</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a:t>
            </a:r>
            <a:r>
              <a:rPr lang="ja-JP" altLang="en-US" sz="3200" dirty="0">
                <a:latin typeface="メイリオ" panose="020B0604030504040204" pitchFamily="50" charset="-128"/>
                <a:ea typeface="メイリオ" panose="020B0604030504040204" pitchFamily="50" charset="-128"/>
              </a:rPr>
              <a:t>・</a:t>
            </a:r>
            <a:r>
              <a:rPr lang="ja-JP" altLang="en-US" sz="3200" dirty="0"/>
              <a:t>小児科医療関係者に対する提言</a:t>
            </a:r>
          </a:p>
        </p:txBody>
      </p:sp>
    </p:spTree>
    <p:extLst>
      <p:ext uri="{BB962C8B-B14F-4D97-AF65-F5344CB8AC3E}">
        <p14:creationId xmlns:p14="http://schemas.microsoft.com/office/powerpoint/2010/main" val="3920121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4</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）分娩機関で経過観察中の新生児に呼吸障害を認めた場合は、妊娠中の</a:t>
            </a:r>
            <a:r>
              <a:rPr lang="en-US" altLang="ja-JP" sz="24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スクリーニングの結果が陰性であれば早発型</a:t>
            </a:r>
            <a:r>
              <a:rPr lang="en-US" altLang="ja-JP" sz="24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400" dirty="0">
                <a:solidFill>
                  <a:srgbClr val="000000"/>
                </a:solidFill>
                <a:latin typeface="HG丸ｺﾞｼｯｸM-PRO" panose="020F0600000000000000" pitchFamily="50" charset="-128"/>
                <a:ea typeface="HG丸ｺﾞｼｯｸM-PRO" panose="020F0600000000000000" pitchFamily="50" charset="-128"/>
              </a:rPr>
              <a:t>感染症を発症しないとはいえないことや、新生児は呼吸器以外の疾患でも全身症状のひとつとして呼吸障害を呈することが多いことを考慮し、症状の推移の観察や、発熱、低体温、皮膚色がすぐれないなどの新生児感染症が疑われる症状の有無の観察を行い、全身状態を把握して呼吸器の疾患との鑑別を行うことが必要である。</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45</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a:t>
            </a:r>
            <a:r>
              <a:rPr lang="ja-JP" altLang="en-US" sz="3200" dirty="0">
                <a:latin typeface="メイリオ" panose="020B0604030504040204" pitchFamily="50" charset="-128"/>
                <a:ea typeface="メイリオ" panose="020B0604030504040204" pitchFamily="50" charset="-128"/>
              </a:rPr>
              <a:t>・</a:t>
            </a:r>
            <a:r>
              <a:rPr lang="ja-JP" altLang="en-US" sz="3200" dirty="0"/>
              <a:t>小児科医療関係者に対する提言</a:t>
            </a:r>
          </a:p>
        </p:txBody>
      </p:sp>
    </p:spTree>
    <p:extLst>
      <p:ext uri="{BB962C8B-B14F-4D97-AF65-F5344CB8AC3E}">
        <p14:creationId xmlns:p14="http://schemas.microsoft.com/office/powerpoint/2010/main" val="3125224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5</a:t>
            </a:r>
            <a:r>
              <a:rPr lang="ja-JP" altLang="en-US" sz="2400" dirty="0">
                <a:solidFill>
                  <a:srgbClr val="000000"/>
                </a:solidFill>
                <a:latin typeface="HG丸ｺﾞｼｯｸM-PRO" panose="020F0600000000000000" pitchFamily="50" charset="-128"/>
                <a:ea typeface="HG丸ｺﾞｼｯｸM-PRO" panose="020F0600000000000000" pitchFamily="50" charset="-128"/>
              </a:rPr>
              <a:t>）遅発型</a:t>
            </a:r>
            <a:r>
              <a:rPr lang="en-US" altLang="ja-JP" sz="2400" dirty="0">
                <a:solidFill>
                  <a:srgbClr val="000000"/>
                </a:solidFill>
                <a:latin typeface="HG丸ｺﾞｼｯｸM-PRO" panose="020F0600000000000000" pitchFamily="50" charset="-128"/>
                <a:ea typeface="HG丸ｺﾞｼｯｸM-PRO" panose="020F0600000000000000" pitchFamily="50" charset="-128"/>
              </a:rPr>
              <a:t>GBS</a:t>
            </a:r>
            <a:r>
              <a:rPr lang="ja-JP" altLang="en-US" sz="2400" dirty="0">
                <a:solidFill>
                  <a:srgbClr val="000000"/>
                </a:solidFill>
                <a:latin typeface="HG丸ｺﾞｼｯｸM-PRO" panose="020F0600000000000000" pitchFamily="50" charset="-128"/>
                <a:ea typeface="HG丸ｺﾞｼｯｸM-PRO" panose="020F0600000000000000" pitchFamily="50" charset="-128"/>
              </a:rPr>
              <a:t>感染症の予防法は確立されておらず、その臨床症状は非特異的であり、「なんとなく元気がない」という漠然とした症状の把握が大切である。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このため、退院時や退院後の健診時には、保護者が、「なんとなく元気がない」と感じた場合には医療機関へすぐに相談するよう、保健指導を行うことが望まれる。また、保護者から「なんとなく元気がない」という訴えの相談があった場合は、直ちに受診を勧め精査することが必要である。</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46</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a:t>
            </a:r>
            <a:r>
              <a:rPr lang="ja-JP" altLang="en-US" sz="3200" dirty="0">
                <a:latin typeface="メイリオ" panose="020B0604030504040204" pitchFamily="50" charset="-128"/>
                <a:ea typeface="メイリオ" panose="020B0604030504040204" pitchFamily="50" charset="-128"/>
              </a:rPr>
              <a:t>・</a:t>
            </a:r>
            <a:r>
              <a:rPr lang="ja-JP" altLang="en-US" sz="3200" dirty="0"/>
              <a:t>小児科医療関係者に対する提言</a:t>
            </a:r>
          </a:p>
        </p:txBody>
      </p:sp>
    </p:spTree>
    <p:extLst>
      <p:ext uri="{BB962C8B-B14F-4D97-AF65-F5344CB8AC3E}">
        <p14:creationId xmlns:p14="http://schemas.microsoft.com/office/powerpoint/2010/main" val="276091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47</a:t>
            </a:fld>
            <a:endParaRPr lang="en-US" altLang="ja-JP" dirty="0"/>
          </a:p>
        </p:txBody>
      </p:sp>
      <p:sp>
        <p:nvSpPr>
          <p:cNvPr id="43011" name="Rectangle 2"/>
          <p:cNvSpPr>
            <a:spLocks noGrp="1" noChangeArrowheads="1"/>
          </p:cNvSpPr>
          <p:nvPr>
            <p:ph type="subTitle" idx="4294967295"/>
          </p:nvPr>
        </p:nvSpPr>
        <p:spPr bwMode="hidden">
          <a:xfrm>
            <a:off x="0" y="2025650"/>
            <a:ext cx="9577388" cy="280828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742950" indent="-742950" algn="ctr" eaLnBrk="1" hangingPunct="1">
              <a:buFont typeface="+mj-ea"/>
              <a:buAutoNum type="circleNumDbPlain" startAt="2"/>
            </a:pPr>
            <a:r>
              <a:rPr lang="ja-JP" altLang="en-US" sz="4000" dirty="0">
                <a:ea typeface="HG丸ｺﾞｼｯｸM-PRO" panose="020F0600000000000000" pitchFamily="50" charset="-128"/>
              </a:rPr>
              <a:t>胎児心拍数陣痛図について</a:t>
            </a:r>
            <a:endParaRPr lang="en-US" altLang="ja-JP" sz="4000" dirty="0">
              <a:ea typeface="HG丸ｺﾞｼｯｸM-PRO" panose="020F0600000000000000" pitchFamily="50" charset="-128"/>
            </a:endParaRPr>
          </a:p>
        </p:txBody>
      </p:sp>
    </p:spTree>
    <p:extLst>
      <p:ext uri="{BB962C8B-B14F-4D97-AF65-F5344CB8AC3E}">
        <p14:creationId xmlns:p14="http://schemas.microsoft.com/office/powerpoint/2010/main" val="2666744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6" y="342975"/>
            <a:ext cx="2040117" cy="650725"/>
          </a:xfrm>
        </p:spPr>
        <p:txBody>
          <a:bodyPr/>
          <a:lstStyle/>
          <a:p>
            <a:pPr eaLnBrk="1" hangingPunct="1"/>
            <a:r>
              <a:rPr lang="ja-JP" altLang="en-US" dirty="0"/>
              <a:t>はじめに</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48</a:t>
            </a:fld>
            <a:endParaRPr lang="en-US" altLang="ja-JP" dirty="0"/>
          </a:p>
        </p:txBody>
      </p:sp>
      <p:sp>
        <p:nvSpPr>
          <p:cNvPr id="44036" name="AutoShape 3"/>
          <p:cNvSpPr>
            <a:spLocks noChangeArrowheads="1"/>
          </p:cNvSpPr>
          <p:nvPr/>
        </p:nvSpPr>
        <p:spPr bwMode="auto">
          <a:xfrm>
            <a:off x="342900" y="1582912"/>
            <a:ext cx="9213850" cy="451117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　原因分析報告書の胎児心拍数陣痛図の判読について「産科医療の質の向上を図るための評価」においては、基線細変動と遅発一過性徐脈の判読に関するものが多い傾向にあった。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　特に、早産期における基線細変動の減少については、胎児の未熟性による所見か、低酸素状態を示唆する所見かを判断することが困難であると考えられる事例が認められた。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　したがって、早産期における胎児心拍数陣痛図の判読について概観し、分析することは、今後の産科医療の質の向上に向けて重要であると考え、テーマとして取り上げる。</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79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37847" y="175113"/>
            <a:ext cx="7273007" cy="847725"/>
          </a:xfrm>
        </p:spPr>
        <p:txBody>
          <a:bodyPr/>
          <a:lstStyle/>
          <a:p>
            <a:pPr eaLnBrk="1" hangingPunct="1">
              <a:defRPr/>
            </a:pPr>
            <a:r>
              <a:rPr lang="ja-JP" altLang="en-US" sz="3200" dirty="0"/>
              <a:t>制度の改定（個別審査基準）</a:t>
            </a:r>
          </a:p>
        </p:txBody>
      </p:sp>
      <p:graphicFrame>
        <p:nvGraphicFramePr>
          <p:cNvPr id="6" name="Group 741"/>
          <p:cNvGraphicFramePr>
            <a:graphicFrameLocks noGrp="1"/>
          </p:cNvGraphicFramePr>
          <p:nvPr>
            <p:extLst>
              <p:ext uri="{D42A27DB-BD31-4B8C-83A1-F6EECF244321}">
                <p14:modId xmlns:p14="http://schemas.microsoft.com/office/powerpoint/2010/main" val="1160560627"/>
              </p:ext>
            </p:extLst>
          </p:nvPr>
        </p:nvGraphicFramePr>
        <p:xfrm>
          <a:off x="171292" y="1181100"/>
          <a:ext cx="9448196" cy="4594608"/>
        </p:xfrm>
        <a:graphic>
          <a:graphicData uri="http://schemas.openxmlformats.org/drawingml/2006/table">
            <a:tbl>
              <a:tblPr>
                <a:tableStyleId>{8A107856-5554-42FB-B03E-39F5DBC370BA}</a:tableStyleId>
              </a:tblPr>
              <a:tblGrid>
                <a:gridCol w="4711507">
                  <a:extLst>
                    <a:ext uri="{9D8B030D-6E8A-4147-A177-3AD203B41FA5}">
                      <a16:colId xmlns:a16="http://schemas.microsoft.com/office/drawing/2014/main" val="20000"/>
                    </a:ext>
                  </a:extLst>
                </a:gridCol>
                <a:gridCol w="4736689">
                  <a:extLst>
                    <a:ext uri="{9D8B030D-6E8A-4147-A177-3AD203B41FA5}">
                      <a16:colId xmlns:a16="http://schemas.microsoft.com/office/drawing/2014/main" val="20001"/>
                    </a:ext>
                  </a:extLst>
                </a:gridCol>
              </a:tblGrid>
              <a:tr h="485450">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algn="ctr">
                        <a:spcAft>
                          <a:spcPts val="0"/>
                        </a:spcAft>
                      </a:pPr>
                      <a:r>
                        <a:rPr lang="ja-JP" altLang="en-US" sz="1200" b="1" kern="0" dirty="0">
                          <a:effectLst/>
                          <a:latin typeface="ＭＳ Ｐゴシック" panose="020B0600070205080204" pitchFamily="50" charset="-128"/>
                          <a:ea typeface="ＭＳ Ｐゴシック" panose="020B0600070205080204" pitchFamily="50" charset="-128"/>
                        </a:rPr>
                        <a:t>改定前</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a:t>
                      </a:r>
                      <a:r>
                        <a:rPr lang="en-US" altLang="ja-JP" sz="1200" b="1" kern="0" dirty="0">
                          <a:effectLst/>
                          <a:latin typeface="ＭＳ Ｐゴシック" panose="020B0600070205080204" pitchFamily="50" charset="-128"/>
                          <a:ea typeface="ＭＳ Ｐゴシック" panose="020B0600070205080204" pitchFamily="50" charset="-128"/>
                        </a:rPr>
                        <a:t>2009</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日から</a:t>
                      </a:r>
                      <a:r>
                        <a:rPr lang="en-US" altLang="ja-JP" sz="1200" b="1" kern="0" dirty="0">
                          <a:effectLst/>
                          <a:latin typeface="ＭＳ Ｐゴシック" panose="020B0600070205080204" pitchFamily="50" charset="-128"/>
                          <a:ea typeface="ＭＳ Ｐゴシック" panose="020B0600070205080204" pitchFamily="50" charset="-128"/>
                        </a:rPr>
                        <a:t>2014</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12</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31</a:t>
                      </a:r>
                      <a:r>
                        <a:rPr lang="ja-JP" altLang="ja-JP" sz="1200" b="1" kern="0" dirty="0">
                          <a:effectLst/>
                          <a:latin typeface="ＭＳ Ｐゴシック" panose="020B0600070205080204" pitchFamily="50" charset="-128"/>
                          <a:ea typeface="ＭＳ Ｐゴシック" panose="020B0600070205080204" pitchFamily="50" charset="-128"/>
                        </a:rPr>
                        <a:t>日までに出生した児に適用）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algn="ctr">
                        <a:spcAft>
                          <a:spcPts val="0"/>
                        </a:spcAft>
                      </a:pPr>
                      <a:r>
                        <a:rPr lang="ja-JP" altLang="en-US" sz="1200" b="1" kern="0" dirty="0">
                          <a:effectLst/>
                          <a:latin typeface="ＭＳ Ｐゴシック" panose="020B0600070205080204" pitchFamily="50" charset="-128"/>
                          <a:ea typeface="ＭＳ Ｐゴシック" panose="020B0600070205080204" pitchFamily="50" charset="-128"/>
                        </a:rPr>
                        <a:t>改定</a:t>
                      </a:r>
                      <a:r>
                        <a:rPr lang="ja-JP" altLang="ja-JP" sz="1200" b="1" kern="0" dirty="0">
                          <a:effectLst/>
                          <a:latin typeface="ＭＳ Ｐゴシック" panose="020B0600070205080204" pitchFamily="50" charset="-128"/>
                          <a:ea typeface="ＭＳ Ｐゴシック" panose="020B0600070205080204" pitchFamily="50" charset="-128"/>
                        </a:rPr>
                        <a:t>後</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a:t>
                      </a:r>
                      <a:r>
                        <a:rPr lang="en-US" altLang="ja-JP" sz="1200" b="1" kern="0" dirty="0">
                          <a:effectLst/>
                          <a:latin typeface="ＭＳ Ｐゴシック" panose="020B0600070205080204" pitchFamily="50" charset="-128"/>
                          <a:ea typeface="ＭＳ Ｐゴシック" panose="020B0600070205080204" pitchFamily="50" charset="-128"/>
                        </a:rPr>
                        <a:t>2015</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日以降に出生した児に適用）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0"/>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266700" indent="-266700" algn="ctr">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在胎週数が</a:t>
                      </a:r>
                      <a:r>
                        <a:rPr lang="en-US" altLang="ja-JP" sz="1200" b="1" kern="0" dirty="0">
                          <a:effectLst/>
                          <a:latin typeface="ＭＳ Ｐゴシック" panose="020B0600070205080204" pitchFamily="50" charset="-128"/>
                          <a:ea typeface="ＭＳ Ｐゴシック" panose="020B0600070205080204" pitchFamily="50" charset="-128"/>
                        </a:rPr>
                        <a:t>28</a:t>
                      </a:r>
                      <a:r>
                        <a:rPr lang="ja-JP" altLang="ja-JP" sz="1200" b="1" kern="0" dirty="0">
                          <a:effectLst/>
                          <a:latin typeface="ＭＳ Ｐゴシック" panose="020B0600070205080204" pitchFamily="50" charset="-128"/>
                          <a:ea typeface="ＭＳ Ｐゴシック" panose="020B0600070205080204" pitchFamily="50" charset="-128"/>
                        </a:rPr>
                        <a:t>週以上であり、かつ、次の（一）又は（二）に該当すること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1"/>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400050" algn="l">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（一）低酸素状況が持続して臍帯動脈血中の代謝性アシドーシス（酸性血症）の所見が認められる場合（</a:t>
                      </a:r>
                      <a:r>
                        <a:rPr lang="en-US" altLang="ja-JP" sz="1200" b="1" kern="0" dirty="0">
                          <a:effectLst/>
                          <a:latin typeface="ＭＳ Ｐゴシック" panose="020B0600070205080204" pitchFamily="50" charset="-128"/>
                          <a:ea typeface="ＭＳ Ｐゴシック" panose="020B0600070205080204" pitchFamily="50" charset="-128"/>
                        </a:rPr>
                        <a:t>pH</a:t>
                      </a:r>
                      <a:r>
                        <a:rPr lang="ja-JP" altLang="ja-JP" sz="1200" b="1" kern="0" dirty="0">
                          <a:effectLst/>
                          <a:latin typeface="ＭＳ Ｐゴシック" panose="020B0600070205080204" pitchFamily="50" charset="-128"/>
                          <a:ea typeface="ＭＳ Ｐゴシック" panose="020B0600070205080204" pitchFamily="50" charset="-128"/>
                        </a:rPr>
                        <a:t>値が</a:t>
                      </a:r>
                      <a:r>
                        <a:rPr lang="en-US" altLang="ja-JP" sz="1200" b="1" kern="0" dirty="0">
                          <a:effectLst/>
                          <a:latin typeface="ＭＳ Ｐゴシック" panose="020B0600070205080204" pitchFamily="50" charset="-128"/>
                          <a:ea typeface="ＭＳ Ｐゴシック" panose="020B0600070205080204" pitchFamily="50" charset="-128"/>
                        </a:rPr>
                        <a:t>7.1</a:t>
                      </a:r>
                      <a:r>
                        <a:rPr lang="ja-JP" altLang="ja-JP" sz="1200" b="1" kern="0" dirty="0">
                          <a:effectLst/>
                          <a:latin typeface="ＭＳ Ｐゴシック" panose="020B0600070205080204" pitchFamily="50" charset="-128"/>
                          <a:ea typeface="ＭＳ Ｐゴシック" panose="020B0600070205080204" pitchFamily="50" charset="-128"/>
                        </a:rPr>
                        <a:t>未満）</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2"/>
                  </a:ext>
                </a:extLst>
              </a:tr>
              <a:tr h="1145266">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ja-JP" sz="1200" b="1" kern="0" dirty="0">
                          <a:effectLst/>
                          <a:latin typeface="ＭＳ Ｐゴシック" panose="020B0600070205080204" pitchFamily="50" charset="-128"/>
                          <a:ea typeface="ＭＳ Ｐゴシック" panose="020B0600070205080204" pitchFamily="50" charset="-128"/>
                        </a:rPr>
                        <a:t>（ニ）胎児心拍数モニターにおいて特に異常のなかった症例で、</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通常、前兆となるような低酸素状況が前置胎盤、常位胎盤早期</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剥離、子宮破裂、子癇、臍帯脱出等によって起こり、引き続き、</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次のイからハまでのいずれかの胎児心拍数パターンが認められ、</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solidFill>
                            <a:srgbClr val="0070C0"/>
                          </a:solidFill>
                          <a:effectLst/>
                          <a:latin typeface="ＭＳ Ｐゴシック" panose="020B0600070205080204" pitchFamily="50" charset="-128"/>
                          <a:ea typeface="ＭＳ Ｐゴシック" panose="020B0600070205080204" pitchFamily="50" charset="-128"/>
                        </a:rPr>
                        <a:t>かつ</a:t>
                      </a:r>
                      <a:r>
                        <a:rPr lang="ja-JP" altLang="ja-JP" sz="1200" b="1" kern="0" dirty="0">
                          <a:effectLst/>
                          <a:latin typeface="ＭＳ Ｐゴシック" panose="020B0600070205080204" pitchFamily="50" charset="-128"/>
                          <a:ea typeface="ＭＳ Ｐゴシック" panose="020B0600070205080204" pitchFamily="50" charset="-128"/>
                        </a:rPr>
                        <a:t>、心拍数基線細変動の消失が認められる場合</a:t>
                      </a:r>
                      <a:endParaRPr kumimoji="1" lang="ja-JP" altLang="en-US" sz="1200" b="1" i="0" u="none" strike="noStrike" cap="none" normalizeH="0" baseline="0" dirty="0">
                        <a:ln>
                          <a:noFill/>
                        </a:ln>
                        <a:solidFill>
                          <a:schemeClr val="bg2">
                            <a:lumMod val="60000"/>
                            <a:lumOff val="40000"/>
                          </a:schemeClr>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txBody>
                  <a:tcPr anchor="ctr" horzOverflow="overflow"/>
                </a:tc>
                <a:tc>
                  <a:txBody>
                    <a:bodyPr/>
                    <a:lstStyle/>
                    <a:p>
                      <a:pPr marL="351790" indent="-35306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（二）低酸素状況が常位胎盤早期剥離、臍帯脱出、子宮破裂、子癇、</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胎児母体間輸血症候群、前置胎盤からの出血、急激に発症した双胎間輸血症候群</a:t>
                      </a:r>
                      <a:r>
                        <a:rPr lang="ja-JP" altLang="ja-JP" sz="1200" b="1" kern="0" dirty="0">
                          <a:effectLst/>
                          <a:latin typeface="ＭＳ Ｐゴシック" panose="020B0600070205080204" pitchFamily="50" charset="-128"/>
                          <a:ea typeface="ＭＳ Ｐゴシック" panose="020B0600070205080204" pitchFamily="50" charset="-128"/>
                        </a:rPr>
                        <a:t>等によって起こり、引き続き、</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次のイからチまでのいずれかの所見</a:t>
                      </a:r>
                      <a:r>
                        <a:rPr lang="ja-JP" altLang="ja-JP" sz="1200" b="1" kern="0" dirty="0">
                          <a:effectLst/>
                          <a:latin typeface="ＭＳ Ｐゴシック" panose="020B0600070205080204" pitchFamily="50" charset="-128"/>
                          <a:ea typeface="ＭＳ Ｐゴシック" panose="020B0600070205080204" pitchFamily="50" charset="-128"/>
                        </a:rPr>
                        <a:t>が認められる場合</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3"/>
                  </a:ext>
                </a:extLst>
              </a:tr>
              <a:tr h="2244021">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r>
                        <a:rPr lang="en-US" altLang="ja-JP" sz="1200" b="1" kern="0" dirty="0">
                          <a:effectLst/>
                          <a:latin typeface="ＭＳ Ｐゴシック" panose="020B0600070205080204" pitchFamily="50" charset="-128"/>
                          <a:ea typeface="ＭＳ Ｐゴシック" panose="020B0600070205080204" pitchFamily="50" charset="-128"/>
                        </a:rPr>
                        <a:t> </a:t>
                      </a: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ニ　心拍数基線細変動の消失</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ホ　心拍数基線細変動の減少を伴った高度徐脈</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ヘ　サイナソイダルパターン</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ト　アプガースコア</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分値が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3</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点以下</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チ　生後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時間以内の児の血液ガス分析値（</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pH</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7.0</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未満）</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4"/>
                  </a:ext>
                </a:extLst>
              </a:tr>
            </a:tbl>
          </a:graphicData>
        </a:graphic>
      </p:graphicFrame>
      <p:sp>
        <p:nvSpPr>
          <p:cNvPr id="7" name="角丸四角形 6"/>
          <p:cNvSpPr/>
          <p:nvPr/>
        </p:nvSpPr>
        <p:spPr bwMode="auto">
          <a:xfrm>
            <a:off x="170021" y="6005513"/>
            <a:ext cx="9449467"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改定後の基準は、２０１５年１月１日以降に出生した児から適用されます。</a:t>
            </a:r>
            <a:endParaRPr kumimoji="1" lang="ja-JP" altLang="en-US" sz="2000" b="0" i="0" u="none" strike="noStrike" cap="none" normalizeH="0" baseline="0" dirty="0">
              <a:ln>
                <a:noFill/>
              </a:ln>
              <a:solidFill>
                <a:srgbClr val="FF0000"/>
              </a:solidFill>
              <a:effectLst/>
            </a:endParaRPr>
          </a:p>
        </p:txBody>
      </p:sp>
      <p:sp>
        <p:nvSpPr>
          <p:cNvPr id="2" name="スライド番号プレースホルダー 1">
            <a:extLst>
              <a:ext uri="{FF2B5EF4-FFF2-40B4-BE49-F238E27FC236}">
                <a16:creationId xmlns:a16="http://schemas.microsoft.com/office/drawing/2014/main" id="{1D09EAAE-0EFD-4036-A105-904665AEC01E}"/>
              </a:ext>
            </a:extLst>
          </p:cNvPr>
          <p:cNvSpPr>
            <a:spLocks noGrp="1"/>
          </p:cNvSpPr>
          <p:nvPr>
            <p:ph type="sldNum" sz="quarter" idx="12"/>
          </p:nvPr>
        </p:nvSpPr>
        <p:spPr/>
        <p:txBody>
          <a:bodyPr/>
          <a:lstStyle/>
          <a:p>
            <a:pPr>
              <a:defRPr/>
            </a:pPr>
            <a:fld id="{930F64EC-FE0A-4460-B896-894E0E1B6F85}" type="slidenum">
              <a:rPr lang="ja-JP" altLang="en-US" smtClean="0"/>
              <a:pPr>
                <a:defRPr/>
              </a:pPr>
              <a:t>4</a:t>
            </a:fld>
            <a:endParaRPr lang="en-US" altLang="ja-JP" dirty="0"/>
          </a:p>
        </p:txBody>
      </p:sp>
    </p:spTree>
    <p:extLst>
      <p:ext uri="{BB962C8B-B14F-4D97-AF65-F5344CB8AC3E}">
        <p14:creationId xmlns:p14="http://schemas.microsoft.com/office/powerpoint/2010/main" val="366075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338323" y="342975"/>
            <a:ext cx="2963446" cy="650725"/>
          </a:xfrm>
        </p:spPr>
        <p:txBody>
          <a:bodyPr/>
          <a:lstStyle/>
          <a:p>
            <a:pPr eaLnBrk="1" hangingPunct="1"/>
            <a:r>
              <a:rPr lang="ja-JP" altLang="en-US" dirty="0"/>
              <a:t>分析対象事例</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49</a:t>
            </a:fld>
            <a:endParaRPr lang="en-US" altLang="ja-JP" dirty="0"/>
          </a:p>
        </p:txBody>
      </p:sp>
      <p:sp>
        <p:nvSpPr>
          <p:cNvPr id="44036" name="AutoShape 3"/>
          <p:cNvSpPr>
            <a:spLocks noChangeArrowheads="1"/>
          </p:cNvSpPr>
          <p:nvPr/>
        </p:nvSpPr>
        <p:spPr bwMode="auto">
          <a:xfrm>
            <a:off x="342900" y="1557587"/>
            <a:ext cx="9213850" cy="494322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latin typeface="+mj-ea"/>
                <a:ea typeface="+mj-ea"/>
              </a:rPr>
              <a:t>〇</a:t>
            </a:r>
            <a:r>
              <a:rPr lang="en-US" altLang="ja-JP" sz="2200" dirty="0">
                <a:latin typeface="+mj-ea"/>
                <a:ea typeface="+mj-ea"/>
              </a:rPr>
              <a:t>2019</a:t>
            </a:r>
            <a:r>
              <a:rPr lang="ja-JP" altLang="en-US" sz="2200" dirty="0">
                <a:latin typeface="+mj-ea"/>
                <a:ea typeface="+mj-ea"/>
              </a:rPr>
              <a:t>年</a:t>
            </a:r>
            <a:r>
              <a:rPr lang="en-US" altLang="ja-JP" sz="2200" dirty="0">
                <a:latin typeface="+mj-ea"/>
                <a:ea typeface="+mj-ea"/>
              </a:rPr>
              <a:t>9</a:t>
            </a:r>
            <a:r>
              <a:rPr lang="ja-JP" altLang="en-US" sz="2200" dirty="0">
                <a:latin typeface="+mj-ea"/>
                <a:ea typeface="+mj-ea"/>
              </a:rPr>
              <a:t>月末までに原因分析報告書を児・保護者および分娩機関に送付した事例</a:t>
            </a:r>
            <a:r>
              <a:rPr lang="en-US" altLang="ja-JP" sz="2200" dirty="0">
                <a:latin typeface="+mj-ea"/>
                <a:ea typeface="+mj-ea"/>
              </a:rPr>
              <a:t>2,457</a:t>
            </a:r>
            <a:r>
              <a:rPr lang="ja-JP" altLang="en-US" sz="2200" dirty="0">
                <a:latin typeface="+mj-ea"/>
                <a:ea typeface="+mj-ea"/>
              </a:rPr>
              <a:t>件のうち、原因分析報告書において胎児心拍数陣痛図の判読について、「産科医療の質の向上を図るための評価」がされた事例は</a:t>
            </a:r>
            <a:r>
              <a:rPr lang="en-US" altLang="ja-JP" sz="2200" dirty="0">
                <a:latin typeface="+mj-ea"/>
                <a:ea typeface="+mj-ea"/>
              </a:rPr>
              <a:t>137</a:t>
            </a:r>
            <a:r>
              <a:rPr lang="ja-JP" altLang="en-US" sz="2200" dirty="0">
                <a:latin typeface="+mj-ea"/>
                <a:ea typeface="+mj-ea"/>
              </a:rPr>
              <a:t>件あった。</a:t>
            </a:r>
            <a:endParaRPr lang="en-US" altLang="ja-JP" sz="2200" dirty="0">
              <a:latin typeface="+mj-ea"/>
              <a:ea typeface="+mj-ea"/>
            </a:endParaRPr>
          </a:p>
          <a:p>
            <a:pPr eaLnBrk="1" hangingPunct="1">
              <a:lnSpc>
                <a:spcPct val="120000"/>
              </a:lnSpc>
              <a:buNone/>
            </a:pPr>
            <a:r>
              <a:rPr lang="ja-JP" altLang="en-US" sz="2200" dirty="0">
                <a:latin typeface="+mj-ea"/>
                <a:ea typeface="+mj-ea"/>
              </a:rPr>
              <a:t>〇このうち、基線細変動または遅発一過性徐脈について「産科医療の質の向上を図るための評価」がされた早産の事例で、胎児心拍数陣痛図の掲載にあたり分娩機関および児の保護者の同意が得られた</a:t>
            </a:r>
            <a:r>
              <a:rPr lang="en-US" altLang="ja-JP" sz="2200" dirty="0">
                <a:latin typeface="+mj-ea"/>
                <a:ea typeface="+mj-ea"/>
              </a:rPr>
              <a:t>3</a:t>
            </a:r>
            <a:r>
              <a:rPr lang="ja-JP" altLang="en-US" sz="2200" dirty="0">
                <a:latin typeface="+mj-ea"/>
                <a:ea typeface="+mj-ea"/>
              </a:rPr>
              <a:t>件を分析対象とした。</a:t>
            </a:r>
            <a:endParaRPr lang="en-US" altLang="ja-JP" sz="2200" dirty="0">
              <a:latin typeface="+mj-ea"/>
              <a:ea typeface="+mj-ea"/>
            </a:endParaRPr>
          </a:p>
        </p:txBody>
      </p:sp>
    </p:spTree>
    <p:extLst>
      <p:ext uri="{BB962C8B-B14F-4D97-AF65-F5344CB8AC3E}">
        <p14:creationId xmlns:p14="http://schemas.microsoft.com/office/powerpoint/2010/main" val="1646768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50</a:t>
            </a:fld>
            <a:endParaRPr lang="en-US" altLang="ja-JP" dirty="0"/>
          </a:p>
        </p:txBody>
      </p:sp>
      <p:sp>
        <p:nvSpPr>
          <p:cNvPr id="44036" name="AutoShape 3"/>
          <p:cNvSpPr>
            <a:spLocks noChangeArrowheads="1"/>
          </p:cNvSpPr>
          <p:nvPr/>
        </p:nvSpPr>
        <p:spPr bwMode="auto">
          <a:xfrm>
            <a:off x="342900" y="1341562"/>
            <a:ext cx="9213850" cy="525658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en-US" altLang="ja-JP" sz="2200" dirty="0">
                <a:latin typeface="+mj-ea"/>
                <a:ea typeface="+mj-ea"/>
              </a:rPr>
              <a:t>【</a:t>
            </a:r>
            <a:r>
              <a:rPr lang="ja-JP" altLang="en-US" sz="2200" dirty="0">
                <a:latin typeface="+mj-ea"/>
                <a:ea typeface="+mj-ea"/>
              </a:rPr>
              <a:t>在胎週数</a:t>
            </a:r>
            <a:r>
              <a:rPr lang="en-US" altLang="ja-JP" sz="2200" dirty="0">
                <a:latin typeface="+mj-ea"/>
                <a:ea typeface="+mj-ea"/>
              </a:rPr>
              <a:t>】35</a:t>
            </a:r>
            <a:r>
              <a:rPr lang="ja-JP" altLang="en-US" sz="2200" dirty="0">
                <a:latin typeface="+mj-ea"/>
                <a:ea typeface="+mj-ea"/>
              </a:rPr>
              <a:t>週</a:t>
            </a:r>
            <a:endParaRPr lang="en-US" altLang="ja-JP" sz="2200" dirty="0">
              <a:latin typeface="+mj-ea"/>
              <a:ea typeface="+mj-ea"/>
            </a:endParaRPr>
          </a:p>
          <a:p>
            <a:pPr eaLnBrk="1" hangingPunct="1">
              <a:lnSpc>
                <a:spcPct val="120000"/>
              </a:lnSpc>
              <a:buNone/>
            </a:pPr>
            <a:r>
              <a:rPr lang="en-US" altLang="ja-JP" sz="2200" dirty="0">
                <a:latin typeface="+mj-ea"/>
                <a:ea typeface="+mj-ea"/>
              </a:rPr>
              <a:t>【</a:t>
            </a:r>
            <a:r>
              <a:rPr lang="ja-JP" altLang="en-US" sz="2200" dirty="0">
                <a:latin typeface="+mj-ea"/>
                <a:ea typeface="+mj-ea"/>
              </a:rPr>
              <a:t>胎児推定体重</a:t>
            </a:r>
            <a:r>
              <a:rPr lang="en-US" altLang="ja-JP" sz="2200" dirty="0">
                <a:latin typeface="+mj-ea"/>
                <a:ea typeface="+mj-ea"/>
              </a:rPr>
              <a:t>】1900g</a:t>
            </a:r>
            <a:r>
              <a:rPr lang="ja-JP" altLang="en-US" sz="2200" dirty="0">
                <a:latin typeface="+mj-ea"/>
                <a:ea typeface="+mj-ea"/>
              </a:rPr>
              <a:t>台</a:t>
            </a:r>
            <a:endParaRPr lang="en-US" altLang="ja-JP" sz="2200" dirty="0">
              <a:latin typeface="+mj-ea"/>
              <a:ea typeface="+mj-ea"/>
            </a:endParaRPr>
          </a:p>
          <a:p>
            <a:pPr eaLnBrk="1" hangingPunct="1">
              <a:lnSpc>
                <a:spcPct val="120000"/>
              </a:lnSpc>
              <a:buNone/>
            </a:pPr>
            <a:r>
              <a:rPr lang="en-US" altLang="ja-JP" sz="2200" dirty="0">
                <a:latin typeface="+mj-ea"/>
                <a:ea typeface="+mj-ea"/>
              </a:rPr>
              <a:t>【</a:t>
            </a:r>
            <a:r>
              <a:rPr lang="ja-JP" altLang="en-US" sz="2200" dirty="0">
                <a:latin typeface="+mj-ea"/>
                <a:ea typeface="+mj-ea"/>
              </a:rPr>
              <a:t>経過</a:t>
            </a:r>
            <a:r>
              <a:rPr lang="en-US" altLang="ja-JP" sz="2200" dirty="0">
                <a:latin typeface="+mj-ea"/>
                <a:ea typeface="+mj-ea"/>
              </a:rPr>
              <a:t>】</a:t>
            </a:r>
          </a:p>
          <a:p>
            <a:pPr eaLnBrk="1" hangingPunct="1">
              <a:lnSpc>
                <a:spcPct val="120000"/>
              </a:lnSpc>
              <a:buNone/>
            </a:pPr>
            <a:endParaRPr lang="en-US" altLang="ja-JP" sz="2200" dirty="0">
              <a:latin typeface="+mj-ea"/>
              <a:ea typeface="+mj-ea"/>
            </a:endParaRPr>
          </a:p>
          <a:p>
            <a:pPr eaLnBrk="1" hangingPunct="1">
              <a:lnSpc>
                <a:spcPct val="120000"/>
              </a:lnSpc>
              <a:buNone/>
            </a:pPr>
            <a:r>
              <a:rPr lang="en-US" altLang="ja-JP" sz="2200" dirty="0">
                <a:latin typeface="+mj-ea"/>
                <a:ea typeface="+mj-ea"/>
              </a:rPr>
              <a:t> </a:t>
            </a: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p:txBody>
      </p:sp>
      <p:graphicFrame>
        <p:nvGraphicFramePr>
          <p:cNvPr id="3" name="表 2"/>
          <p:cNvGraphicFramePr>
            <a:graphicFrameLocks noGrp="1"/>
          </p:cNvGraphicFramePr>
          <p:nvPr/>
        </p:nvGraphicFramePr>
        <p:xfrm>
          <a:off x="574149" y="2997745"/>
          <a:ext cx="8698538" cy="3021672"/>
        </p:xfrm>
        <a:graphic>
          <a:graphicData uri="http://schemas.openxmlformats.org/drawingml/2006/table">
            <a:tbl>
              <a:tblPr>
                <a:tableStyleId>{5C22544A-7EE6-4342-B048-85BDC9FD1C3A}</a:tableStyleId>
              </a:tblPr>
              <a:tblGrid>
                <a:gridCol w="2289825">
                  <a:extLst>
                    <a:ext uri="{9D8B030D-6E8A-4147-A177-3AD203B41FA5}">
                      <a16:colId xmlns:a16="http://schemas.microsoft.com/office/drawing/2014/main" val="20000"/>
                    </a:ext>
                  </a:extLst>
                </a:gridCol>
                <a:gridCol w="6408713">
                  <a:extLst>
                    <a:ext uri="{9D8B030D-6E8A-4147-A177-3AD203B41FA5}">
                      <a16:colId xmlns:a16="http://schemas.microsoft.com/office/drawing/2014/main" val="20001"/>
                    </a:ext>
                  </a:extLst>
                </a:gridCol>
              </a:tblGrid>
              <a:tr h="724459">
                <a:tc>
                  <a:txBody>
                    <a:bodyPr/>
                    <a:lstStyle/>
                    <a:p>
                      <a:pPr algn="l" fontAlgn="ctr"/>
                      <a:r>
                        <a:rPr lang="ja-JP" altLang="en-US" sz="1800" u="none" strike="noStrike" dirty="0">
                          <a:effectLst/>
                        </a:rPr>
                        <a:t>妊娠</a:t>
                      </a:r>
                      <a:r>
                        <a:rPr lang="en-US" altLang="ja-JP" sz="1800" u="none" strike="noStrike" dirty="0">
                          <a:effectLst/>
                        </a:rPr>
                        <a:t>31</a:t>
                      </a:r>
                      <a:r>
                        <a:rPr lang="ja-JP" altLang="en-US" sz="1800" u="none" strike="noStrike" dirty="0">
                          <a:effectLst/>
                        </a:rPr>
                        <a:t>週</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里帰り分娩目的で搬送元分娩機関を受診</a:t>
                      </a:r>
                      <a:br>
                        <a:rPr lang="ja-JP" altLang="en-US" sz="1800" u="none" strike="noStrike" dirty="0">
                          <a:effectLst/>
                        </a:rPr>
                      </a:br>
                      <a:r>
                        <a:rPr lang="en-US" altLang="ja-JP" sz="1800" u="none" strike="noStrike" dirty="0">
                          <a:effectLst/>
                        </a:rPr>
                        <a:t>EFBW 1600g</a:t>
                      </a:r>
                      <a:r>
                        <a:rPr lang="ja-JP" altLang="en-US" sz="1800" u="none" strike="noStrike" dirty="0">
                          <a:effectLst/>
                        </a:rPr>
                        <a:t>台、</a:t>
                      </a:r>
                      <a:r>
                        <a:rPr lang="en-US" altLang="ja-JP" sz="1800" u="none" strike="noStrike" dirty="0">
                          <a:effectLst/>
                        </a:rPr>
                        <a:t>CXL</a:t>
                      </a:r>
                      <a:r>
                        <a:rPr lang="en-US" altLang="ja-JP" sz="1800" u="none" strike="noStrike" baseline="0" dirty="0">
                          <a:effectLst/>
                        </a:rPr>
                        <a:t> </a:t>
                      </a:r>
                      <a:r>
                        <a:rPr lang="en-US" altLang="ja-JP" sz="1800" u="none" strike="noStrike" dirty="0">
                          <a:effectLst/>
                        </a:rPr>
                        <a:t>29mm､</a:t>
                      </a:r>
                      <a:r>
                        <a:rPr lang="ja-JP" altLang="en-US" sz="1800" u="none" strike="noStrike" dirty="0">
                          <a:effectLst/>
                        </a:rPr>
                        <a:t>リトドリン内服中 </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extLst>
                  <a:ext uri="{0D108BD9-81ED-4DB2-BD59-A6C34878D82A}">
                    <a16:rowId xmlns:a16="http://schemas.microsoft.com/office/drawing/2014/main" val="10000"/>
                  </a:ext>
                </a:extLst>
              </a:tr>
              <a:tr h="574303">
                <a:tc>
                  <a:txBody>
                    <a:bodyPr/>
                    <a:lstStyle/>
                    <a:p>
                      <a:pPr algn="l" fontAlgn="ctr"/>
                      <a:r>
                        <a:rPr lang="ja-JP" altLang="en-US" sz="1800" u="none" strike="noStrike" dirty="0">
                          <a:effectLst/>
                        </a:rPr>
                        <a:t>児娩出の</a:t>
                      </a:r>
                      <a:r>
                        <a:rPr lang="en-US" altLang="ja-JP" sz="1800" u="none" strike="noStrike" dirty="0">
                          <a:effectLst/>
                        </a:rPr>
                        <a:t>4</a:t>
                      </a:r>
                      <a:r>
                        <a:rPr lang="ja-JP" altLang="en-US" sz="1800" u="none" strike="noStrike" dirty="0">
                          <a:effectLst/>
                        </a:rPr>
                        <a:t>時間</a:t>
                      </a:r>
                      <a:r>
                        <a:rPr lang="en-US" altLang="ja-JP" sz="1800" u="none" strike="noStrike" dirty="0">
                          <a:effectLst/>
                        </a:rPr>
                        <a:t>16</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妊産婦より電話連絡</a:t>
                      </a:r>
                      <a:endParaRPr lang="en-US" altLang="ja-JP" sz="1800" u="none" strike="noStrike" dirty="0">
                        <a:effectLst/>
                      </a:endParaRPr>
                    </a:p>
                    <a:p>
                      <a:pPr algn="l" fontAlgn="ctr"/>
                      <a:r>
                        <a:rPr lang="ja-JP" altLang="en-US" sz="1800" u="none" strike="noStrike" dirty="0">
                          <a:effectLst/>
                        </a:rPr>
                        <a:t>「</a:t>
                      </a:r>
                      <a:r>
                        <a:rPr lang="en-US" altLang="ja-JP" sz="1800" u="none" strike="noStrike" dirty="0">
                          <a:effectLst/>
                        </a:rPr>
                        <a:t>1</a:t>
                      </a:r>
                      <a:r>
                        <a:rPr lang="ja-JP" altLang="en-US" sz="1800" u="none" strike="noStrike" dirty="0">
                          <a:effectLst/>
                        </a:rPr>
                        <a:t>時間前より下痢のような痛み</a:t>
                      </a:r>
                      <a:r>
                        <a:rPr lang="en-US" altLang="ja-JP" sz="1800" u="none" strike="noStrike" dirty="0">
                          <a:effectLst/>
                        </a:rPr>
                        <a:t>10</a:t>
                      </a:r>
                      <a:r>
                        <a:rPr lang="ja-JP" altLang="en-US" sz="1800" u="none" strike="noStrike" dirty="0">
                          <a:effectLst/>
                        </a:rPr>
                        <a:t>分おき、性器出血少量あり」</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extLst>
                  <a:ext uri="{0D108BD9-81ED-4DB2-BD59-A6C34878D82A}">
                    <a16:rowId xmlns:a16="http://schemas.microsoft.com/office/drawing/2014/main" val="10001"/>
                  </a:ext>
                </a:extLst>
              </a:tr>
              <a:tr h="857910">
                <a:tc>
                  <a:txBody>
                    <a:bodyPr/>
                    <a:lstStyle/>
                    <a:p>
                      <a:pPr algn="l" fontAlgn="ctr"/>
                      <a:r>
                        <a:rPr lang="ja-JP" altLang="en-US" sz="1800" u="none" strike="noStrike" dirty="0">
                          <a:effectLst/>
                        </a:rPr>
                        <a:t>児娩出の</a:t>
                      </a:r>
                      <a:r>
                        <a:rPr lang="en-US" altLang="ja-JP" sz="1800" u="none" strike="noStrike" dirty="0">
                          <a:effectLst/>
                        </a:rPr>
                        <a:t>3</a:t>
                      </a:r>
                      <a:r>
                        <a:rPr lang="ja-JP" altLang="en-US" sz="1800" u="none" strike="noStrike" dirty="0">
                          <a:effectLst/>
                        </a:rPr>
                        <a:t>時間</a:t>
                      </a:r>
                      <a:r>
                        <a:rPr lang="en-US" altLang="ja-JP" sz="1800" u="none" strike="noStrike" dirty="0">
                          <a:effectLst/>
                        </a:rPr>
                        <a:t>52</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搬送元分娩機関受診</a:t>
                      </a:r>
                      <a:br>
                        <a:rPr lang="ja-JP" altLang="en-US" sz="1800" u="none" strike="noStrike" dirty="0">
                          <a:effectLst/>
                        </a:rPr>
                      </a:br>
                      <a:r>
                        <a:rPr lang="en-US" altLang="ja-JP" sz="1800" u="none" strike="noStrike" dirty="0" err="1">
                          <a:effectLst/>
                        </a:rPr>
                        <a:t>os</a:t>
                      </a:r>
                      <a:r>
                        <a:rPr lang="en-US" altLang="ja-JP" sz="1800" u="none" strike="noStrike" baseline="0" dirty="0">
                          <a:effectLst/>
                        </a:rPr>
                        <a:t> </a:t>
                      </a:r>
                      <a:r>
                        <a:rPr lang="en-US" altLang="ja-JP" sz="1800" u="none" strike="noStrike" dirty="0">
                          <a:effectLst/>
                        </a:rPr>
                        <a:t>3</a:t>
                      </a:r>
                      <a:r>
                        <a:rPr lang="ja-JP" altLang="en-US" sz="1800" u="none" strike="noStrike" dirty="0">
                          <a:effectLst/>
                        </a:rPr>
                        <a:t>～</a:t>
                      </a:r>
                      <a:r>
                        <a:rPr lang="en-US" altLang="ja-JP" sz="1800" u="none" strike="noStrike" dirty="0">
                          <a:effectLst/>
                        </a:rPr>
                        <a:t>4cm</a:t>
                      </a:r>
                      <a:r>
                        <a:rPr lang="ja-JP" altLang="en-US" sz="1800" u="none" strike="noStrike" baseline="0" dirty="0">
                          <a:effectLst/>
                        </a:rPr>
                        <a:t>  </a:t>
                      </a:r>
                      <a:r>
                        <a:rPr lang="en-US" altLang="ja-JP" sz="1800" u="none" strike="noStrike" dirty="0">
                          <a:effectLst/>
                        </a:rPr>
                        <a:t>eff</a:t>
                      </a:r>
                      <a:r>
                        <a:rPr lang="en-US" altLang="ja-JP" sz="1800" u="none" strike="noStrike" baseline="0" dirty="0">
                          <a:effectLst/>
                        </a:rPr>
                        <a:t> </a:t>
                      </a:r>
                      <a:r>
                        <a:rPr lang="en-US" altLang="ja-JP" sz="1800" u="none" strike="noStrike" dirty="0">
                          <a:effectLst/>
                        </a:rPr>
                        <a:t>60</a:t>
                      </a:r>
                      <a:r>
                        <a:rPr lang="ja-JP" altLang="en-US" sz="1800" u="none" strike="noStrike" dirty="0">
                          <a:effectLst/>
                        </a:rPr>
                        <a:t>％</a:t>
                      </a:r>
                      <a:r>
                        <a:rPr lang="ja-JP" altLang="en-US" sz="1800" u="none" strike="noStrike" baseline="0" dirty="0">
                          <a:effectLst/>
                        </a:rPr>
                        <a:t>  </a:t>
                      </a:r>
                      <a:r>
                        <a:rPr lang="en-US" altLang="ja-JP" sz="1800" u="none" strike="noStrike" dirty="0" err="1">
                          <a:effectLst/>
                        </a:rPr>
                        <a:t>Sp</a:t>
                      </a:r>
                      <a:r>
                        <a:rPr lang="ja-JP" altLang="en-US" sz="1800" u="none" strike="noStrike" dirty="0">
                          <a:effectLst/>
                        </a:rPr>
                        <a:t>－</a:t>
                      </a:r>
                      <a:r>
                        <a:rPr lang="en-US" altLang="ja-JP" sz="1800" u="none" strike="noStrike" dirty="0">
                          <a:effectLst/>
                        </a:rPr>
                        <a:t>1cm</a:t>
                      </a:r>
                      <a:r>
                        <a:rPr lang="ja-JP" altLang="en-US" sz="1800" u="none" strike="noStrike" baseline="0" dirty="0">
                          <a:effectLst/>
                        </a:rPr>
                        <a:t>  </a:t>
                      </a:r>
                      <a:r>
                        <a:rPr lang="ja-JP" altLang="en-US" sz="1800" u="none" strike="noStrike" dirty="0">
                          <a:effectLst/>
                        </a:rPr>
                        <a:t>胎胞あり、リトドリン点滴投与</a:t>
                      </a:r>
                      <a:endParaRPr lang="en-US" altLang="ja-JP" sz="1800" u="none" strike="noStrike" dirty="0">
                        <a:effectLst/>
                      </a:endParaRPr>
                    </a:p>
                    <a:p>
                      <a:pPr algn="l" fontAlgn="ctr"/>
                      <a:r>
                        <a:rPr lang="ja-JP" altLang="en-US" sz="1800" u="none" strike="noStrike" dirty="0">
                          <a:effectLst/>
                        </a:rPr>
                        <a:t>母体搬送決定</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extLst>
                  <a:ext uri="{0D108BD9-81ED-4DB2-BD59-A6C34878D82A}">
                    <a16:rowId xmlns:a16="http://schemas.microsoft.com/office/drawing/2014/main" val="10002"/>
                  </a:ext>
                </a:extLst>
              </a:tr>
              <a:tr h="57430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a:effectLst/>
                        </a:rPr>
                        <a:t>児娩出の</a:t>
                      </a:r>
                      <a:r>
                        <a:rPr lang="en-US" altLang="ja-JP" sz="1800" u="none" strike="noStrike" dirty="0">
                          <a:effectLst/>
                        </a:rPr>
                        <a:t>2</a:t>
                      </a:r>
                      <a:r>
                        <a:rPr lang="ja-JP" altLang="en-US" sz="1800" u="none" strike="noStrike" dirty="0">
                          <a:effectLst/>
                        </a:rPr>
                        <a:t>時間</a:t>
                      </a:r>
                      <a:r>
                        <a:rPr lang="en-US" altLang="ja-JP" sz="1800" u="none" strike="noStrike" dirty="0">
                          <a:effectLst/>
                        </a:rPr>
                        <a:t>26</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b="0" i="0" u="none" strike="noStrike" dirty="0">
                          <a:solidFill>
                            <a:srgbClr val="000000"/>
                          </a:solidFill>
                          <a:effectLst/>
                          <a:latin typeface="+mn-ea"/>
                          <a:ea typeface="+mn-ea"/>
                        </a:rPr>
                        <a:t>母体搬送にて入院</a:t>
                      </a:r>
                      <a:endParaRPr lang="en-US" altLang="ja-JP" sz="1800" b="0" i="0" u="none" strike="noStrike" dirty="0">
                        <a:solidFill>
                          <a:srgbClr val="000000"/>
                        </a:solidFill>
                        <a:effectLst/>
                        <a:latin typeface="+mn-ea"/>
                        <a:ea typeface="+mn-ea"/>
                      </a:endParaRPr>
                    </a:p>
                    <a:p>
                      <a:pPr algn="l" fontAlgn="ctr"/>
                      <a:r>
                        <a:rPr lang="en-US" altLang="ja-JP" sz="1800" b="0" i="0" u="none" strike="noStrike" dirty="0">
                          <a:solidFill>
                            <a:srgbClr val="000000"/>
                          </a:solidFill>
                          <a:effectLst/>
                          <a:latin typeface="+mn-ea"/>
                          <a:ea typeface="+mn-ea"/>
                        </a:rPr>
                        <a:t>UAPI 2.24</a:t>
                      </a:r>
                      <a:r>
                        <a:rPr lang="ja-JP" altLang="en-US" sz="1800" b="0" i="0" u="none" strike="noStrike" dirty="0" err="1">
                          <a:solidFill>
                            <a:srgbClr val="000000"/>
                          </a:solidFill>
                          <a:effectLst/>
                          <a:latin typeface="+mn-ea"/>
                          <a:ea typeface="+mn-ea"/>
                        </a:rPr>
                        <a:t>、</a:t>
                      </a:r>
                      <a:r>
                        <a:rPr lang="ja-JP" altLang="en-US" sz="1800" b="0" i="0" u="none" strike="noStrike" dirty="0">
                          <a:solidFill>
                            <a:srgbClr val="000000"/>
                          </a:solidFill>
                          <a:effectLst/>
                          <a:latin typeface="+mn-ea"/>
                          <a:ea typeface="+mn-ea"/>
                        </a:rPr>
                        <a:t>途絶あり</a:t>
                      </a:r>
                    </a:p>
                  </a:txBody>
                  <a:tcPr marL="7620" marR="7620" marT="7620" marB="0" anchor="ctr">
                    <a:solidFill>
                      <a:schemeClr val="accent5">
                        <a:lumMod val="90000"/>
                      </a:schemeClr>
                    </a:solidFill>
                  </a:tcPr>
                </a:tc>
                <a:extLst>
                  <a:ext uri="{0D108BD9-81ED-4DB2-BD59-A6C34878D82A}">
                    <a16:rowId xmlns:a16="http://schemas.microsoft.com/office/drawing/2014/main" val="10003"/>
                  </a:ext>
                </a:extLst>
              </a:tr>
              <a:tr h="2906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児娩出の</a:t>
                      </a:r>
                      <a:r>
                        <a:rPr lang="en-US" altLang="ja-JP" sz="1800" b="0" i="0" u="none" strike="noStrike" dirty="0">
                          <a:solidFill>
                            <a:srgbClr val="000000"/>
                          </a:solidFill>
                          <a:effectLst/>
                          <a:latin typeface="+mn-ea"/>
                          <a:ea typeface="+mn-ea"/>
                        </a:rPr>
                        <a:t>46</a:t>
                      </a:r>
                      <a:r>
                        <a:rPr lang="ja-JP" altLang="en-US" sz="1800" b="0" i="0" u="none" strike="noStrike" dirty="0">
                          <a:solidFill>
                            <a:srgbClr val="000000"/>
                          </a:solidFill>
                          <a:effectLst/>
                          <a:latin typeface="+mn-ea"/>
                          <a:ea typeface="+mn-ea"/>
                        </a:rPr>
                        <a:t>分前</a:t>
                      </a:r>
                    </a:p>
                  </a:txBody>
                  <a:tcPr marL="7620" marR="7620" marT="7620" marB="0" anchor="ctr">
                    <a:solidFill>
                      <a:schemeClr val="accent5">
                        <a:lumMod val="90000"/>
                      </a:schemeClr>
                    </a:solidFill>
                  </a:tcPr>
                </a:tc>
                <a:tc>
                  <a:txBody>
                    <a:bodyPr/>
                    <a:lstStyle/>
                    <a:p>
                      <a:pPr algn="l" fontAlgn="ctr"/>
                      <a:r>
                        <a:rPr lang="ja-JP" altLang="en-US" sz="1800" b="0" i="0" u="none" strike="noStrike" dirty="0">
                          <a:solidFill>
                            <a:srgbClr val="000000"/>
                          </a:solidFill>
                          <a:effectLst/>
                          <a:latin typeface="+mn-ea"/>
                          <a:ea typeface="+mn-ea"/>
                        </a:rPr>
                        <a:t>胎児機能不全のため帝王切開決定</a:t>
                      </a:r>
                    </a:p>
                  </a:txBody>
                  <a:tcPr marL="7620" marR="7620" marT="7620" marB="0" anchor="ctr">
                    <a:solidFill>
                      <a:schemeClr val="accent5">
                        <a:lumMod val="90000"/>
                      </a:schemeClr>
                    </a:solidFill>
                  </a:tcPr>
                </a:tc>
                <a:extLst>
                  <a:ext uri="{0D108BD9-81ED-4DB2-BD59-A6C34878D82A}">
                    <a16:rowId xmlns:a16="http://schemas.microsoft.com/office/drawing/2014/main" val="10004"/>
                  </a:ext>
                </a:extLst>
              </a:tr>
            </a:tbl>
          </a:graphicData>
        </a:graphic>
      </p:graphicFrame>
      <p:sp>
        <p:nvSpPr>
          <p:cNvPr id="6" name="Rectangle 2"/>
          <p:cNvSpPr txBox="1">
            <a:spLocks noChangeArrowheads="1"/>
          </p:cNvSpPr>
          <p:nvPr/>
        </p:nvSpPr>
        <p:spPr bwMode="auto">
          <a:xfrm>
            <a:off x="1400989" y="189434"/>
            <a:ext cx="5323066" cy="8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a:t>
            </a:r>
            <a:r>
              <a:rPr lang="en-US" altLang="ja-JP" sz="2400" dirty="0"/>
              <a:t>1  </a:t>
            </a:r>
            <a:r>
              <a:rPr lang="ja-JP" altLang="en-US" sz="2400" dirty="0"/>
              <a:t>切迫早産のため</a:t>
            </a:r>
            <a:endParaRPr lang="en-US" altLang="ja-JP" sz="2400" dirty="0"/>
          </a:p>
          <a:p>
            <a:pPr algn="l" eaLnBrk="1" hangingPunct="1"/>
            <a:r>
              <a:rPr lang="ja-JP" altLang="en-US" sz="2400" dirty="0"/>
              <a:t>　　　 母体搬送で入院となった事例</a:t>
            </a:r>
          </a:p>
        </p:txBody>
      </p:sp>
    </p:spTree>
    <p:extLst>
      <p:ext uri="{BB962C8B-B14F-4D97-AF65-F5344CB8AC3E}">
        <p14:creationId xmlns:p14="http://schemas.microsoft.com/office/powerpoint/2010/main" val="2648559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51</a:t>
            </a:fld>
            <a:endParaRPr lang="en-US" altLang="ja-JP" dirty="0"/>
          </a:p>
        </p:txBody>
      </p:sp>
      <p:sp>
        <p:nvSpPr>
          <p:cNvPr id="6" name="Rectangle 2"/>
          <p:cNvSpPr txBox="1">
            <a:spLocks noChangeArrowheads="1"/>
          </p:cNvSpPr>
          <p:nvPr/>
        </p:nvSpPr>
        <p:spPr bwMode="auto">
          <a:xfrm>
            <a:off x="1400988" y="189434"/>
            <a:ext cx="7223625" cy="8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a:t>
            </a:r>
            <a:r>
              <a:rPr lang="en-US" altLang="ja-JP" sz="2400" dirty="0"/>
              <a:t>1  </a:t>
            </a:r>
            <a:r>
              <a:rPr lang="ja-JP" altLang="en-US" sz="2400" dirty="0"/>
              <a:t>切迫早産のため</a:t>
            </a:r>
            <a:endParaRPr lang="en-US" altLang="ja-JP" sz="2400" dirty="0"/>
          </a:p>
          <a:p>
            <a:pPr algn="l" eaLnBrk="1" hangingPunct="1"/>
            <a:r>
              <a:rPr lang="ja-JP" altLang="en-US" sz="2400" dirty="0"/>
              <a:t>　　　 母体搬送で入院となった事例</a:t>
            </a:r>
          </a:p>
        </p:txBody>
      </p:sp>
      <p:pic>
        <p:nvPicPr>
          <p:cNvPr id="3" name="図 2"/>
          <p:cNvPicPr>
            <a:picLocks noChangeAspect="1"/>
          </p:cNvPicPr>
          <p:nvPr/>
        </p:nvPicPr>
        <p:blipFill>
          <a:blip r:embed="rId3"/>
          <a:stretch>
            <a:fillRect/>
          </a:stretch>
        </p:blipFill>
        <p:spPr>
          <a:xfrm>
            <a:off x="415702" y="2315663"/>
            <a:ext cx="8568952" cy="1904212"/>
          </a:xfrm>
          <a:prstGeom prst="rect">
            <a:avLst/>
          </a:prstGeom>
        </p:spPr>
      </p:pic>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415702" y="4390025"/>
            <a:ext cx="8481809" cy="646331"/>
          </a:xfrm>
          <a:prstGeom prst="rect">
            <a:avLst/>
          </a:prstGeom>
          <a:noFill/>
        </p:spPr>
        <p:txBody>
          <a:bodyPr wrap="none" rtlCol="0">
            <a:spAutoFit/>
          </a:bodyPr>
          <a:lstStyle/>
          <a:p>
            <a:r>
              <a:rPr kumimoji="1" lang="en-US" altLang="ja-JP" dirty="0"/>
              <a:t>FHR baseline 150bpm</a:t>
            </a:r>
            <a:r>
              <a:rPr kumimoji="1" lang="ja-JP" altLang="en-US" dirty="0" err="1"/>
              <a:t>、</a:t>
            </a:r>
            <a:r>
              <a:rPr kumimoji="1" lang="ja-JP" altLang="en-US" dirty="0"/>
              <a:t>基線細変動中等度、一過性頻脈あり、一過性徐脈なし</a:t>
            </a:r>
            <a:endParaRPr kumimoji="1" lang="en-US" altLang="ja-JP" dirty="0"/>
          </a:p>
          <a:p>
            <a:r>
              <a:rPr kumimoji="1" lang="en-US" altLang="ja-JP" dirty="0"/>
              <a:t>reassuring fetal status</a:t>
            </a:r>
            <a:r>
              <a:rPr kumimoji="1" lang="ja-JP" altLang="en-US" dirty="0"/>
              <a:t>　</a:t>
            </a:r>
          </a:p>
        </p:txBody>
      </p:sp>
      <p:sp>
        <p:nvSpPr>
          <p:cNvPr id="10" name="テキスト ボックス 9"/>
          <p:cNvSpPr txBox="1"/>
          <p:nvPr/>
        </p:nvSpPr>
        <p:spPr>
          <a:xfrm>
            <a:off x="559718" y="1485578"/>
            <a:ext cx="1451038" cy="461665"/>
          </a:xfrm>
          <a:prstGeom prst="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ja-JP" altLang="en-US" sz="2400" dirty="0">
                <a:solidFill>
                  <a:schemeClr val="tx1"/>
                </a:solidFill>
              </a:rPr>
              <a:t>妊娠</a:t>
            </a:r>
            <a:r>
              <a:rPr kumimoji="1" lang="en-US" altLang="ja-JP" sz="2400" dirty="0">
                <a:solidFill>
                  <a:schemeClr val="tx1"/>
                </a:solidFill>
              </a:rPr>
              <a:t>33</a:t>
            </a:r>
            <a:r>
              <a:rPr kumimoji="1" lang="ja-JP" altLang="en-US" sz="2400" dirty="0">
                <a:solidFill>
                  <a:schemeClr val="tx1"/>
                </a:solidFill>
              </a:rPr>
              <a:t>週</a:t>
            </a:r>
          </a:p>
        </p:txBody>
      </p:sp>
    </p:spTree>
    <p:extLst>
      <p:ext uri="{BB962C8B-B14F-4D97-AF65-F5344CB8AC3E}">
        <p14:creationId xmlns:p14="http://schemas.microsoft.com/office/powerpoint/2010/main" val="402464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52</a:t>
            </a:fld>
            <a:endParaRPr lang="en-US" altLang="ja-JP" dirty="0"/>
          </a:p>
        </p:txBody>
      </p:sp>
      <p:sp>
        <p:nvSpPr>
          <p:cNvPr id="6" name="Rectangle 2"/>
          <p:cNvSpPr txBox="1">
            <a:spLocks noChangeArrowheads="1"/>
          </p:cNvSpPr>
          <p:nvPr/>
        </p:nvSpPr>
        <p:spPr bwMode="auto">
          <a:xfrm>
            <a:off x="1400988" y="189434"/>
            <a:ext cx="7223625" cy="8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a:t>
            </a:r>
            <a:r>
              <a:rPr lang="en-US" altLang="ja-JP" sz="2400" dirty="0"/>
              <a:t>1  </a:t>
            </a:r>
            <a:r>
              <a:rPr lang="ja-JP" altLang="en-US" sz="2400" dirty="0"/>
              <a:t>切迫早産のため</a:t>
            </a:r>
            <a:endParaRPr lang="en-US" altLang="ja-JP" sz="2400" dirty="0"/>
          </a:p>
          <a:p>
            <a:pPr algn="l" eaLnBrk="1" hangingPunct="1"/>
            <a:r>
              <a:rPr lang="ja-JP" altLang="en-US" sz="2400" dirty="0"/>
              <a:t>　　　 母体搬送で入院となった事例</a:t>
            </a:r>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2148867"/>
            <a:ext cx="8280920" cy="1323439"/>
          </a:xfrm>
          <a:prstGeom prst="rect">
            <a:avLst/>
          </a:prstGeom>
          <a:noFill/>
        </p:spPr>
        <p:txBody>
          <a:bodyPr wrap="square" rtlCol="0">
            <a:spAutoFit/>
          </a:bodyPr>
          <a:lstStyle/>
          <a:p>
            <a:pPr fontAlgn="ctr"/>
            <a:r>
              <a:rPr lang="ja-JP" altLang="en-US" sz="2000" dirty="0"/>
              <a:t>児娩出の</a:t>
            </a:r>
            <a:r>
              <a:rPr lang="en-US" altLang="ja-JP" sz="2000" dirty="0"/>
              <a:t>3</a:t>
            </a:r>
            <a:r>
              <a:rPr lang="ja-JP" altLang="en-US" sz="2000" dirty="0"/>
              <a:t>時間</a:t>
            </a:r>
            <a:r>
              <a:rPr lang="en-US" altLang="ja-JP" sz="2000" dirty="0"/>
              <a:t>52</a:t>
            </a:r>
            <a:r>
              <a:rPr lang="ja-JP" altLang="en-US" sz="2000" dirty="0"/>
              <a:t>分前　腹痛と出血認め搬送元分娩機関受診</a:t>
            </a:r>
            <a:endParaRPr lang="en-US" altLang="ja-JP" sz="2000" dirty="0"/>
          </a:p>
          <a:p>
            <a:pPr fontAlgn="ctr"/>
            <a:r>
              <a:rPr lang="ja-JP" altLang="en-US" sz="2000" dirty="0"/>
              <a:t>　　　　　　　　　　  </a:t>
            </a:r>
            <a:r>
              <a:rPr lang="en-US" altLang="ja-JP" sz="2000" dirty="0" err="1"/>
              <a:t>os</a:t>
            </a:r>
            <a:r>
              <a:rPr lang="en-US" altLang="ja-JP" sz="2000" dirty="0"/>
              <a:t> 3</a:t>
            </a:r>
            <a:r>
              <a:rPr lang="ja-JP" altLang="en-US" sz="2000" dirty="0"/>
              <a:t>～</a:t>
            </a:r>
            <a:r>
              <a:rPr lang="en-US" altLang="ja-JP" sz="2000" dirty="0"/>
              <a:t>4cm</a:t>
            </a:r>
            <a:r>
              <a:rPr lang="ja-JP" altLang="en-US" sz="2000" dirty="0"/>
              <a:t>  </a:t>
            </a:r>
            <a:r>
              <a:rPr lang="en-US" altLang="ja-JP" sz="2000" dirty="0"/>
              <a:t>eff 60</a:t>
            </a:r>
            <a:r>
              <a:rPr lang="ja-JP" altLang="en-US" sz="2000" dirty="0"/>
              <a:t>％  </a:t>
            </a:r>
            <a:r>
              <a:rPr lang="en-US" altLang="ja-JP" sz="2000" dirty="0" err="1"/>
              <a:t>Sp</a:t>
            </a:r>
            <a:r>
              <a:rPr lang="ja-JP" altLang="en-US" sz="2000" dirty="0"/>
              <a:t>－</a:t>
            </a:r>
            <a:r>
              <a:rPr lang="en-US" altLang="ja-JP" sz="2000" dirty="0"/>
              <a:t>1cm</a:t>
            </a:r>
            <a:r>
              <a:rPr lang="ja-JP" altLang="en-US" sz="2000" dirty="0"/>
              <a:t>  胎胞あり</a:t>
            </a:r>
            <a:br>
              <a:rPr lang="ja-JP" altLang="en-US" sz="2000" dirty="0"/>
            </a:br>
            <a:r>
              <a:rPr lang="ja-JP" altLang="en-US" sz="2000" dirty="0"/>
              <a:t>                                      リトドリン点滴投与開始、母体搬送決定</a:t>
            </a:r>
            <a:endParaRPr lang="en-US" altLang="ja-JP" sz="2000" dirty="0"/>
          </a:p>
          <a:p>
            <a:pPr fontAlgn="ctr"/>
            <a:r>
              <a:rPr lang="ja-JP" altLang="en-US" sz="2000" dirty="0"/>
              <a:t>児娩出の</a:t>
            </a:r>
            <a:r>
              <a:rPr lang="en-US" altLang="ja-JP" sz="2000" dirty="0"/>
              <a:t>3</a:t>
            </a:r>
            <a:r>
              <a:rPr lang="ja-JP" altLang="en-US" sz="2000" dirty="0"/>
              <a:t>時間</a:t>
            </a:r>
            <a:r>
              <a:rPr lang="en-US" altLang="ja-JP" sz="2000" dirty="0"/>
              <a:t>48</a:t>
            </a:r>
            <a:r>
              <a:rPr lang="ja-JP" altLang="en-US" sz="2000" dirty="0"/>
              <a:t>分前　分娩監視装置装着</a:t>
            </a:r>
            <a:endParaRPr lang="ja-JP" altLang="en-US" sz="2000" dirty="0">
              <a:solidFill>
                <a:srgbClr val="000000"/>
              </a:solidFill>
              <a:latin typeface="+mn-ea"/>
            </a:endParaRPr>
          </a:p>
        </p:txBody>
      </p:sp>
      <p:pic>
        <p:nvPicPr>
          <p:cNvPr id="4" name="図 3"/>
          <p:cNvPicPr>
            <a:picLocks noChangeAspect="1"/>
          </p:cNvPicPr>
          <p:nvPr/>
        </p:nvPicPr>
        <p:blipFill>
          <a:blip r:embed="rId3"/>
          <a:stretch>
            <a:fillRect/>
          </a:stretch>
        </p:blipFill>
        <p:spPr>
          <a:xfrm>
            <a:off x="232440" y="3573810"/>
            <a:ext cx="9560719" cy="1746138"/>
          </a:xfrm>
          <a:prstGeom prst="rect">
            <a:avLst/>
          </a:prstGeom>
        </p:spPr>
      </p:pic>
      <p:sp>
        <p:nvSpPr>
          <p:cNvPr id="9" name="テキスト ボックス 8"/>
          <p:cNvSpPr txBox="1"/>
          <p:nvPr/>
        </p:nvSpPr>
        <p:spPr>
          <a:xfrm>
            <a:off x="559718" y="1485578"/>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35</a:t>
            </a:r>
            <a:r>
              <a:rPr kumimoji="1" lang="ja-JP" altLang="en-US" sz="2400" dirty="0"/>
              <a:t>週</a:t>
            </a:r>
          </a:p>
        </p:txBody>
      </p:sp>
      <p:sp>
        <p:nvSpPr>
          <p:cNvPr id="12" name="AutoShape 3"/>
          <p:cNvSpPr>
            <a:spLocks noChangeArrowheads="1"/>
          </p:cNvSpPr>
          <p:nvPr/>
        </p:nvSpPr>
        <p:spPr bwMode="auto">
          <a:xfrm>
            <a:off x="487710" y="5546763"/>
            <a:ext cx="8640960" cy="9540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en-US" altLang="ja-JP" sz="2000" dirty="0"/>
              <a:t>FHR baseline 160bpm</a:t>
            </a:r>
            <a:r>
              <a:rPr lang="ja-JP" altLang="en-US" sz="2000" dirty="0" err="1"/>
              <a:t>、</a:t>
            </a:r>
            <a:r>
              <a:rPr lang="ja-JP" altLang="en-US" sz="2000" dirty="0"/>
              <a:t>基線細変動減少、繰り返す遅発一過性徐脈、変動一過性徐脈を認める　　</a:t>
            </a:r>
          </a:p>
        </p:txBody>
      </p:sp>
    </p:spTree>
    <p:extLst>
      <p:ext uri="{BB962C8B-B14F-4D97-AF65-F5344CB8AC3E}">
        <p14:creationId xmlns:p14="http://schemas.microsoft.com/office/powerpoint/2010/main" val="2307019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53</a:t>
            </a:fld>
            <a:endParaRPr lang="en-US" altLang="ja-JP" dirty="0"/>
          </a:p>
        </p:txBody>
      </p:sp>
      <p:sp>
        <p:nvSpPr>
          <p:cNvPr id="6" name="Rectangle 2"/>
          <p:cNvSpPr txBox="1">
            <a:spLocks noChangeArrowheads="1"/>
          </p:cNvSpPr>
          <p:nvPr/>
        </p:nvSpPr>
        <p:spPr bwMode="auto">
          <a:xfrm>
            <a:off x="1400988" y="189434"/>
            <a:ext cx="7223625" cy="8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a:t>
            </a:r>
            <a:r>
              <a:rPr lang="en-US" altLang="ja-JP" sz="2400" dirty="0"/>
              <a:t>1  </a:t>
            </a:r>
            <a:r>
              <a:rPr lang="ja-JP" altLang="en-US" sz="2400" dirty="0"/>
              <a:t>切迫早産のため</a:t>
            </a:r>
            <a:endParaRPr lang="en-US" altLang="ja-JP" sz="2400" dirty="0"/>
          </a:p>
          <a:p>
            <a:pPr algn="l" eaLnBrk="1" hangingPunct="1"/>
            <a:r>
              <a:rPr lang="ja-JP" altLang="en-US" sz="2400" dirty="0"/>
              <a:t>　　　 母体搬送で入院となった事例</a:t>
            </a:r>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631726" y="2061642"/>
            <a:ext cx="8280920" cy="707886"/>
          </a:xfrm>
          <a:prstGeom prst="rect">
            <a:avLst/>
          </a:prstGeom>
          <a:noFill/>
        </p:spPr>
        <p:txBody>
          <a:bodyPr wrap="square" rtlCol="0">
            <a:spAutoFit/>
          </a:bodyPr>
          <a:lstStyle/>
          <a:p>
            <a:pPr fontAlgn="ctr"/>
            <a:r>
              <a:rPr lang="ja-JP" altLang="en-US" sz="2000" dirty="0"/>
              <a:t>児娩出の</a:t>
            </a:r>
            <a:r>
              <a:rPr lang="en-US" altLang="ja-JP" sz="2000" dirty="0"/>
              <a:t>2</a:t>
            </a:r>
            <a:r>
              <a:rPr lang="ja-JP" altLang="en-US" sz="2000" dirty="0"/>
              <a:t>時間</a:t>
            </a:r>
            <a:r>
              <a:rPr lang="en-US" altLang="ja-JP" sz="2000" dirty="0"/>
              <a:t>36</a:t>
            </a:r>
            <a:r>
              <a:rPr lang="ja-JP" altLang="en-US" sz="2000" dirty="0"/>
              <a:t>分前　母体搬送にて入院</a:t>
            </a:r>
            <a:endParaRPr lang="en-US" altLang="ja-JP" sz="2000" dirty="0"/>
          </a:p>
          <a:p>
            <a:pPr fontAlgn="ctr"/>
            <a:r>
              <a:rPr lang="ja-JP" altLang="en-US" sz="2000" dirty="0"/>
              <a:t>児娩出の</a:t>
            </a:r>
            <a:r>
              <a:rPr lang="en-US" altLang="ja-JP" sz="2000" dirty="0"/>
              <a:t>2</a:t>
            </a:r>
            <a:r>
              <a:rPr lang="ja-JP" altLang="en-US" sz="2000" dirty="0"/>
              <a:t>時間</a:t>
            </a:r>
            <a:r>
              <a:rPr lang="en-US" altLang="ja-JP" sz="2000" dirty="0"/>
              <a:t>8</a:t>
            </a:r>
            <a:r>
              <a:rPr lang="ja-JP" altLang="en-US" sz="2000" dirty="0"/>
              <a:t>分前　  分娩監視装置装着</a:t>
            </a:r>
            <a:endParaRPr lang="ja-JP" altLang="en-US" sz="2000" dirty="0">
              <a:solidFill>
                <a:srgbClr val="000000"/>
              </a:solidFill>
              <a:latin typeface="+mn-ea"/>
            </a:endParaRPr>
          </a:p>
        </p:txBody>
      </p:sp>
      <p:pic>
        <p:nvPicPr>
          <p:cNvPr id="8" name="図 7"/>
          <p:cNvPicPr>
            <a:picLocks noChangeAspect="1"/>
          </p:cNvPicPr>
          <p:nvPr/>
        </p:nvPicPr>
        <p:blipFill>
          <a:blip r:embed="rId3"/>
          <a:stretch>
            <a:fillRect/>
          </a:stretch>
        </p:blipFill>
        <p:spPr>
          <a:xfrm>
            <a:off x="232440" y="3081965"/>
            <a:ext cx="9560719" cy="1941297"/>
          </a:xfrm>
          <a:prstGeom prst="rect">
            <a:avLst/>
          </a:prstGeom>
        </p:spPr>
      </p:pic>
      <p:sp>
        <p:nvSpPr>
          <p:cNvPr id="12" name="テキスト ボックス 11"/>
          <p:cNvSpPr txBox="1"/>
          <p:nvPr/>
        </p:nvSpPr>
        <p:spPr>
          <a:xfrm>
            <a:off x="559718" y="1485578"/>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35</a:t>
            </a:r>
            <a:r>
              <a:rPr kumimoji="1" lang="ja-JP" altLang="en-US" sz="2400" dirty="0"/>
              <a:t>週</a:t>
            </a:r>
          </a:p>
        </p:txBody>
      </p:sp>
    </p:spTree>
    <p:extLst>
      <p:ext uri="{BB962C8B-B14F-4D97-AF65-F5344CB8AC3E}">
        <p14:creationId xmlns:p14="http://schemas.microsoft.com/office/powerpoint/2010/main" val="915947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54</a:t>
            </a:fld>
            <a:endParaRPr lang="en-US" altLang="ja-JP" dirty="0"/>
          </a:p>
        </p:txBody>
      </p:sp>
      <p:sp>
        <p:nvSpPr>
          <p:cNvPr id="6" name="Rectangle 2"/>
          <p:cNvSpPr txBox="1">
            <a:spLocks noChangeArrowheads="1"/>
          </p:cNvSpPr>
          <p:nvPr/>
        </p:nvSpPr>
        <p:spPr bwMode="auto">
          <a:xfrm>
            <a:off x="1400988" y="189434"/>
            <a:ext cx="7223625" cy="8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a:t>
            </a:r>
            <a:r>
              <a:rPr lang="en-US" altLang="ja-JP" sz="2400" dirty="0"/>
              <a:t>1  </a:t>
            </a:r>
            <a:r>
              <a:rPr lang="ja-JP" altLang="en-US" sz="2400" dirty="0"/>
              <a:t>切迫早産のため</a:t>
            </a:r>
            <a:endParaRPr lang="en-US" altLang="ja-JP" sz="2400" dirty="0"/>
          </a:p>
          <a:p>
            <a:pPr algn="l" eaLnBrk="1" hangingPunct="1"/>
            <a:r>
              <a:rPr lang="ja-JP" altLang="en-US" sz="2400" dirty="0"/>
              <a:t>　　　 母体搬送で入院となった事例</a:t>
            </a:r>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pic>
        <p:nvPicPr>
          <p:cNvPr id="3" name="図 2"/>
          <p:cNvPicPr>
            <a:picLocks noChangeAspect="1"/>
          </p:cNvPicPr>
          <p:nvPr/>
        </p:nvPicPr>
        <p:blipFill>
          <a:blip r:embed="rId3"/>
          <a:stretch>
            <a:fillRect/>
          </a:stretch>
        </p:blipFill>
        <p:spPr>
          <a:xfrm>
            <a:off x="328760" y="1429580"/>
            <a:ext cx="9575653" cy="3728406"/>
          </a:xfrm>
          <a:prstGeom prst="rect">
            <a:avLst/>
          </a:prstGeom>
        </p:spPr>
      </p:pic>
      <p:sp>
        <p:nvSpPr>
          <p:cNvPr id="9" name="AutoShape 3"/>
          <p:cNvSpPr>
            <a:spLocks noChangeArrowheads="1"/>
          </p:cNvSpPr>
          <p:nvPr/>
        </p:nvSpPr>
        <p:spPr bwMode="auto">
          <a:xfrm>
            <a:off x="631726" y="5446018"/>
            <a:ext cx="8640960" cy="64807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en-US" altLang="ja-JP" sz="2000" dirty="0"/>
              <a:t>FHR baseline 155bpm</a:t>
            </a:r>
            <a:r>
              <a:rPr lang="ja-JP" altLang="en-US" sz="2000" dirty="0" err="1"/>
              <a:t>、</a:t>
            </a:r>
            <a:r>
              <a:rPr lang="ja-JP" altLang="en-US" sz="2000" dirty="0"/>
              <a:t>基線細変動減少、繰り返す遅発一過性徐脈を認める　</a:t>
            </a:r>
          </a:p>
        </p:txBody>
      </p:sp>
    </p:spTree>
    <p:extLst>
      <p:ext uri="{BB962C8B-B14F-4D97-AF65-F5344CB8AC3E}">
        <p14:creationId xmlns:p14="http://schemas.microsoft.com/office/powerpoint/2010/main" val="1159447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55</a:t>
            </a:fld>
            <a:endParaRPr lang="en-US" altLang="ja-JP" dirty="0"/>
          </a:p>
        </p:txBody>
      </p:sp>
      <p:sp>
        <p:nvSpPr>
          <p:cNvPr id="6" name="Rectangle 2"/>
          <p:cNvSpPr txBox="1">
            <a:spLocks noChangeArrowheads="1"/>
          </p:cNvSpPr>
          <p:nvPr/>
        </p:nvSpPr>
        <p:spPr bwMode="auto">
          <a:xfrm>
            <a:off x="1400988" y="189434"/>
            <a:ext cx="7223625" cy="8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a:t>
            </a:r>
            <a:r>
              <a:rPr lang="en-US" altLang="ja-JP" sz="2400" dirty="0"/>
              <a:t>1  </a:t>
            </a:r>
            <a:r>
              <a:rPr lang="ja-JP" altLang="en-US" sz="2400" dirty="0"/>
              <a:t>切迫早産のため</a:t>
            </a:r>
            <a:endParaRPr lang="en-US" altLang="ja-JP" sz="2400" dirty="0"/>
          </a:p>
          <a:p>
            <a:pPr algn="l" eaLnBrk="1" hangingPunct="1"/>
            <a:r>
              <a:rPr lang="ja-JP" altLang="en-US" sz="2400" dirty="0"/>
              <a:t>　　　 母体搬送で入院となった事例</a:t>
            </a:r>
          </a:p>
        </p:txBody>
      </p:sp>
      <p:pic>
        <p:nvPicPr>
          <p:cNvPr id="3" name="図 2"/>
          <p:cNvPicPr>
            <a:picLocks noChangeAspect="1"/>
          </p:cNvPicPr>
          <p:nvPr/>
        </p:nvPicPr>
        <p:blipFill>
          <a:blip r:embed="rId3"/>
          <a:stretch>
            <a:fillRect/>
          </a:stretch>
        </p:blipFill>
        <p:spPr>
          <a:xfrm>
            <a:off x="415374" y="1525582"/>
            <a:ext cx="8568952" cy="1904212"/>
          </a:xfrm>
          <a:prstGeom prst="rect">
            <a:avLst/>
          </a:prstGeom>
        </p:spPr>
      </p:pic>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157476"/>
            <a:ext cx="1239442" cy="400110"/>
          </a:xfrm>
          <a:prstGeom prst="rect">
            <a:avLst/>
          </a:prstGeom>
          <a:solidFill>
            <a:schemeClr val="accent5">
              <a:lumMod val="90000"/>
            </a:schemeClr>
          </a:solidFill>
        </p:spPr>
        <p:txBody>
          <a:bodyPr wrap="none" rtlCol="0">
            <a:spAutoFit/>
          </a:bodyPr>
          <a:lstStyle/>
          <a:p>
            <a:r>
              <a:rPr kumimoji="1" lang="ja-JP" altLang="en-US" sz="2000" dirty="0"/>
              <a:t>妊娠</a:t>
            </a:r>
            <a:r>
              <a:rPr kumimoji="1" lang="en-US" altLang="ja-JP" sz="2000" dirty="0"/>
              <a:t>33</a:t>
            </a:r>
            <a:r>
              <a:rPr kumimoji="1" lang="ja-JP" altLang="en-US" sz="2000" dirty="0"/>
              <a:t>週</a:t>
            </a:r>
          </a:p>
        </p:txBody>
      </p:sp>
      <p:pic>
        <p:nvPicPr>
          <p:cNvPr id="8" name="図 7"/>
          <p:cNvPicPr>
            <a:picLocks noChangeAspect="1"/>
          </p:cNvPicPr>
          <p:nvPr/>
        </p:nvPicPr>
        <p:blipFill>
          <a:blip r:embed="rId4"/>
          <a:stretch>
            <a:fillRect/>
          </a:stretch>
        </p:blipFill>
        <p:spPr>
          <a:xfrm>
            <a:off x="379370" y="3691477"/>
            <a:ext cx="8640960" cy="1754541"/>
          </a:xfrm>
          <a:prstGeom prst="rect">
            <a:avLst/>
          </a:prstGeom>
        </p:spPr>
      </p:pic>
      <p:sp>
        <p:nvSpPr>
          <p:cNvPr id="9" name="テキスト ボックス 8"/>
          <p:cNvSpPr txBox="1"/>
          <p:nvPr/>
        </p:nvSpPr>
        <p:spPr>
          <a:xfrm>
            <a:off x="559718" y="3389724"/>
            <a:ext cx="1239442" cy="400110"/>
          </a:xfrm>
          <a:prstGeom prst="rect">
            <a:avLst/>
          </a:prstGeom>
          <a:solidFill>
            <a:schemeClr val="accent5">
              <a:lumMod val="90000"/>
            </a:schemeClr>
          </a:solidFill>
        </p:spPr>
        <p:txBody>
          <a:bodyPr wrap="none" rtlCol="0">
            <a:spAutoFit/>
          </a:bodyPr>
          <a:lstStyle/>
          <a:p>
            <a:r>
              <a:rPr kumimoji="1" lang="ja-JP" altLang="en-US" sz="2000" dirty="0"/>
              <a:t>妊娠</a:t>
            </a:r>
            <a:r>
              <a:rPr kumimoji="1" lang="en-US" altLang="ja-JP" sz="2000" dirty="0"/>
              <a:t>35</a:t>
            </a:r>
            <a:r>
              <a:rPr lang="ja-JP" altLang="en-US" sz="2000" dirty="0"/>
              <a:t>週</a:t>
            </a:r>
            <a:endParaRPr kumimoji="1" lang="ja-JP" altLang="en-US" sz="2000" dirty="0"/>
          </a:p>
        </p:txBody>
      </p:sp>
      <p:sp>
        <p:nvSpPr>
          <p:cNvPr id="11" name="AutoShape 3"/>
          <p:cNvSpPr>
            <a:spLocks noChangeArrowheads="1"/>
          </p:cNvSpPr>
          <p:nvPr/>
        </p:nvSpPr>
        <p:spPr bwMode="auto">
          <a:xfrm>
            <a:off x="379370" y="5615359"/>
            <a:ext cx="8640960" cy="105479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ja-JP" altLang="en-US" sz="2000" dirty="0">
                <a:latin typeface="メイリオ" panose="020B0604030504040204" pitchFamily="50" charset="-128"/>
                <a:ea typeface="メイリオ" panose="020B0604030504040204" pitchFamily="50" charset="-128"/>
              </a:rPr>
              <a:t>妊娠</a:t>
            </a:r>
            <a:r>
              <a:rPr lang="en-US" altLang="ja-JP" sz="2000" dirty="0">
                <a:latin typeface="メイリオ" panose="020B0604030504040204" pitchFamily="50" charset="-128"/>
                <a:ea typeface="メイリオ" panose="020B0604030504040204" pitchFamily="50" charset="-128"/>
              </a:rPr>
              <a:t>33</a:t>
            </a:r>
            <a:r>
              <a:rPr lang="ja-JP" altLang="en-US" sz="2000" dirty="0">
                <a:latin typeface="メイリオ" panose="020B0604030504040204" pitchFamily="50" charset="-128"/>
                <a:ea typeface="メイリオ" panose="020B0604030504040204" pitchFamily="50" charset="-128"/>
              </a:rPr>
              <a:t>週では基線細変動は中等度認められることから、妊娠</a:t>
            </a:r>
            <a:r>
              <a:rPr lang="en-US" altLang="ja-JP" sz="2000" dirty="0">
                <a:latin typeface="メイリオ" panose="020B0604030504040204" pitchFamily="50" charset="-128"/>
                <a:ea typeface="メイリオ" panose="020B0604030504040204" pitchFamily="50" charset="-128"/>
              </a:rPr>
              <a:t>35</a:t>
            </a:r>
            <a:r>
              <a:rPr lang="ja-JP" altLang="en-US" sz="2000" dirty="0">
                <a:latin typeface="メイリオ" panose="020B0604030504040204" pitchFamily="50" charset="-128"/>
                <a:ea typeface="メイリオ" panose="020B0604030504040204" pitchFamily="50" charset="-128"/>
              </a:rPr>
              <a:t>週の基線細変動減少は、胎児の未熟性によるものではなく、胎児の低酸素状態を示唆する所見と考えられる</a:t>
            </a:r>
          </a:p>
        </p:txBody>
      </p:sp>
    </p:spTree>
    <p:extLst>
      <p:ext uri="{BB962C8B-B14F-4D97-AF65-F5344CB8AC3E}">
        <p14:creationId xmlns:p14="http://schemas.microsoft.com/office/powerpoint/2010/main" val="2973229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00989" y="189434"/>
            <a:ext cx="5552296" cy="835391"/>
          </a:xfrm>
        </p:spPr>
        <p:txBody>
          <a:bodyPr/>
          <a:lstStyle/>
          <a:p>
            <a:pPr algn="l" eaLnBrk="1" hangingPunct="1"/>
            <a:r>
              <a:rPr lang="ja-JP" altLang="en-US" sz="2400" dirty="0"/>
              <a:t>事例</a:t>
            </a:r>
            <a:r>
              <a:rPr lang="en-US" altLang="ja-JP" sz="2400" dirty="0"/>
              <a:t>2  </a:t>
            </a:r>
            <a:r>
              <a:rPr lang="ja-JP" altLang="en-US" sz="2400" dirty="0"/>
              <a:t>切迫早産、胎児発育不全のため</a:t>
            </a:r>
            <a:br>
              <a:rPr lang="en-US" altLang="ja-JP" sz="2400" dirty="0"/>
            </a:br>
            <a:r>
              <a:rPr lang="en-US" altLang="ja-JP" sz="2400" dirty="0"/>
              <a:t>          </a:t>
            </a:r>
            <a:r>
              <a:rPr lang="ja-JP" altLang="en-US" sz="2400" dirty="0"/>
              <a:t>母体搬送で入院となった事例</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56</a:t>
            </a:fld>
            <a:endParaRPr lang="en-US" altLang="ja-JP" dirty="0"/>
          </a:p>
        </p:txBody>
      </p:sp>
      <p:sp>
        <p:nvSpPr>
          <p:cNvPr id="44036" name="AutoShape 3"/>
          <p:cNvSpPr>
            <a:spLocks noChangeArrowheads="1"/>
          </p:cNvSpPr>
          <p:nvPr/>
        </p:nvSpPr>
        <p:spPr bwMode="auto">
          <a:xfrm>
            <a:off x="342900" y="1341562"/>
            <a:ext cx="9213850" cy="515925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en-US" altLang="ja-JP" sz="2200" dirty="0">
                <a:latin typeface="+mj-ea"/>
                <a:ea typeface="+mj-ea"/>
              </a:rPr>
              <a:t>【</a:t>
            </a:r>
            <a:r>
              <a:rPr lang="ja-JP" altLang="en-US" sz="2200" dirty="0">
                <a:latin typeface="+mj-ea"/>
                <a:ea typeface="+mj-ea"/>
              </a:rPr>
              <a:t>在胎週数</a:t>
            </a:r>
            <a:r>
              <a:rPr lang="en-US" altLang="ja-JP" sz="2200" dirty="0">
                <a:latin typeface="+mj-ea"/>
                <a:ea typeface="+mj-ea"/>
              </a:rPr>
              <a:t>】31</a:t>
            </a:r>
            <a:r>
              <a:rPr lang="ja-JP" altLang="en-US" sz="2200" dirty="0">
                <a:latin typeface="+mj-ea"/>
                <a:ea typeface="+mj-ea"/>
              </a:rPr>
              <a:t>週</a:t>
            </a:r>
            <a:endParaRPr lang="en-US" altLang="ja-JP" sz="2200" dirty="0">
              <a:latin typeface="+mj-ea"/>
              <a:ea typeface="+mj-ea"/>
            </a:endParaRPr>
          </a:p>
          <a:p>
            <a:pPr eaLnBrk="1" hangingPunct="1">
              <a:lnSpc>
                <a:spcPct val="120000"/>
              </a:lnSpc>
              <a:buNone/>
            </a:pPr>
            <a:r>
              <a:rPr lang="en-US" altLang="ja-JP" sz="2200" dirty="0">
                <a:latin typeface="+mj-ea"/>
                <a:ea typeface="+mj-ea"/>
              </a:rPr>
              <a:t>【</a:t>
            </a:r>
            <a:r>
              <a:rPr lang="ja-JP" altLang="en-US" sz="2200" dirty="0">
                <a:latin typeface="+mj-ea"/>
                <a:ea typeface="+mj-ea"/>
              </a:rPr>
              <a:t>胎児推定体重</a:t>
            </a:r>
            <a:r>
              <a:rPr lang="en-US" altLang="ja-JP" sz="2200" dirty="0">
                <a:latin typeface="+mj-ea"/>
                <a:ea typeface="+mj-ea"/>
              </a:rPr>
              <a:t>】1200g</a:t>
            </a:r>
            <a:r>
              <a:rPr lang="ja-JP" altLang="en-US" sz="2200" dirty="0">
                <a:latin typeface="+mj-ea"/>
                <a:ea typeface="+mj-ea"/>
              </a:rPr>
              <a:t>台</a:t>
            </a:r>
            <a:endParaRPr lang="en-US" altLang="ja-JP" sz="2200" dirty="0">
              <a:latin typeface="+mj-ea"/>
              <a:ea typeface="+mj-ea"/>
            </a:endParaRPr>
          </a:p>
          <a:p>
            <a:pPr eaLnBrk="1" hangingPunct="1">
              <a:lnSpc>
                <a:spcPct val="120000"/>
              </a:lnSpc>
              <a:buNone/>
            </a:pPr>
            <a:r>
              <a:rPr lang="en-US" altLang="ja-JP" sz="2200" dirty="0">
                <a:latin typeface="+mj-ea"/>
                <a:ea typeface="+mj-ea"/>
              </a:rPr>
              <a:t>【</a:t>
            </a:r>
            <a:r>
              <a:rPr lang="ja-JP" altLang="en-US" sz="2200" dirty="0">
                <a:latin typeface="+mj-ea"/>
                <a:ea typeface="+mj-ea"/>
              </a:rPr>
              <a:t>経過</a:t>
            </a:r>
            <a:r>
              <a:rPr lang="en-US" altLang="ja-JP" sz="2200" dirty="0">
                <a:latin typeface="+mj-ea"/>
                <a:ea typeface="+mj-ea"/>
              </a:rPr>
              <a:t>】</a:t>
            </a:r>
          </a:p>
          <a:p>
            <a:pPr eaLnBrk="1" hangingPunct="1">
              <a:lnSpc>
                <a:spcPct val="120000"/>
              </a:lnSpc>
              <a:buNone/>
            </a:pPr>
            <a:endParaRPr lang="en-US" altLang="ja-JP" sz="2200" dirty="0">
              <a:latin typeface="+mj-ea"/>
              <a:ea typeface="+mj-ea"/>
            </a:endParaRPr>
          </a:p>
          <a:p>
            <a:pPr eaLnBrk="1" hangingPunct="1">
              <a:lnSpc>
                <a:spcPct val="120000"/>
              </a:lnSpc>
              <a:buNone/>
            </a:pPr>
            <a:r>
              <a:rPr lang="en-US" altLang="ja-JP" sz="2200" dirty="0">
                <a:latin typeface="+mj-ea"/>
                <a:ea typeface="+mj-ea"/>
              </a:rPr>
              <a:t> </a:t>
            </a: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p:txBody>
      </p:sp>
      <p:graphicFrame>
        <p:nvGraphicFramePr>
          <p:cNvPr id="3" name="表 2"/>
          <p:cNvGraphicFramePr>
            <a:graphicFrameLocks noGrp="1"/>
          </p:cNvGraphicFramePr>
          <p:nvPr/>
        </p:nvGraphicFramePr>
        <p:xfrm>
          <a:off x="574148" y="2973356"/>
          <a:ext cx="8751353" cy="2823084"/>
        </p:xfrm>
        <a:graphic>
          <a:graphicData uri="http://schemas.openxmlformats.org/drawingml/2006/table">
            <a:tbl>
              <a:tblPr>
                <a:tableStyleId>{5C22544A-7EE6-4342-B048-85BDC9FD1C3A}</a:tableStyleId>
              </a:tblPr>
              <a:tblGrid>
                <a:gridCol w="2505850">
                  <a:extLst>
                    <a:ext uri="{9D8B030D-6E8A-4147-A177-3AD203B41FA5}">
                      <a16:colId xmlns:a16="http://schemas.microsoft.com/office/drawing/2014/main" val="20000"/>
                    </a:ext>
                  </a:extLst>
                </a:gridCol>
                <a:gridCol w="6245503">
                  <a:extLst>
                    <a:ext uri="{9D8B030D-6E8A-4147-A177-3AD203B41FA5}">
                      <a16:colId xmlns:a16="http://schemas.microsoft.com/office/drawing/2014/main" val="20001"/>
                    </a:ext>
                  </a:extLst>
                </a:gridCol>
              </a:tblGrid>
              <a:tr h="384430">
                <a:tc>
                  <a:txBody>
                    <a:bodyPr/>
                    <a:lstStyle/>
                    <a:p>
                      <a:pPr algn="l" fontAlgn="ctr"/>
                      <a:r>
                        <a:rPr lang="ja-JP" altLang="en-US" sz="1800" u="none" strike="noStrike" dirty="0">
                          <a:effectLst/>
                        </a:rPr>
                        <a:t>妊娠</a:t>
                      </a:r>
                      <a:r>
                        <a:rPr lang="en-US" altLang="ja-JP" sz="1800" u="none" strike="noStrike" dirty="0">
                          <a:effectLst/>
                        </a:rPr>
                        <a:t>29</a:t>
                      </a:r>
                      <a:r>
                        <a:rPr lang="ja-JP" altLang="en-US" sz="1800" u="none" strike="noStrike" dirty="0">
                          <a:effectLst/>
                        </a:rPr>
                        <a:t>週</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en-US" altLang="ja-JP" sz="1800" u="none" strike="noStrike" dirty="0">
                          <a:effectLst/>
                        </a:rPr>
                        <a:t>EFBW 1100g</a:t>
                      </a:r>
                      <a:r>
                        <a:rPr lang="ja-JP" altLang="en-US" sz="1800" u="none" strike="noStrike" dirty="0">
                          <a:effectLst/>
                        </a:rPr>
                        <a:t>台、</a:t>
                      </a:r>
                      <a:r>
                        <a:rPr lang="en-US" altLang="ja-JP" sz="1800" u="none" strike="noStrike" dirty="0">
                          <a:effectLst/>
                        </a:rPr>
                        <a:t>FGR</a:t>
                      </a:r>
                      <a:r>
                        <a:rPr lang="ja-JP" altLang="en-US" sz="1800" u="none" strike="noStrike" dirty="0">
                          <a:effectLst/>
                        </a:rPr>
                        <a:t>傾向、</a:t>
                      </a:r>
                      <a:r>
                        <a:rPr lang="en-US" altLang="ja-JP" sz="1800" b="0" i="0" u="none" strike="noStrike" dirty="0">
                          <a:solidFill>
                            <a:srgbClr val="000000"/>
                          </a:solidFill>
                          <a:effectLst/>
                          <a:latin typeface="+mn-ea"/>
                          <a:ea typeface="+mn-ea"/>
                        </a:rPr>
                        <a:t>MVP </a:t>
                      </a:r>
                      <a:r>
                        <a:rPr lang="en-US" altLang="ja-JP" sz="1800" b="0" i="0" u="none" strike="noStrike" dirty="0">
                          <a:solidFill>
                            <a:srgbClr val="000000"/>
                          </a:solidFill>
                          <a:effectLst/>
                          <a:latin typeface="+mn-lt"/>
                          <a:ea typeface="+mn-ea"/>
                        </a:rPr>
                        <a:t>3.5</a:t>
                      </a:r>
                      <a:r>
                        <a:rPr lang="ja-JP" altLang="en-US" sz="1800" b="0" i="0" u="none" strike="noStrike" dirty="0">
                          <a:solidFill>
                            <a:srgbClr val="000000"/>
                          </a:solidFill>
                          <a:effectLst/>
                          <a:latin typeface="+mn-lt"/>
                          <a:ea typeface="+mn-ea"/>
                        </a:rPr>
                        <a:t>ｃｍ</a:t>
                      </a:r>
                    </a:p>
                  </a:txBody>
                  <a:tcPr marL="7620" marR="7620" marT="7620" marB="0" anchor="ctr">
                    <a:solidFill>
                      <a:schemeClr val="accent5">
                        <a:lumMod val="90000"/>
                      </a:schemeClr>
                    </a:solidFill>
                  </a:tcPr>
                </a:tc>
                <a:extLst>
                  <a:ext uri="{0D108BD9-81ED-4DB2-BD59-A6C34878D82A}">
                    <a16:rowId xmlns:a16="http://schemas.microsoft.com/office/drawing/2014/main" val="10000"/>
                  </a:ext>
                </a:extLst>
              </a:tr>
              <a:tr h="369050">
                <a:tc>
                  <a:txBody>
                    <a:bodyPr/>
                    <a:lstStyle/>
                    <a:p>
                      <a:pPr algn="l" fontAlgn="ctr"/>
                      <a:r>
                        <a:rPr lang="ja-JP" altLang="en-US" sz="1800" b="0" i="0" u="none" strike="noStrike" dirty="0">
                          <a:solidFill>
                            <a:schemeClr val="dk1"/>
                          </a:solidFill>
                          <a:effectLst/>
                          <a:latin typeface="+mn-lt"/>
                          <a:ea typeface="+mn-ea"/>
                        </a:rPr>
                        <a:t>児娩出の</a:t>
                      </a:r>
                      <a:r>
                        <a:rPr lang="en-US" altLang="ja-JP" sz="1800" b="0" i="0" u="none" strike="noStrike" dirty="0">
                          <a:solidFill>
                            <a:schemeClr val="dk1"/>
                          </a:solidFill>
                          <a:effectLst/>
                          <a:latin typeface="+mn-lt"/>
                          <a:ea typeface="+mn-ea"/>
                        </a:rPr>
                        <a:t>5</a:t>
                      </a:r>
                      <a:r>
                        <a:rPr lang="ja-JP" altLang="en-US" sz="1800" b="0" i="0" u="none" strike="noStrike" dirty="0">
                          <a:solidFill>
                            <a:schemeClr val="dk1"/>
                          </a:solidFill>
                          <a:effectLst/>
                          <a:latin typeface="+mn-lt"/>
                          <a:ea typeface="+mn-ea"/>
                        </a:rPr>
                        <a:t>時間</a:t>
                      </a:r>
                      <a:r>
                        <a:rPr lang="en-US" altLang="ja-JP" sz="1800" b="0" i="0" u="none" strike="noStrike" dirty="0">
                          <a:solidFill>
                            <a:schemeClr val="dk1"/>
                          </a:solidFill>
                          <a:effectLst/>
                          <a:latin typeface="+mn-lt"/>
                          <a:ea typeface="+mn-ea"/>
                        </a:rPr>
                        <a:t>40</a:t>
                      </a:r>
                      <a:r>
                        <a:rPr lang="ja-JP" altLang="en-US" sz="1800" b="0" i="0" u="none" strike="noStrike" dirty="0">
                          <a:solidFill>
                            <a:schemeClr val="dk1"/>
                          </a:solidFill>
                          <a:effectLst/>
                          <a:latin typeface="+mn-lt"/>
                          <a:ea typeface="+mn-ea"/>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b="0" i="0" u="none" strike="noStrike" dirty="0">
                          <a:solidFill>
                            <a:schemeClr val="dk1"/>
                          </a:solidFill>
                          <a:effectLst/>
                          <a:latin typeface="+mn-lt"/>
                          <a:ea typeface="+mn-ea"/>
                        </a:rPr>
                        <a:t>出血あり</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extLst>
                  <a:ext uri="{0D108BD9-81ED-4DB2-BD59-A6C34878D82A}">
                    <a16:rowId xmlns:a16="http://schemas.microsoft.com/office/drawing/2014/main" val="10001"/>
                  </a:ext>
                </a:extLst>
              </a:tr>
              <a:tr h="664289">
                <a:tc>
                  <a:txBody>
                    <a:bodyPr/>
                    <a:lstStyle/>
                    <a:p>
                      <a:pPr algn="l" fontAlgn="ctr"/>
                      <a:r>
                        <a:rPr lang="ja-JP" altLang="en-US" sz="1800" u="none" strike="noStrike" dirty="0">
                          <a:effectLst/>
                        </a:rPr>
                        <a:t>児娩出の</a:t>
                      </a:r>
                      <a:r>
                        <a:rPr lang="en-US" altLang="ja-JP" sz="1800" u="none" strike="noStrike" dirty="0">
                          <a:effectLst/>
                        </a:rPr>
                        <a:t>4</a:t>
                      </a:r>
                      <a:r>
                        <a:rPr lang="ja-JP" altLang="en-US" sz="1800" u="none" strike="noStrike" dirty="0">
                          <a:effectLst/>
                        </a:rPr>
                        <a:t>時間</a:t>
                      </a:r>
                      <a:r>
                        <a:rPr lang="en-US" altLang="ja-JP" sz="1800" u="none" strike="noStrike" dirty="0">
                          <a:effectLst/>
                        </a:rPr>
                        <a:t>50</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出血、腹痛、胎動不明を主訴に搬送元分娩機関受診</a:t>
                      </a:r>
                      <a:endParaRPr lang="en-US" altLang="ja-JP" sz="1800" u="none" strike="noStrike" dirty="0">
                        <a:effectLst/>
                      </a:endParaRPr>
                    </a:p>
                    <a:p>
                      <a:pPr algn="l" fontAlgn="ctr"/>
                      <a:r>
                        <a:rPr lang="en-US" altLang="ja-JP" sz="1800" u="none" strike="noStrike" dirty="0" err="1">
                          <a:effectLst/>
                        </a:rPr>
                        <a:t>os</a:t>
                      </a:r>
                      <a:r>
                        <a:rPr lang="en-US" altLang="ja-JP" sz="1800" u="none" strike="noStrike" baseline="0" dirty="0">
                          <a:effectLst/>
                        </a:rPr>
                        <a:t> 1</a:t>
                      </a:r>
                      <a:r>
                        <a:rPr lang="ja-JP" altLang="en-US" sz="1800" u="none" strike="noStrike" baseline="0" dirty="0">
                          <a:effectLst/>
                        </a:rPr>
                        <a:t>指開大、赤色の性器出血認める</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extLst>
                  <a:ext uri="{0D108BD9-81ED-4DB2-BD59-A6C34878D82A}">
                    <a16:rowId xmlns:a16="http://schemas.microsoft.com/office/drawing/2014/main" val="10002"/>
                  </a:ext>
                </a:extLst>
              </a:tr>
              <a:tr h="369050">
                <a:tc>
                  <a:txBody>
                    <a:bodyPr/>
                    <a:lstStyle/>
                    <a:p>
                      <a:pPr algn="l" fontAlgn="ctr"/>
                      <a:r>
                        <a:rPr lang="ja-JP" altLang="en-US" sz="1800" u="none" strike="noStrike" dirty="0">
                          <a:effectLst/>
                        </a:rPr>
                        <a:t>児娩出の</a:t>
                      </a:r>
                      <a:r>
                        <a:rPr lang="en-US" altLang="ja-JP" sz="1800" u="none" strike="noStrike" dirty="0">
                          <a:effectLst/>
                        </a:rPr>
                        <a:t>3</a:t>
                      </a:r>
                      <a:r>
                        <a:rPr lang="ja-JP" altLang="en-US" sz="1800" u="none" strike="noStrike" dirty="0">
                          <a:effectLst/>
                        </a:rPr>
                        <a:t>時間</a:t>
                      </a:r>
                      <a:r>
                        <a:rPr lang="en-US" altLang="ja-JP" sz="1800" u="none" strike="noStrike" dirty="0">
                          <a:effectLst/>
                        </a:rPr>
                        <a:t>36</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b="0" i="0" u="none" strike="noStrike" dirty="0">
                          <a:solidFill>
                            <a:srgbClr val="000000"/>
                          </a:solidFill>
                          <a:effectLst/>
                          <a:latin typeface="+mn-ea"/>
                          <a:ea typeface="+mn-ea"/>
                        </a:rPr>
                        <a:t>切迫早産、胎児機能不全のため母体搬送決定</a:t>
                      </a:r>
                    </a:p>
                  </a:txBody>
                  <a:tcPr marL="7620" marR="7620" marT="7620" marB="0" anchor="ctr">
                    <a:solidFill>
                      <a:schemeClr val="accent5">
                        <a:lumMod val="90000"/>
                      </a:schemeClr>
                    </a:solidFill>
                  </a:tcPr>
                </a:tc>
                <a:extLst>
                  <a:ext uri="{0D108BD9-81ED-4DB2-BD59-A6C34878D82A}">
                    <a16:rowId xmlns:a16="http://schemas.microsoft.com/office/drawing/2014/main" val="10003"/>
                  </a:ext>
                </a:extLst>
              </a:tr>
              <a:tr h="676225">
                <a:tc>
                  <a:txBody>
                    <a:bodyPr/>
                    <a:lstStyle/>
                    <a:p>
                      <a:pPr algn="l" fontAlgn="ctr"/>
                      <a:r>
                        <a:rPr lang="ja-JP" altLang="en-US" sz="1800" u="none" strike="noStrike" dirty="0">
                          <a:effectLst/>
                        </a:rPr>
                        <a:t>児娩出の</a:t>
                      </a:r>
                      <a:r>
                        <a:rPr lang="en-US" altLang="ja-JP" sz="1800" u="none" strike="noStrike" dirty="0">
                          <a:effectLst/>
                        </a:rPr>
                        <a:t>2</a:t>
                      </a:r>
                      <a:r>
                        <a:rPr lang="ja-JP" altLang="en-US" sz="1800" u="none" strike="noStrike" dirty="0">
                          <a:effectLst/>
                        </a:rPr>
                        <a:t>時間</a:t>
                      </a:r>
                      <a:r>
                        <a:rPr lang="en-US" altLang="ja-JP" sz="1800" u="none" strike="noStrike" dirty="0">
                          <a:effectLst/>
                        </a:rPr>
                        <a:t>46</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b="0" i="0" u="none" strike="noStrike" dirty="0">
                          <a:solidFill>
                            <a:srgbClr val="000000"/>
                          </a:solidFill>
                          <a:effectLst/>
                          <a:latin typeface="+mn-ea"/>
                          <a:ea typeface="+mn-ea"/>
                        </a:rPr>
                        <a:t>母体搬送決定で入院</a:t>
                      </a:r>
                      <a:endParaRPr lang="en-US" altLang="ja-JP" sz="1800" b="0" i="0" u="none" strike="noStrike" dirty="0">
                        <a:solidFill>
                          <a:srgbClr val="000000"/>
                        </a:solidFill>
                        <a:effectLst/>
                        <a:latin typeface="+mn-ea"/>
                        <a:ea typeface="+mn-ea"/>
                      </a:endParaRPr>
                    </a:p>
                    <a:p>
                      <a:pPr algn="l" fontAlgn="ctr"/>
                      <a:r>
                        <a:rPr lang="ja-JP" altLang="en-US" sz="1800" b="0" i="0" u="none" strike="noStrike" dirty="0">
                          <a:solidFill>
                            <a:srgbClr val="000000"/>
                          </a:solidFill>
                          <a:effectLst/>
                          <a:latin typeface="+mn-ea"/>
                          <a:ea typeface="+mn-ea"/>
                        </a:rPr>
                        <a:t>胎盤後壁付着、厚さ</a:t>
                      </a:r>
                      <a:r>
                        <a:rPr lang="en-US" altLang="ja-JP" sz="1800" b="0" i="0" u="none" strike="noStrike" dirty="0">
                          <a:solidFill>
                            <a:srgbClr val="000000"/>
                          </a:solidFill>
                          <a:effectLst/>
                          <a:latin typeface="+mn-ea"/>
                          <a:ea typeface="+mn-ea"/>
                        </a:rPr>
                        <a:t>5.3</a:t>
                      </a:r>
                      <a:r>
                        <a:rPr lang="ja-JP" altLang="en-US" sz="1800" b="0" i="0" u="none" strike="noStrike" dirty="0">
                          <a:solidFill>
                            <a:srgbClr val="000000"/>
                          </a:solidFill>
                          <a:effectLst/>
                          <a:latin typeface="+mn-ea"/>
                          <a:ea typeface="+mn-ea"/>
                        </a:rPr>
                        <a:t>㎝</a:t>
                      </a:r>
                    </a:p>
                  </a:txBody>
                  <a:tcPr marL="7620" marR="7620" marT="7620" marB="0" anchor="ctr">
                    <a:solidFill>
                      <a:schemeClr val="accent5">
                        <a:lumMod val="90000"/>
                      </a:schemeClr>
                    </a:solidFill>
                  </a:tcPr>
                </a:tc>
                <a:extLst>
                  <a:ext uri="{0D108BD9-81ED-4DB2-BD59-A6C34878D82A}">
                    <a16:rowId xmlns:a16="http://schemas.microsoft.com/office/drawing/2014/main" val="10004"/>
                  </a:ext>
                </a:extLst>
              </a:tr>
              <a:tr h="360040">
                <a:tc>
                  <a:txBody>
                    <a:bodyPr/>
                    <a:lstStyle/>
                    <a:p>
                      <a:pPr algn="l" fontAlgn="ctr"/>
                      <a:r>
                        <a:rPr lang="ja-JP" altLang="en-US" sz="1800" u="none" strike="noStrike" dirty="0">
                          <a:effectLst/>
                        </a:rPr>
                        <a:t>児娩出の</a:t>
                      </a:r>
                      <a:r>
                        <a:rPr lang="en-US" altLang="ja-JP" sz="1800" u="none" strike="noStrike" dirty="0">
                          <a:effectLst/>
                        </a:rPr>
                        <a:t>2</a:t>
                      </a:r>
                      <a:r>
                        <a:rPr lang="ja-JP" altLang="en-US" sz="1800" u="none" strike="noStrike" dirty="0">
                          <a:effectLst/>
                        </a:rPr>
                        <a:t>時間</a:t>
                      </a:r>
                      <a:r>
                        <a:rPr lang="en-US" altLang="ja-JP" sz="1800" u="none" strike="noStrike" dirty="0">
                          <a:effectLst/>
                        </a:rPr>
                        <a:t>11</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b="0" i="0" u="none" strike="noStrike" dirty="0">
                          <a:solidFill>
                            <a:srgbClr val="000000"/>
                          </a:solidFill>
                          <a:effectLst/>
                          <a:latin typeface="+mn-ea"/>
                          <a:ea typeface="+mn-ea"/>
                        </a:rPr>
                        <a:t>胎児機能不全の診断で緊急帝王切開決定</a:t>
                      </a:r>
                    </a:p>
                  </a:txBody>
                  <a:tcPr marL="7620" marR="7620" marT="7620" marB="0" anchor="ctr">
                    <a:solidFill>
                      <a:schemeClr val="accent5">
                        <a:lumMod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14613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99678" y="2588535"/>
            <a:ext cx="9361040" cy="3732258"/>
          </a:xfrm>
          <a:prstGeom prst="rect">
            <a:avLst/>
          </a:prstGeom>
        </p:spPr>
      </p:pic>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57</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831932"/>
            <a:ext cx="8280920" cy="707886"/>
          </a:xfrm>
          <a:prstGeom prst="rect">
            <a:avLst/>
          </a:prstGeom>
          <a:noFill/>
        </p:spPr>
        <p:txBody>
          <a:bodyPr wrap="square" rtlCol="0">
            <a:spAutoFit/>
          </a:bodyPr>
          <a:lstStyle/>
          <a:p>
            <a:pPr fontAlgn="ctr"/>
            <a:r>
              <a:rPr lang="ja-JP" altLang="en-US" sz="2000" dirty="0"/>
              <a:t>児娩出の</a:t>
            </a:r>
            <a:r>
              <a:rPr lang="en-US" altLang="ja-JP" sz="2000" dirty="0"/>
              <a:t>4</a:t>
            </a:r>
            <a:r>
              <a:rPr lang="ja-JP" altLang="en-US" sz="2000" dirty="0"/>
              <a:t>時間</a:t>
            </a:r>
            <a:r>
              <a:rPr lang="en-US" altLang="ja-JP" sz="2000" dirty="0"/>
              <a:t>50</a:t>
            </a:r>
            <a:r>
              <a:rPr lang="ja-JP" altLang="en-US" sz="2000" dirty="0"/>
              <a:t>分前　腹痛と出血認め、胎動不明と搬送元娩機関受診</a:t>
            </a:r>
            <a:endParaRPr lang="en-US" altLang="ja-JP" sz="2000" dirty="0"/>
          </a:p>
          <a:p>
            <a:pPr fontAlgn="ctr"/>
            <a:r>
              <a:rPr lang="ja-JP" altLang="en-US" sz="2000" dirty="0"/>
              <a:t>児娩出の</a:t>
            </a:r>
            <a:r>
              <a:rPr lang="en-US" altLang="ja-JP" sz="2000" dirty="0"/>
              <a:t>4</a:t>
            </a:r>
            <a:r>
              <a:rPr lang="ja-JP" altLang="en-US" sz="2000" dirty="0"/>
              <a:t>時間</a:t>
            </a:r>
            <a:r>
              <a:rPr lang="en-US" altLang="ja-JP" sz="2000" dirty="0"/>
              <a:t>42</a:t>
            </a:r>
            <a:r>
              <a:rPr lang="ja-JP" altLang="en-US" sz="2000" dirty="0"/>
              <a:t>分前    分娩監視装置装着</a:t>
            </a:r>
            <a:endParaRPr lang="ja-JP" altLang="en-US" sz="2000" dirty="0">
              <a:solidFill>
                <a:srgbClr val="000000"/>
              </a:solidFill>
              <a:latin typeface="+mn-ea"/>
            </a:endParaRPr>
          </a:p>
        </p:txBody>
      </p:sp>
      <p:sp>
        <p:nvSpPr>
          <p:cNvPr id="9" name="テキスト ボックス 8"/>
          <p:cNvSpPr txBox="1"/>
          <p:nvPr/>
        </p:nvSpPr>
        <p:spPr>
          <a:xfrm>
            <a:off x="559718" y="1197546"/>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31</a:t>
            </a:r>
            <a:r>
              <a:rPr kumimoji="1" lang="ja-JP" altLang="en-US" sz="2400" dirty="0"/>
              <a:t>週</a:t>
            </a:r>
          </a:p>
        </p:txBody>
      </p:sp>
      <p:sp>
        <p:nvSpPr>
          <p:cNvPr id="11" name="Rectangle 2"/>
          <p:cNvSpPr>
            <a:spLocks noGrp="1" noChangeArrowheads="1"/>
          </p:cNvSpPr>
          <p:nvPr>
            <p:ph type="title"/>
          </p:nvPr>
        </p:nvSpPr>
        <p:spPr>
          <a:xfrm>
            <a:off x="1400989" y="189434"/>
            <a:ext cx="5552296" cy="835391"/>
          </a:xfrm>
        </p:spPr>
        <p:txBody>
          <a:bodyPr/>
          <a:lstStyle/>
          <a:p>
            <a:pPr algn="l" eaLnBrk="1" hangingPunct="1"/>
            <a:r>
              <a:rPr lang="ja-JP" altLang="en-US" sz="2400" dirty="0"/>
              <a:t>事例</a:t>
            </a:r>
            <a:r>
              <a:rPr lang="en-US" altLang="ja-JP" sz="2400" dirty="0"/>
              <a:t>2  </a:t>
            </a:r>
            <a:r>
              <a:rPr lang="ja-JP" altLang="en-US" sz="2400" dirty="0"/>
              <a:t>切迫早産、胎児発育不全のため</a:t>
            </a:r>
            <a:br>
              <a:rPr lang="en-US" altLang="ja-JP" sz="2400" dirty="0"/>
            </a:br>
            <a:r>
              <a:rPr lang="en-US" altLang="ja-JP" sz="2400" dirty="0"/>
              <a:t>          </a:t>
            </a:r>
            <a:r>
              <a:rPr lang="ja-JP" altLang="en-US" sz="2400" dirty="0"/>
              <a:t>母体搬送で入院となった事例</a:t>
            </a:r>
          </a:p>
        </p:txBody>
      </p:sp>
      <p:sp>
        <p:nvSpPr>
          <p:cNvPr id="12" name="AutoShape 3"/>
          <p:cNvSpPr>
            <a:spLocks noChangeArrowheads="1"/>
          </p:cNvSpPr>
          <p:nvPr/>
        </p:nvSpPr>
        <p:spPr bwMode="auto">
          <a:xfrm>
            <a:off x="6464374" y="4797946"/>
            <a:ext cx="3279385" cy="134282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ja-JP" altLang="en-US" sz="2000" dirty="0"/>
              <a:t>基線細変動中等度、</a:t>
            </a:r>
            <a:endParaRPr lang="en-US" altLang="ja-JP" sz="2000" dirty="0"/>
          </a:p>
          <a:p>
            <a:pPr marL="0" indent="0">
              <a:buNone/>
            </a:pPr>
            <a:r>
              <a:rPr lang="ja-JP" altLang="en-US" sz="2000" dirty="0"/>
              <a:t>繰り返す遅発一過性徐脈を認める　</a:t>
            </a:r>
          </a:p>
        </p:txBody>
      </p:sp>
    </p:spTree>
    <p:extLst>
      <p:ext uri="{BB962C8B-B14F-4D97-AF65-F5344CB8AC3E}">
        <p14:creationId xmlns:p14="http://schemas.microsoft.com/office/powerpoint/2010/main" val="188040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58</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831932"/>
            <a:ext cx="8280920" cy="707886"/>
          </a:xfrm>
          <a:prstGeom prst="rect">
            <a:avLst/>
          </a:prstGeom>
          <a:noFill/>
        </p:spPr>
        <p:txBody>
          <a:bodyPr wrap="square" rtlCol="0">
            <a:spAutoFit/>
          </a:bodyPr>
          <a:lstStyle/>
          <a:p>
            <a:pPr fontAlgn="ctr"/>
            <a:r>
              <a:rPr lang="ja-JP" altLang="en-US" sz="2000" dirty="0"/>
              <a:t>児娩出の</a:t>
            </a:r>
            <a:r>
              <a:rPr lang="en-US" altLang="ja-JP" sz="2000" dirty="0"/>
              <a:t>2</a:t>
            </a:r>
            <a:r>
              <a:rPr lang="ja-JP" altLang="en-US" sz="2000" dirty="0"/>
              <a:t>時間</a:t>
            </a:r>
            <a:r>
              <a:rPr lang="en-US" altLang="ja-JP" sz="2000" dirty="0"/>
              <a:t>46</a:t>
            </a:r>
            <a:r>
              <a:rPr lang="ja-JP" altLang="en-US" sz="2000" dirty="0"/>
              <a:t>分前　母体搬送にて入院</a:t>
            </a:r>
            <a:endParaRPr lang="en-US" altLang="ja-JP" sz="2000" dirty="0"/>
          </a:p>
          <a:p>
            <a:pPr fontAlgn="ctr"/>
            <a:r>
              <a:rPr lang="ja-JP" altLang="en-US" sz="2000" dirty="0"/>
              <a:t>児娩出の</a:t>
            </a:r>
            <a:r>
              <a:rPr lang="en-US" altLang="ja-JP" sz="2000" dirty="0"/>
              <a:t>2</a:t>
            </a:r>
            <a:r>
              <a:rPr lang="ja-JP" altLang="en-US" sz="2000" dirty="0"/>
              <a:t>時間</a:t>
            </a:r>
            <a:r>
              <a:rPr lang="en-US" altLang="ja-JP" sz="2000" dirty="0"/>
              <a:t>11</a:t>
            </a:r>
            <a:r>
              <a:rPr lang="ja-JP" altLang="en-US" sz="2000" dirty="0"/>
              <a:t>分前    分娩監視装置装着</a:t>
            </a:r>
            <a:endParaRPr lang="ja-JP" altLang="en-US" sz="2000" dirty="0">
              <a:solidFill>
                <a:srgbClr val="000000"/>
              </a:solidFill>
              <a:latin typeface="+mn-ea"/>
            </a:endParaRPr>
          </a:p>
        </p:txBody>
      </p:sp>
      <p:sp>
        <p:nvSpPr>
          <p:cNvPr id="9" name="テキスト ボックス 8"/>
          <p:cNvSpPr txBox="1"/>
          <p:nvPr/>
        </p:nvSpPr>
        <p:spPr>
          <a:xfrm>
            <a:off x="559718" y="1197546"/>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31</a:t>
            </a:r>
            <a:r>
              <a:rPr kumimoji="1" lang="ja-JP" altLang="en-US" sz="2400" dirty="0"/>
              <a:t>週</a:t>
            </a:r>
          </a:p>
        </p:txBody>
      </p:sp>
      <p:sp>
        <p:nvSpPr>
          <p:cNvPr id="11" name="Rectangle 2"/>
          <p:cNvSpPr>
            <a:spLocks noGrp="1" noChangeArrowheads="1"/>
          </p:cNvSpPr>
          <p:nvPr>
            <p:ph type="title"/>
          </p:nvPr>
        </p:nvSpPr>
        <p:spPr>
          <a:xfrm>
            <a:off x="1400989" y="189434"/>
            <a:ext cx="5552296" cy="835391"/>
          </a:xfrm>
        </p:spPr>
        <p:txBody>
          <a:bodyPr/>
          <a:lstStyle/>
          <a:p>
            <a:pPr algn="l" eaLnBrk="1" hangingPunct="1"/>
            <a:r>
              <a:rPr lang="ja-JP" altLang="en-US" sz="2400" dirty="0"/>
              <a:t>事例</a:t>
            </a:r>
            <a:r>
              <a:rPr lang="en-US" altLang="ja-JP" sz="2400" dirty="0"/>
              <a:t>2  </a:t>
            </a:r>
            <a:r>
              <a:rPr lang="ja-JP" altLang="en-US" sz="2400" dirty="0"/>
              <a:t>切迫早産、胎児発育不全のため</a:t>
            </a:r>
            <a:br>
              <a:rPr lang="en-US" altLang="ja-JP" sz="2400" dirty="0"/>
            </a:br>
            <a:r>
              <a:rPr lang="en-US" altLang="ja-JP" sz="2400" dirty="0"/>
              <a:t>          </a:t>
            </a:r>
            <a:r>
              <a:rPr lang="ja-JP" altLang="en-US" sz="2400" dirty="0"/>
              <a:t>母体搬送で入院となった事例</a:t>
            </a:r>
          </a:p>
        </p:txBody>
      </p:sp>
      <p:sp>
        <p:nvSpPr>
          <p:cNvPr id="12" name="AutoShape 3"/>
          <p:cNvSpPr>
            <a:spLocks noChangeArrowheads="1"/>
          </p:cNvSpPr>
          <p:nvPr/>
        </p:nvSpPr>
        <p:spPr bwMode="auto">
          <a:xfrm>
            <a:off x="199678" y="5972175"/>
            <a:ext cx="8928992" cy="62597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en-US" altLang="ja-JP" sz="2000" dirty="0"/>
              <a:t>FHR</a:t>
            </a:r>
            <a:r>
              <a:rPr lang="ja-JP" altLang="en-US" sz="2000" dirty="0"/>
              <a:t> </a:t>
            </a:r>
            <a:r>
              <a:rPr lang="en-US" altLang="ja-JP" sz="2000" dirty="0"/>
              <a:t>baseline</a:t>
            </a:r>
            <a:r>
              <a:rPr lang="ja-JP" altLang="en-US" sz="2000" dirty="0"/>
              <a:t> </a:t>
            </a:r>
            <a:r>
              <a:rPr lang="en-US" altLang="ja-JP" sz="2000" dirty="0"/>
              <a:t>140bpm</a:t>
            </a:r>
            <a:r>
              <a:rPr lang="ja-JP" altLang="en-US" sz="2000" dirty="0" err="1"/>
              <a:t>、</a:t>
            </a:r>
            <a:r>
              <a:rPr lang="ja-JP" altLang="en-US" sz="2000" dirty="0"/>
              <a:t>基線細変動減少、繰り返す遅発一過性徐脈を認める　</a:t>
            </a:r>
          </a:p>
        </p:txBody>
      </p:sp>
      <p:pic>
        <p:nvPicPr>
          <p:cNvPr id="3" name="図 2"/>
          <p:cNvPicPr>
            <a:picLocks noChangeAspect="1"/>
          </p:cNvPicPr>
          <p:nvPr/>
        </p:nvPicPr>
        <p:blipFill>
          <a:blip r:embed="rId3"/>
          <a:stretch>
            <a:fillRect/>
          </a:stretch>
        </p:blipFill>
        <p:spPr>
          <a:xfrm>
            <a:off x="139688" y="2539818"/>
            <a:ext cx="9433048" cy="3257203"/>
          </a:xfrm>
          <a:prstGeom prst="rect">
            <a:avLst/>
          </a:prstGeom>
        </p:spPr>
      </p:pic>
    </p:spTree>
    <p:extLst>
      <p:ext uri="{BB962C8B-B14F-4D97-AF65-F5344CB8AC3E}">
        <p14:creationId xmlns:p14="http://schemas.microsoft.com/office/powerpoint/2010/main" val="219215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41563" y="346075"/>
            <a:ext cx="5219700" cy="644525"/>
          </a:xfrm>
        </p:spPr>
        <p:txBody>
          <a:bodyPr/>
          <a:lstStyle/>
          <a:p>
            <a:pPr eaLnBrk="1" hangingPunct="1"/>
            <a:r>
              <a:rPr lang="ja-JP" altLang="en-US"/>
              <a:t>産科医療補償制度の概要</a:t>
            </a:r>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effectLst>
                  <a:outerShdw blurRad="38100" dist="38100" dir="2700000" algn="tl">
                    <a:srgbClr val="C0C0C0"/>
                  </a:outerShdw>
                </a:effectLst>
                <a:ea typeface="HG丸ｺﾞｼｯｸM-PRO" panose="020F0600000000000000" pitchFamily="50" charset="-128"/>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solidFill>
                  <a:schemeClr val="tx2"/>
                </a:solidFill>
                <a:effectLst>
                  <a:outerShdw blurRad="38100" dist="38100" dir="2700000" algn="tl">
                    <a:srgbClr val="C0C0C0"/>
                  </a:outerShdw>
                </a:effectLst>
                <a:ea typeface="HG丸ｺﾞｼｯｸM-PRO" panose="020F0600000000000000" pitchFamily="50" charset="-128"/>
              </a:rPr>
              <a:t>産科医療の質の向上</a:t>
            </a:r>
            <a:endParaRPr lang="ja-JP" altLang="en-US" sz="2900" b="1">
              <a:effectLst>
                <a:outerShdw blurRad="38100" dist="38100" dir="2700000" algn="tl">
                  <a:srgbClr val="C0C0C0"/>
                </a:outerShdw>
              </a:effectLst>
              <a:ea typeface="HG丸ｺﾞｼｯｸM-PRO" panose="020F0600000000000000" pitchFamily="50" charset="-128"/>
            </a:endParaRP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原因分析・再発防止の機能</a:t>
            </a:r>
          </a:p>
        </p:txBody>
      </p:sp>
      <p:sp>
        <p:nvSpPr>
          <p:cNvPr id="12299" name="Rectangle 22"/>
          <p:cNvSpPr>
            <a:spLocks noChangeArrowheads="1"/>
          </p:cNvSpPr>
          <p:nvPr/>
        </p:nvSpPr>
        <p:spPr bwMode="auto">
          <a:xfrm>
            <a:off x="1871663" y="3838575"/>
            <a:ext cx="1184275"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0" name="Rectangle 23"/>
          <p:cNvSpPr>
            <a:spLocks noChangeArrowheads="1"/>
          </p:cNvSpPr>
          <p:nvPr/>
        </p:nvSpPr>
        <p:spPr bwMode="auto">
          <a:xfrm>
            <a:off x="6713538" y="3840163"/>
            <a:ext cx="1268412"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2" name="AutoShape 25"/>
          <p:cNvSpPr>
            <a:spLocks noChangeArrowheads="1"/>
          </p:cNvSpPr>
          <p:nvPr/>
        </p:nvSpPr>
        <p:spPr bwMode="auto">
          <a:xfrm rot="5400000">
            <a:off x="4629944" y="3237707"/>
            <a:ext cx="647700" cy="3001962"/>
          </a:xfrm>
          <a:prstGeom prst="rightArrow">
            <a:avLst>
              <a:gd name="adj1" fmla="val 73537"/>
              <a:gd name="adj2" fmla="val 69167"/>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3" name="Rectangle 26"/>
          <p:cNvSpPr>
            <a:spLocks noChangeArrowheads="1"/>
          </p:cNvSpPr>
          <p:nvPr/>
        </p:nvSpPr>
        <p:spPr bwMode="auto">
          <a:xfrm>
            <a:off x="130175" y="2303463"/>
            <a:ext cx="466883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分娩に関連して発症した</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重度脳性麻痺児とその家族の</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経済的負担を速やかに補償</a:t>
            </a:r>
          </a:p>
        </p:txBody>
      </p:sp>
      <p:sp>
        <p:nvSpPr>
          <p:cNvPr id="12304" name="Rectangle 27"/>
          <p:cNvSpPr>
            <a:spLocks noChangeArrowheads="1"/>
          </p:cNvSpPr>
          <p:nvPr/>
        </p:nvSpPr>
        <p:spPr bwMode="auto">
          <a:xfrm>
            <a:off x="5614988" y="2308225"/>
            <a:ext cx="34639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脳性麻痺発症の原因</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分析を行い</a:t>
            </a:r>
            <a:r>
              <a:rPr lang="en-US" altLang="ja-JP" sz="2700" b="1">
                <a:solidFill>
                  <a:srgbClr val="3333FF"/>
                </a:solidFill>
                <a:ea typeface="HG丸ｺﾞｼｯｸM-PRO" panose="020F0600000000000000" pitchFamily="50" charset="-128"/>
              </a:rPr>
              <a:t>､</a:t>
            </a:r>
            <a:r>
              <a:rPr lang="ja-JP" altLang="en-US" sz="2700" b="1">
                <a:solidFill>
                  <a:srgbClr val="3333FF"/>
                </a:solidFill>
                <a:ea typeface="HG丸ｺﾞｼｯｸM-PRO" panose="020F0600000000000000" pitchFamily="50" charset="-128"/>
              </a:rPr>
              <a:t>再発防止</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に資する情報の提供</a:t>
            </a:r>
          </a:p>
        </p:txBody>
      </p:sp>
      <p:sp>
        <p:nvSpPr>
          <p:cNvPr id="2" name="スライド番号プレースホルダー 1">
            <a:extLst>
              <a:ext uri="{FF2B5EF4-FFF2-40B4-BE49-F238E27FC236}">
                <a16:creationId xmlns:a16="http://schemas.microsoft.com/office/drawing/2014/main" id="{C1834B72-1C9B-4A33-95BC-B9FFCE8BBF19}"/>
              </a:ext>
            </a:extLst>
          </p:cNvPr>
          <p:cNvSpPr>
            <a:spLocks noGrp="1"/>
          </p:cNvSpPr>
          <p:nvPr>
            <p:ph type="sldNum" sz="quarter" idx="12"/>
          </p:nvPr>
        </p:nvSpPr>
        <p:spPr/>
        <p:txBody>
          <a:bodyPr/>
          <a:lstStyle/>
          <a:p>
            <a:pPr>
              <a:defRPr/>
            </a:pPr>
            <a:fld id="{930F64EC-FE0A-4460-B896-894E0E1B6F85}" type="slidenum">
              <a:rPr lang="ja-JP" altLang="en-US" smtClean="0"/>
              <a:pPr>
                <a:defRPr/>
              </a:pPr>
              <a:t>5</a:t>
            </a:fld>
            <a:endParaRPr lang="en-US" altLang="ja-JP"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59</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157476"/>
            <a:ext cx="1467068" cy="400110"/>
          </a:xfrm>
          <a:prstGeom prst="rect">
            <a:avLst/>
          </a:prstGeom>
          <a:solidFill>
            <a:schemeClr val="accent5">
              <a:lumMod val="90000"/>
            </a:schemeClr>
          </a:solidFill>
        </p:spPr>
        <p:txBody>
          <a:bodyPr wrap="none" rtlCol="0">
            <a:spAutoFit/>
          </a:bodyPr>
          <a:lstStyle/>
          <a:p>
            <a:r>
              <a:rPr lang="ja-JP" altLang="en-US" sz="2000" dirty="0"/>
              <a:t>母体搬送前</a:t>
            </a:r>
            <a:endParaRPr kumimoji="1" lang="ja-JP" altLang="en-US" sz="2000" dirty="0"/>
          </a:p>
        </p:txBody>
      </p:sp>
      <p:sp>
        <p:nvSpPr>
          <p:cNvPr id="9" name="テキスト ボックス 8"/>
          <p:cNvSpPr txBox="1"/>
          <p:nvPr/>
        </p:nvSpPr>
        <p:spPr>
          <a:xfrm>
            <a:off x="559718" y="3285778"/>
            <a:ext cx="1467068" cy="400110"/>
          </a:xfrm>
          <a:prstGeom prst="rect">
            <a:avLst/>
          </a:prstGeom>
          <a:solidFill>
            <a:schemeClr val="accent5">
              <a:lumMod val="90000"/>
            </a:schemeClr>
          </a:solidFill>
        </p:spPr>
        <p:txBody>
          <a:bodyPr wrap="none" rtlCol="0">
            <a:spAutoFit/>
          </a:bodyPr>
          <a:lstStyle/>
          <a:p>
            <a:r>
              <a:rPr lang="ja-JP" altLang="en-US" sz="2000" dirty="0"/>
              <a:t>母体搬送後</a:t>
            </a:r>
            <a:endParaRPr kumimoji="1" lang="ja-JP" altLang="en-US" sz="2000" dirty="0"/>
          </a:p>
        </p:txBody>
      </p:sp>
      <p:sp>
        <p:nvSpPr>
          <p:cNvPr id="11" name="AutoShape 3"/>
          <p:cNvSpPr>
            <a:spLocks noChangeArrowheads="1"/>
          </p:cNvSpPr>
          <p:nvPr/>
        </p:nvSpPr>
        <p:spPr bwMode="auto">
          <a:xfrm>
            <a:off x="343694" y="5446018"/>
            <a:ext cx="8856984" cy="105479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ja-JP" altLang="en-US" sz="2000" dirty="0">
                <a:latin typeface="メイリオ" panose="020B0604030504040204" pitchFamily="50" charset="-128"/>
                <a:ea typeface="メイリオ" panose="020B0604030504040204" pitchFamily="50" charset="-128"/>
              </a:rPr>
              <a:t>母体搬送前では遅発一過性徐脈は認められるものの基線細変動は中等度認められることから、母体搬送後の基線細変動減少は、胎児の未熟性によるものではなく、胎児の低酸素状態を示唆する所見と考えられる</a:t>
            </a:r>
          </a:p>
        </p:txBody>
      </p:sp>
      <p:sp>
        <p:nvSpPr>
          <p:cNvPr id="12" name="Rectangle 2"/>
          <p:cNvSpPr>
            <a:spLocks noGrp="1" noChangeArrowheads="1"/>
          </p:cNvSpPr>
          <p:nvPr>
            <p:ph type="title"/>
          </p:nvPr>
        </p:nvSpPr>
        <p:spPr>
          <a:xfrm>
            <a:off x="1400989" y="189434"/>
            <a:ext cx="5552296" cy="835391"/>
          </a:xfrm>
        </p:spPr>
        <p:txBody>
          <a:bodyPr/>
          <a:lstStyle/>
          <a:p>
            <a:pPr algn="l" eaLnBrk="1" hangingPunct="1"/>
            <a:r>
              <a:rPr lang="ja-JP" altLang="en-US" sz="2400" dirty="0"/>
              <a:t>事例</a:t>
            </a:r>
            <a:r>
              <a:rPr lang="en-US" altLang="ja-JP" sz="2400" dirty="0"/>
              <a:t>2  </a:t>
            </a:r>
            <a:r>
              <a:rPr lang="ja-JP" altLang="en-US" sz="2400" dirty="0"/>
              <a:t>切迫早産、胎児発育不全のため</a:t>
            </a:r>
            <a:br>
              <a:rPr lang="en-US" altLang="ja-JP" sz="2400" dirty="0"/>
            </a:br>
            <a:r>
              <a:rPr lang="en-US" altLang="ja-JP" sz="2400" dirty="0"/>
              <a:t>          </a:t>
            </a:r>
            <a:r>
              <a:rPr lang="ja-JP" altLang="en-US" sz="2400" dirty="0"/>
              <a:t>母体搬送で入院となった事例</a:t>
            </a:r>
          </a:p>
        </p:txBody>
      </p:sp>
      <p:pic>
        <p:nvPicPr>
          <p:cNvPr id="4" name="図 3"/>
          <p:cNvPicPr>
            <a:picLocks noChangeAspect="1"/>
          </p:cNvPicPr>
          <p:nvPr/>
        </p:nvPicPr>
        <p:blipFill>
          <a:blip r:embed="rId3"/>
          <a:stretch>
            <a:fillRect/>
          </a:stretch>
        </p:blipFill>
        <p:spPr>
          <a:xfrm>
            <a:off x="199679" y="3717826"/>
            <a:ext cx="9563170" cy="1557520"/>
          </a:xfrm>
          <a:prstGeom prst="rect">
            <a:avLst/>
          </a:prstGeom>
        </p:spPr>
      </p:pic>
      <p:pic>
        <p:nvPicPr>
          <p:cNvPr id="7" name="図 6"/>
          <p:cNvPicPr>
            <a:picLocks noChangeAspect="1"/>
          </p:cNvPicPr>
          <p:nvPr/>
        </p:nvPicPr>
        <p:blipFill>
          <a:blip r:embed="rId4"/>
          <a:stretch>
            <a:fillRect/>
          </a:stretch>
        </p:blipFill>
        <p:spPr>
          <a:xfrm>
            <a:off x="186618" y="1557586"/>
            <a:ext cx="9446108" cy="1598002"/>
          </a:xfrm>
          <a:prstGeom prst="rect">
            <a:avLst/>
          </a:prstGeom>
        </p:spPr>
      </p:pic>
    </p:spTree>
    <p:extLst>
      <p:ext uri="{BB962C8B-B14F-4D97-AF65-F5344CB8AC3E}">
        <p14:creationId xmlns:p14="http://schemas.microsoft.com/office/powerpoint/2010/main" val="2326820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00989" y="189434"/>
            <a:ext cx="7169726" cy="835391"/>
          </a:xfrm>
        </p:spPr>
        <p:txBody>
          <a:bodyPr/>
          <a:lstStyle/>
          <a:p>
            <a:pPr algn="l" eaLnBrk="1" hangingPunct="1"/>
            <a:r>
              <a:rPr lang="ja-JP" altLang="en-US" sz="2400" dirty="0"/>
              <a:t>事例</a:t>
            </a:r>
            <a:r>
              <a:rPr lang="en-US" altLang="ja-JP" sz="2400" dirty="0"/>
              <a:t>3</a:t>
            </a:r>
            <a:r>
              <a:rPr lang="ja-JP" altLang="en-US" sz="2400" dirty="0"/>
              <a:t>　娠高血圧症候群、胎児発育不全で</a:t>
            </a:r>
            <a:br>
              <a:rPr lang="en-US" altLang="ja-JP" sz="2400" dirty="0"/>
            </a:br>
            <a:r>
              <a:rPr lang="ja-JP" altLang="en-US" sz="2400" dirty="0"/>
              <a:t>　　　  管理入院中切迫早産様の症状を認めた事例</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60</a:t>
            </a:fld>
            <a:endParaRPr lang="en-US" altLang="ja-JP" dirty="0"/>
          </a:p>
        </p:txBody>
      </p:sp>
      <p:sp>
        <p:nvSpPr>
          <p:cNvPr id="44036" name="AutoShape 3"/>
          <p:cNvSpPr>
            <a:spLocks noChangeArrowheads="1"/>
          </p:cNvSpPr>
          <p:nvPr/>
        </p:nvSpPr>
        <p:spPr bwMode="auto">
          <a:xfrm>
            <a:off x="342900" y="1341562"/>
            <a:ext cx="9213850" cy="515925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en-US" altLang="ja-JP" sz="2200" dirty="0">
                <a:latin typeface="+mj-ea"/>
                <a:ea typeface="+mj-ea"/>
              </a:rPr>
              <a:t>【</a:t>
            </a:r>
            <a:r>
              <a:rPr lang="ja-JP" altLang="en-US" sz="2200" dirty="0">
                <a:latin typeface="+mj-ea"/>
                <a:ea typeface="+mj-ea"/>
              </a:rPr>
              <a:t>在胎週数</a:t>
            </a:r>
            <a:r>
              <a:rPr lang="en-US" altLang="ja-JP" sz="2200" dirty="0">
                <a:latin typeface="+mj-ea"/>
                <a:ea typeface="+mj-ea"/>
              </a:rPr>
              <a:t>】34</a:t>
            </a:r>
            <a:r>
              <a:rPr lang="ja-JP" altLang="en-US" sz="2200" dirty="0">
                <a:latin typeface="+mj-ea"/>
                <a:ea typeface="+mj-ea"/>
              </a:rPr>
              <a:t>週</a:t>
            </a:r>
            <a:endParaRPr lang="en-US" altLang="ja-JP" sz="2200" dirty="0">
              <a:latin typeface="+mj-ea"/>
              <a:ea typeface="+mj-ea"/>
            </a:endParaRPr>
          </a:p>
          <a:p>
            <a:pPr eaLnBrk="1" hangingPunct="1">
              <a:lnSpc>
                <a:spcPct val="120000"/>
              </a:lnSpc>
              <a:buNone/>
            </a:pPr>
            <a:r>
              <a:rPr lang="en-US" altLang="ja-JP" sz="2200" dirty="0">
                <a:latin typeface="+mj-ea"/>
                <a:ea typeface="+mj-ea"/>
              </a:rPr>
              <a:t>【</a:t>
            </a:r>
            <a:r>
              <a:rPr lang="ja-JP" altLang="en-US" sz="2200" dirty="0">
                <a:latin typeface="+mj-ea"/>
                <a:ea typeface="+mj-ea"/>
              </a:rPr>
              <a:t>胎児推定体重</a:t>
            </a:r>
            <a:r>
              <a:rPr lang="en-US" altLang="ja-JP" sz="2200" dirty="0">
                <a:latin typeface="+mj-ea"/>
                <a:ea typeface="+mj-ea"/>
              </a:rPr>
              <a:t>】1600g</a:t>
            </a:r>
            <a:r>
              <a:rPr lang="ja-JP" altLang="en-US" sz="2200" dirty="0">
                <a:latin typeface="+mj-ea"/>
                <a:ea typeface="+mj-ea"/>
              </a:rPr>
              <a:t>台</a:t>
            </a:r>
            <a:endParaRPr lang="en-US" altLang="ja-JP" sz="2200" dirty="0">
              <a:latin typeface="+mj-ea"/>
              <a:ea typeface="+mj-ea"/>
            </a:endParaRPr>
          </a:p>
          <a:p>
            <a:pPr eaLnBrk="1" hangingPunct="1">
              <a:lnSpc>
                <a:spcPct val="120000"/>
              </a:lnSpc>
              <a:buNone/>
            </a:pPr>
            <a:r>
              <a:rPr lang="en-US" altLang="ja-JP" sz="2200" dirty="0">
                <a:latin typeface="+mj-ea"/>
                <a:ea typeface="+mj-ea"/>
              </a:rPr>
              <a:t>【</a:t>
            </a:r>
            <a:r>
              <a:rPr lang="ja-JP" altLang="en-US" sz="2200" dirty="0">
                <a:latin typeface="+mj-ea"/>
                <a:ea typeface="+mj-ea"/>
              </a:rPr>
              <a:t>経過</a:t>
            </a:r>
            <a:r>
              <a:rPr lang="en-US" altLang="ja-JP" sz="2200" dirty="0">
                <a:latin typeface="+mj-ea"/>
                <a:ea typeface="+mj-ea"/>
              </a:rPr>
              <a:t>】</a:t>
            </a:r>
          </a:p>
          <a:p>
            <a:pPr eaLnBrk="1" hangingPunct="1">
              <a:lnSpc>
                <a:spcPct val="120000"/>
              </a:lnSpc>
              <a:buNone/>
            </a:pPr>
            <a:endParaRPr lang="en-US" altLang="ja-JP" sz="2200" dirty="0">
              <a:latin typeface="+mj-ea"/>
              <a:ea typeface="+mj-ea"/>
            </a:endParaRPr>
          </a:p>
          <a:p>
            <a:pPr eaLnBrk="1" hangingPunct="1">
              <a:lnSpc>
                <a:spcPct val="120000"/>
              </a:lnSpc>
              <a:buNone/>
            </a:pPr>
            <a:r>
              <a:rPr lang="en-US" altLang="ja-JP" sz="2200" dirty="0">
                <a:latin typeface="+mj-ea"/>
                <a:ea typeface="+mj-ea"/>
              </a:rPr>
              <a:t> </a:t>
            </a: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a:p>
            <a:pPr eaLnBrk="1" hangingPunct="1">
              <a:lnSpc>
                <a:spcPct val="120000"/>
              </a:lnSpc>
              <a:buNone/>
            </a:pPr>
            <a:endParaRPr lang="en-US" altLang="ja-JP" sz="2200" dirty="0">
              <a:latin typeface="+mj-ea"/>
              <a:ea typeface="+mj-ea"/>
            </a:endParaRPr>
          </a:p>
        </p:txBody>
      </p:sp>
      <p:graphicFrame>
        <p:nvGraphicFramePr>
          <p:cNvPr id="3" name="表 2"/>
          <p:cNvGraphicFramePr>
            <a:graphicFrameLocks noGrp="1"/>
          </p:cNvGraphicFramePr>
          <p:nvPr/>
        </p:nvGraphicFramePr>
        <p:xfrm>
          <a:off x="574148" y="2997746"/>
          <a:ext cx="8751353" cy="3096344"/>
        </p:xfrm>
        <a:graphic>
          <a:graphicData uri="http://schemas.openxmlformats.org/drawingml/2006/table">
            <a:tbl>
              <a:tblPr>
                <a:tableStyleId>{5C22544A-7EE6-4342-B048-85BDC9FD1C3A}</a:tableStyleId>
              </a:tblPr>
              <a:tblGrid>
                <a:gridCol w="2433842">
                  <a:extLst>
                    <a:ext uri="{9D8B030D-6E8A-4147-A177-3AD203B41FA5}">
                      <a16:colId xmlns:a16="http://schemas.microsoft.com/office/drawing/2014/main" val="20000"/>
                    </a:ext>
                  </a:extLst>
                </a:gridCol>
                <a:gridCol w="6317511">
                  <a:extLst>
                    <a:ext uri="{9D8B030D-6E8A-4147-A177-3AD203B41FA5}">
                      <a16:colId xmlns:a16="http://schemas.microsoft.com/office/drawing/2014/main" val="20001"/>
                    </a:ext>
                  </a:extLst>
                </a:gridCol>
              </a:tblGrid>
              <a:tr h="576064">
                <a:tc>
                  <a:txBody>
                    <a:bodyPr/>
                    <a:lstStyle/>
                    <a:p>
                      <a:pPr algn="l" fontAlgn="ctr"/>
                      <a:r>
                        <a:rPr lang="ja-JP" altLang="en-US" sz="1800" u="none" strike="noStrike" dirty="0">
                          <a:effectLst/>
                        </a:rPr>
                        <a:t>妊娠</a:t>
                      </a:r>
                      <a:r>
                        <a:rPr lang="en-US" altLang="ja-JP" sz="1800" u="none" strike="noStrike" dirty="0">
                          <a:effectLst/>
                        </a:rPr>
                        <a:t>33</a:t>
                      </a:r>
                      <a:r>
                        <a:rPr lang="ja-JP" altLang="en-US" sz="1800" u="none" strike="noStrike" dirty="0">
                          <a:effectLst/>
                        </a:rPr>
                        <a:t>週</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妊娠高血圧症候群、胎児発育不全のため管理入院</a:t>
                      </a:r>
                      <a:endParaRPr lang="en-US" altLang="ja-JP" sz="1800" u="none" strike="noStrike" dirty="0">
                        <a:effectLst/>
                      </a:endParaRPr>
                    </a:p>
                    <a:p>
                      <a:pPr algn="l" fontAlgn="ctr"/>
                      <a:r>
                        <a:rPr lang="en-US" altLang="ja-JP" sz="1800" u="none" strike="noStrike" dirty="0">
                          <a:effectLst/>
                        </a:rPr>
                        <a:t>EFBW</a:t>
                      </a:r>
                      <a:r>
                        <a:rPr lang="ja-JP" altLang="en-US" sz="1800" u="none" strike="noStrike" dirty="0">
                          <a:effectLst/>
                        </a:rPr>
                        <a:t> </a:t>
                      </a:r>
                      <a:r>
                        <a:rPr lang="en-US" altLang="ja-JP" sz="1800" u="none" strike="noStrike" dirty="0">
                          <a:effectLst/>
                        </a:rPr>
                        <a:t>1500g</a:t>
                      </a:r>
                      <a:r>
                        <a:rPr lang="ja-JP" altLang="en-US" sz="1800" u="none" strike="noStrike" dirty="0" err="1">
                          <a:effectLst/>
                        </a:rPr>
                        <a:t>、</a:t>
                      </a:r>
                      <a:r>
                        <a:rPr lang="ja-JP" altLang="en-US" sz="1800" u="none" strike="noStrike" dirty="0">
                          <a:effectLst/>
                        </a:rPr>
                        <a:t>羊水正常範囲内</a:t>
                      </a:r>
                      <a:endParaRPr lang="en-US" altLang="ja-JP" sz="1800" u="none" strike="noStrike" dirty="0">
                        <a:effectLst/>
                      </a:endParaRPr>
                    </a:p>
                  </a:txBody>
                  <a:tcPr marL="7620" marR="7620" marT="7620" marB="0" anchor="ctr">
                    <a:solidFill>
                      <a:schemeClr val="accent5">
                        <a:lumMod val="90000"/>
                      </a:schemeClr>
                    </a:solidFill>
                  </a:tcPr>
                </a:tc>
                <a:extLst>
                  <a:ext uri="{0D108BD9-81ED-4DB2-BD59-A6C34878D82A}">
                    <a16:rowId xmlns:a16="http://schemas.microsoft.com/office/drawing/2014/main" val="10000"/>
                  </a:ext>
                </a:extLst>
              </a:tr>
              <a:tr h="360040">
                <a:tc>
                  <a:txBody>
                    <a:bodyPr/>
                    <a:lstStyle/>
                    <a:p>
                      <a:pPr algn="l" fontAlgn="ctr"/>
                      <a:r>
                        <a:rPr lang="ja-JP" altLang="en-US" sz="1800" b="0" i="0" u="none" strike="noStrike" dirty="0">
                          <a:solidFill>
                            <a:srgbClr val="000000"/>
                          </a:solidFill>
                          <a:effectLst/>
                          <a:latin typeface="+mn-ea"/>
                          <a:ea typeface="+mn-ea"/>
                        </a:rPr>
                        <a:t>児娩出の</a:t>
                      </a:r>
                      <a:r>
                        <a:rPr lang="en-US" altLang="ja-JP" sz="1800" b="0" i="0" u="none" strike="noStrike" dirty="0">
                          <a:solidFill>
                            <a:srgbClr val="000000"/>
                          </a:solidFill>
                          <a:effectLst/>
                          <a:latin typeface="+mn-lt"/>
                          <a:ea typeface="+mn-ea"/>
                        </a:rPr>
                        <a:t>2</a:t>
                      </a:r>
                      <a:r>
                        <a:rPr lang="ja-JP" altLang="en-US" sz="1800" b="0" i="0" u="none" strike="noStrike" dirty="0">
                          <a:solidFill>
                            <a:srgbClr val="000000"/>
                          </a:solidFill>
                          <a:effectLst/>
                          <a:latin typeface="+mn-ea"/>
                          <a:ea typeface="+mn-ea"/>
                        </a:rPr>
                        <a:t>日前以降</a:t>
                      </a:r>
                    </a:p>
                  </a:txBody>
                  <a:tcPr marL="7620" marR="7620" marT="7620" marB="0" anchor="ctr">
                    <a:solidFill>
                      <a:schemeClr val="accent5">
                        <a:lumMod val="90000"/>
                      </a:schemeClr>
                    </a:solidFill>
                  </a:tcPr>
                </a:tc>
                <a:tc>
                  <a:txBody>
                    <a:bodyPr/>
                    <a:lstStyle/>
                    <a:p>
                      <a:pPr algn="l" fontAlgn="ctr"/>
                      <a:r>
                        <a:rPr lang="en-US" altLang="ja-JP" sz="1800" b="0" i="0" u="none" strike="noStrike" dirty="0">
                          <a:solidFill>
                            <a:srgbClr val="000000"/>
                          </a:solidFill>
                          <a:effectLst/>
                          <a:latin typeface="+mn-lt"/>
                          <a:ea typeface="+mn-ea"/>
                        </a:rPr>
                        <a:t>BP</a:t>
                      </a:r>
                      <a:r>
                        <a:rPr lang="ja-JP" altLang="en-US" sz="1800" b="0" i="0" u="none" strike="noStrike" dirty="0">
                          <a:solidFill>
                            <a:srgbClr val="000000"/>
                          </a:solidFill>
                          <a:effectLst/>
                          <a:latin typeface="+mn-lt"/>
                          <a:ea typeface="+mn-ea"/>
                        </a:rPr>
                        <a:t> </a:t>
                      </a:r>
                      <a:r>
                        <a:rPr lang="en-US" altLang="ja-JP" sz="1800" b="0" i="0" u="none" strike="noStrike" dirty="0">
                          <a:solidFill>
                            <a:srgbClr val="000000"/>
                          </a:solidFill>
                          <a:effectLst/>
                          <a:latin typeface="+mn-lt"/>
                          <a:ea typeface="+mn-ea"/>
                        </a:rPr>
                        <a:t>140</a:t>
                      </a:r>
                      <a:r>
                        <a:rPr lang="ja-JP" altLang="en-US" sz="1800" b="0" i="0" u="none" strike="noStrike" dirty="0">
                          <a:solidFill>
                            <a:srgbClr val="000000"/>
                          </a:solidFill>
                          <a:effectLst/>
                          <a:latin typeface="+mn-lt"/>
                          <a:ea typeface="+mn-ea"/>
                        </a:rPr>
                        <a:t>～</a:t>
                      </a:r>
                      <a:r>
                        <a:rPr lang="en-US" altLang="ja-JP" sz="1800" b="0" i="0" u="none" strike="noStrike" dirty="0">
                          <a:solidFill>
                            <a:srgbClr val="000000"/>
                          </a:solidFill>
                          <a:effectLst/>
                          <a:latin typeface="+mn-lt"/>
                          <a:ea typeface="+mn-ea"/>
                        </a:rPr>
                        <a:t>170/80</a:t>
                      </a:r>
                      <a:r>
                        <a:rPr lang="ja-JP" altLang="en-US" sz="1800" b="0" i="0" u="none" strike="noStrike" dirty="0">
                          <a:solidFill>
                            <a:srgbClr val="000000"/>
                          </a:solidFill>
                          <a:effectLst/>
                          <a:latin typeface="+mn-lt"/>
                          <a:ea typeface="+mn-ea"/>
                        </a:rPr>
                        <a:t>～</a:t>
                      </a:r>
                      <a:r>
                        <a:rPr lang="en-US" altLang="ja-JP" sz="1800" b="0" i="0" u="none" strike="noStrike" dirty="0">
                          <a:solidFill>
                            <a:srgbClr val="000000"/>
                          </a:solidFill>
                          <a:effectLst/>
                          <a:latin typeface="+mn-lt"/>
                          <a:ea typeface="+mn-ea"/>
                        </a:rPr>
                        <a:t>110mmHg</a:t>
                      </a:r>
                      <a:endParaRPr lang="ja-JP" altLang="en-US" sz="1800" b="0" i="0" u="none" strike="noStrike" dirty="0">
                        <a:solidFill>
                          <a:srgbClr val="000000"/>
                        </a:solidFill>
                        <a:effectLst/>
                        <a:latin typeface="+mn-lt"/>
                        <a:ea typeface="+mn-ea"/>
                      </a:endParaRPr>
                    </a:p>
                  </a:txBody>
                  <a:tcPr marL="7620" marR="7620" marT="7620" marB="0" anchor="ctr">
                    <a:solidFill>
                      <a:schemeClr val="accent5">
                        <a:lumMod val="90000"/>
                      </a:schemeClr>
                    </a:solidFill>
                  </a:tcPr>
                </a:tc>
                <a:extLst>
                  <a:ext uri="{0D108BD9-81ED-4DB2-BD59-A6C34878D82A}">
                    <a16:rowId xmlns:a16="http://schemas.microsoft.com/office/drawing/2014/main" val="10001"/>
                  </a:ext>
                </a:extLst>
              </a:tr>
              <a:tr h="432048">
                <a:tc>
                  <a:txBody>
                    <a:bodyPr/>
                    <a:lstStyle/>
                    <a:p>
                      <a:pPr algn="l" fontAlgn="ctr"/>
                      <a:r>
                        <a:rPr lang="ja-JP" altLang="en-US" sz="1800" b="0" i="0" u="none" strike="noStrike" dirty="0">
                          <a:solidFill>
                            <a:schemeClr val="dk1"/>
                          </a:solidFill>
                          <a:effectLst/>
                          <a:latin typeface="+mn-lt"/>
                          <a:ea typeface="+mn-ea"/>
                        </a:rPr>
                        <a:t>児娩出の</a:t>
                      </a:r>
                      <a:r>
                        <a:rPr lang="en-US" altLang="ja-JP" sz="1800" b="0" i="0" u="none" strike="noStrike" dirty="0">
                          <a:solidFill>
                            <a:schemeClr val="dk1"/>
                          </a:solidFill>
                          <a:effectLst/>
                          <a:latin typeface="+mn-lt"/>
                          <a:ea typeface="+mn-ea"/>
                        </a:rPr>
                        <a:t>21</a:t>
                      </a:r>
                      <a:r>
                        <a:rPr lang="ja-JP" altLang="en-US" sz="1800" b="0" i="0" u="none" strike="noStrike" dirty="0">
                          <a:solidFill>
                            <a:schemeClr val="dk1"/>
                          </a:solidFill>
                          <a:effectLst/>
                          <a:latin typeface="+mn-lt"/>
                          <a:ea typeface="+mn-ea"/>
                        </a:rPr>
                        <a:t>時間前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b="0" i="0" u="none" strike="noStrike" dirty="0">
                          <a:solidFill>
                            <a:schemeClr val="dk1"/>
                          </a:solidFill>
                          <a:effectLst/>
                          <a:latin typeface="+mn-lt"/>
                          <a:ea typeface="+mn-ea"/>
                        </a:rPr>
                        <a:t>胎盤肥厚しているが血腫なし、</a:t>
                      </a:r>
                      <a:r>
                        <a:rPr lang="en-US" altLang="ja-JP" sz="1800" b="0" i="0" u="none" strike="noStrike" dirty="0">
                          <a:solidFill>
                            <a:schemeClr val="dk1"/>
                          </a:solidFill>
                          <a:effectLst/>
                          <a:latin typeface="+mn-lt"/>
                          <a:ea typeface="+mn-ea"/>
                        </a:rPr>
                        <a:t>EFBW</a:t>
                      </a:r>
                      <a:r>
                        <a:rPr lang="ja-JP" altLang="en-US" sz="1800" b="0" i="0" u="none" strike="noStrike" dirty="0">
                          <a:solidFill>
                            <a:schemeClr val="dk1"/>
                          </a:solidFill>
                          <a:effectLst/>
                          <a:latin typeface="+mn-lt"/>
                          <a:ea typeface="+mn-ea"/>
                        </a:rPr>
                        <a:t> </a:t>
                      </a:r>
                      <a:r>
                        <a:rPr lang="en-US" altLang="ja-JP" sz="1800" b="0" i="0" u="none" strike="noStrike" dirty="0">
                          <a:solidFill>
                            <a:schemeClr val="dk1"/>
                          </a:solidFill>
                          <a:effectLst/>
                          <a:latin typeface="+mn-lt"/>
                          <a:ea typeface="+mn-ea"/>
                        </a:rPr>
                        <a:t>1600g</a:t>
                      </a:r>
                      <a:r>
                        <a:rPr lang="ja-JP" altLang="en-US" sz="1800" b="0" i="0" u="none" strike="noStrike" dirty="0">
                          <a:solidFill>
                            <a:schemeClr val="dk1"/>
                          </a:solidFill>
                          <a:effectLst/>
                          <a:latin typeface="+mn-lt"/>
                          <a:ea typeface="+mn-ea"/>
                        </a:rPr>
                        <a:t>台、羊水少なめ</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extLst>
                  <a:ext uri="{0D108BD9-81ED-4DB2-BD59-A6C34878D82A}">
                    <a16:rowId xmlns:a16="http://schemas.microsoft.com/office/drawing/2014/main" val="10002"/>
                  </a:ext>
                </a:extLst>
              </a:tr>
              <a:tr h="432048">
                <a:tc>
                  <a:txBody>
                    <a:bodyPr/>
                    <a:lstStyle/>
                    <a:p>
                      <a:pPr algn="l" fontAlgn="ctr"/>
                      <a:r>
                        <a:rPr lang="ja-JP" altLang="en-US" sz="1800" u="none" strike="noStrike" dirty="0">
                          <a:effectLst/>
                        </a:rPr>
                        <a:t>児娩出の</a:t>
                      </a:r>
                      <a:r>
                        <a:rPr lang="en-US" altLang="ja-JP" sz="1800" u="none" strike="noStrike" dirty="0">
                          <a:effectLst/>
                        </a:rPr>
                        <a:t>14</a:t>
                      </a:r>
                      <a:r>
                        <a:rPr lang="ja-JP" altLang="en-US" sz="1800" u="none" strike="noStrike" dirty="0">
                          <a:effectLst/>
                        </a:rPr>
                        <a:t>時間</a:t>
                      </a:r>
                      <a:r>
                        <a:rPr lang="en-US" altLang="ja-JP" sz="1800" u="none" strike="noStrike" dirty="0">
                          <a:effectLst/>
                        </a:rPr>
                        <a:t>24</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性器出血、</a:t>
                      </a:r>
                      <a:r>
                        <a:rPr lang="en-US" altLang="ja-JP" sz="1800" u="none" strike="noStrike" dirty="0">
                          <a:effectLst/>
                        </a:rPr>
                        <a:t>BP 170/1105mmHg</a:t>
                      </a:r>
                      <a:r>
                        <a:rPr lang="ja-JP" altLang="en-US" sz="1800" u="none" strike="noStrike" baseline="0" dirty="0">
                          <a:effectLst/>
                        </a:rPr>
                        <a:t>  </a:t>
                      </a:r>
                      <a:r>
                        <a:rPr lang="en-US" altLang="ja-JP" sz="1800" u="none" strike="noStrike" baseline="0" dirty="0">
                          <a:effectLst/>
                        </a:rPr>
                        <a:t>HR 98</a:t>
                      </a:r>
                      <a:r>
                        <a:rPr lang="ja-JP" altLang="en-US" sz="1800" u="none" strike="noStrike" baseline="0" dirty="0">
                          <a:effectLst/>
                        </a:rPr>
                        <a:t>回</a:t>
                      </a:r>
                      <a:r>
                        <a:rPr lang="en-US" altLang="ja-JP" sz="1800" u="none" strike="noStrike" baseline="0" dirty="0">
                          <a:effectLst/>
                        </a:rPr>
                        <a:t>/</a:t>
                      </a:r>
                      <a:r>
                        <a:rPr lang="ja-JP" altLang="en-US" sz="1800" u="none" strike="noStrike" baseline="0" dirty="0">
                          <a:effectLst/>
                        </a:rPr>
                        <a:t>分</a:t>
                      </a:r>
                      <a:endParaRPr lang="en-US" altLang="ja-JP" sz="1800" u="none" strike="noStrike" dirty="0">
                        <a:effectLst/>
                      </a:endParaRPr>
                    </a:p>
                  </a:txBody>
                  <a:tcPr marL="7620" marR="7620" marT="7620" marB="0" anchor="ctr">
                    <a:solidFill>
                      <a:schemeClr val="accent5">
                        <a:lumMod val="90000"/>
                      </a:schemeClr>
                    </a:solidFill>
                  </a:tcPr>
                </a:tc>
                <a:extLst>
                  <a:ext uri="{0D108BD9-81ED-4DB2-BD59-A6C34878D82A}">
                    <a16:rowId xmlns:a16="http://schemas.microsoft.com/office/drawing/2014/main" val="10003"/>
                  </a:ext>
                </a:extLst>
              </a:tr>
              <a:tr h="432048">
                <a:tc>
                  <a:txBody>
                    <a:bodyPr/>
                    <a:lstStyle/>
                    <a:p>
                      <a:pPr algn="l" fontAlgn="ctr"/>
                      <a:r>
                        <a:rPr lang="ja-JP" altLang="en-US" sz="1800" u="none" strike="noStrike" dirty="0">
                          <a:effectLst/>
                        </a:rPr>
                        <a:t>児娩出の約</a:t>
                      </a:r>
                      <a:r>
                        <a:rPr lang="en-US" altLang="ja-JP" sz="1800" u="none" strike="noStrike" dirty="0">
                          <a:effectLst/>
                        </a:rPr>
                        <a:t>13</a:t>
                      </a:r>
                      <a:r>
                        <a:rPr lang="ja-JP" altLang="en-US" sz="1800" u="none" strike="noStrike" dirty="0">
                          <a:effectLst/>
                        </a:rPr>
                        <a:t>時間前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リトドリン塩酸塩点滴開始</a:t>
                      </a:r>
                      <a:endParaRPr lang="en-US" altLang="ja-JP" sz="1800" u="none" strike="noStrike" dirty="0">
                        <a:effectLst/>
                      </a:endParaRPr>
                    </a:p>
                  </a:txBody>
                  <a:tcPr marL="7620" marR="7620" marT="7620" marB="0" anchor="ctr">
                    <a:solidFill>
                      <a:schemeClr val="accent5">
                        <a:lumMod val="90000"/>
                      </a:schemeClr>
                    </a:solidFill>
                  </a:tcPr>
                </a:tc>
                <a:extLst>
                  <a:ext uri="{0D108BD9-81ED-4DB2-BD59-A6C34878D82A}">
                    <a16:rowId xmlns:a16="http://schemas.microsoft.com/office/drawing/2014/main" val="10004"/>
                  </a:ext>
                </a:extLst>
              </a:tr>
              <a:tr h="432048">
                <a:tc>
                  <a:txBody>
                    <a:bodyPr/>
                    <a:lstStyle/>
                    <a:p>
                      <a:pPr algn="l" fontAlgn="ctr"/>
                      <a:r>
                        <a:rPr lang="ja-JP" altLang="en-US" sz="1800" u="none" strike="noStrike" dirty="0">
                          <a:effectLst/>
                        </a:rPr>
                        <a:t>児娩出の</a:t>
                      </a:r>
                      <a:r>
                        <a:rPr lang="en-US" altLang="ja-JP" sz="1800" u="none" strike="noStrike" dirty="0">
                          <a:effectLst/>
                        </a:rPr>
                        <a:t>2</a:t>
                      </a:r>
                      <a:r>
                        <a:rPr lang="ja-JP" altLang="en-US" sz="1800" u="none" strike="noStrike" dirty="0">
                          <a:effectLst/>
                        </a:rPr>
                        <a:t>時間</a:t>
                      </a:r>
                      <a:r>
                        <a:rPr lang="en-US" altLang="ja-JP" sz="1800" u="none" strike="noStrike" dirty="0">
                          <a:effectLst/>
                        </a:rPr>
                        <a:t>8</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妊娠高血圧症候群、胎児機能不全の診断で緊急帝王切開決定</a:t>
                      </a:r>
                      <a:endParaRPr lang="en-US" altLang="ja-JP" sz="1800" u="none" strike="noStrike" dirty="0">
                        <a:effectLst/>
                      </a:endParaRPr>
                    </a:p>
                  </a:txBody>
                  <a:tcPr marL="7620" marR="7620" marT="7620" marB="0" anchor="ctr">
                    <a:solidFill>
                      <a:schemeClr val="accent5">
                        <a:lumMod val="90000"/>
                      </a:schemeClr>
                    </a:solidFill>
                  </a:tcPr>
                </a:tc>
                <a:extLst>
                  <a:ext uri="{0D108BD9-81ED-4DB2-BD59-A6C34878D82A}">
                    <a16:rowId xmlns:a16="http://schemas.microsoft.com/office/drawing/2014/main" val="10005"/>
                  </a:ext>
                </a:extLst>
              </a:tr>
              <a:tr h="432048">
                <a:tc>
                  <a:txBody>
                    <a:bodyPr/>
                    <a:lstStyle/>
                    <a:p>
                      <a:pPr algn="l" fontAlgn="ctr"/>
                      <a:r>
                        <a:rPr lang="ja-JP" altLang="en-US" sz="1800" u="none" strike="noStrike" dirty="0">
                          <a:effectLst/>
                        </a:rPr>
                        <a:t>児娩出</a:t>
                      </a:r>
                      <a:r>
                        <a:rPr lang="en-US" altLang="ja-JP" sz="1800" u="none" strike="noStrike" dirty="0">
                          <a:effectLst/>
                        </a:rPr>
                        <a:t>21</a:t>
                      </a:r>
                      <a:r>
                        <a:rPr lang="ja-JP" altLang="en-US" sz="1800" u="none" strike="noStrike" dirty="0">
                          <a:effectLst/>
                        </a:rPr>
                        <a:t>分前</a:t>
                      </a:r>
                      <a:endParaRPr lang="ja-JP" altLang="en-US" sz="1800" b="0" i="0" u="none" strike="noStrike" dirty="0">
                        <a:solidFill>
                          <a:srgbClr val="000000"/>
                        </a:solidFill>
                        <a:effectLst/>
                        <a:latin typeface="+mn-ea"/>
                        <a:ea typeface="+mn-ea"/>
                      </a:endParaRPr>
                    </a:p>
                  </a:txBody>
                  <a:tcPr marL="7620" marR="7620" marT="7620" marB="0" anchor="ctr">
                    <a:solidFill>
                      <a:schemeClr val="accent5">
                        <a:lumMod val="90000"/>
                      </a:schemeClr>
                    </a:solidFill>
                  </a:tcPr>
                </a:tc>
                <a:tc>
                  <a:txBody>
                    <a:bodyPr/>
                    <a:lstStyle/>
                    <a:p>
                      <a:pPr algn="l" fontAlgn="ctr"/>
                      <a:r>
                        <a:rPr lang="ja-JP" altLang="en-US" sz="1800" u="none" strike="noStrike" dirty="0">
                          <a:effectLst/>
                        </a:rPr>
                        <a:t>胎児徐脈認め、超緊急帝王切開決定</a:t>
                      </a:r>
                      <a:endParaRPr lang="en-US" altLang="ja-JP" sz="1800" u="none" strike="noStrike" dirty="0">
                        <a:effectLst/>
                      </a:endParaRPr>
                    </a:p>
                  </a:txBody>
                  <a:tcPr marL="7620" marR="7620" marT="7620" marB="0" anchor="ctr">
                    <a:solidFill>
                      <a:schemeClr val="accent5">
                        <a:lumMod val="9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73625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61</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831932"/>
            <a:ext cx="8280920" cy="400110"/>
          </a:xfrm>
          <a:prstGeom prst="rect">
            <a:avLst/>
          </a:prstGeom>
          <a:noFill/>
        </p:spPr>
        <p:txBody>
          <a:bodyPr wrap="square" rtlCol="0">
            <a:spAutoFit/>
          </a:bodyPr>
          <a:lstStyle/>
          <a:p>
            <a:pPr fontAlgn="ctr"/>
            <a:r>
              <a:rPr lang="ja-JP" altLang="en-US" sz="2000" dirty="0"/>
              <a:t>児娩出の</a:t>
            </a:r>
            <a:r>
              <a:rPr lang="en-US" altLang="ja-JP" sz="2000" dirty="0"/>
              <a:t>2</a:t>
            </a:r>
            <a:r>
              <a:rPr lang="ja-JP" altLang="en-US" sz="2000" dirty="0"/>
              <a:t>日前　管理入院中</a:t>
            </a:r>
            <a:endParaRPr lang="ja-JP" altLang="en-US" sz="2000" dirty="0">
              <a:solidFill>
                <a:srgbClr val="000000"/>
              </a:solidFill>
              <a:latin typeface="+mn-ea"/>
            </a:endParaRPr>
          </a:p>
        </p:txBody>
      </p:sp>
      <p:sp>
        <p:nvSpPr>
          <p:cNvPr id="9" name="テキスト ボックス 8"/>
          <p:cNvSpPr txBox="1"/>
          <p:nvPr/>
        </p:nvSpPr>
        <p:spPr>
          <a:xfrm>
            <a:off x="559718" y="1197546"/>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34</a:t>
            </a:r>
            <a:r>
              <a:rPr kumimoji="1" lang="ja-JP" altLang="en-US" sz="2400" dirty="0"/>
              <a:t>週</a:t>
            </a:r>
          </a:p>
        </p:txBody>
      </p:sp>
      <p:sp>
        <p:nvSpPr>
          <p:cNvPr id="12" name="AutoShape 3"/>
          <p:cNvSpPr>
            <a:spLocks noChangeArrowheads="1"/>
          </p:cNvSpPr>
          <p:nvPr/>
        </p:nvSpPr>
        <p:spPr bwMode="auto">
          <a:xfrm>
            <a:off x="415702" y="4690788"/>
            <a:ext cx="8712968" cy="62597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en-US" altLang="ja-JP" sz="2000" dirty="0"/>
              <a:t>FHR</a:t>
            </a:r>
            <a:r>
              <a:rPr lang="ja-JP" altLang="en-US" sz="2000" dirty="0"/>
              <a:t> </a:t>
            </a:r>
            <a:r>
              <a:rPr lang="en-US" altLang="ja-JP" sz="2000" dirty="0"/>
              <a:t>baseline</a:t>
            </a:r>
            <a:r>
              <a:rPr lang="ja-JP" altLang="en-US" sz="2000" dirty="0"/>
              <a:t> </a:t>
            </a:r>
            <a:r>
              <a:rPr lang="en-US" altLang="ja-JP" sz="2000" dirty="0"/>
              <a:t>140bpm</a:t>
            </a:r>
            <a:r>
              <a:rPr lang="ja-JP" altLang="en-US" sz="2000" dirty="0" err="1"/>
              <a:t>、</a:t>
            </a:r>
            <a:r>
              <a:rPr lang="ja-JP" altLang="en-US" sz="2000" dirty="0"/>
              <a:t>基線細変動中等度、一過性頻脈を認める　</a:t>
            </a:r>
          </a:p>
        </p:txBody>
      </p:sp>
      <p:sp>
        <p:nvSpPr>
          <p:cNvPr id="13" name="Rectangle 2"/>
          <p:cNvSpPr>
            <a:spLocks noGrp="1" noChangeArrowheads="1"/>
          </p:cNvSpPr>
          <p:nvPr>
            <p:ph type="title"/>
          </p:nvPr>
        </p:nvSpPr>
        <p:spPr>
          <a:xfrm>
            <a:off x="1400989" y="189434"/>
            <a:ext cx="7169726" cy="835391"/>
          </a:xfrm>
        </p:spPr>
        <p:txBody>
          <a:bodyPr/>
          <a:lstStyle/>
          <a:p>
            <a:pPr algn="l" eaLnBrk="1" hangingPunct="1"/>
            <a:r>
              <a:rPr lang="ja-JP" altLang="en-US" sz="2400" dirty="0"/>
              <a:t>事例</a:t>
            </a:r>
            <a:r>
              <a:rPr lang="en-US" altLang="ja-JP" sz="2400" dirty="0"/>
              <a:t>3</a:t>
            </a:r>
            <a:r>
              <a:rPr lang="ja-JP" altLang="en-US" sz="2400" dirty="0"/>
              <a:t>　娠高血圧症候群、胎児発育不全で</a:t>
            </a:r>
            <a:br>
              <a:rPr lang="en-US" altLang="ja-JP" sz="2400" dirty="0"/>
            </a:br>
            <a:r>
              <a:rPr lang="ja-JP" altLang="en-US" sz="2400" dirty="0"/>
              <a:t>　　　  管理入院中切迫早産様の症状を認めた事例</a:t>
            </a:r>
          </a:p>
        </p:txBody>
      </p:sp>
      <p:pic>
        <p:nvPicPr>
          <p:cNvPr id="6" name="図 5"/>
          <p:cNvPicPr>
            <a:picLocks noChangeAspect="1"/>
          </p:cNvPicPr>
          <p:nvPr/>
        </p:nvPicPr>
        <p:blipFill>
          <a:blip r:embed="rId3"/>
          <a:stretch>
            <a:fillRect/>
          </a:stretch>
        </p:blipFill>
        <p:spPr>
          <a:xfrm>
            <a:off x="169488" y="2608124"/>
            <a:ext cx="9632727" cy="1433943"/>
          </a:xfrm>
          <a:prstGeom prst="rect">
            <a:avLst/>
          </a:prstGeom>
        </p:spPr>
      </p:pic>
    </p:spTree>
    <p:extLst>
      <p:ext uri="{BB962C8B-B14F-4D97-AF65-F5344CB8AC3E}">
        <p14:creationId xmlns:p14="http://schemas.microsoft.com/office/powerpoint/2010/main" val="1396312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62</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641788"/>
            <a:ext cx="8280920" cy="707886"/>
          </a:xfrm>
          <a:prstGeom prst="rect">
            <a:avLst/>
          </a:prstGeom>
          <a:noFill/>
        </p:spPr>
        <p:txBody>
          <a:bodyPr wrap="square" rtlCol="0">
            <a:spAutoFit/>
          </a:bodyPr>
          <a:lstStyle/>
          <a:p>
            <a:pPr fontAlgn="ctr"/>
            <a:r>
              <a:rPr lang="ja-JP" altLang="en-US" sz="2000" dirty="0"/>
              <a:t>児娩出の</a:t>
            </a:r>
            <a:r>
              <a:rPr lang="en-US" altLang="ja-JP" sz="2000" dirty="0"/>
              <a:t>14</a:t>
            </a:r>
            <a:r>
              <a:rPr lang="ja-JP" altLang="en-US" sz="2000" dirty="0"/>
              <a:t>時間</a:t>
            </a:r>
            <a:r>
              <a:rPr lang="en-US" altLang="ja-JP" sz="2000" dirty="0"/>
              <a:t>24</a:t>
            </a:r>
            <a:r>
              <a:rPr lang="ja-JP" altLang="en-US" sz="2000" dirty="0"/>
              <a:t>分前　出血、</a:t>
            </a:r>
            <a:r>
              <a:rPr lang="en-US" altLang="ja-JP" sz="2000" dirty="0"/>
              <a:t>BP 170/105mmHg</a:t>
            </a:r>
          </a:p>
          <a:p>
            <a:pPr fontAlgn="ctr"/>
            <a:r>
              <a:rPr lang="ja-JP" altLang="en-US" sz="2000" dirty="0"/>
              <a:t>児娩出の</a:t>
            </a:r>
            <a:r>
              <a:rPr lang="en-US" altLang="ja-JP" sz="2000" dirty="0"/>
              <a:t>14</a:t>
            </a:r>
            <a:r>
              <a:rPr lang="ja-JP" altLang="en-US" sz="2000" dirty="0"/>
              <a:t>時間</a:t>
            </a:r>
            <a:r>
              <a:rPr lang="en-US" altLang="ja-JP" sz="2000" dirty="0"/>
              <a:t>16</a:t>
            </a:r>
            <a:r>
              <a:rPr lang="ja-JP" altLang="en-US" sz="2000" dirty="0"/>
              <a:t>分前　分娩監視装置装着</a:t>
            </a:r>
            <a:endParaRPr lang="ja-JP" altLang="en-US" sz="2000" dirty="0">
              <a:solidFill>
                <a:srgbClr val="000000"/>
              </a:solidFill>
              <a:latin typeface="+mn-ea"/>
            </a:endParaRPr>
          </a:p>
        </p:txBody>
      </p:sp>
      <p:sp>
        <p:nvSpPr>
          <p:cNvPr id="9" name="テキスト ボックス 8"/>
          <p:cNvSpPr txBox="1"/>
          <p:nvPr/>
        </p:nvSpPr>
        <p:spPr>
          <a:xfrm>
            <a:off x="559718" y="1197546"/>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34</a:t>
            </a:r>
            <a:r>
              <a:rPr kumimoji="1" lang="ja-JP" altLang="en-US" sz="2400" dirty="0"/>
              <a:t>週</a:t>
            </a:r>
          </a:p>
        </p:txBody>
      </p:sp>
      <p:sp>
        <p:nvSpPr>
          <p:cNvPr id="12" name="AutoShape 3"/>
          <p:cNvSpPr>
            <a:spLocks noChangeArrowheads="1"/>
          </p:cNvSpPr>
          <p:nvPr/>
        </p:nvSpPr>
        <p:spPr bwMode="auto">
          <a:xfrm>
            <a:off x="343694" y="5518026"/>
            <a:ext cx="8712968" cy="62597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en-US" altLang="ja-JP" sz="2000" dirty="0"/>
              <a:t>FHR</a:t>
            </a:r>
            <a:r>
              <a:rPr lang="ja-JP" altLang="en-US" sz="2000" dirty="0"/>
              <a:t> </a:t>
            </a:r>
            <a:r>
              <a:rPr lang="en-US" altLang="ja-JP" sz="2000" dirty="0"/>
              <a:t>baseline</a:t>
            </a:r>
            <a:r>
              <a:rPr lang="ja-JP" altLang="en-US" sz="2000" dirty="0"/>
              <a:t> </a:t>
            </a:r>
            <a:r>
              <a:rPr lang="en-US" altLang="ja-JP" sz="2000" dirty="0"/>
              <a:t>170bpm</a:t>
            </a:r>
            <a:r>
              <a:rPr lang="ja-JP" altLang="en-US" sz="2000" dirty="0" err="1"/>
              <a:t>、</a:t>
            </a:r>
            <a:r>
              <a:rPr lang="ja-JP" altLang="en-US" sz="2000" dirty="0"/>
              <a:t>繰り返す遅発一過性徐脈を認める</a:t>
            </a:r>
            <a:endParaRPr lang="en-US" altLang="ja-JP" sz="2000" dirty="0"/>
          </a:p>
          <a:p>
            <a:pPr marL="0" indent="0">
              <a:buNone/>
            </a:pPr>
            <a:r>
              <a:rPr lang="ja-JP" altLang="en-US" sz="2000" dirty="0"/>
              <a:t>基線細変動は継時的に減少　</a:t>
            </a:r>
          </a:p>
        </p:txBody>
      </p:sp>
      <p:sp>
        <p:nvSpPr>
          <p:cNvPr id="13" name="Rectangle 2"/>
          <p:cNvSpPr>
            <a:spLocks noGrp="1" noChangeArrowheads="1"/>
          </p:cNvSpPr>
          <p:nvPr>
            <p:ph type="title"/>
          </p:nvPr>
        </p:nvSpPr>
        <p:spPr>
          <a:xfrm>
            <a:off x="1400989" y="189434"/>
            <a:ext cx="7169726" cy="835391"/>
          </a:xfrm>
        </p:spPr>
        <p:txBody>
          <a:bodyPr/>
          <a:lstStyle/>
          <a:p>
            <a:pPr algn="l" eaLnBrk="1" hangingPunct="1"/>
            <a:r>
              <a:rPr lang="ja-JP" altLang="en-US" sz="2400" dirty="0"/>
              <a:t>事例</a:t>
            </a:r>
            <a:r>
              <a:rPr lang="en-US" altLang="ja-JP" sz="2400" dirty="0"/>
              <a:t>3</a:t>
            </a:r>
            <a:r>
              <a:rPr lang="ja-JP" altLang="en-US" sz="2400" dirty="0"/>
              <a:t>　娠高血圧症候群、胎児発育不全で</a:t>
            </a:r>
            <a:br>
              <a:rPr lang="en-US" altLang="ja-JP" sz="2400" dirty="0"/>
            </a:br>
            <a:r>
              <a:rPr lang="ja-JP" altLang="en-US" sz="2400" dirty="0"/>
              <a:t>　　　  管理入院中切迫早産様の症状を認めた事例</a:t>
            </a:r>
          </a:p>
        </p:txBody>
      </p:sp>
      <p:pic>
        <p:nvPicPr>
          <p:cNvPr id="7" name="図 6"/>
          <p:cNvPicPr>
            <a:picLocks noChangeAspect="1"/>
          </p:cNvPicPr>
          <p:nvPr/>
        </p:nvPicPr>
        <p:blipFill>
          <a:blip r:embed="rId3"/>
          <a:stretch>
            <a:fillRect/>
          </a:stretch>
        </p:blipFill>
        <p:spPr>
          <a:xfrm>
            <a:off x="33645" y="2427111"/>
            <a:ext cx="9671089" cy="2862642"/>
          </a:xfrm>
          <a:prstGeom prst="rect">
            <a:avLst/>
          </a:prstGeom>
        </p:spPr>
      </p:pic>
    </p:spTree>
    <p:extLst>
      <p:ext uri="{BB962C8B-B14F-4D97-AF65-F5344CB8AC3E}">
        <p14:creationId xmlns:p14="http://schemas.microsoft.com/office/powerpoint/2010/main" val="51487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56287" y="4367006"/>
            <a:ext cx="9383057" cy="1655076"/>
          </a:xfrm>
          <a:prstGeom prst="rect">
            <a:avLst/>
          </a:prstGeom>
        </p:spPr>
      </p:pic>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63</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7312730" y="5420604"/>
            <a:ext cx="2232248" cy="400110"/>
          </a:xfrm>
          <a:prstGeom prst="rect">
            <a:avLst/>
          </a:prstGeom>
          <a:noFill/>
        </p:spPr>
        <p:txBody>
          <a:bodyPr wrap="square" rtlCol="0">
            <a:spAutoFit/>
          </a:bodyPr>
          <a:lstStyle/>
          <a:p>
            <a:pPr fontAlgn="ctr"/>
            <a:r>
              <a:rPr lang="ja-JP" altLang="en-US" sz="2000" dirty="0"/>
              <a:t>分娩監視装置終了</a:t>
            </a:r>
            <a:endParaRPr lang="en-US" altLang="ja-JP" sz="2000" dirty="0"/>
          </a:p>
        </p:txBody>
      </p:sp>
      <p:sp>
        <p:nvSpPr>
          <p:cNvPr id="9" name="テキスト ボックス 8"/>
          <p:cNvSpPr txBox="1"/>
          <p:nvPr/>
        </p:nvSpPr>
        <p:spPr>
          <a:xfrm>
            <a:off x="559718" y="1197546"/>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34</a:t>
            </a:r>
            <a:r>
              <a:rPr kumimoji="1" lang="ja-JP" altLang="en-US" sz="2400" dirty="0"/>
              <a:t>週</a:t>
            </a:r>
          </a:p>
        </p:txBody>
      </p:sp>
      <p:sp>
        <p:nvSpPr>
          <p:cNvPr id="12" name="AutoShape 3"/>
          <p:cNvSpPr>
            <a:spLocks noChangeArrowheads="1"/>
          </p:cNvSpPr>
          <p:nvPr/>
        </p:nvSpPr>
        <p:spPr bwMode="auto">
          <a:xfrm>
            <a:off x="343694" y="3875010"/>
            <a:ext cx="8712968" cy="4908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ja-JP" altLang="en-US" sz="2000" dirty="0"/>
              <a:t>繰り返す遅発一過性徐脈を認める、基線細変動は消失　</a:t>
            </a:r>
          </a:p>
        </p:txBody>
      </p:sp>
      <p:sp>
        <p:nvSpPr>
          <p:cNvPr id="13" name="Rectangle 2"/>
          <p:cNvSpPr>
            <a:spLocks noGrp="1" noChangeArrowheads="1"/>
          </p:cNvSpPr>
          <p:nvPr>
            <p:ph type="title"/>
          </p:nvPr>
        </p:nvSpPr>
        <p:spPr>
          <a:xfrm>
            <a:off x="1400989" y="189434"/>
            <a:ext cx="7169726" cy="835391"/>
          </a:xfrm>
        </p:spPr>
        <p:txBody>
          <a:bodyPr/>
          <a:lstStyle/>
          <a:p>
            <a:pPr algn="l" eaLnBrk="1" hangingPunct="1"/>
            <a:r>
              <a:rPr lang="ja-JP" altLang="en-US" sz="2400" dirty="0"/>
              <a:t>事例</a:t>
            </a:r>
            <a:r>
              <a:rPr lang="en-US" altLang="ja-JP" sz="2400" dirty="0"/>
              <a:t>3</a:t>
            </a:r>
            <a:r>
              <a:rPr lang="ja-JP" altLang="en-US" sz="2400" dirty="0"/>
              <a:t>　娠高血圧症候群、胎児発育不全で</a:t>
            </a:r>
            <a:br>
              <a:rPr lang="en-US" altLang="ja-JP" sz="2400" dirty="0"/>
            </a:br>
            <a:r>
              <a:rPr lang="ja-JP" altLang="en-US" sz="2400" dirty="0"/>
              <a:t>　　　  管理入院中切迫早産様の症状を認めた事例</a:t>
            </a:r>
          </a:p>
        </p:txBody>
      </p:sp>
      <p:pic>
        <p:nvPicPr>
          <p:cNvPr id="3" name="図 2"/>
          <p:cNvPicPr>
            <a:picLocks noChangeAspect="1"/>
          </p:cNvPicPr>
          <p:nvPr/>
        </p:nvPicPr>
        <p:blipFill>
          <a:blip r:embed="rId4"/>
          <a:stretch>
            <a:fillRect/>
          </a:stretch>
        </p:blipFill>
        <p:spPr>
          <a:xfrm>
            <a:off x="127670" y="2120425"/>
            <a:ext cx="9488711" cy="1741417"/>
          </a:xfrm>
          <a:prstGeom prst="rect">
            <a:avLst/>
          </a:prstGeom>
        </p:spPr>
      </p:pic>
      <p:sp>
        <p:nvSpPr>
          <p:cNvPr id="14" name="AutoShape 3"/>
          <p:cNvSpPr>
            <a:spLocks noChangeArrowheads="1"/>
          </p:cNvSpPr>
          <p:nvPr/>
        </p:nvSpPr>
        <p:spPr bwMode="auto">
          <a:xfrm>
            <a:off x="315825" y="6035250"/>
            <a:ext cx="8712968" cy="4908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ja-JP" altLang="en-US" sz="2000" dirty="0"/>
              <a:t>子宮収縮が抑制され基線細変動の回復みられるが、遅発一過性徐脈あり　</a:t>
            </a:r>
          </a:p>
        </p:txBody>
      </p:sp>
      <p:sp>
        <p:nvSpPr>
          <p:cNvPr id="15" name="テキスト ボックス 14"/>
          <p:cNvSpPr txBox="1"/>
          <p:nvPr/>
        </p:nvSpPr>
        <p:spPr>
          <a:xfrm>
            <a:off x="712118" y="1661532"/>
            <a:ext cx="8280920" cy="400110"/>
          </a:xfrm>
          <a:prstGeom prst="rect">
            <a:avLst/>
          </a:prstGeom>
          <a:noFill/>
        </p:spPr>
        <p:txBody>
          <a:bodyPr wrap="square" rtlCol="0">
            <a:spAutoFit/>
          </a:bodyPr>
          <a:lstStyle/>
          <a:p>
            <a:pPr fontAlgn="ctr"/>
            <a:r>
              <a:rPr lang="ja-JP" altLang="en-US" sz="2000" dirty="0"/>
              <a:t>児娩出の約</a:t>
            </a:r>
            <a:r>
              <a:rPr lang="en-US" altLang="ja-JP" sz="2000" dirty="0"/>
              <a:t>13</a:t>
            </a:r>
            <a:r>
              <a:rPr lang="ja-JP" altLang="en-US" sz="2000" dirty="0"/>
              <a:t>時間前　リトドリン注射液点滴開始</a:t>
            </a:r>
            <a:endParaRPr lang="en-US" altLang="ja-JP" sz="2000" dirty="0"/>
          </a:p>
        </p:txBody>
      </p:sp>
    </p:spTree>
    <p:extLst>
      <p:ext uri="{BB962C8B-B14F-4D97-AF65-F5344CB8AC3E}">
        <p14:creationId xmlns:p14="http://schemas.microsoft.com/office/powerpoint/2010/main" val="2937631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64</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641788"/>
            <a:ext cx="8280920" cy="707886"/>
          </a:xfrm>
          <a:prstGeom prst="rect">
            <a:avLst/>
          </a:prstGeom>
          <a:noFill/>
        </p:spPr>
        <p:txBody>
          <a:bodyPr wrap="square" rtlCol="0">
            <a:spAutoFit/>
          </a:bodyPr>
          <a:lstStyle/>
          <a:p>
            <a:pPr fontAlgn="ctr"/>
            <a:r>
              <a:rPr lang="ja-JP" altLang="en-US" sz="2000" dirty="0"/>
              <a:t>児娩出の</a:t>
            </a:r>
            <a:r>
              <a:rPr lang="en-US" altLang="ja-JP" sz="2000" dirty="0"/>
              <a:t>3</a:t>
            </a:r>
            <a:r>
              <a:rPr lang="ja-JP" altLang="en-US" sz="2000" dirty="0"/>
              <a:t>時間</a:t>
            </a:r>
            <a:r>
              <a:rPr lang="en-US" altLang="ja-JP" sz="2000" dirty="0"/>
              <a:t>51</a:t>
            </a:r>
            <a:r>
              <a:rPr lang="ja-JP" altLang="en-US" sz="2000" dirty="0"/>
              <a:t>分前　出血</a:t>
            </a:r>
            <a:endParaRPr lang="en-US" altLang="ja-JP" sz="2000" dirty="0"/>
          </a:p>
          <a:p>
            <a:pPr fontAlgn="ctr"/>
            <a:r>
              <a:rPr lang="ja-JP" altLang="en-US" sz="2000" dirty="0"/>
              <a:t>児娩出の</a:t>
            </a:r>
            <a:r>
              <a:rPr lang="en-US" altLang="ja-JP" sz="2000" dirty="0"/>
              <a:t>3</a:t>
            </a:r>
            <a:r>
              <a:rPr lang="ja-JP" altLang="en-US" sz="2000" dirty="0"/>
              <a:t>時間</a:t>
            </a:r>
            <a:r>
              <a:rPr lang="en-US" altLang="ja-JP" sz="2000" dirty="0"/>
              <a:t>24</a:t>
            </a:r>
            <a:r>
              <a:rPr lang="ja-JP" altLang="en-US" sz="2000" dirty="0"/>
              <a:t>分前　分娩監視装置再開</a:t>
            </a:r>
            <a:endParaRPr lang="en-US" altLang="ja-JP" sz="2000" dirty="0"/>
          </a:p>
        </p:txBody>
      </p:sp>
      <p:sp>
        <p:nvSpPr>
          <p:cNvPr id="9" name="テキスト ボックス 8"/>
          <p:cNvSpPr txBox="1"/>
          <p:nvPr/>
        </p:nvSpPr>
        <p:spPr>
          <a:xfrm>
            <a:off x="559718" y="1197546"/>
            <a:ext cx="1451038" cy="461665"/>
          </a:xfrm>
          <a:prstGeom prst="rect">
            <a:avLst/>
          </a:prstGeom>
          <a:solidFill>
            <a:schemeClr val="accent5">
              <a:lumMod val="90000"/>
            </a:schemeClr>
          </a:solidFill>
        </p:spPr>
        <p:txBody>
          <a:bodyPr wrap="none" rtlCol="0">
            <a:spAutoFit/>
          </a:bodyPr>
          <a:lstStyle/>
          <a:p>
            <a:r>
              <a:rPr kumimoji="1" lang="ja-JP" altLang="en-US" sz="2400" dirty="0"/>
              <a:t>妊娠</a:t>
            </a:r>
            <a:r>
              <a:rPr kumimoji="1" lang="en-US" altLang="ja-JP" sz="2400" dirty="0"/>
              <a:t>34</a:t>
            </a:r>
            <a:r>
              <a:rPr kumimoji="1" lang="ja-JP" altLang="en-US" sz="2400" dirty="0"/>
              <a:t>週</a:t>
            </a:r>
          </a:p>
        </p:txBody>
      </p:sp>
      <p:sp>
        <p:nvSpPr>
          <p:cNvPr id="13" name="Rectangle 2"/>
          <p:cNvSpPr>
            <a:spLocks noGrp="1" noChangeArrowheads="1"/>
          </p:cNvSpPr>
          <p:nvPr>
            <p:ph type="title"/>
          </p:nvPr>
        </p:nvSpPr>
        <p:spPr>
          <a:xfrm>
            <a:off x="1400989" y="189434"/>
            <a:ext cx="7169726" cy="835391"/>
          </a:xfrm>
        </p:spPr>
        <p:txBody>
          <a:bodyPr/>
          <a:lstStyle/>
          <a:p>
            <a:pPr algn="l" eaLnBrk="1" hangingPunct="1"/>
            <a:r>
              <a:rPr lang="ja-JP" altLang="en-US" sz="2400" dirty="0"/>
              <a:t>事例</a:t>
            </a:r>
            <a:r>
              <a:rPr lang="en-US" altLang="ja-JP" sz="2400" dirty="0"/>
              <a:t>3</a:t>
            </a:r>
            <a:r>
              <a:rPr lang="ja-JP" altLang="en-US" sz="2400" dirty="0"/>
              <a:t>　娠高血圧症候群、胎児発育不全で</a:t>
            </a:r>
            <a:br>
              <a:rPr lang="en-US" altLang="ja-JP" sz="2400" dirty="0"/>
            </a:br>
            <a:r>
              <a:rPr lang="ja-JP" altLang="en-US" sz="2400" dirty="0"/>
              <a:t>　　　  管理入院中切迫早産様の症状を認めた事例</a:t>
            </a:r>
          </a:p>
        </p:txBody>
      </p:sp>
      <p:sp>
        <p:nvSpPr>
          <p:cNvPr id="14" name="AutoShape 3"/>
          <p:cNvSpPr>
            <a:spLocks noChangeArrowheads="1"/>
          </p:cNvSpPr>
          <p:nvPr/>
        </p:nvSpPr>
        <p:spPr bwMode="auto">
          <a:xfrm>
            <a:off x="315825" y="6035250"/>
            <a:ext cx="8712968" cy="4908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en-US" altLang="ja-JP" sz="2000" dirty="0"/>
              <a:t>FHR</a:t>
            </a:r>
            <a:r>
              <a:rPr lang="ja-JP" altLang="en-US" sz="2000" dirty="0"/>
              <a:t> </a:t>
            </a:r>
            <a:r>
              <a:rPr lang="en-US" altLang="ja-JP" sz="2000" dirty="0"/>
              <a:t>baseline 155bpm</a:t>
            </a:r>
            <a:r>
              <a:rPr lang="ja-JP" altLang="en-US" sz="2000" dirty="0" err="1"/>
              <a:t>、</a:t>
            </a:r>
            <a:r>
              <a:rPr lang="ja-JP" altLang="en-US" sz="2000" dirty="0"/>
              <a:t>基線細変動減少から消失、遅発一過性徐脈を認める　</a:t>
            </a:r>
          </a:p>
        </p:txBody>
      </p:sp>
      <p:pic>
        <p:nvPicPr>
          <p:cNvPr id="7" name="図 6"/>
          <p:cNvPicPr>
            <a:picLocks noChangeAspect="1"/>
          </p:cNvPicPr>
          <p:nvPr/>
        </p:nvPicPr>
        <p:blipFill>
          <a:blip r:embed="rId3"/>
          <a:stretch>
            <a:fillRect/>
          </a:stretch>
        </p:blipFill>
        <p:spPr>
          <a:xfrm>
            <a:off x="127670" y="2349674"/>
            <a:ext cx="9455065" cy="3557485"/>
          </a:xfrm>
          <a:prstGeom prst="rect">
            <a:avLst/>
          </a:prstGeom>
        </p:spPr>
      </p:pic>
    </p:spTree>
    <p:extLst>
      <p:ext uri="{BB962C8B-B14F-4D97-AF65-F5344CB8AC3E}">
        <p14:creationId xmlns:p14="http://schemas.microsoft.com/office/powerpoint/2010/main" val="1507513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65</a:t>
            </a:fld>
            <a:endParaRPr lang="en-US" altLang="ja-JP" dirty="0"/>
          </a:p>
        </p:txBody>
      </p:sp>
      <p:sp>
        <p:nvSpPr>
          <p:cNvPr id="5" name="テキスト ボックス 4"/>
          <p:cNvSpPr txBox="1"/>
          <p:nvPr/>
        </p:nvSpPr>
        <p:spPr>
          <a:xfrm>
            <a:off x="775742" y="4653930"/>
            <a:ext cx="184731"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59718" y="1157476"/>
            <a:ext cx="1866217" cy="400110"/>
          </a:xfrm>
          <a:prstGeom prst="rect">
            <a:avLst/>
          </a:prstGeom>
          <a:solidFill>
            <a:schemeClr val="accent5">
              <a:lumMod val="90000"/>
            </a:schemeClr>
          </a:solidFill>
        </p:spPr>
        <p:txBody>
          <a:bodyPr wrap="none" rtlCol="0">
            <a:spAutoFit/>
          </a:bodyPr>
          <a:lstStyle/>
          <a:p>
            <a:r>
              <a:rPr lang="ja-JP" altLang="en-US" sz="2000" dirty="0"/>
              <a:t>児娩出の</a:t>
            </a:r>
            <a:r>
              <a:rPr lang="en-US" altLang="ja-JP" sz="2000" dirty="0"/>
              <a:t>2</a:t>
            </a:r>
            <a:r>
              <a:rPr lang="ja-JP" altLang="en-US" sz="2000" dirty="0"/>
              <a:t>日前</a:t>
            </a:r>
            <a:endParaRPr kumimoji="1" lang="ja-JP" altLang="en-US" sz="2000" dirty="0"/>
          </a:p>
        </p:txBody>
      </p:sp>
      <p:sp>
        <p:nvSpPr>
          <p:cNvPr id="9" name="テキスト ボックス 8"/>
          <p:cNvSpPr txBox="1"/>
          <p:nvPr/>
        </p:nvSpPr>
        <p:spPr>
          <a:xfrm>
            <a:off x="559718" y="3285778"/>
            <a:ext cx="5371983" cy="400110"/>
          </a:xfrm>
          <a:prstGeom prst="rect">
            <a:avLst/>
          </a:prstGeom>
          <a:solidFill>
            <a:schemeClr val="accent5">
              <a:lumMod val="90000"/>
            </a:schemeClr>
          </a:solidFill>
        </p:spPr>
        <p:txBody>
          <a:bodyPr wrap="none" rtlCol="0">
            <a:spAutoFit/>
          </a:bodyPr>
          <a:lstStyle/>
          <a:p>
            <a:r>
              <a:rPr lang="ja-JP" altLang="en-US" sz="2000" dirty="0"/>
              <a:t>児娩出の</a:t>
            </a:r>
            <a:r>
              <a:rPr lang="en-US" altLang="ja-JP" sz="2000" dirty="0"/>
              <a:t>14</a:t>
            </a:r>
            <a:r>
              <a:rPr lang="ja-JP" altLang="en-US" sz="2000" dirty="0"/>
              <a:t>時間</a:t>
            </a:r>
            <a:r>
              <a:rPr lang="en-US" altLang="ja-JP" sz="2000" dirty="0"/>
              <a:t>16</a:t>
            </a:r>
            <a:r>
              <a:rPr lang="ja-JP" altLang="en-US" sz="2000" dirty="0"/>
              <a:t>分前（リトドリン投与前）</a:t>
            </a:r>
            <a:endParaRPr kumimoji="1" lang="ja-JP" altLang="en-US" sz="2000" dirty="0"/>
          </a:p>
        </p:txBody>
      </p:sp>
      <p:sp>
        <p:nvSpPr>
          <p:cNvPr id="11" name="AutoShape 3"/>
          <p:cNvSpPr>
            <a:spLocks noChangeArrowheads="1"/>
          </p:cNvSpPr>
          <p:nvPr/>
        </p:nvSpPr>
        <p:spPr bwMode="auto">
          <a:xfrm>
            <a:off x="343694" y="5446018"/>
            <a:ext cx="8856984" cy="105479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a:buNone/>
            </a:pPr>
            <a:r>
              <a:rPr lang="ja-JP" altLang="en-US" sz="2000" dirty="0">
                <a:latin typeface="メイリオ" panose="020B0604030504040204" pitchFamily="50" charset="-128"/>
                <a:ea typeface="メイリオ" panose="020B0604030504040204" pitchFamily="50" charset="-128"/>
              </a:rPr>
              <a:t>児娩出の</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日前は</a:t>
            </a:r>
            <a:r>
              <a:rPr lang="en-US" altLang="ja-JP" sz="2000" dirty="0">
                <a:latin typeface="メイリオ" panose="020B0604030504040204" pitchFamily="50" charset="-128"/>
                <a:ea typeface="メイリオ" panose="020B0604030504040204" pitchFamily="50" charset="-128"/>
              </a:rPr>
              <a:t>FHR</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baseline 140bpm</a:t>
            </a:r>
            <a:r>
              <a:rPr lang="ja-JP" altLang="en-US" sz="2000" dirty="0">
                <a:latin typeface="メイリオ" panose="020B0604030504040204" pitchFamily="50" charset="-128"/>
                <a:ea typeface="メイリオ" panose="020B0604030504040204" pitchFamily="50" charset="-128"/>
              </a:rPr>
              <a:t>であり、リトドリン投与前から</a:t>
            </a:r>
            <a:r>
              <a:rPr lang="en-US" altLang="ja-JP" sz="2000" dirty="0">
                <a:latin typeface="メイリオ" panose="020B0604030504040204" pitchFamily="50" charset="-128"/>
                <a:ea typeface="メイリオ" panose="020B0604030504040204" pitchFamily="50" charset="-128"/>
              </a:rPr>
              <a:t>FHR</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baseline 170bpm</a:t>
            </a:r>
            <a:r>
              <a:rPr lang="ja-JP" altLang="en-US" sz="2000" dirty="0">
                <a:latin typeface="メイリオ" panose="020B0604030504040204" pitchFamily="50" charset="-128"/>
                <a:ea typeface="メイリオ" panose="020B0604030504040204" pitchFamily="50" charset="-128"/>
              </a:rPr>
              <a:t>となっているため、胎児頻脈はリトドリンの影響ではなく、胎児の低酸素を示唆する所見と考えられる</a:t>
            </a:r>
          </a:p>
        </p:txBody>
      </p:sp>
      <p:sp>
        <p:nvSpPr>
          <p:cNvPr id="14" name="Rectangle 2"/>
          <p:cNvSpPr>
            <a:spLocks noGrp="1" noChangeArrowheads="1"/>
          </p:cNvSpPr>
          <p:nvPr>
            <p:ph type="title"/>
          </p:nvPr>
        </p:nvSpPr>
        <p:spPr>
          <a:xfrm>
            <a:off x="1400989" y="189434"/>
            <a:ext cx="7169726" cy="835391"/>
          </a:xfrm>
        </p:spPr>
        <p:txBody>
          <a:bodyPr/>
          <a:lstStyle/>
          <a:p>
            <a:pPr algn="l" eaLnBrk="1" hangingPunct="1"/>
            <a:r>
              <a:rPr lang="ja-JP" altLang="en-US" sz="2400" dirty="0"/>
              <a:t>事例</a:t>
            </a:r>
            <a:r>
              <a:rPr lang="en-US" altLang="ja-JP" sz="2400" dirty="0"/>
              <a:t>3</a:t>
            </a:r>
            <a:r>
              <a:rPr lang="ja-JP" altLang="en-US" sz="2400" dirty="0"/>
              <a:t>　娠高血圧症候群、胎児発育不全で</a:t>
            </a:r>
            <a:br>
              <a:rPr lang="en-US" altLang="ja-JP" sz="2400" dirty="0"/>
            </a:br>
            <a:r>
              <a:rPr lang="ja-JP" altLang="en-US" sz="2400" dirty="0"/>
              <a:t>　　　  管理入院中切迫早産様の症状を認めた事例</a:t>
            </a:r>
          </a:p>
        </p:txBody>
      </p:sp>
      <p:pic>
        <p:nvPicPr>
          <p:cNvPr id="15" name="図 14"/>
          <p:cNvPicPr>
            <a:picLocks noChangeAspect="1"/>
          </p:cNvPicPr>
          <p:nvPr/>
        </p:nvPicPr>
        <p:blipFill>
          <a:blip r:embed="rId3"/>
          <a:stretch>
            <a:fillRect/>
          </a:stretch>
        </p:blipFill>
        <p:spPr>
          <a:xfrm>
            <a:off x="169488" y="1600764"/>
            <a:ext cx="9632727" cy="1433943"/>
          </a:xfrm>
          <a:prstGeom prst="rect">
            <a:avLst/>
          </a:prstGeom>
        </p:spPr>
      </p:pic>
      <p:pic>
        <p:nvPicPr>
          <p:cNvPr id="8" name="図 7"/>
          <p:cNvPicPr>
            <a:picLocks noChangeAspect="1"/>
          </p:cNvPicPr>
          <p:nvPr/>
        </p:nvPicPr>
        <p:blipFill>
          <a:blip r:embed="rId4"/>
          <a:stretch>
            <a:fillRect/>
          </a:stretch>
        </p:blipFill>
        <p:spPr>
          <a:xfrm>
            <a:off x="169489" y="3718338"/>
            <a:ext cx="9535246" cy="1632044"/>
          </a:xfrm>
          <a:prstGeom prst="rect">
            <a:avLst/>
          </a:prstGeom>
        </p:spPr>
      </p:pic>
    </p:spTree>
    <p:extLst>
      <p:ext uri="{BB962C8B-B14F-4D97-AF65-F5344CB8AC3E}">
        <p14:creationId xmlns:p14="http://schemas.microsoft.com/office/powerpoint/2010/main" val="4159748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96855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早産期の胎児心拍数陣痛図の判読においては、胎児心拍数基線や基線細変動の経時的な所見の変化を確認することにより、胎児の未熟性による所見であるか、または胎児の低酸素状態を示唆する所見であるかの判断が可能となる場合が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胎児心拍数モニタリングの開始時と終了時、および子宮収縮抑制薬の投与など胎児心拍数基線や基線細変動に影響を及ぼすと考えられる処置の前後、母体搬送前後など、時期の異なる胎児心拍数陣痛図の所見を比較することが重要で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母体搬送で入院となった事例においては、搬送元の胎児心拍数陣痛図の所見が確認できるよう、連携を図ることが勧められる。</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66</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126656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96855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）早産期に切迫早産様の症状に加え、胎児心拍数異常を認める事例においては、常位胎盤早期剥離の可能性を念頭に検査をすすめることが必要である。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超音波断層法で常位胎盤早期剥離の所見が認められない場合は、胎児心拍数陣痛図の経時的な変化により胎児機能不全の所見であるかどうかを判断し、合併症の有無やその程度、在胎週数など、事例の背景を総合して急速遂娩を含めた分娩の時期や方法を決定することが重要である。</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67</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1561463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968553"/>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早産期に切迫早産様の症状に加え、胎児心拍数異常を認める事例において、切迫早産と診断しリトドリン塩酸塩を投与した際は、投与後の胎児心拍数陣痛図における子宮収縮と胎児心拍数所見の経時的な変化を必ず確認することが重要で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特に、子宮収縮が抑制されても遅発一過性徐脈を繰り返し認める場合は、リトドリン塩酸塩の投与を中止し、急速遂娩を考慮することが必要である。</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68</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64456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71750" y="346075"/>
            <a:ext cx="4762500" cy="644525"/>
          </a:xfrm>
        </p:spPr>
        <p:txBody>
          <a:bodyPr/>
          <a:lstStyle/>
          <a:p>
            <a:pPr eaLnBrk="1" hangingPunct="1"/>
            <a:r>
              <a:rPr lang="ja-JP" altLang="en-US" dirty="0"/>
              <a:t>再発防止委員会　委員</a:t>
            </a:r>
          </a:p>
        </p:txBody>
      </p:sp>
      <p:graphicFrame>
        <p:nvGraphicFramePr>
          <p:cNvPr id="13316" name="Object 469"/>
          <p:cNvGraphicFramePr>
            <a:graphicFrameLocks noChangeAspect="1"/>
          </p:cNvGraphicFramePr>
          <p:nvPr>
            <p:extLst>
              <p:ext uri="{D42A27DB-BD31-4B8C-83A1-F6EECF244321}">
                <p14:modId xmlns:p14="http://schemas.microsoft.com/office/powerpoint/2010/main" val="3573035507"/>
              </p:ext>
            </p:extLst>
          </p:nvPr>
        </p:nvGraphicFramePr>
        <p:xfrm>
          <a:off x="487363" y="1146175"/>
          <a:ext cx="8126412" cy="5449888"/>
        </p:xfrm>
        <a:graphic>
          <a:graphicData uri="http://schemas.openxmlformats.org/presentationml/2006/ole">
            <mc:AlternateContent xmlns:mc="http://schemas.openxmlformats.org/markup-compatibility/2006">
              <mc:Choice xmlns:v="urn:schemas-microsoft-com:vml" Requires="v">
                <p:oleObj spid="_x0000_s30753" name="Worksheet" r:id="rId4" imgW="8016098" imgH="5928281" progId="Excel.Sheet.8">
                  <p:embed/>
                </p:oleObj>
              </mc:Choice>
              <mc:Fallback>
                <p:oleObj name="Worksheet" r:id="rId4" imgW="8016098" imgH="5928281" progId="Excel.Sheet.8">
                  <p:embed/>
                  <p:pic>
                    <p:nvPicPr>
                      <p:cNvPr id="13316" name="Object 469"/>
                      <p:cNvPicPr>
                        <a:picLocks noChangeAspect="1" noChangeArrowheads="1"/>
                      </p:cNvPicPr>
                      <p:nvPr/>
                    </p:nvPicPr>
                    <p:blipFill>
                      <a:blip r:embed="rId5"/>
                      <a:srcRect/>
                      <a:stretch>
                        <a:fillRect/>
                      </a:stretch>
                    </p:blipFill>
                    <p:spPr bwMode="auto">
                      <a:xfrm>
                        <a:off x="487363" y="1146175"/>
                        <a:ext cx="8126412" cy="5449888"/>
                      </a:xfrm>
                      <a:prstGeom prst="rect">
                        <a:avLst/>
                      </a:prstGeom>
                      <a:gradFill rotWithShape="1">
                        <a:gsLst>
                          <a:gs pos="0">
                            <a:srgbClr val="CCFFCC"/>
                          </a:gs>
                          <a:gs pos="50000">
                            <a:schemeClr val="bg1"/>
                          </a:gs>
                          <a:gs pos="100000">
                            <a:srgbClr val="CCFFCC"/>
                          </a:gs>
                        </a:gsLst>
                        <a:lin ang="5400000" scaled="1"/>
                      </a:gradFill>
                      <a:ln>
                        <a:noFill/>
                      </a:ln>
                    </p:spPr>
                  </p:pic>
                </p:oleObj>
              </mc:Fallback>
            </mc:AlternateContent>
          </a:graphicData>
        </a:graphic>
      </p:graphicFrame>
      <p:sp>
        <p:nvSpPr>
          <p:cNvPr id="13317" name="Rectangle 470"/>
          <p:cNvSpPr>
            <a:spLocks noChangeArrowheads="1"/>
          </p:cNvSpPr>
          <p:nvPr/>
        </p:nvSpPr>
        <p:spPr bwMode="auto">
          <a:xfrm>
            <a:off x="7004050" y="6582046"/>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400" dirty="0">
                <a:latin typeface="HG丸ｺﾞｼｯｸM-PRO" panose="020F0600000000000000" pitchFamily="50" charset="-128"/>
              </a:rPr>
              <a:t>2020</a:t>
            </a:r>
            <a:r>
              <a:rPr lang="ja-JP" altLang="en-US" sz="1400" dirty="0">
                <a:latin typeface="HG丸ｺﾞｼｯｸM-PRO" panose="020F0600000000000000" pitchFamily="50" charset="-128"/>
              </a:rPr>
              <a:t>年</a:t>
            </a:r>
            <a:r>
              <a:rPr lang="en-US" altLang="ja-JP" sz="1400" dirty="0">
                <a:latin typeface="HG丸ｺﾞｼｯｸM-PRO" panose="020F0600000000000000" pitchFamily="50" charset="-128"/>
              </a:rPr>
              <a:t>2</a:t>
            </a:r>
            <a:r>
              <a:rPr lang="ja-JP" altLang="en-US" sz="1400" dirty="0">
                <a:latin typeface="HG丸ｺﾞｼｯｸM-PRO" panose="020F0600000000000000" pitchFamily="50" charset="-128"/>
              </a:rPr>
              <a:t>月末現在（</a:t>
            </a:r>
            <a:r>
              <a:rPr lang="en-US" altLang="ja-JP" sz="1400" dirty="0">
                <a:latin typeface="HG丸ｺﾞｼｯｸM-PRO" panose="020F0600000000000000" pitchFamily="50" charset="-128"/>
              </a:rPr>
              <a:t>50</a:t>
            </a:r>
            <a:r>
              <a:rPr lang="ja-JP" altLang="en-US" sz="1400" dirty="0">
                <a:latin typeface="HG丸ｺﾞｼｯｸM-PRO" panose="020F0600000000000000" pitchFamily="50" charset="-128"/>
              </a:rPr>
              <a:t>音順・敬称略）</a:t>
            </a:r>
          </a:p>
        </p:txBody>
      </p:sp>
      <p:sp>
        <p:nvSpPr>
          <p:cNvPr id="2" name="スライド番号プレースホルダー 1">
            <a:extLst>
              <a:ext uri="{FF2B5EF4-FFF2-40B4-BE49-F238E27FC236}">
                <a16:creationId xmlns:a16="http://schemas.microsoft.com/office/drawing/2014/main" id="{E97AA372-9E26-41CE-9F22-6CED132F5809}"/>
              </a:ext>
            </a:extLst>
          </p:cNvPr>
          <p:cNvSpPr>
            <a:spLocks noGrp="1"/>
          </p:cNvSpPr>
          <p:nvPr>
            <p:ph type="sldNum" sz="quarter" idx="12"/>
          </p:nvPr>
        </p:nvSpPr>
        <p:spPr/>
        <p:txBody>
          <a:bodyPr/>
          <a:lstStyle/>
          <a:p>
            <a:pPr>
              <a:defRPr/>
            </a:pPr>
            <a:fld id="{930F64EC-FE0A-4460-B896-894E0E1B6F85}" type="slidenum">
              <a:rPr lang="ja-JP" altLang="en-US" smtClean="0"/>
              <a:pPr>
                <a:defRPr/>
              </a:pPr>
              <a:t>6</a:t>
            </a:fld>
            <a:endParaRPr lang="en-US" altLang="ja-JP"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585788" y="2555875"/>
            <a:ext cx="8732837" cy="1752600"/>
          </a:xfrm>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産科医療の質の向上への</a:t>
            </a:r>
            <a:endParaRPr lang="en-US" altLang="ja-JP" sz="5400" dirty="0">
              <a:ea typeface="HG丸ｺﾞｼｯｸM-PRO" panose="020F0600000000000000" pitchFamily="50" charset="-128"/>
            </a:endParaRPr>
          </a:p>
          <a:p>
            <a:pPr marL="0" indent="0" algn="ctr" eaLnBrk="1" hangingPunct="1">
              <a:lnSpc>
                <a:spcPct val="90000"/>
              </a:lnSpc>
              <a:buFontTx/>
              <a:buNone/>
            </a:pPr>
            <a:r>
              <a:rPr lang="ja-JP" altLang="en-US" sz="5400" dirty="0">
                <a:ea typeface="HG丸ｺﾞｼｯｸM-PRO" panose="020F0600000000000000" pitchFamily="50" charset="-128"/>
              </a:rPr>
              <a:t>取組みの動向</a:t>
            </a:r>
          </a:p>
        </p:txBody>
      </p:sp>
      <p:sp>
        <p:nvSpPr>
          <p:cNvPr id="2" name="スライド番号プレースホルダー 1">
            <a:extLst>
              <a:ext uri="{FF2B5EF4-FFF2-40B4-BE49-F238E27FC236}">
                <a16:creationId xmlns:a16="http://schemas.microsoft.com/office/drawing/2014/main" id="{E6FFA588-6E61-4654-B08C-CAD69FD36906}"/>
              </a:ext>
            </a:extLst>
          </p:cNvPr>
          <p:cNvSpPr>
            <a:spLocks noGrp="1"/>
          </p:cNvSpPr>
          <p:nvPr>
            <p:ph type="sldNum" sz="quarter" idx="12"/>
          </p:nvPr>
        </p:nvSpPr>
        <p:spPr/>
        <p:txBody>
          <a:bodyPr/>
          <a:lstStyle/>
          <a:p>
            <a:pPr>
              <a:defRPr/>
            </a:pPr>
            <a:fld id="{79880AA3-151B-4366-92A4-EF0E210BCF61}" type="slidenum">
              <a:rPr lang="ja-JP" altLang="en-US" smtClean="0"/>
              <a:pPr>
                <a:defRPr/>
              </a:pPr>
              <a:t>69</a:t>
            </a:fld>
            <a:endParaRPr lang="en-US" altLang="ja-JP"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31350" y="342975"/>
            <a:ext cx="2040116" cy="650725"/>
          </a:xfrm>
        </p:spPr>
        <p:txBody>
          <a:bodyPr/>
          <a:lstStyle/>
          <a:p>
            <a:pPr eaLnBrk="1" hangingPunct="1"/>
            <a:r>
              <a:rPr lang="ja-JP" altLang="en-US" dirty="0"/>
              <a:t>はじめに</a:t>
            </a:r>
          </a:p>
        </p:txBody>
      </p:sp>
      <p:sp>
        <p:nvSpPr>
          <p:cNvPr id="88068" name="AutoShape 3"/>
          <p:cNvSpPr>
            <a:spLocks noChangeArrowheads="1"/>
          </p:cNvSpPr>
          <p:nvPr/>
        </p:nvSpPr>
        <p:spPr bwMode="auto">
          <a:xfrm>
            <a:off x="344488" y="1412875"/>
            <a:ext cx="9072562" cy="5113263"/>
          </a:xfrm>
          <a:prstGeom prst="roundRect">
            <a:avLst>
              <a:gd name="adj" fmla="val 8167"/>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「再発防止委員会からの提言」が産科医療の質の</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向上に活かされているか、その動向を出生年別に把</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err="1">
                <a:latin typeface="HG丸ｺﾞｼｯｸM-PRO" panose="020F0600000000000000" pitchFamily="50" charset="-128"/>
                <a:ea typeface="HG丸ｺﾞｼｯｸM-PRO" panose="020F0600000000000000" pitchFamily="50" charset="-128"/>
              </a:rPr>
              <a:t>握する</a:t>
            </a:r>
            <a:r>
              <a:rPr lang="ja-JP" altLang="en-US" sz="2800" dirty="0">
                <a:latin typeface="HG丸ｺﾞｼｯｸM-PRO" panose="020F0600000000000000" pitchFamily="50" charset="-128"/>
                <a:ea typeface="HG丸ｺﾞｼｯｸM-PRO" panose="020F0600000000000000" pitchFamily="50" charset="-128"/>
              </a:rPr>
              <a:t>ために分析を行った。出生した年毎に分析対</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象事例が増えていく中、取り上げたテーマの出生年</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別の疫学的な分析を可能な範囲で行っていくことで、</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産科医療の質の向上への取組みの動向をみていくことができるものと考えている。</a:t>
            </a:r>
          </a:p>
        </p:txBody>
      </p:sp>
      <p:sp>
        <p:nvSpPr>
          <p:cNvPr id="5" name="テキスト ボックス 4">
            <a:extLst>
              <a:ext uri="{FF2B5EF4-FFF2-40B4-BE49-F238E27FC236}">
                <a16:creationId xmlns:a16="http://schemas.microsoft.com/office/drawing/2014/main" id="{F13DB1E5-A77B-450B-91AA-88C3DA239EE7}"/>
              </a:ext>
            </a:extLst>
          </p:cNvPr>
          <p:cNvSpPr txBox="1"/>
          <p:nvPr/>
        </p:nvSpPr>
        <p:spPr>
          <a:xfrm>
            <a:off x="481454" y="6526138"/>
            <a:ext cx="7639104" cy="246221"/>
          </a:xfrm>
          <a:prstGeom prst="rect">
            <a:avLst/>
          </a:prstGeom>
          <a:noFill/>
        </p:spPr>
        <p:txBody>
          <a:bodyPr wrap="square" rtlCol="0">
            <a:spAutoFit/>
          </a:bodyPr>
          <a:lstStyle/>
          <a:p>
            <a:r>
              <a:rPr lang="en-US" altLang="ja-JP" sz="1000" dirty="0">
                <a:latin typeface="HG丸ｺﾞｼｯｸM-PRO" panose="020F0600000000000000" pitchFamily="50" charset="-128"/>
              </a:rPr>
              <a:t>※</a:t>
            </a:r>
            <a:r>
              <a:rPr lang="ja-JP" altLang="en-US" sz="1000" dirty="0">
                <a:latin typeface="HG丸ｺﾞｼｯｸM-PRO" panose="020F0600000000000000" pitchFamily="50" charset="-128"/>
              </a:rPr>
              <a:t>本章の表に記載している割合は、計算過程において四捨五入しているため、その合計が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a:defRPr/>
            </a:pPr>
            <a:fld id="{930F64EC-FE0A-4460-B896-894E0E1B6F85}" type="slidenum">
              <a:rPr lang="ja-JP" altLang="en-US" smtClean="0"/>
              <a:pPr>
                <a:defRPr/>
              </a:pPr>
              <a:t>70</a:t>
            </a:fld>
            <a:endParaRPr lang="en-US" altLang="ja-JP"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394646" y="342976"/>
            <a:ext cx="2501781" cy="650725"/>
          </a:xfrm>
        </p:spPr>
        <p:txBody>
          <a:bodyPr/>
          <a:lstStyle/>
          <a:p>
            <a:pPr eaLnBrk="1" hangingPunct="1"/>
            <a:r>
              <a:rPr lang="ja-JP" altLang="en-US" dirty="0">
                <a:solidFill>
                  <a:srgbClr val="000000"/>
                </a:solidFill>
              </a:rPr>
              <a:t>分析対象①</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本制度で補償対象となった脳性麻痺事例で、</a:t>
            </a:r>
            <a:r>
              <a:rPr lang="en-US" altLang="ja-JP" sz="3200" dirty="0">
                <a:latin typeface="HG丸ｺﾞｼｯｸM-PRO" panose="020F0600000000000000" pitchFamily="50" charset="-128"/>
                <a:ea typeface="HG丸ｺﾞｼｯｸM-PRO" panose="020F0600000000000000" pitchFamily="50" charset="-128"/>
              </a:rPr>
              <a:t>2019</a:t>
            </a:r>
            <a:r>
              <a:rPr lang="ja-JP" altLang="en-US" sz="3200" dirty="0">
                <a:latin typeface="HG丸ｺﾞｼｯｸM-PRO" panose="020F0600000000000000" pitchFamily="50" charset="-128"/>
                <a:ea typeface="HG丸ｺﾞｼｯｸM-PRO" panose="020F0600000000000000" pitchFamily="50" charset="-128"/>
              </a:rPr>
              <a:t>年</a:t>
            </a:r>
            <a:r>
              <a:rPr lang="en-US" altLang="ja-JP" sz="3200" dirty="0">
                <a:latin typeface="HG丸ｺﾞｼｯｸM-PRO" panose="020F0600000000000000" pitchFamily="50" charset="-128"/>
                <a:ea typeface="HG丸ｺﾞｼｯｸM-PRO" panose="020F0600000000000000" pitchFamily="50" charset="-128"/>
              </a:rPr>
              <a:t>9</a:t>
            </a:r>
            <a:r>
              <a:rPr lang="ja-JP" altLang="en-US" sz="3200" dirty="0">
                <a:latin typeface="HG丸ｺﾞｼｯｸM-PRO" panose="020F0600000000000000" pitchFamily="50" charset="-128"/>
                <a:ea typeface="HG丸ｺﾞｼｯｸM-PRO" panose="020F0600000000000000" pitchFamily="50" charset="-128"/>
              </a:rPr>
              <a:t>月末までに原因分析報告書を送付した事例</a:t>
            </a:r>
            <a:r>
              <a:rPr lang="en-US" altLang="ja-JP" sz="3200" dirty="0">
                <a:latin typeface="HG丸ｺﾞｼｯｸM-PRO" panose="020F0600000000000000" pitchFamily="50" charset="-128"/>
                <a:ea typeface="HG丸ｺﾞｼｯｸM-PRO" panose="020F0600000000000000" pitchFamily="50" charset="-128"/>
              </a:rPr>
              <a:t>2,457</a:t>
            </a:r>
            <a:r>
              <a:rPr lang="ja-JP" altLang="en-US" sz="3200" dirty="0">
                <a:latin typeface="HG丸ｺﾞｼｯｸM-PRO" panose="020F0600000000000000" pitchFamily="50" charset="-128"/>
                <a:ea typeface="HG丸ｺﾞｼｯｸM-PRO" panose="020F0600000000000000" pitchFamily="50" charset="-128"/>
              </a:rPr>
              <a:t>件のうち、</a:t>
            </a:r>
            <a:r>
              <a:rPr lang="en-US" altLang="ja-JP" sz="3200" dirty="0">
                <a:latin typeface="HG丸ｺﾞｼｯｸM-PRO" panose="020F0600000000000000" pitchFamily="50" charset="-128"/>
                <a:ea typeface="HG丸ｺﾞｼｯｸM-PRO" panose="020F0600000000000000" pitchFamily="50" charset="-128"/>
              </a:rPr>
              <a:t>2009</a:t>
            </a:r>
            <a:r>
              <a:rPr lang="ja-JP" altLang="en-US" sz="3200" dirty="0">
                <a:latin typeface="HG丸ｺﾞｼｯｸM-PRO" panose="020F0600000000000000" pitchFamily="50" charset="-128"/>
                <a:ea typeface="HG丸ｺﾞｼｯｸM-PRO" panose="020F0600000000000000" pitchFamily="50" charset="-128"/>
              </a:rPr>
              <a:t>年から</a:t>
            </a:r>
            <a:r>
              <a:rPr lang="en-US" altLang="ja-JP" sz="3200" dirty="0">
                <a:latin typeface="HG丸ｺﾞｼｯｸM-PRO" panose="020F0600000000000000" pitchFamily="50" charset="-128"/>
                <a:ea typeface="HG丸ｺﾞｼｯｸM-PRO" panose="020F0600000000000000" pitchFamily="50" charset="-128"/>
              </a:rPr>
              <a:t>2014</a:t>
            </a:r>
            <a:r>
              <a:rPr lang="ja-JP" altLang="en-US" sz="3200" dirty="0">
                <a:latin typeface="HG丸ｺﾞｼｯｸM-PRO" panose="020F0600000000000000" pitchFamily="50" charset="-128"/>
                <a:ea typeface="HG丸ｺﾞｼｯｸM-PRO" panose="020F0600000000000000" pitchFamily="50" charset="-128"/>
              </a:rPr>
              <a:t>年までに出生した事例、かつ専用診断書作成時年齢が</a:t>
            </a:r>
            <a:r>
              <a:rPr lang="en-US" altLang="ja-JP" sz="3200" dirty="0">
                <a:latin typeface="HG丸ｺﾞｼｯｸM-PRO" panose="020F0600000000000000" pitchFamily="50" charset="-128"/>
                <a:ea typeface="HG丸ｺﾞｼｯｸM-PRO" panose="020F0600000000000000" pitchFamily="50" charset="-128"/>
              </a:rPr>
              <a:t>0</a:t>
            </a:r>
            <a:r>
              <a:rPr lang="ja-JP" altLang="en-US" sz="3200" dirty="0">
                <a:latin typeface="HG丸ｺﾞｼｯｸM-PRO" panose="020F0600000000000000" pitchFamily="50" charset="-128"/>
                <a:ea typeface="HG丸ｺﾞｼｯｸM-PRO" panose="020F0600000000000000" pitchFamily="50" charset="-128"/>
              </a:rPr>
              <a:t>歳および</a:t>
            </a:r>
            <a:r>
              <a:rPr lang="en-US" altLang="ja-JP" sz="3200" dirty="0">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歳であった事例</a:t>
            </a:r>
            <a:r>
              <a:rPr lang="en-US" altLang="ja-JP" sz="3200" dirty="0">
                <a:latin typeface="HG丸ｺﾞｼｯｸM-PRO" panose="020F0600000000000000" pitchFamily="50" charset="-128"/>
                <a:ea typeface="HG丸ｺﾞｼｯｸM-PRO" panose="020F0600000000000000" pitchFamily="50" charset="-128"/>
              </a:rPr>
              <a:t>999</a:t>
            </a:r>
            <a:r>
              <a:rPr lang="ja-JP" altLang="en-US" sz="3200" dirty="0">
                <a:latin typeface="HG丸ｺﾞｼｯｸM-PRO" panose="020F0600000000000000" pitchFamily="50" charset="-128"/>
                <a:ea typeface="HG丸ｺﾞｼｯｸM-PRO" panose="020F0600000000000000" pitchFamily="50" charset="-128"/>
              </a:rPr>
              <a:t>件を分析対象とした。</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F6B2BDF4-AE95-470F-8347-E1A27D0BCEB0}"/>
              </a:ext>
            </a:extLst>
          </p:cNvPr>
          <p:cNvSpPr>
            <a:spLocks noGrp="1"/>
          </p:cNvSpPr>
          <p:nvPr>
            <p:ph type="sldNum" sz="quarter" idx="12"/>
          </p:nvPr>
        </p:nvSpPr>
        <p:spPr/>
        <p:txBody>
          <a:bodyPr/>
          <a:lstStyle/>
          <a:p>
            <a:pPr>
              <a:defRPr/>
            </a:pPr>
            <a:fld id="{930F64EC-FE0A-4460-B896-894E0E1B6F85}" type="slidenum">
              <a:rPr lang="ja-JP" altLang="en-US" smtClean="0"/>
              <a:pPr>
                <a:defRPr/>
              </a:pPr>
              <a:t>71</a:t>
            </a:fld>
            <a:endParaRPr lang="en-US" altLang="ja-JP"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394646" y="342976"/>
            <a:ext cx="2501781" cy="650725"/>
          </a:xfrm>
        </p:spPr>
        <p:txBody>
          <a:bodyPr/>
          <a:lstStyle/>
          <a:p>
            <a:pPr eaLnBrk="1" hangingPunct="1"/>
            <a:r>
              <a:rPr lang="ja-JP" altLang="en-US" dirty="0">
                <a:solidFill>
                  <a:srgbClr val="000000"/>
                </a:solidFill>
              </a:rPr>
              <a:t>分析対象②</a:t>
            </a:r>
            <a:endParaRPr lang="ja-JP" altLang="en-US" dirty="0"/>
          </a:p>
        </p:txBody>
      </p:sp>
      <p:sp>
        <p:nvSpPr>
          <p:cNvPr id="89092" name="AutoShape 3"/>
          <p:cNvSpPr>
            <a:spLocks noChangeArrowheads="1"/>
          </p:cNvSpPr>
          <p:nvPr/>
        </p:nvSpPr>
        <p:spPr bwMode="auto">
          <a:xfrm>
            <a:off x="347382" y="1269554"/>
            <a:ext cx="9151937" cy="5184576"/>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　</a:t>
            </a:r>
          </a:p>
        </p:txBody>
      </p:sp>
      <p:sp>
        <p:nvSpPr>
          <p:cNvPr id="5" name="テキスト ボックス 4"/>
          <p:cNvSpPr txBox="1"/>
          <p:nvPr/>
        </p:nvSpPr>
        <p:spPr>
          <a:xfrm>
            <a:off x="7297770" y="3256804"/>
            <a:ext cx="2160240" cy="3000821"/>
          </a:xfrm>
          <a:prstGeom prst="rect">
            <a:avLst/>
          </a:prstGeom>
          <a:noFill/>
        </p:spPr>
        <p:txBody>
          <a:bodyPr wrap="square" rtlCol="0">
            <a:spAutoFit/>
          </a:bodyPr>
          <a:lstStyle/>
          <a:p>
            <a:r>
              <a:rPr lang="ja-JP" altLang="en-US" sz="900" dirty="0"/>
              <a:t>注</a:t>
            </a:r>
            <a:r>
              <a:rPr lang="en-US" altLang="ja-JP" sz="900" dirty="0"/>
              <a:t>1</a:t>
            </a:r>
            <a:r>
              <a:rPr lang="ja-JP" altLang="en-US" sz="900" dirty="0"/>
              <a:t>）「分析対象事例」は、本制度で補償対象となった脳性麻痺事例で、</a:t>
            </a:r>
            <a:r>
              <a:rPr lang="en-US" altLang="ja-JP" sz="900" dirty="0"/>
              <a:t>2019</a:t>
            </a:r>
            <a:r>
              <a:rPr lang="ja-JP" altLang="en-US" sz="900" dirty="0"/>
              <a:t>年</a:t>
            </a:r>
            <a:r>
              <a:rPr lang="en-US" altLang="ja-JP" sz="900" dirty="0"/>
              <a:t>9</a:t>
            </a:r>
            <a:r>
              <a:rPr lang="ja-JP" altLang="en-US" sz="900" dirty="0"/>
              <a:t>月末までに原因分析報告書を児・保護者および分娩機関に送付した事例</a:t>
            </a:r>
            <a:r>
              <a:rPr lang="en-US" altLang="ja-JP" sz="900" dirty="0"/>
              <a:t>2,457</a:t>
            </a:r>
            <a:r>
              <a:rPr lang="ja-JP" altLang="en-US" sz="900" dirty="0"/>
              <a:t>件のうち、</a:t>
            </a:r>
            <a:r>
              <a:rPr lang="en-US" altLang="ja-JP" sz="900" dirty="0"/>
              <a:t>2009</a:t>
            </a:r>
            <a:r>
              <a:rPr lang="ja-JP" altLang="en-US" sz="900" dirty="0"/>
              <a:t>年から</a:t>
            </a:r>
            <a:r>
              <a:rPr lang="en-US" altLang="ja-JP" sz="900" dirty="0"/>
              <a:t>2014</a:t>
            </a:r>
            <a:r>
              <a:rPr lang="ja-JP" altLang="en-US" sz="900" dirty="0"/>
              <a:t>年に出生した事例、かつ専用診断書作成時年齢</a:t>
            </a:r>
            <a:r>
              <a:rPr lang="en-US" altLang="ja-JP" sz="900" dirty="0"/>
              <a:t>0</a:t>
            </a:r>
            <a:r>
              <a:rPr lang="ja-JP" altLang="en-US" sz="900" dirty="0"/>
              <a:t>歳および</a:t>
            </a:r>
            <a:r>
              <a:rPr lang="en-US" altLang="ja-JP" sz="900" dirty="0"/>
              <a:t>1</a:t>
            </a:r>
            <a:r>
              <a:rPr lang="ja-JP" altLang="en-US" sz="900" dirty="0"/>
              <a:t>歳の事例で、原因分析報告書が送付されている事例である。 </a:t>
            </a:r>
            <a:endParaRPr lang="en-US" altLang="ja-JP" sz="900" dirty="0"/>
          </a:p>
          <a:p>
            <a:endParaRPr lang="en-US" altLang="ja-JP" sz="900" dirty="0"/>
          </a:p>
          <a:p>
            <a:r>
              <a:rPr lang="ja-JP" altLang="en-US" sz="900" dirty="0"/>
              <a:t>注</a:t>
            </a:r>
            <a:r>
              <a:rPr lang="en-US" altLang="ja-JP" sz="900" dirty="0"/>
              <a:t>2</a:t>
            </a:r>
            <a:r>
              <a:rPr lang="ja-JP" altLang="en-US" sz="900" dirty="0"/>
              <a:t>）</a:t>
            </a:r>
            <a:r>
              <a:rPr lang="en-US" altLang="ja-JP" sz="900" dirty="0"/>
              <a:t>2012</a:t>
            </a:r>
            <a:r>
              <a:rPr lang="ja-JP" altLang="en-US" sz="900" dirty="0"/>
              <a:t>年に出生した事例かつ専用診断書作成時年齢</a:t>
            </a:r>
            <a:r>
              <a:rPr lang="en-US" altLang="ja-JP" sz="900" dirty="0"/>
              <a:t>0</a:t>
            </a:r>
            <a:r>
              <a:rPr lang="ja-JP" altLang="en-US" sz="900" dirty="0"/>
              <a:t>歳の事例および、</a:t>
            </a:r>
            <a:r>
              <a:rPr lang="en-US" altLang="ja-JP" sz="900" dirty="0"/>
              <a:t>2013</a:t>
            </a:r>
            <a:r>
              <a:rPr lang="ja-JP" altLang="en-US" sz="900" dirty="0"/>
              <a:t>年に出生した事例かつ専用診断書作成時年齢</a:t>
            </a:r>
            <a:r>
              <a:rPr lang="en-US" altLang="ja-JP" sz="900" dirty="0"/>
              <a:t>1</a:t>
            </a:r>
            <a:r>
              <a:rPr lang="ja-JP" altLang="en-US" sz="900" dirty="0"/>
              <a:t>歳 の事例について、それぞれ</a:t>
            </a:r>
            <a:r>
              <a:rPr lang="en-US" altLang="ja-JP" sz="900" dirty="0"/>
              <a:t>1</a:t>
            </a:r>
            <a:r>
              <a:rPr lang="ja-JP" altLang="en-US" sz="900" dirty="0"/>
              <a:t>件が未送付であり、計</a:t>
            </a:r>
            <a:r>
              <a:rPr lang="en-US" altLang="ja-JP" sz="900" dirty="0"/>
              <a:t>2</a:t>
            </a:r>
            <a:r>
              <a:rPr lang="ja-JP" altLang="en-US" sz="900" dirty="0"/>
              <a:t>件は「分析対象事例」には含められないが、ほとんどの原因分析報告書 が送付されているため、</a:t>
            </a:r>
            <a:r>
              <a:rPr lang="en-US" altLang="ja-JP" sz="900" dirty="0"/>
              <a:t>2012</a:t>
            </a:r>
            <a:r>
              <a:rPr lang="ja-JP" altLang="en-US" sz="900" dirty="0"/>
              <a:t>年および</a:t>
            </a:r>
            <a:r>
              <a:rPr lang="en-US" altLang="ja-JP" sz="900" dirty="0"/>
              <a:t>2013</a:t>
            </a:r>
            <a:r>
              <a:rPr lang="ja-JP" altLang="en-US" sz="900" dirty="0"/>
              <a:t>年に出生かつ専用診断書作成時年齢が</a:t>
            </a:r>
            <a:r>
              <a:rPr lang="en-US" altLang="ja-JP" sz="900" dirty="0"/>
              <a:t>0</a:t>
            </a:r>
            <a:r>
              <a:rPr lang="ja-JP" altLang="en-US" sz="900" dirty="0"/>
              <a:t>歳および</a:t>
            </a:r>
            <a:r>
              <a:rPr lang="en-US" altLang="ja-JP" sz="900" dirty="0"/>
              <a:t>1</a:t>
            </a:r>
            <a:r>
              <a:rPr lang="ja-JP" altLang="en-US" sz="900" dirty="0"/>
              <a:t>歳の事例も、本章の分析対象事例としている。</a:t>
            </a:r>
          </a:p>
        </p:txBody>
      </p:sp>
      <p:sp>
        <p:nvSpPr>
          <p:cNvPr id="3" name="スライド番号プレースホルダー 2">
            <a:extLst>
              <a:ext uri="{FF2B5EF4-FFF2-40B4-BE49-F238E27FC236}">
                <a16:creationId xmlns:a16="http://schemas.microsoft.com/office/drawing/2014/main" id="{7C578168-9565-4543-ACE3-32CD4C1056CA}"/>
              </a:ext>
            </a:extLst>
          </p:cNvPr>
          <p:cNvSpPr>
            <a:spLocks noGrp="1"/>
          </p:cNvSpPr>
          <p:nvPr>
            <p:ph type="sldNum" sz="quarter" idx="12"/>
          </p:nvPr>
        </p:nvSpPr>
        <p:spPr/>
        <p:txBody>
          <a:bodyPr/>
          <a:lstStyle/>
          <a:p>
            <a:pPr>
              <a:defRPr/>
            </a:pPr>
            <a:fld id="{930F64EC-FE0A-4460-B896-894E0E1B6F85}" type="slidenum">
              <a:rPr lang="ja-JP" altLang="en-US" smtClean="0"/>
              <a:pPr>
                <a:defRPr/>
              </a:pPr>
              <a:t>72</a:t>
            </a:fld>
            <a:endParaRPr lang="en-US" altLang="ja-JP" dirty="0"/>
          </a:p>
        </p:txBody>
      </p:sp>
      <p:pic>
        <p:nvPicPr>
          <p:cNvPr id="4" name="図 3">
            <a:extLst>
              <a:ext uri="{FF2B5EF4-FFF2-40B4-BE49-F238E27FC236}">
                <a16:creationId xmlns:a16="http://schemas.microsoft.com/office/drawing/2014/main" id="{F538BA6D-70DF-42D1-9861-0575EC2D9262}"/>
              </a:ext>
            </a:extLst>
          </p:cNvPr>
          <p:cNvPicPr>
            <a:picLocks noChangeAspect="1"/>
          </p:cNvPicPr>
          <p:nvPr/>
        </p:nvPicPr>
        <p:blipFill rotWithShape="1">
          <a:blip r:embed="rId3">
            <a:extLst>
              <a:ext uri="{28A0092B-C50C-407E-A947-70E740481C1C}">
                <a14:useLocalDpi xmlns:a14="http://schemas.microsoft.com/office/drawing/2010/main" val="0"/>
              </a:ext>
            </a:extLst>
          </a:blip>
          <a:srcRect l="7767" t="30100" r="10471" b="28349"/>
          <a:stretch/>
        </p:blipFill>
        <p:spPr>
          <a:xfrm>
            <a:off x="636772" y="1577799"/>
            <a:ext cx="6511980" cy="4679826"/>
          </a:xfrm>
          <a:prstGeom prst="rect">
            <a:avLst/>
          </a:prstGeom>
        </p:spPr>
      </p:pic>
      <p:pic>
        <p:nvPicPr>
          <p:cNvPr id="8" name="図 7">
            <a:extLst>
              <a:ext uri="{FF2B5EF4-FFF2-40B4-BE49-F238E27FC236}">
                <a16:creationId xmlns:a16="http://schemas.microsoft.com/office/drawing/2014/main" id="{E73D0246-D2A2-495E-AD96-3CCD9B2EAF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86" t="71197" r="66974" b="18964"/>
          <a:stretch/>
        </p:blipFill>
        <p:spPr>
          <a:xfrm>
            <a:off x="5528270" y="3385392"/>
            <a:ext cx="1543471" cy="952900"/>
          </a:xfrm>
          <a:prstGeom prst="rect">
            <a:avLst/>
          </a:prstGeom>
        </p:spPr>
      </p:pic>
    </p:spTree>
    <p:extLst>
      <p:ext uri="{BB962C8B-B14F-4D97-AF65-F5344CB8AC3E}">
        <p14:creationId xmlns:p14="http://schemas.microsoft.com/office/powerpoint/2010/main" val="1469417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82880" y="416974"/>
            <a:ext cx="7169726" cy="539926"/>
          </a:xfrm>
        </p:spPr>
        <p:txBody>
          <a:bodyPr/>
          <a:lstStyle/>
          <a:p>
            <a:pPr eaLnBrk="1" hangingPunct="1">
              <a:lnSpc>
                <a:spcPct val="90000"/>
              </a:lnSpc>
            </a:pPr>
            <a:r>
              <a:rPr lang="ja-JP" altLang="en-US" sz="3200" dirty="0">
                <a:ea typeface="HG丸ｺﾞｼｯｸM-PRO" panose="020F0600000000000000" pitchFamily="50" charset="-128"/>
              </a:rPr>
              <a:t>産科医療の質の向上への取組みの動向</a:t>
            </a:r>
            <a:endParaRPr lang="ja-JP" altLang="en-US" sz="3200" dirty="0"/>
          </a:p>
        </p:txBody>
      </p:sp>
      <p:sp>
        <p:nvSpPr>
          <p:cNvPr id="90116" name="AutoShape 3"/>
          <p:cNvSpPr>
            <a:spLocks noChangeArrowheads="1"/>
          </p:cNvSpPr>
          <p:nvPr/>
        </p:nvSpPr>
        <p:spPr bwMode="auto">
          <a:xfrm>
            <a:off x="271686" y="1341438"/>
            <a:ext cx="9217025" cy="3600523"/>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271686" y="1913558"/>
            <a:ext cx="9073007" cy="22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indent="-342900" eaLnBrk="1" hangingPunct="1">
              <a:lnSpc>
                <a:spcPct val="120000"/>
              </a:lnSpc>
              <a:buFontTx/>
              <a:buChar char="○"/>
            </a:pPr>
            <a:r>
              <a:rPr lang="ja-JP" altLang="en-US" sz="2400" dirty="0">
                <a:latin typeface="HG丸ｺﾞｼｯｸM-PRO" panose="020F0600000000000000" pitchFamily="50" charset="-128"/>
              </a:rPr>
              <a:t>「</a:t>
            </a:r>
            <a:r>
              <a:rPr lang="ja-JP" altLang="en-US" sz="2400" dirty="0"/>
              <a:t>産科医療の質の向上への取組みの動向」をみていくことを目的として、</a:t>
            </a:r>
            <a:r>
              <a:rPr lang="ja-JP" altLang="en-US" sz="2400" dirty="0">
                <a:latin typeface="HG丸ｺﾞｼｯｸM-PRO" panose="020F0600000000000000" pitchFamily="50" charset="-128"/>
              </a:rPr>
              <a:t>脳性麻痺発症の原因に関わらず、原因分析報告書の「事例の概要」に診療行為等の記載があった項目、または「臨床経過に関する医学的評価」において産科医療の質の向上を図るための評価がされた項目を集計した。</a:t>
            </a:r>
            <a:endParaRPr lang="en-US" altLang="ja-JP" sz="14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a:defRPr/>
            </a:pPr>
            <a:fld id="{930F64EC-FE0A-4460-B896-894E0E1B6F85}" type="slidenum">
              <a:rPr lang="ja-JP" altLang="en-US" smtClean="0"/>
              <a:pPr>
                <a:defRPr/>
              </a:pPr>
              <a:t>73</a:t>
            </a:fld>
            <a:endParaRPr lang="en-US" altLang="ja-JP"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321034" y="405458"/>
            <a:ext cx="5117882" cy="589170"/>
          </a:xfrm>
        </p:spPr>
        <p:txBody>
          <a:bodyPr/>
          <a:lstStyle/>
          <a:p>
            <a:pPr eaLnBrk="1" hangingPunct="1"/>
            <a:r>
              <a:rPr lang="ja-JP" altLang="en-US" sz="3200" dirty="0"/>
              <a:t>胎児心拍数聴取について①</a:t>
            </a:r>
          </a:p>
        </p:txBody>
      </p:sp>
      <p:sp>
        <p:nvSpPr>
          <p:cNvPr id="92164" name="AutoShape 3"/>
          <p:cNvSpPr>
            <a:spLocks noChangeArrowheads="1"/>
          </p:cNvSpPr>
          <p:nvPr/>
        </p:nvSpPr>
        <p:spPr bwMode="auto">
          <a:xfrm>
            <a:off x="271463" y="1197546"/>
            <a:ext cx="9289255" cy="4896544"/>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○本章の分析対象事例</a:t>
            </a:r>
            <a:r>
              <a:rPr lang="en-US" altLang="ja-JP" sz="2400" dirty="0">
                <a:latin typeface="HG丸ｺﾞｼｯｸM-PRO" panose="020F0600000000000000" pitchFamily="50" charset="-128"/>
                <a:ea typeface="HG丸ｺﾞｼｯｸM-PRO" panose="020F0600000000000000" pitchFamily="50" charset="-128"/>
              </a:rPr>
              <a:t>999</a:t>
            </a:r>
            <a:r>
              <a:rPr lang="ja-JP" altLang="en-US" sz="2400" dirty="0">
                <a:latin typeface="HG丸ｺﾞｼｯｸM-PRO" panose="020F0600000000000000" pitchFamily="50" charset="-128"/>
                <a:ea typeface="HG丸ｺﾞｼｯｸM-PRO" panose="020F0600000000000000" pitchFamily="50" charset="-128"/>
              </a:rPr>
              <a:t>件のうち</a:t>
            </a:r>
            <a:r>
              <a:rPr lang="ja-JP" altLang="en-US" sz="2400" dirty="0">
                <a:latin typeface="+mj-ea"/>
                <a:ea typeface="+mj-ea"/>
              </a:rPr>
              <a:t>、胎児心拍数聴取についてでは、胎児心拍数聴取実施事例</a:t>
            </a:r>
            <a:r>
              <a:rPr lang="en-US" altLang="ja-JP" sz="2400" dirty="0">
                <a:latin typeface="+mj-ea"/>
                <a:ea typeface="+mj-ea"/>
              </a:rPr>
              <a:t>987</a:t>
            </a:r>
            <a:r>
              <a:rPr lang="ja-JP" altLang="en-US" sz="2400" dirty="0">
                <a:latin typeface="HG丸ｺﾞｼｯｸM-PRO" panose="020F0600000000000000" pitchFamily="50" charset="-128"/>
                <a:ea typeface="HG丸ｺﾞｼｯｸM-PRO" panose="020F0600000000000000" pitchFamily="50" charset="-128"/>
              </a:rPr>
              <a:t>件を分析対象とした。</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○このうち、原因分析報告書で産科医療の質の向上を図るための評価がされた事例</a:t>
            </a:r>
            <a:r>
              <a:rPr lang="en-US" altLang="ja-JP" sz="2400" dirty="0">
                <a:latin typeface="HG丸ｺﾞｼｯｸM-PRO" panose="020F0600000000000000" pitchFamily="50" charset="-128"/>
                <a:ea typeface="HG丸ｺﾞｼｯｸM-PRO" panose="020F0600000000000000" pitchFamily="50" charset="-128"/>
              </a:rPr>
              <a:t>381</a:t>
            </a:r>
            <a:r>
              <a:rPr lang="ja-JP" altLang="en-US" sz="2400" dirty="0">
                <a:latin typeface="HG丸ｺﾞｼｯｸM-PRO" panose="020F0600000000000000" pitchFamily="50" charset="-128"/>
                <a:ea typeface="HG丸ｺﾞｼｯｸM-PRO" panose="020F0600000000000000" pitchFamily="50" charset="-128"/>
              </a:rPr>
              <a:t>件の出生年別の内訳は、</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72</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49.0</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76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51.7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2011</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66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42.9</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66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36.1%</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56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(30.9</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2014</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45</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25.7</a:t>
            </a:r>
            <a:r>
              <a:rPr lang="ja-JP" altLang="en-US" sz="2400" dirty="0">
                <a:latin typeface="HG丸ｺﾞｼｯｸM-PRO" panose="020F0600000000000000" pitchFamily="50" charset="-128"/>
                <a:ea typeface="HG丸ｺﾞｼｯｸM-PRO" panose="020F0600000000000000" pitchFamily="50" charset="-128"/>
              </a:rPr>
              <a:t>％）であり、減少している。</a:t>
            </a:r>
          </a:p>
        </p:txBody>
      </p:sp>
      <p:sp>
        <p:nvSpPr>
          <p:cNvPr id="2" name="スライド番号プレースホルダー 1">
            <a:extLst>
              <a:ext uri="{FF2B5EF4-FFF2-40B4-BE49-F238E27FC236}">
                <a16:creationId xmlns:a16="http://schemas.microsoft.com/office/drawing/2014/main" id="{A3677436-9D3E-4A35-BFDE-CDF64674A213}"/>
              </a:ext>
            </a:extLst>
          </p:cNvPr>
          <p:cNvSpPr>
            <a:spLocks noGrp="1"/>
          </p:cNvSpPr>
          <p:nvPr>
            <p:ph type="sldNum" sz="quarter" idx="12"/>
          </p:nvPr>
        </p:nvSpPr>
        <p:spPr/>
        <p:txBody>
          <a:bodyPr/>
          <a:lstStyle/>
          <a:p>
            <a:pPr>
              <a:defRPr/>
            </a:pPr>
            <a:fld id="{930F64EC-FE0A-4460-B896-894E0E1B6F85}" type="slidenum">
              <a:rPr lang="ja-JP" altLang="en-US" smtClean="0"/>
              <a:pPr>
                <a:defRPr/>
              </a:pPr>
              <a:t>74</a:t>
            </a:fld>
            <a:endParaRPr lang="en-US" altLang="ja-JP" dirty="0"/>
          </a:p>
        </p:txBody>
      </p:sp>
    </p:spTree>
    <p:extLst>
      <p:ext uri="{BB962C8B-B14F-4D97-AF65-F5344CB8AC3E}">
        <p14:creationId xmlns:p14="http://schemas.microsoft.com/office/powerpoint/2010/main" val="3857021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AutoShape 3"/>
          <p:cNvSpPr>
            <a:spLocks noChangeArrowheads="1"/>
          </p:cNvSpPr>
          <p:nvPr/>
        </p:nvSpPr>
        <p:spPr bwMode="auto">
          <a:xfrm>
            <a:off x="388768" y="1178841"/>
            <a:ext cx="9160209" cy="5321972"/>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1244" name="Rectangle 2"/>
          <p:cNvSpPr>
            <a:spLocks noGrp="1" noChangeArrowheads="1"/>
          </p:cNvSpPr>
          <p:nvPr>
            <p:ph type="title"/>
          </p:nvPr>
        </p:nvSpPr>
        <p:spPr>
          <a:xfrm>
            <a:off x="2409933" y="352652"/>
            <a:ext cx="5117882" cy="589170"/>
          </a:xfrm>
        </p:spPr>
        <p:txBody>
          <a:bodyPr/>
          <a:lstStyle/>
          <a:p>
            <a:pPr eaLnBrk="1" hangingPunct="1"/>
            <a:r>
              <a:rPr lang="ja-JP" altLang="en-US" sz="3200" dirty="0"/>
              <a:t>胎児心拍数聴取について②</a:t>
            </a:r>
          </a:p>
        </p:txBody>
      </p:sp>
      <p:sp>
        <p:nvSpPr>
          <p:cNvPr id="4" name="テキスト ボックス 3"/>
          <p:cNvSpPr txBox="1"/>
          <p:nvPr/>
        </p:nvSpPr>
        <p:spPr>
          <a:xfrm>
            <a:off x="671442" y="1391003"/>
            <a:ext cx="8594859" cy="338554"/>
          </a:xfrm>
          <a:prstGeom prst="rect">
            <a:avLst/>
          </a:prstGeom>
          <a:noFill/>
        </p:spPr>
        <p:txBody>
          <a:bodyPr wrap="square" rtlCol="0">
            <a:spAutoFit/>
          </a:bodyPr>
          <a:lstStyle/>
          <a:p>
            <a:r>
              <a:rPr lang="ja-JP" altLang="en-US" sz="1600" b="1" dirty="0">
                <a:solidFill>
                  <a:srgbClr val="000000"/>
                </a:solidFill>
                <a:latin typeface="ＭＳ Ｐゴシック" panose="020B0600070205080204" pitchFamily="50" charset="-128"/>
                <a:ea typeface="ＭＳ Ｐゴシック" panose="020B0600070205080204" pitchFamily="50" charset="-128"/>
              </a:rPr>
              <a:t>表</a:t>
            </a:r>
            <a:r>
              <a:rPr lang="en-US" altLang="ja-JP" sz="1600" b="1" dirty="0">
                <a:solidFill>
                  <a:srgbClr val="000000"/>
                </a:solidFill>
                <a:latin typeface="ＭＳ Ｐゴシック" panose="020B0600070205080204" pitchFamily="50" charset="-128"/>
                <a:ea typeface="ＭＳ Ｐゴシック" panose="020B0600070205080204" pitchFamily="50" charset="-128"/>
              </a:rPr>
              <a:t>4</a:t>
            </a:r>
            <a:r>
              <a:rPr lang="ja-JP" altLang="en-US" sz="1600" b="1" dirty="0">
                <a:solidFill>
                  <a:srgbClr val="000000"/>
                </a:solidFill>
                <a:latin typeface="ＭＳ Ｐゴシック" panose="020B0600070205080204" pitchFamily="50" charset="-128"/>
                <a:ea typeface="ＭＳ Ｐゴシック" panose="020B060007020508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rPr>
              <a:t>Ⅳ</a:t>
            </a:r>
            <a:r>
              <a:rPr lang="ja-JP" altLang="en-US" sz="1600" b="1" dirty="0">
                <a:solidFill>
                  <a:srgbClr val="000000"/>
                </a:solidFill>
                <a:latin typeface="ＭＳ Ｐゴシック" panose="020B0600070205080204" pitchFamily="50" charset="-128"/>
                <a:ea typeface="ＭＳ Ｐゴシック" panose="020B060007020508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rPr>
              <a:t>1</a:t>
            </a:r>
            <a:r>
              <a:rPr lang="ja-JP" altLang="en-US" sz="1600" b="1" dirty="0">
                <a:solidFill>
                  <a:srgbClr val="000000"/>
                </a:solidFill>
                <a:latin typeface="ＭＳ Ｐゴシック" panose="020B0600070205080204" pitchFamily="50" charset="-128"/>
                <a:ea typeface="ＭＳ Ｐゴシック" panose="020B0600070205080204" pitchFamily="50" charset="-128"/>
              </a:rPr>
              <a:t>　</a:t>
            </a:r>
            <a:r>
              <a:rPr kumimoji="1" lang="ja-JP" altLang="en-US" sz="1600" b="1" dirty="0">
                <a:latin typeface="+mn-ea"/>
                <a:ea typeface="+mn-ea"/>
              </a:rPr>
              <a:t>胎児心拍数聴取に関して産科医療の質の向上を図るための評価がされた項目</a:t>
            </a:r>
          </a:p>
        </p:txBody>
      </p:sp>
      <p:sp>
        <p:nvSpPr>
          <p:cNvPr id="3" name="スライド番号プレースホルダー 2">
            <a:extLst>
              <a:ext uri="{FF2B5EF4-FFF2-40B4-BE49-F238E27FC236}">
                <a16:creationId xmlns:a16="http://schemas.microsoft.com/office/drawing/2014/main" id="{A1BFD9BA-C5AD-48E7-BD38-56F8D29EAE92}"/>
              </a:ext>
            </a:extLst>
          </p:cNvPr>
          <p:cNvSpPr>
            <a:spLocks noGrp="1"/>
          </p:cNvSpPr>
          <p:nvPr>
            <p:ph type="sldNum" sz="quarter" idx="12"/>
          </p:nvPr>
        </p:nvSpPr>
        <p:spPr/>
        <p:txBody>
          <a:bodyPr/>
          <a:lstStyle/>
          <a:p>
            <a:pPr>
              <a:defRPr/>
            </a:pPr>
            <a:fld id="{930F64EC-FE0A-4460-B896-894E0E1B6F85}" type="slidenum">
              <a:rPr lang="ja-JP" altLang="en-US" smtClean="0"/>
              <a:pPr>
                <a:defRPr/>
              </a:pPr>
              <a:t>75</a:t>
            </a:fld>
            <a:endParaRPr lang="en-US" altLang="ja-JP" dirty="0"/>
          </a:p>
        </p:txBody>
      </p:sp>
      <p:graphicFrame>
        <p:nvGraphicFramePr>
          <p:cNvPr id="5" name="表 4">
            <a:extLst>
              <a:ext uri="{FF2B5EF4-FFF2-40B4-BE49-F238E27FC236}">
                <a16:creationId xmlns:a16="http://schemas.microsoft.com/office/drawing/2014/main" id="{EF6448D0-1939-4CA1-A010-B48C7A629EE0}"/>
              </a:ext>
            </a:extLst>
          </p:cNvPr>
          <p:cNvGraphicFramePr>
            <a:graphicFrameLocks noGrp="1"/>
          </p:cNvGraphicFramePr>
          <p:nvPr/>
        </p:nvGraphicFramePr>
        <p:xfrm>
          <a:off x="442158" y="1999497"/>
          <a:ext cx="9020096" cy="2627571"/>
        </p:xfrm>
        <a:graphic>
          <a:graphicData uri="http://schemas.openxmlformats.org/drawingml/2006/table">
            <a:tbl>
              <a:tblPr/>
              <a:tblGrid>
                <a:gridCol w="144016">
                  <a:extLst>
                    <a:ext uri="{9D8B030D-6E8A-4147-A177-3AD203B41FA5}">
                      <a16:colId xmlns:a16="http://schemas.microsoft.com/office/drawing/2014/main" val="2054567238"/>
                    </a:ext>
                  </a:extLst>
                </a:gridCol>
                <a:gridCol w="2779852">
                  <a:extLst>
                    <a:ext uri="{9D8B030D-6E8A-4147-A177-3AD203B41FA5}">
                      <a16:colId xmlns:a16="http://schemas.microsoft.com/office/drawing/2014/main" val="2586599218"/>
                    </a:ext>
                  </a:extLst>
                </a:gridCol>
                <a:gridCol w="508019">
                  <a:extLst>
                    <a:ext uri="{9D8B030D-6E8A-4147-A177-3AD203B41FA5}">
                      <a16:colId xmlns:a16="http://schemas.microsoft.com/office/drawing/2014/main" val="2837940685"/>
                    </a:ext>
                  </a:extLst>
                </a:gridCol>
                <a:gridCol w="508019">
                  <a:extLst>
                    <a:ext uri="{9D8B030D-6E8A-4147-A177-3AD203B41FA5}">
                      <a16:colId xmlns:a16="http://schemas.microsoft.com/office/drawing/2014/main" val="2204035902"/>
                    </a:ext>
                  </a:extLst>
                </a:gridCol>
                <a:gridCol w="508019">
                  <a:extLst>
                    <a:ext uri="{9D8B030D-6E8A-4147-A177-3AD203B41FA5}">
                      <a16:colId xmlns:a16="http://schemas.microsoft.com/office/drawing/2014/main" val="234283939"/>
                    </a:ext>
                  </a:extLst>
                </a:gridCol>
                <a:gridCol w="508019">
                  <a:extLst>
                    <a:ext uri="{9D8B030D-6E8A-4147-A177-3AD203B41FA5}">
                      <a16:colId xmlns:a16="http://schemas.microsoft.com/office/drawing/2014/main" val="4255142447"/>
                    </a:ext>
                  </a:extLst>
                </a:gridCol>
                <a:gridCol w="508019">
                  <a:extLst>
                    <a:ext uri="{9D8B030D-6E8A-4147-A177-3AD203B41FA5}">
                      <a16:colId xmlns:a16="http://schemas.microsoft.com/office/drawing/2014/main" val="3000826613"/>
                    </a:ext>
                  </a:extLst>
                </a:gridCol>
                <a:gridCol w="508019">
                  <a:extLst>
                    <a:ext uri="{9D8B030D-6E8A-4147-A177-3AD203B41FA5}">
                      <a16:colId xmlns:a16="http://schemas.microsoft.com/office/drawing/2014/main" val="2119298849"/>
                    </a:ext>
                  </a:extLst>
                </a:gridCol>
                <a:gridCol w="508019">
                  <a:extLst>
                    <a:ext uri="{9D8B030D-6E8A-4147-A177-3AD203B41FA5}">
                      <a16:colId xmlns:a16="http://schemas.microsoft.com/office/drawing/2014/main" val="2617272952"/>
                    </a:ext>
                  </a:extLst>
                </a:gridCol>
                <a:gridCol w="508019">
                  <a:extLst>
                    <a:ext uri="{9D8B030D-6E8A-4147-A177-3AD203B41FA5}">
                      <a16:colId xmlns:a16="http://schemas.microsoft.com/office/drawing/2014/main" val="2750242273"/>
                    </a:ext>
                  </a:extLst>
                </a:gridCol>
                <a:gridCol w="508019">
                  <a:extLst>
                    <a:ext uri="{9D8B030D-6E8A-4147-A177-3AD203B41FA5}">
                      <a16:colId xmlns:a16="http://schemas.microsoft.com/office/drawing/2014/main" val="1566914415"/>
                    </a:ext>
                  </a:extLst>
                </a:gridCol>
                <a:gridCol w="508019">
                  <a:extLst>
                    <a:ext uri="{9D8B030D-6E8A-4147-A177-3AD203B41FA5}">
                      <a16:colId xmlns:a16="http://schemas.microsoft.com/office/drawing/2014/main" val="2582282453"/>
                    </a:ext>
                  </a:extLst>
                </a:gridCol>
                <a:gridCol w="508019">
                  <a:extLst>
                    <a:ext uri="{9D8B030D-6E8A-4147-A177-3AD203B41FA5}">
                      <a16:colId xmlns:a16="http://schemas.microsoft.com/office/drawing/2014/main" val="322211478"/>
                    </a:ext>
                  </a:extLst>
                </a:gridCol>
                <a:gridCol w="508019">
                  <a:extLst>
                    <a:ext uri="{9D8B030D-6E8A-4147-A177-3AD203B41FA5}">
                      <a16:colId xmlns:a16="http://schemas.microsoft.com/office/drawing/2014/main" val="2536094646"/>
                    </a:ext>
                  </a:extLst>
                </a:gridCol>
              </a:tblGrid>
              <a:tr h="320051">
                <a:tc gridSpan="2">
                  <a:txBody>
                    <a:bodyPr/>
                    <a:lstStyle/>
                    <a:p>
                      <a:pPr algn="l"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重複あり</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987</a:t>
                      </a: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280330"/>
                  </a:ext>
                </a:extLst>
              </a:tr>
              <a:tr h="324036">
                <a:tc gridSpan="2">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2009</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533655927"/>
                  </a:ext>
                </a:extLst>
              </a:tr>
              <a:tr h="324036">
                <a:tc gridSpan="2">
                  <a:txBody>
                    <a:bodyPr/>
                    <a:lstStyle/>
                    <a:p>
                      <a:pPr algn="ctr" fontAlgn="ctr"/>
                      <a:r>
                        <a:rPr lang="zh-CN"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胎児心拍数聴取実施事例</a:t>
                      </a:r>
                      <a:r>
                        <a:rPr lang="zh-CN"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zh-CN"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r>
                        <a:rPr lang="zh-CN"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zh-CN"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147</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147</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154</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183</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181</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175</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3574273597"/>
                  </a:ext>
                </a:extLst>
              </a:tr>
              <a:tr h="460501">
                <a:tc gridSpan="2">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産科医療の質の向上を図るための評価がされた項目</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extLst>
                  <a:ext uri="{0D108BD9-81ED-4DB2-BD59-A6C34878D82A}">
                    <a16:rowId xmlns:a16="http://schemas.microsoft.com/office/drawing/2014/main" val="3766437928"/>
                  </a:ext>
                </a:extLst>
              </a:tr>
              <a:tr h="399649">
                <a:tc gridSpan="2">
                  <a:txBody>
                    <a:bodyPr/>
                    <a:lstStyle/>
                    <a:p>
                      <a:pPr algn="l" fontAlgn="ctr"/>
                      <a:r>
                        <a:rPr lang="zh-CN"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胎児心拍数聴取</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72</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49.0</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76</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51.7</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66</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42.9</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66</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36.1</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30.9</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45</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25.7</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477656703"/>
                  </a:ext>
                </a:extLst>
              </a:tr>
              <a:tr h="399649">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chemeClr val="bg1"/>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胎児心拍数の監視方法</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23.8</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17.0</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10.4</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10.9</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10.5</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5.1</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865537056"/>
                  </a:ext>
                </a:extLst>
              </a:tr>
              <a:tr h="399649">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234" marR="9234" marT="9234"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胎児心拍数陣痛図の判読と対応</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34" marR="9234" marT="9234"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52</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35.4</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64</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43.5</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37.0</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30.1</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24.3</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22.3</a:t>
                      </a:r>
                    </a:p>
                  </a:txBody>
                  <a:tcPr marL="9234" marR="9234" marT="923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4116543204"/>
                  </a:ext>
                </a:extLst>
              </a:tr>
            </a:tbl>
          </a:graphicData>
        </a:graphic>
      </p:graphicFrame>
      <p:graphicFrame>
        <p:nvGraphicFramePr>
          <p:cNvPr id="7" name="表 6">
            <a:extLst>
              <a:ext uri="{FF2B5EF4-FFF2-40B4-BE49-F238E27FC236}">
                <a16:creationId xmlns:a16="http://schemas.microsoft.com/office/drawing/2014/main" id="{2F8C665B-7B76-40F2-B6F1-67BA1CDA9C79}"/>
              </a:ext>
            </a:extLst>
          </p:cNvPr>
          <p:cNvGraphicFramePr>
            <a:graphicFrameLocks noGrp="1"/>
          </p:cNvGraphicFramePr>
          <p:nvPr/>
        </p:nvGraphicFramePr>
        <p:xfrm>
          <a:off x="495299" y="4696340"/>
          <a:ext cx="8913813" cy="1297036"/>
        </p:xfrm>
        <a:graphic>
          <a:graphicData uri="http://schemas.openxmlformats.org/drawingml/2006/table">
            <a:tbl>
              <a:tblPr/>
              <a:tblGrid>
                <a:gridCol w="8913813">
                  <a:extLst>
                    <a:ext uri="{9D8B030D-6E8A-4147-A177-3AD203B41FA5}">
                      <a16:colId xmlns:a16="http://schemas.microsoft.com/office/drawing/2014/main" val="1957304201"/>
                    </a:ext>
                  </a:extLst>
                </a:gridCol>
              </a:tblGrid>
              <a:tr h="184678">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「胎児心拍数聴取実施事例」は、施設外での墜落産、災害下で医療機器がなかったなど、やむを得ず胎児心拍数を聴取できなかった</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件を除く。</a:t>
                      </a:r>
                    </a:p>
                  </a:txBody>
                  <a:tcPr marL="9234" marR="9234" marT="9234" marB="0" anchor="ctr">
                    <a:lnL>
                      <a:noFill/>
                    </a:lnL>
                    <a:lnR>
                      <a:noFill/>
                    </a:lnR>
                    <a:lnT>
                      <a:noFill/>
                    </a:lnT>
                    <a:lnB>
                      <a:noFill/>
                    </a:lnB>
                  </a:tcPr>
                </a:tc>
                <a:extLst>
                  <a:ext uri="{0D108BD9-81ED-4DB2-BD59-A6C34878D82A}">
                    <a16:rowId xmlns:a16="http://schemas.microsoft.com/office/drawing/2014/main" val="3336490723"/>
                  </a:ext>
                </a:extLst>
              </a:tr>
              <a:tr h="193912">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「％」は、胎児心拍数聴取実施事例に対する割合である。</a:t>
                      </a:r>
                    </a:p>
                  </a:txBody>
                  <a:tcPr marL="9234" marR="9234" marT="9234" marB="0" anchor="ctr">
                    <a:lnL>
                      <a:noFill/>
                    </a:lnL>
                    <a:lnR>
                      <a:noFill/>
                    </a:lnR>
                    <a:lnT>
                      <a:noFill/>
                    </a:lnT>
                    <a:lnB>
                      <a:noFill/>
                    </a:lnB>
                  </a:tcPr>
                </a:tc>
                <a:extLst>
                  <a:ext uri="{0D108BD9-81ED-4DB2-BD59-A6C34878D82A}">
                    <a16:rowId xmlns:a16="http://schemas.microsoft.com/office/drawing/2014/main" val="2706261712"/>
                  </a:ext>
                </a:extLst>
              </a:tr>
              <a:tr h="406292">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胎児心拍数の監視方法」は、原因分析報告書において、分娩監視装置の装着またはドプラなどによる胎児心拍数の聴取方法について産科医療の質の向上を図るための評価がされたものであり、これは胎児心拍数の聴取間隔や正確な胎児心拍数および陣痛計測に関する産科医療の質の向上を図るための評価がされた事例を含む。</a:t>
                      </a:r>
                    </a:p>
                  </a:txBody>
                  <a:tcPr marL="9234" marR="9234" marT="9234" marB="0" anchor="ctr">
                    <a:lnL>
                      <a:noFill/>
                    </a:lnL>
                    <a:lnR>
                      <a:noFill/>
                    </a:lnR>
                    <a:lnT>
                      <a:noFill/>
                    </a:lnT>
                    <a:lnB>
                      <a:noFill/>
                    </a:lnB>
                  </a:tcPr>
                </a:tc>
                <a:extLst>
                  <a:ext uri="{0D108BD9-81ED-4DB2-BD59-A6C34878D82A}">
                    <a16:rowId xmlns:a16="http://schemas.microsoft.com/office/drawing/2014/main" val="337003918"/>
                  </a:ext>
                </a:extLst>
              </a:tr>
              <a:tr h="406292">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胎児心拍数陣痛図の判読と対応」は、原因分析報告書において、「判読と対応」について産科医療の質の向上を図るための評価がされたものであり、妊娠中に行ったノンストレステストの判読と対応も含む。</a:t>
                      </a:r>
                    </a:p>
                  </a:txBody>
                  <a:tcPr marL="9234" marR="9234" marT="9234" marB="0" anchor="ctr">
                    <a:lnL>
                      <a:noFill/>
                    </a:lnL>
                    <a:lnR>
                      <a:noFill/>
                    </a:lnR>
                    <a:lnT>
                      <a:noFill/>
                    </a:lnT>
                    <a:lnB>
                      <a:noFill/>
                    </a:lnB>
                  </a:tcPr>
                </a:tc>
                <a:extLst>
                  <a:ext uri="{0D108BD9-81ED-4DB2-BD59-A6C34878D82A}">
                    <a16:rowId xmlns:a16="http://schemas.microsoft.com/office/drawing/2014/main" val="84932977"/>
                  </a:ext>
                </a:extLst>
              </a:tr>
            </a:tbl>
          </a:graphicData>
        </a:graphic>
      </p:graphicFrame>
    </p:spTree>
    <p:extLst>
      <p:ext uri="{BB962C8B-B14F-4D97-AF65-F5344CB8AC3E}">
        <p14:creationId xmlns:p14="http://schemas.microsoft.com/office/powerpoint/2010/main" val="33533209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577064" cy="5519290"/>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a:defRPr/>
            </a:pPr>
            <a:fld id="{930F64EC-FE0A-4460-B896-894E0E1B6F85}" type="slidenum">
              <a:rPr lang="ja-JP" altLang="en-US" smtClean="0"/>
              <a:pPr>
                <a:defRPr/>
              </a:pPr>
              <a:t>76</a:t>
            </a:fld>
            <a:endParaRPr lang="en-US" altLang="ja-JP" dirty="0"/>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200225"/>
            <a:ext cx="9073007" cy="9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indent="-342900" eaLnBrk="1" hangingPunct="1">
              <a:lnSpc>
                <a:spcPct val="120000"/>
              </a:lnSpc>
              <a:buFontTx/>
              <a:buChar char="○"/>
            </a:pPr>
            <a:r>
              <a:rPr lang="ja-JP" altLang="en-US" sz="2400" dirty="0">
                <a:latin typeface="HG丸ｺﾞｼｯｸM-PRO" panose="020F0600000000000000" pitchFamily="50" charset="-128"/>
              </a:rPr>
              <a:t>本章の分析対象事例</a:t>
            </a:r>
            <a:r>
              <a:rPr lang="en-US" altLang="ja-JP" sz="2400" dirty="0">
                <a:latin typeface="HG丸ｺﾞｼｯｸM-PRO" panose="020F0600000000000000" pitchFamily="50" charset="-128"/>
              </a:rPr>
              <a:t>999</a:t>
            </a:r>
            <a:r>
              <a:rPr lang="ja-JP" altLang="en-US" sz="2400" dirty="0">
                <a:latin typeface="HG丸ｺﾞｼｯｸM-PRO" panose="020F0600000000000000" pitchFamily="50" charset="-128"/>
              </a:rPr>
              <a:t>件のうち、子宮収縮薬使用についてでは、子宮収縮薬が使用された事例</a:t>
            </a:r>
            <a:r>
              <a:rPr lang="en-US" altLang="ja-JP" sz="2400" dirty="0">
                <a:latin typeface="HG丸ｺﾞｼｯｸM-PRO" panose="020F0600000000000000" pitchFamily="50" charset="-128"/>
              </a:rPr>
              <a:t>257</a:t>
            </a:r>
            <a:r>
              <a:rPr lang="ja-JP" altLang="en-US" sz="2400" dirty="0">
                <a:latin typeface="HG丸ｺﾞｼｯｸM-PRO" panose="020F0600000000000000" pitchFamily="50" charset="-128"/>
              </a:rPr>
              <a:t>件を分析対象とした。</a:t>
            </a:r>
          </a:p>
        </p:txBody>
      </p:sp>
      <p:sp>
        <p:nvSpPr>
          <p:cNvPr id="6" name="テキスト ボックス 5">
            <a:extLst>
              <a:ext uri="{FF2B5EF4-FFF2-40B4-BE49-F238E27FC236}">
                <a16:creationId xmlns:a16="http://schemas.microsoft.com/office/drawing/2014/main" id="{1340EFB6-DDC4-451C-954E-992082949EF8}"/>
              </a:ext>
            </a:extLst>
          </p:cNvPr>
          <p:cNvSpPr txBox="1"/>
          <p:nvPr/>
        </p:nvSpPr>
        <p:spPr>
          <a:xfrm>
            <a:off x="549297" y="2179059"/>
            <a:ext cx="6408712" cy="338554"/>
          </a:xfrm>
          <a:prstGeom prst="rect">
            <a:avLst/>
          </a:prstGeom>
          <a:noFill/>
        </p:spPr>
        <p:txBody>
          <a:bodyPr wrap="square" rtlCol="0">
            <a:spAutoFit/>
          </a:bodyPr>
          <a:lstStyle/>
          <a:p>
            <a:r>
              <a:rPr lang="zh-TW" altLang="en-US" sz="1600" b="1" dirty="0">
                <a:latin typeface="+mn-ea"/>
                <a:ea typeface="+mn-ea"/>
              </a:rPr>
              <a:t>表</a:t>
            </a:r>
            <a:r>
              <a:rPr lang="en-US" altLang="zh-TW" sz="1600" b="1" dirty="0">
                <a:latin typeface="+mn-ea"/>
                <a:ea typeface="+mn-ea"/>
              </a:rPr>
              <a:t>4</a:t>
            </a:r>
            <a:r>
              <a:rPr lang="zh-TW" altLang="en-US" sz="1600" b="1" dirty="0">
                <a:latin typeface="+mn-ea"/>
                <a:ea typeface="+mn-ea"/>
              </a:rPr>
              <a:t>－</a:t>
            </a:r>
            <a:r>
              <a:rPr lang="en-US" altLang="zh-TW" sz="1600" b="1" dirty="0">
                <a:latin typeface="+mn-ea"/>
                <a:ea typeface="+mn-ea"/>
              </a:rPr>
              <a:t>Ⅳ</a:t>
            </a:r>
            <a:r>
              <a:rPr lang="zh-TW" altLang="en-US" sz="1600" b="1" dirty="0">
                <a:latin typeface="+mn-ea"/>
                <a:ea typeface="+mn-ea"/>
              </a:rPr>
              <a:t>－</a:t>
            </a:r>
            <a:r>
              <a:rPr lang="en-US" altLang="zh-TW" sz="1600" b="1" dirty="0">
                <a:latin typeface="+mn-ea"/>
                <a:ea typeface="+mn-ea"/>
              </a:rPr>
              <a:t>2</a:t>
            </a:r>
            <a:r>
              <a:rPr lang="zh-TW" altLang="en-US" sz="1600" b="1" dirty="0">
                <a:latin typeface="+mn-ea"/>
                <a:ea typeface="+mn-ea"/>
              </a:rPr>
              <a:t>　子宮収縮薬使用状況（種類別）</a:t>
            </a:r>
            <a:endParaRPr kumimoji="1" lang="ja-JP" altLang="en-US" sz="1600" b="1" dirty="0">
              <a:latin typeface="+mn-ea"/>
              <a:ea typeface="+mn-ea"/>
            </a:endParaRPr>
          </a:p>
        </p:txBody>
      </p:sp>
      <p:graphicFrame>
        <p:nvGraphicFramePr>
          <p:cNvPr id="7" name="表 6">
            <a:extLst>
              <a:ext uri="{FF2B5EF4-FFF2-40B4-BE49-F238E27FC236}">
                <a16:creationId xmlns:a16="http://schemas.microsoft.com/office/drawing/2014/main" id="{9D05996D-F1F0-4381-BA53-45E9B440D859}"/>
              </a:ext>
            </a:extLst>
          </p:cNvPr>
          <p:cNvGraphicFramePr>
            <a:graphicFrameLocks noGrp="1"/>
          </p:cNvGraphicFramePr>
          <p:nvPr/>
        </p:nvGraphicFramePr>
        <p:xfrm>
          <a:off x="588678" y="2421682"/>
          <a:ext cx="8633372" cy="3848844"/>
        </p:xfrm>
        <a:graphic>
          <a:graphicData uri="http://schemas.openxmlformats.org/drawingml/2006/table">
            <a:tbl>
              <a:tblPr/>
              <a:tblGrid>
                <a:gridCol w="227859">
                  <a:extLst>
                    <a:ext uri="{9D8B030D-6E8A-4147-A177-3AD203B41FA5}">
                      <a16:colId xmlns:a16="http://schemas.microsoft.com/office/drawing/2014/main" val="1032969578"/>
                    </a:ext>
                  </a:extLst>
                </a:gridCol>
                <a:gridCol w="1542981">
                  <a:extLst>
                    <a:ext uri="{9D8B030D-6E8A-4147-A177-3AD203B41FA5}">
                      <a16:colId xmlns:a16="http://schemas.microsoft.com/office/drawing/2014/main" val="2791008629"/>
                    </a:ext>
                  </a:extLst>
                </a:gridCol>
                <a:gridCol w="572396">
                  <a:extLst>
                    <a:ext uri="{9D8B030D-6E8A-4147-A177-3AD203B41FA5}">
                      <a16:colId xmlns:a16="http://schemas.microsoft.com/office/drawing/2014/main" val="1434083150"/>
                    </a:ext>
                  </a:extLst>
                </a:gridCol>
                <a:gridCol w="572396">
                  <a:extLst>
                    <a:ext uri="{9D8B030D-6E8A-4147-A177-3AD203B41FA5}">
                      <a16:colId xmlns:a16="http://schemas.microsoft.com/office/drawing/2014/main" val="3744004065"/>
                    </a:ext>
                  </a:extLst>
                </a:gridCol>
                <a:gridCol w="572396">
                  <a:extLst>
                    <a:ext uri="{9D8B030D-6E8A-4147-A177-3AD203B41FA5}">
                      <a16:colId xmlns:a16="http://schemas.microsoft.com/office/drawing/2014/main" val="1014570676"/>
                    </a:ext>
                  </a:extLst>
                </a:gridCol>
                <a:gridCol w="572396">
                  <a:extLst>
                    <a:ext uri="{9D8B030D-6E8A-4147-A177-3AD203B41FA5}">
                      <a16:colId xmlns:a16="http://schemas.microsoft.com/office/drawing/2014/main" val="4294555154"/>
                    </a:ext>
                  </a:extLst>
                </a:gridCol>
                <a:gridCol w="572396">
                  <a:extLst>
                    <a:ext uri="{9D8B030D-6E8A-4147-A177-3AD203B41FA5}">
                      <a16:colId xmlns:a16="http://schemas.microsoft.com/office/drawing/2014/main" val="807289927"/>
                    </a:ext>
                  </a:extLst>
                </a:gridCol>
                <a:gridCol w="572396">
                  <a:extLst>
                    <a:ext uri="{9D8B030D-6E8A-4147-A177-3AD203B41FA5}">
                      <a16:colId xmlns:a16="http://schemas.microsoft.com/office/drawing/2014/main" val="3024025028"/>
                    </a:ext>
                  </a:extLst>
                </a:gridCol>
                <a:gridCol w="572396">
                  <a:extLst>
                    <a:ext uri="{9D8B030D-6E8A-4147-A177-3AD203B41FA5}">
                      <a16:colId xmlns:a16="http://schemas.microsoft.com/office/drawing/2014/main" val="3771922888"/>
                    </a:ext>
                  </a:extLst>
                </a:gridCol>
                <a:gridCol w="572396">
                  <a:extLst>
                    <a:ext uri="{9D8B030D-6E8A-4147-A177-3AD203B41FA5}">
                      <a16:colId xmlns:a16="http://schemas.microsoft.com/office/drawing/2014/main" val="684202958"/>
                    </a:ext>
                  </a:extLst>
                </a:gridCol>
                <a:gridCol w="572396">
                  <a:extLst>
                    <a:ext uri="{9D8B030D-6E8A-4147-A177-3AD203B41FA5}">
                      <a16:colId xmlns:a16="http://schemas.microsoft.com/office/drawing/2014/main" val="286713012"/>
                    </a:ext>
                  </a:extLst>
                </a:gridCol>
                <a:gridCol w="572396">
                  <a:extLst>
                    <a:ext uri="{9D8B030D-6E8A-4147-A177-3AD203B41FA5}">
                      <a16:colId xmlns:a16="http://schemas.microsoft.com/office/drawing/2014/main" val="2274106414"/>
                    </a:ext>
                  </a:extLst>
                </a:gridCol>
                <a:gridCol w="569286">
                  <a:extLst>
                    <a:ext uri="{9D8B030D-6E8A-4147-A177-3AD203B41FA5}">
                      <a16:colId xmlns:a16="http://schemas.microsoft.com/office/drawing/2014/main" val="1424501537"/>
                    </a:ext>
                  </a:extLst>
                </a:gridCol>
                <a:gridCol w="569286">
                  <a:extLst>
                    <a:ext uri="{9D8B030D-6E8A-4147-A177-3AD203B41FA5}">
                      <a16:colId xmlns:a16="http://schemas.microsoft.com/office/drawing/2014/main" val="1635775209"/>
                    </a:ext>
                  </a:extLst>
                </a:gridCol>
              </a:tblGrid>
              <a:tr h="230241">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257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520187843"/>
                  </a:ext>
                </a:extLst>
              </a:tr>
              <a:tr h="255691">
                <a:tc gridSpan="2">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2009</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2010</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2054372492"/>
                  </a:ext>
                </a:extLst>
              </a:tr>
              <a:tr h="255691">
                <a:tc gridSpan="2">
                  <a:txBody>
                    <a:bodyPr/>
                    <a:lstStyle/>
                    <a:p>
                      <a:pPr algn="ctr" fontAlgn="ctr"/>
                      <a:r>
                        <a:rPr lang="zh-TW"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子宮収縮薬使用事例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1656447250"/>
                  </a:ext>
                </a:extLst>
              </a:tr>
              <a:tr h="255691">
                <a:tc gridSpan="2">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86647337"/>
                  </a:ext>
                </a:extLst>
              </a:tr>
              <a:tr h="395808">
                <a:tc row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単一</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オキシトシンのみ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0177908"/>
                  </a:ext>
                </a:extLst>
              </a:tr>
              <a:tr h="395808">
                <a:tc vMerge="1">
                  <a:txBody>
                    <a:bodyPr/>
                    <a:lstStyle/>
                    <a:p>
                      <a:endParaRPr kumimoji="1" lang="ja-JP" altLang="en-US"/>
                    </a:p>
                  </a:txBody>
                  <a:tcPr/>
                </a:tc>
                <a:tc>
                  <a:txBody>
                    <a:bodyPr/>
                    <a:lstStyle/>
                    <a:p>
                      <a:pPr algn="just"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PGF</a:t>
                      </a:r>
                      <a:r>
                        <a:rPr lang="en-US"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el-GR"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α</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2892658"/>
                  </a:ext>
                </a:extLst>
              </a:tr>
              <a:tr h="395808">
                <a:tc vMerge="1">
                  <a:txBody>
                    <a:bodyPr/>
                    <a:lstStyle/>
                    <a:p>
                      <a:endParaRPr kumimoji="1" lang="ja-JP" altLang="en-US"/>
                    </a:p>
                  </a:txBody>
                  <a:tcPr/>
                </a:tc>
                <a:tc>
                  <a:txBody>
                    <a:bodyPr/>
                    <a:lstStyle/>
                    <a:p>
                      <a:pPr algn="just"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PGE</a:t>
                      </a:r>
                      <a:r>
                        <a:rPr lang="en-US"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6610558"/>
                  </a:ext>
                </a:extLst>
              </a:tr>
              <a:tr h="425079">
                <a:tc rowSpan="4">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複数</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オキシトシンと</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PGF</a:t>
                      </a:r>
                      <a:r>
                        <a:rPr lang="en-US" altLang="ja-JP"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2α</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831962"/>
                  </a:ext>
                </a:extLst>
              </a:tr>
              <a:tr h="395808">
                <a:tc vMerge="1">
                  <a:txBody>
                    <a:bodyPr/>
                    <a:lstStyle/>
                    <a:p>
                      <a:endParaRPr kumimoji="1" lang="ja-JP" altLang="en-US"/>
                    </a:p>
                  </a:txBody>
                  <a:tcPr/>
                </a:tc>
                <a:tc>
                  <a:txBody>
                    <a:bodyPr/>
                    <a:lstStyle/>
                    <a:p>
                      <a:pPr algn="just"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オキシトシンと</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PGE</a:t>
                      </a:r>
                      <a:r>
                        <a:rPr lang="en-US" altLang="ja-JP"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6229261"/>
                  </a:ext>
                </a:extLst>
              </a:tr>
              <a:tr h="395808">
                <a:tc vMerge="1">
                  <a:txBody>
                    <a:bodyPr/>
                    <a:lstStyle/>
                    <a:p>
                      <a:endParaRPr kumimoji="1" lang="ja-JP" altLang="en-US"/>
                    </a:p>
                  </a:txBody>
                  <a:tcPr/>
                </a:tc>
                <a:tc>
                  <a:txBody>
                    <a:bodyPr/>
                    <a:lstStyle/>
                    <a:p>
                      <a:pPr algn="just" fontAlgn="ct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PGE</a:t>
                      </a:r>
                      <a:r>
                        <a:rPr lang="en-US"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と</a:t>
                      </a:r>
                      <a:r>
                        <a:rPr 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PGF</a:t>
                      </a:r>
                      <a:r>
                        <a:rPr lang="en-US"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el-GR"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α</a:t>
                      </a:r>
                      <a:endParaRPr lang="el-GR"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0448977"/>
                  </a:ext>
                </a:extLst>
              </a:tr>
              <a:tr h="425079">
                <a:tc vMerge="1">
                  <a:txBody>
                    <a:bodyPr/>
                    <a:lstStyle/>
                    <a:p>
                      <a:endParaRPr kumimoji="1" lang="ja-JP" altLang="en-US"/>
                    </a:p>
                  </a:txBody>
                  <a:tcPr/>
                </a:tc>
                <a:tc>
                  <a:txBody>
                    <a:bodyPr/>
                    <a:lstStyle/>
                    <a:p>
                      <a:pPr algn="just"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オキシトシンと</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PGE</a:t>
                      </a:r>
                      <a:r>
                        <a:rPr lang="en-US" altLang="ja-JP"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と</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PGF</a:t>
                      </a:r>
                      <a:r>
                        <a:rPr lang="en-US" altLang="ja-JP" sz="14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2α</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6437691"/>
                  </a:ext>
                </a:extLst>
              </a:tr>
            </a:tbl>
          </a:graphicData>
        </a:graphic>
      </p:graphicFrame>
      <p:sp>
        <p:nvSpPr>
          <p:cNvPr id="8" name="正方形/長方形 7">
            <a:extLst>
              <a:ext uri="{FF2B5EF4-FFF2-40B4-BE49-F238E27FC236}">
                <a16:creationId xmlns:a16="http://schemas.microsoft.com/office/drawing/2014/main" id="{4BC8A492-9AE1-4FFF-9100-F7E422C817A6}"/>
              </a:ext>
            </a:extLst>
          </p:cNvPr>
          <p:cNvSpPr/>
          <p:nvPr/>
        </p:nvSpPr>
        <p:spPr>
          <a:xfrm>
            <a:off x="577404" y="6309011"/>
            <a:ext cx="3555782" cy="261610"/>
          </a:xfrm>
          <a:prstGeom prst="rect">
            <a:avLst/>
          </a:prstGeom>
        </p:spPr>
        <p:txBody>
          <a:bodyPr wrap="none">
            <a:spAutoFit/>
          </a:bodyPr>
          <a:lstStyle/>
          <a:p>
            <a:r>
              <a:rPr lang="ja-JP" altLang="en-US" sz="1100" dirty="0">
                <a:solidFill>
                  <a:srgbClr val="000000"/>
                </a:solidFill>
                <a:latin typeface="ＭＳ Ｐゴシック" panose="020B0600070205080204" pitchFamily="50" charset="-128"/>
                <a:ea typeface="ＭＳ Ｐゴシック" panose="020B0600070205080204" pitchFamily="50" charset="-128"/>
              </a:rPr>
              <a:t>注）同時に複数の子宮収縮薬が使用された事例はない。</a:t>
            </a:r>
            <a:r>
              <a:rPr lang="ja-JP" altLang="en-US" sz="1100" dirty="0"/>
              <a:t> </a:t>
            </a: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子宮収縮薬使用について①</a:t>
            </a:r>
          </a:p>
        </p:txBody>
      </p:sp>
    </p:spTree>
    <p:extLst>
      <p:ext uri="{BB962C8B-B14F-4D97-AF65-F5344CB8AC3E}">
        <p14:creationId xmlns:p14="http://schemas.microsoft.com/office/powerpoint/2010/main" val="1479404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a:defRPr/>
            </a:pPr>
            <a:fld id="{930F64EC-FE0A-4460-B896-894E0E1B6F85}" type="slidenum">
              <a:rPr lang="ja-JP" altLang="en-US" smtClean="0"/>
              <a:pPr>
                <a:defRPr/>
              </a:pPr>
              <a:t>77</a:t>
            </a:fld>
            <a:endParaRPr lang="en-US" altLang="ja-JP" dirty="0"/>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子宮収縮薬使用について②</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199565" y="1197546"/>
            <a:ext cx="9289255" cy="5400600"/>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○子宮収縮薬が使用された事例</a:t>
            </a:r>
            <a:r>
              <a:rPr lang="en-US" altLang="ja-JP" sz="2400" dirty="0">
                <a:latin typeface="HG丸ｺﾞｼｯｸM-PRO" panose="020F0600000000000000" pitchFamily="50" charset="-128"/>
                <a:ea typeface="HG丸ｺﾞｼｯｸM-PRO" panose="020F0600000000000000" pitchFamily="50" charset="-128"/>
              </a:rPr>
              <a:t>257</a:t>
            </a:r>
            <a:r>
              <a:rPr lang="ja-JP" altLang="en-US" sz="2400" dirty="0">
                <a:latin typeface="HG丸ｺﾞｼｯｸM-PRO" panose="020F0600000000000000" pitchFamily="50" charset="-128"/>
                <a:ea typeface="HG丸ｺﾞｼｯｸM-PRO" panose="020F0600000000000000" pitchFamily="50" charset="-128"/>
              </a:rPr>
              <a:t>件のうち、オキシトシンを使用した事例</a:t>
            </a:r>
            <a:r>
              <a:rPr lang="en-US" altLang="ja-JP" sz="2400" dirty="0">
                <a:latin typeface="HG丸ｺﾞｼｯｸM-PRO" panose="020F0600000000000000" pitchFamily="50" charset="-128"/>
                <a:ea typeface="HG丸ｺﾞｼｯｸM-PRO" panose="020F0600000000000000" pitchFamily="50" charset="-128"/>
              </a:rPr>
              <a:t>220</a:t>
            </a:r>
            <a:r>
              <a:rPr lang="ja-JP" altLang="en-US" sz="2400" dirty="0">
                <a:latin typeface="HG丸ｺﾞｼｯｸM-PRO" panose="020F0600000000000000" pitchFamily="50" charset="-128"/>
                <a:ea typeface="HG丸ｺﾞｼｯｸM-PRO" panose="020F0600000000000000" pitchFamily="50" charset="-128"/>
              </a:rPr>
              <a:t>件における、用法・用量が基準範囲内の事例の出生年別の内訳は、</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9</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22.0</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2011</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26.7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19</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47.5%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22</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(55.0</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2014</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51.4</a:t>
            </a:r>
            <a:r>
              <a:rPr lang="ja-JP" altLang="en-US" sz="2400" dirty="0">
                <a:latin typeface="HG丸ｺﾞｼｯｸM-PRO" panose="020F0600000000000000" pitchFamily="50" charset="-128"/>
                <a:ea typeface="HG丸ｺﾞｼｯｸM-PRO" panose="020F0600000000000000" pitchFamily="50" charset="-128"/>
              </a:rPr>
              <a:t>％）であり、</a:t>
            </a:r>
            <a:r>
              <a:rPr lang="en-US" altLang="ja-JP" sz="2400" dirty="0">
                <a:latin typeface="HG丸ｺﾞｼｯｸM-PRO" panose="020F0600000000000000" pitchFamily="50" charset="-128"/>
                <a:ea typeface="HG丸ｺﾞｼｯｸM-PRO" panose="020F0600000000000000" pitchFamily="50" charset="-128"/>
              </a:rPr>
              <a:t>2013 </a:t>
            </a:r>
            <a:r>
              <a:rPr lang="ja-JP" altLang="en-US" sz="2400" dirty="0">
                <a:latin typeface="HG丸ｺﾞｼｯｸM-PRO" panose="020F0600000000000000" pitchFamily="50" charset="-128"/>
                <a:ea typeface="HG丸ｺﾞｼｯｸM-PRO" panose="020F0600000000000000" pitchFamily="50" charset="-128"/>
              </a:rPr>
              <a:t>年以降は</a:t>
            </a:r>
            <a:r>
              <a:rPr lang="en-US" altLang="ja-JP" sz="2400" dirty="0">
                <a:latin typeface="HG丸ｺﾞｼｯｸM-PRO" panose="020F0600000000000000" pitchFamily="50" charset="-128"/>
                <a:ea typeface="HG丸ｺﾞｼｯｸM-PRO" panose="020F0600000000000000" pitchFamily="50" charset="-128"/>
              </a:rPr>
              <a:t>5 </a:t>
            </a:r>
            <a:r>
              <a:rPr lang="ja-JP" altLang="en-US" sz="2400" dirty="0">
                <a:latin typeface="HG丸ｺﾞｼｯｸM-PRO" panose="020F0600000000000000" pitchFamily="50" charset="-128"/>
                <a:ea typeface="HG丸ｺﾞｼｯｸM-PRO" panose="020F0600000000000000" pitchFamily="50" charset="-128"/>
              </a:rPr>
              <a:t>割程度を推移している。また、分娩監視装置による胎児心拍数聴取方法が連続的である事例の出生年別の内訳は、</a:t>
            </a:r>
            <a:r>
              <a:rPr lang="en-US" altLang="ja-JP" sz="2400" dirty="0">
                <a:latin typeface="HG丸ｺﾞｼｯｸM-PRO" panose="020F0600000000000000" pitchFamily="50" charset="-128"/>
                <a:ea typeface="HG丸ｺﾞｼｯｸM-PRO" panose="020F0600000000000000" pitchFamily="50" charset="-128"/>
              </a:rPr>
              <a:t>2009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26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63.4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2010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26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76.5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2011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20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66.7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31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77.5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34</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85.0</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2014</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77.1</a:t>
            </a:r>
            <a:r>
              <a:rPr lang="ja-JP" altLang="en-US" sz="2400" dirty="0">
                <a:latin typeface="HG丸ｺﾞｼｯｸM-PRO" panose="020F0600000000000000" pitchFamily="50" charset="-128"/>
                <a:ea typeface="HG丸ｺﾞｼｯｸM-PRO" panose="020F0600000000000000" pitchFamily="50" charset="-128"/>
              </a:rPr>
              <a:t>％）であり、</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年以降は</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割以上を維持している。</a:t>
            </a:r>
            <a:endParaRPr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29217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400769" y="1125538"/>
            <a:ext cx="9073008" cy="5525308"/>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子宮収縮薬使用について③</a:t>
            </a:r>
          </a:p>
        </p:txBody>
      </p:sp>
      <p:sp>
        <p:nvSpPr>
          <p:cNvPr id="8" name="テキスト ボックス 7"/>
          <p:cNvSpPr txBox="1"/>
          <p:nvPr/>
        </p:nvSpPr>
        <p:spPr>
          <a:xfrm>
            <a:off x="770760" y="1164571"/>
            <a:ext cx="7407527" cy="338554"/>
          </a:xfrm>
          <a:prstGeom prst="rect">
            <a:avLst/>
          </a:prstGeom>
          <a:noFill/>
        </p:spPr>
        <p:txBody>
          <a:bodyPr wrap="square" rtlCol="0">
            <a:spAutoFit/>
          </a:bodyPr>
          <a:lstStyle/>
          <a:p>
            <a:r>
              <a:rPr lang="ja-JP" altLang="en-US" sz="1600" b="1" dirty="0">
                <a:latin typeface="+mn-ea"/>
                <a:ea typeface="+mn-ea"/>
              </a:rPr>
              <a:t>表</a:t>
            </a:r>
            <a:r>
              <a:rPr lang="en-US" altLang="ja-JP" sz="1600" b="1" dirty="0">
                <a:latin typeface="+mn-ea"/>
                <a:ea typeface="+mn-ea"/>
              </a:rPr>
              <a:t>4</a:t>
            </a:r>
            <a:r>
              <a:rPr lang="ja-JP" altLang="en-US" sz="1600" b="1" dirty="0">
                <a:latin typeface="+mn-ea"/>
                <a:ea typeface="+mn-ea"/>
              </a:rPr>
              <a:t>－</a:t>
            </a:r>
            <a:r>
              <a:rPr lang="en-US" altLang="ja-JP" sz="1600" b="1" dirty="0">
                <a:latin typeface="+mn-ea"/>
                <a:ea typeface="+mn-ea"/>
              </a:rPr>
              <a:t>Ⅳ</a:t>
            </a:r>
            <a:r>
              <a:rPr lang="ja-JP" altLang="en-US" sz="1600" b="1" dirty="0">
                <a:latin typeface="+mn-ea"/>
                <a:ea typeface="+mn-ea"/>
              </a:rPr>
              <a:t>－</a:t>
            </a:r>
            <a:r>
              <a:rPr lang="en-US" altLang="ja-JP" sz="1600" b="1" dirty="0">
                <a:latin typeface="+mn-ea"/>
                <a:ea typeface="+mn-ea"/>
              </a:rPr>
              <a:t>3</a:t>
            </a:r>
            <a:r>
              <a:rPr lang="ja-JP" altLang="en-US" sz="1600" b="1" dirty="0">
                <a:latin typeface="+mn-ea"/>
                <a:ea typeface="+mn-ea"/>
              </a:rPr>
              <a:t>　子宮収縮薬使用事例における用法・用量、胎児心拍数聴取方法</a:t>
            </a:r>
            <a:r>
              <a:rPr lang="ja-JP" altLang="en-US" sz="1600" b="1" baseline="30000" dirty="0">
                <a:latin typeface="+mn-ea"/>
                <a:ea typeface="+mn-ea"/>
              </a:rPr>
              <a:t>注</a:t>
            </a:r>
            <a:r>
              <a:rPr lang="en-US" altLang="ja-JP" sz="1600" b="1" baseline="30000" dirty="0">
                <a:latin typeface="+mn-ea"/>
                <a:ea typeface="+mn-ea"/>
              </a:rPr>
              <a:t>1</a:t>
            </a:r>
            <a:r>
              <a:rPr lang="ja-JP" altLang="en-US" sz="1600" b="1" baseline="30000" dirty="0">
                <a:latin typeface="+mn-ea"/>
                <a:ea typeface="+mn-ea"/>
              </a:rPr>
              <a:t>）</a:t>
            </a:r>
            <a:endParaRPr kumimoji="1" lang="ja-JP" altLang="en-US" sz="1600" b="1" baseline="30000" dirty="0">
              <a:latin typeface="+mn-ea"/>
              <a:ea typeface="+mn-ea"/>
            </a:endParaRPr>
          </a:p>
        </p:txBody>
      </p:sp>
      <p:sp>
        <p:nvSpPr>
          <p:cNvPr id="2" name="スライド番号プレースホルダー 1">
            <a:extLst>
              <a:ext uri="{FF2B5EF4-FFF2-40B4-BE49-F238E27FC236}">
                <a16:creationId xmlns:a16="http://schemas.microsoft.com/office/drawing/2014/main" id="{4B5B2886-7D78-41D2-BD30-AB9F3BE4B182}"/>
              </a:ext>
            </a:extLst>
          </p:cNvPr>
          <p:cNvSpPr>
            <a:spLocks noGrp="1"/>
          </p:cNvSpPr>
          <p:nvPr>
            <p:ph type="sldNum" sz="quarter" idx="12"/>
          </p:nvPr>
        </p:nvSpPr>
        <p:spPr/>
        <p:txBody>
          <a:bodyPr/>
          <a:lstStyle/>
          <a:p>
            <a:pPr>
              <a:defRPr/>
            </a:pPr>
            <a:fld id="{79880AA3-151B-4366-92A4-EF0E210BCF61}" type="slidenum">
              <a:rPr lang="ja-JP" altLang="en-US" smtClean="0"/>
              <a:pPr>
                <a:defRPr/>
              </a:pPr>
              <a:t>78</a:t>
            </a:fld>
            <a:endParaRPr lang="en-US" altLang="ja-JP" dirty="0"/>
          </a:p>
        </p:txBody>
      </p:sp>
      <p:graphicFrame>
        <p:nvGraphicFramePr>
          <p:cNvPr id="4" name="表 3">
            <a:extLst>
              <a:ext uri="{FF2B5EF4-FFF2-40B4-BE49-F238E27FC236}">
                <a16:creationId xmlns:a16="http://schemas.microsoft.com/office/drawing/2014/main" id="{2E43C5DC-3D6B-4C79-B61C-709930B0396F}"/>
              </a:ext>
            </a:extLst>
          </p:cNvPr>
          <p:cNvGraphicFramePr>
            <a:graphicFrameLocks noGrp="1"/>
          </p:cNvGraphicFramePr>
          <p:nvPr/>
        </p:nvGraphicFramePr>
        <p:xfrm>
          <a:off x="559964" y="1420491"/>
          <a:ext cx="8638223" cy="4412615"/>
        </p:xfrm>
        <a:graphic>
          <a:graphicData uri="http://schemas.openxmlformats.org/drawingml/2006/table">
            <a:tbl>
              <a:tblPr/>
              <a:tblGrid>
                <a:gridCol w="111188">
                  <a:extLst>
                    <a:ext uri="{9D8B030D-6E8A-4147-A177-3AD203B41FA5}">
                      <a16:colId xmlns:a16="http://schemas.microsoft.com/office/drawing/2014/main" val="2717091654"/>
                    </a:ext>
                  </a:extLst>
                </a:gridCol>
                <a:gridCol w="1232300">
                  <a:extLst>
                    <a:ext uri="{9D8B030D-6E8A-4147-A177-3AD203B41FA5}">
                      <a16:colId xmlns:a16="http://schemas.microsoft.com/office/drawing/2014/main" val="374592068"/>
                    </a:ext>
                  </a:extLst>
                </a:gridCol>
                <a:gridCol w="1287307">
                  <a:extLst>
                    <a:ext uri="{9D8B030D-6E8A-4147-A177-3AD203B41FA5}">
                      <a16:colId xmlns:a16="http://schemas.microsoft.com/office/drawing/2014/main" val="673401161"/>
                    </a:ext>
                  </a:extLst>
                </a:gridCol>
                <a:gridCol w="500619">
                  <a:extLst>
                    <a:ext uri="{9D8B030D-6E8A-4147-A177-3AD203B41FA5}">
                      <a16:colId xmlns:a16="http://schemas.microsoft.com/office/drawing/2014/main" val="3073732230"/>
                    </a:ext>
                  </a:extLst>
                </a:gridCol>
                <a:gridCol w="500619">
                  <a:extLst>
                    <a:ext uri="{9D8B030D-6E8A-4147-A177-3AD203B41FA5}">
                      <a16:colId xmlns:a16="http://schemas.microsoft.com/office/drawing/2014/main" val="2053707601"/>
                    </a:ext>
                  </a:extLst>
                </a:gridCol>
                <a:gridCol w="500619">
                  <a:extLst>
                    <a:ext uri="{9D8B030D-6E8A-4147-A177-3AD203B41FA5}">
                      <a16:colId xmlns:a16="http://schemas.microsoft.com/office/drawing/2014/main" val="2419023142"/>
                    </a:ext>
                  </a:extLst>
                </a:gridCol>
                <a:gridCol w="500619">
                  <a:extLst>
                    <a:ext uri="{9D8B030D-6E8A-4147-A177-3AD203B41FA5}">
                      <a16:colId xmlns:a16="http://schemas.microsoft.com/office/drawing/2014/main" val="3038237720"/>
                    </a:ext>
                  </a:extLst>
                </a:gridCol>
                <a:gridCol w="500619">
                  <a:extLst>
                    <a:ext uri="{9D8B030D-6E8A-4147-A177-3AD203B41FA5}">
                      <a16:colId xmlns:a16="http://schemas.microsoft.com/office/drawing/2014/main" val="1780247074"/>
                    </a:ext>
                  </a:extLst>
                </a:gridCol>
                <a:gridCol w="500619">
                  <a:extLst>
                    <a:ext uri="{9D8B030D-6E8A-4147-A177-3AD203B41FA5}">
                      <a16:colId xmlns:a16="http://schemas.microsoft.com/office/drawing/2014/main" val="3659501965"/>
                    </a:ext>
                  </a:extLst>
                </a:gridCol>
                <a:gridCol w="500619">
                  <a:extLst>
                    <a:ext uri="{9D8B030D-6E8A-4147-A177-3AD203B41FA5}">
                      <a16:colId xmlns:a16="http://schemas.microsoft.com/office/drawing/2014/main" val="3987129262"/>
                    </a:ext>
                  </a:extLst>
                </a:gridCol>
                <a:gridCol w="500619">
                  <a:extLst>
                    <a:ext uri="{9D8B030D-6E8A-4147-A177-3AD203B41FA5}">
                      <a16:colId xmlns:a16="http://schemas.microsoft.com/office/drawing/2014/main" val="3119360963"/>
                    </a:ext>
                  </a:extLst>
                </a:gridCol>
                <a:gridCol w="500619">
                  <a:extLst>
                    <a:ext uri="{9D8B030D-6E8A-4147-A177-3AD203B41FA5}">
                      <a16:colId xmlns:a16="http://schemas.microsoft.com/office/drawing/2014/main" val="3590321253"/>
                    </a:ext>
                  </a:extLst>
                </a:gridCol>
                <a:gridCol w="500619">
                  <a:extLst>
                    <a:ext uri="{9D8B030D-6E8A-4147-A177-3AD203B41FA5}">
                      <a16:colId xmlns:a16="http://schemas.microsoft.com/office/drawing/2014/main" val="1264817750"/>
                    </a:ext>
                  </a:extLst>
                </a:gridCol>
                <a:gridCol w="500619">
                  <a:extLst>
                    <a:ext uri="{9D8B030D-6E8A-4147-A177-3AD203B41FA5}">
                      <a16:colId xmlns:a16="http://schemas.microsoft.com/office/drawing/2014/main" val="2325722279"/>
                    </a:ext>
                  </a:extLst>
                </a:gridCol>
                <a:gridCol w="500619">
                  <a:extLst>
                    <a:ext uri="{9D8B030D-6E8A-4147-A177-3AD203B41FA5}">
                      <a16:colId xmlns:a16="http://schemas.microsoft.com/office/drawing/2014/main" val="3210674128"/>
                    </a:ext>
                  </a:extLst>
                </a:gridCol>
              </a:tblGrid>
              <a:tr h="350963">
                <a:tc gridSpan="3">
                  <a:txBody>
                    <a:bodyPr/>
                    <a:lstStyle/>
                    <a:p>
                      <a:pPr algn="l"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重複あり</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mpd="sng">
                      <a:noFill/>
                      <a:prstDash val="solid"/>
                    </a:lnL>
                  </a:tcPr>
                </a:tc>
                <a:tc hMerge="1">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257</a:t>
                      </a:r>
                    </a:p>
                  </a:txBody>
                  <a:tcPr marL="7679" marR="7679" marT="76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53390886"/>
                  </a:ext>
                </a:extLst>
              </a:tr>
              <a:tr h="193412">
                <a:tc gridSpan="3">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pPr algn="ctr"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2009</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4100558658"/>
                  </a:ext>
                </a:extLst>
              </a:tr>
              <a:tr h="193412">
                <a:tc gridSpan="3">
                  <a:txBody>
                    <a:bodyPr/>
                    <a:lstStyle/>
                    <a:p>
                      <a:pPr algn="ctr" fontAlgn="ctr"/>
                      <a:r>
                        <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子宮収縮薬使用事例</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pPr algn="ctr" fontAlgn="ctr"/>
                      <a:endPar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3450726576"/>
                  </a:ext>
                </a:extLst>
              </a:tr>
              <a:tr h="193412">
                <a:tc gridSpan="3">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項目</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pPr algn="ctr"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82392704"/>
                  </a:ext>
                </a:extLst>
              </a:tr>
              <a:tr h="193412">
                <a:tc gridSpan="3">
                  <a:txBody>
                    <a:bodyPr/>
                    <a:lstStyle/>
                    <a:p>
                      <a:pPr algn="just"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オキシトシン使用</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pPr algn="just"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FFFFFF"/>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2404457854"/>
                  </a:ext>
                </a:extLst>
              </a:tr>
              <a:tr h="193412">
                <a:tc rowSpan="5">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用法・用量</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231F20"/>
                      </a:solidFill>
                      <a:prstDash val="dot"/>
                      <a:round/>
                      <a:headEnd type="none" w="med" len="med"/>
                      <a:tailEnd type="none" w="med" len="med"/>
                    </a:lnB>
                    <a:solidFill>
                      <a:schemeClr val="bg1"/>
                    </a:solidFill>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基準範囲内</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55.0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51.4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602118686"/>
                  </a:ext>
                </a:extLst>
              </a:tr>
              <a:tr h="193412">
                <a:tc vMerge="1">
                  <a:txBody>
                    <a:bodyPr/>
                    <a:lstStyle/>
                    <a:p>
                      <a:endParaRPr kumimoji="1" lang="ja-JP" altLang="en-US"/>
                    </a:p>
                  </a:txBody>
                  <a:tcPr/>
                </a:tc>
                <a:tc vMerge="1">
                  <a:txBody>
                    <a:bodyPr/>
                    <a:lstStyle/>
                    <a:p>
                      <a:endParaRPr kumimoji="1" lang="ja-JP" altLang="en-US"/>
                    </a:p>
                  </a:txBody>
                  <a:tcPr>
                    <a:lnT w="6350" cap="flat" cmpd="sng" algn="ctr">
                      <a:solidFill>
                        <a:srgbClr val="231F20"/>
                      </a:solidFill>
                      <a:prstDash val="dot"/>
                      <a:round/>
                      <a:headEnd type="none" w="med" len="med"/>
                      <a:tailEnd type="none" w="med" len="med"/>
                    </a:lnT>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基準より多い</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70.7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67.6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45.7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13672043"/>
                  </a:ext>
                </a:extLst>
              </a:tr>
              <a:tr h="193412">
                <a:tc vMerge="1">
                  <a:txBody>
                    <a:bodyPr/>
                    <a:lstStyle/>
                    <a:p>
                      <a:endParaRPr kumimoji="1" lang="ja-JP" altLang="en-US"/>
                    </a:p>
                  </a:txBody>
                  <a:tcPr/>
                </a:tc>
                <a:tc rowSpan="2">
                  <a:txBody>
                    <a:bodyPr/>
                    <a:lstStyle/>
                    <a:p>
                      <a:pPr algn="l" fontAlgn="ctr"/>
                      <a:r>
                        <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胎児心拍数聴取方法</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連続的である</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63.4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76.5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85.0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77.1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196963395"/>
                  </a:ext>
                </a:extLst>
              </a:tr>
              <a:tr h="193412">
                <a:tc vMerge="1">
                  <a:txBody>
                    <a:bodyPr/>
                    <a:lstStyle/>
                    <a:p>
                      <a:endParaRPr kumimoji="1" lang="ja-JP" altLang="en-US"/>
                    </a:p>
                  </a:txBody>
                  <a:tcPr/>
                </a:tc>
                <a:tc vMerge="1">
                  <a:txBody>
                    <a:bodyPr/>
                    <a:lstStyle/>
                    <a:p>
                      <a:endParaRPr kumimoji="1" lang="ja-JP" altLang="en-US"/>
                    </a:p>
                  </a:txBody>
                  <a:tcPr>
                    <a:lnT w="6350" cap="flat" cmpd="sng" algn="ctr">
                      <a:solidFill>
                        <a:srgbClr val="231F20"/>
                      </a:solidFill>
                      <a:prstDash val="dot"/>
                      <a:round/>
                      <a:headEnd type="none" w="med" len="med"/>
                      <a:tailEnd type="none" w="med" len="med"/>
                    </a:lnT>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連続的でない</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31.7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20.6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22.9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596252911"/>
                  </a:ext>
                </a:extLst>
              </a:tr>
              <a:tr h="193412">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基準範囲内かつ連続監視</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17.1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20.6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6920231"/>
                  </a:ext>
                </a:extLst>
              </a:tr>
              <a:tr h="193412">
                <a:tc gridSpan="3">
                  <a:txBody>
                    <a:bodyPr/>
                    <a:lstStyle/>
                    <a:p>
                      <a:pPr algn="just"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PGF</a:t>
                      </a:r>
                      <a:r>
                        <a:rPr lang="en-US" sz="12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el-GR" sz="12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α</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使用</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algn="just"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FFFFFF"/>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230352773"/>
                  </a:ext>
                </a:extLst>
              </a:tr>
              <a:tr h="193412">
                <a:tc rowSpan="5">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用法・用量</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基準範囲内</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83.3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42.9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778207498"/>
                  </a:ext>
                </a:extLst>
              </a:tr>
              <a:tr h="193412">
                <a:tc vMerge="1">
                  <a:txBody>
                    <a:bodyPr/>
                    <a:lstStyle/>
                    <a:p>
                      <a:endParaRPr kumimoji="1" lang="ja-JP" altLang="en-US"/>
                    </a:p>
                  </a:txBody>
                  <a:tcPr/>
                </a:tc>
                <a:tc vMerge="1">
                  <a:txBody>
                    <a:bodyPr/>
                    <a:lstStyle/>
                    <a:p>
                      <a:endParaRPr kumimoji="1" lang="ja-JP" altLang="en-US"/>
                    </a:p>
                  </a:txBody>
                  <a:tcPr>
                    <a:lnT w="6350" cap="flat" cmpd="sng" algn="ctr">
                      <a:solidFill>
                        <a:srgbClr val="231F20"/>
                      </a:solidFill>
                      <a:prstDash val="dot"/>
                      <a:round/>
                      <a:headEnd type="none" w="med" len="med"/>
                      <a:tailEnd type="none" w="med" len="med"/>
                    </a:lnT>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基準より多い</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62.5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3991698649"/>
                  </a:ext>
                </a:extLst>
              </a:tr>
              <a:tr h="193412">
                <a:tc vMerge="1">
                  <a:txBody>
                    <a:bodyPr/>
                    <a:lstStyle/>
                    <a:p>
                      <a:endParaRPr kumimoji="1" lang="ja-JP" altLang="en-US"/>
                    </a:p>
                  </a:txBody>
                  <a:tcPr/>
                </a:tc>
                <a:tc rowSpan="2">
                  <a:txBody>
                    <a:bodyPr/>
                    <a:lstStyle/>
                    <a:p>
                      <a:pPr algn="l" fontAlgn="ctr"/>
                      <a:r>
                        <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胎児心拍数聴取方法</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連続的である</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62.5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75.0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75.0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85.7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606013078"/>
                  </a:ext>
                </a:extLst>
              </a:tr>
              <a:tr h="193412">
                <a:tc vMerge="1">
                  <a:txBody>
                    <a:bodyPr/>
                    <a:lstStyle/>
                    <a:p>
                      <a:endParaRPr kumimoji="1" lang="ja-JP" altLang="en-US"/>
                    </a:p>
                  </a:txBody>
                  <a:tcPr/>
                </a:tc>
                <a:tc vMerge="1">
                  <a:txBody>
                    <a:bodyPr/>
                    <a:lstStyle/>
                    <a:p>
                      <a:endParaRPr kumimoji="1" lang="ja-JP" altLang="en-US"/>
                    </a:p>
                  </a:txBody>
                  <a:tcPr>
                    <a:lnT w="6350" cap="flat" cmpd="sng" algn="ctr">
                      <a:solidFill>
                        <a:srgbClr val="231F20"/>
                      </a:solidFill>
                      <a:prstDash val="dot"/>
                      <a:round/>
                      <a:headEnd type="none" w="med" len="med"/>
                      <a:tailEnd type="none" w="med" len="med"/>
                    </a:lnT>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連続的でない</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33.3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890784260"/>
                  </a:ext>
                </a:extLst>
              </a:tr>
              <a:tr h="193412">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基準範囲内かつ連続監視</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75.0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42.9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0425534"/>
                  </a:ext>
                </a:extLst>
              </a:tr>
              <a:tr h="193412">
                <a:tc gridSpan="3">
                  <a:txBody>
                    <a:bodyPr/>
                    <a:lstStyle/>
                    <a:p>
                      <a:pPr algn="just"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PGE</a:t>
                      </a:r>
                      <a:r>
                        <a:rPr lang="en-US" sz="12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使用</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algn="just"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FFFFFF"/>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2871288459"/>
                  </a:ext>
                </a:extLst>
              </a:tr>
              <a:tr h="193412">
                <a:tc rowSpan="5">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用法・用量</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231F20"/>
                      </a:solidFill>
                      <a:prstDash val="dot"/>
                      <a:round/>
                      <a:headEnd type="none" w="med" len="med"/>
                      <a:tailEnd type="none" w="med" len="med"/>
                    </a:lnB>
                    <a:solidFill>
                      <a:schemeClr val="bg1"/>
                    </a:solidFill>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基準範囲内</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91.7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92.3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85.7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3519288581"/>
                  </a:ext>
                </a:extLst>
              </a:tr>
              <a:tr h="193412">
                <a:tc vMerge="1">
                  <a:txBody>
                    <a:bodyPr/>
                    <a:lstStyle/>
                    <a:p>
                      <a:endParaRPr kumimoji="1" lang="ja-JP" altLang="en-US"/>
                    </a:p>
                  </a:txBody>
                  <a:tcPr/>
                </a:tc>
                <a:tc vMerge="1">
                  <a:txBody>
                    <a:bodyPr/>
                    <a:lstStyle/>
                    <a:p>
                      <a:endParaRPr kumimoji="1" lang="ja-JP" altLang="en-US"/>
                    </a:p>
                  </a:txBody>
                  <a:tcPr>
                    <a:lnT w="6350" cap="flat" cmpd="sng" algn="ctr">
                      <a:solidFill>
                        <a:srgbClr val="231F20"/>
                      </a:solidFill>
                      <a:prstDash val="dot"/>
                      <a:round/>
                      <a:headEnd type="none" w="med" len="med"/>
                      <a:tailEnd type="none" w="med" len="med"/>
                    </a:lnT>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基準より多い</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7.1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572411244"/>
                  </a:ext>
                </a:extLst>
              </a:tr>
              <a:tr h="193412">
                <a:tc vMerge="1">
                  <a:txBody>
                    <a:bodyPr/>
                    <a:lstStyle/>
                    <a:p>
                      <a:endParaRPr kumimoji="1" lang="ja-JP" altLang="en-US"/>
                    </a:p>
                  </a:txBody>
                  <a:tcPr/>
                </a:tc>
                <a:tc rowSpan="2">
                  <a:txBody>
                    <a:bodyPr/>
                    <a:lstStyle/>
                    <a:p>
                      <a:pPr algn="l" fontAlgn="ctr"/>
                      <a:r>
                        <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胎児心拍数聴取方法</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連続的である</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15.4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7.1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76543307"/>
                  </a:ext>
                </a:extLst>
              </a:tr>
              <a:tr h="193412">
                <a:tc vMerge="1">
                  <a:txBody>
                    <a:bodyPr/>
                    <a:lstStyle/>
                    <a:p>
                      <a:endParaRPr kumimoji="1" lang="ja-JP" altLang="en-US"/>
                    </a:p>
                  </a:txBody>
                  <a:tcPr/>
                </a:tc>
                <a:tc vMerge="1">
                  <a:txBody>
                    <a:bodyPr/>
                    <a:lstStyle/>
                    <a:p>
                      <a:endParaRPr kumimoji="1" lang="ja-JP" altLang="en-US"/>
                    </a:p>
                  </a:txBody>
                  <a:tcPr>
                    <a:lnT w="6350" cap="flat" cmpd="sng" algn="ctr">
                      <a:solidFill>
                        <a:srgbClr val="231F20"/>
                      </a:solidFill>
                      <a:prstDash val="dot"/>
                      <a:round/>
                      <a:headEnd type="none" w="med" len="med"/>
                      <a:tailEnd type="none" w="med" len="med"/>
                    </a:lnT>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連続的でない</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87.5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83.3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84.6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85.7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263974149"/>
                  </a:ext>
                </a:extLst>
              </a:tr>
              <a:tr h="193412">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基準範囲内かつ連続監視</a:t>
                      </a:r>
                    </a:p>
                  </a:txBody>
                  <a:tcPr marL="7679" marR="7679" marT="7679"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16.7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15.4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7.1 </a:t>
                      </a:r>
                    </a:p>
                  </a:txBody>
                  <a:tcPr marL="7679" marR="7679" marT="767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3028506639"/>
                  </a:ext>
                </a:extLst>
              </a:tr>
            </a:tbl>
          </a:graphicData>
        </a:graphic>
      </p:graphicFrame>
      <p:graphicFrame>
        <p:nvGraphicFramePr>
          <p:cNvPr id="5" name="表 4">
            <a:extLst>
              <a:ext uri="{FF2B5EF4-FFF2-40B4-BE49-F238E27FC236}">
                <a16:creationId xmlns:a16="http://schemas.microsoft.com/office/drawing/2014/main" id="{35F1D4B1-3487-4166-A202-0C9BE95E9AC4}"/>
              </a:ext>
            </a:extLst>
          </p:cNvPr>
          <p:cNvGraphicFramePr>
            <a:graphicFrameLocks noGrp="1"/>
          </p:cNvGraphicFramePr>
          <p:nvPr/>
        </p:nvGraphicFramePr>
        <p:xfrm>
          <a:off x="703979" y="5903336"/>
          <a:ext cx="8280428" cy="747510"/>
        </p:xfrm>
        <a:graphic>
          <a:graphicData uri="http://schemas.openxmlformats.org/drawingml/2006/table">
            <a:tbl>
              <a:tblPr/>
              <a:tblGrid>
                <a:gridCol w="359794">
                  <a:extLst>
                    <a:ext uri="{9D8B030D-6E8A-4147-A177-3AD203B41FA5}">
                      <a16:colId xmlns:a16="http://schemas.microsoft.com/office/drawing/2014/main" val="1362467794"/>
                    </a:ext>
                  </a:extLst>
                </a:gridCol>
                <a:gridCol w="7920634">
                  <a:extLst>
                    <a:ext uri="{9D8B030D-6E8A-4147-A177-3AD203B41FA5}">
                      <a16:colId xmlns:a16="http://schemas.microsoft.com/office/drawing/2014/main" val="1068786378"/>
                    </a:ext>
                  </a:extLst>
                </a:gridCol>
              </a:tblGrid>
              <a:tr h="209553">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819" marR="7819" marT="7819" marB="0">
                    <a:lnL>
                      <a:noFill/>
                    </a:lnL>
                    <a:lnR>
                      <a:noFill/>
                    </a:lnR>
                    <a:lnT>
                      <a:noFill/>
                    </a:lnT>
                    <a:lnB>
                      <a:noFill/>
                    </a:lnB>
                  </a:tcPr>
                </a:tc>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「不明」の件数を除いているため、合計が一致しない場合がある。</a:t>
                      </a:r>
                    </a:p>
                  </a:txBody>
                  <a:tcPr marL="7819" marR="7819" marT="7819" marB="0">
                    <a:lnL>
                      <a:noFill/>
                    </a:lnL>
                    <a:lnR>
                      <a:noFill/>
                    </a:lnR>
                    <a:lnT>
                      <a:noFill/>
                    </a:lnT>
                    <a:lnB>
                      <a:noFill/>
                    </a:lnB>
                  </a:tcPr>
                </a:tc>
                <a:extLst>
                  <a:ext uri="{0D108BD9-81ED-4DB2-BD59-A6C34878D82A}">
                    <a16:rowId xmlns:a16="http://schemas.microsoft.com/office/drawing/2014/main" val="3837627277"/>
                  </a:ext>
                </a:extLst>
              </a:tr>
              <a:tr h="209553">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819" marR="7819" marT="7819" marB="0">
                    <a:lnL>
                      <a:noFill/>
                    </a:lnL>
                    <a:lnR>
                      <a:noFill/>
                    </a:lnR>
                    <a:lnT>
                      <a:noFill/>
                    </a:lnT>
                    <a:lnB>
                      <a:noFill/>
                    </a:lnB>
                  </a:tcPr>
                </a:tc>
                <a:tc>
                  <a:txBody>
                    <a:bodyPr/>
                    <a:lstStyle/>
                    <a:p>
                      <a:pPr algn="just"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「基準より多い」は、初期投与量、増加量、最大投与量のいずれかが「産婦人科診療ガイドライン－産科編」に記載された基準より多いものである。</a:t>
                      </a:r>
                    </a:p>
                  </a:txBody>
                  <a:tcPr marL="7819" marR="7819" marT="7819" marB="0">
                    <a:lnL>
                      <a:noFill/>
                    </a:lnL>
                    <a:lnR>
                      <a:noFill/>
                    </a:lnR>
                    <a:lnT>
                      <a:noFill/>
                    </a:lnT>
                    <a:lnB>
                      <a:noFill/>
                    </a:lnB>
                  </a:tcPr>
                </a:tc>
                <a:extLst>
                  <a:ext uri="{0D108BD9-81ED-4DB2-BD59-A6C34878D82A}">
                    <a16:rowId xmlns:a16="http://schemas.microsoft.com/office/drawing/2014/main" val="1504263229"/>
                  </a:ext>
                </a:extLst>
              </a:tr>
              <a:tr h="328404">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819" marR="7819" marT="7819" marB="0">
                    <a:lnL>
                      <a:noFill/>
                    </a:lnL>
                    <a:lnR>
                      <a:noFill/>
                    </a:lnR>
                    <a:lnT>
                      <a:noFill/>
                    </a:lnT>
                    <a:lnB>
                      <a:noFill/>
                    </a:lnB>
                  </a:tcPr>
                </a:tc>
                <a:tc>
                  <a:txBody>
                    <a:bodyPr/>
                    <a:lstStyle/>
                    <a:p>
                      <a:pPr algn="just"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連続的でない」は、間欠的な分娩監視装置の装着またはドプラなどによる胎児心拍数聴取である。「産婦人科診療ガイドライン－産科編」によると、子宮収縮薬投与中は、分娩監視装置を用いて子宮収縮と胎児心拍数を連続的モニターするとされている。</a:t>
                      </a:r>
                    </a:p>
                  </a:txBody>
                  <a:tcPr marL="7819" marR="7819" marT="7819" marB="0">
                    <a:lnL>
                      <a:noFill/>
                    </a:lnL>
                    <a:lnR>
                      <a:noFill/>
                    </a:lnR>
                    <a:lnT>
                      <a:noFill/>
                    </a:lnT>
                    <a:lnB>
                      <a:noFill/>
                    </a:lnB>
                  </a:tcPr>
                </a:tc>
                <a:extLst>
                  <a:ext uri="{0D108BD9-81ED-4DB2-BD59-A6C34878D82A}">
                    <a16:rowId xmlns:a16="http://schemas.microsoft.com/office/drawing/2014/main" val="2486434762"/>
                  </a:ext>
                </a:extLst>
              </a:tr>
            </a:tbl>
          </a:graphicData>
        </a:graphic>
      </p:graphicFrame>
    </p:spTree>
    <p:extLst>
      <p:ext uri="{BB962C8B-B14F-4D97-AF65-F5344CB8AC3E}">
        <p14:creationId xmlns:p14="http://schemas.microsoft.com/office/powerpoint/2010/main" val="124407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884238" y="239713"/>
            <a:ext cx="8135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ea typeface="HG丸ｺﾞｼｯｸM-PRO" panose="020F0600000000000000" pitchFamily="50" charset="-128"/>
              </a:rPr>
              <a:t>再発防止について</a:t>
            </a:r>
          </a:p>
        </p:txBody>
      </p:sp>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3100">
              <a:latin typeface="HG丸ｺﾞｼｯｸM-PRO" panose="020F0600000000000000" pitchFamily="50" charset="-128"/>
              <a:ea typeface="HG丸ｺﾞｼｯｸM-PRO" panose="020F0600000000000000" pitchFamily="50" charset="-128"/>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１．原因分析された個々の事例情報を体系的に整理・蓄積</a:t>
            </a:r>
          </a:p>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・将来の脳性麻痺の再発防止</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・産科医療の質の向上</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ea typeface="HG丸ｺﾞｼｯｸM-PRO" panose="020F0600000000000000" pitchFamily="50" charset="-128"/>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gradFill rotWithShape="1">
            <a:gsLst>
              <a:gs pos="0">
                <a:srgbClr val="CCFFCC"/>
              </a:gs>
              <a:gs pos="50000">
                <a:schemeClr val="bg1"/>
              </a:gs>
              <a:gs pos="100000">
                <a:srgbClr val="CCFFCC"/>
              </a:gs>
            </a:gsLst>
            <a:lin ang="2700000" scaled="1"/>
          </a:gra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1900">
              <a:ea typeface="HG丸ｺﾞｼｯｸM-PRO" panose="020F0600000000000000" pitchFamily="50" charset="-128"/>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産科医療補償制度 再発防止に関する報告書</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○再発防止委員会からの提言</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○関係団体や行政機関との連携・協力</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a:t>
            </a:fld>
            <a:endParaRPr lang="en-US" altLang="ja-JP"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a:defRPr/>
            </a:pPr>
            <a:fld id="{930F64EC-FE0A-4460-B896-894E0E1B6F85}" type="slidenum">
              <a:rPr lang="ja-JP" altLang="en-US" smtClean="0"/>
              <a:pPr>
                <a:defRPr/>
              </a:pPr>
              <a:t>79</a:t>
            </a:fld>
            <a:endParaRPr lang="en-US" altLang="ja-JP" dirty="0"/>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子宮収縮薬使用について④</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07578" y="1485578"/>
            <a:ext cx="9289255" cy="4248472"/>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〇子宮収縮薬を使用した事例</a:t>
            </a:r>
            <a:r>
              <a:rPr lang="en-US" altLang="ja-JP" sz="2400" dirty="0">
                <a:latin typeface="HG丸ｺﾞｼｯｸM-PRO" panose="020F0600000000000000" pitchFamily="50" charset="-128"/>
                <a:ea typeface="HG丸ｺﾞｼｯｸM-PRO" panose="020F0600000000000000" pitchFamily="50" charset="-128"/>
              </a:rPr>
              <a:t>257 </a:t>
            </a:r>
            <a:r>
              <a:rPr lang="ja-JP" altLang="en-US" sz="2400" dirty="0">
                <a:latin typeface="HG丸ｺﾞｼｯｸM-PRO" panose="020F0600000000000000" pitchFamily="50" charset="-128"/>
                <a:ea typeface="HG丸ｺﾞｼｯｸM-PRO" panose="020F0600000000000000" pitchFamily="50" charset="-128"/>
              </a:rPr>
              <a:t>件のうち、説明と同意の有無について、同意ありの事例は増加しており、このうち、文書での同意ありの事例の出生年別の内訳は、</a:t>
            </a:r>
            <a:r>
              <a:rPr lang="en-US" altLang="ja-JP" sz="2400" dirty="0">
                <a:latin typeface="HG丸ｺﾞｼｯｸM-PRO" panose="020F0600000000000000" pitchFamily="50" charset="-128"/>
                <a:ea typeface="HG丸ｺﾞｼｯｸM-PRO" panose="020F0600000000000000" pitchFamily="50" charset="-128"/>
              </a:rPr>
              <a:t>2009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10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22.7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2010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13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30.2</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2011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12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32.4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15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30.6</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21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51.2</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2014 </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23 </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53.5</a:t>
            </a:r>
            <a:r>
              <a:rPr lang="ja-JP" altLang="en-US" sz="2400" dirty="0">
                <a:latin typeface="HG丸ｺﾞｼｯｸM-PRO" panose="020F0600000000000000" pitchFamily="50" charset="-128"/>
                <a:ea typeface="HG丸ｺﾞｼｯｸM-PRO" panose="020F0600000000000000" pitchFamily="50" charset="-128"/>
              </a:rPr>
              <a:t>％）と増加している。なお、同意不明の事例については減少している。</a:t>
            </a:r>
            <a:endParaRPr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899332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259472" y="1413840"/>
            <a:ext cx="9257654" cy="4392488"/>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387287" y="1724862"/>
            <a:ext cx="6408712" cy="338554"/>
          </a:xfrm>
          <a:prstGeom prst="rect">
            <a:avLst/>
          </a:prstGeom>
          <a:noFill/>
        </p:spPr>
        <p:txBody>
          <a:bodyPr wrap="square" rtlCol="0">
            <a:spAutoFit/>
          </a:bodyPr>
          <a:lstStyle/>
          <a:p>
            <a:r>
              <a:rPr lang="ja-JP" altLang="en-US" sz="1600" b="1" dirty="0">
                <a:latin typeface="+mn-ea"/>
                <a:ea typeface="+mn-ea"/>
              </a:rPr>
              <a:t>表</a:t>
            </a:r>
            <a:r>
              <a:rPr lang="en-US" altLang="ja-JP" sz="1600" b="1" dirty="0">
                <a:latin typeface="+mn-ea"/>
                <a:ea typeface="+mn-ea"/>
              </a:rPr>
              <a:t>4</a:t>
            </a:r>
            <a:r>
              <a:rPr lang="ja-JP" altLang="en-US" sz="1600" b="1" dirty="0">
                <a:latin typeface="+mn-ea"/>
                <a:ea typeface="+mn-ea"/>
              </a:rPr>
              <a:t>－</a:t>
            </a:r>
            <a:r>
              <a:rPr lang="en-US" altLang="ja-JP" sz="1600" b="1" dirty="0">
                <a:latin typeface="+mn-ea"/>
                <a:ea typeface="+mn-ea"/>
              </a:rPr>
              <a:t>Ⅳ</a:t>
            </a:r>
            <a:r>
              <a:rPr lang="ja-JP" altLang="en-US" sz="1600" b="1" dirty="0">
                <a:latin typeface="+mn-ea"/>
                <a:ea typeface="+mn-ea"/>
              </a:rPr>
              <a:t>－</a:t>
            </a:r>
            <a:r>
              <a:rPr lang="en-US" altLang="ja-JP" sz="1600" b="1" dirty="0">
                <a:latin typeface="+mn-ea"/>
                <a:ea typeface="+mn-ea"/>
              </a:rPr>
              <a:t>4</a:t>
            </a:r>
            <a:r>
              <a:rPr lang="ja-JP" altLang="en-US" sz="1600" b="1" dirty="0">
                <a:latin typeface="+mn-ea"/>
                <a:ea typeface="+mn-ea"/>
              </a:rPr>
              <a:t>　子宮収縮薬使用事例における説明と同意の有無</a:t>
            </a:r>
            <a:endParaRPr kumimoji="1" lang="ja-JP" altLang="en-US" sz="1600" b="1" dirty="0">
              <a:latin typeface="+mn-ea"/>
              <a:ea typeface="+mn-ea"/>
            </a:endParaRPr>
          </a:p>
        </p:txBody>
      </p:sp>
      <p:sp>
        <p:nvSpPr>
          <p:cNvPr id="2" name="スライド番号プレースホルダー 1">
            <a:extLst>
              <a:ext uri="{FF2B5EF4-FFF2-40B4-BE49-F238E27FC236}">
                <a16:creationId xmlns:a16="http://schemas.microsoft.com/office/drawing/2014/main" id="{9CE82FB4-CEFC-4698-B45F-E98511E8DDF5}"/>
              </a:ext>
            </a:extLst>
          </p:cNvPr>
          <p:cNvSpPr>
            <a:spLocks noGrp="1"/>
          </p:cNvSpPr>
          <p:nvPr>
            <p:ph type="sldNum" sz="quarter" idx="12"/>
          </p:nvPr>
        </p:nvSpPr>
        <p:spPr/>
        <p:txBody>
          <a:bodyPr/>
          <a:lstStyle/>
          <a:p>
            <a:pPr>
              <a:defRPr/>
            </a:pPr>
            <a:fld id="{79880AA3-151B-4366-92A4-EF0E210BCF61}" type="slidenum">
              <a:rPr lang="ja-JP" altLang="en-US" smtClean="0"/>
              <a:pPr>
                <a:defRPr/>
              </a:pPr>
              <a:t>80</a:t>
            </a:fld>
            <a:endParaRPr lang="en-US" altLang="ja-JP" dirty="0"/>
          </a:p>
        </p:txBody>
      </p:sp>
      <p:graphicFrame>
        <p:nvGraphicFramePr>
          <p:cNvPr id="4" name="表 3">
            <a:extLst>
              <a:ext uri="{FF2B5EF4-FFF2-40B4-BE49-F238E27FC236}">
                <a16:creationId xmlns:a16="http://schemas.microsoft.com/office/drawing/2014/main" id="{1A0A3BFE-BAFC-44EB-B635-1878268FAD94}"/>
              </a:ext>
            </a:extLst>
          </p:cNvPr>
          <p:cNvGraphicFramePr>
            <a:graphicFrameLocks noGrp="1"/>
          </p:cNvGraphicFramePr>
          <p:nvPr/>
        </p:nvGraphicFramePr>
        <p:xfrm>
          <a:off x="387287" y="2175423"/>
          <a:ext cx="8913812" cy="2318516"/>
        </p:xfrm>
        <a:graphic>
          <a:graphicData uri="http://schemas.openxmlformats.org/drawingml/2006/table">
            <a:tbl>
              <a:tblPr/>
              <a:tblGrid>
                <a:gridCol w="370332">
                  <a:extLst>
                    <a:ext uri="{9D8B030D-6E8A-4147-A177-3AD203B41FA5}">
                      <a16:colId xmlns:a16="http://schemas.microsoft.com/office/drawing/2014/main" val="1635888180"/>
                    </a:ext>
                  </a:extLst>
                </a:gridCol>
                <a:gridCol w="1444736">
                  <a:extLst>
                    <a:ext uri="{9D8B030D-6E8A-4147-A177-3AD203B41FA5}">
                      <a16:colId xmlns:a16="http://schemas.microsoft.com/office/drawing/2014/main" val="926972073"/>
                    </a:ext>
                  </a:extLst>
                </a:gridCol>
                <a:gridCol w="591562">
                  <a:extLst>
                    <a:ext uri="{9D8B030D-6E8A-4147-A177-3AD203B41FA5}">
                      <a16:colId xmlns:a16="http://schemas.microsoft.com/office/drawing/2014/main" val="2301201089"/>
                    </a:ext>
                  </a:extLst>
                </a:gridCol>
                <a:gridCol w="591562">
                  <a:extLst>
                    <a:ext uri="{9D8B030D-6E8A-4147-A177-3AD203B41FA5}">
                      <a16:colId xmlns:a16="http://schemas.microsoft.com/office/drawing/2014/main" val="1605943282"/>
                    </a:ext>
                  </a:extLst>
                </a:gridCol>
                <a:gridCol w="591562">
                  <a:extLst>
                    <a:ext uri="{9D8B030D-6E8A-4147-A177-3AD203B41FA5}">
                      <a16:colId xmlns:a16="http://schemas.microsoft.com/office/drawing/2014/main" val="2246987913"/>
                    </a:ext>
                  </a:extLst>
                </a:gridCol>
                <a:gridCol w="591562">
                  <a:extLst>
                    <a:ext uri="{9D8B030D-6E8A-4147-A177-3AD203B41FA5}">
                      <a16:colId xmlns:a16="http://schemas.microsoft.com/office/drawing/2014/main" val="3793349834"/>
                    </a:ext>
                  </a:extLst>
                </a:gridCol>
                <a:gridCol w="591562">
                  <a:extLst>
                    <a:ext uri="{9D8B030D-6E8A-4147-A177-3AD203B41FA5}">
                      <a16:colId xmlns:a16="http://schemas.microsoft.com/office/drawing/2014/main" val="1980318057"/>
                    </a:ext>
                  </a:extLst>
                </a:gridCol>
                <a:gridCol w="591562">
                  <a:extLst>
                    <a:ext uri="{9D8B030D-6E8A-4147-A177-3AD203B41FA5}">
                      <a16:colId xmlns:a16="http://schemas.microsoft.com/office/drawing/2014/main" val="3353041070"/>
                    </a:ext>
                  </a:extLst>
                </a:gridCol>
                <a:gridCol w="591562">
                  <a:extLst>
                    <a:ext uri="{9D8B030D-6E8A-4147-A177-3AD203B41FA5}">
                      <a16:colId xmlns:a16="http://schemas.microsoft.com/office/drawing/2014/main" val="2198174149"/>
                    </a:ext>
                  </a:extLst>
                </a:gridCol>
                <a:gridCol w="591562">
                  <a:extLst>
                    <a:ext uri="{9D8B030D-6E8A-4147-A177-3AD203B41FA5}">
                      <a16:colId xmlns:a16="http://schemas.microsoft.com/office/drawing/2014/main" val="2291292999"/>
                    </a:ext>
                  </a:extLst>
                </a:gridCol>
                <a:gridCol w="591562">
                  <a:extLst>
                    <a:ext uri="{9D8B030D-6E8A-4147-A177-3AD203B41FA5}">
                      <a16:colId xmlns:a16="http://schemas.microsoft.com/office/drawing/2014/main" val="939666592"/>
                    </a:ext>
                  </a:extLst>
                </a:gridCol>
                <a:gridCol w="591562">
                  <a:extLst>
                    <a:ext uri="{9D8B030D-6E8A-4147-A177-3AD203B41FA5}">
                      <a16:colId xmlns:a16="http://schemas.microsoft.com/office/drawing/2014/main" val="1940622448"/>
                    </a:ext>
                  </a:extLst>
                </a:gridCol>
                <a:gridCol w="591562">
                  <a:extLst>
                    <a:ext uri="{9D8B030D-6E8A-4147-A177-3AD203B41FA5}">
                      <a16:colId xmlns:a16="http://schemas.microsoft.com/office/drawing/2014/main" val="1096185601"/>
                    </a:ext>
                  </a:extLst>
                </a:gridCol>
                <a:gridCol w="591562">
                  <a:extLst>
                    <a:ext uri="{9D8B030D-6E8A-4147-A177-3AD203B41FA5}">
                      <a16:colId xmlns:a16="http://schemas.microsoft.com/office/drawing/2014/main" val="531436167"/>
                    </a:ext>
                  </a:extLst>
                </a:gridCol>
              </a:tblGrid>
              <a:tr h="251332">
                <a:tc gridSpan="14">
                  <a:txBody>
                    <a:bodyPr/>
                    <a:lstStyle/>
                    <a:p>
                      <a:pPr algn="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257</a:t>
                      </a:r>
                    </a:p>
                  </a:txBody>
                  <a:tcPr marL="8615" marR="8615" marT="861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58059301"/>
                  </a:ext>
                </a:extLst>
              </a:tr>
              <a:tr h="251332">
                <a:tc gridSpan="2">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2009</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953876678"/>
                  </a:ext>
                </a:extLst>
              </a:tr>
              <a:tr h="289425">
                <a:tc gridSpan="2">
                  <a:txBody>
                    <a:bodyPr/>
                    <a:lstStyle/>
                    <a:p>
                      <a:pPr algn="ctr" fontAlgn="ctr"/>
                      <a:r>
                        <a:rPr lang="zh-TW"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子宮収縮薬使用事例</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2021392001"/>
                  </a:ext>
                </a:extLst>
              </a:tr>
              <a:tr h="241632">
                <a:tc gridSpan="2">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項目</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BFBFBF"/>
                    </a:solidFill>
                  </a:tcPr>
                </a:tc>
                <a:extLst>
                  <a:ext uri="{0D108BD9-81ED-4DB2-BD59-A6C34878D82A}">
                    <a16:rowId xmlns:a16="http://schemas.microsoft.com/office/drawing/2014/main" val="895196531"/>
                  </a:ext>
                </a:extLst>
              </a:tr>
              <a:tr h="279467">
                <a:tc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同意あり</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615" marR="8615" marT="8615"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38.6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69.8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62.2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67.3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90.2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93.0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698261527"/>
                  </a:ext>
                </a:extLst>
              </a:tr>
              <a:tr h="251332">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chemeClr val="bg1"/>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文書での同意</a:t>
                      </a:r>
                    </a:p>
                  </a:txBody>
                  <a:tcPr marL="8615" marR="8615" marT="8615"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22.7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30.2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32.4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30.6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51.2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53.5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3685958416"/>
                  </a:ext>
                </a:extLst>
              </a:tr>
              <a:tr h="251332">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口頭での同意</a:t>
                      </a:r>
                    </a:p>
                  </a:txBody>
                  <a:tcPr marL="8615" marR="8615" marT="8615"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15.9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39.5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29.7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36.7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39.0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39.5 </a:t>
                      </a:r>
                    </a:p>
                  </a:txBody>
                  <a:tcPr marL="8615" marR="8615" marT="861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8747400"/>
                  </a:ext>
                </a:extLst>
              </a:tr>
              <a:tr h="251332">
                <a:tc gridSpan="2">
                  <a:txBody>
                    <a:bodyPr/>
                    <a:lstStyle/>
                    <a:p>
                      <a:pPr algn="just"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同意なし</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4484252"/>
                  </a:ext>
                </a:extLst>
              </a:tr>
              <a:tr h="251332">
                <a:tc gridSpan="2">
                  <a:txBody>
                    <a:bodyPr/>
                    <a:lstStyle/>
                    <a:p>
                      <a:pPr algn="just"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同意不明</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59.1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30.2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37.8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32.7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9.8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7.0 </a:t>
                      </a:r>
                    </a:p>
                  </a:txBody>
                  <a:tcPr marL="8615" marR="8615" marT="8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3584403"/>
                  </a:ext>
                </a:extLst>
              </a:tr>
            </a:tbl>
          </a:graphicData>
        </a:graphic>
      </p:graphicFrame>
      <p:graphicFrame>
        <p:nvGraphicFramePr>
          <p:cNvPr id="5" name="表 4">
            <a:extLst>
              <a:ext uri="{FF2B5EF4-FFF2-40B4-BE49-F238E27FC236}">
                <a16:creationId xmlns:a16="http://schemas.microsoft.com/office/drawing/2014/main" id="{9C4F5873-01C3-421A-A3AF-772E4BBE01BE}"/>
              </a:ext>
            </a:extLst>
          </p:cNvPr>
          <p:cNvGraphicFramePr>
            <a:graphicFrameLocks noGrp="1"/>
          </p:cNvGraphicFramePr>
          <p:nvPr>
            <p:extLst>
              <p:ext uri="{D42A27DB-BD31-4B8C-83A1-F6EECF244321}">
                <p14:modId xmlns:p14="http://schemas.microsoft.com/office/powerpoint/2010/main" val="3832543895"/>
              </p:ext>
            </p:extLst>
          </p:nvPr>
        </p:nvGraphicFramePr>
        <p:xfrm>
          <a:off x="472838" y="4679729"/>
          <a:ext cx="9044288" cy="805667"/>
        </p:xfrm>
        <a:graphic>
          <a:graphicData uri="http://schemas.openxmlformats.org/drawingml/2006/table">
            <a:tbl>
              <a:tblPr/>
              <a:tblGrid>
                <a:gridCol w="375753">
                  <a:extLst>
                    <a:ext uri="{9D8B030D-6E8A-4147-A177-3AD203B41FA5}">
                      <a16:colId xmlns:a16="http://schemas.microsoft.com/office/drawing/2014/main" val="2349678850"/>
                    </a:ext>
                  </a:extLst>
                </a:gridCol>
                <a:gridCol w="8668535">
                  <a:extLst>
                    <a:ext uri="{9D8B030D-6E8A-4147-A177-3AD203B41FA5}">
                      <a16:colId xmlns:a16="http://schemas.microsoft.com/office/drawing/2014/main" val="2976980546"/>
                    </a:ext>
                  </a:extLst>
                </a:gridCol>
              </a:tblGrid>
              <a:tr h="230886">
                <a:tc>
                  <a:txBody>
                    <a:bodyPr/>
                    <a:lstStyle/>
                    <a:p>
                      <a:pPr algn="just"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lnL>
                      <a:noFill/>
                    </a:lnL>
                    <a:lnR>
                      <a:noFill/>
                    </a:lnR>
                    <a:lnT>
                      <a:noFill/>
                    </a:lnT>
                    <a:lnB>
                      <a:noFill/>
                    </a:lnB>
                  </a:tcPr>
                </a:tc>
                <a:tc>
                  <a:txBody>
                    <a:bodyPr/>
                    <a:lstStyle/>
                    <a:p>
                      <a:pPr algn="just"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「同意あり」は、子宮収縮薬使用についての説明と同意の有無に関して、文書、もしくは口頭で説明と同意があったことが記載されている事例である。</a:t>
                      </a:r>
                    </a:p>
                  </a:txBody>
                  <a:tcPr marL="8615" marR="8615" marT="8615" marB="0">
                    <a:lnL>
                      <a:noFill/>
                    </a:lnL>
                    <a:lnR>
                      <a:noFill/>
                    </a:lnR>
                    <a:lnT>
                      <a:noFill/>
                    </a:lnT>
                    <a:lnB>
                      <a:noFill/>
                    </a:lnB>
                  </a:tcPr>
                </a:tc>
                <a:extLst>
                  <a:ext uri="{0D108BD9-81ED-4DB2-BD59-A6C34878D82A}">
                    <a16:rowId xmlns:a16="http://schemas.microsoft.com/office/drawing/2014/main" val="3232185417"/>
                  </a:ext>
                </a:extLst>
              </a:tr>
              <a:tr h="230886">
                <a:tc>
                  <a:txBody>
                    <a:bodyPr/>
                    <a:lstStyle/>
                    <a:p>
                      <a:pPr algn="just"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lnL>
                      <a:noFill/>
                    </a:lnL>
                    <a:lnR>
                      <a:noFill/>
                    </a:lnR>
                    <a:lnT>
                      <a:noFill/>
                    </a:lnT>
                    <a:lnB>
                      <a:noFill/>
                    </a:lnB>
                  </a:tcPr>
                </a:tc>
                <a:tc>
                  <a:txBody>
                    <a:bodyPr/>
                    <a:lstStyle/>
                    <a:p>
                      <a:pPr algn="just"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「同意なし」は、説明と同意がなかったことが記載されている事例である。</a:t>
                      </a:r>
                    </a:p>
                  </a:txBody>
                  <a:tcPr marL="8615" marR="8615" marT="8615" marB="0">
                    <a:lnL>
                      <a:noFill/>
                    </a:lnL>
                    <a:lnR>
                      <a:noFill/>
                    </a:lnR>
                    <a:lnT>
                      <a:noFill/>
                    </a:lnT>
                    <a:lnB>
                      <a:noFill/>
                    </a:lnB>
                  </a:tcPr>
                </a:tc>
                <a:extLst>
                  <a:ext uri="{0D108BD9-81ED-4DB2-BD59-A6C34878D82A}">
                    <a16:rowId xmlns:a16="http://schemas.microsoft.com/office/drawing/2014/main" val="609746694"/>
                  </a:ext>
                </a:extLst>
              </a:tr>
              <a:tr h="332879">
                <a:tc>
                  <a:txBody>
                    <a:bodyPr/>
                    <a:lstStyle/>
                    <a:p>
                      <a:pPr algn="just"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615" marR="8615" marT="8615" marB="0">
                    <a:lnL>
                      <a:noFill/>
                    </a:lnL>
                    <a:lnR>
                      <a:noFill/>
                    </a:lnR>
                    <a:lnT>
                      <a:noFill/>
                    </a:lnT>
                    <a:lnB>
                      <a:noFill/>
                    </a:lnB>
                  </a:tcPr>
                </a:tc>
                <a:tc>
                  <a:txBody>
                    <a:bodyPr/>
                    <a:lstStyle/>
                    <a:p>
                      <a:pPr algn="just"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「同意不明」は、診療録に説明と同意に関する記載がない事例、説明を行った記載があるが、同意の記載がない事例、および分娩機関からの情報と家族からの情報に齟齬がある事例である。</a:t>
                      </a:r>
                    </a:p>
                  </a:txBody>
                  <a:tcPr marL="8615" marR="8615" marT="8615" marB="0">
                    <a:lnL>
                      <a:noFill/>
                    </a:lnL>
                    <a:lnR>
                      <a:noFill/>
                    </a:lnR>
                    <a:lnT>
                      <a:noFill/>
                    </a:lnT>
                    <a:lnB>
                      <a:noFill/>
                    </a:lnB>
                  </a:tcPr>
                </a:tc>
                <a:extLst>
                  <a:ext uri="{0D108BD9-81ED-4DB2-BD59-A6C34878D82A}">
                    <a16:rowId xmlns:a16="http://schemas.microsoft.com/office/drawing/2014/main" val="4117374802"/>
                  </a:ext>
                </a:extLst>
              </a:tr>
            </a:tbl>
          </a:graphicData>
        </a:graphic>
      </p:graphicFrame>
      <p:sp>
        <p:nvSpPr>
          <p:cNvPr id="10" name="Rectangle 2">
            <a:extLst>
              <a:ext uri="{FF2B5EF4-FFF2-40B4-BE49-F238E27FC236}">
                <a16:creationId xmlns:a16="http://schemas.microsoft.com/office/drawing/2014/main" id="{A176A794-507A-4C99-A9B3-ACA2F8C664E3}"/>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子宮収縮薬使用について⑤</a:t>
            </a:r>
          </a:p>
        </p:txBody>
      </p:sp>
    </p:spTree>
    <p:extLst>
      <p:ext uri="{BB962C8B-B14F-4D97-AF65-F5344CB8AC3E}">
        <p14:creationId xmlns:p14="http://schemas.microsoft.com/office/powerpoint/2010/main" val="1895862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66153" y="1250585"/>
            <a:ext cx="9172103" cy="5351850"/>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108881" y="33317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新生児蘇生について①</a:t>
            </a:r>
          </a:p>
        </p:txBody>
      </p:sp>
      <p:sp>
        <p:nvSpPr>
          <p:cNvPr id="9" name="正方形/長方形 1"/>
          <p:cNvSpPr>
            <a:spLocks noChangeArrowheads="1"/>
          </p:cNvSpPr>
          <p:nvPr/>
        </p:nvSpPr>
        <p:spPr bwMode="auto">
          <a:xfrm>
            <a:off x="487360" y="1472184"/>
            <a:ext cx="8929687" cy="49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indent="-342900" eaLnBrk="1" hangingPunct="1">
              <a:lnSpc>
                <a:spcPct val="120000"/>
              </a:lnSpc>
              <a:buFont typeface="HG丸ｺﾞｼｯｸM-PRO" panose="020F0600000000000000" pitchFamily="50" charset="-128"/>
              <a:buChar char="○"/>
            </a:pPr>
            <a:r>
              <a:rPr lang="ja-JP" altLang="en-US" sz="2400" dirty="0">
                <a:latin typeface="HG丸ｺﾞｼｯｸM-PRO" panose="020F0600000000000000" pitchFamily="50" charset="-128"/>
              </a:rPr>
              <a:t>本章の分析対象事例</a:t>
            </a:r>
            <a:r>
              <a:rPr lang="en-US" altLang="ja-JP" sz="2400" dirty="0">
                <a:latin typeface="HG丸ｺﾞｼｯｸM-PRO" panose="020F0600000000000000" pitchFamily="50" charset="-128"/>
              </a:rPr>
              <a:t>999</a:t>
            </a:r>
            <a:r>
              <a:rPr lang="ja-JP" altLang="en-US" sz="2400" dirty="0">
                <a:latin typeface="HG丸ｺﾞｼｯｸM-PRO" panose="020F0600000000000000" pitchFamily="50" charset="-128"/>
              </a:rPr>
              <a:t>件のうち、新生児蘇生についてでは、生後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分以内の時点で、心拍数</a:t>
            </a:r>
            <a:r>
              <a:rPr lang="en-US" altLang="ja-JP" sz="2400" dirty="0">
                <a:latin typeface="HG丸ｺﾞｼｯｸM-PRO" panose="020F0600000000000000" pitchFamily="50" charset="-128"/>
              </a:rPr>
              <a:t>100</a:t>
            </a:r>
            <a:r>
              <a:rPr lang="ja-JP" altLang="en-US" dirty="0">
                <a:latin typeface="HG丸ｺﾞｼｯｸM-PRO" panose="020F0600000000000000" pitchFamily="50" charset="-128"/>
              </a:rPr>
              <a:t>回</a:t>
            </a:r>
            <a:r>
              <a:rPr lang="en-US" altLang="ja-JP" dirty="0">
                <a:latin typeface="HG丸ｺﾞｼｯｸM-PRO" panose="020F0600000000000000" pitchFamily="50" charset="-128"/>
              </a:rPr>
              <a:t>/</a:t>
            </a:r>
            <a:r>
              <a:rPr lang="ja-JP" altLang="en-US" dirty="0">
                <a:latin typeface="HG丸ｺﾞｼｯｸM-PRO" panose="020F0600000000000000" pitchFamily="50" charset="-128"/>
              </a:rPr>
              <a:t>分</a:t>
            </a:r>
            <a:r>
              <a:rPr lang="ja-JP" altLang="en-US" sz="2400" dirty="0">
                <a:latin typeface="HG丸ｺﾞｼｯｸM-PRO" panose="020F0600000000000000" pitchFamily="50" charset="-128"/>
              </a:rPr>
              <a:t>未満、または自発呼吸なしの事例</a:t>
            </a:r>
            <a:r>
              <a:rPr lang="en-US" altLang="ja-JP" sz="2400" dirty="0">
                <a:latin typeface="HG丸ｺﾞｼｯｸM-PRO" panose="020F0600000000000000" pitchFamily="50" charset="-128"/>
              </a:rPr>
              <a:t>777</a:t>
            </a:r>
            <a:r>
              <a:rPr lang="ja-JP" altLang="en-US" sz="2400" dirty="0">
                <a:latin typeface="HG丸ｺﾞｼｯｸM-PRO" panose="020F0600000000000000" pitchFamily="50" charset="-128"/>
              </a:rPr>
              <a:t>件を分析対象とした。</a:t>
            </a:r>
            <a:endParaRPr lang="en-US" altLang="ja-JP" sz="2400" dirty="0">
              <a:latin typeface="HG丸ｺﾞｼｯｸM-PRO" panose="020F0600000000000000" pitchFamily="50" charset="-128"/>
            </a:endParaRPr>
          </a:p>
          <a:p>
            <a:pPr eaLnBrk="1" hangingPunct="1">
              <a:lnSpc>
                <a:spcPct val="120000"/>
              </a:lnSpc>
            </a:pPr>
            <a:endParaRPr lang="en-US" altLang="ja-JP" sz="2400" dirty="0">
              <a:latin typeface="HG丸ｺﾞｼｯｸM-PRO" panose="020F0600000000000000" pitchFamily="50" charset="-128"/>
            </a:endParaRPr>
          </a:p>
          <a:p>
            <a:pPr marL="342900" indent="-342900" hangingPunct="1">
              <a:lnSpc>
                <a:spcPct val="120000"/>
              </a:lnSpc>
              <a:buFont typeface="HG丸ｺﾞｼｯｸM-PRO" panose="020F0600000000000000" pitchFamily="50" charset="-128"/>
              <a:buChar char="○"/>
            </a:pPr>
            <a:r>
              <a:rPr lang="ja-JP" altLang="en-US" sz="2400" dirty="0">
                <a:latin typeface="HG丸ｺﾞｼｯｸM-PRO" panose="020F0600000000000000" pitchFamily="50" charset="-128"/>
              </a:rPr>
              <a:t>このうち、生後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分以内に人工呼吸が開始された事例の出生年別の内訳は</a:t>
            </a:r>
            <a:r>
              <a:rPr lang="en-US" altLang="ja-JP" sz="2400" dirty="0">
                <a:latin typeface="HG丸ｺﾞｼｯｸM-PRO" panose="020F0600000000000000" pitchFamily="50" charset="-128"/>
              </a:rPr>
              <a:t>2009</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63</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49.6</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 2010</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73</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63.5</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 2011</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87</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73.7</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2012</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111</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81.0%</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2013</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101</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74.3</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2014</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119</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82.6</a:t>
            </a:r>
            <a:r>
              <a:rPr lang="ja-JP" altLang="en-US" sz="2400" dirty="0">
                <a:latin typeface="HG丸ｺﾞｼｯｸM-PRO" panose="020F0600000000000000" pitchFamily="50" charset="-128"/>
              </a:rPr>
              <a:t>％）であり、</a:t>
            </a:r>
            <a:r>
              <a:rPr lang="en-US" altLang="ja-JP" sz="2400" dirty="0">
                <a:latin typeface="HG丸ｺﾞｼｯｸM-PRO" panose="020F0600000000000000" pitchFamily="50" charset="-128"/>
              </a:rPr>
              <a:t>2011</a:t>
            </a:r>
            <a:r>
              <a:rPr lang="ja-JP" altLang="en-US" sz="2400" dirty="0">
                <a:latin typeface="HG丸ｺﾞｼｯｸM-PRO" panose="020F0600000000000000" pitchFamily="50" charset="-128"/>
              </a:rPr>
              <a:t>年以降は</a:t>
            </a:r>
            <a:r>
              <a:rPr lang="en-US" altLang="ja-JP" sz="2400" dirty="0">
                <a:latin typeface="HG丸ｺﾞｼｯｸM-PRO" panose="020F0600000000000000" pitchFamily="50" charset="-128"/>
              </a:rPr>
              <a:t>7</a:t>
            </a:r>
            <a:r>
              <a:rPr lang="ja-JP" altLang="en-US" sz="2400" dirty="0">
                <a:latin typeface="HG丸ｺﾞｼｯｸM-PRO" panose="020F0600000000000000" pitchFamily="50" charset="-128"/>
              </a:rPr>
              <a:t>割以上を維持しているが、</a:t>
            </a:r>
            <a:r>
              <a:rPr lang="en-US" altLang="ja-JP" sz="2400" dirty="0">
                <a:latin typeface="HG丸ｺﾞｼｯｸM-PRO" panose="020F0600000000000000" pitchFamily="50" charset="-128"/>
              </a:rPr>
              <a:t>2014</a:t>
            </a:r>
            <a:r>
              <a:rPr lang="ja-JP" altLang="en-US" sz="2400" dirty="0">
                <a:latin typeface="HG丸ｺﾞｼｯｸM-PRO" panose="020F0600000000000000" pitchFamily="50" charset="-128"/>
              </a:rPr>
              <a:t>年においても生後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分以内に人工呼吸開始なし、および開始状況不明の事例は</a:t>
            </a:r>
            <a:r>
              <a:rPr lang="en-US" altLang="ja-JP" sz="2400" dirty="0">
                <a:latin typeface="HG丸ｺﾞｼｯｸM-PRO" panose="020F0600000000000000" pitchFamily="50" charset="-128"/>
              </a:rPr>
              <a:t>2</a:t>
            </a:r>
            <a:r>
              <a:rPr lang="ja-JP" altLang="en-US" sz="2400" dirty="0">
                <a:latin typeface="HG丸ｺﾞｼｯｸM-PRO" panose="020F0600000000000000" pitchFamily="50" charset="-128"/>
              </a:rPr>
              <a:t>割程度である。</a:t>
            </a:r>
            <a:endParaRPr lang="en-US" altLang="ja-JP" sz="24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0DC16ABF-677E-496A-9D80-E862BF1AFBF8}"/>
              </a:ext>
            </a:extLst>
          </p:cNvPr>
          <p:cNvSpPr>
            <a:spLocks noGrp="1"/>
          </p:cNvSpPr>
          <p:nvPr>
            <p:ph type="sldNum" sz="quarter" idx="12"/>
          </p:nvPr>
        </p:nvSpPr>
        <p:spPr/>
        <p:txBody>
          <a:bodyPr/>
          <a:lstStyle/>
          <a:p>
            <a:pPr>
              <a:defRPr/>
            </a:pPr>
            <a:fld id="{79880AA3-151B-4366-92A4-EF0E210BCF61}" type="slidenum">
              <a:rPr lang="ja-JP" altLang="en-US" smtClean="0"/>
              <a:pPr>
                <a:defRPr/>
              </a:pPr>
              <a:t>81</a:t>
            </a:fld>
            <a:endParaRPr lang="en-US" altLang="ja-JP" dirty="0"/>
          </a:p>
        </p:txBody>
      </p:sp>
    </p:spTree>
    <p:extLst>
      <p:ext uri="{BB962C8B-B14F-4D97-AF65-F5344CB8AC3E}">
        <p14:creationId xmlns:p14="http://schemas.microsoft.com/office/powerpoint/2010/main" val="278678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54054" y="1413570"/>
            <a:ext cx="9172103" cy="4968553"/>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6" name="Rectangle 2"/>
          <p:cNvSpPr txBox="1">
            <a:spLocks noChangeArrowheads="1"/>
          </p:cNvSpPr>
          <p:nvPr/>
        </p:nvSpPr>
        <p:spPr bwMode="auto">
          <a:xfrm>
            <a:off x="199678" y="1761664"/>
            <a:ext cx="5472608" cy="35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chemeClr val="tx2"/>
                </a:solidFill>
                <a:latin typeface="+mn-ea"/>
                <a:ea typeface="+mn-ea"/>
              </a:rPr>
              <a:t>表</a:t>
            </a:r>
            <a:r>
              <a:rPr lang="en-US" altLang="ja-JP" sz="1600" b="1" dirty="0">
                <a:solidFill>
                  <a:schemeClr val="tx2"/>
                </a:solidFill>
                <a:latin typeface="+mn-ea"/>
                <a:ea typeface="+mn-ea"/>
              </a:rPr>
              <a:t>4</a:t>
            </a:r>
            <a:r>
              <a:rPr lang="ja-JP" altLang="en-US" sz="1600" b="1" dirty="0">
                <a:solidFill>
                  <a:schemeClr val="tx2"/>
                </a:solidFill>
                <a:latin typeface="+mn-ea"/>
                <a:ea typeface="+mn-ea"/>
              </a:rPr>
              <a:t>－</a:t>
            </a:r>
            <a:r>
              <a:rPr lang="en-US" altLang="ja-JP" sz="1600" b="1" dirty="0">
                <a:solidFill>
                  <a:schemeClr val="tx2"/>
                </a:solidFill>
                <a:latin typeface="+mn-ea"/>
                <a:ea typeface="+mn-ea"/>
              </a:rPr>
              <a:t>Ⅳ</a:t>
            </a:r>
            <a:r>
              <a:rPr lang="ja-JP" altLang="en-US" sz="1600" b="1" dirty="0">
                <a:solidFill>
                  <a:schemeClr val="tx2"/>
                </a:solidFill>
                <a:latin typeface="+mn-ea"/>
                <a:ea typeface="+mn-ea"/>
              </a:rPr>
              <a:t>－</a:t>
            </a:r>
            <a:r>
              <a:rPr lang="en-US" altLang="ja-JP" sz="1600" b="1" dirty="0">
                <a:solidFill>
                  <a:schemeClr val="tx2"/>
                </a:solidFill>
                <a:latin typeface="+mn-ea"/>
                <a:ea typeface="+mn-ea"/>
              </a:rPr>
              <a:t>6</a:t>
            </a:r>
            <a:r>
              <a:rPr lang="ja-JP" altLang="en-US" sz="1600" b="1" dirty="0">
                <a:solidFill>
                  <a:schemeClr val="tx2"/>
                </a:solidFill>
                <a:latin typeface="+mn-ea"/>
                <a:ea typeface="+mn-ea"/>
              </a:rPr>
              <a:t>　生後１分以内の人工呼吸</a:t>
            </a:r>
            <a:r>
              <a:rPr lang="ja-JP" altLang="en-US" sz="1600" b="1" baseline="30000" dirty="0">
                <a:solidFill>
                  <a:schemeClr val="tx2"/>
                </a:solidFill>
                <a:latin typeface="+mn-ea"/>
                <a:ea typeface="+mn-ea"/>
              </a:rPr>
              <a:t>注１）</a:t>
            </a:r>
            <a:r>
              <a:rPr lang="ja-JP" altLang="en-US" sz="1600" b="1" dirty="0">
                <a:solidFill>
                  <a:schemeClr val="tx2"/>
                </a:solidFill>
                <a:latin typeface="+mn-ea"/>
                <a:ea typeface="+mn-ea"/>
              </a:rPr>
              <a:t>開始状況</a:t>
            </a:r>
          </a:p>
        </p:txBody>
      </p:sp>
      <p:sp>
        <p:nvSpPr>
          <p:cNvPr id="2" name="スライド番号プレースホルダー 1">
            <a:extLst>
              <a:ext uri="{FF2B5EF4-FFF2-40B4-BE49-F238E27FC236}">
                <a16:creationId xmlns:a16="http://schemas.microsoft.com/office/drawing/2014/main" id="{E754C220-278E-4BA7-96ED-5C42E60E1607}"/>
              </a:ext>
            </a:extLst>
          </p:cNvPr>
          <p:cNvSpPr>
            <a:spLocks noGrp="1"/>
          </p:cNvSpPr>
          <p:nvPr>
            <p:ph type="sldNum" sz="quarter" idx="12"/>
          </p:nvPr>
        </p:nvSpPr>
        <p:spPr/>
        <p:txBody>
          <a:bodyPr/>
          <a:lstStyle/>
          <a:p>
            <a:pPr>
              <a:defRPr/>
            </a:pPr>
            <a:fld id="{79880AA3-151B-4366-92A4-EF0E210BCF61}" type="slidenum">
              <a:rPr lang="ja-JP" altLang="en-US" smtClean="0"/>
              <a:pPr>
                <a:defRPr/>
              </a:pPr>
              <a:t>82</a:t>
            </a:fld>
            <a:endParaRPr lang="en-US" altLang="ja-JP" dirty="0"/>
          </a:p>
        </p:txBody>
      </p:sp>
      <p:sp>
        <p:nvSpPr>
          <p:cNvPr id="8" name="Rectangle 2">
            <a:extLst>
              <a:ext uri="{FF2B5EF4-FFF2-40B4-BE49-F238E27FC236}">
                <a16:creationId xmlns:a16="http://schemas.microsoft.com/office/drawing/2014/main" id="{4E3AEEC7-468A-4307-B440-31D50B46ED94}"/>
              </a:ext>
            </a:extLst>
          </p:cNvPr>
          <p:cNvSpPr txBox="1">
            <a:spLocks noChangeArrowheads="1"/>
          </p:cNvSpPr>
          <p:nvPr/>
        </p:nvSpPr>
        <p:spPr bwMode="auto">
          <a:xfrm>
            <a:off x="1108881" y="33317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新生児蘇生について②</a:t>
            </a:r>
          </a:p>
        </p:txBody>
      </p:sp>
      <p:graphicFrame>
        <p:nvGraphicFramePr>
          <p:cNvPr id="5" name="表 4">
            <a:extLst>
              <a:ext uri="{FF2B5EF4-FFF2-40B4-BE49-F238E27FC236}">
                <a16:creationId xmlns:a16="http://schemas.microsoft.com/office/drawing/2014/main" id="{ADC4D95E-68C3-41A8-9072-C33791D99543}"/>
              </a:ext>
            </a:extLst>
          </p:cNvPr>
          <p:cNvGraphicFramePr>
            <a:graphicFrameLocks noGrp="1"/>
          </p:cNvGraphicFramePr>
          <p:nvPr/>
        </p:nvGraphicFramePr>
        <p:xfrm>
          <a:off x="495299" y="2058276"/>
          <a:ext cx="8913813" cy="2705432"/>
        </p:xfrm>
        <a:graphic>
          <a:graphicData uri="http://schemas.openxmlformats.org/drawingml/2006/table">
            <a:tbl>
              <a:tblPr/>
              <a:tblGrid>
                <a:gridCol w="2535153">
                  <a:extLst>
                    <a:ext uri="{9D8B030D-6E8A-4147-A177-3AD203B41FA5}">
                      <a16:colId xmlns:a16="http://schemas.microsoft.com/office/drawing/2014/main" val="428263015"/>
                    </a:ext>
                  </a:extLst>
                </a:gridCol>
                <a:gridCol w="531555">
                  <a:extLst>
                    <a:ext uri="{9D8B030D-6E8A-4147-A177-3AD203B41FA5}">
                      <a16:colId xmlns:a16="http://schemas.microsoft.com/office/drawing/2014/main" val="3902115491"/>
                    </a:ext>
                  </a:extLst>
                </a:gridCol>
                <a:gridCol w="531555">
                  <a:extLst>
                    <a:ext uri="{9D8B030D-6E8A-4147-A177-3AD203B41FA5}">
                      <a16:colId xmlns:a16="http://schemas.microsoft.com/office/drawing/2014/main" val="111382303"/>
                    </a:ext>
                  </a:extLst>
                </a:gridCol>
                <a:gridCol w="531555">
                  <a:extLst>
                    <a:ext uri="{9D8B030D-6E8A-4147-A177-3AD203B41FA5}">
                      <a16:colId xmlns:a16="http://schemas.microsoft.com/office/drawing/2014/main" val="1190201723"/>
                    </a:ext>
                  </a:extLst>
                </a:gridCol>
                <a:gridCol w="531555">
                  <a:extLst>
                    <a:ext uri="{9D8B030D-6E8A-4147-A177-3AD203B41FA5}">
                      <a16:colId xmlns:a16="http://schemas.microsoft.com/office/drawing/2014/main" val="303986536"/>
                    </a:ext>
                  </a:extLst>
                </a:gridCol>
                <a:gridCol w="531555">
                  <a:extLst>
                    <a:ext uri="{9D8B030D-6E8A-4147-A177-3AD203B41FA5}">
                      <a16:colId xmlns:a16="http://schemas.microsoft.com/office/drawing/2014/main" val="1032139625"/>
                    </a:ext>
                  </a:extLst>
                </a:gridCol>
                <a:gridCol w="531555">
                  <a:extLst>
                    <a:ext uri="{9D8B030D-6E8A-4147-A177-3AD203B41FA5}">
                      <a16:colId xmlns:a16="http://schemas.microsoft.com/office/drawing/2014/main" val="586275159"/>
                    </a:ext>
                  </a:extLst>
                </a:gridCol>
                <a:gridCol w="531555">
                  <a:extLst>
                    <a:ext uri="{9D8B030D-6E8A-4147-A177-3AD203B41FA5}">
                      <a16:colId xmlns:a16="http://schemas.microsoft.com/office/drawing/2014/main" val="2519205102"/>
                    </a:ext>
                  </a:extLst>
                </a:gridCol>
                <a:gridCol w="531555">
                  <a:extLst>
                    <a:ext uri="{9D8B030D-6E8A-4147-A177-3AD203B41FA5}">
                      <a16:colId xmlns:a16="http://schemas.microsoft.com/office/drawing/2014/main" val="1943653100"/>
                    </a:ext>
                  </a:extLst>
                </a:gridCol>
                <a:gridCol w="531555">
                  <a:extLst>
                    <a:ext uri="{9D8B030D-6E8A-4147-A177-3AD203B41FA5}">
                      <a16:colId xmlns:a16="http://schemas.microsoft.com/office/drawing/2014/main" val="1685568468"/>
                    </a:ext>
                  </a:extLst>
                </a:gridCol>
                <a:gridCol w="531555">
                  <a:extLst>
                    <a:ext uri="{9D8B030D-6E8A-4147-A177-3AD203B41FA5}">
                      <a16:colId xmlns:a16="http://schemas.microsoft.com/office/drawing/2014/main" val="1556575483"/>
                    </a:ext>
                  </a:extLst>
                </a:gridCol>
                <a:gridCol w="531555">
                  <a:extLst>
                    <a:ext uri="{9D8B030D-6E8A-4147-A177-3AD203B41FA5}">
                      <a16:colId xmlns:a16="http://schemas.microsoft.com/office/drawing/2014/main" val="963706960"/>
                    </a:ext>
                  </a:extLst>
                </a:gridCol>
                <a:gridCol w="531555">
                  <a:extLst>
                    <a:ext uri="{9D8B030D-6E8A-4147-A177-3AD203B41FA5}">
                      <a16:colId xmlns:a16="http://schemas.microsoft.com/office/drawing/2014/main" val="375925494"/>
                    </a:ext>
                  </a:extLst>
                </a:gridCol>
              </a:tblGrid>
              <a:tr h="378403">
                <a:tc gridSpan="13">
                  <a:txBody>
                    <a:bodyPr/>
                    <a:lstStyle/>
                    <a:p>
                      <a:pPr algn="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777</a:t>
                      </a:r>
                    </a:p>
                  </a:txBody>
                  <a:tcPr marL="8294" marR="8294" marT="829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85515342"/>
                  </a:ext>
                </a:extLst>
              </a:tr>
              <a:tr h="378403">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2009</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132672224"/>
                  </a:ext>
                </a:extLst>
              </a:tr>
              <a:tr h="421826">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生後</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分以内に新生児蘇生処置が必要であった事例</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127</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115</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118</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137</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136</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144</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2696974230"/>
                  </a:ext>
                </a:extLst>
              </a:tr>
              <a:tr h="378403">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項目</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34755983"/>
                  </a:ext>
                </a:extLst>
              </a:tr>
              <a:tr h="378403">
                <a:tc>
                  <a:txBody>
                    <a:bodyPr/>
                    <a:lstStyle/>
                    <a:p>
                      <a:pPr algn="just"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生後</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分以内に人工呼吸開始</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49.6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73</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63.5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87</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73.7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111</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81.0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101</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74.3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119</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82.6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5010706"/>
                  </a:ext>
                </a:extLst>
              </a:tr>
              <a:tr h="378403">
                <a:tc>
                  <a:txBody>
                    <a:bodyPr/>
                    <a:lstStyle/>
                    <a:p>
                      <a:pPr algn="just"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生後</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分以内に人工呼吸開始なし</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15.7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12.2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13.6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8.8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14.7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11.1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3982452"/>
                  </a:ext>
                </a:extLst>
              </a:tr>
              <a:tr h="378403">
                <a:tc>
                  <a:txBody>
                    <a:bodyPr/>
                    <a:lstStyle/>
                    <a:p>
                      <a:pPr algn="just" fontAlgn="ctr"/>
                      <a:r>
                        <a:rPr lang="zh-TW"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人工呼吸開始状況不明</a:t>
                      </a:r>
                      <a:r>
                        <a:rPr lang="zh-TW"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zh-TW"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5</a:t>
                      </a:r>
                      <a:r>
                        <a:rPr lang="zh-TW"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34.6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24.3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12.7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10.2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11.0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6.3 </a:t>
                      </a:r>
                    </a:p>
                  </a:txBody>
                  <a:tcPr marL="8294" marR="8294" marT="8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7468208"/>
                  </a:ext>
                </a:extLst>
              </a:tr>
            </a:tbl>
          </a:graphicData>
        </a:graphic>
      </p:graphicFrame>
      <p:graphicFrame>
        <p:nvGraphicFramePr>
          <p:cNvPr id="9" name="表 8">
            <a:extLst>
              <a:ext uri="{FF2B5EF4-FFF2-40B4-BE49-F238E27FC236}">
                <a16:creationId xmlns:a16="http://schemas.microsoft.com/office/drawing/2014/main" id="{62C123E3-8D39-45BF-8FCA-42DDC3B17AF5}"/>
              </a:ext>
            </a:extLst>
          </p:cNvPr>
          <p:cNvGraphicFramePr>
            <a:graphicFrameLocks noGrp="1"/>
          </p:cNvGraphicFramePr>
          <p:nvPr/>
        </p:nvGraphicFramePr>
        <p:xfrm>
          <a:off x="507399" y="4890288"/>
          <a:ext cx="9042960" cy="1111460"/>
        </p:xfrm>
        <a:graphic>
          <a:graphicData uri="http://schemas.openxmlformats.org/drawingml/2006/table">
            <a:tbl>
              <a:tblPr/>
              <a:tblGrid>
                <a:gridCol w="9042960">
                  <a:extLst>
                    <a:ext uri="{9D8B030D-6E8A-4147-A177-3AD203B41FA5}">
                      <a16:colId xmlns:a16="http://schemas.microsoft.com/office/drawing/2014/main" val="2384509748"/>
                    </a:ext>
                  </a:extLst>
                </a:gridCol>
              </a:tblGrid>
              <a:tr h="222292">
                <a:tc>
                  <a:txBody>
                    <a:bodyPr/>
                    <a:lstStyle/>
                    <a:p>
                      <a:pPr algn="just"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）「人工呼吸」は、バッグ・マスクによる人工呼吸またはチューブ・バッグによる人工呼吸を集計し、マウス・ツー・マウスによる人工呼吸は除外している。</a:t>
                      </a:r>
                    </a:p>
                  </a:txBody>
                  <a:tcPr marL="8294" marR="8294" marT="8294" marB="0" anchor="ctr">
                    <a:lnL>
                      <a:noFill/>
                    </a:lnL>
                    <a:lnR>
                      <a:noFill/>
                    </a:lnR>
                    <a:lnT>
                      <a:noFill/>
                    </a:lnT>
                    <a:lnB>
                      <a:noFill/>
                    </a:lnB>
                  </a:tcPr>
                </a:tc>
                <a:extLst>
                  <a:ext uri="{0D108BD9-81ED-4DB2-BD59-A6C34878D82A}">
                    <a16:rowId xmlns:a16="http://schemas.microsoft.com/office/drawing/2014/main" val="2916170059"/>
                  </a:ext>
                </a:extLst>
              </a:tr>
              <a:tr h="222292">
                <a:tc>
                  <a:txBody>
                    <a:bodyPr/>
                    <a:lstStyle/>
                    <a:p>
                      <a:pPr algn="just"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）「生後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分以内に新生児蘇生処置が必要であった事例」は、生後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分以内の時点で、心拍数</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分未満、または自発呼吸なしの事例である。</a:t>
                      </a:r>
                    </a:p>
                  </a:txBody>
                  <a:tcPr marL="8294" marR="8294" marT="8294" marB="0" anchor="ctr">
                    <a:lnL>
                      <a:noFill/>
                    </a:lnL>
                    <a:lnR>
                      <a:noFill/>
                    </a:lnR>
                    <a:lnT>
                      <a:noFill/>
                    </a:lnT>
                    <a:lnB>
                      <a:noFill/>
                    </a:lnB>
                  </a:tcPr>
                </a:tc>
                <a:extLst>
                  <a:ext uri="{0D108BD9-81ED-4DB2-BD59-A6C34878D82A}">
                    <a16:rowId xmlns:a16="http://schemas.microsoft.com/office/drawing/2014/main" val="3413961008"/>
                  </a:ext>
                </a:extLst>
              </a:tr>
              <a:tr h="222292">
                <a:tc>
                  <a:txBody>
                    <a:bodyPr/>
                    <a:lstStyle/>
                    <a:p>
                      <a:pPr algn="just"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）「％」は、生後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分以内に新生児蘇生処置が必要であった事例に対する割合である。</a:t>
                      </a:r>
                    </a:p>
                  </a:txBody>
                  <a:tcPr marL="8294" marR="8294" marT="8294" marB="0" anchor="ctr">
                    <a:lnL>
                      <a:noFill/>
                    </a:lnL>
                    <a:lnR>
                      <a:noFill/>
                    </a:lnR>
                    <a:lnT>
                      <a:noFill/>
                    </a:lnT>
                    <a:lnB>
                      <a:noFill/>
                    </a:lnB>
                  </a:tcPr>
                </a:tc>
                <a:extLst>
                  <a:ext uri="{0D108BD9-81ED-4DB2-BD59-A6C34878D82A}">
                    <a16:rowId xmlns:a16="http://schemas.microsoft.com/office/drawing/2014/main" val="1948987804"/>
                  </a:ext>
                </a:extLst>
              </a:tr>
              <a:tr h="222292">
                <a:tc>
                  <a:txBody>
                    <a:bodyPr/>
                    <a:lstStyle/>
                    <a:p>
                      <a:pPr algn="just"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）「生後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分以内に人工呼吸開始」は、原因分析報告書において「生後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分に実施」等と記載された事例である。</a:t>
                      </a:r>
                    </a:p>
                  </a:txBody>
                  <a:tcPr marL="8294" marR="8294" marT="8294" marB="0" anchor="ctr">
                    <a:lnL>
                      <a:noFill/>
                    </a:lnL>
                    <a:lnR>
                      <a:noFill/>
                    </a:lnR>
                    <a:lnT>
                      <a:noFill/>
                    </a:lnT>
                    <a:lnB>
                      <a:noFill/>
                    </a:lnB>
                  </a:tcPr>
                </a:tc>
                <a:extLst>
                  <a:ext uri="{0D108BD9-81ED-4DB2-BD59-A6C34878D82A}">
                    <a16:rowId xmlns:a16="http://schemas.microsoft.com/office/drawing/2014/main" val="3924940516"/>
                  </a:ext>
                </a:extLst>
              </a:tr>
              <a:tr h="222292">
                <a:tc>
                  <a:txBody>
                    <a:bodyPr/>
                    <a:lstStyle/>
                    <a:p>
                      <a:pPr algn="just"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）「人工呼吸開始状況不明」は、人工呼吸の開始時刻について診療録等に記載がない事例である。</a:t>
                      </a:r>
                    </a:p>
                  </a:txBody>
                  <a:tcPr marL="8294" marR="8294" marT="8294" marB="0" anchor="ctr">
                    <a:lnL>
                      <a:noFill/>
                    </a:lnL>
                    <a:lnR>
                      <a:noFill/>
                    </a:lnR>
                    <a:lnT>
                      <a:noFill/>
                    </a:lnT>
                    <a:lnB>
                      <a:noFill/>
                    </a:lnB>
                  </a:tcPr>
                </a:tc>
                <a:extLst>
                  <a:ext uri="{0D108BD9-81ED-4DB2-BD59-A6C34878D82A}">
                    <a16:rowId xmlns:a16="http://schemas.microsoft.com/office/drawing/2014/main" val="1564215049"/>
                  </a:ext>
                </a:extLst>
              </a:tr>
            </a:tbl>
          </a:graphicData>
        </a:graphic>
      </p:graphicFrame>
    </p:spTree>
    <p:extLst>
      <p:ext uri="{BB962C8B-B14F-4D97-AF65-F5344CB8AC3E}">
        <p14:creationId xmlns:p14="http://schemas.microsoft.com/office/powerpoint/2010/main" val="36167975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321034" y="405458"/>
            <a:ext cx="5117882" cy="589170"/>
          </a:xfrm>
        </p:spPr>
        <p:txBody>
          <a:bodyPr/>
          <a:lstStyle/>
          <a:p>
            <a:pPr eaLnBrk="1" hangingPunct="1"/>
            <a:r>
              <a:rPr lang="ja-JP" altLang="en-US" sz="3200" dirty="0"/>
              <a:t>診療録等の記載について①</a:t>
            </a:r>
          </a:p>
        </p:txBody>
      </p:sp>
      <p:sp>
        <p:nvSpPr>
          <p:cNvPr id="83972" name="AutoShape 3"/>
          <p:cNvSpPr>
            <a:spLocks noChangeArrowheads="1"/>
          </p:cNvSpPr>
          <p:nvPr/>
        </p:nvSpPr>
        <p:spPr bwMode="auto">
          <a:xfrm>
            <a:off x="271463" y="1315591"/>
            <a:ext cx="9217025" cy="4922515"/>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○本章の分析対象事例</a:t>
            </a:r>
            <a:r>
              <a:rPr lang="en-US" altLang="ja-JP" sz="2400" dirty="0">
                <a:latin typeface="HG丸ｺﾞｼｯｸM-PRO" panose="020F0600000000000000" pitchFamily="50" charset="-128"/>
                <a:ea typeface="HG丸ｺﾞｼｯｸM-PRO" panose="020F0600000000000000" pitchFamily="50" charset="-128"/>
              </a:rPr>
              <a:t>999</a:t>
            </a:r>
            <a:r>
              <a:rPr lang="ja-JP" altLang="en-US" sz="2400" dirty="0">
                <a:latin typeface="HG丸ｺﾞｼｯｸM-PRO" panose="020F0600000000000000" pitchFamily="50" charset="-128"/>
                <a:ea typeface="HG丸ｺﾞｼｯｸM-PRO" panose="020F0600000000000000" pitchFamily="50" charset="-128"/>
              </a:rPr>
              <a:t>件のうち、診療録等の記載についてでは、診療行為等の実施内容が診療録に記載されていた事例</a:t>
            </a:r>
            <a:r>
              <a:rPr lang="en-US" altLang="ja-JP" sz="2400" dirty="0">
                <a:latin typeface="HG丸ｺﾞｼｯｸM-PRO" panose="020F0600000000000000" pitchFamily="50" charset="-128"/>
                <a:ea typeface="HG丸ｺﾞｼｯｸM-PRO" panose="020F0600000000000000" pitchFamily="50" charset="-128"/>
              </a:rPr>
              <a:t>999</a:t>
            </a:r>
            <a:r>
              <a:rPr lang="ja-JP" altLang="en-US" sz="2400" dirty="0">
                <a:latin typeface="HG丸ｺﾞｼｯｸM-PRO" panose="020F0600000000000000" pitchFamily="50" charset="-128"/>
                <a:ea typeface="HG丸ｺﾞｼｯｸM-PRO" panose="020F0600000000000000" pitchFamily="50" charset="-128"/>
              </a:rPr>
              <a:t>件を分析対象とした。</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○このうち、原因分析報告書で産科医療の質の向上を図るための評価がされた事例</a:t>
            </a:r>
            <a:r>
              <a:rPr lang="en-US" altLang="ja-JP" sz="2400" dirty="0">
                <a:latin typeface="HG丸ｺﾞｼｯｸM-PRO" panose="020F0600000000000000" pitchFamily="50" charset="-128"/>
                <a:ea typeface="HG丸ｺﾞｼｯｸM-PRO" panose="020F0600000000000000" pitchFamily="50" charset="-128"/>
              </a:rPr>
              <a:t>229</a:t>
            </a:r>
            <a:r>
              <a:rPr lang="ja-JP" altLang="en-US" sz="2400" dirty="0">
                <a:latin typeface="HG丸ｺﾞｼｯｸM-PRO" panose="020F0600000000000000" pitchFamily="50" charset="-128"/>
                <a:ea typeface="HG丸ｺﾞｼｯｸM-PRO" panose="020F0600000000000000" pitchFamily="50" charset="-128"/>
              </a:rPr>
              <a:t>件の出生年別の内訳は、</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25.5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31</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20.9</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2011</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43</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43</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2014</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21.0</a:t>
            </a:r>
            <a:r>
              <a:rPr lang="ja-JP" altLang="en-US" sz="2400" dirty="0">
                <a:latin typeface="HG丸ｺﾞｼｯｸM-PRO" panose="020F0600000000000000" pitchFamily="50" charset="-128"/>
                <a:ea typeface="HG丸ｺﾞｼｯｸM-PRO" panose="020F0600000000000000" pitchFamily="50" charset="-128"/>
              </a:rPr>
              <a:t>％）であり、２割程度を推移している。</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593608A2-8EFB-4AE3-8025-BA5FBFFCA63C}"/>
              </a:ext>
            </a:extLst>
          </p:cNvPr>
          <p:cNvSpPr>
            <a:spLocks noGrp="1"/>
          </p:cNvSpPr>
          <p:nvPr>
            <p:ph type="sldNum" sz="quarter" idx="12"/>
          </p:nvPr>
        </p:nvSpPr>
        <p:spPr/>
        <p:txBody>
          <a:bodyPr/>
          <a:lstStyle/>
          <a:p>
            <a:pPr>
              <a:defRPr/>
            </a:pPr>
            <a:fld id="{930F64EC-FE0A-4460-B896-894E0E1B6F85}" type="slidenum">
              <a:rPr lang="ja-JP" altLang="en-US" smtClean="0"/>
              <a:pPr>
                <a:defRPr/>
              </a:pPr>
              <a:t>83</a:t>
            </a:fld>
            <a:endParaRPr lang="en-US" altLang="ja-JP"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309081" y="1197546"/>
            <a:ext cx="9505950" cy="5408613"/>
          </a:xfrm>
          <a:prstGeom prst="roundRect">
            <a:avLst>
              <a:gd name="adj" fmla="val 9153"/>
            </a:avLst>
          </a:prstGeom>
          <a:gradFill rotWithShape="1">
            <a:gsLst>
              <a:gs pos="0">
                <a:srgbClr val="FFCCFF"/>
              </a:gs>
              <a:gs pos="50000">
                <a:srgbClr val="FFFFFF"/>
              </a:gs>
              <a:gs pos="100000">
                <a:srgbClr val="FFCCFF"/>
              </a:gs>
            </a:gsLst>
            <a:lin ang="2700000" scaled="1"/>
          </a:gra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5337" name="Rectangle 2"/>
          <p:cNvSpPr txBox="1">
            <a:spLocks noChangeArrowheads="1"/>
          </p:cNvSpPr>
          <p:nvPr/>
        </p:nvSpPr>
        <p:spPr bwMode="auto">
          <a:xfrm>
            <a:off x="487710" y="1193550"/>
            <a:ext cx="8496944" cy="2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chemeClr val="tx2"/>
                </a:solidFill>
                <a:latin typeface="+mn-ea"/>
                <a:ea typeface="+mn-ea"/>
              </a:rPr>
              <a:t>表</a:t>
            </a:r>
            <a:r>
              <a:rPr lang="en-US" altLang="ja-JP" sz="1600" b="1" dirty="0">
                <a:solidFill>
                  <a:schemeClr val="tx2"/>
                </a:solidFill>
                <a:latin typeface="+mn-ea"/>
                <a:ea typeface="+mn-ea"/>
              </a:rPr>
              <a:t>4</a:t>
            </a:r>
            <a:r>
              <a:rPr lang="ja-JP" altLang="en-US" sz="1600" b="1" dirty="0">
                <a:solidFill>
                  <a:schemeClr val="tx2"/>
                </a:solidFill>
                <a:latin typeface="+mn-ea"/>
                <a:ea typeface="+mn-ea"/>
              </a:rPr>
              <a:t>－</a:t>
            </a:r>
            <a:r>
              <a:rPr lang="en-US" altLang="ja-JP" sz="1600" b="1" dirty="0">
                <a:solidFill>
                  <a:schemeClr val="tx2"/>
                </a:solidFill>
                <a:latin typeface="+mn-ea"/>
                <a:ea typeface="+mn-ea"/>
              </a:rPr>
              <a:t>Ⅳ</a:t>
            </a:r>
            <a:r>
              <a:rPr lang="ja-JP" altLang="en-US" sz="1600" b="1" dirty="0">
                <a:solidFill>
                  <a:schemeClr val="tx2"/>
                </a:solidFill>
                <a:latin typeface="+mn-ea"/>
                <a:ea typeface="+mn-ea"/>
              </a:rPr>
              <a:t>－</a:t>
            </a:r>
            <a:r>
              <a:rPr lang="en-US" altLang="ja-JP" sz="1600" b="1" dirty="0">
                <a:solidFill>
                  <a:schemeClr val="tx2"/>
                </a:solidFill>
                <a:latin typeface="+mn-ea"/>
                <a:ea typeface="+mn-ea"/>
              </a:rPr>
              <a:t>7</a:t>
            </a:r>
            <a:r>
              <a:rPr lang="ja-JP" altLang="en-US" sz="1600" b="1" dirty="0">
                <a:solidFill>
                  <a:schemeClr val="tx2"/>
                </a:solidFill>
                <a:latin typeface="+mn-ea"/>
                <a:ea typeface="+mn-ea"/>
              </a:rPr>
              <a:t>　診療録等の記載に関して産科医療の質の向上を図るための評価がされた項目</a:t>
            </a:r>
          </a:p>
        </p:txBody>
      </p:sp>
      <p:sp>
        <p:nvSpPr>
          <p:cNvPr id="8" name="Rectangle 2"/>
          <p:cNvSpPr txBox="1">
            <a:spLocks noChangeArrowheads="1"/>
          </p:cNvSpPr>
          <p:nvPr/>
        </p:nvSpPr>
        <p:spPr>
          <a:xfrm>
            <a:off x="1420341" y="368233"/>
            <a:ext cx="7170738" cy="58896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診療録等の記載について②</a:t>
            </a:r>
          </a:p>
        </p:txBody>
      </p:sp>
      <p:sp>
        <p:nvSpPr>
          <p:cNvPr id="2" name="スライド番号プレースホルダー 1">
            <a:extLst>
              <a:ext uri="{FF2B5EF4-FFF2-40B4-BE49-F238E27FC236}">
                <a16:creationId xmlns:a16="http://schemas.microsoft.com/office/drawing/2014/main" id="{7DCF5F9B-C09D-44F5-AAA4-3B3B855ECC30}"/>
              </a:ext>
            </a:extLst>
          </p:cNvPr>
          <p:cNvSpPr>
            <a:spLocks noGrp="1"/>
          </p:cNvSpPr>
          <p:nvPr>
            <p:ph type="sldNum" sz="quarter" idx="12"/>
          </p:nvPr>
        </p:nvSpPr>
        <p:spPr/>
        <p:txBody>
          <a:bodyPr/>
          <a:lstStyle/>
          <a:p>
            <a:pPr>
              <a:defRPr/>
            </a:pPr>
            <a:fld id="{79880AA3-151B-4366-92A4-EF0E210BCF61}" type="slidenum">
              <a:rPr lang="ja-JP" altLang="en-US" smtClean="0"/>
              <a:pPr>
                <a:defRPr/>
              </a:pPr>
              <a:t>84</a:t>
            </a:fld>
            <a:endParaRPr lang="en-US" altLang="ja-JP" dirty="0"/>
          </a:p>
        </p:txBody>
      </p:sp>
      <p:graphicFrame>
        <p:nvGraphicFramePr>
          <p:cNvPr id="4" name="表 3">
            <a:extLst>
              <a:ext uri="{FF2B5EF4-FFF2-40B4-BE49-F238E27FC236}">
                <a16:creationId xmlns:a16="http://schemas.microsoft.com/office/drawing/2014/main" id="{DC520E4D-30A7-4D81-B1D6-71C2879E8488}"/>
              </a:ext>
            </a:extLst>
          </p:cNvPr>
          <p:cNvGraphicFramePr>
            <a:graphicFrameLocks noGrp="1"/>
          </p:cNvGraphicFramePr>
          <p:nvPr>
            <p:extLst>
              <p:ext uri="{D42A27DB-BD31-4B8C-83A1-F6EECF244321}">
                <p14:modId xmlns:p14="http://schemas.microsoft.com/office/powerpoint/2010/main" val="3563981232"/>
              </p:ext>
            </p:extLst>
          </p:nvPr>
        </p:nvGraphicFramePr>
        <p:xfrm>
          <a:off x="504428" y="1498228"/>
          <a:ext cx="9090908" cy="4100800"/>
        </p:xfrm>
        <a:graphic>
          <a:graphicData uri="http://schemas.openxmlformats.org/drawingml/2006/table">
            <a:tbl>
              <a:tblPr/>
              <a:tblGrid>
                <a:gridCol w="363727">
                  <a:extLst>
                    <a:ext uri="{9D8B030D-6E8A-4147-A177-3AD203B41FA5}">
                      <a16:colId xmlns:a16="http://schemas.microsoft.com/office/drawing/2014/main" val="2505045237"/>
                    </a:ext>
                  </a:extLst>
                </a:gridCol>
                <a:gridCol w="371556">
                  <a:extLst>
                    <a:ext uri="{9D8B030D-6E8A-4147-A177-3AD203B41FA5}">
                      <a16:colId xmlns:a16="http://schemas.microsoft.com/office/drawing/2014/main" val="1191228031"/>
                    </a:ext>
                  </a:extLst>
                </a:gridCol>
                <a:gridCol w="550158">
                  <a:extLst>
                    <a:ext uri="{9D8B030D-6E8A-4147-A177-3AD203B41FA5}">
                      <a16:colId xmlns:a16="http://schemas.microsoft.com/office/drawing/2014/main" val="3404330281"/>
                    </a:ext>
                  </a:extLst>
                </a:gridCol>
                <a:gridCol w="118643">
                  <a:extLst>
                    <a:ext uri="{9D8B030D-6E8A-4147-A177-3AD203B41FA5}">
                      <a16:colId xmlns:a16="http://schemas.microsoft.com/office/drawing/2014/main" val="3552100186"/>
                    </a:ext>
                  </a:extLst>
                </a:gridCol>
                <a:gridCol w="584332">
                  <a:extLst>
                    <a:ext uri="{9D8B030D-6E8A-4147-A177-3AD203B41FA5}">
                      <a16:colId xmlns:a16="http://schemas.microsoft.com/office/drawing/2014/main" val="815210330"/>
                    </a:ext>
                  </a:extLst>
                </a:gridCol>
                <a:gridCol w="702976">
                  <a:extLst>
                    <a:ext uri="{9D8B030D-6E8A-4147-A177-3AD203B41FA5}">
                      <a16:colId xmlns:a16="http://schemas.microsoft.com/office/drawing/2014/main" val="8445187"/>
                    </a:ext>
                  </a:extLst>
                </a:gridCol>
                <a:gridCol w="533293">
                  <a:extLst>
                    <a:ext uri="{9D8B030D-6E8A-4147-A177-3AD203B41FA5}">
                      <a16:colId xmlns:a16="http://schemas.microsoft.com/office/drawing/2014/main" val="2185240431"/>
                    </a:ext>
                  </a:extLst>
                </a:gridCol>
                <a:gridCol w="533293">
                  <a:extLst>
                    <a:ext uri="{9D8B030D-6E8A-4147-A177-3AD203B41FA5}">
                      <a16:colId xmlns:a16="http://schemas.microsoft.com/office/drawing/2014/main" val="3625123972"/>
                    </a:ext>
                  </a:extLst>
                </a:gridCol>
                <a:gridCol w="533293">
                  <a:extLst>
                    <a:ext uri="{9D8B030D-6E8A-4147-A177-3AD203B41FA5}">
                      <a16:colId xmlns:a16="http://schemas.microsoft.com/office/drawing/2014/main" val="2008026453"/>
                    </a:ext>
                  </a:extLst>
                </a:gridCol>
                <a:gridCol w="533293">
                  <a:extLst>
                    <a:ext uri="{9D8B030D-6E8A-4147-A177-3AD203B41FA5}">
                      <a16:colId xmlns:a16="http://schemas.microsoft.com/office/drawing/2014/main" val="949271224"/>
                    </a:ext>
                  </a:extLst>
                </a:gridCol>
                <a:gridCol w="533293">
                  <a:extLst>
                    <a:ext uri="{9D8B030D-6E8A-4147-A177-3AD203B41FA5}">
                      <a16:colId xmlns:a16="http://schemas.microsoft.com/office/drawing/2014/main" val="1645511061"/>
                    </a:ext>
                  </a:extLst>
                </a:gridCol>
                <a:gridCol w="533293">
                  <a:extLst>
                    <a:ext uri="{9D8B030D-6E8A-4147-A177-3AD203B41FA5}">
                      <a16:colId xmlns:a16="http://schemas.microsoft.com/office/drawing/2014/main" val="1232555004"/>
                    </a:ext>
                  </a:extLst>
                </a:gridCol>
                <a:gridCol w="533293">
                  <a:extLst>
                    <a:ext uri="{9D8B030D-6E8A-4147-A177-3AD203B41FA5}">
                      <a16:colId xmlns:a16="http://schemas.microsoft.com/office/drawing/2014/main" val="3793515853"/>
                    </a:ext>
                  </a:extLst>
                </a:gridCol>
                <a:gridCol w="533293">
                  <a:extLst>
                    <a:ext uri="{9D8B030D-6E8A-4147-A177-3AD203B41FA5}">
                      <a16:colId xmlns:a16="http://schemas.microsoft.com/office/drawing/2014/main" val="2756179571"/>
                    </a:ext>
                  </a:extLst>
                </a:gridCol>
                <a:gridCol w="533293">
                  <a:extLst>
                    <a:ext uri="{9D8B030D-6E8A-4147-A177-3AD203B41FA5}">
                      <a16:colId xmlns:a16="http://schemas.microsoft.com/office/drawing/2014/main" val="712004723"/>
                    </a:ext>
                  </a:extLst>
                </a:gridCol>
                <a:gridCol w="533293">
                  <a:extLst>
                    <a:ext uri="{9D8B030D-6E8A-4147-A177-3AD203B41FA5}">
                      <a16:colId xmlns:a16="http://schemas.microsoft.com/office/drawing/2014/main" val="1642030759"/>
                    </a:ext>
                  </a:extLst>
                </a:gridCol>
                <a:gridCol w="533293">
                  <a:extLst>
                    <a:ext uri="{9D8B030D-6E8A-4147-A177-3AD203B41FA5}">
                      <a16:colId xmlns:a16="http://schemas.microsoft.com/office/drawing/2014/main" val="2961497894"/>
                    </a:ext>
                  </a:extLst>
                </a:gridCol>
                <a:gridCol w="533293">
                  <a:extLst>
                    <a:ext uri="{9D8B030D-6E8A-4147-A177-3AD203B41FA5}">
                      <a16:colId xmlns:a16="http://schemas.microsoft.com/office/drawing/2014/main" val="1354158665"/>
                    </a:ext>
                  </a:extLst>
                </a:gridCol>
              </a:tblGrid>
              <a:tr h="233056">
                <a:tc gridSpan="3">
                  <a:txBody>
                    <a:bodyPr/>
                    <a:lstStyle/>
                    <a:p>
                      <a:pPr algn="l"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重複あり</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対象数＝</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999</a:t>
                      </a:r>
                    </a:p>
                  </a:txBody>
                  <a:tcPr marL="8006" marR="8006" marT="80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832633970"/>
                  </a:ext>
                </a:extLst>
              </a:tr>
              <a:tr h="233056">
                <a:tc gridSpan="6">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2009</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1519494566"/>
                  </a:ext>
                </a:extLst>
              </a:tr>
              <a:tr h="233056">
                <a:tc gridSpan="6">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分析対象数</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149</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148</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154</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184</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183</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181</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2138881998"/>
                  </a:ext>
                </a:extLst>
              </a:tr>
              <a:tr h="405964">
                <a:tc gridSpan="6">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産科医療の質の向上を図るための評価がされた項目</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01166269"/>
                  </a:ext>
                </a:extLst>
              </a:tr>
              <a:tr h="233056">
                <a:tc gridSpan="6">
                  <a:txBody>
                    <a:bodyPr/>
                    <a:lstStyle/>
                    <a:p>
                      <a:pPr algn="just"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診療録等の記載</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25.5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20.9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23.4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23.4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23.5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21.0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2849622413"/>
                  </a:ext>
                </a:extLst>
              </a:tr>
              <a:tr h="233056">
                <a:tc rowSpan="11">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診療録等の記載に関する項目</a:t>
                      </a:r>
                    </a:p>
                  </a:txBody>
                  <a:tcPr marL="8006" marR="8006" marT="800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外来</a:t>
                      </a:r>
                      <a:b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診療録</a:t>
                      </a:r>
                    </a:p>
                  </a:txBody>
                  <a:tcPr marL="8006" marR="8006" marT="800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4">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妊娠中の検査の結果</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妊娠中の検査の結果</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4.3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842335288"/>
                  </a:ext>
                </a:extLst>
              </a:tr>
              <a:tr h="233056">
                <a:tc vMerge="1">
                  <a:txBody>
                    <a:bodyPr/>
                    <a:lstStyle/>
                    <a:p>
                      <a:endParaRPr kumimoji="1" lang="ja-JP" altLang="en-US"/>
                    </a:p>
                  </a:txBody>
                  <a:tcPr/>
                </a:tc>
                <a:tc vMerge="1">
                  <a:txBody>
                    <a:bodyPr/>
                    <a:lstStyle/>
                    <a:p>
                      <a:endParaRPr kumimoji="1" lang="ja-JP" altLang="en-US"/>
                    </a:p>
                  </a:txBody>
                  <a:tcPr/>
                </a:tc>
                <a:tc gridSpan="4">
                  <a:txBody>
                    <a:bodyPr/>
                    <a:lstStyle/>
                    <a:p>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来院指示や保健指導</a:t>
                      </a:r>
                      <a:endParaRPr kumimoji="1" lang="ja-JP" altLang="en-US" dirty="0"/>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来院指示や保健指導</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1.9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4287278410"/>
                  </a:ext>
                </a:extLst>
              </a:tr>
              <a:tr h="233056">
                <a:tc vMerge="1">
                  <a:txBody>
                    <a:bodyPr/>
                    <a:lstStyle/>
                    <a:p>
                      <a:endParaRPr kumimoji="1" lang="ja-JP" altLang="en-US"/>
                    </a:p>
                  </a:txBody>
                  <a:tcPr/>
                </a:tc>
                <a:tc vMerge="1">
                  <a:txBody>
                    <a:bodyPr/>
                    <a:lstStyle/>
                    <a:p>
                      <a:endParaRPr kumimoji="1" lang="ja-JP" altLang="en-US"/>
                    </a:p>
                  </a:txBody>
                  <a:tcPr/>
                </a:tc>
                <a:tc gridSpan="4">
                  <a:txBody>
                    <a:bodyPr/>
                    <a:lstStyle/>
                    <a:p>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妊産婦に関する基本情報</a:t>
                      </a:r>
                      <a:endParaRPr kumimoji="1" lang="ja-JP" altLang="en-US"/>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妊産婦に関する基本情報</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1.3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0.6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13287610"/>
                  </a:ext>
                </a:extLst>
              </a:tr>
              <a:tr h="233056">
                <a:tc vMerge="1">
                  <a:txBody>
                    <a:bodyPr/>
                    <a:lstStyle/>
                    <a:p>
                      <a:endParaRPr kumimoji="1" lang="ja-JP" altLang="en-US"/>
                    </a:p>
                  </a:txBody>
                  <a:tcPr/>
                </a:tc>
                <a:tc rowSpan="6">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入院診療録</a:t>
                      </a:r>
                    </a:p>
                  </a:txBody>
                  <a:tcPr marL="8006" marR="8006" marT="800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grid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分娩記録</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hMerge="1">
                  <a:txBody>
                    <a:bodyPr/>
                    <a:lstStyle/>
                    <a:p>
                      <a:pPr algn="just"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分娩記録</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分娩進行</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分娩進行</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10.1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5.4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563128035"/>
                  </a:ext>
                </a:extLst>
              </a:tr>
              <a:tr h="233056">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胎児心拍数</a:t>
                      </a:r>
                      <a:endParaRPr kumimoji="1" lang="ja-JP" altLang="en-US"/>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胎児心拍数</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5.4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4.1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5.8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4.3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173980175"/>
                  </a:ext>
                </a:extLst>
              </a:tr>
              <a:tr h="233056">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薬剤投与</a:t>
                      </a:r>
                      <a:endParaRPr kumimoji="1" lang="ja-JP" altLang="en-US"/>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薬剤投与</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3.4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1.9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3.9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754604277"/>
                  </a:ext>
                </a:extLst>
              </a:tr>
              <a:tr h="233056">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処置</a:t>
                      </a:r>
                      <a:endParaRPr kumimoji="1" lang="ja-JP" altLang="en-US"/>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処置</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5.8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4123129517"/>
                  </a:ext>
                </a:extLst>
              </a:tr>
              <a:tr h="259144">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胎児付属物所見</a:t>
                      </a:r>
                      <a:endParaRPr kumimoji="1" lang="ja-JP" altLang="en-US"/>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胎児付属物所見</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0.5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8006" marR="8006" marT="800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43093692"/>
                  </a:ext>
                </a:extLst>
              </a:tr>
              <a:tr h="405964">
                <a:tc vMerge="1">
                  <a:txBody>
                    <a:bodyPr/>
                    <a:lstStyle/>
                    <a:p>
                      <a:endParaRPr kumimoji="1" lang="ja-JP" altLang="en-US"/>
                    </a:p>
                  </a:txBody>
                  <a:tcPr/>
                </a:tc>
                <a:tc vMerge="1">
                  <a:txBody>
                    <a:bodyPr/>
                    <a:lstStyle/>
                    <a:p>
                      <a:endParaRPr kumimoji="1" lang="ja-JP" altLang="en-US"/>
                    </a:p>
                  </a:txBody>
                  <a:tcPr/>
                </a:tc>
                <a:tc gridSpan="2">
                  <a:txBody>
                    <a:bodyPr/>
                    <a:lstStyle/>
                    <a:p>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新生児の記録</a:t>
                      </a:r>
                      <a:endParaRPr kumimoji="1" lang="ja-JP" altLang="en-US" dirty="0"/>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just"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新生児の記録</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新生児の状態や蘇生の方法</a:t>
                      </a:r>
                      <a:endParaRPr kumimoji="1" lang="ja-JP" altLang="en-US" dirty="0"/>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just"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新生児の状態や蘇生の方法</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8.7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6.8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8.4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5.4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3.8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6.6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8917509"/>
                  </a:ext>
                </a:extLst>
              </a:tr>
              <a:tr h="233056">
                <a:tc vMerge="1">
                  <a:txBody>
                    <a:bodyPr/>
                    <a:lstStyle/>
                    <a:p>
                      <a:endParaRPr kumimoji="1" lang="ja-JP" altLang="en-US"/>
                    </a:p>
                  </a:txBody>
                  <a:tcPr/>
                </a:tc>
                <a:tc gridSpan="5">
                  <a:txBody>
                    <a:bodyPr/>
                    <a:lstStyle/>
                    <a:p>
                      <a:pPr algn="just"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説明と同意</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4.9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3.9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2531015"/>
                  </a:ext>
                </a:extLst>
              </a:tr>
              <a:tr h="233056">
                <a:tc vMerge="1">
                  <a:txBody>
                    <a:bodyPr/>
                    <a:lstStyle/>
                    <a:p>
                      <a:endParaRPr kumimoji="1" lang="ja-JP" altLang="en-US"/>
                    </a:p>
                  </a:txBody>
                  <a:tcPr/>
                </a:tc>
                <a:tc gridSpan="5">
                  <a:txBody>
                    <a:bodyPr/>
                    <a:lstStyle/>
                    <a:p>
                      <a:pPr algn="just"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その他</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4.9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8006" marR="8006" marT="8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210050"/>
                  </a:ext>
                </a:extLst>
              </a:tr>
            </a:tbl>
          </a:graphicData>
        </a:graphic>
      </p:graphicFrame>
      <p:graphicFrame>
        <p:nvGraphicFramePr>
          <p:cNvPr id="5" name="表 4">
            <a:extLst>
              <a:ext uri="{FF2B5EF4-FFF2-40B4-BE49-F238E27FC236}">
                <a16:creationId xmlns:a16="http://schemas.microsoft.com/office/drawing/2014/main" id="{4EC1ED60-299D-4256-8E1C-C11D360AB72F}"/>
              </a:ext>
            </a:extLst>
          </p:cNvPr>
          <p:cNvGraphicFramePr>
            <a:graphicFrameLocks noGrp="1"/>
          </p:cNvGraphicFramePr>
          <p:nvPr/>
        </p:nvGraphicFramePr>
        <p:xfrm>
          <a:off x="631726" y="5662042"/>
          <a:ext cx="8913813" cy="894350"/>
        </p:xfrm>
        <a:graphic>
          <a:graphicData uri="http://schemas.openxmlformats.org/drawingml/2006/table">
            <a:tbl>
              <a:tblPr/>
              <a:tblGrid>
                <a:gridCol w="299175">
                  <a:extLst>
                    <a:ext uri="{9D8B030D-6E8A-4147-A177-3AD203B41FA5}">
                      <a16:colId xmlns:a16="http://schemas.microsoft.com/office/drawing/2014/main" val="4231361074"/>
                    </a:ext>
                  </a:extLst>
                </a:gridCol>
                <a:gridCol w="8614638">
                  <a:extLst>
                    <a:ext uri="{9D8B030D-6E8A-4147-A177-3AD203B41FA5}">
                      <a16:colId xmlns:a16="http://schemas.microsoft.com/office/drawing/2014/main" val="3507246493"/>
                    </a:ext>
                  </a:extLst>
                </a:gridCol>
              </a:tblGrid>
              <a:tr h="214572">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006" marR="8006" marT="8006" marB="0">
                    <a:lnL>
                      <a:noFill/>
                    </a:lnL>
                    <a:lnR>
                      <a:noFill/>
                    </a:lnR>
                    <a:lnT>
                      <a:noFill/>
                    </a:lnT>
                    <a:lnB>
                      <a:noFill/>
                    </a:lnB>
                  </a:tcPr>
                </a:tc>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「％」は、分析対象事例に対する割合である。</a:t>
                      </a:r>
                    </a:p>
                  </a:txBody>
                  <a:tcPr marL="8006" marR="8006" marT="8006" marB="0">
                    <a:lnL>
                      <a:noFill/>
                    </a:lnL>
                    <a:lnR>
                      <a:noFill/>
                    </a:lnR>
                    <a:lnT>
                      <a:noFill/>
                    </a:lnT>
                    <a:lnB>
                      <a:noFill/>
                    </a:lnB>
                  </a:tcPr>
                </a:tc>
                <a:extLst>
                  <a:ext uri="{0D108BD9-81ED-4DB2-BD59-A6C34878D82A}">
                    <a16:rowId xmlns:a16="http://schemas.microsoft.com/office/drawing/2014/main" val="1749379200"/>
                  </a:ext>
                </a:extLst>
              </a:tr>
              <a:tr h="320257">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006" marR="8006" marT="8006" marB="0">
                    <a:lnL>
                      <a:noFill/>
                    </a:lnL>
                    <a:lnR>
                      <a:noFill/>
                    </a:lnR>
                    <a:lnT>
                      <a:noFill/>
                    </a:lnT>
                    <a:lnB>
                      <a:noFill/>
                    </a:lnB>
                  </a:tcPr>
                </a:tc>
                <a:tc>
                  <a:txBody>
                    <a:bodyPr/>
                    <a:lstStyle/>
                    <a:p>
                      <a:pPr algn="just"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説明と同意」は、骨盤位の分娩様式、緊急帝王切開に関する説明などについて原因分析報告書にて診療録等の記載に関する産科医療の質の向上を図るための評価がされた項目を集計したものであり、子宮収縮薬に関する説明と同意については表</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Ⅳ</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において原因分析報告書の「事例の概要」に関する記載をもとに集計している。</a:t>
                      </a:r>
                    </a:p>
                  </a:txBody>
                  <a:tcPr marL="8006" marR="8006" marT="8006" marB="0">
                    <a:lnL>
                      <a:noFill/>
                    </a:lnL>
                    <a:lnR>
                      <a:noFill/>
                    </a:lnR>
                    <a:lnT>
                      <a:noFill/>
                    </a:lnT>
                    <a:lnB>
                      <a:noFill/>
                    </a:lnB>
                  </a:tcPr>
                </a:tc>
                <a:extLst>
                  <a:ext uri="{0D108BD9-81ED-4DB2-BD59-A6C34878D82A}">
                    <a16:rowId xmlns:a16="http://schemas.microsoft.com/office/drawing/2014/main" val="151077516"/>
                  </a:ext>
                </a:extLst>
              </a:tr>
              <a:tr h="214572">
                <a:tc>
                  <a:txBody>
                    <a:bodyPr/>
                    <a:lstStyle/>
                    <a:p>
                      <a:pPr algn="just"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006" marR="8006" marT="8006" marB="0">
                    <a:lnL>
                      <a:noFill/>
                    </a:lnL>
                    <a:lnR>
                      <a:noFill/>
                    </a:lnR>
                    <a:lnT>
                      <a:noFill/>
                    </a:lnT>
                    <a:lnB>
                      <a:noFill/>
                    </a:lnB>
                  </a:tcPr>
                </a:tc>
                <a:tc>
                  <a:txBody>
                    <a:bodyPr/>
                    <a:lstStyle/>
                    <a:p>
                      <a:pPr algn="just"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「その他」は、主な内容として、正確な用語での記載、時系列での記載や正確な時刻の記載などがある。</a:t>
                      </a:r>
                    </a:p>
                  </a:txBody>
                  <a:tcPr marL="8006" marR="8006" marT="8006" marB="0">
                    <a:lnL>
                      <a:noFill/>
                    </a:lnL>
                    <a:lnR>
                      <a:noFill/>
                    </a:lnR>
                    <a:lnT>
                      <a:noFill/>
                    </a:lnT>
                    <a:lnB>
                      <a:noFill/>
                    </a:lnB>
                  </a:tcPr>
                </a:tc>
                <a:extLst>
                  <a:ext uri="{0D108BD9-81ED-4DB2-BD59-A6C34878D82A}">
                    <a16:rowId xmlns:a16="http://schemas.microsoft.com/office/drawing/2014/main" val="3700667242"/>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936587" y="405458"/>
            <a:ext cx="3886776" cy="589170"/>
          </a:xfrm>
        </p:spPr>
        <p:txBody>
          <a:bodyPr/>
          <a:lstStyle/>
          <a:p>
            <a:pPr eaLnBrk="1" hangingPunct="1"/>
            <a:r>
              <a:rPr lang="ja-JP" altLang="en-US" sz="3200" dirty="0"/>
              <a:t>吸引分娩について①</a:t>
            </a:r>
          </a:p>
        </p:txBody>
      </p:sp>
      <p:sp>
        <p:nvSpPr>
          <p:cNvPr id="83972" name="AutoShape 3"/>
          <p:cNvSpPr>
            <a:spLocks noChangeArrowheads="1"/>
          </p:cNvSpPr>
          <p:nvPr/>
        </p:nvSpPr>
        <p:spPr bwMode="auto">
          <a:xfrm>
            <a:off x="343693" y="1557586"/>
            <a:ext cx="9217025" cy="4274443"/>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○本章の分析対象事例</a:t>
            </a:r>
            <a:r>
              <a:rPr lang="en-US" altLang="ja-JP" sz="2400" dirty="0">
                <a:latin typeface="HG丸ｺﾞｼｯｸM-PRO" panose="020F0600000000000000" pitchFamily="50" charset="-128"/>
                <a:ea typeface="HG丸ｺﾞｼｯｸM-PRO" panose="020F0600000000000000" pitchFamily="50" charset="-128"/>
              </a:rPr>
              <a:t>999</a:t>
            </a:r>
            <a:r>
              <a:rPr lang="ja-JP" altLang="en-US" sz="2400" dirty="0">
                <a:latin typeface="HG丸ｺﾞｼｯｸM-PRO" panose="020F0600000000000000" pitchFamily="50" charset="-128"/>
                <a:ea typeface="HG丸ｺﾞｼｯｸM-PRO" panose="020F0600000000000000" pitchFamily="50" charset="-128"/>
              </a:rPr>
              <a:t>件のうち、吸引分娩についてでは、吸引分娩が行われた事例</a:t>
            </a:r>
            <a:r>
              <a:rPr lang="en-US" altLang="ja-JP" sz="2400" dirty="0">
                <a:latin typeface="HG丸ｺﾞｼｯｸM-PRO" panose="020F0600000000000000" pitchFamily="50" charset="-128"/>
                <a:ea typeface="HG丸ｺﾞｼｯｸM-PRO" panose="020F0600000000000000" pitchFamily="50" charset="-128"/>
              </a:rPr>
              <a:t>171</a:t>
            </a:r>
            <a:r>
              <a:rPr lang="ja-JP" altLang="en-US" sz="2400" dirty="0">
                <a:latin typeface="HG丸ｺﾞｼｯｸM-PRO" panose="020F0600000000000000" pitchFamily="50" charset="-128"/>
                <a:ea typeface="HG丸ｺﾞｼｯｸM-PRO" panose="020F0600000000000000" pitchFamily="50" charset="-128"/>
              </a:rPr>
              <a:t>件を分析対象とした。</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○このうち、総牽引回数が５回以内であった事例の出生年別の内訳は、</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83.3</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74.1</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2011</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65.4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79.4%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74.1</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2014</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74.1</a:t>
            </a:r>
            <a:r>
              <a:rPr lang="ja-JP" altLang="en-US" sz="2400" dirty="0">
                <a:latin typeface="HG丸ｺﾞｼｯｸM-PRO" panose="020F0600000000000000" pitchFamily="50" charset="-128"/>
                <a:ea typeface="HG丸ｺﾞｼｯｸM-PRO" panose="020F0600000000000000" pitchFamily="50" charset="-128"/>
              </a:rPr>
              <a:t>％）であり、</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割程度を推移している。</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E8902751-8E31-444E-A2F5-4543C1F8D506}"/>
              </a:ext>
            </a:extLst>
          </p:cNvPr>
          <p:cNvSpPr>
            <a:spLocks noGrp="1"/>
          </p:cNvSpPr>
          <p:nvPr>
            <p:ph type="sldNum" sz="quarter" idx="12"/>
          </p:nvPr>
        </p:nvSpPr>
        <p:spPr/>
        <p:txBody>
          <a:bodyPr/>
          <a:lstStyle/>
          <a:p>
            <a:pPr>
              <a:defRPr/>
            </a:pPr>
            <a:fld id="{930F64EC-FE0A-4460-B896-894E0E1B6F85}" type="slidenum">
              <a:rPr lang="ja-JP" altLang="en-US" smtClean="0"/>
              <a:pPr>
                <a:defRPr/>
              </a:pPr>
              <a:t>85</a:t>
            </a:fld>
            <a:endParaRPr lang="en-US" altLang="ja-JP" dirty="0"/>
          </a:p>
        </p:txBody>
      </p:sp>
    </p:spTree>
    <p:extLst>
      <p:ext uri="{BB962C8B-B14F-4D97-AF65-F5344CB8AC3E}">
        <p14:creationId xmlns:p14="http://schemas.microsoft.com/office/powerpoint/2010/main" val="1841532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199231" y="1470383"/>
            <a:ext cx="9505950" cy="4379835"/>
          </a:xfrm>
          <a:prstGeom prst="roundRect">
            <a:avLst>
              <a:gd name="adj" fmla="val 9153"/>
            </a:avLst>
          </a:prstGeom>
          <a:gradFill rotWithShape="1">
            <a:gsLst>
              <a:gs pos="0">
                <a:srgbClr val="FFCCFF"/>
              </a:gs>
              <a:gs pos="50000">
                <a:srgbClr val="FFFFFF"/>
              </a:gs>
              <a:gs pos="100000">
                <a:srgbClr val="FFCCFF"/>
              </a:gs>
            </a:gsLst>
            <a:lin ang="2700000" scaled="1"/>
          </a:gra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5337" name="Rectangle 2"/>
          <p:cNvSpPr txBox="1">
            <a:spLocks noChangeArrowheads="1"/>
          </p:cNvSpPr>
          <p:nvPr/>
        </p:nvSpPr>
        <p:spPr bwMode="auto">
          <a:xfrm>
            <a:off x="532411" y="1725392"/>
            <a:ext cx="6788226" cy="29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chemeClr val="tx2"/>
                </a:solidFill>
                <a:latin typeface="+mn-ea"/>
                <a:ea typeface="+mn-ea"/>
              </a:rPr>
              <a:t>表</a:t>
            </a:r>
            <a:r>
              <a:rPr lang="en-US" altLang="ja-JP" sz="1600" b="1" dirty="0">
                <a:solidFill>
                  <a:schemeClr val="tx2"/>
                </a:solidFill>
                <a:latin typeface="+mn-ea"/>
                <a:ea typeface="+mn-ea"/>
              </a:rPr>
              <a:t>4</a:t>
            </a:r>
            <a:r>
              <a:rPr lang="ja-JP" altLang="en-US" sz="1600" b="1" dirty="0">
                <a:solidFill>
                  <a:schemeClr val="tx2"/>
                </a:solidFill>
                <a:latin typeface="+mn-ea"/>
                <a:ea typeface="+mn-ea"/>
              </a:rPr>
              <a:t>－</a:t>
            </a:r>
            <a:r>
              <a:rPr lang="en-US" altLang="ja-JP" sz="1600" b="1" dirty="0">
                <a:solidFill>
                  <a:schemeClr val="tx2"/>
                </a:solidFill>
                <a:latin typeface="+mn-ea"/>
                <a:ea typeface="+mn-ea"/>
              </a:rPr>
              <a:t>Ⅳ</a:t>
            </a:r>
            <a:r>
              <a:rPr lang="ja-JP" altLang="en-US" sz="1600" b="1" dirty="0">
                <a:solidFill>
                  <a:schemeClr val="tx2"/>
                </a:solidFill>
                <a:latin typeface="+mn-ea"/>
                <a:ea typeface="+mn-ea"/>
              </a:rPr>
              <a:t>－</a:t>
            </a:r>
            <a:r>
              <a:rPr lang="en-US" altLang="ja-JP" sz="1600" b="1" dirty="0">
                <a:solidFill>
                  <a:schemeClr val="tx2"/>
                </a:solidFill>
                <a:latin typeface="+mn-ea"/>
                <a:ea typeface="+mn-ea"/>
              </a:rPr>
              <a:t>8</a:t>
            </a:r>
            <a:r>
              <a:rPr lang="ja-JP" altLang="en-US" sz="1600" b="1" dirty="0">
                <a:solidFill>
                  <a:schemeClr val="tx2"/>
                </a:solidFill>
                <a:latin typeface="+mn-ea"/>
                <a:ea typeface="+mn-ea"/>
              </a:rPr>
              <a:t>　吸引分娩が行われた事例における総牽引回数</a:t>
            </a:r>
          </a:p>
        </p:txBody>
      </p:sp>
      <p:sp>
        <p:nvSpPr>
          <p:cNvPr id="8" name="Rectangle 2"/>
          <p:cNvSpPr txBox="1">
            <a:spLocks noChangeArrowheads="1"/>
          </p:cNvSpPr>
          <p:nvPr/>
        </p:nvSpPr>
        <p:spPr>
          <a:xfrm>
            <a:off x="1420341" y="368233"/>
            <a:ext cx="7170738" cy="58896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吸引分娩について②</a:t>
            </a:r>
          </a:p>
        </p:txBody>
      </p:sp>
      <p:sp>
        <p:nvSpPr>
          <p:cNvPr id="2" name="スライド番号プレースホルダー 1">
            <a:extLst>
              <a:ext uri="{FF2B5EF4-FFF2-40B4-BE49-F238E27FC236}">
                <a16:creationId xmlns:a16="http://schemas.microsoft.com/office/drawing/2014/main" id="{0401B3A1-3CCC-47CD-9FBB-EA462844A252}"/>
              </a:ext>
            </a:extLst>
          </p:cNvPr>
          <p:cNvSpPr>
            <a:spLocks noGrp="1"/>
          </p:cNvSpPr>
          <p:nvPr>
            <p:ph type="sldNum" sz="quarter" idx="12"/>
          </p:nvPr>
        </p:nvSpPr>
        <p:spPr/>
        <p:txBody>
          <a:bodyPr/>
          <a:lstStyle/>
          <a:p>
            <a:pPr>
              <a:defRPr/>
            </a:pPr>
            <a:fld id="{79880AA3-151B-4366-92A4-EF0E210BCF61}" type="slidenum">
              <a:rPr lang="ja-JP" altLang="en-US" smtClean="0"/>
              <a:pPr>
                <a:defRPr/>
              </a:pPr>
              <a:t>86</a:t>
            </a:fld>
            <a:endParaRPr lang="en-US" altLang="ja-JP" dirty="0"/>
          </a:p>
        </p:txBody>
      </p:sp>
      <p:graphicFrame>
        <p:nvGraphicFramePr>
          <p:cNvPr id="3" name="表 2">
            <a:extLst>
              <a:ext uri="{FF2B5EF4-FFF2-40B4-BE49-F238E27FC236}">
                <a16:creationId xmlns:a16="http://schemas.microsoft.com/office/drawing/2014/main" id="{FB7B890E-3343-480F-9C6D-D6465A2CFA19}"/>
              </a:ext>
            </a:extLst>
          </p:cNvPr>
          <p:cNvGraphicFramePr>
            <a:graphicFrameLocks noGrp="1"/>
          </p:cNvGraphicFramePr>
          <p:nvPr/>
        </p:nvGraphicFramePr>
        <p:xfrm>
          <a:off x="548805" y="2038206"/>
          <a:ext cx="8913809" cy="2916719"/>
        </p:xfrm>
        <a:graphic>
          <a:graphicData uri="http://schemas.openxmlformats.org/drawingml/2006/table">
            <a:tbl>
              <a:tblPr/>
              <a:tblGrid>
                <a:gridCol w="1558001">
                  <a:extLst>
                    <a:ext uri="{9D8B030D-6E8A-4147-A177-3AD203B41FA5}">
                      <a16:colId xmlns:a16="http://schemas.microsoft.com/office/drawing/2014/main" val="3028191622"/>
                    </a:ext>
                  </a:extLst>
                </a:gridCol>
                <a:gridCol w="612984">
                  <a:extLst>
                    <a:ext uri="{9D8B030D-6E8A-4147-A177-3AD203B41FA5}">
                      <a16:colId xmlns:a16="http://schemas.microsoft.com/office/drawing/2014/main" val="560584845"/>
                    </a:ext>
                  </a:extLst>
                </a:gridCol>
                <a:gridCol w="612984">
                  <a:extLst>
                    <a:ext uri="{9D8B030D-6E8A-4147-A177-3AD203B41FA5}">
                      <a16:colId xmlns:a16="http://schemas.microsoft.com/office/drawing/2014/main" val="1425999350"/>
                    </a:ext>
                  </a:extLst>
                </a:gridCol>
                <a:gridCol w="612984">
                  <a:extLst>
                    <a:ext uri="{9D8B030D-6E8A-4147-A177-3AD203B41FA5}">
                      <a16:colId xmlns:a16="http://schemas.microsoft.com/office/drawing/2014/main" val="1189765850"/>
                    </a:ext>
                  </a:extLst>
                </a:gridCol>
                <a:gridCol w="612984">
                  <a:extLst>
                    <a:ext uri="{9D8B030D-6E8A-4147-A177-3AD203B41FA5}">
                      <a16:colId xmlns:a16="http://schemas.microsoft.com/office/drawing/2014/main" val="1030395086"/>
                    </a:ext>
                  </a:extLst>
                </a:gridCol>
                <a:gridCol w="612984">
                  <a:extLst>
                    <a:ext uri="{9D8B030D-6E8A-4147-A177-3AD203B41FA5}">
                      <a16:colId xmlns:a16="http://schemas.microsoft.com/office/drawing/2014/main" val="2696603716"/>
                    </a:ext>
                  </a:extLst>
                </a:gridCol>
                <a:gridCol w="612984">
                  <a:extLst>
                    <a:ext uri="{9D8B030D-6E8A-4147-A177-3AD203B41FA5}">
                      <a16:colId xmlns:a16="http://schemas.microsoft.com/office/drawing/2014/main" val="3060879150"/>
                    </a:ext>
                  </a:extLst>
                </a:gridCol>
                <a:gridCol w="612984">
                  <a:extLst>
                    <a:ext uri="{9D8B030D-6E8A-4147-A177-3AD203B41FA5}">
                      <a16:colId xmlns:a16="http://schemas.microsoft.com/office/drawing/2014/main" val="1214813252"/>
                    </a:ext>
                  </a:extLst>
                </a:gridCol>
                <a:gridCol w="612984">
                  <a:extLst>
                    <a:ext uri="{9D8B030D-6E8A-4147-A177-3AD203B41FA5}">
                      <a16:colId xmlns:a16="http://schemas.microsoft.com/office/drawing/2014/main" val="4269349888"/>
                    </a:ext>
                  </a:extLst>
                </a:gridCol>
                <a:gridCol w="612984">
                  <a:extLst>
                    <a:ext uri="{9D8B030D-6E8A-4147-A177-3AD203B41FA5}">
                      <a16:colId xmlns:a16="http://schemas.microsoft.com/office/drawing/2014/main" val="923712296"/>
                    </a:ext>
                  </a:extLst>
                </a:gridCol>
                <a:gridCol w="612984">
                  <a:extLst>
                    <a:ext uri="{9D8B030D-6E8A-4147-A177-3AD203B41FA5}">
                      <a16:colId xmlns:a16="http://schemas.microsoft.com/office/drawing/2014/main" val="834034899"/>
                    </a:ext>
                  </a:extLst>
                </a:gridCol>
                <a:gridCol w="612984">
                  <a:extLst>
                    <a:ext uri="{9D8B030D-6E8A-4147-A177-3AD203B41FA5}">
                      <a16:colId xmlns:a16="http://schemas.microsoft.com/office/drawing/2014/main" val="3228722979"/>
                    </a:ext>
                  </a:extLst>
                </a:gridCol>
                <a:gridCol w="612984">
                  <a:extLst>
                    <a:ext uri="{9D8B030D-6E8A-4147-A177-3AD203B41FA5}">
                      <a16:colId xmlns:a16="http://schemas.microsoft.com/office/drawing/2014/main" val="2961160875"/>
                    </a:ext>
                  </a:extLst>
                </a:gridCol>
              </a:tblGrid>
              <a:tr h="409448">
                <a:tc gridSpan="13">
                  <a:txBody>
                    <a:bodyPr/>
                    <a:lstStyle/>
                    <a:p>
                      <a:pPr algn="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171</a:t>
                      </a:r>
                    </a:p>
                  </a:txBody>
                  <a:tcPr marL="8516" marR="8516" marT="851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496583"/>
                  </a:ext>
                </a:extLst>
              </a:tr>
              <a:tr h="337559">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2009</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2010</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2011</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2012</a:t>
                      </a: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1035565301"/>
                  </a:ext>
                </a:extLst>
              </a:tr>
              <a:tr h="504056">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吸引分娩が行われた事例</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altLang="ja-JP" sz="1600" b="1"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1334734875"/>
                  </a:ext>
                </a:extLst>
              </a:tr>
              <a:tr h="409448">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回数</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6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22137854"/>
                  </a:ext>
                </a:extLst>
              </a:tr>
              <a:tr h="418736">
                <a:tc>
                  <a:txBody>
                    <a:bodyPr/>
                    <a:lstStyle/>
                    <a:p>
                      <a:pPr algn="just"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回以内</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83.3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74.1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65.4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79.4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74.1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74.1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413944"/>
                  </a:ext>
                </a:extLst>
              </a:tr>
              <a:tr h="418736">
                <a:tc>
                  <a:txBody>
                    <a:bodyPr/>
                    <a:lstStyle/>
                    <a:p>
                      <a:pPr algn="just"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回以上</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6.7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18.5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19.2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5.9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14.8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3.7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2240584"/>
                  </a:ext>
                </a:extLst>
              </a:tr>
              <a:tr h="418736">
                <a:tc>
                  <a:txBody>
                    <a:bodyPr/>
                    <a:lstStyle/>
                    <a:p>
                      <a:pPr algn="just"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不明</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10.0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7.4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15.4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14.7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11.1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22.2 </a:t>
                      </a:r>
                    </a:p>
                  </a:txBody>
                  <a:tcPr marL="8516" marR="8516" marT="8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3420112"/>
                  </a:ext>
                </a:extLst>
              </a:tr>
            </a:tbl>
          </a:graphicData>
        </a:graphic>
      </p:graphicFrame>
      <p:sp>
        <p:nvSpPr>
          <p:cNvPr id="4" name="正方形/長方形 3">
            <a:extLst>
              <a:ext uri="{FF2B5EF4-FFF2-40B4-BE49-F238E27FC236}">
                <a16:creationId xmlns:a16="http://schemas.microsoft.com/office/drawing/2014/main" id="{D0D619D0-D00C-41A6-96EA-3B4414E3B628}"/>
              </a:ext>
            </a:extLst>
          </p:cNvPr>
          <p:cNvSpPr/>
          <p:nvPr/>
        </p:nvSpPr>
        <p:spPr>
          <a:xfrm>
            <a:off x="515283" y="5112206"/>
            <a:ext cx="4110421" cy="276999"/>
          </a:xfrm>
          <a:prstGeom prst="rect">
            <a:avLst/>
          </a:prstGeom>
        </p:spPr>
        <p:txBody>
          <a:bodyPr wrap="none">
            <a:spAutoFit/>
          </a:bodyPr>
          <a:lstStyle/>
          <a:p>
            <a:r>
              <a:rPr lang="ja-JP" altLang="en-US" sz="1200" dirty="0">
                <a:solidFill>
                  <a:srgbClr val="000000"/>
                </a:solidFill>
                <a:latin typeface="ＭＳ Ｐゴシック" panose="020B0600070205080204" pitchFamily="50" charset="-128"/>
                <a:ea typeface="ＭＳ Ｐゴシック" panose="020B0600070205080204" pitchFamily="50" charset="-128"/>
              </a:rPr>
              <a:t>注）「％」は、吸引分娩が行われた事例に対する割合である。</a:t>
            </a:r>
            <a:r>
              <a:rPr lang="ja-JP" altLang="en-US" sz="1200" dirty="0"/>
              <a:t> </a:t>
            </a:r>
          </a:p>
        </p:txBody>
      </p:sp>
    </p:spTree>
    <p:extLst>
      <p:ext uri="{BB962C8B-B14F-4D97-AF65-F5344CB8AC3E}">
        <p14:creationId xmlns:p14="http://schemas.microsoft.com/office/powerpoint/2010/main" val="482131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30702" y="341517"/>
            <a:ext cx="7887871" cy="558392"/>
          </a:xfrm>
        </p:spPr>
        <p:txBody>
          <a:bodyPr/>
          <a:lstStyle/>
          <a:p>
            <a:pPr eaLnBrk="1" hangingPunct="1"/>
            <a:r>
              <a:rPr lang="en-US" altLang="ja-JP" sz="3000" dirty="0"/>
              <a:t>【</a:t>
            </a:r>
            <a:r>
              <a:rPr lang="ja-JP" altLang="en-US" sz="3000" dirty="0"/>
              <a:t>参考資料</a:t>
            </a:r>
            <a:r>
              <a:rPr lang="en-US" altLang="ja-JP" sz="3000" dirty="0"/>
              <a:t>】</a:t>
            </a:r>
            <a:r>
              <a:rPr lang="ja-JP" altLang="en-US" sz="3000" dirty="0"/>
              <a:t>分析対象事例にみられた背景①</a:t>
            </a:r>
          </a:p>
        </p:txBody>
      </p:sp>
      <p:sp>
        <p:nvSpPr>
          <p:cNvPr id="90116" name="AutoShape 3"/>
          <p:cNvSpPr>
            <a:spLocks noChangeArrowheads="1"/>
          </p:cNvSpPr>
          <p:nvPr/>
        </p:nvSpPr>
        <p:spPr bwMode="auto">
          <a:xfrm>
            <a:off x="375351" y="1341561"/>
            <a:ext cx="9041700" cy="533498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dirty="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445940" y="3584193"/>
            <a:ext cx="9073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1600" b="1" dirty="0">
                <a:latin typeface="+mn-ea"/>
                <a:ea typeface="+mn-ea"/>
              </a:rPr>
              <a:t>表</a:t>
            </a:r>
            <a:r>
              <a:rPr lang="en-US" altLang="ja-JP" sz="1600" b="1" dirty="0">
                <a:latin typeface="+mn-ea"/>
                <a:ea typeface="+mn-ea"/>
              </a:rPr>
              <a:t>4</a:t>
            </a:r>
            <a:r>
              <a:rPr lang="ja-JP" altLang="en-US" sz="1600" b="1" dirty="0">
                <a:latin typeface="+mn-ea"/>
                <a:ea typeface="+mn-ea"/>
              </a:rPr>
              <a:t>－参－</a:t>
            </a:r>
            <a:r>
              <a:rPr lang="en-US" altLang="ja-JP" sz="1600" b="1" dirty="0">
                <a:latin typeface="+mn-ea"/>
                <a:ea typeface="+mn-ea"/>
              </a:rPr>
              <a:t>3</a:t>
            </a:r>
            <a:r>
              <a:rPr lang="ja-JP" altLang="en-US" sz="1600" b="1" dirty="0">
                <a:latin typeface="+mn-ea"/>
                <a:ea typeface="+mn-ea"/>
              </a:rPr>
              <a:t>　分析対象事例にみられた背景（診療体制）</a:t>
            </a:r>
            <a:endParaRPr lang="en-US" altLang="ja-JP" sz="1600" b="1" dirty="0">
              <a:latin typeface="+mn-ea"/>
              <a:ea typeface="+mn-ea"/>
            </a:endParaRPr>
          </a:p>
        </p:txBody>
      </p:sp>
      <p:sp>
        <p:nvSpPr>
          <p:cNvPr id="2" name="スライド番号プレースホルダー 1">
            <a:extLst>
              <a:ext uri="{FF2B5EF4-FFF2-40B4-BE49-F238E27FC236}">
                <a16:creationId xmlns:a16="http://schemas.microsoft.com/office/drawing/2014/main" id="{DBB211BB-D787-45C7-B775-35DF1BEF0105}"/>
              </a:ext>
            </a:extLst>
          </p:cNvPr>
          <p:cNvSpPr>
            <a:spLocks noGrp="1"/>
          </p:cNvSpPr>
          <p:nvPr>
            <p:ph type="sldNum" sz="quarter" idx="12"/>
          </p:nvPr>
        </p:nvSpPr>
        <p:spPr/>
        <p:txBody>
          <a:bodyPr/>
          <a:lstStyle/>
          <a:p>
            <a:pPr>
              <a:defRPr/>
            </a:pPr>
            <a:fld id="{930F64EC-FE0A-4460-B896-894E0E1B6F85}" type="slidenum">
              <a:rPr lang="ja-JP" altLang="en-US" smtClean="0"/>
              <a:pPr>
                <a:defRPr/>
              </a:pPr>
              <a:t>87</a:t>
            </a:fld>
            <a:endParaRPr lang="en-US" altLang="ja-JP" dirty="0"/>
          </a:p>
        </p:txBody>
      </p:sp>
      <p:sp>
        <p:nvSpPr>
          <p:cNvPr id="9" name="正方形/長方形 1">
            <a:extLst>
              <a:ext uri="{FF2B5EF4-FFF2-40B4-BE49-F238E27FC236}">
                <a16:creationId xmlns:a16="http://schemas.microsoft.com/office/drawing/2014/main" id="{745836FA-D286-4D9E-AF6B-57754DE90308}"/>
              </a:ext>
            </a:extLst>
          </p:cNvPr>
          <p:cNvSpPr>
            <a:spLocks noChangeArrowheads="1"/>
          </p:cNvSpPr>
          <p:nvPr/>
        </p:nvSpPr>
        <p:spPr bwMode="auto">
          <a:xfrm>
            <a:off x="574676" y="1566744"/>
            <a:ext cx="856930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indent="-342900">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rPr>
              <a:t>疫学的な出生年別の比較の妥当性を確認するために、本章の分析対象事例にみられた背景および原因分析報告書において脳性麻痺発症の主たる原因として記載された病態について、数量的に取りまとめた。本章の分析対象事例において、出生年毎の背景に大きな変化はみられなかった。</a:t>
            </a:r>
            <a:endParaRPr lang="en-US" altLang="ja-JP" sz="2200" dirty="0">
              <a:solidFill>
                <a:srgbClr val="000000"/>
              </a:solidFill>
              <a:latin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94D73DA-C91F-426D-BCE2-2288F4ECAF04}"/>
              </a:ext>
            </a:extLst>
          </p:cNvPr>
          <p:cNvGraphicFramePr>
            <a:graphicFrameLocks noGrp="1"/>
          </p:cNvGraphicFramePr>
          <p:nvPr/>
        </p:nvGraphicFramePr>
        <p:xfrm>
          <a:off x="460447" y="3812794"/>
          <a:ext cx="8871508" cy="2352585"/>
        </p:xfrm>
        <a:graphic>
          <a:graphicData uri="http://schemas.openxmlformats.org/drawingml/2006/table">
            <a:tbl>
              <a:tblPr/>
              <a:tblGrid>
                <a:gridCol w="197972">
                  <a:extLst>
                    <a:ext uri="{9D8B030D-6E8A-4147-A177-3AD203B41FA5}">
                      <a16:colId xmlns:a16="http://schemas.microsoft.com/office/drawing/2014/main" val="4015846210"/>
                    </a:ext>
                  </a:extLst>
                </a:gridCol>
                <a:gridCol w="256196">
                  <a:extLst>
                    <a:ext uri="{9D8B030D-6E8A-4147-A177-3AD203B41FA5}">
                      <a16:colId xmlns:a16="http://schemas.microsoft.com/office/drawing/2014/main" val="3416875178"/>
                    </a:ext>
                  </a:extLst>
                </a:gridCol>
                <a:gridCol w="360040">
                  <a:extLst>
                    <a:ext uri="{9D8B030D-6E8A-4147-A177-3AD203B41FA5}">
                      <a16:colId xmlns:a16="http://schemas.microsoft.com/office/drawing/2014/main" val="3050213588"/>
                    </a:ext>
                  </a:extLst>
                </a:gridCol>
                <a:gridCol w="1152128">
                  <a:extLst>
                    <a:ext uri="{9D8B030D-6E8A-4147-A177-3AD203B41FA5}">
                      <a16:colId xmlns:a16="http://schemas.microsoft.com/office/drawing/2014/main" val="4281887258"/>
                    </a:ext>
                  </a:extLst>
                </a:gridCol>
                <a:gridCol w="575431">
                  <a:extLst>
                    <a:ext uri="{9D8B030D-6E8A-4147-A177-3AD203B41FA5}">
                      <a16:colId xmlns:a16="http://schemas.microsoft.com/office/drawing/2014/main" val="324551367"/>
                    </a:ext>
                  </a:extLst>
                </a:gridCol>
                <a:gridCol w="575431">
                  <a:extLst>
                    <a:ext uri="{9D8B030D-6E8A-4147-A177-3AD203B41FA5}">
                      <a16:colId xmlns:a16="http://schemas.microsoft.com/office/drawing/2014/main" val="4183647920"/>
                    </a:ext>
                  </a:extLst>
                </a:gridCol>
                <a:gridCol w="575431">
                  <a:extLst>
                    <a:ext uri="{9D8B030D-6E8A-4147-A177-3AD203B41FA5}">
                      <a16:colId xmlns:a16="http://schemas.microsoft.com/office/drawing/2014/main" val="1745388391"/>
                    </a:ext>
                  </a:extLst>
                </a:gridCol>
                <a:gridCol w="575431">
                  <a:extLst>
                    <a:ext uri="{9D8B030D-6E8A-4147-A177-3AD203B41FA5}">
                      <a16:colId xmlns:a16="http://schemas.microsoft.com/office/drawing/2014/main" val="599627695"/>
                    </a:ext>
                  </a:extLst>
                </a:gridCol>
                <a:gridCol w="575431">
                  <a:extLst>
                    <a:ext uri="{9D8B030D-6E8A-4147-A177-3AD203B41FA5}">
                      <a16:colId xmlns:a16="http://schemas.microsoft.com/office/drawing/2014/main" val="1508600537"/>
                    </a:ext>
                  </a:extLst>
                </a:gridCol>
                <a:gridCol w="575431">
                  <a:extLst>
                    <a:ext uri="{9D8B030D-6E8A-4147-A177-3AD203B41FA5}">
                      <a16:colId xmlns:a16="http://schemas.microsoft.com/office/drawing/2014/main" val="1579251021"/>
                    </a:ext>
                  </a:extLst>
                </a:gridCol>
                <a:gridCol w="575431">
                  <a:extLst>
                    <a:ext uri="{9D8B030D-6E8A-4147-A177-3AD203B41FA5}">
                      <a16:colId xmlns:a16="http://schemas.microsoft.com/office/drawing/2014/main" val="3847481542"/>
                    </a:ext>
                  </a:extLst>
                </a:gridCol>
                <a:gridCol w="575431">
                  <a:extLst>
                    <a:ext uri="{9D8B030D-6E8A-4147-A177-3AD203B41FA5}">
                      <a16:colId xmlns:a16="http://schemas.microsoft.com/office/drawing/2014/main" val="602703646"/>
                    </a:ext>
                  </a:extLst>
                </a:gridCol>
                <a:gridCol w="575431">
                  <a:extLst>
                    <a:ext uri="{9D8B030D-6E8A-4147-A177-3AD203B41FA5}">
                      <a16:colId xmlns:a16="http://schemas.microsoft.com/office/drawing/2014/main" val="308953467"/>
                    </a:ext>
                  </a:extLst>
                </a:gridCol>
                <a:gridCol w="575431">
                  <a:extLst>
                    <a:ext uri="{9D8B030D-6E8A-4147-A177-3AD203B41FA5}">
                      <a16:colId xmlns:a16="http://schemas.microsoft.com/office/drawing/2014/main" val="436296763"/>
                    </a:ext>
                  </a:extLst>
                </a:gridCol>
                <a:gridCol w="575431">
                  <a:extLst>
                    <a:ext uri="{9D8B030D-6E8A-4147-A177-3AD203B41FA5}">
                      <a16:colId xmlns:a16="http://schemas.microsoft.com/office/drawing/2014/main" val="2902171422"/>
                    </a:ext>
                  </a:extLst>
                </a:gridCol>
                <a:gridCol w="575431">
                  <a:extLst>
                    <a:ext uri="{9D8B030D-6E8A-4147-A177-3AD203B41FA5}">
                      <a16:colId xmlns:a16="http://schemas.microsoft.com/office/drawing/2014/main" val="597118306"/>
                    </a:ext>
                  </a:extLst>
                </a:gridCol>
              </a:tblGrid>
              <a:tr h="202221">
                <a:tc gridSpan="16">
                  <a:txBody>
                    <a:bodyPr/>
                    <a:lstStyle/>
                    <a:p>
                      <a:pPr algn="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999</a:t>
                      </a:r>
                    </a:p>
                  </a:txBody>
                  <a:tcPr marL="7546" marR="7546" marT="754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62157511"/>
                  </a:ext>
                </a:extLst>
              </a:tr>
              <a:tr h="202221">
                <a:tc gridSpan="4">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2009</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3983117444"/>
                  </a:ext>
                </a:extLst>
              </a:tr>
              <a:tr h="202221">
                <a:tc gridSpan="4">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分析対象数</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149</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148</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154</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184</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183</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181</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3280564237"/>
                  </a:ext>
                </a:extLst>
              </a:tr>
              <a:tr h="202221">
                <a:tc gridSpan="4">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項目</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55745382"/>
                  </a:ext>
                </a:extLst>
              </a:tr>
              <a:tr h="202221">
                <a:tc rowSpan="8">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分娩機関</a:t>
                      </a:r>
                    </a:p>
                  </a:txBody>
                  <a:tcPr marL="7546" marR="7546" marT="75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病院</a:t>
                      </a:r>
                    </a:p>
                  </a:txBody>
                  <a:tcPr marL="7546" marR="7546" marT="75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546" marR="7546" marT="75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99</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66.4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99</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66.9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105</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68.2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129</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70.1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131</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71.6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125</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69.1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2450399797"/>
                  </a:ext>
                </a:extLst>
              </a:tr>
              <a:tr h="224857">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row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周産期</a:t>
                      </a:r>
                      <a:b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指定</a:t>
                      </a:r>
                    </a:p>
                  </a:txBody>
                  <a:tcPr marL="7546" marR="7546" marT="7546" marB="0" vert="eaVert"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総合周産期母子医療センター</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11.4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10.8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13.0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17.4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20.8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19.9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198990487"/>
                  </a:ext>
                </a:extLst>
              </a:tr>
              <a:tr h="109936">
                <a:tc vMerge="1">
                  <a:txBody>
                    <a:bodyPr/>
                    <a:lstStyle/>
                    <a:p>
                      <a:endParaRPr kumimoji="1" lang="ja-JP" altLang="en-US"/>
                    </a:p>
                  </a:txBody>
                  <a:tcPr/>
                </a:tc>
                <a:tc row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kumimoji="1" lang="ja-JP" altLang="en-US"/>
                    </a:p>
                  </a:txBody>
                  <a:tcPr/>
                </a:tc>
                <a:tc vMerge="1">
                  <a:txBody>
                    <a:bodyPr/>
                    <a:lstStyle/>
                    <a:p>
                      <a:pPr algn="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地域周産期母子医療センター</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17.4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21.6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22.7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51</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27.7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52</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28.4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vMerge="1">
                  <a:txBody>
                    <a:bodyPr/>
                    <a:lstStyle/>
                    <a:p>
                      <a:pPr algn="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24.3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extLst>
                  <a:ext uri="{0D108BD9-81ED-4DB2-BD59-A6C34878D82A}">
                    <a16:rowId xmlns:a16="http://schemas.microsoft.com/office/drawing/2014/main" val="3198894296"/>
                  </a:ext>
                </a:extLst>
              </a:tr>
              <a:tr h="114921">
                <a:tc vMerge="1">
                  <a:txBody>
                    <a:bodyPr/>
                    <a:lstStyle/>
                    <a:p>
                      <a:endParaRPr kumimoji="1" lang="ja-JP" altLang="en-US"/>
                    </a:p>
                  </a:txBody>
                  <a:tcPr/>
                </a:tc>
                <a:tc vMerge="1">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rowSpan="2">
                  <a:txBody>
                    <a:bodyPr/>
                    <a:lstStyle/>
                    <a:p>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地域周産期母子医療センター</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17.4 </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21.6 </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22.7 </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27.7 </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52</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28.4 </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44</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rowSpan="2">
                  <a:txBody>
                    <a:bodyPr/>
                    <a:lstStyle/>
                    <a:p>
                      <a:pPr algn="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24.3 </a:t>
                      </a:r>
                      <a:endParaRPr kumimoji="1" lang="ja-JP" altLang="en-US" sz="1200" dirty="0"/>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550378704"/>
                  </a:ext>
                </a:extLst>
              </a:tr>
              <a:tr h="16927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row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546" marR="7546" marT="7546" marB="0" anchor="ctr">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vMerge="1">
                  <a:txBody>
                    <a:bodyPr/>
                    <a:lstStyle/>
                    <a:p>
                      <a:pPr algn="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なし</a:t>
                      </a:r>
                    </a:p>
                  </a:txBody>
                  <a:tcPr marL="7546" marR="7546" marT="7546" marB="0" anchor="ctr">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37.6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51</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34.5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32.5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22.4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45</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24.9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383768"/>
                  </a:ext>
                </a:extLst>
              </a:tr>
              <a:tr h="0">
                <a:tc vMerge="1">
                  <a:txBody>
                    <a:bodyPr/>
                    <a:lstStyle/>
                    <a:p>
                      <a:endParaRPr kumimoji="1" lang="ja-JP" altLang="en-US"/>
                    </a:p>
                  </a:txBody>
                  <a:tcPr/>
                </a:tc>
                <a:tc vMerge="1">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なし</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37.6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51</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34.5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32.5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22.4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45</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24.9 </a:t>
                      </a:r>
                    </a:p>
                  </a:txBody>
                  <a:tcPr marL="7546" marR="7546" marT="7546"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6723418"/>
                  </a:ext>
                </a:extLst>
              </a:tr>
              <a:tr h="202221">
                <a:tc vMerge="1">
                  <a:txBody>
                    <a:bodyPr/>
                    <a:lstStyle/>
                    <a:p>
                      <a:endParaRPr kumimoji="1" lang="ja-JP" altLang="en-US"/>
                    </a:p>
                  </a:txBody>
                  <a:tcPr/>
                </a:tc>
                <a:tc gridSpan="3">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診療所</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31.5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33.1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31.2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54</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29.3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26.8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54</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29.8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75678913"/>
                  </a:ext>
                </a:extLst>
              </a:tr>
              <a:tr h="202221">
                <a:tc vMerge="1">
                  <a:txBody>
                    <a:bodyPr/>
                    <a:lstStyle/>
                    <a:p>
                      <a:endParaRPr kumimoji="1" lang="ja-JP" altLang="en-US"/>
                    </a:p>
                  </a:txBody>
                  <a:tcPr/>
                </a:tc>
                <a:tc gridSpan="3">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助産所</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0.5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7546" marR="7546" marT="7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69313"/>
                  </a:ext>
                </a:extLst>
              </a:tr>
            </a:tbl>
          </a:graphicData>
        </a:graphic>
      </p:graphicFrame>
    </p:spTree>
    <p:extLst>
      <p:ext uri="{BB962C8B-B14F-4D97-AF65-F5344CB8AC3E}">
        <p14:creationId xmlns:p14="http://schemas.microsoft.com/office/powerpoint/2010/main" val="6971280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30699" y="341517"/>
            <a:ext cx="7887872" cy="558392"/>
          </a:xfrm>
        </p:spPr>
        <p:txBody>
          <a:bodyPr/>
          <a:lstStyle/>
          <a:p>
            <a:pPr eaLnBrk="1" hangingPunct="1"/>
            <a:r>
              <a:rPr lang="en-US" altLang="ja-JP" sz="3000" dirty="0"/>
              <a:t>【</a:t>
            </a:r>
            <a:r>
              <a:rPr lang="ja-JP" altLang="en-US" sz="3000" dirty="0"/>
              <a:t>参考資料</a:t>
            </a:r>
            <a:r>
              <a:rPr lang="en-US" altLang="ja-JP" sz="3000" dirty="0"/>
              <a:t>】</a:t>
            </a:r>
            <a:r>
              <a:rPr lang="ja-JP" altLang="en-US" sz="3000" dirty="0"/>
              <a:t>分析対象事例にみられた背景②</a:t>
            </a:r>
          </a:p>
        </p:txBody>
      </p:sp>
      <p:sp>
        <p:nvSpPr>
          <p:cNvPr id="90116" name="AutoShape 3"/>
          <p:cNvSpPr>
            <a:spLocks noChangeArrowheads="1"/>
          </p:cNvSpPr>
          <p:nvPr/>
        </p:nvSpPr>
        <p:spPr bwMode="auto">
          <a:xfrm>
            <a:off x="127670" y="1199809"/>
            <a:ext cx="9649072" cy="5470345"/>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dirty="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5F8FCFEB-64A3-44F7-A80D-3E1403385487}"/>
              </a:ext>
            </a:extLst>
          </p:cNvPr>
          <p:cNvSpPr>
            <a:spLocks noGrp="1"/>
          </p:cNvSpPr>
          <p:nvPr>
            <p:ph type="sldNum" sz="quarter" idx="12"/>
          </p:nvPr>
        </p:nvSpPr>
        <p:spPr/>
        <p:txBody>
          <a:bodyPr/>
          <a:lstStyle/>
          <a:p>
            <a:pPr>
              <a:defRPr/>
            </a:pPr>
            <a:fld id="{930F64EC-FE0A-4460-B896-894E0E1B6F85}" type="slidenum">
              <a:rPr lang="ja-JP" altLang="en-US" smtClean="0"/>
              <a:pPr>
                <a:defRPr/>
              </a:pPr>
              <a:t>88</a:t>
            </a:fld>
            <a:endParaRPr lang="en-US" altLang="ja-JP" dirty="0"/>
          </a:p>
        </p:txBody>
      </p:sp>
      <p:sp>
        <p:nvSpPr>
          <p:cNvPr id="9" name="Rectangle 2">
            <a:extLst>
              <a:ext uri="{FF2B5EF4-FFF2-40B4-BE49-F238E27FC236}">
                <a16:creationId xmlns:a16="http://schemas.microsoft.com/office/drawing/2014/main" id="{241E2191-B343-4C89-A32E-1F2F52BC41CE}"/>
              </a:ext>
            </a:extLst>
          </p:cNvPr>
          <p:cNvSpPr txBox="1">
            <a:spLocks noChangeArrowheads="1"/>
          </p:cNvSpPr>
          <p:nvPr/>
        </p:nvSpPr>
        <p:spPr bwMode="auto">
          <a:xfrm>
            <a:off x="391590" y="1206743"/>
            <a:ext cx="6788226" cy="29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chemeClr val="tx2"/>
                </a:solidFill>
                <a:latin typeface="+mn-ea"/>
                <a:ea typeface="+mn-ea"/>
              </a:rPr>
              <a:t>表</a:t>
            </a:r>
            <a:r>
              <a:rPr lang="en-US" altLang="ja-JP" sz="1600" b="1" dirty="0">
                <a:solidFill>
                  <a:schemeClr val="tx2"/>
                </a:solidFill>
                <a:latin typeface="+mn-ea"/>
                <a:ea typeface="+mn-ea"/>
              </a:rPr>
              <a:t>4</a:t>
            </a:r>
            <a:r>
              <a:rPr lang="ja-JP" altLang="en-US" sz="1600" b="1" dirty="0">
                <a:solidFill>
                  <a:schemeClr val="tx2"/>
                </a:solidFill>
                <a:latin typeface="+mn-ea"/>
                <a:ea typeface="+mn-ea"/>
              </a:rPr>
              <a:t>－参－</a:t>
            </a:r>
            <a:r>
              <a:rPr lang="en-US" altLang="ja-JP" sz="1600" b="1" dirty="0">
                <a:solidFill>
                  <a:schemeClr val="tx2"/>
                </a:solidFill>
                <a:latin typeface="+mn-ea"/>
                <a:ea typeface="+mn-ea"/>
              </a:rPr>
              <a:t>4</a:t>
            </a:r>
            <a:r>
              <a:rPr lang="ja-JP" altLang="en-US" sz="1600" b="1" dirty="0">
                <a:solidFill>
                  <a:schemeClr val="tx2"/>
                </a:solidFill>
                <a:latin typeface="+mn-ea"/>
                <a:ea typeface="+mn-ea"/>
              </a:rPr>
              <a:t>　分析対象事例にみられた背景（妊産婦）　より抜粋</a:t>
            </a:r>
          </a:p>
        </p:txBody>
      </p:sp>
      <p:graphicFrame>
        <p:nvGraphicFramePr>
          <p:cNvPr id="3" name="表 2">
            <a:extLst>
              <a:ext uri="{FF2B5EF4-FFF2-40B4-BE49-F238E27FC236}">
                <a16:creationId xmlns:a16="http://schemas.microsoft.com/office/drawing/2014/main" id="{3F5DC6F2-634C-4FCB-9DAC-6A9CF2458B21}"/>
              </a:ext>
            </a:extLst>
          </p:cNvPr>
          <p:cNvGraphicFramePr>
            <a:graphicFrameLocks noGrp="1"/>
          </p:cNvGraphicFramePr>
          <p:nvPr/>
        </p:nvGraphicFramePr>
        <p:xfrm>
          <a:off x="412838" y="1259029"/>
          <a:ext cx="8966511" cy="1825566"/>
        </p:xfrm>
        <a:graphic>
          <a:graphicData uri="http://schemas.openxmlformats.org/drawingml/2006/table">
            <a:tbl>
              <a:tblPr/>
              <a:tblGrid>
                <a:gridCol w="737995">
                  <a:extLst>
                    <a:ext uri="{9D8B030D-6E8A-4147-A177-3AD203B41FA5}">
                      <a16:colId xmlns:a16="http://schemas.microsoft.com/office/drawing/2014/main" val="4027203433"/>
                    </a:ext>
                  </a:extLst>
                </a:gridCol>
                <a:gridCol w="414132">
                  <a:extLst>
                    <a:ext uri="{9D8B030D-6E8A-4147-A177-3AD203B41FA5}">
                      <a16:colId xmlns:a16="http://schemas.microsoft.com/office/drawing/2014/main" val="989289557"/>
                    </a:ext>
                  </a:extLst>
                </a:gridCol>
                <a:gridCol w="409580">
                  <a:extLst>
                    <a:ext uri="{9D8B030D-6E8A-4147-A177-3AD203B41FA5}">
                      <a16:colId xmlns:a16="http://schemas.microsoft.com/office/drawing/2014/main" val="1301645021"/>
                    </a:ext>
                  </a:extLst>
                </a:gridCol>
                <a:gridCol w="964116">
                  <a:extLst>
                    <a:ext uri="{9D8B030D-6E8A-4147-A177-3AD203B41FA5}">
                      <a16:colId xmlns:a16="http://schemas.microsoft.com/office/drawing/2014/main" val="1090850747"/>
                    </a:ext>
                  </a:extLst>
                </a:gridCol>
                <a:gridCol w="536724">
                  <a:extLst>
                    <a:ext uri="{9D8B030D-6E8A-4147-A177-3AD203B41FA5}">
                      <a16:colId xmlns:a16="http://schemas.microsoft.com/office/drawing/2014/main" val="3802213940"/>
                    </a:ext>
                  </a:extLst>
                </a:gridCol>
                <a:gridCol w="536724">
                  <a:extLst>
                    <a:ext uri="{9D8B030D-6E8A-4147-A177-3AD203B41FA5}">
                      <a16:colId xmlns:a16="http://schemas.microsoft.com/office/drawing/2014/main" val="3712732321"/>
                    </a:ext>
                  </a:extLst>
                </a:gridCol>
                <a:gridCol w="536724">
                  <a:extLst>
                    <a:ext uri="{9D8B030D-6E8A-4147-A177-3AD203B41FA5}">
                      <a16:colId xmlns:a16="http://schemas.microsoft.com/office/drawing/2014/main" val="1596746686"/>
                    </a:ext>
                  </a:extLst>
                </a:gridCol>
                <a:gridCol w="536724">
                  <a:extLst>
                    <a:ext uri="{9D8B030D-6E8A-4147-A177-3AD203B41FA5}">
                      <a16:colId xmlns:a16="http://schemas.microsoft.com/office/drawing/2014/main" val="1215429390"/>
                    </a:ext>
                  </a:extLst>
                </a:gridCol>
                <a:gridCol w="536724">
                  <a:extLst>
                    <a:ext uri="{9D8B030D-6E8A-4147-A177-3AD203B41FA5}">
                      <a16:colId xmlns:a16="http://schemas.microsoft.com/office/drawing/2014/main" val="2320625487"/>
                    </a:ext>
                  </a:extLst>
                </a:gridCol>
                <a:gridCol w="536724">
                  <a:extLst>
                    <a:ext uri="{9D8B030D-6E8A-4147-A177-3AD203B41FA5}">
                      <a16:colId xmlns:a16="http://schemas.microsoft.com/office/drawing/2014/main" val="2325499891"/>
                    </a:ext>
                  </a:extLst>
                </a:gridCol>
                <a:gridCol w="536724">
                  <a:extLst>
                    <a:ext uri="{9D8B030D-6E8A-4147-A177-3AD203B41FA5}">
                      <a16:colId xmlns:a16="http://schemas.microsoft.com/office/drawing/2014/main" val="1250179432"/>
                    </a:ext>
                  </a:extLst>
                </a:gridCol>
                <a:gridCol w="536724">
                  <a:extLst>
                    <a:ext uri="{9D8B030D-6E8A-4147-A177-3AD203B41FA5}">
                      <a16:colId xmlns:a16="http://schemas.microsoft.com/office/drawing/2014/main" val="2360234320"/>
                    </a:ext>
                  </a:extLst>
                </a:gridCol>
                <a:gridCol w="536724">
                  <a:extLst>
                    <a:ext uri="{9D8B030D-6E8A-4147-A177-3AD203B41FA5}">
                      <a16:colId xmlns:a16="http://schemas.microsoft.com/office/drawing/2014/main" val="1576919743"/>
                    </a:ext>
                  </a:extLst>
                </a:gridCol>
                <a:gridCol w="536724">
                  <a:extLst>
                    <a:ext uri="{9D8B030D-6E8A-4147-A177-3AD203B41FA5}">
                      <a16:colId xmlns:a16="http://schemas.microsoft.com/office/drawing/2014/main" val="484350064"/>
                    </a:ext>
                  </a:extLst>
                </a:gridCol>
                <a:gridCol w="536724">
                  <a:extLst>
                    <a:ext uri="{9D8B030D-6E8A-4147-A177-3AD203B41FA5}">
                      <a16:colId xmlns:a16="http://schemas.microsoft.com/office/drawing/2014/main" val="30148073"/>
                    </a:ext>
                  </a:extLst>
                </a:gridCol>
                <a:gridCol w="536724">
                  <a:extLst>
                    <a:ext uri="{9D8B030D-6E8A-4147-A177-3AD203B41FA5}">
                      <a16:colId xmlns:a16="http://schemas.microsoft.com/office/drawing/2014/main" val="2004492920"/>
                    </a:ext>
                  </a:extLst>
                </a:gridCol>
              </a:tblGrid>
              <a:tr h="315732">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対象数＝</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999</a:t>
                      </a:r>
                    </a:p>
                  </a:txBody>
                  <a:tcPr marL="7837" marR="7837" marT="783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225168327"/>
                  </a:ext>
                </a:extLst>
              </a:tr>
              <a:tr h="292790">
                <a:tc gridSpan="4">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2009</a:t>
                      </a: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2010</a:t>
                      </a: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2011</a:t>
                      </a: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721229670"/>
                  </a:ext>
                </a:extLst>
              </a:tr>
              <a:tr h="292790">
                <a:tc gridSpan="4">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分析対象数</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149</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148</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154</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184</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183</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181</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2171765413"/>
                  </a:ext>
                </a:extLst>
              </a:tr>
              <a:tr h="292790">
                <a:tc gridSpan="4">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項目</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1856825"/>
                  </a:ext>
                </a:extLst>
              </a:tr>
              <a:tr h="315732">
                <a:tc rowSpan="2" gridSpan="2">
                  <a:txBody>
                    <a:bodyPr/>
                    <a:lstStyle/>
                    <a:p>
                      <a:pPr algn="just"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分娩様式</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経腟分娩</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経腟分娩</a:t>
                      </a:r>
                      <a:endParaRPr kumimoji="1" lang="ja-JP" altLang="en-US" dirty="0"/>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58</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38.9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61</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41.2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69</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44.8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36.4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76</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41.5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63</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34.8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462199520"/>
                  </a:ext>
                </a:extLst>
              </a:tr>
              <a:tr h="315732">
                <a:tc gridSpan="2" vMerge="1">
                  <a:txBody>
                    <a:bodyPr/>
                    <a:lstStyle/>
                    <a:p>
                      <a:endParaRPr kumimoji="1" lang="ja-JP" altLang="en-US"/>
                    </a:p>
                  </a:txBody>
                  <a:tcPr/>
                </a:tc>
                <a:tc hMerge="1" vMerge="1">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帝王切開術</a:t>
                      </a:r>
                    </a:p>
                  </a:txBody>
                  <a:tcPr marL="7837" marR="7837" marT="78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帝王切開術　</a:t>
                      </a: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837" marR="7837" marT="7837"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91</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61.1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87</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58.8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85</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55.2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117</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63.6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107</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58.5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118</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65.2 </a:t>
                      </a:r>
                    </a:p>
                  </a:txBody>
                  <a:tcPr marL="7837" marR="7837" marT="7837"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6029760"/>
                  </a:ext>
                </a:extLst>
              </a:tr>
            </a:tbl>
          </a:graphicData>
        </a:graphic>
      </p:graphicFrame>
      <p:sp>
        <p:nvSpPr>
          <p:cNvPr id="4" name="正方形/長方形 3">
            <a:extLst>
              <a:ext uri="{FF2B5EF4-FFF2-40B4-BE49-F238E27FC236}">
                <a16:creationId xmlns:a16="http://schemas.microsoft.com/office/drawing/2014/main" id="{CE9F34B8-D3C8-4652-9BDB-9580C74B3DC8}"/>
              </a:ext>
            </a:extLst>
          </p:cNvPr>
          <p:cNvSpPr/>
          <p:nvPr/>
        </p:nvSpPr>
        <p:spPr>
          <a:xfrm>
            <a:off x="412838" y="3116430"/>
            <a:ext cx="8962640" cy="261610"/>
          </a:xfrm>
          <a:prstGeom prst="rect">
            <a:avLst/>
          </a:prstGeom>
        </p:spPr>
        <p:txBody>
          <a:bodyPr wrap="square">
            <a:spAutoFit/>
          </a:bodyPr>
          <a:lstStyle/>
          <a:p>
            <a:r>
              <a:rPr lang="ja-JP" altLang="en-US" sz="1050" dirty="0">
                <a:solidFill>
                  <a:srgbClr val="000000"/>
                </a:solidFill>
                <a:latin typeface="ＭＳ Ｐゴシック" panose="020B0600070205080204" pitchFamily="50" charset="-128"/>
                <a:ea typeface="ＭＳ Ｐゴシック" panose="020B0600070205080204" pitchFamily="50" charset="-128"/>
              </a:rPr>
              <a:t>注</a:t>
            </a:r>
            <a:r>
              <a:rPr lang="en-US" altLang="ja-JP" sz="1050" dirty="0">
                <a:solidFill>
                  <a:srgbClr val="000000"/>
                </a:solidFill>
                <a:latin typeface="ＭＳ Ｐゴシック" panose="020B0600070205080204" pitchFamily="50" charset="-128"/>
                <a:ea typeface="ＭＳ Ｐゴシック" panose="020B0600070205080204" pitchFamily="50" charset="-128"/>
              </a:rPr>
              <a:t>3</a:t>
            </a:r>
            <a:r>
              <a:rPr lang="ja-JP" altLang="en-US" sz="1050" dirty="0">
                <a:solidFill>
                  <a:srgbClr val="000000"/>
                </a:solidFill>
                <a:latin typeface="ＭＳ Ｐゴシック" panose="020B0600070205080204" pitchFamily="50" charset="-128"/>
                <a:ea typeface="ＭＳ Ｐゴシック" panose="020B0600070205080204" pitchFamily="50" charset="-128"/>
              </a:rPr>
              <a:t>）「分娩様式」は、最終的な娩出経路を集計している。例えば、吸引分娩を試みた後、鉗子分娩で娩出した事例は、鉗子分娩として集計している。</a:t>
            </a:r>
            <a:r>
              <a:rPr lang="ja-JP" altLang="en-US" sz="1050" dirty="0"/>
              <a:t> </a:t>
            </a:r>
          </a:p>
        </p:txBody>
      </p:sp>
      <p:sp>
        <p:nvSpPr>
          <p:cNvPr id="11" name="Rectangle 2">
            <a:extLst>
              <a:ext uri="{FF2B5EF4-FFF2-40B4-BE49-F238E27FC236}">
                <a16:creationId xmlns:a16="http://schemas.microsoft.com/office/drawing/2014/main" id="{92285CF3-66E1-4FD6-A412-6DE326C06439}"/>
              </a:ext>
            </a:extLst>
          </p:cNvPr>
          <p:cNvSpPr txBox="1">
            <a:spLocks noChangeArrowheads="1"/>
          </p:cNvSpPr>
          <p:nvPr/>
        </p:nvSpPr>
        <p:spPr bwMode="auto">
          <a:xfrm>
            <a:off x="343695" y="3591085"/>
            <a:ext cx="6788226" cy="29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chemeClr val="tx2"/>
                </a:solidFill>
                <a:latin typeface="+mn-ea"/>
                <a:ea typeface="+mn-ea"/>
              </a:rPr>
              <a:t>表</a:t>
            </a:r>
            <a:r>
              <a:rPr lang="en-US" altLang="ja-JP" sz="1600" b="1" dirty="0">
                <a:solidFill>
                  <a:schemeClr val="tx2"/>
                </a:solidFill>
                <a:latin typeface="+mn-ea"/>
                <a:ea typeface="+mn-ea"/>
              </a:rPr>
              <a:t>4</a:t>
            </a:r>
            <a:r>
              <a:rPr lang="ja-JP" altLang="en-US" sz="1600" b="1" dirty="0">
                <a:solidFill>
                  <a:schemeClr val="tx2"/>
                </a:solidFill>
                <a:latin typeface="+mn-ea"/>
                <a:ea typeface="+mn-ea"/>
              </a:rPr>
              <a:t>－参－</a:t>
            </a:r>
            <a:r>
              <a:rPr lang="en-US" altLang="ja-JP" sz="1600" b="1" dirty="0">
                <a:solidFill>
                  <a:schemeClr val="tx2"/>
                </a:solidFill>
                <a:latin typeface="+mn-ea"/>
                <a:ea typeface="+mn-ea"/>
              </a:rPr>
              <a:t>5</a:t>
            </a:r>
            <a:r>
              <a:rPr lang="ja-JP" altLang="en-US" sz="1600" b="1" dirty="0">
                <a:solidFill>
                  <a:schemeClr val="tx2"/>
                </a:solidFill>
                <a:latin typeface="+mn-ea"/>
                <a:ea typeface="+mn-ea"/>
              </a:rPr>
              <a:t>　分析対象事例にみられた背景（新生児）　より抜粋</a:t>
            </a:r>
          </a:p>
        </p:txBody>
      </p:sp>
      <p:graphicFrame>
        <p:nvGraphicFramePr>
          <p:cNvPr id="5" name="表 4">
            <a:extLst>
              <a:ext uri="{FF2B5EF4-FFF2-40B4-BE49-F238E27FC236}">
                <a16:creationId xmlns:a16="http://schemas.microsoft.com/office/drawing/2014/main" id="{33B6EEA8-4553-4E47-818A-AB99F6306525}"/>
              </a:ext>
            </a:extLst>
          </p:cNvPr>
          <p:cNvGraphicFramePr>
            <a:graphicFrameLocks noGrp="1"/>
          </p:cNvGraphicFramePr>
          <p:nvPr/>
        </p:nvGraphicFramePr>
        <p:xfrm>
          <a:off x="412838" y="3897994"/>
          <a:ext cx="8818870" cy="2229112"/>
        </p:xfrm>
        <a:graphic>
          <a:graphicData uri="http://schemas.openxmlformats.org/drawingml/2006/table">
            <a:tbl>
              <a:tblPr/>
              <a:tblGrid>
                <a:gridCol w="1020386">
                  <a:extLst>
                    <a:ext uri="{9D8B030D-6E8A-4147-A177-3AD203B41FA5}">
                      <a16:colId xmlns:a16="http://schemas.microsoft.com/office/drawing/2014/main" val="44294800"/>
                    </a:ext>
                  </a:extLst>
                </a:gridCol>
                <a:gridCol w="688698">
                  <a:extLst>
                    <a:ext uri="{9D8B030D-6E8A-4147-A177-3AD203B41FA5}">
                      <a16:colId xmlns:a16="http://schemas.microsoft.com/office/drawing/2014/main" val="520930751"/>
                    </a:ext>
                  </a:extLst>
                </a:gridCol>
                <a:gridCol w="773090">
                  <a:extLst>
                    <a:ext uri="{9D8B030D-6E8A-4147-A177-3AD203B41FA5}">
                      <a16:colId xmlns:a16="http://schemas.microsoft.com/office/drawing/2014/main" val="4033902205"/>
                    </a:ext>
                  </a:extLst>
                </a:gridCol>
                <a:gridCol w="528058">
                  <a:extLst>
                    <a:ext uri="{9D8B030D-6E8A-4147-A177-3AD203B41FA5}">
                      <a16:colId xmlns:a16="http://schemas.microsoft.com/office/drawing/2014/main" val="3025347441"/>
                    </a:ext>
                  </a:extLst>
                </a:gridCol>
                <a:gridCol w="528058">
                  <a:extLst>
                    <a:ext uri="{9D8B030D-6E8A-4147-A177-3AD203B41FA5}">
                      <a16:colId xmlns:a16="http://schemas.microsoft.com/office/drawing/2014/main" val="422328036"/>
                    </a:ext>
                  </a:extLst>
                </a:gridCol>
                <a:gridCol w="528058">
                  <a:extLst>
                    <a:ext uri="{9D8B030D-6E8A-4147-A177-3AD203B41FA5}">
                      <a16:colId xmlns:a16="http://schemas.microsoft.com/office/drawing/2014/main" val="3426276308"/>
                    </a:ext>
                  </a:extLst>
                </a:gridCol>
                <a:gridCol w="528058">
                  <a:extLst>
                    <a:ext uri="{9D8B030D-6E8A-4147-A177-3AD203B41FA5}">
                      <a16:colId xmlns:a16="http://schemas.microsoft.com/office/drawing/2014/main" val="859828706"/>
                    </a:ext>
                  </a:extLst>
                </a:gridCol>
                <a:gridCol w="528058">
                  <a:extLst>
                    <a:ext uri="{9D8B030D-6E8A-4147-A177-3AD203B41FA5}">
                      <a16:colId xmlns:a16="http://schemas.microsoft.com/office/drawing/2014/main" val="2181119245"/>
                    </a:ext>
                  </a:extLst>
                </a:gridCol>
                <a:gridCol w="528058">
                  <a:extLst>
                    <a:ext uri="{9D8B030D-6E8A-4147-A177-3AD203B41FA5}">
                      <a16:colId xmlns:a16="http://schemas.microsoft.com/office/drawing/2014/main" val="62471110"/>
                    </a:ext>
                  </a:extLst>
                </a:gridCol>
                <a:gridCol w="528058">
                  <a:extLst>
                    <a:ext uri="{9D8B030D-6E8A-4147-A177-3AD203B41FA5}">
                      <a16:colId xmlns:a16="http://schemas.microsoft.com/office/drawing/2014/main" val="2434300795"/>
                    </a:ext>
                  </a:extLst>
                </a:gridCol>
                <a:gridCol w="528058">
                  <a:extLst>
                    <a:ext uri="{9D8B030D-6E8A-4147-A177-3AD203B41FA5}">
                      <a16:colId xmlns:a16="http://schemas.microsoft.com/office/drawing/2014/main" val="19218012"/>
                    </a:ext>
                  </a:extLst>
                </a:gridCol>
                <a:gridCol w="528058">
                  <a:extLst>
                    <a:ext uri="{9D8B030D-6E8A-4147-A177-3AD203B41FA5}">
                      <a16:colId xmlns:a16="http://schemas.microsoft.com/office/drawing/2014/main" val="2447245022"/>
                    </a:ext>
                  </a:extLst>
                </a:gridCol>
                <a:gridCol w="528058">
                  <a:extLst>
                    <a:ext uri="{9D8B030D-6E8A-4147-A177-3AD203B41FA5}">
                      <a16:colId xmlns:a16="http://schemas.microsoft.com/office/drawing/2014/main" val="4214517730"/>
                    </a:ext>
                  </a:extLst>
                </a:gridCol>
                <a:gridCol w="528058">
                  <a:extLst>
                    <a:ext uri="{9D8B030D-6E8A-4147-A177-3AD203B41FA5}">
                      <a16:colId xmlns:a16="http://schemas.microsoft.com/office/drawing/2014/main" val="3707415466"/>
                    </a:ext>
                  </a:extLst>
                </a:gridCol>
                <a:gridCol w="528058">
                  <a:extLst>
                    <a:ext uri="{9D8B030D-6E8A-4147-A177-3AD203B41FA5}">
                      <a16:colId xmlns:a16="http://schemas.microsoft.com/office/drawing/2014/main" val="2887753349"/>
                    </a:ext>
                  </a:extLst>
                </a:gridCol>
              </a:tblGrid>
              <a:tr h="175190">
                <a:tc>
                  <a:txBody>
                    <a:bodyPr/>
                    <a:lstStyle/>
                    <a:p>
                      <a:pPr algn="l"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重複あり</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対象数＝</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999</a:t>
                      </a:r>
                    </a:p>
                  </a:txBody>
                  <a:tcPr marL="7675" marR="7675" marT="767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014714027"/>
                  </a:ext>
                </a:extLst>
              </a:tr>
              <a:tr h="175190">
                <a:tc gridSpan="3">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2009</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1800865086"/>
                  </a:ext>
                </a:extLst>
              </a:tr>
              <a:tr h="175190">
                <a:tc gridSpan="3">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分析対象数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dirty="0">
                          <a:solidFill>
                            <a:srgbClr val="000000"/>
                          </a:solidFill>
                          <a:effectLst/>
                          <a:latin typeface="ＭＳ Ｐゴシック" panose="020B0600070205080204" pitchFamily="50" charset="-128"/>
                          <a:ea typeface="ＭＳ Ｐゴシック" panose="020B0600070205080204" pitchFamily="50" charset="-128"/>
                        </a:rPr>
                        <a:t>149</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148</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154</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184</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183</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Ｐゴシック" panose="020B0600070205080204" pitchFamily="50" charset="-128"/>
                          <a:ea typeface="ＭＳ Ｐゴシック" panose="020B0600070205080204" pitchFamily="50" charset="-128"/>
                        </a:rPr>
                        <a:t>181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342656361"/>
                  </a:ext>
                </a:extLst>
              </a:tr>
              <a:tr h="175190">
                <a:tc gridSpan="3">
                  <a:txBody>
                    <a:bodyPr/>
                    <a:lstStyle/>
                    <a:p>
                      <a:pPr algn="ctr"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項目</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94495293"/>
                  </a:ext>
                </a:extLst>
              </a:tr>
              <a:tr h="244482">
                <a:tc rowSpan="5">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出生時</a:t>
                      </a:r>
                      <a:b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在胎週数</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週未満</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20.8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26.4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26.6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27.2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33.3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57</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31.5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2511407"/>
                  </a:ext>
                </a:extLst>
              </a:tr>
              <a:tr h="244482">
                <a:tc vMerge="1">
                  <a:txBody>
                    <a:bodyPr/>
                    <a:lstStyle/>
                    <a:p>
                      <a:endParaRPr kumimoji="1" lang="ja-JP" altLang="en-US"/>
                    </a:p>
                  </a:txBody>
                  <a:tcPr/>
                </a:tc>
                <a:tc gridSpan="2">
                  <a:txBody>
                    <a:bodyPr/>
                    <a:lstStyle/>
                    <a:p>
                      <a:pPr algn="l" fontAlgn="ct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週以降</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週未満</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47.7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69</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46.6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73</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47.4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85</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46.2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43.7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44.8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3030012793"/>
                  </a:ext>
                </a:extLst>
              </a:tr>
              <a:tr h="244482">
                <a:tc vMerge="1">
                  <a:txBody>
                    <a:bodyPr/>
                    <a:lstStyle/>
                    <a:p>
                      <a:endParaRPr kumimoji="1" lang="ja-JP" altLang="en-US"/>
                    </a:p>
                  </a:txBody>
                  <a:tcPr/>
                </a:tc>
                <a:tc gridSpan="2">
                  <a:txBody>
                    <a:bodyPr/>
                    <a:lstStyle/>
                    <a:p>
                      <a:pPr algn="l" fontAlgn="ct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週以降</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週未満</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30.9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27.0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25.3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26.1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23.0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22.1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6407303"/>
                  </a:ext>
                </a:extLst>
              </a:tr>
              <a:tr h="244482">
                <a:tc vMerge="1">
                  <a:txBody>
                    <a:bodyPr/>
                    <a:lstStyle/>
                    <a:p>
                      <a:endParaRPr kumimoji="1" lang="ja-JP" altLang="en-US"/>
                    </a:p>
                  </a:txBody>
                  <a:tcPr/>
                </a:tc>
                <a:tc gridSpan="2">
                  <a:txBody>
                    <a:bodyPr/>
                    <a:lstStyle/>
                    <a:p>
                      <a:pPr algn="l"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週以降</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0.5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0.6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6911058"/>
                  </a:ext>
                </a:extLst>
              </a:tr>
              <a:tr h="244482">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不明</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3944044826"/>
                  </a:ext>
                </a:extLst>
              </a:tr>
              <a:tr h="244482">
                <a:tc gridSpan="3">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児娩出時の小児科医立ち会い</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あり</a:t>
                      </a:r>
                    </a:p>
                  </a:txBody>
                  <a:tcPr marL="7675" marR="7675" marT="7675"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75" marR="7675" marT="7675" marB="0" anchor="ctr">
                    <a:lnL>
                      <a:noFill/>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26.8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33.1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31.2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78</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42.4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81</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44.3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91</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50.3 </a:t>
                      </a:r>
                    </a:p>
                  </a:txBody>
                  <a:tcPr marL="7675" marR="7675" marT="767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7296340"/>
                  </a:ext>
                </a:extLst>
              </a:tr>
            </a:tbl>
          </a:graphicData>
        </a:graphic>
      </p:graphicFrame>
      <p:sp>
        <p:nvSpPr>
          <p:cNvPr id="6" name="正方形/長方形 5">
            <a:extLst>
              <a:ext uri="{FF2B5EF4-FFF2-40B4-BE49-F238E27FC236}">
                <a16:creationId xmlns:a16="http://schemas.microsoft.com/office/drawing/2014/main" id="{FEFE55C1-E9A2-4976-9AEB-3C9B5C6F0D45}"/>
              </a:ext>
            </a:extLst>
          </p:cNvPr>
          <p:cNvSpPr/>
          <p:nvPr/>
        </p:nvSpPr>
        <p:spPr>
          <a:xfrm>
            <a:off x="412838" y="6183186"/>
            <a:ext cx="8818870" cy="430887"/>
          </a:xfrm>
          <a:prstGeom prst="rect">
            <a:avLst/>
          </a:prstGeom>
        </p:spPr>
        <p:txBody>
          <a:bodyPr wrap="square">
            <a:spAutoFit/>
          </a:bodyPr>
          <a:lstStyle/>
          <a:p>
            <a:r>
              <a:rPr lang="ja-JP" altLang="en-US" sz="1050" dirty="0">
                <a:solidFill>
                  <a:srgbClr val="000000"/>
                </a:solidFill>
                <a:latin typeface="ＭＳ Ｐゴシック" panose="020B0600070205080204" pitchFamily="50" charset="-128"/>
                <a:ea typeface="ＭＳ Ｐゴシック" panose="020B0600070205080204" pitchFamily="50" charset="-128"/>
              </a:rPr>
              <a:t>注</a:t>
            </a:r>
            <a:r>
              <a:rPr lang="en-US" altLang="ja-JP" sz="1050" dirty="0">
                <a:solidFill>
                  <a:srgbClr val="000000"/>
                </a:solidFill>
                <a:latin typeface="ＭＳ Ｐゴシック" panose="020B0600070205080204" pitchFamily="50" charset="-128"/>
                <a:ea typeface="ＭＳ Ｐゴシック" panose="020B0600070205080204" pitchFamily="50" charset="-128"/>
              </a:rPr>
              <a:t>6</a:t>
            </a:r>
            <a:r>
              <a:rPr lang="ja-JP" altLang="en-US" sz="1050" dirty="0">
                <a:solidFill>
                  <a:srgbClr val="000000"/>
                </a:solidFill>
                <a:latin typeface="ＭＳ Ｐゴシック" panose="020B0600070205080204" pitchFamily="50" charset="-128"/>
                <a:ea typeface="ＭＳ Ｐゴシック" panose="020B0600070205080204" pitchFamily="50" charset="-128"/>
              </a:rPr>
              <a:t>）「児娩出時の小児科医立ち会い」は、児が娩出した時点で小児科医が立ち会っていた事例のみを集計しており、児が娩出した後に小児科医が到着した事例等は含まない。</a:t>
            </a:r>
            <a:r>
              <a:rPr lang="ja-JP" altLang="en-US" sz="1050" dirty="0"/>
              <a:t> </a:t>
            </a:r>
          </a:p>
        </p:txBody>
      </p:sp>
    </p:spTree>
    <p:extLst>
      <p:ext uri="{BB962C8B-B14F-4D97-AF65-F5344CB8AC3E}">
        <p14:creationId xmlns:p14="http://schemas.microsoft.com/office/powerpoint/2010/main" val="162956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327150" y="333375"/>
            <a:ext cx="751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8" tIns="44229" rIns="88458" bIns="44229"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chemeClr val="tx2"/>
                </a:solidFill>
                <a:latin typeface="HG丸ｺﾞｼｯｸM-PRO" panose="020F0600000000000000" pitchFamily="50" charset="-128"/>
                <a:ea typeface="HG丸ｺﾞｼｯｸM-PRO" panose="020F0600000000000000" pitchFamily="50" charset="-128"/>
              </a:rPr>
              <a:t>再発防止に関する分析の流れ</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a:t>
            </a:fld>
            <a:endParaRPr lang="en-US" altLang="ja-JP" dirty="0"/>
          </a:p>
        </p:txBody>
      </p:sp>
      <p:grpSp>
        <p:nvGrpSpPr>
          <p:cNvPr id="26" name="グループ化 25">
            <a:extLst>
              <a:ext uri="{FF2B5EF4-FFF2-40B4-BE49-F238E27FC236}">
                <a16:creationId xmlns:a16="http://schemas.microsoft.com/office/drawing/2014/main" id="{557C9A5F-A49F-45BD-8347-CAD3BF177DB5}"/>
              </a:ext>
            </a:extLst>
          </p:cNvPr>
          <p:cNvGrpSpPr/>
          <p:nvPr/>
        </p:nvGrpSpPr>
        <p:grpSpPr>
          <a:xfrm>
            <a:off x="271686" y="1230313"/>
            <a:ext cx="9354321" cy="5254624"/>
            <a:chOff x="334963" y="1230313"/>
            <a:chExt cx="9354321" cy="5254624"/>
          </a:xfrm>
        </p:grpSpPr>
        <p:sp>
          <p:nvSpPr>
            <p:cNvPr id="27" name="AutoShape 4">
              <a:extLst>
                <a:ext uri="{FF2B5EF4-FFF2-40B4-BE49-F238E27FC236}">
                  <a16:creationId xmlns:a16="http://schemas.microsoft.com/office/drawing/2014/main" id="{301E65D5-E56C-4830-8263-28E358D023DA}"/>
                </a:ext>
              </a:extLst>
            </p:cNvPr>
            <p:cNvSpPr>
              <a:spLocks noChangeArrowheads="1"/>
            </p:cNvSpPr>
            <p:nvPr/>
          </p:nvSpPr>
          <p:spPr bwMode="auto">
            <a:xfrm>
              <a:off x="334963" y="1230313"/>
              <a:ext cx="8809037" cy="381990"/>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t>分析のイメージ</a:t>
              </a:r>
            </a:p>
          </p:txBody>
        </p:sp>
        <p:sp>
          <p:nvSpPr>
            <p:cNvPr id="28" name="AutoShape 5">
              <a:extLst>
                <a:ext uri="{FF2B5EF4-FFF2-40B4-BE49-F238E27FC236}">
                  <a16:creationId xmlns:a16="http://schemas.microsoft.com/office/drawing/2014/main" id="{26715B0B-7A4B-4971-A437-C0CD1E42E85D}"/>
                </a:ext>
              </a:extLst>
            </p:cNvPr>
            <p:cNvSpPr>
              <a:spLocks noChangeArrowheads="1"/>
            </p:cNvSpPr>
            <p:nvPr/>
          </p:nvSpPr>
          <p:spPr bwMode="auto">
            <a:xfrm>
              <a:off x="8255843" y="1892259"/>
              <a:ext cx="790672" cy="1758834"/>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ＭＳ Ｐゴシック" panose="020B0600070205080204" pitchFamily="50" charset="-128"/>
                </a:rPr>
                <a:t>　　再発防止に関する</a:t>
              </a:r>
            </a:p>
            <a:p>
              <a:pPr algn="ctr" eaLnBrk="1" hangingPunct="1">
                <a:spcBef>
                  <a:spcPct val="0"/>
                </a:spcBef>
                <a:buFontTx/>
                <a:buNone/>
              </a:pPr>
              <a:r>
                <a:rPr lang="ja-JP" altLang="en-US" sz="1600" dirty="0">
                  <a:latin typeface="ＭＳ Ｐゴシック" panose="020B0600070205080204" pitchFamily="50" charset="-128"/>
                </a:rPr>
                <a:t>報告書</a:t>
              </a:r>
            </a:p>
          </p:txBody>
        </p:sp>
        <p:sp>
          <p:nvSpPr>
            <p:cNvPr id="29" name="AutoShape 6">
              <a:extLst>
                <a:ext uri="{FF2B5EF4-FFF2-40B4-BE49-F238E27FC236}">
                  <a16:creationId xmlns:a16="http://schemas.microsoft.com/office/drawing/2014/main" id="{F6EA5372-6C88-480A-805F-18CC8C8ECD7F}"/>
                </a:ext>
              </a:extLst>
            </p:cNvPr>
            <p:cNvSpPr>
              <a:spLocks noChangeArrowheads="1"/>
            </p:cNvSpPr>
            <p:nvPr/>
          </p:nvSpPr>
          <p:spPr bwMode="auto">
            <a:xfrm rot="5400000">
              <a:off x="3933011" y="2120670"/>
              <a:ext cx="572985" cy="145593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0" name="Documents">
              <a:extLst>
                <a:ext uri="{FF2B5EF4-FFF2-40B4-BE49-F238E27FC236}">
                  <a16:creationId xmlns:a16="http://schemas.microsoft.com/office/drawing/2014/main" id="{4E81A7D4-4923-49BB-A4A6-DC4E0C77B23F}"/>
                </a:ext>
              </a:extLst>
            </p:cNvPr>
            <p:cNvSpPr>
              <a:spLocks noEditPoints="1" noChangeArrowheads="1"/>
            </p:cNvSpPr>
            <p:nvPr/>
          </p:nvSpPr>
          <p:spPr bwMode="auto">
            <a:xfrm>
              <a:off x="3859408" y="1920346"/>
              <a:ext cx="734786" cy="17307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dirty="0"/>
                <a:t>　　原因分析報告書</a:t>
              </a:r>
            </a:p>
          </p:txBody>
        </p:sp>
        <p:sp>
          <p:nvSpPr>
            <p:cNvPr id="31" name="AutoShape 8">
              <a:extLst>
                <a:ext uri="{FF2B5EF4-FFF2-40B4-BE49-F238E27FC236}">
                  <a16:creationId xmlns:a16="http://schemas.microsoft.com/office/drawing/2014/main" id="{DF9AD1BB-A96E-467B-B5FD-77C01C458BCD}"/>
                </a:ext>
              </a:extLst>
            </p:cNvPr>
            <p:cNvSpPr>
              <a:spLocks noChangeArrowheads="1"/>
            </p:cNvSpPr>
            <p:nvPr/>
          </p:nvSpPr>
          <p:spPr bwMode="auto">
            <a:xfrm rot="5400000">
              <a:off x="7808125" y="2628790"/>
              <a:ext cx="509791" cy="37369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2" name="AutoShape 9">
              <a:extLst>
                <a:ext uri="{FF2B5EF4-FFF2-40B4-BE49-F238E27FC236}">
                  <a16:creationId xmlns:a16="http://schemas.microsoft.com/office/drawing/2014/main" id="{31893E16-7984-4C0C-B6EA-2E701A121E9A}"/>
                </a:ext>
              </a:extLst>
            </p:cNvPr>
            <p:cNvSpPr>
              <a:spLocks noChangeArrowheads="1"/>
            </p:cNvSpPr>
            <p:nvPr/>
          </p:nvSpPr>
          <p:spPr bwMode="auto">
            <a:xfrm>
              <a:off x="4840418" y="1907707"/>
              <a:ext cx="3121397" cy="1706722"/>
            </a:xfrm>
            <a:prstGeom prst="roundRect">
              <a:avLst>
                <a:gd name="adj" fmla="val 21176"/>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latin typeface="HG丸ｺﾞｼｯｸM-PRO" panose="020F0600000000000000" pitchFamily="50" charset="-128"/>
                <a:ea typeface="HG丸ｺﾞｼｯｸM-PRO" panose="020F0600000000000000" pitchFamily="50" charset="-128"/>
              </a:endParaRPr>
            </a:p>
          </p:txBody>
        </p:sp>
        <p:sp>
          <p:nvSpPr>
            <p:cNvPr id="33" name="AutoShape 10">
              <a:extLst>
                <a:ext uri="{FF2B5EF4-FFF2-40B4-BE49-F238E27FC236}">
                  <a16:creationId xmlns:a16="http://schemas.microsoft.com/office/drawing/2014/main" id="{447477EE-C4DD-431D-9792-63F39114F4DA}"/>
                </a:ext>
              </a:extLst>
            </p:cNvPr>
            <p:cNvSpPr>
              <a:spLocks noChangeArrowheads="1"/>
            </p:cNvSpPr>
            <p:nvPr/>
          </p:nvSpPr>
          <p:spPr bwMode="auto">
            <a:xfrm>
              <a:off x="4942885" y="1879619"/>
              <a:ext cx="2916464"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ea typeface="ＭＳ ゴシック" panose="020B0609070205080204" pitchFamily="49" charset="-128"/>
                </a:rPr>
                <a:t>再発防止委員会</a:t>
              </a:r>
            </a:p>
          </p:txBody>
        </p:sp>
        <p:sp>
          <p:nvSpPr>
            <p:cNvPr id="34" name="Text Box 11">
              <a:extLst>
                <a:ext uri="{FF2B5EF4-FFF2-40B4-BE49-F238E27FC236}">
                  <a16:creationId xmlns:a16="http://schemas.microsoft.com/office/drawing/2014/main" id="{E6F736A3-65BE-45B0-A4FA-EF9C1D8C92C2}"/>
                </a:ext>
              </a:extLst>
            </p:cNvPr>
            <p:cNvSpPr txBox="1">
              <a:spLocks noChangeArrowheads="1"/>
            </p:cNvSpPr>
            <p:nvPr/>
          </p:nvSpPr>
          <p:spPr bwMode="auto">
            <a:xfrm>
              <a:off x="4965825" y="2211052"/>
              <a:ext cx="2844585" cy="4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90000"/>
                </a:lnSpc>
                <a:spcBef>
                  <a:spcPct val="0"/>
                </a:spcBef>
                <a:buFontTx/>
                <a:buNone/>
              </a:pPr>
              <a:r>
                <a:rPr lang="ja-JP" altLang="en-US" sz="1600">
                  <a:latin typeface="HG丸ｺﾞｼｯｸM-PRO" panose="020F0600000000000000" pitchFamily="50" charset="-128"/>
                  <a:ea typeface="HG丸ｺﾞｼｯｸM-PRO" panose="020F0600000000000000" pitchFamily="50" charset="-128"/>
                </a:rPr>
                <a:t>＜集積された事例の分析＞</a:t>
              </a:r>
            </a:p>
          </p:txBody>
        </p:sp>
        <p:sp>
          <p:nvSpPr>
            <p:cNvPr id="35" name="Text Box 12">
              <a:extLst>
                <a:ext uri="{FF2B5EF4-FFF2-40B4-BE49-F238E27FC236}">
                  <a16:creationId xmlns:a16="http://schemas.microsoft.com/office/drawing/2014/main" id="{D1B074B4-61A2-4EC7-9FEF-AB101679854F}"/>
                </a:ext>
              </a:extLst>
            </p:cNvPr>
            <p:cNvSpPr txBox="1">
              <a:spLocks noChangeArrowheads="1"/>
            </p:cNvSpPr>
            <p:nvPr/>
          </p:nvSpPr>
          <p:spPr bwMode="auto">
            <a:xfrm>
              <a:off x="4973472" y="2902005"/>
              <a:ext cx="2957757" cy="5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複数の事例の分析から見えてきた知見などによる</a:t>
              </a:r>
            </a:p>
          </p:txBody>
        </p:sp>
        <p:sp>
          <p:nvSpPr>
            <p:cNvPr id="36" name="AutoShape 13">
              <a:extLst>
                <a:ext uri="{FF2B5EF4-FFF2-40B4-BE49-F238E27FC236}">
                  <a16:creationId xmlns:a16="http://schemas.microsoft.com/office/drawing/2014/main" id="{32B3D7E1-B734-4FD8-B4B9-9215C800F4E9}"/>
                </a:ext>
              </a:extLst>
            </p:cNvPr>
            <p:cNvSpPr>
              <a:spLocks noChangeArrowheads="1"/>
            </p:cNvSpPr>
            <p:nvPr/>
          </p:nvSpPr>
          <p:spPr bwMode="auto">
            <a:xfrm>
              <a:off x="440488" y="1945625"/>
              <a:ext cx="3130573" cy="1705468"/>
            </a:xfrm>
            <a:prstGeom prst="roundRect">
              <a:avLst>
                <a:gd name="adj" fmla="val 16667"/>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latin typeface="HG丸ｺﾞｼｯｸM-PRO" panose="020F0600000000000000" pitchFamily="50" charset="-128"/>
                <a:ea typeface="HG丸ｺﾞｼｯｸM-PRO" panose="020F0600000000000000" pitchFamily="50" charset="-128"/>
              </a:endParaRPr>
            </a:p>
          </p:txBody>
        </p:sp>
        <p:sp>
          <p:nvSpPr>
            <p:cNvPr id="37" name="AutoShape 14">
              <a:extLst>
                <a:ext uri="{FF2B5EF4-FFF2-40B4-BE49-F238E27FC236}">
                  <a16:creationId xmlns:a16="http://schemas.microsoft.com/office/drawing/2014/main" id="{2A916949-181D-4388-9310-80A9469D7CFE}"/>
                </a:ext>
              </a:extLst>
            </p:cNvPr>
            <p:cNvSpPr>
              <a:spLocks noChangeArrowheads="1"/>
            </p:cNvSpPr>
            <p:nvPr/>
          </p:nvSpPr>
          <p:spPr bwMode="auto">
            <a:xfrm>
              <a:off x="542954" y="1879619"/>
              <a:ext cx="2914935"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ea typeface="ＭＳ ゴシック" panose="020B0609070205080204" pitchFamily="49" charset="-128"/>
                </a:rPr>
                <a:t>原因分析委員会</a:t>
              </a:r>
            </a:p>
          </p:txBody>
        </p:sp>
        <p:sp>
          <p:nvSpPr>
            <p:cNvPr id="38" name="Text Box 15">
              <a:extLst>
                <a:ext uri="{FF2B5EF4-FFF2-40B4-BE49-F238E27FC236}">
                  <a16:creationId xmlns:a16="http://schemas.microsoft.com/office/drawing/2014/main" id="{0809774C-CB5A-463A-9CF1-6AAEBFBA6826}"/>
                </a:ext>
              </a:extLst>
            </p:cNvPr>
            <p:cNvSpPr txBox="1">
              <a:spLocks noChangeArrowheads="1"/>
            </p:cNvSpPr>
            <p:nvPr/>
          </p:nvSpPr>
          <p:spPr bwMode="auto">
            <a:xfrm>
              <a:off x="680595" y="2352894"/>
              <a:ext cx="2636594" cy="30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＜個々の事例の分析＞</a:t>
              </a:r>
            </a:p>
          </p:txBody>
        </p:sp>
        <p:sp>
          <p:nvSpPr>
            <p:cNvPr id="39" name="Text Box 16">
              <a:extLst>
                <a:ext uri="{FF2B5EF4-FFF2-40B4-BE49-F238E27FC236}">
                  <a16:creationId xmlns:a16="http://schemas.microsoft.com/office/drawing/2014/main" id="{2B31A773-9825-4FE7-9514-E914D82EC7C5}"/>
                </a:ext>
              </a:extLst>
            </p:cNvPr>
            <p:cNvSpPr txBox="1">
              <a:spLocks noChangeArrowheads="1"/>
            </p:cNvSpPr>
            <p:nvPr/>
          </p:nvSpPr>
          <p:spPr bwMode="auto">
            <a:xfrm>
              <a:off x="925291" y="2931497"/>
              <a:ext cx="2566244" cy="3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医学的な観点による</a:t>
              </a:r>
            </a:p>
          </p:txBody>
        </p:sp>
        <p:sp>
          <p:nvSpPr>
            <p:cNvPr id="40" name="AutoShape 7">
              <a:extLst>
                <a:ext uri="{FF2B5EF4-FFF2-40B4-BE49-F238E27FC236}">
                  <a16:creationId xmlns:a16="http://schemas.microsoft.com/office/drawing/2014/main" id="{BDEFF91A-415E-43C5-B1B3-D30AAF5750DA}"/>
                </a:ext>
              </a:extLst>
            </p:cNvPr>
            <p:cNvSpPr>
              <a:spLocks noChangeArrowheads="1"/>
            </p:cNvSpPr>
            <p:nvPr/>
          </p:nvSpPr>
          <p:spPr bwMode="auto">
            <a:xfrm>
              <a:off x="6232889" y="4714696"/>
              <a:ext cx="3456395" cy="1770241"/>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国民、分娩機関、関係学会、</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行政機関等に提供</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・ホームページでの公表</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・報告書の配布</a:t>
              </a:r>
            </a:p>
          </p:txBody>
        </p:sp>
        <p:sp>
          <p:nvSpPr>
            <p:cNvPr id="41" name="AutoShape 18">
              <a:extLst>
                <a:ext uri="{FF2B5EF4-FFF2-40B4-BE49-F238E27FC236}">
                  <a16:creationId xmlns:a16="http://schemas.microsoft.com/office/drawing/2014/main" id="{7AF34DEC-8D05-4013-AF5E-51979EF812B7}"/>
                </a:ext>
              </a:extLst>
            </p:cNvPr>
            <p:cNvSpPr>
              <a:spLocks noChangeArrowheads="1"/>
            </p:cNvSpPr>
            <p:nvPr/>
          </p:nvSpPr>
          <p:spPr bwMode="auto">
            <a:xfrm>
              <a:off x="3629176"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2" name="AutoShape 19">
              <a:extLst>
                <a:ext uri="{FF2B5EF4-FFF2-40B4-BE49-F238E27FC236}">
                  <a16:creationId xmlns:a16="http://schemas.microsoft.com/office/drawing/2014/main" id="{732A2888-6701-4F90-BCAD-A1D44CB95287}"/>
                </a:ext>
              </a:extLst>
            </p:cNvPr>
            <p:cNvSpPr>
              <a:spLocks noChangeArrowheads="1"/>
            </p:cNvSpPr>
            <p:nvPr/>
          </p:nvSpPr>
          <p:spPr bwMode="auto">
            <a:xfrm>
              <a:off x="8061223"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3" name="Rectangle 20">
              <a:extLst>
                <a:ext uri="{FF2B5EF4-FFF2-40B4-BE49-F238E27FC236}">
                  <a16:creationId xmlns:a16="http://schemas.microsoft.com/office/drawing/2014/main" id="{D14237EC-B88A-4580-97F6-2CB78DE046EB}"/>
                </a:ext>
              </a:extLst>
            </p:cNvPr>
            <p:cNvSpPr>
              <a:spLocks noChangeArrowheads="1"/>
            </p:cNvSpPr>
            <p:nvPr/>
          </p:nvSpPr>
          <p:spPr bwMode="auto">
            <a:xfrm>
              <a:off x="6868332" y="3716340"/>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ea typeface="HG丸ｺﾞｼｯｸM-PRO" panose="020F0600000000000000" pitchFamily="50" charset="-128"/>
                </a:rPr>
                <a:t>複数の事例の分析から</a:t>
              </a:r>
            </a:p>
            <a:p>
              <a:pPr algn="ctr" eaLnBrk="1" hangingPunct="1">
                <a:spcBef>
                  <a:spcPct val="0"/>
                </a:spcBef>
                <a:buFontTx/>
                <a:buNone/>
              </a:pPr>
              <a:r>
                <a:rPr lang="ja-JP" altLang="en-US" sz="1600">
                  <a:ea typeface="HG丸ｺﾞｼｯｸM-PRO" panose="020F0600000000000000" pitchFamily="50" charset="-128"/>
                </a:rPr>
                <a:t>再発防止策等を提言</a:t>
              </a:r>
            </a:p>
          </p:txBody>
        </p:sp>
        <p:sp>
          <p:nvSpPr>
            <p:cNvPr id="44" name="Rectangle 21">
              <a:extLst>
                <a:ext uri="{FF2B5EF4-FFF2-40B4-BE49-F238E27FC236}">
                  <a16:creationId xmlns:a16="http://schemas.microsoft.com/office/drawing/2014/main" id="{4D670CEE-4D2F-4A22-AC41-1FF92B4CD4BF}"/>
                </a:ext>
              </a:extLst>
            </p:cNvPr>
            <p:cNvSpPr>
              <a:spLocks noChangeArrowheads="1"/>
            </p:cNvSpPr>
            <p:nvPr/>
          </p:nvSpPr>
          <p:spPr bwMode="auto">
            <a:xfrm>
              <a:off x="3144373" y="3714936"/>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ea typeface="HG丸ｺﾞｼｯｸM-PRO" panose="020F0600000000000000" pitchFamily="50" charset="-128"/>
                </a:rPr>
                <a:t>個々の事例の分析から</a:t>
              </a:r>
            </a:p>
            <a:p>
              <a:pPr algn="ctr" eaLnBrk="1" hangingPunct="1">
                <a:spcBef>
                  <a:spcPct val="0"/>
                </a:spcBef>
                <a:buFontTx/>
                <a:buNone/>
              </a:pPr>
              <a:r>
                <a:rPr lang="ja-JP" altLang="en-US" sz="1600" dirty="0">
                  <a:ea typeface="HG丸ｺﾞｼｯｸM-PRO" panose="020F0600000000000000" pitchFamily="50" charset="-128"/>
                </a:rPr>
                <a:t>再発防止策等を提言</a:t>
              </a:r>
            </a:p>
          </p:txBody>
        </p:sp>
        <p:sp>
          <p:nvSpPr>
            <p:cNvPr id="45" name="AutoShape 7">
              <a:extLst>
                <a:ext uri="{FF2B5EF4-FFF2-40B4-BE49-F238E27FC236}">
                  <a16:creationId xmlns:a16="http://schemas.microsoft.com/office/drawing/2014/main" id="{5B1C339A-480D-4A5E-8490-F7EEBDE05FAF}"/>
                </a:ext>
              </a:extLst>
            </p:cNvPr>
            <p:cNvSpPr>
              <a:spLocks noChangeArrowheads="1"/>
            </p:cNvSpPr>
            <p:nvPr/>
          </p:nvSpPr>
          <p:spPr bwMode="auto">
            <a:xfrm>
              <a:off x="746441" y="4695784"/>
              <a:ext cx="5141496" cy="1789153"/>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報告書：児・家族および当該分娩機関に送付</a:t>
              </a:r>
            </a:p>
            <a:p>
              <a:pPr eaLnBrk="1" hangingPunct="1">
                <a:lnSpc>
                  <a:spcPct val="120000"/>
                </a:lnSpc>
                <a:spcBef>
                  <a:spcPct val="0"/>
                </a:spcBef>
                <a:buFontTx/>
                <a:buNone/>
              </a:pPr>
              <a:r>
                <a:rPr lang="ja-JP" altLang="en-US" sz="1400" b="1" dirty="0">
                  <a:solidFill>
                    <a:schemeClr val="tx2"/>
                  </a:solidFill>
                  <a:ea typeface="HG丸ｺﾞｼｯｸM-PRO" panose="020F0600000000000000" pitchFamily="50" charset="-128"/>
                </a:rPr>
                <a:t>要約版：ホームページでの公表</a:t>
              </a:r>
              <a:endParaRPr lang="en-US" altLang="ja-JP" sz="1400" b="1" dirty="0">
                <a:solidFill>
                  <a:schemeClr val="tx2"/>
                </a:solidFill>
                <a:ea typeface="HG丸ｺﾞｼｯｸM-PRO" panose="020F0600000000000000" pitchFamily="50" charset="-128"/>
              </a:endParaRPr>
            </a:p>
            <a:p>
              <a:pPr eaLnBrk="1" hangingPunct="1">
                <a:lnSpc>
                  <a:spcPct val="120000"/>
                </a:lnSpc>
                <a:spcBef>
                  <a:spcPct val="0"/>
                </a:spcBef>
                <a:buFontTx/>
                <a:buNone/>
              </a:pPr>
              <a:r>
                <a:rPr lang="ja-JP" altLang="en-US" sz="1400" b="1" dirty="0">
                  <a:solidFill>
                    <a:schemeClr val="tx2"/>
                  </a:solidFill>
                  <a:ea typeface="HG丸ｺﾞｼｯｸM-PRO" panose="020F0600000000000000" pitchFamily="50" charset="-128"/>
                </a:rPr>
                <a:t>　　　</a:t>
              </a:r>
              <a:r>
                <a:rPr lang="ja-JP" altLang="en-US" sz="1200" b="1" dirty="0">
                  <a:solidFill>
                    <a:schemeClr val="tx2"/>
                  </a:solidFill>
                  <a:ea typeface="HG丸ｺﾞｼｯｸM-PRO" panose="020F0600000000000000" pitchFamily="50" charset="-128"/>
                </a:rPr>
                <a:t>（保護者または分娩機関・関連医療機関のいずれかから公表を行</a:t>
              </a:r>
              <a:endParaRPr lang="en-US" altLang="ja-JP" sz="1200" b="1" dirty="0">
                <a:solidFill>
                  <a:schemeClr val="tx2"/>
                </a:solidFill>
                <a:ea typeface="HG丸ｺﾞｼｯｸM-PRO" panose="020F0600000000000000" pitchFamily="50" charset="-128"/>
              </a:endParaRPr>
            </a:p>
            <a:p>
              <a:pPr eaLnBrk="1" hangingPunct="1">
                <a:lnSpc>
                  <a:spcPct val="120000"/>
                </a:lnSpc>
                <a:spcBef>
                  <a:spcPct val="0"/>
                </a:spcBef>
                <a:buFontTx/>
                <a:buNone/>
              </a:pPr>
              <a:r>
                <a:rPr lang="ja-JP" altLang="en-US" sz="1200" b="1" dirty="0">
                  <a:solidFill>
                    <a:schemeClr val="tx2"/>
                  </a:solidFill>
                  <a:ea typeface="HG丸ｺﾞｼｯｸM-PRO" panose="020F0600000000000000" pitchFamily="50" charset="-128"/>
                </a:rPr>
                <a:t>　　　　　</a:t>
              </a:r>
              <a:r>
                <a:rPr lang="ja-JP" altLang="en-US" sz="1200" b="1" dirty="0" err="1">
                  <a:solidFill>
                    <a:schemeClr val="tx2"/>
                  </a:solidFill>
                  <a:ea typeface="HG丸ｺﾞｼｯｸM-PRO" panose="020F0600000000000000" pitchFamily="50" charset="-128"/>
                </a:rPr>
                <a:t>う</a:t>
              </a:r>
              <a:r>
                <a:rPr lang="ja-JP" altLang="en-US" sz="1200" b="1" dirty="0">
                  <a:solidFill>
                    <a:schemeClr val="tx2"/>
                  </a:solidFill>
                  <a:ea typeface="HG丸ｺﾞｼｯｸM-PRO" panose="020F0600000000000000" pitchFamily="50" charset="-128"/>
                </a:rPr>
                <a:t>ことについて同意しない旨の意思表示があったものを除く）</a:t>
              </a:r>
            </a:p>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全文版（マスキング版）：</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「産科医療の質の向上に資すると考える研究目的での</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利用」のための利用申請者に開示</a:t>
              </a: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51806" y="45418"/>
            <a:ext cx="7887871" cy="1020057"/>
          </a:xfrm>
        </p:spPr>
        <p:txBody>
          <a:bodyPr/>
          <a:lstStyle/>
          <a:p>
            <a:pPr algn="l" eaLnBrk="1" hangingPunct="1"/>
            <a:r>
              <a:rPr lang="en-US" altLang="ja-JP" sz="3000" dirty="0"/>
              <a:t>【</a:t>
            </a:r>
            <a:r>
              <a:rPr lang="ja-JP" altLang="en-US" sz="3000" dirty="0"/>
              <a:t>参考資料</a:t>
            </a:r>
            <a:r>
              <a:rPr lang="en-US" altLang="ja-JP" sz="3000" dirty="0"/>
              <a:t>】</a:t>
            </a:r>
            <a:br>
              <a:rPr lang="en-US" altLang="ja-JP" sz="3000" dirty="0"/>
            </a:br>
            <a:r>
              <a:rPr lang="ja-JP" altLang="en-US" sz="3000" dirty="0"/>
              <a:t>分析対象事例における脳性麻痺発症の原因①</a:t>
            </a:r>
          </a:p>
        </p:txBody>
      </p:sp>
      <p:sp>
        <p:nvSpPr>
          <p:cNvPr id="90116" name="AutoShape 3"/>
          <p:cNvSpPr>
            <a:spLocks noChangeArrowheads="1"/>
          </p:cNvSpPr>
          <p:nvPr/>
        </p:nvSpPr>
        <p:spPr bwMode="auto">
          <a:xfrm>
            <a:off x="323901" y="1184166"/>
            <a:ext cx="9041700" cy="5472608"/>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560100" y="1330167"/>
            <a:ext cx="8569301"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indent="-342900">
              <a:buFontTx/>
              <a:buChar char="○"/>
            </a:pPr>
            <a:r>
              <a:rPr lang="ja-JP" altLang="en-US" sz="2200" dirty="0">
                <a:solidFill>
                  <a:srgbClr val="000000"/>
                </a:solidFill>
                <a:latin typeface="+mj-ea"/>
              </a:rPr>
              <a:t>脳性麻痺発症の主たる原因として、</a:t>
            </a:r>
            <a:r>
              <a:rPr lang="ja-JP" altLang="en-US" sz="2200" dirty="0">
                <a:solidFill>
                  <a:srgbClr val="000000"/>
                </a:solidFill>
                <a:latin typeface="HG丸ｺﾞｼｯｸM-PRO" panose="020F0600000000000000" pitchFamily="50" charset="-128"/>
              </a:rPr>
              <a:t>単一の病態が記されているものが</a:t>
            </a:r>
            <a:r>
              <a:rPr lang="en-US" altLang="ja-JP" sz="2200" dirty="0">
                <a:solidFill>
                  <a:srgbClr val="000000"/>
                </a:solidFill>
                <a:latin typeface="HG丸ｺﾞｼｯｸM-PRO" panose="020F0600000000000000" pitchFamily="50" charset="-128"/>
              </a:rPr>
              <a:t>556</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55.7</a:t>
            </a:r>
            <a:r>
              <a:rPr lang="ja-JP" altLang="en-US" sz="2200" dirty="0">
                <a:solidFill>
                  <a:srgbClr val="000000"/>
                </a:solidFill>
                <a:latin typeface="HG丸ｺﾞｼｯｸM-PRO" panose="020F0600000000000000" pitchFamily="50" charset="-128"/>
              </a:rPr>
              <a:t>％）であり、このうち常位胎盤早期剥離の出生年別の内訳は、</a:t>
            </a:r>
            <a:r>
              <a:rPr lang="en-US" altLang="ja-JP" sz="2200" dirty="0">
                <a:solidFill>
                  <a:srgbClr val="000000"/>
                </a:solidFill>
                <a:latin typeface="HG丸ｺﾞｼｯｸM-PRO" panose="020F0600000000000000" pitchFamily="50" charset="-128"/>
              </a:rPr>
              <a:t>2009</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33</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22.1</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 2010</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29</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19.6</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 2011</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34</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22.1</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2012</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39</a:t>
            </a:r>
            <a:r>
              <a:rPr lang="ja-JP" altLang="en-US" sz="2200" dirty="0">
                <a:solidFill>
                  <a:srgbClr val="000000"/>
                </a:solidFill>
                <a:latin typeface="HG丸ｺﾞｼｯｸM-PRO" panose="020F0600000000000000" pitchFamily="50" charset="-128"/>
              </a:rPr>
              <a:t>件　（</a:t>
            </a:r>
            <a:r>
              <a:rPr lang="en-US" altLang="ja-JP" sz="2200" dirty="0">
                <a:solidFill>
                  <a:srgbClr val="000000"/>
                </a:solidFill>
                <a:latin typeface="HG丸ｺﾞｼｯｸM-PRO" panose="020F0600000000000000" pitchFamily="50" charset="-128"/>
              </a:rPr>
              <a:t>21.2%</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2013</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42</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23.0</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2014</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43</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23.8</a:t>
            </a:r>
            <a:r>
              <a:rPr lang="ja-JP" altLang="en-US" sz="2200" dirty="0">
                <a:solidFill>
                  <a:srgbClr val="000000"/>
                </a:solidFill>
                <a:latin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ndParaRPr>
          </a:p>
          <a:p>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○複数の病態が記されているものが</a:t>
            </a:r>
            <a:r>
              <a:rPr lang="en-US" altLang="ja-JP" sz="2200" dirty="0">
                <a:solidFill>
                  <a:srgbClr val="000000"/>
                </a:solidFill>
                <a:latin typeface="HG丸ｺﾞｼｯｸM-PRO" panose="020F0600000000000000" pitchFamily="50" charset="-128"/>
              </a:rPr>
              <a:t>138</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13.8</a:t>
            </a:r>
            <a:r>
              <a:rPr lang="ja-JP" altLang="en-US" sz="2200" dirty="0">
                <a:solidFill>
                  <a:srgbClr val="000000"/>
                </a:solidFill>
                <a:latin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ndParaRPr>
          </a:p>
          <a:p>
            <a:endParaRPr lang="en-US" altLang="ja-JP" sz="2200" dirty="0">
              <a:solidFill>
                <a:srgbClr val="000000"/>
              </a:solidFill>
              <a:latin typeface="HG丸ｺﾞｼｯｸM-PRO" panose="020F0600000000000000" pitchFamily="50" charset="-128"/>
            </a:endParaRPr>
          </a:p>
          <a:p>
            <a:pPr marL="342900" indent="-342900">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rPr>
              <a:t>一方、「原因分析報告書において主たる原因が明らかではない、または特定困難とされているもの」は</a:t>
            </a:r>
            <a:r>
              <a:rPr lang="en-US" altLang="ja-JP" sz="2200" dirty="0">
                <a:solidFill>
                  <a:srgbClr val="000000"/>
                </a:solidFill>
                <a:latin typeface="HG丸ｺﾞｼｯｸM-PRO" panose="020F0600000000000000" pitchFamily="50" charset="-128"/>
              </a:rPr>
              <a:t>305</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30.5</a:t>
            </a:r>
            <a:r>
              <a:rPr lang="ja-JP" altLang="en-US" sz="2200" dirty="0">
                <a:solidFill>
                  <a:srgbClr val="000000"/>
                </a:solidFill>
                <a:latin typeface="HG丸ｺﾞｼｯｸM-PRO" panose="020F0600000000000000" pitchFamily="50" charset="-128"/>
              </a:rPr>
              <a:t>％）であり、出生年別の内訳は</a:t>
            </a:r>
            <a:r>
              <a:rPr lang="en-US" altLang="ja-JP" sz="2200" dirty="0">
                <a:solidFill>
                  <a:srgbClr val="000000"/>
                </a:solidFill>
                <a:latin typeface="HG丸ｺﾞｼｯｸM-PRO" panose="020F0600000000000000" pitchFamily="50" charset="-128"/>
              </a:rPr>
              <a:t>2009</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35</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23.5</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2010</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45</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30.4</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2011</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41</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26.6</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2012</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48</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26.1%</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2013</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70</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38.5</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2014</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66</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36.5</a:t>
            </a:r>
            <a:r>
              <a:rPr lang="ja-JP" altLang="en-US" sz="2200" dirty="0">
                <a:solidFill>
                  <a:srgbClr val="000000"/>
                </a:solidFill>
                <a:latin typeface="HG丸ｺﾞｼｯｸM-PRO" panose="020F0600000000000000" pitchFamily="50" charset="-128"/>
              </a:rPr>
              <a:t>％）であった。</a:t>
            </a:r>
          </a:p>
        </p:txBody>
      </p:sp>
      <p:sp>
        <p:nvSpPr>
          <p:cNvPr id="2" name="スライド番号プレースホルダー 1">
            <a:extLst>
              <a:ext uri="{FF2B5EF4-FFF2-40B4-BE49-F238E27FC236}">
                <a16:creationId xmlns:a16="http://schemas.microsoft.com/office/drawing/2014/main" id="{62CD48E6-804D-4771-8C2B-A542C96FFC03}"/>
              </a:ext>
            </a:extLst>
          </p:cNvPr>
          <p:cNvSpPr>
            <a:spLocks noGrp="1"/>
          </p:cNvSpPr>
          <p:nvPr>
            <p:ph type="sldNum" sz="quarter" idx="12"/>
          </p:nvPr>
        </p:nvSpPr>
        <p:spPr/>
        <p:txBody>
          <a:bodyPr/>
          <a:lstStyle/>
          <a:p>
            <a:pPr>
              <a:defRPr/>
            </a:pPr>
            <a:fld id="{930F64EC-FE0A-4460-B896-894E0E1B6F85}" type="slidenum">
              <a:rPr lang="ja-JP" altLang="en-US" smtClean="0"/>
              <a:pPr>
                <a:defRPr/>
              </a:pPr>
              <a:t>89</a:t>
            </a:fld>
            <a:endParaRPr lang="en-US" altLang="ja-JP" dirty="0"/>
          </a:p>
        </p:txBody>
      </p:sp>
    </p:spTree>
    <p:extLst>
      <p:ext uri="{BB962C8B-B14F-4D97-AF65-F5344CB8AC3E}">
        <p14:creationId xmlns:p14="http://schemas.microsoft.com/office/powerpoint/2010/main" val="768088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51806" y="45418"/>
            <a:ext cx="7887871" cy="1020057"/>
          </a:xfrm>
        </p:spPr>
        <p:txBody>
          <a:bodyPr/>
          <a:lstStyle/>
          <a:p>
            <a:pPr algn="l" eaLnBrk="1" hangingPunct="1"/>
            <a:r>
              <a:rPr lang="en-US" altLang="ja-JP" sz="3000" dirty="0"/>
              <a:t>【</a:t>
            </a:r>
            <a:r>
              <a:rPr lang="ja-JP" altLang="en-US" sz="3000" dirty="0"/>
              <a:t>参考資料</a:t>
            </a:r>
            <a:r>
              <a:rPr lang="en-US" altLang="ja-JP" sz="3000" dirty="0"/>
              <a:t>】</a:t>
            </a:r>
            <a:br>
              <a:rPr lang="en-US" altLang="ja-JP" sz="3000" dirty="0"/>
            </a:br>
            <a:r>
              <a:rPr lang="ja-JP" altLang="en-US" sz="3000" dirty="0"/>
              <a:t>分析対象事例における脳性麻痺発症の原因②</a:t>
            </a:r>
          </a:p>
        </p:txBody>
      </p:sp>
      <p:sp>
        <p:nvSpPr>
          <p:cNvPr id="90116" name="AutoShape 3"/>
          <p:cNvSpPr>
            <a:spLocks noChangeArrowheads="1"/>
          </p:cNvSpPr>
          <p:nvPr/>
        </p:nvSpPr>
        <p:spPr bwMode="auto">
          <a:xfrm>
            <a:off x="215675" y="1091153"/>
            <a:ext cx="9417051" cy="572301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12" name="テキスト ボックス 11"/>
          <p:cNvSpPr txBox="1"/>
          <p:nvPr/>
        </p:nvSpPr>
        <p:spPr>
          <a:xfrm>
            <a:off x="532884" y="1099610"/>
            <a:ext cx="6791871" cy="276999"/>
          </a:xfrm>
          <a:prstGeom prst="rect">
            <a:avLst/>
          </a:prstGeom>
          <a:noFill/>
        </p:spPr>
        <p:txBody>
          <a:bodyPr wrap="square" rtlCol="0">
            <a:spAutoFit/>
          </a:bodyPr>
          <a:lstStyle/>
          <a:p>
            <a:r>
              <a:rPr lang="ja-JP" altLang="en-US" sz="1200" b="1" dirty="0">
                <a:latin typeface="ＭＳ Ｐゴシック" panose="020B0600070205080204" pitchFamily="50" charset="-128"/>
                <a:ea typeface="ＭＳ Ｐゴシック" panose="020B0600070205080204" pitchFamily="50" charset="-128"/>
              </a:rPr>
              <a:t>表</a:t>
            </a:r>
            <a:r>
              <a:rPr lang="en-US" altLang="ja-JP" sz="1200" b="1" dirty="0">
                <a:latin typeface="ＭＳ Ｐゴシック" panose="020B0600070205080204" pitchFamily="50" charset="-128"/>
                <a:ea typeface="ＭＳ Ｐゴシック" panose="020B0600070205080204" pitchFamily="50" charset="-128"/>
              </a:rPr>
              <a:t>4</a:t>
            </a:r>
            <a:r>
              <a:rPr lang="ja-JP" altLang="en-US" sz="1200" b="1" dirty="0">
                <a:latin typeface="ＭＳ Ｐゴシック" panose="020B0600070205080204" pitchFamily="50" charset="-128"/>
                <a:ea typeface="ＭＳ Ｐゴシック" panose="020B0600070205080204" pitchFamily="50" charset="-128"/>
              </a:rPr>
              <a:t>－参－</a:t>
            </a:r>
            <a:r>
              <a:rPr lang="en-US" altLang="ja-JP" sz="1200" b="1" dirty="0">
                <a:latin typeface="ＭＳ Ｐゴシック" panose="020B0600070205080204" pitchFamily="50" charset="-128"/>
                <a:ea typeface="ＭＳ Ｐゴシック" panose="020B0600070205080204" pitchFamily="50" charset="-128"/>
              </a:rPr>
              <a:t>6</a:t>
            </a:r>
            <a:r>
              <a:rPr lang="ja-JP" altLang="en-US" sz="1200" b="1" dirty="0">
                <a:latin typeface="ＭＳ Ｐゴシック" panose="020B0600070205080204" pitchFamily="50" charset="-128"/>
                <a:ea typeface="ＭＳ Ｐゴシック" panose="020B0600070205080204" pitchFamily="50" charset="-128"/>
              </a:rPr>
              <a:t>　原因分析報告書において脳性麻痺発症の主たる原因として記載された病態</a:t>
            </a:r>
            <a:r>
              <a:rPr lang="ja-JP" altLang="en-US" sz="1200" b="1" baseline="30000" dirty="0">
                <a:latin typeface="ＭＳ Ｐゴシック" panose="020B0600070205080204" pitchFamily="50" charset="-128"/>
                <a:ea typeface="ＭＳ Ｐゴシック" panose="020B0600070205080204" pitchFamily="50" charset="-128"/>
              </a:rPr>
              <a:t>注１、２）</a:t>
            </a:r>
            <a:endParaRPr kumimoji="1" lang="ja-JP" altLang="en-US" sz="1200" b="1" baseline="300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6B88DE2A-6491-4C4A-8B68-F931EFDB2753}"/>
              </a:ext>
            </a:extLst>
          </p:cNvPr>
          <p:cNvSpPr>
            <a:spLocks noGrp="1"/>
          </p:cNvSpPr>
          <p:nvPr>
            <p:ph type="sldNum" sz="quarter" idx="12"/>
          </p:nvPr>
        </p:nvSpPr>
        <p:spPr/>
        <p:txBody>
          <a:bodyPr/>
          <a:lstStyle/>
          <a:p>
            <a:pPr>
              <a:defRPr/>
            </a:pPr>
            <a:fld id="{930F64EC-FE0A-4460-B896-894E0E1B6F85}" type="slidenum">
              <a:rPr lang="ja-JP" altLang="en-US" smtClean="0"/>
              <a:pPr>
                <a:defRPr/>
              </a:pPr>
              <a:t>90</a:t>
            </a:fld>
            <a:endParaRPr lang="en-US" altLang="ja-JP" dirty="0"/>
          </a:p>
        </p:txBody>
      </p:sp>
      <p:graphicFrame>
        <p:nvGraphicFramePr>
          <p:cNvPr id="5" name="表 4">
            <a:extLst>
              <a:ext uri="{FF2B5EF4-FFF2-40B4-BE49-F238E27FC236}">
                <a16:creationId xmlns:a16="http://schemas.microsoft.com/office/drawing/2014/main" id="{2A324AD2-4313-4AA1-BC02-36D3036A2AD4}"/>
              </a:ext>
            </a:extLst>
          </p:cNvPr>
          <p:cNvGraphicFramePr>
            <a:graphicFrameLocks noGrp="1"/>
          </p:cNvGraphicFramePr>
          <p:nvPr/>
        </p:nvGraphicFramePr>
        <p:xfrm>
          <a:off x="560890" y="1197546"/>
          <a:ext cx="8782631" cy="5395181"/>
        </p:xfrm>
        <a:graphic>
          <a:graphicData uri="http://schemas.openxmlformats.org/drawingml/2006/table">
            <a:tbl>
              <a:tblPr/>
              <a:tblGrid>
                <a:gridCol w="178065">
                  <a:extLst>
                    <a:ext uri="{9D8B030D-6E8A-4147-A177-3AD203B41FA5}">
                      <a16:colId xmlns:a16="http://schemas.microsoft.com/office/drawing/2014/main" val="1543660273"/>
                    </a:ext>
                  </a:extLst>
                </a:gridCol>
                <a:gridCol w="110311">
                  <a:extLst>
                    <a:ext uri="{9D8B030D-6E8A-4147-A177-3AD203B41FA5}">
                      <a16:colId xmlns:a16="http://schemas.microsoft.com/office/drawing/2014/main" val="1242055766"/>
                    </a:ext>
                  </a:extLst>
                </a:gridCol>
                <a:gridCol w="30320">
                  <a:extLst>
                    <a:ext uri="{9D8B030D-6E8A-4147-A177-3AD203B41FA5}">
                      <a16:colId xmlns:a16="http://schemas.microsoft.com/office/drawing/2014/main" val="2999235166"/>
                    </a:ext>
                  </a:extLst>
                </a:gridCol>
                <a:gridCol w="30320">
                  <a:extLst>
                    <a:ext uri="{9D8B030D-6E8A-4147-A177-3AD203B41FA5}">
                      <a16:colId xmlns:a16="http://schemas.microsoft.com/office/drawing/2014/main" val="1906099056"/>
                    </a:ext>
                  </a:extLst>
                </a:gridCol>
                <a:gridCol w="4037955">
                  <a:extLst>
                    <a:ext uri="{9D8B030D-6E8A-4147-A177-3AD203B41FA5}">
                      <a16:colId xmlns:a16="http://schemas.microsoft.com/office/drawing/2014/main" val="734933151"/>
                    </a:ext>
                  </a:extLst>
                </a:gridCol>
                <a:gridCol w="366305">
                  <a:extLst>
                    <a:ext uri="{9D8B030D-6E8A-4147-A177-3AD203B41FA5}">
                      <a16:colId xmlns:a16="http://schemas.microsoft.com/office/drawing/2014/main" val="2902315581"/>
                    </a:ext>
                  </a:extLst>
                </a:gridCol>
                <a:gridCol w="366305">
                  <a:extLst>
                    <a:ext uri="{9D8B030D-6E8A-4147-A177-3AD203B41FA5}">
                      <a16:colId xmlns:a16="http://schemas.microsoft.com/office/drawing/2014/main" val="3224508580"/>
                    </a:ext>
                  </a:extLst>
                </a:gridCol>
                <a:gridCol w="366305">
                  <a:extLst>
                    <a:ext uri="{9D8B030D-6E8A-4147-A177-3AD203B41FA5}">
                      <a16:colId xmlns:a16="http://schemas.microsoft.com/office/drawing/2014/main" val="2905469925"/>
                    </a:ext>
                  </a:extLst>
                </a:gridCol>
                <a:gridCol w="366305">
                  <a:extLst>
                    <a:ext uri="{9D8B030D-6E8A-4147-A177-3AD203B41FA5}">
                      <a16:colId xmlns:a16="http://schemas.microsoft.com/office/drawing/2014/main" val="3259562297"/>
                    </a:ext>
                  </a:extLst>
                </a:gridCol>
                <a:gridCol w="366305">
                  <a:extLst>
                    <a:ext uri="{9D8B030D-6E8A-4147-A177-3AD203B41FA5}">
                      <a16:colId xmlns:a16="http://schemas.microsoft.com/office/drawing/2014/main" val="4137096459"/>
                    </a:ext>
                  </a:extLst>
                </a:gridCol>
                <a:gridCol w="366305">
                  <a:extLst>
                    <a:ext uri="{9D8B030D-6E8A-4147-A177-3AD203B41FA5}">
                      <a16:colId xmlns:a16="http://schemas.microsoft.com/office/drawing/2014/main" val="1924496891"/>
                    </a:ext>
                  </a:extLst>
                </a:gridCol>
                <a:gridCol w="366305">
                  <a:extLst>
                    <a:ext uri="{9D8B030D-6E8A-4147-A177-3AD203B41FA5}">
                      <a16:colId xmlns:a16="http://schemas.microsoft.com/office/drawing/2014/main" val="974594554"/>
                    </a:ext>
                  </a:extLst>
                </a:gridCol>
                <a:gridCol w="366305">
                  <a:extLst>
                    <a:ext uri="{9D8B030D-6E8A-4147-A177-3AD203B41FA5}">
                      <a16:colId xmlns:a16="http://schemas.microsoft.com/office/drawing/2014/main" val="3729849878"/>
                    </a:ext>
                  </a:extLst>
                </a:gridCol>
                <a:gridCol w="366305">
                  <a:extLst>
                    <a:ext uri="{9D8B030D-6E8A-4147-A177-3AD203B41FA5}">
                      <a16:colId xmlns:a16="http://schemas.microsoft.com/office/drawing/2014/main" val="424947341"/>
                    </a:ext>
                  </a:extLst>
                </a:gridCol>
                <a:gridCol w="366305">
                  <a:extLst>
                    <a:ext uri="{9D8B030D-6E8A-4147-A177-3AD203B41FA5}">
                      <a16:colId xmlns:a16="http://schemas.microsoft.com/office/drawing/2014/main" val="2975504226"/>
                    </a:ext>
                  </a:extLst>
                </a:gridCol>
                <a:gridCol w="366305">
                  <a:extLst>
                    <a:ext uri="{9D8B030D-6E8A-4147-A177-3AD203B41FA5}">
                      <a16:colId xmlns:a16="http://schemas.microsoft.com/office/drawing/2014/main" val="931947519"/>
                    </a:ext>
                  </a:extLst>
                </a:gridCol>
                <a:gridCol w="366305">
                  <a:extLst>
                    <a:ext uri="{9D8B030D-6E8A-4147-A177-3AD203B41FA5}">
                      <a16:colId xmlns:a16="http://schemas.microsoft.com/office/drawing/2014/main" val="3763288650"/>
                    </a:ext>
                  </a:extLst>
                </a:gridCol>
              </a:tblGrid>
              <a:tr h="151406">
                <a:tc gridSpan="17">
                  <a:txBody>
                    <a:bodyPr/>
                    <a:lstStyle/>
                    <a:p>
                      <a:pPr algn="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999</a:t>
                      </a:r>
                    </a:p>
                  </a:txBody>
                  <a:tcPr marL="4920" marR="4920" marT="49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17972036"/>
                  </a:ext>
                </a:extLst>
              </a:tr>
              <a:tr h="151406">
                <a:tc gridSpan="5">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出生年</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2009</a:t>
                      </a: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rPr>
                        <a:t>2010</a:t>
                      </a: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2012</a:t>
                      </a: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900" b="1"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2014</a:t>
                      </a: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1721548435"/>
                  </a:ext>
                </a:extLst>
              </a:tr>
              <a:tr h="151406">
                <a:tc gridSpan="5">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分析対象数</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149</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148</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154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184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183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fontAlgn="ctr"/>
                      <a:r>
                        <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rPr>
                        <a:t>181</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2270398836"/>
                  </a:ext>
                </a:extLst>
              </a:tr>
              <a:tr h="151406">
                <a:tc gridSpan="5">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病態</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件数</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71805854"/>
                  </a:ext>
                </a:extLst>
              </a:tr>
              <a:tr h="151406">
                <a:tc gridSpan="5">
                  <a:txBody>
                    <a:bodyPr/>
                    <a:lstStyle/>
                    <a:p>
                      <a:pPr algn="just"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原因分析報告書において主たる原因として単一の病態が記されているもの</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81</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54.4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88</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59.5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90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58.4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114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62.0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91</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49.7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92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50.8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609803037"/>
                  </a:ext>
                </a:extLst>
              </a:tr>
              <a:tr h="151406">
                <a:tc rowSpan="15">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胎盤の剥離または胎盤からの出血</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22.8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23.5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23.8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590953420"/>
                  </a:ext>
                </a:extLst>
              </a:tr>
              <a:tr h="151406">
                <a:tc vMerge="1">
                  <a:txBody>
                    <a:bodyPr/>
                    <a:lstStyle/>
                    <a:p>
                      <a:endParaRPr kumimoji="1" lang="ja-JP" altLang="en-US"/>
                    </a:p>
                  </a:txBody>
                  <a:tcPr/>
                </a:tc>
                <a:tc gridSpan="3">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常位胎盤早期剥離</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23.8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3567694068"/>
                  </a:ext>
                </a:extLst>
              </a:tr>
              <a:tr h="151406">
                <a:tc vMerge="1">
                  <a:txBody>
                    <a:bodyPr/>
                    <a:lstStyle/>
                    <a:p>
                      <a:endParaRPr kumimoji="1" lang="ja-JP" altLang="en-US"/>
                    </a:p>
                  </a:txBody>
                  <a:tcPr/>
                </a:tc>
                <a:tc gridSpan="3">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前置胎盤・低置胎盤の剥離</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0.5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1550247072"/>
                  </a:ext>
                </a:extLst>
              </a:tr>
              <a:tr h="151406">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臍帯因子</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20.8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13.8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041989377"/>
                  </a:ext>
                </a:extLst>
              </a:tr>
              <a:tr h="151406">
                <a:tc vMerge="1">
                  <a:txBody>
                    <a:bodyPr/>
                    <a:lstStyle/>
                    <a:p>
                      <a:endParaRPr kumimoji="1" lang="ja-JP" altLang="en-US"/>
                    </a:p>
                  </a:txBody>
                  <a:tcPr/>
                </a:tc>
                <a:tc gridSpan="3">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臍帯脱出</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446406811"/>
                  </a:ext>
                </a:extLst>
              </a:tr>
              <a:tr h="151406">
                <a:tc vMerge="1">
                  <a:txBody>
                    <a:bodyPr/>
                    <a:lstStyle/>
                    <a:p>
                      <a:endParaRPr kumimoji="1" lang="ja-JP" altLang="en-US"/>
                    </a:p>
                  </a:txBody>
                  <a:tcPr/>
                </a:tc>
                <a:tc gridSpan="3">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臍帯脱出以外の臍帯因子</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3</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17.5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3570820534"/>
                  </a:ext>
                </a:extLst>
              </a:tr>
              <a:tr h="151406">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感染</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358077570"/>
                  </a:ext>
                </a:extLst>
              </a:tr>
              <a:tr h="151406">
                <a:tc vMerge="1">
                  <a:txBody>
                    <a:bodyPr/>
                    <a:lstStyle/>
                    <a:p>
                      <a:endParaRPr kumimoji="1" lang="ja-JP" altLang="en-US"/>
                    </a:p>
                  </a:txBody>
                  <a:tcPr/>
                </a:tc>
                <a:tc gridSpan="3">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chemeClr val="bg1"/>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GBS</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感染症</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09996635"/>
                  </a:ext>
                </a:extLst>
              </a:tr>
              <a:tr h="151406">
                <a:tc vMerge="1">
                  <a:txBody>
                    <a:bodyPr/>
                    <a:lstStyle/>
                    <a:p>
                      <a:endParaRPr kumimoji="1" lang="ja-JP" altLang="en-US"/>
                    </a:p>
                  </a:txBody>
                  <a:tcPr/>
                </a:tc>
                <a:tc gridSpan="3">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ヘルペス脳炎</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355018870"/>
                  </a:ext>
                </a:extLst>
              </a:tr>
              <a:tr h="151406">
                <a:tc vMerge="1">
                  <a:txBody>
                    <a:bodyPr/>
                    <a:lstStyle/>
                    <a:p>
                      <a:endParaRPr kumimoji="1" lang="ja-JP" altLang="en-US"/>
                    </a:p>
                  </a:txBody>
                  <a:tcPr/>
                </a:tc>
                <a:tc gridSpan="3">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その他の感染</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0.5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5915751"/>
                  </a:ext>
                </a:extLst>
              </a:tr>
              <a:tr h="151406">
                <a:tc vMerge="1">
                  <a:txBody>
                    <a:bodyPr/>
                    <a:lstStyle/>
                    <a:p>
                      <a:endParaRPr kumimoji="1" lang="ja-JP" altLang="en-US"/>
                    </a:p>
                  </a:txBody>
                  <a:tcPr/>
                </a:tc>
                <a:tc gridSpan="4">
                  <a:txBody>
                    <a:bodyPr/>
                    <a:lstStyle/>
                    <a:p>
                      <a:pPr algn="just"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子宮破裂</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4.9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9639177"/>
                  </a:ext>
                </a:extLst>
              </a:tr>
              <a:tr h="151406">
                <a:tc vMerge="1">
                  <a:txBody>
                    <a:bodyPr/>
                    <a:lstStyle/>
                    <a:p>
                      <a:endParaRPr kumimoji="1" lang="ja-JP" altLang="en-US"/>
                    </a:p>
                  </a:txBody>
                  <a:tcPr/>
                </a:tc>
                <a:tc gridSpan="4">
                  <a:txBody>
                    <a:bodyPr/>
                    <a:lstStyle/>
                    <a:p>
                      <a:pPr algn="just"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母児間輸血症候群</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1.9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266562"/>
                  </a:ext>
                </a:extLst>
              </a:tr>
              <a:tr h="151406">
                <a:tc vMerge="1">
                  <a:txBody>
                    <a:bodyPr/>
                    <a:lstStyle/>
                    <a:p>
                      <a:endParaRPr kumimoji="1" lang="ja-JP" altLang="en-US"/>
                    </a:p>
                  </a:txBody>
                  <a:tcPr/>
                </a:tc>
                <a:tc gridSpan="4">
                  <a:txBody>
                    <a:bodyPr/>
                    <a:lstStyle/>
                    <a:p>
                      <a:pPr algn="just"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双胎における血流の不均衡（双胎間輸血症候群を含む）</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6490310"/>
                  </a:ext>
                </a:extLst>
              </a:tr>
              <a:tr h="151406">
                <a:tc vMerge="1">
                  <a:txBody>
                    <a:bodyPr/>
                    <a:lstStyle/>
                    <a:p>
                      <a:endParaRPr kumimoji="1" lang="ja-JP" altLang="en-US"/>
                    </a:p>
                  </a:txBody>
                  <a:tcPr/>
                </a:tc>
                <a:tc gridSpan="4">
                  <a:txBody>
                    <a:bodyPr/>
                    <a:lstStyle/>
                    <a:p>
                      <a:pPr algn="just"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胎盤機能不全または胎盤機能の低下</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5</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0.5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6411075"/>
                  </a:ext>
                </a:extLst>
              </a:tr>
              <a:tr h="151406">
                <a:tc vMerge="1">
                  <a:txBody>
                    <a:bodyPr/>
                    <a:lstStyle/>
                    <a:p>
                      <a:endParaRPr kumimoji="1" lang="ja-JP" altLang="en-US"/>
                    </a:p>
                  </a:txBody>
                  <a:tcPr/>
                </a:tc>
                <a:tc gridSpan="4">
                  <a:txBody>
                    <a:bodyPr/>
                    <a:lstStyle/>
                    <a:p>
                      <a:pPr algn="just"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3.8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8047216"/>
                  </a:ext>
                </a:extLst>
              </a:tr>
              <a:tr h="151406">
                <a:tc gridSpan="5">
                  <a:txBody>
                    <a:bodyPr/>
                    <a:lstStyle/>
                    <a:p>
                      <a:pPr algn="just"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原因分析報告書において主たる原因として複数の病態が記されているもの</a:t>
                      </a:r>
                      <a:r>
                        <a:rPr lang="ja-JP" altLang="en-US" sz="9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1"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22.1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10.1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14.9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12.0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12.0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12.7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0747328"/>
                  </a:ext>
                </a:extLst>
              </a:tr>
              <a:tr h="151406">
                <a:tc rowSpan="6">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重複あり</a:t>
                      </a: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920" marR="4920" marT="492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just"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臍帯脱出以外の臍帯因子</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8.2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9.8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405384"/>
                  </a:ext>
                </a:extLst>
              </a:tr>
              <a:tr h="151406">
                <a:tc vMerge="1">
                  <a:txBody>
                    <a:bodyPr/>
                    <a:lstStyle/>
                    <a:p>
                      <a:endParaRPr kumimoji="1" lang="ja-JP" altLang="en-US"/>
                    </a:p>
                  </a:txBody>
                  <a:tcPr/>
                </a:tc>
                <a:tc gridSpan="4">
                  <a:txBody>
                    <a:bodyPr/>
                    <a:lstStyle/>
                    <a:p>
                      <a:pPr algn="just"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感染</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5077801"/>
                  </a:ext>
                </a:extLst>
              </a:tr>
              <a:tr h="151406">
                <a:tc vMerge="1">
                  <a:txBody>
                    <a:bodyPr/>
                    <a:lstStyle/>
                    <a:p>
                      <a:endParaRPr kumimoji="1" lang="ja-JP" altLang="en-US"/>
                    </a:p>
                  </a:txBody>
                  <a:tcPr/>
                </a:tc>
                <a:tc gridSpan="4">
                  <a:txBody>
                    <a:bodyPr/>
                    <a:lstStyle/>
                    <a:p>
                      <a:pPr algn="just"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胎盤機能不全または胎盤機能の低下</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5.8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6518772"/>
                  </a:ext>
                </a:extLst>
              </a:tr>
              <a:tr h="151406">
                <a:tc vMerge="1">
                  <a:txBody>
                    <a:bodyPr/>
                    <a:lstStyle/>
                    <a:p>
                      <a:endParaRPr kumimoji="1" lang="ja-JP" altLang="en-US"/>
                    </a:p>
                  </a:txBody>
                  <a:tcPr/>
                </a:tc>
                <a:tc gridSpan="4">
                  <a:txBody>
                    <a:bodyPr/>
                    <a:lstStyle/>
                    <a:p>
                      <a:pPr algn="just"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常位胎盤早期剥離</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5534223"/>
                  </a:ext>
                </a:extLst>
              </a:tr>
              <a:tr h="151406">
                <a:tc vMerge="1">
                  <a:txBody>
                    <a:bodyPr/>
                    <a:lstStyle/>
                    <a:p>
                      <a:endParaRPr kumimoji="1" lang="ja-JP" altLang="en-US"/>
                    </a:p>
                  </a:txBody>
                  <a:tcPr/>
                </a:tc>
                <a:tc gridSpan="4">
                  <a:txBody>
                    <a:bodyPr/>
                    <a:lstStyle/>
                    <a:p>
                      <a:pPr algn="just"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胎児発育不全</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9431709"/>
                  </a:ext>
                </a:extLst>
              </a:tr>
              <a:tr h="151406">
                <a:tc vMerge="1">
                  <a:txBody>
                    <a:bodyPr/>
                    <a:lstStyle/>
                    <a:p>
                      <a:endParaRPr kumimoji="1" lang="ja-JP" altLang="en-US"/>
                    </a:p>
                  </a:txBody>
                  <a:tcPr/>
                </a:tc>
                <a:tc gridSpan="4">
                  <a:txBody>
                    <a:bodyPr/>
                    <a:lstStyle/>
                    <a:p>
                      <a:pPr algn="just"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児の頭蓋内出血</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657137"/>
                  </a:ext>
                </a:extLst>
              </a:tr>
              <a:tr h="151406">
                <a:tc gridSpan="5">
                  <a:txBody>
                    <a:bodyPr/>
                    <a:lstStyle/>
                    <a:p>
                      <a:pPr algn="just" fontAlgn="ctr"/>
                      <a:r>
                        <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rPr>
                        <a:t>原因分析報告書において主たる原因が明らかではない、または特定困難とされているもの</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23.5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45</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30.4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26.6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26.1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38.3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66</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36.5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2636182013"/>
                  </a:ext>
                </a:extLst>
              </a:tr>
              <a:tr h="180639">
                <a:tc rowSpan="6">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脳性麻痺発症に関与すると推定される頭部画像所見</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または産科的事象</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あり</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22.8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68</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37.2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3192562565"/>
                  </a:ext>
                </a:extLst>
              </a:tr>
              <a:tr h="151406">
                <a:tc vMerge="1">
                  <a:txBody>
                    <a:bodyPr/>
                    <a:lstStyle/>
                    <a:p>
                      <a:endParaRPr kumimoji="1" lang="ja-JP" altLang="en-US"/>
                    </a:p>
                  </a:txBody>
                  <a:tcPr/>
                </a:tc>
                <a:tc gridSpan="2">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gridSpan="2">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妊娠期</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・分娩期の発症が推測される事例</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妊娠期</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・分娩期の発症が推測される事例</a:t>
                      </a:r>
                      <a:endParaRPr kumimoji="1" lang="ja-JP" altLang="en-US" dirty="0"/>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21.5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57</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30.9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3196630141"/>
                  </a:ext>
                </a:extLst>
              </a:tr>
              <a:tr h="151406">
                <a:tc vMerge="1">
                  <a:txBody>
                    <a:bodyPr/>
                    <a:lstStyle/>
                    <a:p>
                      <a:endParaRPr kumimoji="1" lang="ja-JP" altLang="en-US"/>
                    </a:p>
                  </a:txBody>
                  <a:tcPr/>
                </a:tc>
                <a:tc gridSpan="2">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新生児期</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の発症が推測される事例</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hMerge="1">
                  <a:txBody>
                    <a:bodyPr/>
                    <a:lstStyle/>
                    <a:p>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新生児期</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の発症が推測される事例</a:t>
                      </a:r>
                      <a:endParaRPr kumimoji="1" lang="ja-JP" altLang="en-US" dirty="0"/>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4.4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340108648"/>
                  </a:ext>
                </a:extLst>
              </a:tr>
              <a:tr h="180639">
                <a:tc vMerge="1">
                  <a:txBody>
                    <a:bodyPr/>
                    <a:lstStyle/>
                    <a:p>
                      <a:endParaRPr kumimoji="1" lang="ja-JP" altLang="en-US"/>
                    </a:p>
                  </a:txBody>
                  <a:tcPr/>
                </a:tc>
                <a:tc gridSpan="4">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脳性麻痺発症に関与すると推定される頭部画像所見または産科的事象なし</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637638561"/>
                  </a:ext>
                </a:extLst>
              </a:tr>
              <a:tr h="151406">
                <a:tc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tcPr>
                </a:tc>
                <a:tc gridSpan="3">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脳性麻痺発症の原因は不明である事例</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hMerge="1">
                  <a:txBody>
                    <a:bodyPr/>
                    <a:lstStyle/>
                    <a:p>
                      <a:endParaRPr kumimoji="1" lang="ja-JP" altLang="en-US"/>
                    </a:p>
                  </a:txBody>
                  <a:tcPr/>
                </a:tc>
                <a:tc hMerge="1">
                  <a:txBody>
                    <a:bodyPr/>
                    <a:lstStyle/>
                    <a:p>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脳性麻痺発症の原因は不明である事例</a:t>
                      </a:r>
                      <a:endParaRPr kumimoji="1" lang="ja-JP" altLang="en-US"/>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chemeClr val="bg1"/>
                    </a:solidFill>
                  </a:tcPr>
                </a:tc>
                <a:extLst>
                  <a:ext uri="{0D108BD9-81ED-4DB2-BD59-A6C34878D82A}">
                    <a16:rowId xmlns:a16="http://schemas.microsoft.com/office/drawing/2014/main" val="2322805138"/>
                  </a:ext>
                </a:extLst>
              </a:tr>
              <a:tr h="180639">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4920" marR="4920" marT="4920"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先天性要因</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の可能性があるまたは可能性が否定できない事例</a:t>
                      </a:r>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先天性要因</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の可能性があるまたは可能性が否定できない事例</a:t>
                      </a:r>
                      <a:endParaRPr kumimoji="1" lang="ja-JP" altLang="en-US" dirty="0"/>
                    </a:p>
                  </a:txBody>
                  <a:tcPr marL="4920" marR="4920" marT="4920"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0.7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4920" marR="4920" marT="492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solid"/>
                      <a:round/>
                      <a:headEnd type="none" w="med" len="med"/>
                      <a:tailEnd type="none" w="med" len="med"/>
                    </a:lnB>
                    <a:solidFill>
                      <a:schemeClr val="bg1"/>
                    </a:solidFill>
                  </a:tcPr>
                </a:tc>
                <a:extLst>
                  <a:ext uri="{0D108BD9-81ED-4DB2-BD59-A6C34878D82A}">
                    <a16:rowId xmlns:a16="http://schemas.microsoft.com/office/drawing/2014/main" val="1256620569"/>
                  </a:ext>
                </a:extLst>
              </a:tr>
            </a:tbl>
          </a:graphicData>
        </a:graphic>
      </p:graphicFrame>
      <p:sp>
        <p:nvSpPr>
          <p:cNvPr id="11" name="正方形/長方形 10">
            <a:extLst>
              <a:ext uri="{FF2B5EF4-FFF2-40B4-BE49-F238E27FC236}">
                <a16:creationId xmlns:a16="http://schemas.microsoft.com/office/drawing/2014/main" id="{FA98F200-2769-4E33-BC14-6B86AC7DE2D6}"/>
              </a:ext>
            </a:extLst>
          </p:cNvPr>
          <p:cNvSpPr/>
          <p:nvPr/>
        </p:nvSpPr>
        <p:spPr>
          <a:xfrm>
            <a:off x="524237" y="6591795"/>
            <a:ext cx="8962640" cy="230832"/>
          </a:xfrm>
          <a:prstGeom prst="rect">
            <a:avLst/>
          </a:prstGeom>
        </p:spPr>
        <p:txBody>
          <a:bodyPr wrap="square">
            <a:spAutoFit/>
          </a:bodyPr>
          <a:lstStyle/>
          <a:p>
            <a:r>
              <a:rPr lang="en-US" altLang="ja-JP" sz="900" dirty="0">
                <a:solidFill>
                  <a:srgbClr val="000000"/>
                </a:solidFill>
                <a:latin typeface="ＭＳ Ｐゴシック" panose="020B0600070205080204" pitchFamily="50" charset="-128"/>
                <a:ea typeface="ＭＳ Ｐゴシック" panose="020B0600070205080204" pitchFamily="50" charset="-128"/>
              </a:rPr>
              <a:t>※</a:t>
            </a:r>
            <a:r>
              <a:rPr lang="ja-JP" altLang="en-US" sz="900" dirty="0">
                <a:solidFill>
                  <a:srgbClr val="000000"/>
                </a:solidFill>
                <a:latin typeface="ＭＳ Ｐゴシック" panose="020B0600070205080204" pitchFamily="50" charset="-128"/>
                <a:ea typeface="ＭＳ Ｐゴシック" panose="020B0600070205080204" pitchFamily="50" charset="-128"/>
              </a:rPr>
              <a:t>注記については、第</a:t>
            </a:r>
            <a:r>
              <a:rPr lang="en-US" altLang="ja-JP" sz="900" dirty="0">
                <a:solidFill>
                  <a:srgbClr val="000000"/>
                </a:solidFill>
                <a:latin typeface="ＭＳ Ｐゴシック" panose="020B0600070205080204" pitchFamily="50" charset="-128"/>
                <a:ea typeface="ＭＳ Ｐゴシック" panose="020B0600070205080204" pitchFamily="50" charset="-128"/>
              </a:rPr>
              <a:t>10</a:t>
            </a:r>
            <a:r>
              <a:rPr lang="ja-JP" altLang="en-US" sz="900" dirty="0">
                <a:solidFill>
                  <a:srgbClr val="000000"/>
                </a:solidFill>
                <a:latin typeface="ＭＳ Ｐゴシック" panose="020B0600070205080204" pitchFamily="50" charset="-128"/>
                <a:ea typeface="ＭＳ Ｐゴシック" panose="020B0600070205080204" pitchFamily="50" charset="-128"/>
              </a:rPr>
              <a:t>回再発防止に関する報告書Ｐ</a:t>
            </a:r>
            <a:r>
              <a:rPr lang="en-US" altLang="ja-JP" sz="900" dirty="0">
                <a:solidFill>
                  <a:srgbClr val="000000"/>
                </a:solidFill>
                <a:latin typeface="ＭＳ Ｐゴシック" panose="020B0600070205080204" pitchFamily="50" charset="-128"/>
                <a:ea typeface="ＭＳ Ｐゴシック" panose="020B0600070205080204" pitchFamily="50" charset="-128"/>
              </a:rPr>
              <a:t>79</a:t>
            </a:r>
            <a:r>
              <a:rPr lang="ja-JP" altLang="en-US" sz="900" dirty="0">
                <a:solidFill>
                  <a:srgbClr val="000000"/>
                </a:solidFill>
                <a:latin typeface="ＭＳ Ｐゴシック" panose="020B0600070205080204" pitchFamily="50" charset="-128"/>
                <a:ea typeface="ＭＳ Ｐゴシック" panose="020B0600070205080204" pitchFamily="50" charset="-128"/>
              </a:rPr>
              <a:t>参照</a:t>
            </a:r>
          </a:p>
        </p:txBody>
      </p:sp>
    </p:spTree>
    <p:extLst>
      <p:ext uri="{BB962C8B-B14F-4D97-AF65-F5344CB8AC3E}">
        <p14:creationId xmlns:p14="http://schemas.microsoft.com/office/powerpoint/2010/main" val="39994129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分析対象事例の概況</a:t>
            </a:r>
          </a:p>
        </p:txBody>
      </p:sp>
      <p:sp>
        <p:nvSpPr>
          <p:cNvPr id="2" name="スライド番号プレースホルダー 1">
            <a:extLst>
              <a:ext uri="{FF2B5EF4-FFF2-40B4-BE49-F238E27FC236}">
                <a16:creationId xmlns:a16="http://schemas.microsoft.com/office/drawing/2014/main" id="{D4FA7326-CD95-4AC5-911F-1B31A7007967}"/>
              </a:ext>
            </a:extLst>
          </p:cNvPr>
          <p:cNvSpPr>
            <a:spLocks noGrp="1"/>
          </p:cNvSpPr>
          <p:nvPr>
            <p:ph type="sldNum" sz="quarter" idx="12"/>
          </p:nvPr>
        </p:nvSpPr>
        <p:spPr/>
        <p:txBody>
          <a:bodyPr/>
          <a:lstStyle/>
          <a:p>
            <a:pPr>
              <a:defRPr/>
            </a:pPr>
            <a:fld id="{79880AA3-151B-4366-92A4-EF0E210BCF61}" type="slidenum">
              <a:rPr lang="ja-JP" altLang="en-US" smtClean="0"/>
              <a:pPr>
                <a:defRPr/>
              </a:pPr>
              <a:t>91</a:t>
            </a:fld>
            <a:endParaRPr lang="en-US" altLang="ja-JP" dirty="0"/>
          </a:p>
        </p:txBody>
      </p:sp>
    </p:spTree>
    <p:extLst>
      <p:ext uri="{BB962C8B-B14F-4D97-AF65-F5344CB8AC3E}">
        <p14:creationId xmlns:p14="http://schemas.microsoft.com/office/powerpoint/2010/main" val="9149264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31351" y="342975"/>
            <a:ext cx="2040116" cy="650725"/>
          </a:xfrm>
        </p:spPr>
        <p:txBody>
          <a:bodyPr/>
          <a:lstStyle/>
          <a:p>
            <a:pPr eaLnBrk="1" hangingPunct="1"/>
            <a:r>
              <a:rPr lang="ja-JP" altLang="en-US" dirty="0"/>
              <a:t>集計対象</a:t>
            </a:r>
          </a:p>
        </p:txBody>
      </p:sp>
      <p:sp>
        <p:nvSpPr>
          <p:cNvPr id="24580" name="AutoShape 3"/>
          <p:cNvSpPr>
            <a:spLocks noChangeArrowheads="1"/>
          </p:cNvSpPr>
          <p:nvPr/>
        </p:nvSpPr>
        <p:spPr bwMode="auto">
          <a:xfrm>
            <a:off x="268288" y="1266825"/>
            <a:ext cx="9369425" cy="3099073"/>
          </a:xfrm>
          <a:prstGeom prst="roundRect">
            <a:avLst>
              <a:gd name="adj" fmla="val 12806"/>
            </a:avLst>
          </a:prstGeom>
          <a:gradFill rotWithShape="1">
            <a:gsLst>
              <a:gs pos="0">
                <a:srgbClr val="CCFFFF"/>
              </a:gs>
              <a:gs pos="50000">
                <a:srgbClr val="FFFFFF"/>
              </a:gs>
              <a:gs pos="100000">
                <a:srgbClr val="CCFFFF"/>
              </a:gs>
            </a:gsLst>
            <a:lin ang="2700000" scaled="1"/>
          </a:gra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buNone/>
            </a:pPr>
            <a:r>
              <a:rPr lang="ja-JP" altLang="en-US" sz="2800" dirty="0">
                <a:latin typeface="HG丸ｺﾞｼｯｸM-PRO" panose="020F0600000000000000" pitchFamily="50" charset="-128"/>
                <a:ea typeface="HG丸ｺﾞｼｯｸM-PRO" panose="020F0600000000000000" pitchFamily="50" charset="-128"/>
              </a:rPr>
              <a:t>○第</a:t>
            </a:r>
            <a:r>
              <a:rPr lang="en-US" altLang="ja-JP" sz="2800" dirty="0">
                <a:latin typeface="HG丸ｺﾞｼｯｸM-PRO" panose="020F0600000000000000" pitchFamily="50" charset="-128"/>
                <a:ea typeface="HG丸ｺﾞｼｯｸM-PRO" panose="020F0600000000000000" pitchFamily="50" charset="-128"/>
              </a:rPr>
              <a:t>10</a:t>
            </a:r>
            <a:r>
              <a:rPr lang="ja-JP" altLang="en-US" sz="2800" dirty="0">
                <a:latin typeface="HG丸ｺﾞｼｯｸM-PRO" panose="020F0600000000000000" pitchFamily="50" charset="-128"/>
                <a:ea typeface="HG丸ｺﾞｼｯｸM-PRO" panose="020F0600000000000000" pitchFamily="50" charset="-128"/>
              </a:rPr>
              <a:t>回再発防止に関する報告書の分析対象事例は、本制度の補償対象となった脳性麻痺事例のうち、</a:t>
            </a:r>
            <a:r>
              <a:rPr lang="en-US" altLang="ja-JP" sz="2800" dirty="0">
                <a:latin typeface="HG丸ｺﾞｼｯｸM-PRO" panose="020F0600000000000000" pitchFamily="50" charset="-128"/>
                <a:ea typeface="HG丸ｺﾞｼｯｸM-PRO" panose="020F0600000000000000" pitchFamily="50" charset="-128"/>
              </a:rPr>
              <a:t>2019</a:t>
            </a:r>
            <a:r>
              <a:rPr lang="ja-JP" altLang="en-US" sz="2800" dirty="0">
                <a:latin typeface="HG丸ｺﾞｼｯｸM-PRO" panose="020F0600000000000000" pitchFamily="50" charset="-128"/>
                <a:ea typeface="HG丸ｺﾞｼｯｸM-PRO" panose="020F0600000000000000" pitchFamily="50" charset="-128"/>
              </a:rPr>
              <a:t>年９月末までに原因分析報告書を児・保護者および分娩機関に送付した事例</a:t>
            </a:r>
            <a:r>
              <a:rPr lang="en-US" altLang="ja-JP" sz="2800" dirty="0">
                <a:latin typeface="HG丸ｺﾞｼｯｸM-PRO" panose="020F0600000000000000" pitchFamily="50" charset="-128"/>
                <a:ea typeface="HG丸ｺﾞｼｯｸM-PRO" panose="020F0600000000000000" pitchFamily="50" charset="-128"/>
              </a:rPr>
              <a:t>2,457</a:t>
            </a:r>
            <a:r>
              <a:rPr lang="ja-JP" altLang="en-US" sz="2800" dirty="0">
                <a:latin typeface="HG丸ｺﾞｼｯｸM-PRO" panose="020F0600000000000000" pitchFamily="50" charset="-128"/>
                <a:ea typeface="HG丸ｺﾞｼｯｸM-PRO" panose="020F0600000000000000" pitchFamily="50" charset="-128"/>
              </a:rPr>
              <a:t>件である。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A9C30A10-0BA6-40EB-ADA1-613E05E48C0F}"/>
              </a:ext>
            </a:extLst>
          </p:cNvPr>
          <p:cNvSpPr txBox="1"/>
          <p:nvPr/>
        </p:nvSpPr>
        <p:spPr>
          <a:xfrm>
            <a:off x="775742" y="4581922"/>
            <a:ext cx="7079903" cy="246221"/>
          </a:xfrm>
          <a:prstGeom prst="rect">
            <a:avLst/>
          </a:prstGeom>
          <a:noFill/>
        </p:spPr>
        <p:txBody>
          <a:bodyPr wrap="square" rtlCol="0">
            <a:spAutoFit/>
          </a:bodyPr>
          <a:lstStyle/>
          <a:p>
            <a:r>
              <a:rPr lang="ja-JP" altLang="en-US" sz="1000" dirty="0">
                <a:latin typeface="HG丸ｺﾞｼｯｸM-PRO" panose="020F0600000000000000" pitchFamily="50" charset="-128"/>
              </a:rPr>
              <a:t>注）表に記載している割合は、計算過程において四捨五入しているため、その合計が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35C3BA6A-DD1F-4029-A07C-C5531A4CEE7D}"/>
              </a:ext>
            </a:extLst>
          </p:cNvPr>
          <p:cNvSpPr>
            <a:spLocks noGrp="1"/>
          </p:cNvSpPr>
          <p:nvPr>
            <p:ph type="sldNum" sz="quarter" idx="12"/>
          </p:nvPr>
        </p:nvSpPr>
        <p:spPr/>
        <p:txBody>
          <a:bodyPr/>
          <a:lstStyle/>
          <a:p>
            <a:pPr>
              <a:defRPr/>
            </a:pPr>
            <a:fld id="{930F64EC-FE0A-4460-B896-894E0E1B6F85}" type="slidenum">
              <a:rPr lang="ja-JP" altLang="en-US" smtClean="0"/>
              <a:pPr>
                <a:defRPr/>
              </a:pPr>
              <a:t>92</a:t>
            </a:fld>
            <a:endParaRPr lang="en-US" altLang="ja-JP" dirty="0"/>
          </a:p>
        </p:txBody>
      </p:sp>
    </p:spTree>
    <p:extLst>
      <p:ext uri="{BB962C8B-B14F-4D97-AF65-F5344CB8AC3E}">
        <p14:creationId xmlns:p14="http://schemas.microsoft.com/office/powerpoint/2010/main" val="3163628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4563" y="346075"/>
            <a:ext cx="2933700" cy="644525"/>
          </a:xfrm>
        </p:spPr>
        <p:txBody>
          <a:bodyPr/>
          <a:lstStyle/>
          <a:p>
            <a:pPr eaLnBrk="1" hangingPunct="1"/>
            <a:r>
              <a:rPr lang="ja-JP" altLang="en-US" dirty="0"/>
              <a:t>①分娩の状況</a:t>
            </a:r>
          </a:p>
        </p:txBody>
      </p:sp>
      <p:sp>
        <p:nvSpPr>
          <p:cNvPr id="25603" name="AutoShape 3"/>
          <p:cNvSpPr>
            <a:spLocks noGrp="1" noChangeArrowheads="1"/>
          </p:cNvSpPr>
          <p:nvPr>
            <p:ph idx="1"/>
          </p:nvPr>
        </p:nvSpPr>
        <p:spPr>
          <a:xfrm>
            <a:off x="703560" y="1207393"/>
            <a:ext cx="3384550" cy="2500585"/>
          </a:xfrm>
          <a:prstGeom prst="wedgeRoundRectCallout">
            <a:avLst>
              <a:gd name="adj1" fmla="val 65482"/>
              <a:gd name="adj2" fmla="val -2392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000" dirty="0">
                <a:ea typeface="HG丸ｺﾞｼｯｸM-PRO" panose="020F0600000000000000" pitchFamily="50" charset="-128"/>
              </a:rPr>
              <a:t>・曜日別件数</a:t>
            </a:r>
          </a:p>
          <a:p>
            <a:pPr eaLnBrk="1" hangingPunct="1">
              <a:lnSpc>
                <a:spcPct val="150000"/>
              </a:lnSpc>
              <a:buFontTx/>
              <a:buNone/>
            </a:pPr>
            <a:r>
              <a:rPr lang="ja-JP" altLang="en-US" sz="2000" dirty="0">
                <a:ea typeface="HG丸ｺﾞｼｯｸM-PRO" panose="020F0600000000000000" pitchFamily="50" charset="-128"/>
              </a:rPr>
              <a:t>・出生時間別件数</a:t>
            </a:r>
          </a:p>
          <a:p>
            <a:pPr eaLnBrk="1" hangingPunct="1">
              <a:lnSpc>
                <a:spcPct val="150000"/>
              </a:lnSpc>
              <a:buFontTx/>
              <a:buNone/>
            </a:pPr>
            <a:r>
              <a:rPr lang="ja-JP" altLang="en-US" sz="2000" dirty="0">
                <a:ea typeface="HG丸ｺﾞｼｯｸM-PRO" panose="020F0600000000000000" pitchFamily="50" charset="-128"/>
              </a:rPr>
              <a:t>・</a:t>
            </a:r>
            <a:r>
              <a:rPr lang="ja-JP" altLang="en-US" sz="2000" u="sng" dirty="0">
                <a:ea typeface="HG丸ｺﾞｼｯｸM-PRO" panose="020F0600000000000000" pitchFamily="50" charset="-128"/>
              </a:rPr>
              <a:t>分娩週数別件数</a:t>
            </a:r>
          </a:p>
          <a:p>
            <a:pPr eaLnBrk="1" hangingPunct="1">
              <a:lnSpc>
                <a:spcPct val="150000"/>
              </a:lnSpc>
              <a:buFontTx/>
              <a:buNone/>
            </a:pPr>
            <a:r>
              <a:rPr lang="ja-JP" altLang="en-US" sz="2000" dirty="0">
                <a:ea typeface="HG丸ｺﾞｼｯｸM-PRO" panose="020F0600000000000000" pitchFamily="50" charset="-128"/>
              </a:rPr>
              <a:t>・分娩機関区分別件数</a:t>
            </a:r>
            <a:endParaRPr lang="en-US" altLang="ja-JP" sz="2000" dirty="0">
              <a:ea typeface="HG丸ｺﾞｼｯｸM-PRO" panose="020F0600000000000000" pitchFamily="50" charset="-128"/>
            </a:endParaRPr>
          </a:p>
          <a:p>
            <a:pPr eaLnBrk="1" hangingPunct="1">
              <a:lnSpc>
                <a:spcPct val="150000"/>
              </a:lnSpc>
              <a:buFontTx/>
              <a:buNone/>
            </a:pPr>
            <a:r>
              <a:rPr lang="ja-JP" altLang="en-US" sz="2000" dirty="0">
                <a:ea typeface="HG丸ｺﾞｼｯｸM-PRO" panose="020F0600000000000000" pitchFamily="50" charset="-128"/>
              </a:rPr>
              <a:t>・都道府県別件数</a:t>
            </a:r>
          </a:p>
        </p:txBody>
      </p:sp>
      <p:sp>
        <p:nvSpPr>
          <p:cNvPr id="25605" name="Rectangle 57"/>
          <p:cNvSpPr>
            <a:spLocks noChangeArrowheads="1"/>
          </p:cNvSpPr>
          <p:nvPr/>
        </p:nvSpPr>
        <p:spPr bwMode="auto">
          <a:xfrm>
            <a:off x="4832350" y="1027113"/>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＜分娩週数別件数＞</a:t>
            </a:r>
          </a:p>
        </p:txBody>
      </p:sp>
      <p:sp>
        <p:nvSpPr>
          <p:cNvPr id="25607" name="テキスト ボックス 3"/>
          <p:cNvSpPr txBox="1">
            <a:spLocks noChangeArrowheads="1"/>
          </p:cNvSpPr>
          <p:nvPr/>
        </p:nvSpPr>
        <p:spPr bwMode="auto">
          <a:xfrm>
            <a:off x="271687" y="4217814"/>
            <a:ext cx="44273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600" dirty="0">
                <a:solidFill>
                  <a:srgbClr val="000000"/>
                </a:solidFill>
              </a:rPr>
              <a:t>【2009</a:t>
            </a:r>
            <a:r>
              <a:rPr lang="ja-JP" altLang="en-US" sz="1600" dirty="0">
                <a:solidFill>
                  <a:srgbClr val="000000"/>
                </a:solidFill>
              </a:rPr>
              <a:t>年～</a:t>
            </a:r>
            <a:r>
              <a:rPr lang="en-US" altLang="ja-JP" sz="1600" dirty="0">
                <a:solidFill>
                  <a:srgbClr val="000000"/>
                </a:solidFill>
              </a:rPr>
              <a:t>2014</a:t>
            </a:r>
            <a:r>
              <a:rPr lang="ja-JP" altLang="en-US" sz="1600" dirty="0">
                <a:solidFill>
                  <a:srgbClr val="000000"/>
                </a:solidFill>
              </a:rPr>
              <a:t>年までに出生した児の場合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2,000g</a:t>
            </a:r>
            <a:r>
              <a:rPr lang="ja-JP" altLang="en-US" sz="1600" dirty="0">
                <a:solidFill>
                  <a:srgbClr val="000000"/>
                </a:solidFill>
              </a:rPr>
              <a:t>以上かつ在胎週数</a:t>
            </a:r>
            <a:r>
              <a:rPr lang="en-US" altLang="ja-JP" sz="1600" u="sng" dirty="0">
                <a:solidFill>
                  <a:srgbClr val="000000"/>
                </a:solidFill>
              </a:rPr>
              <a:t>33</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endParaRPr lang="en-US" altLang="ja-JP" sz="1600" dirty="0">
              <a:solidFill>
                <a:srgbClr val="000000"/>
              </a:solidFill>
            </a:endParaRPr>
          </a:p>
          <a:p>
            <a:pPr eaLnBrk="1" hangingPunct="1"/>
            <a:endParaRPr lang="en-US" altLang="ja-JP" sz="1600" dirty="0">
              <a:solidFill>
                <a:srgbClr val="000000"/>
              </a:solidFill>
            </a:endParaRPr>
          </a:p>
          <a:p>
            <a:pPr eaLnBrk="1" hangingPunct="1"/>
            <a:r>
              <a:rPr lang="en-US" altLang="ja-JP" sz="1600" dirty="0">
                <a:solidFill>
                  <a:srgbClr val="000000"/>
                </a:solidFill>
              </a:rPr>
              <a:t>【2015</a:t>
            </a:r>
            <a:r>
              <a:rPr lang="ja-JP" altLang="en-US" sz="1600" dirty="0">
                <a:solidFill>
                  <a:srgbClr val="000000"/>
                </a:solidFill>
              </a:rPr>
              <a:t>年</a:t>
            </a:r>
            <a:r>
              <a:rPr lang="en-US" altLang="ja-JP" sz="1600" dirty="0">
                <a:solidFill>
                  <a:srgbClr val="000000"/>
                </a:solidFill>
              </a:rPr>
              <a:t>1</a:t>
            </a:r>
            <a:r>
              <a:rPr lang="ja-JP" altLang="en-US" sz="1600" dirty="0">
                <a:solidFill>
                  <a:srgbClr val="000000"/>
                </a:solidFill>
              </a:rPr>
              <a:t>月</a:t>
            </a:r>
            <a:r>
              <a:rPr lang="en-US" altLang="ja-JP" sz="1600" dirty="0">
                <a:solidFill>
                  <a:srgbClr val="000000"/>
                </a:solidFill>
              </a:rPr>
              <a:t>1</a:t>
            </a:r>
            <a:r>
              <a:rPr lang="ja-JP" altLang="en-US" sz="1600" dirty="0">
                <a:solidFill>
                  <a:srgbClr val="000000"/>
                </a:solidFill>
              </a:rPr>
              <a:t>日以降に出生した児の場合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1,400g</a:t>
            </a:r>
            <a:r>
              <a:rPr lang="ja-JP" altLang="en-US" sz="1600" dirty="0">
                <a:solidFill>
                  <a:srgbClr val="000000"/>
                </a:solidFill>
              </a:rPr>
              <a:t>以上かつ在胎週数</a:t>
            </a:r>
            <a:r>
              <a:rPr lang="en-US" altLang="ja-JP" sz="1600" u="sng" dirty="0">
                <a:solidFill>
                  <a:srgbClr val="000000"/>
                </a:solidFill>
              </a:rPr>
              <a:t>32</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p>
        </p:txBody>
      </p:sp>
      <p:sp>
        <p:nvSpPr>
          <p:cNvPr id="25608" name="テキスト ボックス 4"/>
          <p:cNvSpPr txBox="1">
            <a:spLocks noChangeArrowheads="1"/>
          </p:cNvSpPr>
          <p:nvPr/>
        </p:nvSpPr>
        <p:spPr bwMode="auto">
          <a:xfrm>
            <a:off x="271686" y="3851994"/>
            <a:ext cx="269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b="1" dirty="0">
                <a:latin typeface="HG丸ｺﾞｼｯｸM-PRO" panose="020F0600000000000000" pitchFamily="50" charset="-128"/>
              </a:rPr>
              <a:t>注</a:t>
            </a:r>
            <a:r>
              <a:rPr lang="en-US" altLang="ja-JP" b="1" dirty="0">
                <a:latin typeface="HG丸ｺﾞｼｯｸM-PRO" panose="020F0600000000000000" pitchFamily="50" charset="-128"/>
              </a:rPr>
              <a:t>)</a:t>
            </a:r>
            <a:r>
              <a:rPr lang="ja-JP" altLang="en-US" b="1" dirty="0">
                <a:latin typeface="HG丸ｺﾞｼｯｸM-PRO" panose="020F0600000000000000" pitchFamily="50" charset="-128"/>
              </a:rPr>
              <a:t>補償対象基準</a:t>
            </a:r>
            <a:r>
              <a:rPr lang="ja-JP" altLang="en-US" sz="1600" b="1" dirty="0">
                <a:latin typeface="HG丸ｺﾞｼｯｸM-PRO" panose="020F0600000000000000" pitchFamily="50" charset="-128"/>
              </a:rPr>
              <a:t>　　　</a:t>
            </a:r>
          </a:p>
        </p:txBody>
      </p:sp>
      <p:sp>
        <p:nvSpPr>
          <p:cNvPr id="2" name="スライド番号プレースホルダー 1">
            <a:extLst>
              <a:ext uri="{FF2B5EF4-FFF2-40B4-BE49-F238E27FC236}">
                <a16:creationId xmlns:a16="http://schemas.microsoft.com/office/drawing/2014/main" id="{A30D86E4-0C93-4C2A-AE7C-E35F4307771C}"/>
              </a:ext>
            </a:extLst>
          </p:cNvPr>
          <p:cNvSpPr>
            <a:spLocks noGrp="1"/>
          </p:cNvSpPr>
          <p:nvPr>
            <p:ph type="sldNum" sz="quarter" idx="12"/>
          </p:nvPr>
        </p:nvSpPr>
        <p:spPr/>
        <p:txBody>
          <a:bodyPr/>
          <a:lstStyle/>
          <a:p>
            <a:pPr>
              <a:defRPr/>
            </a:pPr>
            <a:fld id="{930F64EC-FE0A-4460-B896-894E0E1B6F85}" type="slidenum">
              <a:rPr lang="ja-JP" altLang="en-US" smtClean="0"/>
              <a:pPr>
                <a:defRPr/>
              </a:pPr>
              <a:t>93</a:t>
            </a:fld>
            <a:endParaRPr lang="en-US" altLang="ja-JP" dirty="0"/>
          </a:p>
        </p:txBody>
      </p:sp>
      <p:pic>
        <p:nvPicPr>
          <p:cNvPr id="5" name="図 4">
            <a:extLst>
              <a:ext uri="{FF2B5EF4-FFF2-40B4-BE49-F238E27FC236}">
                <a16:creationId xmlns:a16="http://schemas.microsoft.com/office/drawing/2014/main" id="{5D3E7A06-57E8-4DC2-86D3-797972970B6A}"/>
              </a:ext>
            </a:extLst>
          </p:cNvPr>
          <p:cNvPicPr>
            <a:picLocks noChangeAspect="1"/>
          </p:cNvPicPr>
          <p:nvPr/>
        </p:nvPicPr>
        <p:blipFill>
          <a:blip r:embed="rId3"/>
          <a:stretch>
            <a:fillRect/>
          </a:stretch>
        </p:blipFill>
        <p:spPr>
          <a:xfrm>
            <a:off x="5205413" y="1503288"/>
            <a:ext cx="3444240" cy="5067300"/>
          </a:xfrm>
          <a:prstGeom prst="rect">
            <a:avLst/>
          </a:prstGeom>
        </p:spPr>
      </p:pic>
    </p:spTree>
    <p:extLst>
      <p:ext uri="{BB962C8B-B14F-4D97-AF65-F5344CB8AC3E}">
        <p14:creationId xmlns:p14="http://schemas.microsoft.com/office/powerpoint/2010/main" val="1434931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5950" y="346075"/>
            <a:ext cx="6134100" cy="644525"/>
          </a:xfrm>
        </p:spPr>
        <p:txBody>
          <a:bodyPr/>
          <a:lstStyle/>
          <a:p>
            <a:pPr eaLnBrk="1" hangingPunct="1"/>
            <a:r>
              <a:rPr lang="ja-JP" altLang="en-US" dirty="0"/>
              <a:t>②妊産婦等に関する基本情報</a:t>
            </a:r>
          </a:p>
        </p:txBody>
      </p:sp>
      <p:sp>
        <p:nvSpPr>
          <p:cNvPr id="26627" name="AutoShape 3"/>
          <p:cNvSpPr>
            <a:spLocks noGrp="1" noChangeArrowheads="1"/>
          </p:cNvSpPr>
          <p:nvPr>
            <p:ph idx="1"/>
          </p:nvPr>
        </p:nvSpPr>
        <p:spPr>
          <a:xfrm>
            <a:off x="127670" y="1563425"/>
            <a:ext cx="3989800" cy="4746689"/>
          </a:xfrm>
          <a:prstGeom prst="wedgeRoundRectCallout">
            <a:avLst>
              <a:gd name="adj1" fmla="val 48508"/>
              <a:gd name="adj2" fmla="val -56877"/>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pPr>
            <a:r>
              <a:rPr lang="ja-JP" altLang="en-US" sz="1700" dirty="0">
                <a:ea typeface="HG丸ｺﾞｼｯｸM-PRO" panose="020F0600000000000000" pitchFamily="50" charset="-128"/>
              </a:rPr>
              <a:t>・</a:t>
            </a:r>
            <a:r>
              <a:rPr lang="ja-JP" altLang="en-US" sz="1700" u="sng" dirty="0">
                <a:ea typeface="HG丸ｺﾞｼｯｸM-PRO" panose="020F0600000000000000" pitchFamily="50" charset="-128"/>
              </a:rPr>
              <a:t>出産時における妊産婦の年齢</a:t>
            </a:r>
          </a:p>
          <a:p>
            <a:pPr marL="257175" indent="-257175" eaLnBrk="1" hangingPunct="1">
              <a:lnSpc>
                <a:spcPct val="130000"/>
              </a:lnSpc>
              <a:buFontTx/>
              <a:buNone/>
            </a:pPr>
            <a:r>
              <a:rPr lang="ja-JP" altLang="en-US" sz="1700" dirty="0">
                <a:ea typeface="HG丸ｺﾞｼｯｸM-PRO" panose="020F0600000000000000" pitchFamily="50" charset="-128"/>
              </a:rPr>
              <a:t>・妊産婦の身長</a:t>
            </a:r>
          </a:p>
          <a:p>
            <a:pPr marL="257175" indent="-257175" eaLnBrk="1" hangingPunct="1">
              <a:lnSpc>
                <a:spcPct val="130000"/>
              </a:lnSpc>
              <a:buFontTx/>
              <a:buNone/>
            </a:pPr>
            <a:r>
              <a:rPr lang="ja-JP" altLang="en-US" sz="1700" dirty="0">
                <a:ea typeface="HG丸ｺﾞｼｯｸM-PRO" panose="020F0600000000000000" pitchFamily="50" charset="-128"/>
              </a:rPr>
              <a:t>・非妊娠時・分娩時別妊産婦の体重</a:t>
            </a:r>
          </a:p>
          <a:p>
            <a:pPr marL="257175" indent="-257175" eaLnBrk="1" hangingPunct="1">
              <a:lnSpc>
                <a:spcPct val="130000"/>
              </a:lnSpc>
              <a:buFontTx/>
              <a:buNone/>
            </a:pPr>
            <a:r>
              <a:rPr lang="ja-JP" altLang="en-US" sz="1700" dirty="0">
                <a:ea typeface="HG丸ｺﾞｼｯｸM-PRO" panose="020F0600000000000000" pitchFamily="50" charset="-128"/>
              </a:rPr>
              <a:t>・</a:t>
            </a:r>
            <a:r>
              <a:rPr lang="ja-JP" altLang="en-US" sz="1700" u="sng" dirty="0">
                <a:ea typeface="HG丸ｺﾞｼｯｸM-PRO" panose="020F0600000000000000" pitchFamily="50" charset="-128"/>
              </a:rPr>
              <a:t>非妊娠時における妊産婦のＢＭＩ</a:t>
            </a:r>
          </a:p>
          <a:p>
            <a:pPr marL="257175" indent="-257175" eaLnBrk="1" hangingPunct="1">
              <a:lnSpc>
                <a:spcPct val="130000"/>
              </a:lnSpc>
              <a:buFontTx/>
              <a:buNone/>
            </a:pPr>
            <a:r>
              <a:rPr lang="ja-JP" altLang="en-US" sz="1700" dirty="0">
                <a:ea typeface="HG丸ｺﾞｼｯｸM-PRO" panose="020F0600000000000000" pitchFamily="50" charset="-128"/>
              </a:rPr>
              <a:t>・妊娠中の体重の増減</a:t>
            </a:r>
          </a:p>
          <a:p>
            <a:pPr marL="257175" indent="-257175" eaLnBrk="1" hangingPunct="1">
              <a:lnSpc>
                <a:spcPct val="130000"/>
              </a:lnSpc>
              <a:buFontTx/>
              <a:buNone/>
            </a:pPr>
            <a:r>
              <a:rPr lang="ja-JP" altLang="en-US" sz="1700" dirty="0">
                <a:ea typeface="HG丸ｺﾞｼｯｸM-PRO" panose="020F0600000000000000" pitchFamily="50" charset="-128"/>
              </a:rPr>
              <a:t>・妊産婦の飲酒および喫煙の有無</a:t>
            </a:r>
          </a:p>
          <a:p>
            <a:pPr marL="257175" indent="-257175" eaLnBrk="1" hangingPunct="1">
              <a:lnSpc>
                <a:spcPct val="130000"/>
              </a:lnSpc>
              <a:buFontTx/>
              <a:buNone/>
            </a:pPr>
            <a:r>
              <a:rPr lang="ja-JP" altLang="en-US" sz="1700" dirty="0">
                <a:ea typeface="HG丸ｺﾞｼｯｸM-PRO" panose="020F0600000000000000" pitchFamily="50" charset="-128"/>
              </a:rPr>
              <a:t>・妊産婦の既往</a:t>
            </a:r>
          </a:p>
          <a:p>
            <a:pPr marL="257175" indent="-257175" eaLnBrk="1" hangingPunct="1">
              <a:lnSpc>
                <a:spcPct val="130000"/>
              </a:lnSpc>
              <a:buFontTx/>
              <a:buNone/>
            </a:pPr>
            <a:r>
              <a:rPr lang="ja-JP" altLang="en-US" sz="1700" dirty="0">
                <a:ea typeface="HG丸ｺﾞｼｯｸM-PRO" panose="020F0600000000000000" pitchFamily="50" charset="-128"/>
              </a:rPr>
              <a:t>・既往分娩回数</a:t>
            </a:r>
          </a:p>
          <a:p>
            <a:pPr marL="257175" indent="-257175" eaLnBrk="1" hangingPunct="1">
              <a:lnSpc>
                <a:spcPct val="130000"/>
              </a:lnSpc>
              <a:buFontTx/>
              <a:buNone/>
            </a:pPr>
            <a:r>
              <a:rPr lang="ja-JP" altLang="en-US" sz="1700" dirty="0">
                <a:ea typeface="HG丸ｺﾞｼｯｸM-PRO" panose="020F0600000000000000" pitchFamily="50" charset="-128"/>
              </a:rPr>
              <a:t>・経産婦における既往帝王切開術の回数</a:t>
            </a:r>
          </a:p>
        </p:txBody>
      </p:sp>
      <p:sp>
        <p:nvSpPr>
          <p:cNvPr id="26679" name="Rectangle 138"/>
          <p:cNvSpPr>
            <a:spLocks noChangeArrowheads="1"/>
          </p:cNvSpPr>
          <p:nvPr/>
        </p:nvSpPr>
        <p:spPr bwMode="auto">
          <a:xfrm>
            <a:off x="4621525" y="1011472"/>
            <a:ext cx="1842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t>出産時における</a:t>
            </a:r>
            <a:endParaRPr lang="en-US" altLang="ja-JP" dirty="0"/>
          </a:p>
          <a:p>
            <a:pPr eaLnBrk="1" hangingPunct="1"/>
            <a:r>
              <a:rPr lang="ja-JP" altLang="en-US" dirty="0"/>
              <a:t>妊産婦の年齢</a:t>
            </a:r>
          </a:p>
        </p:txBody>
      </p:sp>
      <p:sp>
        <p:nvSpPr>
          <p:cNvPr id="26722" name="Rectangle 327"/>
          <p:cNvSpPr>
            <a:spLocks noChangeArrowheads="1"/>
          </p:cNvSpPr>
          <p:nvPr/>
        </p:nvSpPr>
        <p:spPr bwMode="auto">
          <a:xfrm>
            <a:off x="7112446" y="1011472"/>
            <a:ext cx="20651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t>非妊娠時における</a:t>
            </a:r>
            <a:endParaRPr lang="en-US" altLang="ja-JP" dirty="0"/>
          </a:p>
          <a:p>
            <a:pPr eaLnBrk="1" hangingPunct="1"/>
            <a:r>
              <a:rPr lang="ja-JP" altLang="en-US" dirty="0"/>
              <a:t>妊産婦のＢＭＩ</a:t>
            </a:r>
          </a:p>
        </p:txBody>
      </p:sp>
      <p:sp>
        <p:nvSpPr>
          <p:cNvPr id="12" name="Rectangle 138">
            <a:extLst>
              <a:ext uri="{FF2B5EF4-FFF2-40B4-BE49-F238E27FC236}">
                <a16:creationId xmlns:a16="http://schemas.microsoft.com/office/drawing/2014/main" id="{244C4D6F-572A-4B2B-8610-138196B39026}"/>
              </a:ext>
            </a:extLst>
          </p:cNvPr>
          <p:cNvSpPr>
            <a:spLocks noChangeArrowheads="1"/>
          </p:cNvSpPr>
          <p:nvPr/>
        </p:nvSpPr>
        <p:spPr bwMode="auto">
          <a:xfrm>
            <a:off x="4179418" y="1101760"/>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t>＜　　　　　　＞</a:t>
            </a:r>
          </a:p>
        </p:txBody>
      </p:sp>
      <p:sp>
        <p:nvSpPr>
          <p:cNvPr id="13" name="Rectangle 138">
            <a:extLst>
              <a:ext uri="{FF2B5EF4-FFF2-40B4-BE49-F238E27FC236}">
                <a16:creationId xmlns:a16="http://schemas.microsoft.com/office/drawing/2014/main" id="{AF3202BE-DAF9-4E3B-95E1-5B854A06F239}"/>
              </a:ext>
            </a:extLst>
          </p:cNvPr>
          <p:cNvSpPr>
            <a:spLocks noChangeArrowheads="1"/>
          </p:cNvSpPr>
          <p:nvPr/>
        </p:nvSpPr>
        <p:spPr bwMode="auto">
          <a:xfrm>
            <a:off x="6824414" y="1092721"/>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t>＜　　　　　　＞</a:t>
            </a:r>
          </a:p>
        </p:txBody>
      </p:sp>
      <p:sp>
        <p:nvSpPr>
          <p:cNvPr id="2" name="スライド番号プレースホルダー 1">
            <a:extLst>
              <a:ext uri="{FF2B5EF4-FFF2-40B4-BE49-F238E27FC236}">
                <a16:creationId xmlns:a16="http://schemas.microsoft.com/office/drawing/2014/main" id="{53E3F1E0-197A-490F-9A37-4563BE6F2F6F}"/>
              </a:ext>
            </a:extLst>
          </p:cNvPr>
          <p:cNvSpPr>
            <a:spLocks noGrp="1"/>
          </p:cNvSpPr>
          <p:nvPr>
            <p:ph type="sldNum" sz="quarter" idx="12"/>
          </p:nvPr>
        </p:nvSpPr>
        <p:spPr/>
        <p:txBody>
          <a:bodyPr/>
          <a:lstStyle/>
          <a:p>
            <a:pPr>
              <a:defRPr/>
            </a:pPr>
            <a:fld id="{930F64EC-FE0A-4460-B896-894E0E1B6F85}" type="slidenum">
              <a:rPr lang="ja-JP" altLang="en-US" smtClean="0"/>
              <a:pPr>
                <a:defRPr/>
              </a:pPr>
              <a:t>94</a:t>
            </a:fld>
            <a:endParaRPr lang="en-US" altLang="ja-JP" dirty="0"/>
          </a:p>
        </p:txBody>
      </p:sp>
      <p:pic>
        <p:nvPicPr>
          <p:cNvPr id="7" name="図 6">
            <a:extLst>
              <a:ext uri="{FF2B5EF4-FFF2-40B4-BE49-F238E27FC236}">
                <a16:creationId xmlns:a16="http://schemas.microsoft.com/office/drawing/2014/main" id="{8FAD01F1-4ECE-4371-AB2A-8D8C7144DA82}"/>
              </a:ext>
            </a:extLst>
          </p:cNvPr>
          <p:cNvPicPr>
            <a:picLocks noChangeAspect="1"/>
          </p:cNvPicPr>
          <p:nvPr/>
        </p:nvPicPr>
        <p:blipFill>
          <a:blip r:embed="rId3"/>
          <a:stretch>
            <a:fillRect/>
          </a:stretch>
        </p:blipFill>
        <p:spPr>
          <a:xfrm>
            <a:off x="4294205" y="1666842"/>
            <a:ext cx="2497490" cy="3121863"/>
          </a:xfrm>
          <a:prstGeom prst="rect">
            <a:avLst/>
          </a:prstGeom>
        </p:spPr>
      </p:pic>
      <p:pic>
        <p:nvPicPr>
          <p:cNvPr id="10" name="図 9">
            <a:extLst>
              <a:ext uri="{FF2B5EF4-FFF2-40B4-BE49-F238E27FC236}">
                <a16:creationId xmlns:a16="http://schemas.microsoft.com/office/drawing/2014/main" id="{DBE7EBE8-1C68-4B02-9814-98C33EEC4C26}"/>
              </a:ext>
            </a:extLst>
          </p:cNvPr>
          <p:cNvPicPr>
            <a:picLocks noChangeAspect="1"/>
          </p:cNvPicPr>
          <p:nvPr/>
        </p:nvPicPr>
        <p:blipFill>
          <a:blip r:embed="rId4"/>
          <a:stretch>
            <a:fillRect/>
          </a:stretch>
        </p:blipFill>
        <p:spPr>
          <a:xfrm>
            <a:off x="7057476" y="1666842"/>
            <a:ext cx="2175052" cy="4044237"/>
          </a:xfrm>
          <a:prstGeom prst="rect">
            <a:avLst/>
          </a:prstGeom>
        </p:spPr>
      </p:pic>
    </p:spTree>
    <p:extLst>
      <p:ext uri="{BB962C8B-B14F-4D97-AF65-F5344CB8AC3E}">
        <p14:creationId xmlns:p14="http://schemas.microsoft.com/office/powerpoint/2010/main" val="23574772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13163" y="346075"/>
            <a:ext cx="2476500" cy="644525"/>
          </a:xfrm>
        </p:spPr>
        <p:txBody>
          <a:bodyPr/>
          <a:lstStyle/>
          <a:p>
            <a:pPr eaLnBrk="1" hangingPunct="1"/>
            <a:r>
              <a:rPr lang="ja-JP" altLang="en-US"/>
              <a:t>③妊娠経過</a:t>
            </a:r>
          </a:p>
        </p:txBody>
      </p:sp>
      <p:sp>
        <p:nvSpPr>
          <p:cNvPr id="27651" name="AutoShape 3"/>
          <p:cNvSpPr>
            <a:spLocks noGrp="1" noChangeArrowheads="1"/>
          </p:cNvSpPr>
          <p:nvPr>
            <p:ph idx="1"/>
          </p:nvPr>
        </p:nvSpPr>
        <p:spPr>
          <a:xfrm>
            <a:off x="495300" y="1236663"/>
            <a:ext cx="3592810" cy="4538662"/>
          </a:xfrm>
          <a:prstGeom prst="wedgeRoundRectCallout">
            <a:avLst>
              <a:gd name="adj1" fmla="val 67289"/>
              <a:gd name="adj2" fmla="val -37408"/>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400" dirty="0">
                <a:ea typeface="HG丸ｺﾞｼｯｸM-PRO" panose="020F0600000000000000" pitchFamily="50" charset="-128"/>
              </a:rPr>
              <a:t>・不妊治療の有無</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妊婦健診受診状況</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胎児数</a:t>
            </a:r>
          </a:p>
          <a:p>
            <a:pPr marL="257175" indent="-257175" eaLnBrk="1" hangingPunct="1">
              <a:lnSpc>
                <a:spcPct val="150000"/>
              </a:lnSpc>
              <a:buFontTx/>
              <a:buNone/>
            </a:pPr>
            <a:r>
              <a:rPr lang="ja-JP" altLang="en-US" sz="2400" dirty="0">
                <a:ea typeface="HG丸ｺﾞｼｯｸM-PRO" panose="020F0600000000000000" pitchFamily="50" charset="-128"/>
              </a:rPr>
              <a:t>・胎盤位置</a:t>
            </a:r>
          </a:p>
          <a:p>
            <a:pPr marL="257175" indent="-257175" eaLnBrk="1" hangingPunct="1">
              <a:lnSpc>
                <a:spcPct val="150000"/>
              </a:lnSpc>
              <a:buFontTx/>
              <a:buNone/>
            </a:pPr>
            <a:r>
              <a:rPr lang="ja-JP" altLang="en-US" sz="2400" dirty="0">
                <a:ea typeface="HG丸ｺﾞｼｯｸM-PRO" panose="020F0600000000000000" pitchFamily="50" charset="-128"/>
              </a:rPr>
              <a:t>・羊水量異常</a:t>
            </a:r>
          </a:p>
          <a:p>
            <a:pPr marL="257175" indent="-257175" eaLnBrk="1" hangingPunct="1">
              <a:lnSpc>
                <a:spcPct val="150000"/>
              </a:lnSpc>
              <a:buFontTx/>
              <a:buNone/>
            </a:pPr>
            <a:r>
              <a:rPr lang="ja-JP" altLang="en-US" sz="2400" dirty="0">
                <a:ea typeface="HG丸ｺﾞｼｯｸM-PRO" panose="020F0600000000000000" pitchFamily="50" charset="-128"/>
              </a:rPr>
              <a:t>・産科合併症</a:t>
            </a:r>
          </a:p>
        </p:txBody>
      </p:sp>
      <p:sp>
        <p:nvSpPr>
          <p:cNvPr id="27683" name="Rectangle 105"/>
          <p:cNvSpPr>
            <a:spLocks noChangeArrowheads="1"/>
          </p:cNvSpPr>
          <p:nvPr/>
        </p:nvSpPr>
        <p:spPr bwMode="auto">
          <a:xfrm>
            <a:off x="4722192" y="4113039"/>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＜胎児数＞</a:t>
            </a:r>
          </a:p>
        </p:txBody>
      </p:sp>
      <p:sp>
        <p:nvSpPr>
          <p:cNvPr id="27684" name="Rectangle 293"/>
          <p:cNvSpPr>
            <a:spLocks noChangeArrowheads="1"/>
          </p:cNvSpPr>
          <p:nvPr/>
        </p:nvSpPr>
        <p:spPr bwMode="auto">
          <a:xfrm>
            <a:off x="4705350" y="1052483"/>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＜妊婦健診受診状況＞</a:t>
            </a:r>
          </a:p>
        </p:txBody>
      </p:sp>
      <p:sp>
        <p:nvSpPr>
          <p:cNvPr id="2" name="スライド番号プレースホルダー 1">
            <a:extLst>
              <a:ext uri="{FF2B5EF4-FFF2-40B4-BE49-F238E27FC236}">
                <a16:creationId xmlns:a16="http://schemas.microsoft.com/office/drawing/2014/main" id="{17954F3D-5B63-40B8-8357-EC4738C81B6D}"/>
              </a:ext>
            </a:extLst>
          </p:cNvPr>
          <p:cNvSpPr>
            <a:spLocks noGrp="1"/>
          </p:cNvSpPr>
          <p:nvPr>
            <p:ph type="sldNum" sz="quarter" idx="12"/>
          </p:nvPr>
        </p:nvSpPr>
        <p:spPr/>
        <p:txBody>
          <a:bodyPr/>
          <a:lstStyle/>
          <a:p>
            <a:pPr>
              <a:defRPr/>
            </a:pPr>
            <a:fld id="{930F64EC-FE0A-4460-B896-894E0E1B6F85}" type="slidenum">
              <a:rPr lang="ja-JP" altLang="en-US" smtClean="0"/>
              <a:pPr>
                <a:defRPr/>
              </a:pPr>
              <a:t>95</a:t>
            </a:fld>
            <a:endParaRPr lang="en-US" altLang="ja-JP" dirty="0"/>
          </a:p>
        </p:txBody>
      </p:sp>
      <p:pic>
        <p:nvPicPr>
          <p:cNvPr id="5" name="図 4">
            <a:extLst>
              <a:ext uri="{FF2B5EF4-FFF2-40B4-BE49-F238E27FC236}">
                <a16:creationId xmlns:a16="http://schemas.microsoft.com/office/drawing/2014/main" id="{D25441ED-C126-46CB-89C7-00CC75E85FC1}"/>
              </a:ext>
            </a:extLst>
          </p:cNvPr>
          <p:cNvPicPr>
            <a:picLocks noChangeAspect="1"/>
          </p:cNvPicPr>
          <p:nvPr/>
        </p:nvPicPr>
        <p:blipFill>
          <a:blip r:embed="rId3"/>
          <a:stretch>
            <a:fillRect/>
          </a:stretch>
        </p:blipFill>
        <p:spPr>
          <a:xfrm>
            <a:off x="4816792" y="1609397"/>
            <a:ext cx="3519790" cy="2086524"/>
          </a:xfrm>
          <a:prstGeom prst="rect">
            <a:avLst/>
          </a:prstGeom>
        </p:spPr>
      </p:pic>
      <p:pic>
        <p:nvPicPr>
          <p:cNvPr id="10" name="図 9">
            <a:extLst>
              <a:ext uri="{FF2B5EF4-FFF2-40B4-BE49-F238E27FC236}">
                <a16:creationId xmlns:a16="http://schemas.microsoft.com/office/drawing/2014/main" id="{D47B174D-4960-4365-973B-9440270E1CC1}"/>
              </a:ext>
            </a:extLst>
          </p:cNvPr>
          <p:cNvPicPr>
            <a:picLocks noChangeAspect="1"/>
          </p:cNvPicPr>
          <p:nvPr/>
        </p:nvPicPr>
        <p:blipFill>
          <a:blip r:embed="rId4"/>
          <a:stretch>
            <a:fillRect/>
          </a:stretch>
        </p:blipFill>
        <p:spPr>
          <a:xfrm>
            <a:off x="4816792" y="4653929"/>
            <a:ext cx="3543660" cy="1702437"/>
          </a:xfrm>
          <a:prstGeom prst="rect">
            <a:avLst/>
          </a:prstGeom>
        </p:spPr>
      </p:pic>
    </p:spTree>
    <p:extLst>
      <p:ext uri="{BB962C8B-B14F-4D97-AF65-F5344CB8AC3E}">
        <p14:creationId xmlns:p14="http://schemas.microsoft.com/office/powerpoint/2010/main" val="39843477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1563" y="346075"/>
            <a:ext cx="5219700" cy="644525"/>
          </a:xfrm>
        </p:spPr>
        <p:txBody>
          <a:bodyPr/>
          <a:lstStyle/>
          <a:p>
            <a:pPr eaLnBrk="1" hangingPunct="1"/>
            <a:r>
              <a:rPr lang="ja-JP" altLang="en-US" dirty="0"/>
              <a:t>④分娩経過（主な結果）</a:t>
            </a:r>
          </a:p>
        </p:txBody>
      </p:sp>
      <p:sp>
        <p:nvSpPr>
          <p:cNvPr id="28675" name="AutoShape 3"/>
          <p:cNvSpPr>
            <a:spLocks noGrp="1" noChangeArrowheads="1"/>
          </p:cNvSpPr>
          <p:nvPr>
            <p:ph idx="1"/>
          </p:nvPr>
        </p:nvSpPr>
        <p:spPr>
          <a:xfrm>
            <a:off x="352425" y="1413570"/>
            <a:ext cx="3554413" cy="4902343"/>
          </a:xfrm>
          <a:prstGeom prst="wedgeRoundRectCallout">
            <a:avLst>
              <a:gd name="adj1" fmla="val 63130"/>
              <a:gd name="adj2" fmla="val -3194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100" dirty="0">
                <a:ea typeface="HG丸ｺﾞｼｯｸM-PRO" panose="020F0600000000000000" pitchFamily="50" charset="-128"/>
              </a:rPr>
              <a:t>・</a:t>
            </a:r>
            <a:r>
              <a:rPr lang="ja-JP" altLang="en-US" sz="2100" u="sng" dirty="0">
                <a:ea typeface="HG丸ｺﾞｼｯｸM-PRO" panose="020F0600000000000000" pitchFamily="50" charset="-128"/>
              </a:rPr>
              <a:t>児娩出経路</a:t>
            </a:r>
          </a:p>
          <a:p>
            <a:pPr marL="269875" indent="-269875" eaLnBrk="1" hangingPunct="1">
              <a:lnSpc>
                <a:spcPct val="130000"/>
              </a:lnSpc>
              <a:buFontTx/>
              <a:buNone/>
            </a:pPr>
            <a:r>
              <a:rPr lang="ja-JP" altLang="en-US" sz="2100" dirty="0">
                <a:ea typeface="HG丸ｺﾞｼｯｸM-PRO" panose="020F0600000000000000" pitchFamily="50" charset="-128"/>
              </a:rPr>
              <a:t>・臍帯脱出の有無および関連因子</a:t>
            </a:r>
          </a:p>
          <a:p>
            <a:pPr marL="269875" indent="-269875" eaLnBrk="1" hangingPunct="1">
              <a:lnSpc>
                <a:spcPct val="130000"/>
              </a:lnSpc>
              <a:buFontTx/>
              <a:buNone/>
            </a:pPr>
            <a:r>
              <a:rPr lang="ja-JP" altLang="en-US" sz="2100" dirty="0">
                <a:ea typeface="HG丸ｺﾞｼｯｸM-PRO" panose="020F0600000000000000" pitchFamily="50" charset="-128"/>
              </a:rPr>
              <a:t>・分娩誘発・促進の処置の方法</a:t>
            </a:r>
          </a:p>
          <a:p>
            <a:pPr marL="269875" indent="-269875" eaLnBrk="1" hangingPunct="1">
              <a:lnSpc>
                <a:spcPct val="130000"/>
              </a:lnSpc>
              <a:buFontTx/>
              <a:buNone/>
            </a:pPr>
            <a:r>
              <a:rPr lang="ja-JP" altLang="en-US" sz="2100" dirty="0">
                <a:ea typeface="HG丸ｺﾞｼｯｸM-PRO" panose="020F0600000000000000" pitchFamily="50" charset="-128"/>
              </a:rPr>
              <a:t>・急速遂娩決定から児娩出までの時間</a:t>
            </a:r>
          </a:p>
          <a:p>
            <a:pPr marL="269875" indent="-269875" eaLnBrk="1" hangingPunct="1">
              <a:lnSpc>
                <a:spcPct val="130000"/>
              </a:lnSpc>
              <a:buFontTx/>
              <a:buNone/>
            </a:pPr>
            <a:r>
              <a:rPr lang="ja-JP" altLang="en-US" sz="2100" dirty="0">
                <a:ea typeface="HG丸ｺﾞｼｯｸM-PRO" panose="020F0600000000000000" pitchFamily="50" charset="-128"/>
              </a:rPr>
              <a:t>・吸引分娩の回数</a:t>
            </a:r>
            <a:endParaRPr lang="en-US" altLang="ja-JP" sz="2100" dirty="0">
              <a:ea typeface="HG丸ｺﾞｼｯｸM-PRO" panose="020F0600000000000000" pitchFamily="50" charset="-128"/>
            </a:endParaRPr>
          </a:p>
          <a:p>
            <a:pPr marL="269875" indent="-269875" eaLnBrk="1" hangingPunct="1">
              <a:lnSpc>
                <a:spcPct val="130000"/>
              </a:lnSpc>
              <a:buFontTx/>
              <a:buNone/>
            </a:pPr>
            <a:r>
              <a:rPr lang="ja-JP" altLang="en-US" sz="2100" dirty="0">
                <a:ea typeface="HG丸ｺﾞｼｯｸM-PRO" panose="020F0600000000000000" pitchFamily="50" charset="-128"/>
              </a:rPr>
              <a:t>・鉗子分娩の回数　　　　　　など</a:t>
            </a:r>
          </a:p>
        </p:txBody>
      </p:sp>
      <p:sp>
        <p:nvSpPr>
          <p:cNvPr id="28731" name="Rectangle 526"/>
          <p:cNvSpPr>
            <a:spLocks noChangeArrowheads="1"/>
          </p:cNvSpPr>
          <p:nvPr/>
        </p:nvSpPr>
        <p:spPr bwMode="auto">
          <a:xfrm>
            <a:off x="4332288" y="1176308"/>
            <a:ext cx="1980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＜児娩出経路＞</a:t>
            </a:r>
          </a:p>
        </p:txBody>
      </p:sp>
      <p:sp>
        <p:nvSpPr>
          <p:cNvPr id="2" name="スライド番号プレースホルダー 1">
            <a:extLst>
              <a:ext uri="{FF2B5EF4-FFF2-40B4-BE49-F238E27FC236}">
                <a16:creationId xmlns:a16="http://schemas.microsoft.com/office/drawing/2014/main" id="{888D0CC7-9A97-45D9-84DC-509B35E0D4ED}"/>
              </a:ext>
            </a:extLst>
          </p:cNvPr>
          <p:cNvSpPr>
            <a:spLocks noGrp="1"/>
          </p:cNvSpPr>
          <p:nvPr>
            <p:ph type="sldNum" sz="quarter" idx="12"/>
          </p:nvPr>
        </p:nvSpPr>
        <p:spPr/>
        <p:txBody>
          <a:bodyPr/>
          <a:lstStyle/>
          <a:p>
            <a:pPr>
              <a:defRPr/>
            </a:pPr>
            <a:fld id="{930F64EC-FE0A-4460-B896-894E0E1B6F85}" type="slidenum">
              <a:rPr lang="ja-JP" altLang="en-US" smtClean="0"/>
              <a:pPr>
                <a:defRPr/>
              </a:pPr>
              <a:t>96</a:t>
            </a:fld>
            <a:endParaRPr lang="en-US" altLang="ja-JP" dirty="0"/>
          </a:p>
        </p:txBody>
      </p:sp>
      <p:pic>
        <p:nvPicPr>
          <p:cNvPr id="3" name="図 2">
            <a:extLst>
              <a:ext uri="{FF2B5EF4-FFF2-40B4-BE49-F238E27FC236}">
                <a16:creationId xmlns:a16="http://schemas.microsoft.com/office/drawing/2014/main" id="{CB1C2F6D-9EC0-4400-9D19-FEA5541437B6}"/>
              </a:ext>
            </a:extLst>
          </p:cNvPr>
          <p:cNvPicPr>
            <a:picLocks noChangeAspect="1"/>
          </p:cNvPicPr>
          <p:nvPr/>
        </p:nvPicPr>
        <p:blipFill>
          <a:blip r:embed="rId3"/>
          <a:stretch>
            <a:fillRect/>
          </a:stretch>
        </p:blipFill>
        <p:spPr>
          <a:xfrm>
            <a:off x="4592165" y="1762126"/>
            <a:ext cx="4689452" cy="2963812"/>
          </a:xfrm>
          <a:prstGeom prst="rect">
            <a:avLst/>
          </a:prstGeom>
        </p:spPr>
      </p:pic>
    </p:spTree>
    <p:extLst>
      <p:ext uri="{BB962C8B-B14F-4D97-AF65-F5344CB8AC3E}">
        <p14:creationId xmlns:p14="http://schemas.microsoft.com/office/powerpoint/2010/main" val="9486590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27363" y="346075"/>
            <a:ext cx="3848100" cy="644525"/>
          </a:xfrm>
        </p:spPr>
        <p:txBody>
          <a:bodyPr/>
          <a:lstStyle/>
          <a:p>
            <a:pPr eaLnBrk="1" hangingPunct="1"/>
            <a:r>
              <a:rPr lang="ja-JP" altLang="en-US"/>
              <a:t>⑤新生児期の経過</a:t>
            </a:r>
          </a:p>
        </p:txBody>
      </p:sp>
      <p:sp>
        <p:nvSpPr>
          <p:cNvPr id="29699" name="AutoShape 3"/>
          <p:cNvSpPr>
            <a:spLocks noGrp="1" noChangeArrowheads="1"/>
          </p:cNvSpPr>
          <p:nvPr>
            <p:ph idx="1"/>
          </p:nvPr>
        </p:nvSpPr>
        <p:spPr>
          <a:xfrm>
            <a:off x="263524" y="1236663"/>
            <a:ext cx="3968601" cy="3993331"/>
          </a:xfrm>
          <a:prstGeom prst="wedgeRoundRectCallout">
            <a:avLst>
              <a:gd name="adj1" fmla="val 53889"/>
              <a:gd name="adj2" fmla="val -35212"/>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900" dirty="0">
                <a:ea typeface="HG丸ｺﾞｼｯｸM-PRO" panose="020F0600000000000000" pitchFamily="50" charset="-128"/>
              </a:rPr>
              <a:t>・出生体重</a:t>
            </a:r>
          </a:p>
          <a:p>
            <a:pPr marL="269875" indent="-269875" eaLnBrk="1" hangingPunct="1">
              <a:lnSpc>
                <a:spcPct val="130000"/>
              </a:lnSpc>
              <a:buFontTx/>
              <a:buNone/>
            </a:pPr>
            <a:r>
              <a:rPr lang="ja-JP" altLang="en-US" sz="1900" dirty="0">
                <a:ea typeface="HG丸ｺﾞｼｯｸM-PRO" panose="020F0600000000000000" pitchFamily="50" charset="-128"/>
              </a:rPr>
              <a:t>・出生時の発育状態</a:t>
            </a:r>
          </a:p>
          <a:p>
            <a:pPr marL="269875" indent="-269875" eaLnBrk="1" hangingPunct="1">
              <a:lnSpc>
                <a:spcPct val="130000"/>
              </a:lnSpc>
              <a:buFontTx/>
              <a:buNone/>
            </a:pPr>
            <a:r>
              <a:rPr lang="ja-JP" altLang="en-US" sz="1900" dirty="0">
                <a:ea typeface="HG丸ｺﾞｼｯｸM-PRO" panose="020F0600000000000000" pitchFamily="50" charset="-128"/>
              </a:rPr>
              <a:t>・新生児の性別</a:t>
            </a:r>
          </a:p>
          <a:p>
            <a:pPr marL="269875" indent="-2698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アプガースコア</a:t>
            </a:r>
          </a:p>
          <a:p>
            <a:pPr marL="269875" indent="-269875" eaLnBrk="1" hangingPunct="1">
              <a:lnSpc>
                <a:spcPct val="130000"/>
              </a:lnSpc>
              <a:buFontTx/>
              <a:buNone/>
            </a:pPr>
            <a:r>
              <a:rPr lang="ja-JP" altLang="en-US" sz="1900" dirty="0">
                <a:ea typeface="HG丸ｺﾞｼｯｸM-PRO" panose="020F0600000000000000" pitchFamily="50" charset="-128"/>
              </a:rPr>
              <a:t>・臍帯動脈血ガス分析のｐＨ</a:t>
            </a:r>
          </a:p>
          <a:p>
            <a:pPr marL="269875" indent="-269875" eaLnBrk="1" hangingPunct="1">
              <a:lnSpc>
                <a:spcPct val="130000"/>
              </a:lnSpc>
              <a:buFontTx/>
              <a:buNone/>
            </a:pPr>
            <a:r>
              <a:rPr lang="ja-JP" altLang="en-US" sz="1900" dirty="0">
                <a:ea typeface="HG丸ｺﾞｼｯｸM-PRO" panose="020F0600000000000000" pitchFamily="50" charset="-128"/>
              </a:rPr>
              <a:t>・新生児蘇生処置の実施の有無</a:t>
            </a:r>
          </a:p>
          <a:p>
            <a:pPr marL="269875" indent="-269875" eaLnBrk="1" hangingPunct="1">
              <a:lnSpc>
                <a:spcPct val="130000"/>
              </a:lnSpc>
              <a:buFontTx/>
              <a:buNone/>
            </a:pPr>
            <a:r>
              <a:rPr lang="ja-JP" altLang="en-US" sz="1900" dirty="0">
                <a:ea typeface="HG丸ｺﾞｼｯｸM-PRO" panose="020F0600000000000000" pitchFamily="50" charset="-128"/>
              </a:rPr>
              <a:t>・新生児搬送の有無</a:t>
            </a:r>
          </a:p>
          <a:p>
            <a:pPr marL="269875" indent="-269875" eaLnBrk="1" hangingPunct="1">
              <a:lnSpc>
                <a:spcPct val="130000"/>
              </a:lnSpc>
              <a:buFontTx/>
              <a:buNone/>
            </a:pPr>
            <a:r>
              <a:rPr lang="ja-JP" altLang="en-US" sz="1900" dirty="0">
                <a:ea typeface="HG丸ｺﾞｼｯｸM-PRO" panose="020F0600000000000000" pitchFamily="50" charset="-128"/>
              </a:rPr>
              <a:t>・新生児期の診断名</a:t>
            </a:r>
          </a:p>
        </p:txBody>
      </p:sp>
      <p:sp>
        <p:nvSpPr>
          <p:cNvPr id="29797" name="Rectangle 278"/>
          <p:cNvSpPr>
            <a:spLocks noChangeArrowheads="1"/>
          </p:cNvSpPr>
          <p:nvPr/>
        </p:nvSpPr>
        <p:spPr bwMode="auto">
          <a:xfrm>
            <a:off x="4332288" y="1035050"/>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＜アプガースコア＞</a:t>
            </a:r>
          </a:p>
        </p:txBody>
      </p:sp>
      <p:sp>
        <p:nvSpPr>
          <p:cNvPr id="2" name="スライド番号プレースホルダー 1">
            <a:extLst>
              <a:ext uri="{FF2B5EF4-FFF2-40B4-BE49-F238E27FC236}">
                <a16:creationId xmlns:a16="http://schemas.microsoft.com/office/drawing/2014/main" id="{365FFAFC-E93C-44E5-8A61-A562EC851E5C}"/>
              </a:ext>
            </a:extLst>
          </p:cNvPr>
          <p:cNvSpPr>
            <a:spLocks noGrp="1"/>
          </p:cNvSpPr>
          <p:nvPr>
            <p:ph type="sldNum" sz="quarter" idx="12"/>
          </p:nvPr>
        </p:nvSpPr>
        <p:spPr/>
        <p:txBody>
          <a:bodyPr/>
          <a:lstStyle/>
          <a:p>
            <a:pPr>
              <a:defRPr/>
            </a:pPr>
            <a:fld id="{930F64EC-FE0A-4460-B896-894E0E1B6F85}" type="slidenum">
              <a:rPr lang="ja-JP" altLang="en-US" smtClean="0"/>
              <a:pPr>
                <a:defRPr/>
              </a:pPr>
              <a:t>97</a:t>
            </a:fld>
            <a:endParaRPr lang="en-US" altLang="ja-JP" dirty="0"/>
          </a:p>
        </p:txBody>
      </p:sp>
      <p:pic>
        <p:nvPicPr>
          <p:cNvPr id="9" name="図 8">
            <a:extLst>
              <a:ext uri="{FF2B5EF4-FFF2-40B4-BE49-F238E27FC236}">
                <a16:creationId xmlns:a16="http://schemas.microsoft.com/office/drawing/2014/main" id="{514C32A7-CFEC-47A5-87DB-79579B54899A}"/>
              </a:ext>
            </a:extLst>
          </p:cNvPr>
          <p:cNvPicPr>
            <a:picLocks noChangeAspect="1"/>
          </p:cNvPicPr>
          <p:nvPr/>
        </p:nvPicPr>
        <p:blipFill>
          <a:blip r:embed="rId3"/>
          <a:stretch>
            <a:fillRect/>
          </a:stretch>
        </p:blipFill>
        <p:spPr>
          <a:xfrm>
            <a:off x="4742477" y="1557586"/>
            <a:ext cx="4522431" cy="4634726"/>
          </a:xfrm>
          <a:prstGeom prst="rect">
            <a:avLst/>
          </a:prstGeom>
        </p:spPr>
      </p:pic>
    </p:spTree>
    <p:extLst>
      <p:ext uri="{BB962C8B-B14F-4D97-AF65-F5344CB8AC3E}">
        <p14:creationId xmlns:p14="http://schemas.microsoft.com/office/powerpoint/2010/main" val="36172358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22051" y="342975"/>
            <a:ext cx="5082483" cy="650725"/>
          </a:xfrm>
        </p:spPr>
        <p:txBody>
          <a:bodyPr/>
          <a:lstStyle/>
          <a:p>
            <a:pPr eaLnBrk="1" hangingPunct="1"/>
            <a:r>
              <a:rPr lang="ja-JP" altLang="en-US" dirty="0"/>
              <a:t>⑥診療体制（主な結果）</a:t>
            </a:r>
          </a:p>
        </p:txBody>
      </p:sp>
      <p:sp>
        <p:nvSpPr>
          <p:cNvPr id="30723" name="AutoShape 3"/>
          <p:cNvSpPr>
            <a:spLocks noGrp="1" noChangeArrowheads="1"/>
          </p:cNvSpPr>
          <p:nvPr>
            <p:ph idx="1"/>
          </p:nvPr>
        </p:nvSpPr>
        <p:spPr>
          <a:xfrm>
            <a:off x="263436" y="1500370"/>
            <a:ext cx="3604694" cy="3816995"/>
          </a:xfrm>
          <a:prstGeom prst="wedgeRoundRectCallout">
            <a:avLst>
              <a:gd name="adj1" fmla="val 58211"/>
              <a:gd name="adj2" fmla="val -3237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・病院における診療体制</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・年間分娩件数</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4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　など</a:t>
            </a:r>
          </a:p>
        </p:txBody>
      </p:sp>
      <p:sp>
        <p:nvSpPr>
          <p:cNvPr id="30725" name="Rectangle 50"/>
          <p:cNvSpPr>
            <a:spLocks noChangeArrowheads="1"/>
          </p:cNvSpPr>
          <p:nvPr/>
        </p:nvSpPr>
        <p:spPr bwMode="auto">
          <a:xfrm>
            <a:off x="4376142" y="1229484"/>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＜分娩機関の病棟＞</a:t>
            </a:r>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職種</a:t>
            </a:r>
          </a:p>
        </p:txBody>
      </p:sp>
      <p:sp>
        <p:nvSpPr>
          <p:cNvPr id="16" name="Rectangle 845"/>
          <p:cNvSpPr>
            <a:spLocks noChangeArrowheads="1"/>
          </p:cNvSpPr>
          <p:nvPr/>
        </p:nvSpPr>
        <p:spPr bwMode="ltGray">
          <a:xfrm>
            <a:off x="2431926" y="60118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職種</a:t>
            </a:r>
          </a:p>
        </p:txBody>
      </p:sp>
      <p:sp>
        <p:nvSpPr>
          <p:cNvPr id="2" name="スライド番号プレースホルダー 1">
            <a:extLst>
              <a:ext uri="{FF2B5EF4-FFF2-40B4-BE49-F238E27FC236}">
                <a16:creationId xmlns:a16="http://schemas.microsoft.com/office/drawing/2014/main" id="{2F890BCA-A434-4ABA-BC9C-08289E974BD9}"/>
              </a:ext>
            </a:extLst>
          </p:cNvPr>
          <p:cNvSpPr>
            <a:spLocks noGrp="1"/>
          </p:cNvSpPr>
          <p:nvPr>
            <p:ph type="sldNum" sz="quarter" idx="12"/>
          </p:nvPr>
        </p:nvSpPr>
        <p:spPr/>
        <p:txBody>
          <a:bodyPr/>
          <a:lstStyle/>
          <a:p>
            <a:pPr>
              <a:defRPr/>
            </a:pPr>
            <a:fld id="{930F64EC-FE0A-4460-B896-894E0E1B6F85}" type="slidenum">
              <a:rPr lang="ja-JP" altLang="en-US" smtClean="0"/>
              <a:pPr>
                <a:defRPr/>
              </a:pPr>
              <a:t>98</a:t>
            </a:fld>
            <a:endParaRPr lang="en-US" altLang="ja-JP" dirty="0"/>
          </a:p>
        </p:txBody>
      </p:sp>
      <p:pic>
        <p:nvPicPr>
          <p:cNvPr id="9" name="図 8">
            <a:extLst>
              <a:ext uri="{FF2B5EF4-FFF2-40B4-BE49-F238E27FC236}">
                <a16:creationId xmlns:a16="http://schemas.microsoft.com/office/drawing/2014/main" id="{F960CC15-1F8F-4AEA-9963-7D887D88B939}"/>
              </a:ext>
            </a:extLst>
          </p:cNvPr>
          <p:cNvPicPr>
            <a:picLocks noChangeAspect="1"/>
          </p:cNvPicPr>
          <p:nvPr/>
        </p:nvPicPr>
        <p:blipFill>
          <a:blip r:embed="rId3"/>
          <a:stretch>
            <a:fillRect/>
          </a:stretch>
        </p:blipFill>
        <p:spPr>
          <a:xfrm>
            <a:off x="4685344" y="1609849"/>
            <a:ext cx="4367575" cy="2854995"/>
          </a:xfrm>
          <a:prstGeom prst="rect">
            <a:avLst/>
          </a:prstGeom>
        </p:spPr>
      </p:pic>
    </p:spTree>
    <p:extLst>
      <p:ext uri="{BB962C8B-B14F-4D97-AF65-F5344CB8AC3E}">
        <p14:creationId xmlns:p14="http://schemas.microsoft.com/office/powerpoint/2010/main" val="2071481893"/>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14289</TotalTime>
  <Words>9817</Words>
  <Application>Microsoft Office PowerPoint</Application>
  <PresentationFormat>ユーザー設定</PresentationFormat>
  <Paragraphs>2495</Paragraphs>
  <Slides>105</Slides>
  <Notes>105</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埋め込まれた OLE サーバー</vt:lpstr>
      </vt:variant>
      <vt:variant>
        <vt:i4>1</vt:i4>
      </vt:variant>
      <vt:variant>
        <vt:lpstr>スライド タイトル</vt:lpstr>
      </vt:variant>
      <vt:variant>
        <vt:i4>105</vt:i4>
      </vt:variant>
    </vt:vector>
  </HeadingPairs>
  <TitlesOfParts>
    <vt:vector size="121" baseType="lpstr">
      <vt:lpstr>HGS創英角ｺﾞｼｯｸUB</vt:lpstr>
      <vt:lpstr>HG丸ｺﾞｼｯｸM-PRO</vt:lpstr>
      <vt:lpstr>ＭＳ Ｐゴシック</vt:lpstr>
      <vt:lpstr>ＭＳ ゴシック</vt:lpstr>
      <vt:lpstr>メイリオ</vt:lpstr>
      <vt:lpstr>游ゴシック</vt:lpstr>
      <vt:lpstr>游ゴシック Light</vt:lpstr>
      <vt:lpstr>Arial</vt:lpstr>
      <vt:lpstr>Calibri</vt:lpstr>
      <vt:lpstr>Calibri Light</vt:lpstr>
      <vt:lpstr>Wingdings</vt:lpstr>
      <vt:lpstr>1_Capsules</vt:lpstr>
      <vt:lpstr>デザインの設定</vt:lpstr>
      <vt:lpstr>1_デザインの設定</vt:lpstr>
      <vt:lpstr>標準デザイン</vt:lpstr>
      <vt:lpstr>Worksheet</vt:lpstr>
      <vt:lpstr>第10回　産科医療補償制度 再発防止に関する報告書について</vt:lpstr>
      <vt:lpstr>産科医療補償制度創設の経緯</vt:lpstr>
      <vt:lpstr>PowerPoint プレゼンテーション</vt:lpstr>
      <vt:lpstr>制度の改定（一般審査基準）</vt:lpstr>
      <vt:lpstr>制度の改定（個別審査基準）</vt:lpstr>
      <vt:lpstr>産科医療補償制度の概要</vt:lpstr>
      <vt:lpstr>再発防止委員会　委員</vt:lpstr>
      <vt:lpstr>PowerPoint プレゼンテーション</vt:lpstr>
      <vt:lpstr>PowerPoint プレゼンテーション</vt:lpstr>
      <vt:lpstr>再発防止に関する報告書 ～産科医療の質の向上に向けて～</vt:lpstr>
      <vt:lpstr>分析の対象</vt:lpstr>
      <vt:lpstr>分析の方法</vt:lpstr>
      <vt:lpstr>分析にあたって</vt:lpstr>
      <vt:lpstr>再発防止に関する分析</vt:lpstr>
      <vt:lpstr>PowerPoint プレゼンテーション</vt:lpstr>
      <vt:lpstr>テーマに沿った分析について</vt:lpstr>
      <vt:lpstr>テーマに沿った分析について</vt:lpstr>
      <vt:lpstr>第10回報告書のテーマ</vt:lpstr>
      <vt:lpstr>第10回報告書のテーマ</vt:lpstr>
      <vt:lpstr>PowerPoint プレゼンテーション</vt:lpstr>
      <vt:lpstr>はじめに</vt:lpstr>
      <vt:lpstr>分析対象事例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はじめに</vt:lpstr>
      <vt:lpstr>分析対象事例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事例2  切迫早産、胎児発育不全のため           母体搬送で入院となった事例</vt:lpstr>
      <vt:lpstr>事例2  切迫早産、胎児発育不全のため           母体搬送で入院となった事例</vt:lpstr>
      <vt:lpstr>事例2  切迫早産、胎児発育不全のため           母体搬送で入院となった事例</vt:lpstr>
      <vt:lpstr>事例2  切迫早産、胎児発育不全のため           母体搬送で入院となった事例</vt:lpstr>
      <vt:lpstr>事例3　娠高血圧症候群、胎児発育不全で 　　　  管理入院中切迫早産様の症状を認めた事例</vt:lpstr>
      <vt:lpstr>事例3　娠高血圧症候群、胎児発育不全で 　　　  管理入院中切迫早産様の症状を認めた事例</vt:lpstr>
      <vt:lpstr>事例3　娠高血圧症候群、胎児発育不全で 　　　  管理入院中切迫早産様の症状を認めた事例</vt:lpstr>
      <vt:lpstr>事例3　娠高血圧症候群、胎児発育不全で 　　　  管理入院中切迫早産様の症状を認めた事例</vt:lpstr>
      <vt:lpstr>事例3　娠高血圧症候群、胎児発育不全で 　　　  管理入院中切迫早産様の症状を認めた事例</vt:lpstr>
      <vt:lpstr>事例3　娠高血圧症候群、胎児発育不全で 　　　  管理入院中切迫早産様の症状を認めた事例</vt:lpstr>
      <vt:lpstr>PowerPoint プレゼンテーション</vt:lpstr>
      <vt:lpstr>PowerPoint プレゼンテーション</vt:lpstr>
      <vt:lpstr>PowerPoint プレゼンテーション</vt:lpstr>
      <vt:lpstr>PowerPoint プレゼンテーション</vt:lpstr>
      <vt:lpstr>はじめに</vt:lpstr>
      <vt:lpstr>分析対象①</vt:lpstr>
      <vt:lpstr>分析対象②</vt:lpstr>
      <vt:lpstr>産科医療の質の向上への取組みの動向</vt:lpstr>
      <vt:lpstr>胎児心拍数聴取について①</vt:lpstr>
      <vt:lpstr>胎児心拍数聴取について②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診療録等の記載について①</vt:lpstr>
      <vt:lpstr>PowerPoint プレゼンテーション</vt:lpstr>
      <vt:lpstr>吸引分娩について①</vt:lpstr>
      <vt:lpstr>PowerPoint プレゼンテーション</vt:lpstr>
      <vt:lpstr>【参考資料】分析対象事例にみられた背景①</vt:lpstr>
      <vt:lpstr>【参考資料】分析対象事例にみられた背景②</vt:lpstr>
      <vt:lpstr>【参考資料】 分析対象事例における脳性麻痺発症の原因①</vt:lpstr>
      <vt:lpstr>【参考資料】 分析対象事例における脳性麻痺発症の原因②</vt:lpstr>
      <vt:lpstr>PowerPoint プレゼンテーション</vt:lpstr>
      <vt:lpstr>集計対象</vt:lpstr>
      <vt:lpstr>①分娩の状況</vt:lpstr>
      <vt:lpstr>②妊産婦等に関する基本情報</vt:lpstr>
      <vt:lpstr>③妊娠経過</vt:lpstr>
      <vt:lpstr>④分娩経過（主な結果）</vt:lpstr>
      <vt:lpstr>⑤新生児期の経過</vt:lpstr>
      <vt:lpstr>⑥診療体制（主な結果）</vt:lpstr>
      <vt:lpstr>⑦脳性麻痺発症の主たる原因について</vt:lpstr>
      <vt:lpstr>PowerPoint プレゼンテーション</vt:lpstr>
      <vt:lpstr>関係学会・団体等の動き①</vt:lpstr>
      <vt:lpstr>関係学会・団体等の動き②</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竹内 美由紀</cp:lastModifiedBy>
  <cp:revision>1350</cp:revision>
  <cp:lastPrinted>2018-05-01T06:16:37Z</cp:lastPrinted>
  <dcterms:created xsi:type="dcterms:W3CDTF">2008-08-26T02:42:31Z</dcterms:created>
  <dcterms:modified xsi:type="dcterms:W3CDTF">2020-07-21T08:07:52Z</dcterms:modified>
</cp:coreProperties>
</file>