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4"/>
    <p:sldMasterId id="2147483727" r:id="rId5"/>
    <p:sldMasterId id="2147484244" r:id="rId6"/>
    <p:sldMasterId id="2147483657" r:id="rId7"/>
    <p:sldMasterId id="2147484256" r:id="rId8"/>
  </p:sldMasterIdLst>
  <p:notesMasterIdLst>
    <p:notesMasterId r:id="rId96"/>
  </p:notesMasterIdLst>
  <p:handoutMasterIdLst>
    <p:handoutMasterId r:id="rId97"/>
  </p:handoutMasterIdLst>
  <p:sldIdLst>
    <p:sldId id="300" r:id="rId9"/>
    <p:sldId id="3269" r:id="rId10"/>
    <p:sldId id="979" r:id="rId11"/>
    <p:sldId id="501" r:id="rId12"/>
    <p:sldId id="977" r:id="rId13"/>
    <p:sldId id="975" r:id="rId14"/>
    <p:sldId id="986" r:id="rId15"/>
    <p:sldId id="974" r:id="rId16"/>
    <p:sldId id="987" r:id="rId17"/>
    <p:sldId id="3270" r:id="rId18"/>
    <p:sldId id="3271" r:id="rId19"/>
    <p:sldId id="3272" r:id="rId20"/>
    <p:sldId id="480" r:id="rId21"/>
    <p:sldId id="773" r:id="rId22"/>
    <p:sldId id="774" r:id="rId23"/>
    <p:sldId id="775" r:id="rId24"/>
    <p:sldId id="946" r:id="rId25"/>
    <p:sldId id="981" r:id="rId26"/>
    <p:sldId id="982" r:id="rId27"/>
    <p:sldId id="983" r:id="rId28"/>
    <p:sldId id="984" r:id="rId29"/>
    <p:sldId id="780" r:id="rId30"/>
    <p:sldId id="904" r:id="rId31"/>
    <p:sldId id="907" r:id="rId32"/>
    <p:sldId id="905" r:id="rId33"/>
    <p:sldId id="908" r:id="rId34"/>
    <p:sldId id="912" r:id="rId35"/>
    <p:sldId id="913" r:id="rId36"/>
    <p:sldId id="914" r:id="rId37"/>
    <p:sldId id="915" r:id="rId38"/>
    <p:sldId id="985" r:id="rId39"/>
    <p:sldId id="916" r:id="rId40"/>
    <p:sldId id="920" r:id="rId41"/>
    <p:sldId id="918" r:id="rId42"/>
    <p:sldId id="919" r:id="rId43"/>
    <p:sldId id="921" r:id="rId44"/>
    <p:sldId id="922" r:id="rId45"/>
    <p:sldId id="923" r:id="rId46"/>
    <p:sldId id="990" r:id="rId47"/>
    <p:sldId id="925" r:id="rId48"/>
    <p:sldId id="951" r:id="rId49"/>
    <p:sldId id="988" r:id="rId50"/>
    <p:sldId id="989" r:id="rId51"/>
    <p:sldId id="927" r:id="rId52"/>
    <p:sldId id="965" r:id="rId53"/>
    <p:sldId id="966" r:id="rId54"/>
    <p:sldId id="967" r:id="rId55"/>
    <p:sldId id="961" r:id="rId56"/>
    <p:sldId id="928" r:id="rId57"/>
    <p:sldId id="929" r:id="rId58"/>
    <p:sldId id="930" r:id="rId59"/>
    <p:sldId id="931" r:id="rId60"/>
    <p:sldId id="932" r:id="rId61"/>
    <p:sldId id="933" r:id="rId62"/>
    <p:sldId id="549" r:id="rId63"/>
    <p:sldId id="3284" r:id="rId64"/>
    <p:sldId id="551" r:id="rId65"/>
    <p:sldId id="3285" r:id="rId66"/>
    <p:sldId id="626" r:id="rId67"/>
    <p:sldId id="1008" r:id="rId68"/>
    <p:sldId id="3286" r:id="rId69"/>
    <p:sldId id="3287" r:id="rId70"/>
    <p:sldId id="3288" r:id="rId71"/>
    <p:sldId id="3289" r:id="rId72"/>
    <p:sldId id="3290" r:id="rId73"/>
    <p:sldId id="900" r:id="rId74"/>
    <p:sldId id="993" r:id="rId75"/>
    <p:sldId id="700" r:id="rId76"/>
    <p:sldId id="994" r:id="rId77"/>
    <p:sldId id="3291" r:id="rId78"/>
    <p:sldId id="631" r:id="rId79"/>
    <p:sldId id="630" r:id="rId80"/>
    <p:sldId id="766" r:id="rId81"/>
    <p:sldId id="3292" r:id="rId82"/>
    <p:sldId id="856" r:id="rId83"/>
    <p:sldId id="857" r:id="rId84"/>
    <p:sldId id="858" r:id="rId85"/>
    <p:sldId id="859" r:id="rId86"/>
    <p:sldId id="860" r:id="rId87"/>
    <p:sldId id="861" r:id="rId88"/>
    <p:sldId id="862" r:id="rId89"/>
    <p:sldId id="863" r:id="rId90"/>
    <p:sldId id="864" r:id="rId91"/>
    <p:sldId id="540" r:id="rId92"/>
    <p:sldId id="711" r:id="rId93"/>
    <p:sldId id="865" r:id="rId94"/>
    <p:sldId id="976" r:id="rId95"/>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竹内 美由紀" initials="竹内" lastIdx="7" clrIdx="6">
    <p:extLst>
      <p:ext uri="{19B8F6BF-5375-455C-9EA6-DF929625EA0E}">
        <p15:presenceInfo xmlns:p15="http://schemas.microsoft.com/office/powerpoint/2012/main" userId="S::m-takeuchi@jcqhc.or.jp::2c703059-f469-4cf3-adba-d6e9886b5296" providerId="AD"/>
      </p:ext>
    </p:extLst>
  </p:cmAuthor>
  <p:cmAuthor id="1" name="川東 和樹" initials="川東" lastIdx="2" clrIdx="0">
    <p:extLst>
      <p:ext uri="{19B8F6BF-5375-455C-9EA6-DF929625EA0E}">
        <p15:presenceInfo xmlns:p15="http://schemas.microsoft.com/office/powerpoint/2012/main" userId="S-1-5-21-4025549187-954364677-2120641714-1600" providerId="AD"/>
      </p:ext>
    </p:extLst>
  </p:cmAuthor>
  <p:cmAuthor id="2" name="佐野 実央" initials="佐野" lastIdx="2" clrIdx="1">
    <p:extLst>
      <p:ext uri="{19B8F6BF-5375-455C-9EA6-DF929625EA0E}">
        <p15:presenceInfo xmlns:p15="http://schemas.microsoft.com/office/powerpoint/2012/main" userId="S-1-5-21-4025549187-954364677-2120641714-1594" providerId="AD"/>
      </p:ext>
    </p:extLst>
  </p:cmAuthor>
  <p:cmAuthor id="3" name="長谷 麻水" initials="長谷" lastIdx="1" clrIdx="2">
    <p:extLst>
      <p:ext uri="{19B8F6BF-5375-455C-9EA6-DF929625EA0E}">
        <p15:presenceInfo xmlns:p15="http://schemas.microsoft.com/office/powerpoint/2012/main" userId="S-1-5-21-4025549187-954364677-2120641714-6614" providerId="AD"/>
      </p:ext>
    </p:extLst>
  </p:cmAuthor>
  <p:cmAuthor id="4" name="池田 沙織" initials="池田" lastIdx="23" clrIdx="3">
    <p:extLst>
      <p:ext uri="{19B8F6BF-5375-455C-9EA6-DF929625EA0E}">
        <p15:presenceInfo xmlns:p15="http://schemas.microsoft.com/office/powerpoint/2012/main" userId="S::s-ikeda@jcqhc.or.jp::30a8ed9c-28e1-4b9a-9dfd-468c281929fb" providerId="AD"/>
      </p:ext>
    </p:extLst>
  </p:cmAuthor>
  <p:cmAuthor id="5" name="極樂寺 美八子" initials="極樂寺" lastIdx="3" clrIdx="4">
    <p:extLst>
      <p:ext uri="{19B8F6BF-5375-455C-9EA6-DF929625EA0E}">
        <p15:presenceInfo xmlns:p15="http://schemas.microsoft.com/office/powerpoint/2012/main" userId="S::m-gokurakuji@jcqhc.or.jp::3ba7da02-d559-4ed3-8055-cd183a63b567" providerId="AD"/>
      </p:ext>
    </p:extLst>
  </p:cmAuthor>
  <p:cmAuthor id="6" name="小林 牧子" initials="小林" lastIdx="1" clrIdx="5">
    <p:extLst>
      <p:ext uri="{19B8F6BF-5375-455C-9EA6-DF929625EA0E}">
        <p15:presenceInfo xmlns:p15="http://schemas.microsoft.com/office/powerpoint/2012/main" userId="S::ma-kobayashi@jcqhc.or.jp::1882a9ad-6446-4c13-b987-91a1dea9dd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E5"/>
    <a:srgbClr val="FFE5E5"/>
    <a:srgbClr val="FFCCCC"/>
    <a:srgbClr val="FFFFCC"/>
    <a:srgbClr val="FFE5FF"/>
    <a:srgbClr val="FFFF99"/>
    <a:srgbClr val="CCFFFF"/>
    <a:srgbClr val="8FBCFF"/>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2C321-E913-40C8-B45C-78D7D65ACE50}" v="5" dt="2021-05-20T04:14:12.190"/>
    <p1510:client id="{AE6A175B-44B3-49CB-B80A-3F7392A929C2}" v="3" dt="2021-05-20T08:25:19.4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0" autoAdjust="0"/>
    <p:restoredTop sz="96353" autoAdjust="0"/>
  </p:normalViewPr>
  <p:slideViewPr>
    <p:cSldViewPr>
      <p:cViewPr varScale="1">
        <p:scale>
          <a:sx n="64" d="100"/>
          <a:sy n="64" d="100"/>
        </p:scale>
        <p:origin x="582" y="66"/>
      </p:cViewPr>
      <p:guideLst>
        <p:guide orient="horz" pos="2161"/>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1594"/>
    </p:cViewPr>
  </p:sorterViewPr>
  <p:notesViewPr>
    <p:cSldViewPr>
      <p:cViewPr varScale="1">
        <p:scale>
          <a:sx n="51" d="100"/>
          <a:sy n="51" d="100"/>
        </p:scale>
        <p:origin x="2988"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EA10F50-79C6-4AE0-B615-52FB9F62D28C}" type="slidenum">
              <a:rPr lang="en-US" altLang="ja-JP"/>
              <a:pPr>
                <a:defRPr/>
              </a:pPr>
              <a:t>‹#›</a:t>
            </a:fld>
            <a:endParaRPr lang="en-US" altLang="ja-JP"/>
          </a:p>
        </p:txBody>
      </p:sp>
    </p:spTree>
    <p:extLst>
      <p:ext uri="{BB962C8B-B14F-4D97-AF65-F5344CB8AC3E}">
        <p14:creationId xmlns:p14="http://schemas.microsoft.com/office/powerpoint/2010/main" val="216577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1E7EE04-1E66-499A-AAAE-D903DD4C42A7}" type="slidenum">
              <a:rPr lang="en-US" altLang="ja-JP"/>
              <a:pPr>
                <a:defRPr/>
              </a:pPr>
              <a:t>‹#›</a:t>
            </a:fld>
            <a:endParaRPr lang="en-US" altLang="ja-JP"/>
          </a:p>
        </p:txBody>
      </p:sp>
    </p:spTree>
    <p:extLst>
      <p:ext uri="{BB962C8B-B14F-4D97-AF65-F5344CB8AC3E}">
        <p14:creationId xmlns:p14="http://schemas.microsoft.com/office/powerpoint/2010/main" val="34742284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9198B58-5FF7-40A6-814E-1AD6F614C033}" type="slidenum">
              <a:rPr lang="en-US" altLang="ja-JP" smtClean="0">
                <a:ea typeface="ＭＳ Ｐゴシック" panose="020B0600070205080204" pitchFamily="50" charset="-128"/>
              </a:rPr>
              <a:pPr>
                <a:spcBef>
                  <a:spcPct val="0"/>
                </a:spcBef>
              </a:pPr>
              <a:t>0</a:t>
            </a:fld>
            <a:endParaRPr lang="en-US" altLang="ja-JP">
              <a:ea typeface="ＭＳ Ｐゴシック" panose="020B0600070205080204" pitchFamily="50"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3026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017486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12</a:t>
            </a:fld>
            <a:endParaRPr lang="en-US" altLang="ja-JP"/>
          </a:p>
        </p:txBody>
      </p:sp>
    </p:spTree>
    <p:extLst>
      <p:ext uri="{BB962C8B-B14F-4D97-AF65-F5344CB8AC3E}">
        <p14:creationId xmlns:p14="http://schemas.microsoft.com/office/powerpoint/2010/main" val="361766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13</a:t>
            </a:fld>
            <a:endParaRPr lang="en-US" altLang="ja-JP"/>
          </a:p>
        </p:txBody>
      </p:sp>
    </p:spTree>
    <p:extLst>
      <p:ext uri="{BB962C8B-B14F-4D97-AF65-F5344CB8AC3E}">
        <p14:creationId xmlns:p14="http://schemas.microsoft.com/office/powerpoint/2010/main" val="3529773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14</a:t>
            </a:fld>
            <a:endParaRPr lang="en-US" altLang="ja-JP"/>
          </a:p>
        </p:txBody>
      </p:sp>
    </p:spTree>
    <p:extLst>
      <p:ext uri="{BB962C8B-B14F-4D97-AF65-F5344CB8AC3E}">
        <p14:creationId xmlns:p14="http://schemas.microsoft.com/office/powerpoint/2010/main" val="301870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15</a:t>
            </a:fld>
            <a:endParaRPr lang="en-US" altLang="ja-JP"/>
          </a:p>
        </p:txBody>
      </p:sp>
    </p:spTree>
    <p:extLst>
      <p:ext uri="{BB962C8B-B14F-4D97-AF65-F5344CB8AC3E}">
        <p14:creationId xmlns:p14="http://schemas.microsoft.com/office/powerpoint/2010/main" val="212547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16</a:t>
            </a:fld>
            <a:endParaRPr lang="en-US" altLang="ja-JP"/>
          </a:p>
        </p:txBody>
      </p:sp>
    </p:spTree>
    <p:extLst>
      <p:ext uri="{BB962C8B-B14F-4D97-AF65-F5344CB8AC3E}">
        <p14:creationId xmlns:p14="http://schemas.microsoft.com/office/powerpoint/2010/main" val="5318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17</a:t>
            </a:fld>
            <a:endParaRPr lang="en-US" altLang="ja-JP"/>
          </a:p>
        </p:txBody>
      </p:sp>
    </p:spTree>
    <p:extLst>
      <p:ext uri="{BB962C8B-B14F-4D97-AF65-F5344CB8AC3E}">
        <p14:creationId xmlns:p14="http://schemas.microsoft.com/office/powerpoint/2010/main" val="460034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18</a:t>
            </a:fld>
            <a:endParaRPr lang="en-US" altLang="ja-JP"/>
          </a:p>
        </p:txBody>
      </p:sp>
    </p:spTree>
    <p:extLst>
      <p:ext uri="{BB962C8B-B14F-4D97-AF65-F5344CB8AC3E}">
        <p14:creationId xmlns:p14="http://schemas.microsoft.com/office/powerpoint/2010/main" val="4246074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19</a:t>
            </a:fld>
            <a:endParaRPr lang="en-US" altLang="ja-JP"/>
          </a:p>
        </p:txBody>
      </p:sp>
    </p:spTree>
    <p:extLst>
      <p:ext uri="{BB962C8B-B14F-4D97-AF65-F5344CB8AC3E}">
        <p14:creationId xmlns:p14="http://schemas.microsoft.com/office/powerpoint/2010/main" val="408180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20</a:t>
            </a:fld>
            <a:endParaRPr lang="en-US" altLang="ja-JP"/>
          </a:p>
        </p:txBody>
      </p:sp>
    </p:spTree>
    <p:extLst>
      <p:ext uri="{BB962C8B-B14F-4D97-AF65-F5344CB8AC3E}">
        <p14:creationId xmlns:p14="http://schemas.microsoft.com/office/powerpoint/2010/main" val="390812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p:spPr>
        <p:txBody>
          <a:bodyPr/>
          <a:lstStyle/>
          <a:p>
            <a:endParaRPr lang="ja-JP" altLang="en-US" dirty="0"/>
          </a:p>
        </p:txBody>
      </p:sp>
    </p:spTree>
    <p:extLst>
      <p:ext uri="{BB962C8B-B14F-4D97-AF65-F5344CB8AC3E}">
        <p14:creationId xmlns:p14="http://schemas.microsoft.com/office/powerpoint/2010/main" val="866771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21</a:t>
            </a:fld>
            <a:endParaRPr lang="en-US" altLang="ja-JP"/>
          </a:p>
        </p:txBody>
      </p:sp>
    </p:spTree>
    <p:extLst>
      <p:ext uri="{BB962C8B-B14F-4D97-AF65-F5344CB8AC3E}">
        <p14:creationId xmlns:p14="http://schemas.microsoft.com/office/powerpoint/2010/main" val="1225822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22</a:t>
            </a:fld>
            <a:endParaRPr lang="en-US" altLang="ja-JP"/>
          </a:p>
        </p:txBody>
      </p:sp>
    </p:spTree>
    <p:extLst>
      <p:ext uri="{BB962C8B-B14F-4D97-AF65-F5344CB8AC3E}">
        <p14:creationId xmlns:p14="http://schemas.microsoft.com/office/powerpoint/2010/main" val="139731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23</a:t>
            </a:fld>
            <a:endParaRPr lang="en-US" altLang="ja-JP"/>
          </a:p>
        </p:txBody>
      </p:sp>
    </p:spTree>
    <p:extLst>
      <p:ext uri="{BB962C8B-B14F-4D97-AF65-F5344CB8AC3E}">
        <p14:creationId xmlns:p14="http://schemas.microsoft.com/office/powerpoint/2010/main" val="259042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24</a:t>
            </a:fld>
            <a:endParaRPr lang="en-US" altLang="ja-JP"/>
          </a:p>
        </p:txBody>
      </p:sp>
    </p:spTree>
    <p:extLst>
      <p:ext uri="{BB962C8B-B14F-4D97-AF65-F5344CB8AC3E}">
        <p14:creationId xmlns:p14="http://schemas.microsoft.com/office/powerpoint/2010/main" val="1371750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25</a:t>
            </a:fld>
            <a:endParaRPr lang="en-US" altLang="ja-JP"/>
          </a:p>
        </p:txBody>
      </p:sp>
    </p:spTree>
    <p:extLst>
      <p:ext uri="{BB962C8B-B14F-4D97-AF65-F5344CB8AC3E}">
        <p14:creationId xmlns:p14="http://schemas.microsoft.com/office/powerpoint/2010/main" val="100233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26</a:t>
            </a:fld>
            <a:endParaRPr lang="en-US" altLang="ja-JP"/>
          </a:p>
        </p:txBody>
      </p:sp>
    </p:spTree>
    <p:extLst>
      <p:ext uri="{BB962C8B-B14F-4D97-AF65-F5344CB8AC3E}">
        <p14:creationId xmlns:p14="http://schemas.microsoft.com/office/powerpoint/2010/main" val="3178467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27</a:t>
            </a:fld>
            <a:endParaRPr lang="en-US" altLang="ja-JP"/>
          </a:p>
        </p:txBody>
      </p:sp>
    </p:spTree>
    <p:extLst>
      <p:ext uri="{BB962C8B-B14F-4D97-AF65-F5344CB8AC3E}">
        <p14:creationId xmlns:p14="http://schemas.microsoft.com/office/powerpoint/2010/main" val="3938681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28</a:t>
            </a:fld>
            <a:endParaRPr lang="en-US" altLang="ja-JP"/>
          </a:p>
        </p:txBody>
      </p:sp>
    </p:spTree>
    <p:extLst>
      <p:ext uri="{BB962C8B-B14F-4D97-AF65-F5344CB8AC3E}">
        <p14:creationId xmlns:p14="http://schemas.microsoft.com/office/powerpoint/2010/main" val="1762927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29</a:t>
            </a:fld>
            <a:endParaRPr lang="en-US" altLang="ja-JP"/>
          </a:p>
        </p:txBody>
      </p:sp>
    </p:spTree>
    <p:extLst>
      <p:ext uri="{BB962C8B-B14F-4D97-AF65-F5344CB8AC3E}">
        <p14:creationId xmlns:p14="http://schemas.microsoft.com/office/powerpoint/2010/main" val="1375648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30</a:t>
            </a:fld>
            <a:endParaRPr lang="en-US" altLang="ja-JP"/>
          </a:p>
        </p:txBody>
      </p:sp>
    </p:spTree>
    <p:extLst>
      <p:ext uri="{BB962C8B-B14F-4D97-AF65-F5344CB8AC3E}">
        <p14:creationId xmlns:p14="http://schemas.microsoft.com/office/powerpoint/2010/main" val="207632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a:t>
            </a:fld>
            <a:endParaRPr lang="en-US" altLang="ja-JP"/>
          </a:p>
        </p:txBody>
      </p:sp>
    </p:spTree>
    <p:extLst>
      <p:ext uri="{BB962C8B-B14F-4D97-AF65-F5344CB8AC3E}">
        <p14:creationId xmlns:p14="http://schemas.microsoft.com/office/powerpoint/2010/main" val="3350626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31</a:t>
            </a:fld>
            <a:endParaRPr lang="en-US" altLang="ja-JP"/>
          </a:p>
        </p:txBody>
      </p:sp>
    </p:spTree>
    <p:extLst>
      <p:ext uri="{BB962C8B-B14F-4D97-AF65-F5344CB8AC3E}">
        <p14:creationId xmlns:p14="http://schemas.microsoft.com/office/powerpoint/2010/main" val="2857870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32</a:t>
            </a:fld>
            <a:endParaRPr lang="en-US" altLang="ja-JP"/>
          </a:p>
        </p:txBody>
      </p:sp>
    </p:spTree>
    <p:extLst>
      <p:ext uri="{BB962C8B-B14F-4D97-AF65-F5344CB8AC3E}">
        <p14:creationId xmlns:p14="http://schemas.microsoft.com/office/powerpoint/2010/main" val="3433972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33</a:t>
            </a:fld>
            <a:endParaRPr lang="en-US" altLang="ja-JP"/>
          </a:p>
        </p:txBody>
      </p:sp>
    </p:spTree>
    <p:extLst>
      <p:ext uri="{BB962C8B-B14F-4D97-AF65-F5344CB8AC3E}">
        <p14:creationId xmlns:p14="http://schemas.microsoft.com/office/powerpoint/2010/main" val="1589098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34</a:t>
            </a:fld>
            <a:endParaRPr lang="en-US" altLang="ja-JP"/>
          </a:p>
        </p:txBody>
      </p:sp>
    </p:spTree>
    <p:extLst>
      <p:ext uri="{BB962C8B-B14F-4D97-AF65-F5344CB8AC3E}">
        <p14:creationId xmlns:p14="http://schemas.microsoft.com/office/powerpoint/2010/main" val="668298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35</a:t>
            </a:fld>
            <a:endParaRPr lang="en-US" altLang="ja-JP"/>
          </a:p>
        </p:txBody>
      </p:sp>
    </p:spTree>
    <p:extLst>
      <p:ext uri="{BB962C8B-B14F-4D97-AF65-F5344CB8AC3E}">
        <p14:creationId xmlns:p14="http://schemas.microsoft.com/office/powerpoint/2010/main" val="132216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36</a:t>
            </a:fld>
            <a:endParaRPr lang="en-US" altLang="ja-JP"/>
          </a:p>
        </p:txBody>
      </p:sp>
    </p:spTree>
    <p:extLst>
      <p:ext uri="{BB962C8B-B14F-4D97-AF65-F5344CB8AC3E}">
        <p14:creationId xmlns:p14="http://schemas.microsoft.com/office/powerpoint/2010/main" val="1415232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37</a:t>
            </a:fld>
            <a:endParaRPr lang="en-US" altLang="ja-JP"/>
          </a:p>
        </p:txBody>
      </p:sp>
    </p:spTree>
    <p:extLst>
      <p:ext uri="{BB962C8B-B14F-4D97-AF65-F5344CB8AC3E}">
        <p14:creationId xmlns:p14="http://schemas.microsoft.com/office/powerpoint/2010/main" val="1783803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38</a:t>
            </a:fld>
            <a:endParaRPr lang="en-US" altLang="ja-JP"/>
          </a:p>
        </p:txBody>
      </p:sp>
    </p:spTree>
    <p:extLst>
      <p:ext uri="{BB962C8B-B14F-4D97-AF65-F5344CB8AC3E}">
        <p14:creationId xmlns:p14="http://schemas.microsoft.com/office/powerpoint/2010/main" val="477695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39</a:t>
            </a:fld>
            <a:endParaRPr lang="en-US" altLang="ja-JP"/>
          </a:p>
        </p:txBody>
      </p:sp>
    </p:spTree>
    <p:extLst>
      <p:ext uri="{BB962C8B-B14F-4D97-AF65-F5344CB8AC3E}">
        <p14:creationId xmlns:p14="http://schemas.microsoft.com/office/powerpoint/2010/main" val="1744546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40</a:t>
            </a:fld>
            <a:endParaRPr lang="en-US" altLang="ja-JP"/>
          </a:p>
        </p:txBody>
      </p:sp>
    </p:spTree>
    <p:extLst>
      <p:ext uri="{BB962C8B-B14F-4D97-AF65-F5344CB8AC3E}">
        <p14:creationId xmlns:p14="http://schemas.microsoft.com/office/powerpoint/2010/main" val="29695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5</a:t>
            </a:fld>
            <a:endParaRPr lang="en-US" altLang="ja-JP"/>
          </a:p>
        </p:txBody>
      </p:sp>
    </p:spTree>
    <p:extLst>
      <p:ext uri="{BB962C8B-B14F-4D97-AF65-F5344CB8AC3E}">
        <p14:creationId xmlns:p14="http://schemas.microsoft.com/office/powerpoint/2010/main" val="1910349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41</a:t>
            </a:fld>
            <a:endParaRPr lang="en-US" altLang="ja-JP"/>
          </a:p>
        </p:txBody>
      </p:sp>
    </p:spTree>
    <p:extLst>
      <p:ext uri="{BB962C8B-B14F-4D97-AF65-F5344CB8AC3E}">
        <p14:creationId xmlns:p14="http://schemas.microsoft.com/office/powerpoint/2010/main" val="3883096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42</a:t>
            </a:fld>
            <a:endParaRPr lang="en-US" altLang="ja-JP"/>
          </a:p>
        </p:txBody>
      </p:sp>
    </p:spTree>
    <p:extLst>
      <p:ext uri="{BB962C8B-B14F-4D97-AF65-F5344CB8AC3E}">
        <p14:creationId xmlns:p14="http://schemas.microsoft.com/office/powerpoint/2010/main" val="1834012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43</a:t>
            </a:fld>
            <a:endParaRPr lang="en-US" altLang="ja-JP"/>
          </a:p>
        </p:txBody>
      </p:sp>
    </p:spTree>
    <p:extLst>
      <p:ext uri="{BB962C8B-B14F-4D97-AF65-F5344CB8AC3E}">
        <p14:creationId xmlns:p14="http://schemas.microsoft.com/office/powerpoint/2010/main" val="1812288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44</a:t>
            </a:fld>
            <a:endParaRPr lang="en-US" altLang="ja-JP"/>
          </a:p>
        </p:txBody>
      </p:sp>
    </p:spTree>
    <p:extLst>
      <p:ext uri="{BB962C8B-B14F-4D97-AF65-F5344CB8AC3E}">
        <p14:creationId xmlns:p14="http://schemas.microsoft.com/office/powerpoint/2010/main" val="1795085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45</a:t>
            </a:fld>
            <a:endParaRPr lang="en-US" altLang="ja-JP"/>
          </a:p>
        </p:txBody>
      </p:sp>
    </p:spTree>
    <p:extLst>
      <p:ext uri="{BB962C8B-B14F-4D97-AF65-F5344CB8AC3E}">
        <p14:creationId xmlns:p14="http://schemas.microsoft.com/office/powerpoint/2010/main" val="1483375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46</a:t>
            </a:fld>
            <a:endParaRPr lang="en-US" altLang="ja-JP"/>
          </a:p>
        </p:txBody>
      </p:sp>
    </p:spTree>
    <p:extLst>
      <p:ext uri="{BB962C8B-B14F-4D97-AF65-F5344CB8AC3E}">
        <p14:creationId xmlns:p14="http://schemas.microsoft.com/office/powerpoint/2010/main" val="3612216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47</a:t>
            </a:fld>
            <a:endParaRPr lang="en-US" altLang="ja-JP"/>
          </a:p>
        </p:txBody>
      </p:sp>
    </p:spTree>
    <p:extLst>
      <p:ext uri="{BB962C8B-B14F-4D97-AF65-F5344CB8AC3E}">
        <p14:creationId xmlns:p14="http://schemas.microsoft.com/office/powerpoint/2010/main" val="1802087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48</a:t>
            </a:fld>
            <a:endParaRPr lang="en-US" altLang="ja-JP"/>
          </a:p>
        </p:txBody>
      </p:sp>
    </p:spTree>
    <p:extLst>
      <p:ext uri="{BB962C8B-B14F-4D97-AF65-F5344CB8AC3E}">
        <p14:creationId xmlns:p14="http://schemas.microsoft.com/office/powerpoint/2010/main" val="4174763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49</a:t>
            </a:fld>
            <a:endParaRPr lang="en-US" altLang="ja-JP"/>
          </a:p>
        </p:txBody>
      </p:sp>
    </p:spTree>
    <p:extLst>
      <p:ext uri="{BB962C8B-B14F-4D97-AF65-F5344CB8AC3E}">
        <p14:creationId xmlns:p14="http://schemas.microsoft.com/office/powerpoint/2010/main" val="3300569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50</a:t>
            </a:fld>
            <a:endParaRPr lang="en-US" altLang="ja-JP"/>
          </a:p>
        </p:txBody>
      </p:sp>
    </p:spTree>
    <p:extLst>
      <p:ext uri="{BB962C8B-B14F-4D97-AF65-F5344CB8AC3E}">
        <p14:creationId xmlns:p14="http://schemas.microsoft.com/office/powerpoint/2010/main" val="385344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6</a:t>
            </a:fld>
            <a:endParaRPr lang="en-US" altLang="ja-JP"/>
          </a:p>
        </p:txBody>
      </p:sp>
    </p:spTree>
    <p:extLst>
      <p:ext uri="{BB962C8B-B14F-4D97-AF65-F5344CB8AC3E}">
        <p14:creationId xmlns:p14="http://schemas.microsoft.com/office/powerpoint/2010/main" val="772927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51</a:t>
            </a:fld>
            <a:endParaRPr lang="en-US" altLang="ja-JP"/>
          </a:p>
        </p:txBody>
      </p:sp>
    </p:spTree>
    <p:extLst>
      <p:ext uri="{BB962C8B-B14F-4D97-AF65-F5344CB8AC3E}">
        <p14:creationId xmlns:p14="http://schemas.microsoft.com/office/powerpoint/2010/main" val="2918968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52</a:t>
            </a:fld>
            <a:endParaRPr lang="en-US" altLang="ja-JP"/>
          </a:p>
        </p:txBody>
      </p:sp>
    </p:spTree>
    <p:extLst>
      <p:ext uri="{BB962C8B-B14F-4D97-AF65-F5344CB8AC3E}">
        <p14:creationId xmlns:p14="http://schemas.microsoft.com/office/powerpoint/2010/main" val="11979736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53</a:t>
            </a:fld>
            <a:endParaRPr lang="en-US" altLang="ja-JP"/>
          </a:p>
        </p:txBody>
      </p:sp>
    </p:spTree>
    <p:extLst>
      <p:ext uri="{BB962C8B-B14F-4D97-AF65-F5344CB8AC3E}">
        <p14:creationId xmlns:p14="http://schemas.microsoft.com/office/powerpoint/2010/main" val="1603213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54</a:t>
            </a:fld>
            <a:endParaRPr lang="en-US" altLang="ja-JP"/>
          </a:p>
        </p:txBody>
      </p:sp>
    </p:spTree>
    <p:extLst>
      <p:ext uri="{BB962C8B-B14F-4D97-AF65-F5344CB8AC3E}">
        <p14:creationId xmlns:p14="http://schemas.microsoft.com/office/powerpoint/2010/main" val="923253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83496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54359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92888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194390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410950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7869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a:t>
            </a:fld>
            <a:endParaRPr lang="en-US" altLang="ja-JP"/>
          </a:p>
        </p:txBody>
      </p:sp>
    </p:spTree>
    <p:extLst>
      <p:ext uri="{BB962C8B-B14F-4D97-AF65-F5344CB8AC3E}">
        <p14:creationId xmlns:p14="http://schemas.microsoft.com/office/powerpoint/2010/main" val="39462225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839743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748398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970492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46941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566517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022543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31053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65623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191301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4331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a:t>
            </a:fld>
            <a:endParaRPr lang="en-US" altLang="ja-JP"/>
          </a:p>
        </p:txBody>
      </p:sp>
    </p:spTree>
    <p:extLst>
      <p:ext uri="{BB962C8B-B14F-4D97-AF65-F5344CB8AC3E}">
        <p14:creationId xmlns:p14="http://schemas.microsoft.com/office/powerpoint/2010/main" val="6872202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082326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404586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74</a:t>
            </a:fld>
            <a:endParaRPr lang="en-US" altLang="ja-JP"/>
          </a:p>
        </p:txBody>
      </p:sp>
    </p:spTree>
    <p:extLst>
      <p:ext uri="{BB962C8B-B14F-4D97-AF65-F5344CB8AC3E}">
        <p14:creationId xmlns:p14="http://schemas.microsoft.com/office/powerpoint/2010/main" val="1917824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75</a:t>
            </a:fld>
            <a:endParaRPr lang="en-US" altLang="ja-JP"/>
          </a:p>
        </p:txBody>
      </p:sp>
    </p:spTree>
    <p:extLst>
      <p:ext uri="{BB962C8B-B14F-4D97-AF65-F5344CB8AC3E}">
        <p14:creationId xmlns:p14="http://schemas.microsoft.com/office/powerpoint/2010/main" val="17776964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76</a:t>
            </a:fld>
            <a:endParaRPr lang="en-US" altLang="ja-JP"/>
          </a:p>
        </p:txBody>
      </p:sp>
    </p:spTree>
    <p:extLst>
      <p:ext uri="{BB962C8B-B14F-4D97-AF65-F5344CB8AC3E}">
        <p14:creationId xmlns:p14="http://schemas.microsoft.com/office/powerpoint/2010/main" val="28244269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77</a:t>
            </a:fld>
            <a:endParaRPr lang="en-US" altLang="ja-JP"/>
          </a:p>
        </p:txBody>
      </p:sp>
    </p:spTree>
    <p:extLst>
      <p:ext uri="{BB962C8B-B14F-4D97-AF65-F5344CB8AC3E}">
        <p14:creationId xmlns:p14="http://schemas.microsoft.com/office/powerpoint/2010/main" val="34814889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78</a:t>
            </a:fld>
            <a:endParaRPr lang="en-US" altLang="ja-JP"/>
          </a:p>
        </p:txBody>
      </p:sp>
    </p:spTree>
    <p:extLst>
      <p:ext uri="{BB962C8B-B14F-4D97-AF65-F5344CB8AC3E}">
        <p14:creationId xmlns:p14="http://schemas.microsoft.com/office/powerpoint/2010/main" val="29851277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79</a:t>
            </a:fld>
            <a:endParaRPr lang="en-US" altLang="ja-JP"/>
          </a:p>
        </p:txBody>
      </p:sp>
    </p:spTree>
    <p:extLst>
      <p:ext uri="{BB962C8B-B14F-4D97-AF65-F5344CB8AC3E}">
        <p14:creationId xmlns:p14="http://schemas.microsoft.com/office/powerpoint/2010/main" val="31742913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80</a:t>
            </a:fld>
            <a:endParaRPr lang="en-US" altLang="ja-JP"/>
          </a:p>
        </p:txBody>
      </p:sp>
    </p:spTree>
    <p:extLst>
      <p:ext uri="{BB962C8B-B14F-4D97-AF65-F5344CB8AC3E}">
        <p14:creationId xmlns:p14="http://schemas.microsoft.com/office/powerpoint/2010/main" val="35230651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81</a:t>
            </a:fld>
            <a:endParaRPr lang="en-US" altLang="ja-JP"/>
          </a:p>
        </p:txBody>
      </p:sp>
    </p:spTree>
    <p:extLst>
      <p:ext uri="{BB962C8B-B14F-4D97-AF65-F5344CB8AC3E}">
        <p14:creationId xmlns:p14="http://schemas.microsoft.com/office/powerpoint/2010/main" val="224303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986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82</a:t>
            </a:fld>
            <a:endParaRPr lang="en-US" altLang="ja-JP"/>
          </a:p>
        </p:txBody>
      </p:sp>
    </p:spTree>
    <p:extLst>
      <p:ext uri="{BB962C8B-B14F-4D97-AF65-F5344CB8AC3E}">
        <p14:creationId xmlns:p14="http://schemas.microsoft.com/office/powerpoint/2010/main" val="806111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83</a:t>
            </a:fld>
            <a:endParaRPr lang="en-US" altLang="ja-JP"/>
          </a:p>
        </p:txBody>
      </p:sp>
    </p:spTree>
    <p:extLst>
      <p:ext uri="{BB962C8B-B14F-4D97-AF65-F5344CB8AC3E}">
        <p14:creationId xmlns:p14="http://schemas.microsoft.com/office/powerpoint/2010/main" val="32017174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84</a:t>
            </a:fld>
            <a:endParaRPr lang="en-US" altLang="ja-JP"/>
          </a:p>
        </p:txBody>
      </p:sp>
    </p:spTree>
    <p:extLst>
      <p:ext uri="{BB962C8B-B14F-4D97-AF65-F5344CB8AC3E}">
        <p14:creationId xmlns:p14="http://schemas.microsoft.com/office/powerpoint/2010/main" val="41640780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85</a:t>
            </a:fld>
            <a:endParaRPr lang="en-US" altLang="ja-JP"/>
          </a:p>
        </p:txBody>
      </p:sp>
    </p:spTree>
    <p:extLst>
      <p:ext uri="{BB962C8B-B14F-4D97-AF65-F5344CB8AC3E}">
        <p14:creationId xmlns:p14="http://schemas.microsoft.com/office/powerpoint/2010/main" val="7738052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86</a:t>
            </a:fld>
            <a:endParaRPr lang="en-US" altLang="ja-JP"/>
          </a:p>
        </p:txBody>
      </p:sp>
    </p:spTree>
    <p:extLst>
      <p:ext uri="{BB962C8B-B14F-4D97-AF65-F5344CB8AC3E}">
        <p14:creationId xmlns:p14="http://schemas.microsoft.com/office/powerpoint/2010/main" val="294958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066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6428FA78-5D9B-4679-A37F-89032FEB9DDB}" type="datetime1">
              <a:rPr lang="ja-JP" altLang="en-US" smtClean="0"/>
              <a:t>2021/5/25</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endParaRPr lang="en-US" altLang="ja-JP" dirty="0"/>
          </a:p>
        </p:txBody>
      </p:sp>
    </p:spTree>
    <p:extLst>
      <p:ext uri="{BB962C8B-B14F-4D97-AF65-F5344CB8AC3E}">
        <p14:creationId xmlns:p14="http://schemas.microsoft.com/office/powerpoint/2010/main" val="265034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4210050" y="987425"/>
            <a:ext cx="5014913" cy="487521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6CA780-A6AF-4C52-A63B-CE549D1BB0A5}" type="datetime1">
              <a:rPr lang="ja-JP" altLang="en-US" smtClean="0"/>
              <a:t>2021/5/25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C2E3214-B019-4A69-88C4-53ACD5C72D44}" type="slidenum">
              <a:rPr lang="ja-JP" altLang="en-US"/>
              <a:pPr>
                <a:defRPr/>
              </a:pPr>
              <a:t>‹#›</a:t>
            </a:fld>
            <a:endParaRPr lang="ja-JP" altLang="en-US"/>
          </a:p>
        </p:txBody>
      </p:sp>
    </p:spTree>
    <p:extLst>
      <p:ext uri="{BB962C8B-B14F-4D97-AF65-F5344CB8AC3E}">
        <p14:creationId xmlns:p14="http://schemas.microsoft.com/office/powerpoint/2010/main" val="24336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F71D7E8-EB49-4547-B4B3-E4D8D12AA0E3}" type="datetime1">
              <a:rPr lang="ja-JP" altLang="en-US" smtClean="0"/>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3D636942-97B6-46B5-8EE9-F98B80F74686}" type="slidenum">
              <a:rPr lang="ja-JP" altLang="en-US"/>
              <a:pPr>
                <a:defRPr/>
              </a:pPr>
              <a:t>‹#›</a:t>
            </a:fld>
            <a:endParaRPr lang="ja-JP" altLang="en-US"/>
          </a:p>
        </p:txBody>
      </p:sp>
    </p:spTree>
    <p:extLst>
      <p:ext uri="{BB962C8B-B14F-4D97-AF65-F5344CB8AC3E}">
        <p14:creationId xmlns:p14="http://schemas.microsoft.com/office/powerpoint/2010/main" val="265202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188" y="365125"/>
            <a:ext cx="2135187" cy="58134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4750" cy="58134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11A086-911C-4A15-A5E3-FD4E49FD7C44}" type="datetime1">
              <a:rPr lang="ja-JP" altLang="en-US" smtClean="0"/>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CB8758B-E796-4C1C-9CC1-E5A6375451F1}" type="slidenum">
              <a:rPr lang="ja-JP" altLang="en-US"/>
              <a:pPr>
                <a:defRPr/>
              </a:pPr>
              <a:t>‹#›</a:t>
            </a:fld>
            <a:endParaRPr lang="ja-JP" altLang="en-US"/>
          </a:p>
        </p:txBody>
      </p:sp>
    </p:spTree>
    <p:extLst>
      <p:ext uri="{BB962C8B-B14F-4D97-AF65-F5344CB8AC3E}">
        <p14:creationId xmlns:p14="http://schemas.microsoft.com/office/powerpoint/2010/main" val="158392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525928-67BC-4105-963F-F67A21F50DB3}"/>
              </a:ext>
            </a:extLst>
          </p:cNvPr>
          <p:cNvSpPr>
            <a:spLocks noGrp="1"/>
          </p:cNvSpPr>
          <p:nvPr>
            <p:ph type="ctrTitle"/>
          </p:nvPr>
        </p:nvSpPr>
        <p:spPr>
          <a:xfrm>
            <a:off x="1238250" y="1122363"/>
            <a:ext cx="7427913" cy="238918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472912E-67CB-4B9E-A9BE-4654E31CC97A}"/>
              </a:ext>
            </a:extLst>
          </p:cNvPr>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785CD0-F927-49EF-82D9-D546151F85B5}"/>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B3F94F2C-BD29-48C5-9E7F-171D95A5E4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A1435C-F303-4F95-913F-A2FBFBFCD72C}"/>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85804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C37FB-75F8-42B7-9A36-9464BB9541A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2A0F08-7B99-4AF0-AFAC-50D8A37B28A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8D74AB-4F08-4592-BA22-A8FA5763859E}"/>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417CA7BB-9E8F-4D2B-9F2E-302267C4F7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0622DD-093C-4F8D-ACA0-A75800452C4D}"/>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8826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00551-1585-4E02-9FA0-A56A732A9262}"/>
              </a:ext>
            </a:extLst>
          </p:cNvPr>
          <p:cNvSpPr>
            <a:spLocks noGrp="1"/>
          </p:cNvSpPr>
          <p:nvPr>
            <p:ph type="title"/>
          </p:nvPr>
        </p:nvSpPr>
        <p:spPr>
          <a:xfrm>
            <a:off x="676275" y="1709738"/>
            <a:ext cx="8542338" cy="2854325"/>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6DAE4B-1920-4FBD-9F56-082EFDC7F7CD}"/>
              </a:ext>
            </a:extLst>
          </p:cNvPr>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8C743A4-B2F3-4AC6-A6D7-CE4DA0A487B2}"/>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D13672E0-A735-4EF3-B37D-918D069E95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F08E6D-0658-47E6-BC50-B421CDBE1C1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66299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B822-C64C-4315-A04B-B05050A13F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186FDE-51FB-498A-B644-F3B916C2D042}"/>
              </a:ext>
            </a:extLst>
          </p:cNvPr>
          <p:cNvSpPr>
            <a:spLocks noGrp="1"/>
          </p:cNvSpPr>
          <p:nvPr>
            <p:ph sz="half" idx="1"/>
          </p:nvPr>
        </p:nvSpPr>
        <p:spPr>
          <a:xfrm>
            <a:off x="681038" y="1825625"/>
            <a:ext cx="4194175"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3828C8-616F-4127-BD4A-88EFCC1AF7BF}"/>
              </a:ext>
            </a:extLst>
          </p:cNvPr>
          <p:cNvSpPr>
            <a:spLocks noGrp="1"/>
          </p:cNvSpPr>
          <p:nvPr>
            <p:ph sz="half" idx="2"/>
          </p:nvPr>
        </p:nvSpPr>
        <p:spPr>
          <a:xfrm>
            <a:off x="5027613" y="1825625"/>
            <a:ext cx="4195762"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199237-ED85-47D4-B82F-EECA0ABE1C07}"/>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6" name="フッター プレースホルダー 5">
            <a:extLst>
              <a:ext uri="{FF2B5EF4-FFF2-40B4-BE49-F238E27FC236}">
                <a16:creationId xmlns:a16="http://schemas.microsoft.com/office/drawing/2014/main" id="{7B77D153-CFBA-419E-8A4D-6E22D94A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76A7FE-CC66-4B13-A7EC-27C4252C2349}"/>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113251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7AF15-E9D3-4B09-AE5B-FF589EE78303}"/>
              </a:ext>
            </a:extLst>
          </p:cNvPr>
          <p:cNvSpPr>
            <a:spLocks noGrp="1"/>
          </p:cNvSpPr>
          <p:nvPr>
            <p:ph type="title"/>
          </p:nvPr>
        </p:nvSpPr>
        <p:spPr>
          <a:xfrm>
            <a:off x="682625" y="365125"/>
            <a:ext cx="8542338"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DF485F-52F9-4FE6-A545-68BA48462082}"/>
              </a:ext>
            </a:extLst>
          </p:cNvPr>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6BA1560-DECD-442C-BF82-50A6791D4350}"/>
              </a:ext>
            </a:extLst>
          </p:cNvPr>
          <p:cNvSpPr>
            <a:spLocks noGrp="1"/>
          </p:cNvSpPr>
          <p:nvPr>
            <p:ph sz="half" idx="2"/>
          </p:nvPr>
        </p:nvSpPr>
        <p:spPr>
          <a:xfrm>
            <a:off x="682625" y="2505075"/>
            <a:ext cx="4189413"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4CD352B-18A6-4B9F-A562-368815B5CFFF}"/>
              </a:ext>
            </a:extLst>
          </p:cNvPr>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43AAD0-98E2-45AF-8C3E-26ED9000E3AD}"/>
              </a:ext>
            </a:extLst>
          </p:cNvPr>
          <p:cNvSpPr>
            <a:spLocks noGrp="1"/>
          </p:cNvSpPr>
          <p:nvPr>
            <p:ph sz="quarter" idx="4"/>
          </p:nvPr>
        </p:nvSpPr>
        <p:spPr>
          <a:xfrm>
            <a:off x="5013325" y="2505075"/>
            <a:ext cx="4211638"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5EC859-BF9A-4A95-A54C-0C4E5AB9A083}"/>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8" name="フッター プレースホルダー 7">
            <a:extLst>
              <a:ext uri="{FF2B5EF4-FFF2-40B4-BE49-F238E27FC236}">
                <a16:creationId xmlns:a16="http://schemas.microsoft.com/office/drawing/2014/main" id="{53CCE818-C998-462A-B4BA-76CE47B474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2E2BFE-4ED1-4CD1-9AF1-558702E1EB9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424107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B8CA96-5EF2-4E1D-84B0-52403760E56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EB1A45-950A-4C07-AEBD-088D269E1DF5}"/>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4" name="フッター プレースホルダー 3">
            <a:extLst>
              <a:ext uri="{FF2B5EF4-FFF2-40B4-BE49-F238E27FC236}">
                <a16:creationId xmlns:a16="http://schemas.microsoft.com/office/drawing/2014/main" id="{85F0AE93-FF47-42E4-A939-28D2EBC6E48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1040239-53DE-413F-8195-538472AC8757}"/>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72360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7B827F-7BB7-4DA5-BE46-11C2EA70CC12}"/>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3" name="フッター プレースホルダー 2">
            <a:extLst>
              <a:ext uri="{FF2B5EF4-FFF2-40B4-BE49-F238E27FC236}">
                <a16:creationId xmlns:a16="http://schemas.microsoft.com/office/drawing/2014/main" id="{8B78EC88-D02F-48DF-8F5B-3904A5B23AC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443919-BEF8-4EE3-AFD1-509ED475572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93301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7913" cy="2389187"/>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2EF099F0-D911-41DD-9D42-0957A4758FED}" type="datetime1">
              <a:rPr lang="ja-JP" altLang="en-US" smtClean="0"/>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85FB01DE-FE72-406E-8327-1FCCC6F148A2}" type="slidenum">
              <a:rPr lang="ja-JP" altLang="en-US"/>
              <a:pPr>
                <a:defRPr/>
              </a:pPr>
              <a:t>‹#›</a:t>
            </a:fld>
            <a:endParaRPr lang="ja-JP" altLang="en-US"/>
          </a:p>
        </p:txBody>
      </p:sp>
    </p:spTree>
    <p:extLst>
      <p:ext uri="{BB962C8B-B14F-4D97-AF65-F5344CB8AC3E}">
        <p14:creationId xmlns:p14="http://schemas.microsoft.com/office/powerpoint/2010/main" val="23285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4CFA31-E8A9-4A89-AC3A-75203EB48D52}"/>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9B32E7-77B7-4718-B571-E8DD007F3140}"/>
              </a:ext>
            </a:extLst>
          </p:cNvPr>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90845CF-92C4-4EF7-A42A-D88C31937ADA}"/>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063363-8405-4D7A-BE06-E76E9EFC4F9E}"/>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6" name="フッター プレースホルダー 5">
            <a:extLst>
              <a:ext uri="{FF2B5EF4-FFF2-40B4-BE49-F238E27FC236}">
                <a16:creationId xmlns:a16="http://schemas.microsoft.com/office/drawing/2014/main" id="{880B4A49-7C05-4BCC-9960-232DB88E15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C68482-AD3E-48D6-B4EE-442C402535B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43329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DAF5F-9B3A-4695-96C9-2FB1B9F83F16}"/>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828D1C2-5B99-4EA0-8B41-B38EAE139EA3}"/>
              </a:ext>
            </a:extLst>
          </p:cNvPr>
          <p:cNvSpPr>
            <a:spLocks noGrp="1"/>
          </p:cNvSpPr>
          <p:nvPr>
            <p:ph type="pic" idx="1"/>
          </p:nvPr>
        </p:nvSpPr>
        <p:spPr>
          <a:xfrm>
            <a:off x="4210050" y="987425"/>
            <a:ext cx="5014913"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1DD009-DBFC-4513-BE95-BF3E7FA90816}"/>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D74ADB-0405-48AD-A448-D8DF9A966F34}"/>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6" name="フッター プレースホルダー 5">
            <a:extLst>
              <a:ext uri="{FF2B5EF4-FFF2-40B4-BE49-F238E27FC236}">
                <a16:creationId xmlns:a16="http://schemas.microsoft.com/office/drawing/2014/main" id="{F4881DEB-C158-4414-8E4D-859BC5D1C7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8C3487-686B-45F1-B13D-78E871C073A3}"/>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902417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062D1-3A5D-49E8-9BD7-72137182DE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A008FC-38F6-428E-A972-9F1BF1FDD76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252DE7-A4EC-46E2-9723-68816FA6DCBC}"/>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B753A4B7-B0DE-42FE-8A4D-710F7A0792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8D1FE-065E-4E86-B01D-CABF6FC7924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8392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B11E0B-EA36-404F-849B-14F5E46D7B21}"/>
              </a:ext>
            </a:extLst>
          </p:cNvPr>
          <p:cNvSpPr>
            <a:spLocks noGrp="1"/>
          </p:cNvSpPr>
          <p:nvPr>
            <p:ph type="title" orient="vert"/>
          </p:nvPr>
        </p:nvSpPr>
        <p:spPr>
          <a:xfrm>
            <a:off x="7088188" y="365125"/>
            <a:ext cx="2135187" cy="581342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B6B6BEC-00FD-4822-AF54-FC78DD2044D8}"/>
              </a:ext>
            </a:extLst>
          </p:cNvPr>
          <p:cNvSpPr>
            <a:spLocks noGrp="1"/>
          </p:cNvSpPr>
          <p:nvPr>
            <p:ph type="body" orient="vert" idx="1"/>
          </p:nvPr>
        </p:nvSpPr>
        <p:spPr>
          <a:xfrm>
            <a:off x="681038" y="365125"/>
            <a:ext cx="6254750" cy="58134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B0BCCC-551A-40EC-8199-F48D8E4EB4EE}"/>
              </a:ext>
            </a:extLst>
          </p:cNvPr>
          <p:cNvSpPr>
            <a:spLocks noGrp="1"/>
          </p:cNvSpPr>
          <p:nvPr>
            <p:ph type="dt" sz="half" idx="10"/>
          </p:nvPr>
        </p:nvSpPr>
        <p:spPr/>
        <p:txBody>
          <a:bodyPr/>
          <a:lstStyle/>
          <a:p>
            <a:fld id="{7FC08B43-FE0F-41FD-8FBE-96A012CE2068}"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013A9EA2-4E78-4817-A303-1635C1CB41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F9BF47-379F-4196-9A78-BB2F37FE4EC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34106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2021/5/25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2142440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2021/5/25</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44965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2021/5/25</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41328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2021/5/25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3429472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2021/5/25</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861322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2021/5/25</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226475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9B59B8A-A8E1-4296-A13F-FC9D6442FDE8}" type="datetime1">
              <a:rPr lang="ja-JP" altLang="en-US" smtClean="0"/>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62E1BEAC-7FCA-4991-A408-1372EB352F76}" type="slidenum">
              <a:rPr lang="ja-JP" altLang="en-US"/>
              <a:pPr>
                <a:defRPr/>
              </a:pPr>
              <a:t>‹#›</a:t>
            </a:fld>
            <a:endParaRPr lang="ja-JP" altLang="en-US"/>
          </a:p>
        </p:txBody>
      </p:sp>
    </p:spTree>
    <p:extLst>
      <p:ext uri="{BB962C8B-B14F-4D97-AF65-F5344CB8AC3E}">
        <p14:creationId xmlns:p14="http://schemas.microsoft.com/office/powerpoint/2010/main" val="2869217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18513" cy="1471613"/>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7788"/>
            <a:ext cx="6932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55F26056-CBBA-4D1D-8B75-5F2C45BFAF0D}" type="datetime1">
              <a:rPr lang="ja-JP" altLang="en-US" smtClean="0"/>
              <a:t>2021/5/25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1B280D3-1307-4EE1-A505-30AAC21C8D75}" type="slidenum">
              <a:rPr lang="ja-JP" altLang="en-US"/>
              <a:pPr>
                <a:defRPr/>
              </a:pPr>
              <a:t>‹#›</a:t>
            </a:fld>
            <a:endParaRPr lang="en-US" altLang="ja-JP"/>
          </a:p>
        </p:txBody>
      </p:sp>
    </p:spTree>
    <p:extLst>
      <p:ext uri="{BB962C8B-B14F-4D97-AF65-F5344CB8AC3E}">
        <p14:creationId xmlns:p14="http://schemas.microsoft.com/office/powerpoint/2010/main" val="138049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2338" cy="2854325"/>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AE057E1-1D74-498A-A18A-DA8FED38CDFB}" type="datetime1">
              <a:rPr lang="ja-JP" altLang="en-US" smtClean="0"/>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457AE593-55D5-4EDD-BF90-D3C3ADEB3D15}" type="slidenum">
              <a:rPr lang="ja-JP" altLang="en-US"/>
              <a:pPr>
                <a:defRPr/>
              </a:pPr>
              <a:t>‹#›</a:t>
            </a:fld>
            <a:endParaRPr lang="ja-JP" altLang="en-US"/>
          </a:p>
        </p:txBody>
      </p:sp>
    </p:spTree>
    <p:extLst>
      <p:ext uri="{BB962C8B-B14F-4D97-AF65-F5344CB8AC3E}">
        <p14:creationId xmlns:p14="http://schemas.microsoft.com/office/powerpoint/2010/main" val="261845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38" y="1825625"/>
            <a:ext cx="4194175"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3" y="1825625"/>
            <a:ext cx="4195762"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0FB7E6A-4AA7-4DC3-ABFA-8F2EB66950BB}" type="datetime1">
              <a:rPr lang="ja-JP" altLang="en-US" smtClean="0"/>
              <a:t>2021/5/25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B056BAB0-1627-451D-9EB4-9C5635657B54}" type="slidenum">
              <a:rPr lang="ja-JP" altLang="en-US"/>
              <a:pPr>
                <a:defRPr/>
              </a:pPr>
              <a:t>‹#›</a:t>
            </a:fld>
            <a:endParaRPr lang="ja-JP" altLang="en-US"/>
          </a:p>
        </p:txBody>
      </p:sp>
    </p:spTree>
    <p:extLst>
      <p:ext uri="{BB962C8B-B14F-4D97-AF65-F5344CB8AC3E}">
        <p14:creationId xmlns:p14="http://schemas.microsoft.com/office/powerpoint/2010/main" val="33437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2338"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625" y="2505075"/>
            <a:ext cx="4189413"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3325" y="2505075"/>
            <a:ext cx="4211638"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D197A66-5339-4182-9D41-44F02C536924}" type="datetime1">
              <a:rPr lang="ja-JP" altLang="en-US" smtClean="0"/>
              <a:t>2021/5/25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414D27E-C9C1-493A-B114-8668034A093C}" type="slidenum">
              <a:rPr lang="ja-JP" altLang="en-US"/>
              <a:pPr>
                <a:defRPr/>
              </a:pPr>
              <a:t>‹#›</a:t>
            </a:fld>
            <a:endParaRPr lang="ja-JP" altLang="en-US"/>
          </a:p>
        </p:txBody>
      </p:sp>
    </p:spTree>
    <p:extLst>
      <p:ext uri="{BB962C8B-B14F-4D97-AF65-F5344CB8AC3E}">
        <p14:creationId xmlns:p14="http://schemas.microsoft.com/office/powerpoint/2010/main" val="66117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DAE1759-8346-477D-A79A-C9BE88AD4978}" type="datetime1">
              <a:rPr lang="ja-JP" altLang="en-US" smtClean="0"/>
              <a:t>2021/5/25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A9691C11-068A-441A-9FEF-C95BFCFA8258}" type="slidenum">
              <a:rPr lang="ja-JP" altLang="en-US"/>
              <a:pPr>
                <a:defRPr/>
              </a:pPr>
              <a:t>‹#›</a:t>
            </a:fld>
            <a:endParaRPr lang="ja-JP" altLang="en-US"/>
          </a:p>
        </p:txBody>
      </p:sp>
    </p:spTree>
    <p:extLst>
      <p:ext uri="{BB962C8B-B14F-4D97-AF65-F5344CB8AC3E}">
        <p14:creationId xmlns:p14="http://schemas.microsoft.com/office/powerpoint/2010/main" val="166063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42F31BD-0820-49C0-B874-1FC5D417109F}" type="datetime1">
              <a:rPr lang="ja-JP" altLang="en-US" smtClean="0"/>
              <a:t>2021/5/25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2007F6C1-8C74-4A93-A8B8-92F9E85EFB6F}" type="slidenum">
              <a:rPr lang="ja-JP" altLang="en-US"/>
              <a:pPr>
                <a:defRPr/>
              </a:pPr>
              <a:t>‹#›</a:t>
            </a:fld>
            <a:endParaRPr lang="ja-JP" altLang="en-US"/>
          </a:p>
        </p:txBody>
      </p:sp>
    </p:spTree>
    <p:extLst>
      <p:ext uri="{BB962C8B-B14F-4D97-AF65-F5344CB8AC3E}">
        <p14:creationId xmlns:p14="http://schemas.microsoft.com/office/powerpoint/2010/main" val="18035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11A6028-4683-4293-AC5D-71BEF24BACA0}" type="datetime1">
              <a:rPr lang="ja-JP" altLang="en-US" smtClean="0"/>
              <a:t>2021/5/25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E7FCA11-4A63-4841-8073-94F07383969E}" type="slidenum">
              <a:rPr lang="ja-JP" altLang="en-US"/>
              <a:pPr>
                <a:defRPr/>
              </a:pPr>
              <a:t>‹#›</a:t>
            </a:fld>
            <a:endParaRPr lang="ja-JP" altLang="en-US"/>
          </a:p>
        </p:txBody>
      </p:sp>
    </p:spTree>
    <p:extLst>
      <p:ext uri="{BB962C8B-B14F-4D97-AF65-F5344CB8AC3E}">
        <p14:creationId xmlns:p14="http://schemas.microsoft.com/office/powerpoint/2010/main" val="2786734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4241" r:id="rId1"/>
  </p:sldLayoutIdLst>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681038" y="365125"/>
            <a:ext cx="8542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681038" y="1825625"/>
            <a:ext cx="85423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66BD78-3306-4F38-96C2-691FDA93F2AF}" type="datetime1">
              <a:rPr lang="ja-JP" altLang="en-US" smtClean="0"/>
              <a:t>2021/5/25</a:t>
            </a:fld>
            <a:endParaRPr lang="ja-JP" altLang="en-US"/>
          </a:p>
        </p:txBody>
      </p:sp>
      <p:sp>
        <p:nvSpPr>
          <p:cNvPr id="5" name="フッター プレースホルダー 4"/>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7" name="テキスト ボックス 6"/>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11</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
        <p:nvSpPr>
          <p:cNvPr id="8" name="Rectangle 6"/>
          <p:cNvSpPr txBox="1">
            <a:spLocks noChangeArrowheads="1"/>
          </p:cNvSpPr>
          <p:nvPr userDrawn="1"/>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defPPr>
              <a:defRPr lang="ja-JP"/>
            </a:defPPr>
            <a:lvl1pPr algn="r" defTabSz="957263" rtl="0" eaLnBrk="1" fontAlgn="base" hangingPunct="1">
              <a:spcBef>
                <a:spcPct val="0"/>
              </a:spcBef>
              <a:spcAft>
                <a:spcPct val="0"/>
              </a:spcAft>
              <a:defRPr kumimoji="1" sz="15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a:lstStyle>
          <a:p>
            <a:pPr>
              <a:defRPr/>
            </a:pPr>
            <a:fld id="{E2037229-8C8F-40F8-BDEB-9DB998DB7600}" type="slidenum">
              <a:rPr lang="ja-JP" altLang="en-US" smtClean="0"/>
              <a:pPr>
                <a:defRPr/>
              </a:pPr>
              <a:t>‹#›</a:t>
            </a:fld>
            <a:endParaRPr lang="en-US" altLang="ja-JP" dirty="0"/>
          </a:p>
        </p:txBody>
      </p:sp>
      <p:sp>
        <p:nvSpPr>
          <p:cNvPr id="2" name="スライド番号プレースホルダー 1"/>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0BA1D-AFAF-43C6-90F6-A13D2584A9E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2824D97-B671-4149-A6FD-60607B5533AF}"/>
              </a:ext>
            </a:extLst>
          </p:cNvPr>
          <p:cNvSpPr>
            <a:spLocks noGrp="1"/>
          </p:cNvSpPr>
          <p:nvPr>
            <p:ph type="title"/>
          </p:nvPr>
        </p:nvSpPr>
        <p:spPr>
          <a:xfrm>
            <a:off x="681038" y="365125"/>
            <a:ext cx="8542337"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8DA9EC-85D3-4E76-92CD-F358ED25A0E9}"/>
              </a:ext>
            </a:extLst>
          </p:cNvPr>
          <p:cNvSpPr>
            <a:spLocks noGrp="1"/>
          </p:cNvSpPr>
          <p:nvPr>
            <p:ph type="body" idx="1"/>
          </p:nvPr>
        </p:nvSpPr>
        <p:spPr>
          <a:xfrm>
            <a:off x="681038" y="1825625"/>
            <a:ext cx="8542337" cy="43529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21E2E-665F-457F-A5E8-78D8BF5782CD}"/>
              </a:ext>
            </a:extLst>
          </p:cNvPr>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08B43-FE0F-41FD-8FBE-96A012CE2068}"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F52DEE48-EECA-4C6B-887F-84F55308AEDD}"/>
              </a:ext>
            </a:extLst>
          </p:cNvPr>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E7DCB7-372B-4C9D-B1C9-CCDCFBCE23CE}"/>
              </a:ext>
            </a:extLst>
          </p:cNvPr>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78932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2021/5/25</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11</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Tree>
  </p:cSld>
  <p:clrMap bg1="lt1" tx1="dk1" bg2="lt2" tx2="dk2" accent1="accent1" accent2="accent2" accent3="accent3" accent4="accent4" accent5="accent5" accent6="accent6" hlink="hlink" folHlink="folHlink"/>
  <p:sldLayoutIdLst>
    <p:sldLayoutId id="2147484240" r:id="rId1"/>
    <p:sldLayoutId id="2147484242" r:id="rId2"/>
    <p:sldLayoutId id="2147484243" r:id="rId3"/>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2021/5/25</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11</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Tree>
    <p:extLst>
      <p:ext uri="{BB962C8B-B14F-4D97-AF65-F5344CB8AC3E}">
        <p14:creationId xmlns:p14="http://schemas.microsoft.com/office/powerpoint/2010/main" val="649518270"/>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5.xml"/><Relationship Id="rId1" Type="http://schemas.openxmlformats.org/officeDocument/2006/relationships/slideLayout" Target="../slideLayouts/slideLayout24.xml"/><Relationship Id="rId4" Type="http://schemas.openxmlformats.org/officeDocument/2006/relationships/image" Target="../media/image25.emf"/></Relationships>
</file>

<file path=ppt/slides/_rels/slide7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6.xml"/><Relationship Id="rId1" Type="http://schemas.openxmlformats.org/officeDocument/2006/relationships/slideLayout" Target="../slideLayouts/slideLayout24.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hyperlink" Target="https://www.pmda.go.jp/safety/info-services/drugs/calling-attention/properly-use-alert/0004.html" TargetMode="External"/><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4.xml"/><Relationship Id="rId1" Type="http://schemas.openxmlformats.org/officeDocument/2006/relationships/slideLayout" Target="../slideLayouts/slideLayout25.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hyperlink" Target="http://www.sanka-hp.jcqhc.or.jp/documents/prevention/index.html"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dirty="0">
                <a:latin typeface="HG丸ｺﾞｼｯｸM-PRO"/>
                <a:ea typeface="HG丸ｺﾞｼｯｸM-PRO"/>
              </a:rPr>
              <a:t>第1</a:t>
            </a:r>
            <a:r>
              <a:rPr lang="en-US" altLang="ja-JP" dirty="0">
                <a:latin typeface="HG丸ｺﾞｼｯｸM-PRO"/>
                <a:ea typeface="HG丸ｺﾞｼｯｸM-PRO"/>
              </a:rPr>
              <a:t>1</a:t>
            </a:r>
            <a:r>
              <a:rPr lang="ja-JP" altLang="en-US" dirty="0">
                <a:latin typeface="HG丸ｺﾞｼｯｸM-PRO"/>
                <a:ea typeface="HG丸ｺﾞｼｯｸM-PRO"/>
              </a:rPr>
              <a:t>回　産科医療補償制度</a:t>
            </a:r>
            <a:br>
              <a:rPr lang="ja-JP" altLang="en-US" dirty="0"/>
            </a:br>
            <a:r>
              <a:rPr lang="ja-JP" altLang="en-US" dirty="0">
                <a:latin typeface="HG丸ｺﾞｼｯｸM-PRO"/>
                <a:ea typeface="HG丸ｺﾞｼｯｸM-PRO"/>
              </a:rPr>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2"/>
          <p:cNvSpPr>
            <a:spLocks noChangeArrowheads="1"/>
          </p:cNvSpPr>
          <p:nvPr/>
        </p:nvSpPr>
        <p:spPr bwMode="auto">
          <a:xfrm>
            <a:off x="4376738" y="5010136"/>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dist" eaLnBrk="1" hangingPunct="1">
              <a:lnSpc>
                <a:spcPct val="120000"/>
              </a:lnSpc>
            </a:pPr>
            <a:r>
              <a:rPr lang="ja-JP" altLang="en-US" sz="2400" b="1" dirty="0">
                <a:solidFill>
                  <a:srgbClr val="000000"/>
                </a:solidFill>
                <a:latin typeface="HG丸ｺﾞｼｯｸM-PRO" panose="020F0600000000000000" pitchFamily="50" charset="-128"/>
              </a:rPr>
              <a:t>公益財団法人日本医療機能評価機構</a:t>
            </a:r>
            <a:endParaRPr lang="en-US" altLang="ja-JP" sz="2400" b="1" dirty="0">
              <a:solidFill>
                <a:srgbClr val="000000"/>
              </a:solidFill>
              <a:latin typeface="HG丸ｺﾞｼｯｸM-PRO" panose="020F0600000000000000" pitchFamily="50" charset="-128"/>
            </a:endParaRPr>
          </a:p>
          <a:p>
            <a:pPr algn="dist" eaLnBrk="1" hangingPunct="1">
              <a:lnSpc>
                <a:spcPct val="120000"/>
              </a:lnSpc>
            </a:pPr>
            <a:r>
              <a:rPr lang="en-US" altLang="ja-JP" dirty="0">
                <a:latin typeface="HG丸ｺﾞｼｯｸM-PRO" panose="020F0600000000000000" pitchFamily="50" charset="-128"/>
              </a:rPr>
              <a:t>Japan Council for Quality Health Care</a:t>
            </a:r>
            <a:endParaRPr lang="ja-JP" altLang="en-US" dirty="0">
              <a:latin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6062" y="315913"/>
            <a:ext cx="2501900" cy="650875"/>
          </a:xfrm>
        </p:spPr>
        <p:txBody>
          <a:bodyPr/>
          <a:lstStyle/>
          <a:p>
            <a:pPr eaLnBrk="1" hangingPunct="1"/>
            <a:r>
              <a:rPr lang="ja-JP" altLang="en-US" dirty="0"/>
              <a:t>分析の対象</a:t>
            </a:r>
          </a:p>
        </p:txBody>
      </p:sp>
      <p:sp>
        <p:nvSpPr>
          <p:cNvPr id="18436" name="AutoShape 5"/>
          <p:cNvSpPr>
            <a:spLocks noChangeArrowheads="1"/>
          </p:cNvSpPr>
          <p:nvPr/>
        </p:nvSpPr>
        <p:spPr bwMode="auto">
          <a:xfrm>
            <a:off x="509799" y="1341561"/>
            <a:ext cx="8762889" cy="5159252"/>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5"/>
          <p:cNvSpPr txBox="1"/>
          <p:nvPr/>
        </p:nvSpPr>
        <p:spPr>
          <a:xfrm>
            <a:off x="602728" y="1738159"/>
            <a:ext cx="8459725" cy="4378122"/>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原因分析委員会において取りまとめ、児・保護者および分娩機関に送付した原因分析報告書等の情報。</a:t>
            </a:r>
            <a:endPar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回報告書の分析対象は、本制度で補償対象となった脳性麻痺事例のうち、</a:t>
            </a:r>
            <a:r>
              <a:rPr kumimoji="1" lang="en-US" altLang="ja-JP" sz="25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25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5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5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a:t>
            </a: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事例</a:t>
            </a:r>
            <a:r>
              <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2,527</a:t>
            </a: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件である。</a:t>
            </a:r>
            <a:endPar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2FD022FE-B5DA-4AB4-A49E-4B9CEC65C29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309152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57588" y="315913"/>
            <a:ext cx="2500312" cy="650875"/>
          </a:xfrm>
        </p:spPr>
        <p:txBody>
          <a:bodyPr/>
          <a:lstStyle/>
          <a:p>
            <a:pPr eaLnBrk="1" hangingPunct="1"/>
            <a:r>
              <a:rPr lang="ja-JP" altLang="en-US"/>
              <a:t>分析の方法</a:t>
            </a:r>
          </a:p>
        </p:txBody>
      </p:sp>
      <p:sp>
        <p:nvSpPr>
          <p:cNvPr id="19460" name="AutoShape 6"/>
          <p:cNvSpPr>
            <a:spLocks noChangeArrowheads="1"/>
          </p:cNvSpPr>
          <p:nvPr/>
        </p:nvSpPr>
        <p:spPr bwMode="auto">
          <a:xfrm>
            <a:off x="451260" y="1377788"/>
            <a:ext cx="8749418" cy="4716301"/>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14400" rtl="0" eaLnBrk="1" fontAlgn="base" latinLnBrk="0" hangingPunct="1">
              <a:lnSpc>
                <a:spcPct val="16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2" name="スライド番号プレースホルダー 1">
            <a:extLst>
              <a:ext uri="{FF2B5EF4-FFF2-40B4-BE49-F238E27FC236}">
                <a16:creationId xmlns:a16="http://schemas.microsoft.com/office/drawing/2014/main" id="{92DECFAF-A6CB-4556-AFAB-27F7D8E42CE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テキスト ボックス 4">
            <a:extLst>
              <a:ext uri="{FF2B5EF4-FFF2-40B4-BE49-F238E27FC236}">
                <a16:creationId xmlns:a16="http://schemas.microsoft.com/office/drawing/2014/main" id="{F9CC0221-12FE-47A6-83F0-4E6CBEA204A0}"/>
              </a:ext>
            </a:extLst>
          </p:cNvPr>
          <p:cNvSpPr txBox="1"/>
          <p:nvPr/>
        </p:nvSpPr>
        <p:spPr>
          <a:xfrm>
            <a:off x="703735" y="2012204"/>
            <a:ext cx="8208911" cy="3464666"/>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原因分析報告書等の情報をもとに、再発防止の視点で必要な情報を整理する。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これらに基づいて「テーマに沿った分析」を行う。また、「産科医療の質の向上への取組みの動向」を把握する。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982913" y="333375"/>
            <a:ext cx="3424237" cy="650875"/>
          </a:xfrm>
        </p:spPr>
        <p:txBody>
          <a:bodyPr/>
          <a:lstStyle/>
          <a:p>
            <a:r>
              <a:rPr lang="ja-JP" altLang="en-US"/>
              <a:t>分析にあたって</a:t>
            </a:r>
          </a:p>
        </p:txBody>
      </p:sp>
      <p:sp>
        <p:nvSpPr>
          <p:cNvPr id="256005" name="AutoShape 3"/>
          <p:cNvSpPr>
            <a:spLocks noChangeArrowheads="1"/>
          </p:cNvSpPr>
          <p:nvPr/>
        </p:nvSpPr>
        <p:spPr bwMode="auto">
          <a:xfrm>
            <a:off x="268533" y="1544506"/>
            <a:ext cx="9364638" cy="787052"/>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○本制度の補償対象となり、</a:t>
            </a:r>
            <a:r>
              <a:rPr kumimoji="1" lang="en-US" altLang="ja-JP"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月末までに原因分析報告書を児・保護者および分娩機関に送付した脳性麻痺の事例。</a:t>
            </a:r>
            <a:endParaRPr kumimoji="1" lang="en-US" altLang="ja-JP"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6006" name="AutoShape 3"/>
          <p:cNvSpPr>
            <a:spLocks noChangeArrowheads="1"/>
          </p:cNvSpPr>
          <p:nvPr/>
        </p:nvSpPr>
        <p:spPr bwMode="auto">
          <a:xfrm>
            <a:off x="287694" y="449420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～次の視点より取りまとめ～</a:t>
            </a:r>
          </a:p>
        </p:txBody>
      </p:sp>
      <p:sp>
        <p:nvSpPr>
          <p:cNvPr id="256007" name="AutoShape 7"/>
          <p:cNvSpPr>
            <a:spLocks noChangeArrowheads="1"/>
          </p:cNvSpPr>
          <p:nvPr/>
        </p:nvSpPr>
        <p:spPr bwMode="auto">
          <a:xfrm>
            <a:off x="3830123" y="4385088"/>
            <a:ext cx="2205836" cy="442853"/>
          </a:xfrm>
          <a:prstGeom prst="downArrow">
            <a:avLst>
              <a:gd name="adj1" fmla="val 48704"/>
              <a:gd name="adj2" fmla="val 53158"/>
            </a:avLst>
          </a:prstGeom>
          <a:solidFill>
            <a:srgbClr val="6699FF"/>
          </a:solidFill>
          <a:ln w="9525">
            <a:solidFill>
              <a:schemeClr val="tx1"/>
            </a:solidFill>
            <a:miter lim="800000"/>
            <a:headEnd/>
            <a:tailEnd/>
          </a:ln>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16"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9AC0633A-B985-430E-B811-06574CB5217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8" name="AutoShape 3">
            <a:extLst>
              <a:ext uri="{FF2B5EF4-FFF2-40B4-BE49-F238E27FC236}">
                <a16:creationId xmlns:a16="http://schemas.microsoft.com/office/drawing/2014/main" id="{C595C3C7-B942-4EF8-ABDF-04322B261146}"/>
              </a:ext>
            </a:extLst>
          </p:cNvPr>
          <p:cNvSpPr>
            <a:spLocks noChangeArrowheads="1"/>
          </p:cNvSpPr>
          <p:nvPr/>
        </p:nvSpPr>
        <p:spPr bwMode="auto">
          <a:xfrm>
            <a:off x="268533" y="2374165"/>
            <a:ext cx="9361933" cy="1128855"/>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○補償対象基準を満たし、除外基準に該当しない、身体障害者障害程度等級１級・２級に相当する重度脳性麻痺の事例のため、国内すべての脳性麻痺の事例ではない。</a:t>
            </a:r>
            <a:endParaRPr kumimoji="1" lang="en-US" altLang="ja-JP"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AutoShape 3">
            <a:extLst>
              <a:ext uri="{FF2B5EF4-FFF2-40B4-BE49-F238E27FC236}">
                <a16:creationId xmlns:a16="http://schemas.microsoft.com/office/drawing/2014/main" id="{FEEEF305-F027-48DD-8C3F-1298B85FC827}"/>
              </a:ext>
            </a:extLst>
          </p:cNvPr>
          <p:cNvSpPr>
            <a:spLocks noChangeArrowheads="1"/>
          </p:cNvSpPr>
          <p:nvPr/>
        </p:nvSpPr>
        <p:spPr bwMode="auto">
          <a:xfrm>
            <a:off x="271237" y="4993525"/>
            <a:ext cx="9361933" cy="1520440"/>
          </a:xfrm>
          <a:prstGeom prst="roundRect">
            <a:avLst>
              <a:gd name="adj" fmla="val 12806"/>
            </a:avLst>
          </a:prstGeom>
          <a:solidFill>
            <a:srgbClr val="E5FF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○疫学的な分析としては必ずしも十分ではないが、再発防止および産科医療の質の向上を図る上で教訓となる事例の分析結果などが得られている。</a:t>
            </a:r>
            <a:endParaRPr kumimoji="1" lang="en-US" altLang="ja-JP"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○今後、データが蓄積されることにより何らかの傾向を導き出せると考えられる。</a:t>
            </a:r>
            <a:endParaRPr kumimoji="1" lang="en-US" altLang="ja-JP"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AutoShape 3">
            <a:extLst>
              <a:ext uri="{FF2B5EF4-FFF2-40B4-BE49-F238E27FC236}">
                <a16:creationId xmlns:a16="http://schemas.microsoft.com/office/drawing/2014/main" id="{5773860F-F4BB-4754-8B9D-DF7AE916A59E}"/>
              </a:ext>
            </a:extLst>
          </p:cNvPr>
          <p:cNvSpPr>
            <a:spLocks noChangeArrowheads="1"/>
          </p:cNvSpPr>
          <p:nvPr/>
        </p:nvSpPr>
        <p:spPr bwMode="auto">
          <a:xfrm>
            <a:off x="271237" y="103774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～分析対象事例～</a:t>
            </a:r>
            <a:endParaRPr kumimoji="1" lang="en-US" altLang="ja-JP"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AutoShape 3">
            <a:extLst>
              <a:ext uri="{FF2B5EF4-FFF2-40B4-BE49-F238E27FC236}">
                <a16:creationId xmlns:a16="http://schemas.microsoft.com/office/drawing/2014/main" id="{B41DC705-BEA5-4D2B-8997-1F32B0AAE167}"/>
              </a:ext>
            </a:extLst>
          </p:cNvPr>
          <p:cNvSpPr>
            <a:spLocks noChangeArrowheads="1"/>
          </p:cNvSpPr>
          <p:nvPr/>
        </p:nvSpPr>
        <p:spPr bwMode="auto">
          <a:xfrm>
            <a:off x="268533" y="3541565"/>
            <a:ext cx="9361933" cy="787053"/>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○正常分娩との比較を行っておらず、同一年に出生した補償対象事例の中で原因分析報告書の送付が完了していない事例は分析対象事例に含まれない。</a:t>
            </a:r>
            <a:endParaRPr kumimoji="1" lang="en-US" altLang="ja-JP" sz="2031"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319088"/>
            <a:ext cx="4762500" cy="644525"/>
          </a:xfrm>
        </p:spPr>
        <p:txBody>
          <a:bodyPr/>
          <a:lstStyle/>
          <a:p>
            <a:pPr eaLnBrk="1" hangingPunct="1"/>
            <a:r>
              <a:rPr lang="ja-JP" altLang="en-US"/>
              <a:t>再発防止に関する分析</a:t>
            </a:r>
          </a:p>
        </p:txBody>
      </p:sp>
      <p:sp>
        <p:nvSpPr>
          <p:cNvPr id="7" name="AutoShape 8">
            <a:extLst>
              <a:ext uri="{FF2B5EF4-FFF2-40B4-BE49-F238E27FC236}">
                <a16:creationId xmlns:a16="http://schemas.microsoft.com/office/drawing/2014/main" id="{A3035C51-2E73-4E8F-9762-05375EBDE5AD}"/>
              </a:ext>
            </a:extLst>
          </p:cNvPr>
          <p:cNvSpPr>
            <a:spLocks noChangeArrowheads="1"/>
          </p:cNvSpPr>
          <p:nvPr/>
        </p:nvSpPr>
        <p:spPr bwMode="auto">
          <a:xfrm>
            <a:off x="187993" y="1317335"/>
            <a:ext cx="9552924" cy="1412353"/>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「テーマに沿った分析」</a:t>
            </a:r>
            <a:endParaRPr lang="ja-JP" altLang="en-US" sz="1600" b="1" dirty="0">
              <a:latin typeface="HG丸ｺﾞｼｯｸM-PRO" panose="020F0600000000000000" pitchFamily="50" charset="-128"/>
              <a:ea typeface="HG丸ｺﾞｼｯｸM-PRO" panose="020F0600000000000000" pitchFamily="50" charset="-128"/>
            </a:endParaRPr>
          </a:p>
          <a:p>
            <a:pPr marL="180975" indent="-180975"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○深く分析することが必要な内容についてテーマを設けて分析を行い、再発防止策等を示す。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8" name="AutoShape 8">
            <a:extLst>
              <a:ext uri="{FF2B5EF4-FFF2-40B4-BE49-F238E27FC236}">
                <a16:creationId xmlns:a16="http://schemas.microsoft.com/office/drawing/2014/main" id="{8DB68FFC-0BFC-40A7-9B86-B60BD481D62C}"/>
              </a:ext>
            </a:extLst>
          </p:cNvPr>
          <p:cNvSpPr>
            <a:spLocks noChangeArrowheads="1"/>
          </p:cNvSpPr>
          <p:nvPr/>
        </p:nvSpPr>
        <p:spPr bwMode="auto">
          <a:xfrm>
            <a:off x="187992" y="2992329"/>
            <a:ext cx="9528427" cy="1614984"/>
          </a:xfrm>
          <a:prstGeom prst="roundRect">
            <a:avLst>
              <a:gd name="adj" fmla="val 16667"/>
            </a:avLst>
          </a:prstGeom>
          <a:solidFill>
            <a:srgbClr val="FFE5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「産科医療の質の向上への取組みの動向」</a:t>
            </a:r>
          </a:p>
          <a:p>
            <a:pPr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○「テーマに沿った分析」において取りまとめた「再発防止委員会からの提言」が産科医療の質の向上に活かされているか、その動向を把握するため、出生年毎の年次推移を示す。</a:t>
            </a:r>
          </a:p>
        </p:txBody>
      </p:sp>
      <p:sp>
        <p:nvSpPr>
          <p:cNvPr id="9" name="AutoShape 7">
            <a:extLst>
              <a:ext uri="{FF2B5EF4-FFF2-40B4-BE49-F238E27FC236}">
                <a16:creationId xmlns:a16="http://schemas.microsoft.com/office/drawing/2014/main" id="{6B1C88ED-4054-4C41-A90A-C70FE3CD304C}"/>
              </a:ext>
            </a:extLst>
          </p:cNvPr>
          <p:cNvSpPr>
            <a:spLocks noChangeArrowheads="1"/>
          </p:cNvSpPr>
          <p:nvPr/>
        </p:nvSpPr>
        <p:spPr bwMode="auto">
          <a:xfrm>
            <a:off x="212490" y="4869954"/>
            <a:ext cx="9528427" cy="1614984"/>
          </a:xfrm>
          <a:prstGeom prst="roundRect">
            <a:avLst>
              <a:gd name="adj" fmla="val 16667"/>
            </a:avLst>
          </a:prstGeom>
          <a:solidFill>
            <a:srgbClr val="CCFF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b="1" dirty="0">
                <a:latin typeface="HG丸ｺﾞｼｯｸM-PRO" panose="020F0600000000000000" pitchFamily="50" charset="-128"/>
                <a:ea typeface="HG丸ｺﾞｼｯｸM-PRO" panose="020F0600000000000000" pitchFamily="50" charset="-128"/>
              </a:rPr>
              <a:t>「分析対象事例の概況」</a:t>
            </a:r>
          </a:p>
          <a:p>
            <a:pPr marL="180975" indent="-180975"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○個々の事例から妊産婦の基本情報、妊娠経過、分娩経過、新生児期の経過、診療体制等の情報を抽出し、蓄積された情報を基本統計により示す。</a:t>
            </a:r>
          </a:p>
        </p:txBody>
      </p:sp>
      <p:sp>
        <p:nvSpPr>
          <p:cNvPr id="2" name="スライド番号プレースホルダー 1">
            <a:extLst>
              <a:ext uri="{FF2B5EF4-FFF2-40B4-BE49-F238E27FC236}">
                <a16:creationId xmlns:a16="http://schemas.microsoft.com/office/drawing/2014/main" id="{825912CC-F075-4A18-AB15-B3663F4707DF}"/>
              </a:ext>
            </a:extLst>
          </p:cNvPr>
          <p:cNvSpPr>
            <a:spLocks noGrp="1"/>
          </p:cNvSpPr>
          <p:nvPr>
            <p:ph type="sldNum" sz="quarter" idx="12"/>
          </p:nvPr>
        </p:nvSpPr>
        <p:spPr/>
        <p:txBody>
          <a:bodyPr/>
          <a:lstStyle/>
          <a:p>
            <a:pPr>
              <a:defRPr/>
            </a:pPr>
            <a:fld id="{930F64EC-FE0A-4460-B896-894E0E1B6F85}" type="slidenum">
              <a:rPr lang="ja-JP" altLang="en-US" smtClean="0"/>
              <a:pPr>
                <a:defRPr/>
              </a:pPr>
              <a:t>12</a:t>
            </a:fld>
            <a:endParaRPr lang="en-US" altLang="ja-JP"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13</a:t>
            </a:fld>
            <a:endParaRPr lang="en-US" altLang="ja-JP" dirty="0"/>
          </a:p>
        </p:txBody>
      </p:sp>
      <p:sp>
        <p:nvSpPr>
          <p:cNvPr id="37891" name="Rectangle 2"/>
          <p:cNvSpPr>
            <a:spLocks noGrp="1" noChangeArrowheads="1"/>
          </p:cNvSpPr>
          <p:nvPr>
            <p:ph type="subTitle" idx="4294967295"/>
          </p:nvPr>
        </p:nvSpPr>
        <p:spPr>
          <a:xfrm>
            <a:off x="271686" y="2553494"/>
            <a:ext cx="9158288" cy="1752600"/>
          </a:xfrm>
        </p:spPr>
        <p:txBody>
          <a:bodyPr anchor="ctr"/>
          <a:lstStyle/>
          <a:p>
            <a:pPr marL="0" indent="0" algn="ctr" eaLnBrk="1" hangingPunct="1">
              <a:lnSpc>
                <a:spcPct val="90000"/>
              </a:lnSpc>
              <a:buFontTx/>
              <a:buNone/>
            </a:pPr>
            <a:r>
              <a:rPr lang="ja-JP" altLang="en-US" sz="5400" dirty="0">
                <a:latin typeface="+mj-ea"/>
                <a:ea typeface="+mj-ea"/>
              </a:rPr>
              <a:t>テーマに沿った分析</a:t>
            </a:r>
          </a:p>
        </p:txBody>
      </p:sp>
    </p:spTree>
    <p:extLst>
      <p:ext uri="{BB962C8B-B14F-4D97-AF65-F5344CB8AC3E}">
        <p14:creationId xmlns:p14="http://schemas.microsoft.com/office/powerpoint/2010/main" val="298081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dirty="0"/>
              <a:t>テーマに沿った分析について</a:t>
            </a:r>
          </a:p>
        </p:txBody>
      </p:sp>
      <p:sp>
        <p:nvSpPr>
          <p:cNvPr id="2" name="スライド番号プレースホルダー 1">
            <a:extLst>
              <a:ext uri="{FF2B5EF4-FFF2-40B4-BE49-F238E27FC236}">
                <a16:creationId xmlns:a16="http://schemas.microsoft.com/office/drawing/2014/main" id="{317846EF-7912-42CD-80DF-86A7BDC6F378}"/>
              </a:ext>
            </a:extLst>
          </p:cNvPr>
          <p:cNvSpPr>
            <a:spLocks noGrp="1"/>
          </p:cNvSpPr>
          <p:nvPr>
            <p:ph type="sldNum" sz="quarter" idx="12"/>
          </p:nvPr>
        </p:nvSpPr>
        <p:spPr/>
        <p:txBody>
          <a:bodyPr/>
          <a:lstStyle/>
          <a:p>
            <a:pPr>
              <a:defRPr/>
            </a:pPr>
            <a:fld id="{930F64EC-FE0A-4460-B896-894E0E1B6F85}" type="slidenum">
              <a:rPr lang="ja-JP" altLang="en-US" smtClean="0"/>
              <a:pPr>
                <a:defRPr/>
              </a:pPr>
              <a:t>14</a:t>
            </a:fld>
            <a:endParaRPr lang="en-US" altLang="ja-JP" dirty="0"/>
          </a:p>
        </p:txBody>
      </p:sp>
      <p:sp>
        <p:nvSpPr>
          <p:cNvPr id="5" name="AutoShape 3">
            <a:extLst>
              <a:ext uri="{FF2B5EF4-FFF2-40B4-BE49-F238E27FC236}">
                <a16:creationId xmlns:a16="http://schemas.microsoft.com/office/drawing/2014/main" id="{AC4C6C15-20E5-40A1-8959-98A8B9C3ECD1}"/>
              </a:ext>
            </a:extLst>
          </p:cNvPr>
          <p:cNvSpPr>
            <a:spLocks noChangeArrowheads="1"/>
          </p:cNvSpPr>
          <p:nvPr/>
        </p:nvSpPr>
        <p:spPr bwMode="auto">
          <a:xfrm>
            <a:off x="271686" y="1341562"/>
            <a:ext cx="9213850" cy="3240360"/>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集積された事例から見えてきた知見などを中心に、深く分析することが必要な事項について、テーマを選定し、分析を行うことにより再発防止策等を取りまとめている。</a:t>
            </a: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「テーマに沿った分析」は、次の４つの視点を踏まえて行う。</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7216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noChangeArrowheads="1"/>
          </p:cNvSpPr>
          <p:nvPr/>
        </p:nvSpPr>
        <p:spPr bwMode="auto">
          <a:xfrm>
            <a:off x="466725" y="1349375"/>
            <a:ext cx="8972550" cy="1303338"/>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buFont typeface="+mj-ea"/>
              <a:buAutoNum type="circleNumDbPlain"/>
            </a:pPr>
            <a:r>
              <a:rPr lang="ja-JP" altLang="en-US" sz="1800" b="1" dirty="0">
                <a:latin typeface="HG丸ｺﾞｼｯｸM-PRO" panose="020F0600000000000000" pitchFamily="50" charset="-128"/>
                <a:ea typeface="HG丸ｺﾞｼｯｸM-PRO" panose="020F0600000000000000" pitchFamily="50" charset="-128"/>
              </a:rPr>
              <a:t>集積された事例を通して分析を行う視点</a:t>
            </a:r>
          </a:p>
          <a:p>
            <a:pPr eaLnBrk="1" hangingPunct="1">
              <a:buFontTx/>
              <a:buNone/>
            </a:pPr>
            <a:r>
              <a:rPr lang="ja-JP" altLang="en-US" sz="1800" dirty="0">
                <a:latin typeface="HG丸ｺﾞｼｯｸM-PRO" panose="020F0600000000000000" pitchFamily="50" charset="-128"/>
                <a:ea typeface="HG丸ｺﾞｼｯｸM-PRO" panose="020F0600000000000000" pitchFamily="50" charset="-128"/>
              </a:rPr>
              <a:t>個々の事例について分析された原因分析報告書では明らかにならなかった知見を、集積された事例を通して分析を行うことで明らかにする。また、診療行為に関すること以外にも、様々な角度から分析して共通的な因子を明らかにする。</a:t>
            </a:r>
          </a:p>
        </p:txBody>
      </p:sp>
      <p:sp>
        <p:nvSpPr>
          <p:cNvPr id="40965" name="AutoShape 7"/>
          <p:cNvSpPr>
            <a:spLocks noChangeArrowheads="1"/>
          </p:cNvSpPr>
          <p:nvPr/>
        </p:nvSpPr>
        <p:spPr bwMode="auto">
          <a:xfrm>
            <a:off x="466725" y="2735263"/>
            <a:ext cx="8972550" cy="1071562"/>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lnSpc>
                <a:spcPct val="90000"/>
              </a:lnSpc>
              <a:buFont typeface="+mj-ea"/>
              <a:buAutoNum type="circleNumDbPlain" startAt="2"/>
            </a:pPr>
            <a:r>
              <a:rPr lang="ja-JP" altLang="en-US" sz="1800" b="1" dirty="0">
                <a:latin typeface="HG丸ｺﾞｼｯｸM-PRO" panose="020F0600000000000000" pitchFamily="50" charset="-128"/>
                <a:ea typeface="HG丸ｺﾞｼｯｸM-PRO" panose="020F0600000000000000" pitchFamily="50" charset="-128"/>
              </a:rPr>
              <a:t>実施可能な視点</a:t>
            </a:r>
          </a:p>
          <a:p>
            <a:pPr eaLnBrk="1" hangingPunct="1">
              <a:lnSpc>
                <a:spcPct val="90000"/>
              </a:lnSpc>
              <a:buFontTx/>
              <a:buNone/>
            </a:pPr>
            <a:r>
              <a:rPr lang="ja-JP" altLang="en-US" sz="1800" dirty="0">
                <a:latin typeface="HG丸ｺﾞｼｯｸM-PRO" panose="020F0600000000000000" pitchFamily="50" charset="-128"/>
                <a:ea typeface="HG丸ｺﾞｼｯｸM-PRO" panose="020F0600000000000000" pitchFamily="50" charset="-128"/>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6725" y="3890963"/>
            <a:ext cx="8972550" cy="1303337"/>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buFont typeface="+mj-ea"/>
              <a:buAutoNum type="circleNumDbPlain" startAt="3"/>
            </a:pPr>
            <a:r>
              <a:rPr lang="ja-JP" altLang="en-US" sz="1800" b="1" dirty="0">
                <a:latin typeface="HG丸ｺﾞｼｯｸM-PRO" panose="020F0600000000000000" pitchFamily="50" charset="-128"/>
                <a:ea typeface="HG丸ｺﾞｼｯｸM-PRO" panose="020F0600000000000000" pitchFamily="50" charset="-128"/>
              </a:rPr>
              <a:t>積極的に取り組まれる視点</a:t>
            </a:r>
          </a:p>
          <a:p>
            <a:pP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多くの産科医療関係者が、提供された再発防止に関する情報を積極的に活用して、再発防止に取り組むことが重要である。したがって、「明日、自分たちの分娩機関でも起こるかもしれない」と思えるテーマを取り上げる。</a:t>
            </a:r>
          </a:p>
        </p:txBody>
      </p:sp>
      <p:sp>
        <p:nvSpPr>
          <p:cNvPr id="40967" name="AutoShape 10"/>
          <p:cNvSpPr>
            <a:spLocks noChangeArrowheads="1"/>
          </p:cNvSpPr>
          <p:nvPr/>
        </p:nvSpPr>
        <p:spPr bwMode="auto">
          <a:xfrm>
            <a:off x="466725" y="5278438"/>
            <a:ext cx="8972550" cy="1071562"/>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lnSpc>
                <a:spcPct val="110000"/>
              </a:lnSpc>
              <a:buFont typeface="+mj-ea"/>
              <a:buAutoNum type="circleNumDbPlain" startAt="4"/>
            </a:pPr>
            <a:r>
              <a:rPr lang="ja-JP" altLang="en-US" sz="1800" b="1" dirty="0">
                <a:ea typeface="HG丸ｺﾞｼｯｸM-PRO" panose="020F0600000000000000" pitchFamily="50" charset="-128"/>
              </a:rPr>
              <a:t>妊産婦や病院運営者等においても活用される視点</a:t>
            </a:r>
          </a:p>
          <a:p>
            <a:pPr eaLnBrk="1" hangingPunct="1">
              <a:lnSpc>
                <a:spcPct val="110000"/>
              </a:lnSpc>
              <a:spcBef>
                <a:spcPct val="0"/>
              </a:spcBef>
              <a:buFontTx/>
              <a:buNone/>
            </a:pPr>
            <a:r>
              <a:rPr lang="ja-JP" altLang="en-US" sz="1800" dirty="0">
                <a:ea typeface="HG丸ｺﾞｼｯｸM-PRO" panose="020F0600000000000000" pitchFamily="50" charset="-128"/>
              </a:rPr>
              <a:t>産科医療に直接携わる者だけでなく、妊産婦や病院運営者等も認識することが重要である情報など、産科医療関係者以外にも活用されるテーマを取り上げる。</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11" name="Rectangle 2">
            <a:extLst>
              <a:ext uri="{FF2B5EF4-FFF2-40B4-BE49-F238E27FC236}">
                <a16:creationId xmlns:a16="http://schemas.microsoft.com/office/drawing/2014/main" id="{9F46470B-3AAD-41EF-B0F5-7C1D1685064F}"/>
              </a:ext>
            </a:extLst>
          </p:cNvPr>
          <p:cNvSpPr>
            <a:spLocks noGrp="1" noChangeArrowheads="1"/>
          </p:cNvSpPr>
          <p:nvPr>
            <p:ph type="title"/>
          </p:nvPr>
        </p:nvSpPr>
        <p:spPr>
          <a:xfrm>
            <a:off x="1453098" y="342975"/>
            <a:ext cx="6999807" cy="650725"/>
          </a:xfrm>
        </p:spPr>
        <p:txBody>
          <a:bodyPr/>
          <a:lstStyle/>
          <a:p>
            <a:pPr eaLnBrk="1" hangingPunct="1"/>
            <a:r>
              <a:rPr lang="ja-JP" altLang="en-US" dirty="0"/>
              <a:t>テーマに沿った分析の</a:t>
            </a:r>
            <a:r>
              <a:rPr lang="en-US" altLang="ja-JP" dirty="0"/>
              <a:t>4</a:t>
            </a:r>
            <a:r>
              <a:rPr lang="ja-JP" altLang="en-US" dirty="0"/>
              <a:t>つの視点</a:t>
            </a:r>
          </a:p>
        </p:txBody>
      </p:sp>
      <p:sp>
        <p:nvSpPr>
          <p:cNvPr id="2" name="スライド番号プレースホルダー 1">
            <a:extLst>
              <a:ext uri="{FF2B5EF4-FFF2-40B4-BE49-F238E27FC236}">
                <a16:creationId xmlns:a16="http://schemas.microsoft.com/office/drawing/2014/main" id="{6DE751EF-6E30-4929-9A93-02DA02C92C5D}"/>
              </a:ext>
            </a:extLst>
          </p:cNvPr>
          <p:cNvSpPr>
            <a:spLocks noGrp="1"/>
          </p:cNvSpPr>
          <p:nvPr>
            <p:ph type="sldNum" sz="quarter" idx="12"/>
          </p:nvPr>
        </p:nvSpPr>
        <p:spPr/>
        <p:txBody>
          <a:bodyPr/>
          <a:lstStyle/>
          <a:p>
            <a:pPr>
              <a:defRPr/>
            </a:pPr>
            <a:fld id="{930F64EC-FE0A-4460-B896-894E0E1B6F85}" type="slidenum">
              <a:rPr lang="ja-JP" altLang="en-US" smtClean="0"/>
              <a:pPr>
                <a:defRPr/>
              </a:pPr>
              <a:t>15</a:t>
            </a:fld>
            <a:endParaRPr lang="en-US" altLang="ja-JP" dirty="0"/>
          </a:p>
        </p:txBody>
      </p:sp>
    </p:spTree>
    <p:extLst>
      <p:ext uri="{BB962C8B-B14F-4D97-AF65-F5344CB8AC3E}">
        <p14:creationId xmlns:p14="http://schemas.microsoft.com/office/powerpoint/2010/main" val="173911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4149" y="342975"/>
            <a:ext cx="5034527" cy="650725"/>
          </a:xfrm>
        </p:spPr>
        <p:txBody>
          <a:bodyPr/>
          <a:lstStyle/>
          <a:p>
            <a:pPr eaLnBrk="1" hangingPunct="1"/>
            <a:r>
              <a:rPr lang="ja-JP" altLang="en-US" dirty="0"/>
              <a:t>第</a:t>
            </a:r>
            <a:r>
              <a:rPr lang="en-US" altLang="ja-JP" dirty="0"/>
              <a:t>11</a:t>
            </a:r>
            <a:r>
              <a:rPr lang="ja-JP" altLang="en-US" dirty="0"/>
              <a:t>回報告書のテーマ</a:t>
            </a:r>
          </a:p>
        </p:txBody>
      </p:sp>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a:defRPr/>
            </a:pPr>
            <a:fld id="{930F64EC-FE0A-4460-B896-894E0E1B6F85}" type="slidenum">
              <a:rPr lang="ja-JP" altLang="en-US" smtClean="0"/>
              <a:pPr>
                <a:defRPr/>
              </a:pPr>
              <a:t>16</a:t>
            </a:fld>
            <a:endParaRPr lang="en-US" altLang="ja-JP" dirty="0"/>
          </a:p>
        </p:txBody>
      </p:sp>
      <p:sp>
        <p:nvSpPr>
          <p:cNvPr id="41988" name="AutoShape 3"/>
          <p:cNvSpPr>
            <a:spLocks noChangeArrowheads="1"/>
          </p:cNvSpPr>
          <p:nvPr/>
        </p:nvSpPr>
        <p:spPr bwMode="auto">
          <a:xfrm>
            <a:off x="480218" y="1917626"/>
            <a:ext cx="8943975" cy="3503414"/>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buNone/>
            </a:pPr>
            <a:r>
              <a:rPr lang="ja-JP" altLang="en-US" sz="4000" b="1" dirty="0">
                <a:latin typeface="HG丸ｺﾞｼｯｸM-PRO" panose="020F0600000000000000" pitchFamily="50" charset="-128"/>
                <a:ea typeface="HG丸ｺﾞｼｯｸM-PRO" panose="020F0600000000000000" pitchFamily="50" charset="-128"/>
              </a:rPr>
              <a:t>羊水量の異常について</a:t>
            </a:r>
            <a:endParaRPr lang="en-US" altLang="ja-JP" sz="4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2886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99986" y="342975"/>
            <a:ext cx="2040117" cy="650725"/>
          </a:xfrm>
        </p:spPr>
        <p:txBody>
          <a:bodyPr/>
          <a:lstStyle/>
          <a:p>
            <a:pPr eaLnBrk="1" hangingPunct="1"/>
            <a:r>
              <a:rPr lang="ja-JP" altLang="en-US" dirty="0"/>
              <a:t>はじめに</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17</a:t>
            </a:fld>
            <a:endParaRPr lang="en-US" altLang="ja-JP" dirty="0"/>
          </a:p>
        </p:txBody>
      </p:sp>
      <p:sp>
        <p:nvSpPr>
          <p:cNvPr id="44036" name="AutoShape 3"/>
          <p:cNvSpPr>
            <a:spLocks noChangeArrowheads="1"/>
          </p:cNvSpPr>
          <p:nvPr/>
        </p:nvSpPr>
        <p:spPr bwMode="auto">
          <a:xfrm>
            <a:off x="345281" y="1413570"/>
            <a:ext cx="9213850" cy="4917901"/>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羊水は羊膜腔を満たす液体であり、産生と吸収が絶えず起こることによって羊水量が維持されている。</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羊水過多は全単胎妊娠の１～２％に合併し、羊水過少は全妊娠の１～２％に合併すると言われているが、本制度の補償対象事例においては、羊水量の異常を認めた事例の割合が多い傾向にあると考えられた。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したがって、妊娠中に羊水量の異常が認められた事例について概観し、特徴的な所見や背景について分析することは、産科医療の質の向上に向けて重要であると考えテーマとして取り上げる。</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15538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338323" y="342975"/>
            <a:ext cx="2963446" cy="650725"/>
          </a:xfrm>
        </p:spPr>
        <p:txBody>
          <a:bodyPr/>
          <a:lstStyle/>
          <a:p>
            <a:pPr eaLnBrk="1" hangingPunct="1"/>
            <a:r>
              <a:rPr lang="ja-JP" altLang="en-US" dirty="0"/>
              <a:t>分析対象事例</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18</a:t>
            </a:fld>
            <a:endParaRPr lang="en-US" altLang="ja-JP" dirty="0"/>
          </a:p>
        </p:txBody>
      </p:sp>
      <p:sp>
        <p:nvSpPr>
          <p:cNvPr id="44036" name="AutoShape 3"/>
          <p:cNvSpPr>
            <a:spLocks noChangeArrowheads="1"/>
          </p:cNvSpPr>
          <p:nvPr/>
        </p:nvSpPr>
        <p:spPr bwMode="auto">
          <a:xfrm>
            <a:off x="345281" y="1197546"/>
            <a:ext cx="9213850" cy="5544616"/>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en-US" altLang="ja-JP" sz="2200" dirty="0">
                <a:latin typeface="HG丸ｺﾞｼｯｸM-PRO" panose="020F0600000000000000" pitchFamily="50" charset="-128"/>
                <a:ea typeface="HG丸ｺﾞｼｯｸM-PRO" panose="020F0600000000000000" pitchFamily="50" charset="-128"/>
              </a:rPr>
              <a:t>2019</a:t>
            </a:r>
            <a:r>
              <a:rPr lang="ja-JP" altLang="en-US" sz="2200" dirty="0">
                <a:latin typeface="HG丸ｺﾞｼｯｸM-PRO" panose="020F0600000000000000" pitchFamily="50" charset="-128"/>
                <a:ea typeface="HG丸ｺﾞｼｯｸM-PRO" panose="020F0600000000000000" pitchFamily="50" charset="-128"/>
              </a:rPr>
              <a:t>年</a:t>
            </a:r>
            <a:r>
              <a:rPr lang="en-US" altLang="ja-JP" sz="2200" dirty="0">
                <a:latin typeface="HG丸ｺﾞｼｯｸM-PRO" panose="020F0600000000000000" pitchFamily="50" charset="-128"/>
                <a:ea typeface="HG丸ｺﾞｼｯｸM-PRO" panose="020F0600000000000000" pitchFamily="50" charset="-128"/>
              </a:rPr>
              <a:t>12</a:t>
            </a:r>
            <a:r>
              <a:rPr lang="ja-JP" altLang="en-US" sz="2200" dirty="0">
                <a:latin typeface="HG丸ｺﾞｼｯｸM-PRO" panose="020F0600000000000000" pitchFamily="50" charset="-128"/>
                <a:ea typeface="HG丸ｺﾞｼｯｸM-PRO" panose="020F0600000000000000" pitchFamily="50" charset="-128"/>
              </a:rPr>
              <a:t>月末までに原因分析報告書を児・保護者および分娩機関に送付した</a:t>
            </a:r>
            <a:r>
              <a:rPr lang="en-US" altLang="ja-JP" sz="2200" dirty="0">
                <a:latin typeface="HG丸ｺﾞｼｯｸM-PRO" panose="020F0600000000000000" pitchFamily="50" charset="-128"/>
                <a:ea typeface="HG丸ｺﾞｼｯｸM-PRO" panose="020F0600000000000000" pitchFamily="50" charset="-128"/>
              </a:rPr>
              <a:t>2,527</a:t>
            </a:r>
            <a:r>
              <a:rPr lang="ja-JP" altLang="en-US" sz="2200" dirty="0">
                <a:latin typeface="HG丸ｺﾞｼｯｸM-PRO" panose="020F0600000000000000" pitchFamily="50" charset="-128"/>
                <a:ea typeface="HG丸ｺﾞｼｯｸM-PRO" panose="020F0600000000000000" pitchFamily="50" charset="-128"/>
              </a:rPr>
              <a:t>件のうち、破水まで</a:t>
            </a:r>
            <a:r>
              <a:rPr lang="en-US" altLang="ja-JP" sz="2200" dirty="0">
                <a:latin typeface="HG丸ｺﾞｼｯｸM-PRO" panose="020F0600000000000000" pitchFamily="50" charset="-128"/>
                <a:ea typeface="HG丸ｺﾞｼｯｸM-PRO" panose="020F0600000000000000" pitchFamily="50" charset="-128"/>
              </a:rPr>
              <a:t>AFP</a:t>
            </a:r>
            <a:r>
              <a:rPr lang="ja-JP" altLang="en-US" sz="2200" dirty="0">
                <a:latin typeface="HG丸ｺﾞｼｯｸM-PRO" panose="020F0600000000000000" pitchFamily="50" charset="-128"/>
                <a:ea typeface="HG丸ｺﾞｼｯｸM-PRO" panose="020F0600000000000000" pitchFamily="50" charset="-128"/>
              </a:rPr>
              <a:t>または</a:t>
            </a:r>
            <a:r>
              <a:rPr lang="en-US" altLang="ja-JP" sz="2200" dirty="0">
                <a:latin typeface="HG丸ｺﾞｼｯｸM-PRO" panose="020F0600000000000000" pitchFamily="50" charset="-128"/>
                <a:ea typeface="HG丸ｺﾞｼｯｸM-PRO" panose="020F0600000000000000" pitchFamily="50" charset="-128"/>
              </a:rPr>
              <a:t>AFI</a:t>
            </a:r>
            <a:r>
              <a:rPr lang="ja-JP" altLang="en-US" sz="2200" dirty="0">
                <a:latin typeface="HG丸ｺﾞｼｯｸM-PRO" panose="020F0600000000000000" pitchFamily="50" charset="-128"/>
                <a:ea typeface="HG丸ｺﾞｼｯｸM-PRO" panose="020F0600000000000000" pitchFamily="50" charset="-128"/>
              </a:rPr>
              <a:t>が正常値を逸脱していた事例</a:t>
            </a:r>
            <a:r>
              <a:rPr lang="en-US" altLang="ja-JP" sz="2200" dirty="0">
                <a:latin typeface="HG丸ｺﾞｼｯｸM-PRO" panose="020F0600000000000000" pitchFamily="50" charset="-128"/>
                <a:ea typeface="HG丸ｺﾞｼｯｸM-PRO" panose="020F0600000000000000" pitchFamily="50" charset="-128"/>
              </a:rPr>
              <a:t>90</a:t>
            </a:r>
            <a:r>
              <a:rPr lang="ja-JP" altLang="en-US" sz="2200" dirty="0">
                <a:latin typeface="HG丸ｺﾞｼｯｸM-PRO" panose="020F0600000000000000" pitchFamily="50" charset="-128"/>
                <a:ea typeface="HG丸ｺﾞｼｯｸM-PRO" panose="020F0600000000000000" pitchFamily="50" charset="-128"/>
              </a:rPr>
              <a:t>件と破水まで</a:t>
            </a:r>
            <a:r>
              <a:rPr lang="en-US" altLang="ja-JP" sz="2200" dirty="0">
                <a:latin typeface="HG丸ｺﾞｼｯｸM-PRO" panose="020F0600000000000000" pitchFamily="50" charset="-128"/>
                <a:ea typeface="HG丸ｺﾞｼｯｸM-PRO" panose="020F0600000000000000" pitchFamily="50" charset="-128"/>
              </a:rPr>
              <a:t>AFP</a:t>
            </a:r>
            <a:r>
              <a:rPr lang="ja-JP" altLang="en-US" sz="2200" dirty="0">
                <a:latin typeface="HG丸ｺﾞｼｯｸM-PRO" panose="020F0600000000000000" pitchFamily="50" charset="-128"/>
                <a:ea typeface="HG丸ｺﾞｼｯｸM-PRO" panose="020F0600000000000000" pitchFamily="50" charset="-128"/>
              </a:rPr>
              <a:t>および</a:t>
            </a:r>
            <a:r>
              <a:rPr lang="en-US" altLang="ja-JP" sz="2200" dirty="0">
                <a:latin typeface="HG丸ｺﾞｼｯｸM-PRO" panose="020F0600000000000000" pitchFamily="50" charset="-128"/>
                <a:ea typeface="HG丸ｺﾞｼｯｸM-PRO" panose="020F0600000000000000" pitchFamily="50" charset="-128"/>
              </a:rPr>
              <a:t>AFI</a:t>
            </a:r>
            <a:r>
              <a:rPr lang="ja-JP" altLang="en-US" sz="2200" dirty="0">
                <a:latin typeface="HG丸ｺﾞｼｯｸM-PRO" panose="020F0600000000000000" pitchFamily="50" charset="-128"/>
                <a:ea typeface="HG丸ｺﾞｼｯｸM-PRO" panose="020F0600000000000000" pitchFamily="50" charset="-128"/>
              </a:rPr>
              <a:t>が正常値であった事例</a:t>
            </a:r>
            <a:r>
              <a:rPr lang="en-US" altLang="ja-JP" sz="2200" dirty="0">
                <a:latin typeface="HG丸ｺﾞｼｯｸM-PRO" panose="020F0600000000000000" pitchFamily="50" charset="-128"/>
                <a:ea typeface="HG丸ｺﾞｼｯｸM-PRO" panose="020F0600000000000000" pitchFamily="50" charset="-128"/>
              </a:rPr>
              <a:t>708</a:t>
            </a:r>
            <a:r>
              <a:rPr lang="ja-JP" altLang="en-US" sz="2200" dirty="0">
                <a:latin typeface="HG丸ｺﾞｼｯｸM-PRO" panose="020F0600000000000000" pitchFamily="50" charset="-128"/>
                <a:ea typeface="HG丸ｺﾞｼｯｸM-PRO" panose="020F0600000000000000" pitchFamily="50" charset="-128"/>
              </a:rPr>
              <a:t>件の計</a:t>
            </a:r>
            <a:r>
              <a:rPr lang="en-US" altLang="ja-JP" sz="2200" dirty="0">
                <a:latin typeface="HG丸ｺﾞｼｯｸM-PRO" panose="020F0600000000000000" pitchFamily="50" charset="-128"/>
                <a:ea typeface="HG丸ｺﾞｼｯｸM-PRO" panose="020F0600000000000000" pitchFamily="50" charset="-128"/>
              </a:rPr>
              <a:t>798</a:t>
            </a:r>
            <a:r>
              <a:rPr lang="ja-JP" altLang="en-US" sz="2200" dirty="0">
                <a:latin typeface="HG丸ｺﾞｼｯｸM-PRO" panose="020F0600000000000000" pitchFamily="50" charset="-128"/>
                <a:ea typeface="HG丸ｺﾞｼｯｸM-PRO" panose="020F0600000000000000" pitchFamily="50" charset="-128"/>
              </a:rPr>
              <a:t>件を分析対象とした。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なお、多胎事例は分析対象から除外した。</a:t>
            </a: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分析対象事例</a:t>
            </a:r>
            <a:r>
              <a:rPr lang="en-US" altLang="ja-JP" sz="2200" dirty="0">
                <a:latin typeface="HG丸ｺﾞｼｯｸM-PRO" panose="020F0600000000000000" pitchFamily="50" charset="-128"/>
                <a:ea typeface="HG丸ｺﾞｼｯｸM-PRO" panose="020F0600000000000000" pitchFamily="50" charset="-128"/>
              </a:rPr>
              <a:t>798</a:t>
            </a:r>
            <a:r>
              <a:rPr lang="ja-JP" altLang="en-US" sz="2200" dirty="0">
                <a:latin typeface="HG丸ｺﾞｼｯｸM-PRO" panose="020F0600000000000000" pitchFamily="50" charset="-128"/>
                <a:ea typeface="HG丸ｺﾞｼｯｸM-PRO" panose="020F0600000000000000" pitchFamily="50" charset="-128"/>
              </a:rPr>
              <a:t>件の概要</a:t>
            </a:r>
            <a:r>
              <a:rPr lang="en-US" altLang="ja-JP" sz="2200" dirty="0">
                <a:latin typeface="HG丸ｺﾞｼｯｸM-PRO" panose="020F0600000000000000" pitchFamily="50" charset="-128"/>
                <a:ea typeface="HG丸ｺﾞｼｯｸM-PRO" panose="020F0600000000000000" pitchFamily="50" charset="-128"/>
              </a:rPr>
              <a:t>】</a:t>
            </a: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p:txBody>
      </p:sp>
      <p:graphicFrame>
        <p:nvGraphicFramePr>
          <p:cNvPr id="3" name="表 3">
            <a:extLst>
              <a:ext uri="{FF2B5EF4-FFF2-40B4-BE49-F238E27FC236}">
                <a16:creationId xmlns:a16="http://schemas.microsoft.com/office/drawing/2014/main" id="{225634E5-F9EA-443F-A6B8-B6A7A3582499}"/>
              </a:ext>
            </a:extLst>
          </p:cNvPr>
          <p:cNvGraphicFramePr>
            <a:graphicFrameLocks noGrp="1"/>
          </p:cNvGraphicFramePr>
          <p:nvPr>
            <p:extLst>
              <p:ext uri="{D42A27DB-BD31-4B8C-83A1-F6EECF244321}">
                <p14:modId xmlns:p14="http://schemas.microsoft.com/office/powerpoint/2010/main" val="3715110829"/>
              </p:ext>
            </p:extLst>
          </p:nvPr>
        </p:nvGraphicFramePr>
        <p:xfrm>
          <a:off x="991766" y="4139173"/>
          <a:ext cx="7380820" cy="2377440"/>
        </p:xfrm>
        <a:graphic>
          <a:graphicData uri="http://schemas.openxmlformats.org/drawingml/2006/table">
            <a:tbl>
              <a:tblPr bandRow="1">
                <a:tableStyleId>{125E5076-3810-47DD-B79F-674D7AD40C01}</a:tableStyleId>
              </a:tblPr>
              <a:tblGrid>
                <a:gridCol w="378504">
                  <a:extLst>
                    <a:ext uri="{9D8B030D-6E8A-4147-A177-3AD203B41FA5}">
                      <a16:colId xmlns:a16="http://schemas.microsoft.com/office/drawing/2014/main" val="998453218"/>
                    </a:ext>
                  </a:extLst>
                </a:gridCol>
                <a:gridCol w="7002316">
                  <a:extLst>
                    <a:ext uri="{9D8B030D-6E8A-4147-A177-3AD203B41FA5}">
                      <a16:colId xmlns:a16="http://schemas.microsoft.com/office/drawing/2014/main" val="2058604969"/>
                    </a:ext>
                  </a:extLst>
                </a:gridCol>
              </a:tblGrid>
              <a:tr h="394457">
                <a:tc gridSpan="2">
                  <a:txBody>
                    <a:bodyPr/>
                    <a:lstStyle/>
                    <a:p>
                      <a:r>
                        <a:rPr kumimoji="1" lang="ja-JP" altLang="en-US" sz="2000" b="1" dirty="0">
                          <a:solidFill>
                            <a:schemeClr val="tx1"/>
                          </a:solidFill>
                          <a:latin typeface="+mj-ea"/>
                          <a:ea typeface="+mj-ea"/>
                        </a:rPr>
                        <a:t>「羊水過多」</a:t>
                      </a:r>
                      <a:r>
                        <a:rPr kumimoji="1" lang="ja-JP" altLang="en-US" sz="2000" dirty="0">
                          <a:solidFill>
                            <a:schemeClr val="tx1"/>
                          </a:solidFill>
                          <a:latin typeface="+mj-ea"/>
                          <a:ea typeface="+mj-ea"/>
                        </a:rPr>
                        <a:t>：</a:t>
                      </a:r>
                      <a:r>
                        <a:rPr kumimoji="1" lang="en-US" altLang="ja-JP" sz="2000" dirty="0">
                          <a:solidFill>
                            <a:schemeClr val="tx1"/>
                          </a:solidFill>
                          <a:latin typeface="+mj-ea"/>
                          <a:ea typeface="+mj-ea"/>
                        </a:rPr>
                        <a:t>47</a:t>
                      </a:r>
                      <a:r>
                        <a:rPr kumimoji="1" lang="ja-JP" altLang="en-US" sz="2000" dirty="0">
                          <a:solidFill>
                            <a:schemeClr val="tx1"/>
                          </a:solidFill>
                          <a:latin typeface="+mj-ea"/>
                          <a:ea typeface="+mj-ea"/>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kumimoji="1" lang="ja-JP" altLang="en-US" dirty="0"/>
                    </a:p>
                  </a:txBody>
                  <a:tcPr/>
                </a:tc>
                <a:extLst>
                  <a:ext uri="{0D108BD9-81ED-4DB2-BD59-A6C34878D82A}">
                    <a16:rowId xmlns:a16="http://schemas.microsoft.com/office/drawing/2014/main" val="2012498832"/>
                  </a:ext>
                </a:extLst>
              </a:tr>
              <a:tr h="394457">
                <a:tc>
                  <a:txBody>
                    <a:bodyPr/>
                    <a:lstStyle/>
                    <a:p>
                      <a:endParaRPr kumimoji="1" lang="ja-JP" altLang="en-US" sz="2000">
                        <a:solidFill>
                          <a:schemeClr val="tx1"/>
                        </a:solidFill>
                        <a:latin typeface="+mj-ea"/>
                        <a:ea typeface="+mj-ea"/>
                      </a:endParaRPr>
                    </a:p>
                  </a:txBody>
                  <a:tcPr>
                    <a:lnL w="12700" cap="flat" cmpd="sng" algn="ctr">
                      <a:solidFill>
                        <a:schemeClr val="tx1"/>
                      </a:solidFill>
                      <a:prstDash val="solid"/>
                      <a:round/>
                      <a:headEnd type="none" w="med" len="med"/>
                      <a:tailEnd type="none" w="med" len="med"/>
                    </a:lnL>
                    <a:noFill/>
                  </a:tcPr>
                </a:tc>
                <a:tc>
                  <a:txBody>
                    <a:bodyPr/>
                    <a:lstStyle/>
                    <a:p>
                      <a:r>
                        <a:rPr kumimoji="1" lang="ja-JP" altLang="en-US" sz="1800" dirty="0">
                          <a:solidFill>
                            <a:schemeClr val="tx1"/>
                          </a:solidFill>
                          <a:latin typeface="+mj-ea"/>
                          <a:ea typeface="+mj-ea"/>
                        </a:rPr>
                        <a:t>　破水まで</a:t>
                      </a:r>
                      <a:r>
                        <a:rPr kumimoji="1" lang="en-US" altLang="ja-JP" sz="1800" dirty="0">
                          <a:solidFill>
                            <a:schemeClr val="tx1"/>
                          </a:solidFill>
                          <a:latin typeface="+mj-ea"/>
                          <a:ea typeface="+mj-ea"/>
                        </a:rPr>
                        <a:t>AFP8cm</a:t>
                      </a:r>
                      <a:r>
                        <a:rPr kumimoji="1" lang="ja-JP" altLang="en-US" sz="1800" dirty="0">
                          <a:solidFill>
                            <a:schemeClr val="tx1"/>
                          </a:solidFill>
                          <a:latin typeface="+mj-ea"/>
                          <a:ea typeface="+mj-ea"/>
                        </a:rPr>
                        <a:t>以上または</a:t>
                      </a:r>
                      <a:r>
                        <a:rPr kumimoji="1" lang="en-US" altLang="ja-JP" sz="1800" dirty="0">
                          <a:solidFill>
                            <a:schemeClr val="tx1"/>
                          </a:solidFill>
                          <a:latin typeface="+mj-ea"/>
                          <a:ea typeface="+mj-ea"/>
                        </a:rPr>
                        <a:t>AFI24cm</a:t>
                      </a:r>
                      <a:r>
                        <a:rPr kumimoji="1" lang="ja-JP" altLang="en-US" sz="1800" dirty="0">
                          <a:solidFill>
                            <a:schemeClr val="tx1"/>
                          </a:solidFill>
                          <a:latin typeface="+mj-ea"/>
                          <a:ea typeface="+mj-ea"/>
                        </a:rPr>
                        <a:t>以上を認めた事例</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91086282"/>
                  </a:ext>
                </a:extLst>
              </a:tr>
              <a:tr h="394457">
                <a:tc gridSpan="2">
                  <a:txBody>
                    <a:bodyPr/>
                    <a:lstStyle/>
                    <a:p>
                      <a:r>
                        <a:rPr kumimoji="1" lang="ja-JP" altLang="en-US" sz="2000" b="1" dirty="0">
                          <a:solidFill>
                            <a:schemeClr val="tx1"/>
                          </a:solidFill>
                          <a:latin typeface="+mj-ea"/>
                          <a:ea typeface="+mj-ea"/>
                        </a:rPr>
                        <a:t>「羊水過少」</a:t>
                      </a:r>
                      <a:r>
                        <a:rPr kumimoji="1" lang="ja-JP" altLang="en-US" sz="2000" dirty="0">
                          <a:solidFill>
                            <a:schemeClr val="tx1"/>
                          </a:solidFill>
                          <a:latin typeface="+mj-ea"/>
                          <a:ea typeface="+mj-ea"/>
                        </a:rPr>
                        <a:t>：</a:t>
                      </a:r>
                      <a:r>
                        <a:rPr kumimoji="1" lang="en-US" altLang="ja-JP" sz="2000" dirty="0">
                          <a:solidFill>
                            <a:schemeClr val="tx1"/>
                          </a:solidFill>
                          <a:latin typeface="+mj-ea"/>
                          <a:ea typeface="+mj-ea"/>
                        </a:rPr>
                        <a:t>43</a:t>
                      </a:r>
                      <a:r>
                        <a:rPr kumimoji="1" lang="ja-JP" altLang="en-US" sz="2000" dirty="0">
                          <a:solidFill>
                            <a:schemeClr val="tx1"/>
                          </a:solidFill>
                          <a:latin typeface="+mj-ea"/>
                          <a:ea typeface="+mj-ea"/>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kumimoji="1" lang="ja-JP" altLang="en-US" dirty="0"/>
                    </a:p>
                  </a:txBody>
                  <a:tcPr/>
                </a:tc>
                <a:extLst>
                  <a:ext uri="{0D108BD9-81ED-4DB2-BD59-A6C34878D82A}">
                    <a16:rowId xmlns:a16="http://schemas.microsoft.com/office/drawing/2014/main" val="2780292075"/>
                  </a:ext>
                </a:extLst>
              </a:tr>
              <a:tr h="394457">
                <a:tc>
                  <a:txBody>
                    <a:bodyPr/>
                    <a:lstStyle/>
                    <a:p>
                      <a:endParaRPr kumimoji="1" lang="ja-JP" altLang="en-US" sz="2000">
                        <a:solidFill>
                          <a:schemeClr val="tx1"/>
                        </a:solidFill>
                        <a:latin typeface="+mj-ea"/>
                        <a:ea typeface="+mj-ea"/>
                      </a:endParaRPr>
                    </a:p>
                  </a:txBody>
                  <a:tcPr>
                    <a:lnL w="12700" cap="flat" cmpd="sng" algn="ctr">
                      <a:solidFill>
                        <a:schemeClr val="tx1"/>
                      </a:solidFill>
                      <a:prstDash val="solid"/>
                      <a:round/>
                      <a:headEnd type="none" w="med" len="med"/>
                      <a:tailEnd type="none" w="med" len="med"/>
                    </a:lnL>
                    <a:noFill/>
                  </a:tcPr>
                </a:tc>
                <a:tc>
                  <a:txBody>
                    <a:bodyPr/>
                    <a:lstStyle/>
                    <a:p>
                      <a:r>
                        <a:rPr kumimoji="1" lang="ja-JP" altLang="en-US" sz="1800" dirty="0">
                          <a:solidFill>
                            <a:schemeClr val="tx1"/>
                          </a:solidFill>
                          <a:latin typeface="+mj-ea"/>
                          <a:ea typeface="+mj-ea"/>
                        </a:rPr>
                        <a:t>　破水まで</a:t>
                      </a:r>
                      <a:r>
                        <a:rPr kumimoji="1" lang="en-US" altLang="ja-JP" sz="1800" dirty="0">
                          <a:solidFill>
                            <a:schemeClr val="tx1"/>
                          </a:solidFill>
                          <a:latin typeface="+mj-ea"/>
                          <a:ea typeface="+mj-ea"/>
                        </a:rPr>
                        <a:t>AFP2cm</a:t>
                      </a:r>
                      <a:r>
                        <a:rPr kumimoji="1" lang="ja-JP" altLang="en-US" sz="1800" dirty="0">
                          <a:solidFill>
                            <a:schemeClr val="tx1"/>
                          </a:solidFill>
                          <a:latin typeface="+mj-ea"/>
                          <a:ea typeface="+mj-ea"/>
                        </a:rPr>
                        <a:t>未満または</a:t>
                      </a:r>
                      <a:r>
                        <a:rPr kumimoji="1" lang="en-US" altLang="ja-JP" sz="1800" dirty="0">
                          <a:solidFill>
                            <a:schemeClr val="tx1"/>
                          </a:solidFill>
                          <a:latin typeface="+mj-ea"/>
                          <a:ea typeface="+mj-ea"/>
                        </a:rPr>
                        <a:t>AFI5cm</a:t>
                      </a:r>
                      <a:r>
                        <a:rPr kumimoji="1" lang="ja-JP" altLang="en-US" sz="1800" dirty="0">
                          <a:solidFill>
                            <a:schemeClr val="tx1"/>
                          </a:solidFill>
                          <a:latin typeface="+mj-ea"/>
                          <a:ea typeface="+mj-ea"/>
                        </a:rPr>
                        <a:t>未満を認めた事例</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3147850"/>
                  </a:ext>
                </a:extLst>
              </a:tr>
              <a:tr h="394457">
                <a:tc gridSpan="2">
                  <a:txBody>
                    <a:bodyPr/>
                    <a:lstStyle/>
                    <a:p>
                      <a:r>
                        <a:rPr kumimoji="1" lang="ja-JP" altLang="en-US" sz="2000" b="1" dirty="0">
                          <a:solidFill>
                            <a:schemeClr val="tx1"/>
                          </a:solidFill>
                          <a:latin typeface="+mj-ea"/>
                          <a:ea typeface="+mj-ea"/>
                        </a:rPr>
                        <a:t>「羊水量の異常なし」</a:t>
                      </a:r>
                      <a:r>
                        <a:rPr kumimoji="1" lang="ja-JP" altLang="en-US" sz="2000" dirty="0">
                          <a:solidFill>
                            <a:schemeClr val="tx1"/>
                          </a:solidFill>
                          <a:latin typeface="+mj-ea"/>
                          <a:ea typeface="+mj-ea"/>
                        </a:rPr>
                        <a:t>：</a:t>
                      </a:r>
                      <a:r>
                        <a:rPr kumimoji="1" lang="en-US" altLang="ja-JP" sz="2000" dirty="0">
                          <a:solidFill>
                            <a:schemeClr val="tx1"/>
                          </a:solidFill>
                          <a:latin typeface="+mj-ea"/>
                          <a:ea typeface="+mj-ea"/>
                        </a:rPr>
                        <a:t>708</a:t>
                      </a:r>
                      <a:r>
                        <a:rPr kumimoji="1" lang="ja-JP" altLang="en-US" sz="2000" dirty="0">
                          <a:solidFill>
                            <a:schemeClr val="tx1"/>
                          </a:solidFill>
                          <a:latin typeface="+mj-ea"/>
                          <a:ea typeface="+mj-ea"/>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kumimoji="1" lang="ja-JP" altLang="en-US" dirty="0"/>
                    </a:p>
                  </a:txBody>
                  <a:tcPr/>
                </a:tc>
                <a:extLst>
                  <a:ext uri="{0D108BD9-81ED-4DB2-BD59-A6C34878D82A}">
                    <a16:rowId xmlns:a16="http://schemas.microsoft.com/office/drawing/2014/main" val="1286113945"/>
                  </a:ext>
                </a:extLst>
              </a:tr>
              <a:tr h="394457">
                <a:tc>
                  <a:txBody>
                    <a:bodyPr/>
                    <a:lstStyle/>
                    <a:p>
                      <a:endParaRPr kumimoji="1" lang="ja-JP" altLang="en-US" sz="20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kumimoji="1" lang="ja-JP" altLang="en-US" sz="1800" dirty="0">
                          <a:solidFill>
                            <a:schemeClr val="tx1"/>
                          </a:solidFill>
                          <a:latin typeface="+mj-ea"/>
                          <a:ea typeface="+mj-ea"/>
                        </a:rPr>
                        <a:t>　破水までの</a:t>
                      </a:r>
                      <a:r>
                        <a:rPr kumimoji="1" lang="en-US" altLang="ja-JP" sz="1800" dirty="0">
                          <a:solidFill>
                            <a:schemeClr val="tx1"/>
                          </a:solidFill>
                          <a:latin typeface="+mj-ea"/>
                          <a:ea typeface="+mj-ea"/>
                        </a:rPr>
                        <a:t>AFP</a:t>
                      </a:r>
                      <a:r>
                        <a:rPr kumimoji="1" lang="ja-JP" altLang="en-US" sz="1800" dirty="0">
                          <a:solidFill>
                            <a:schemeClr val="tx1"/>
                          </a:solidFill>
                          <a:latin typeface="+mj-ea"/>
                          <a:ea typeface="+mj-ea"/>
                        </a:rPr>
                        <a:t>および</a:t>
                      </a:r>
                      <a:r>
                        <a:rPr kumimoji="1" lang="en-US" altLang="ja-JP" sz="1800" dirty="0">
                          <a:solidFill>
                            <a:schemeClr val="tx1"/>
                          </a:solidFill>
                          <a:latin typeface="+mj-ea"/>
                          <a:ea typeface="+mj-ea"/>
                        </a:rPr>
                        <a:t>AFI</a:t>
                      </a:r>
                      <a:r>
                        <a:rPr kumimoji="1" lang="ja-JP" altLang="en-US" sz="1800" dirty="0">
                          <a:solidFill>
                            <a:schemeClr val="tx1"/>
                          </a:solidFill>
                          <a:latin typeface="+mj-ea"/>
                          <a:ea typeface="+mj-ea"/>
                        </a:rPr>
                        <a:t>が正常値であった事例</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0306174"/>
                  </a:ext>
                </a:extLst>
              </a:tr>
            </a:tbl>
          </a:graphicData>
        </a:graphic>
      </p:graphicFrame>
    </p:spTree>
    <p:extLst>
      <p:ext uri="{BB962C8B-B14F-4D97-AF65-F5344CB8AC3E}">
        <p14:creationId xmlns:p14="http://schemas.microsoft.com/office/powerpoint/2010/main" val="53989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ChangeArrowheads="1"/>
          </p:cNvSpPr>
          <p:nvPr/>
        </p:nvSpPr>
        <p:spPr bwMode="auto">
          <a:xfrm>
            <a:off x="271463" y="1260475"/>
            <a:ext cx="9439275" cy="617538"/>
          </a:xfrm>
          <a:prstGeom prst="rect">
            <a:avLst/>
          </a:prstGeom>
          <a:solidFill>
            <a:srgbClr val="FFFFE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高い水準にある日本の周産期医療の課題</a:t>
            </a:r>
          </a:p>
        </p:txBody>
      </p:sp>
      <p:sp>
        <p:nvSpPr>
          <p:cNvPr id="222212" name="AutoShape 4"/>
          <p:cNvSpPr>
            <a:spLocks noChangeArrowheads="1"/>
          </p:cNvSpPr>
          <p:nvPr/>
        </p:nvSpPr>
        <p:spPr bwMode="auto">
          <a:xfrm>
            <a:off x="271463" y="2000250"/>
            <a:ext cx="9399587" cy="1801813"/>
          </a:xfrm>
          <a:prstGeom prst="roundRect">
            <a:avLst>
              <a:gd name="adj" fmla="val 11477"/>
            </a:avLst>
          </a:prstGeom>
          <a:solidFill>
            <a:schemeClr val="bg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現状</a:t>
            </a:r>
            <a:r>
              <a:rPr kumimoji="0" lang="en-US" altLang="ja-JP"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3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過酷な労働環境、医事紛争の増加</a:t>
            </a:r>
            <a:b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○分娩を取扱わない医療機関の増加</a:t>
            </a:r>
            <a:b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○産科医療の地域偏差</a:t>
            </a:r>
            <a:b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○産科医を希望する若手医師の減少</a:t>
            </a:r>
          </a:p>
        </p:txBody>
      </p:sp>
      <p:grpSp>
        <p:nvGrpSpPr>
          <p:cNvPr id="222213" name="Group 5"/>
          <p:cNvGrpSpPr>
            <a:grpSpLocks/>
          </p:cNvGrpSpPr>
          <p:nvPr/>
        </p:nvGrpSpPr>
        <p:grpSpPr bwMode="auto">
          <a:xfrm>
            <a:off x="350838" y="4473575"/>
            <a:ext cx="9240837" cy="1093788"/>
            <a:chOff x="204" y="2590"/>
            <a:chExt cx="5374" cy="817"/>
          </a:xfrm>
        </p:grpSpPr>
        <p:sp>
          <p:nvSpPr>
            <p:cNvPr id="370694" name="Rectangle 6"/>
            <p:cNvSpPr>
              <a:spLocks noChangeArrowheads="1"/>
            </p:cNvSpPr>
            <p:nvPr/>
          </p:nvSpPr>
          <p:spPr bwMode="auto">
            <a:xfrm>
              <a:off x="204"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産科医不足</a:t>
              </a:r>
              <a:br>
                <a:rPr kumimoji="0" lang="ja-JP" altLang="en-US" sz="1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1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の改善</a:t>
              </a:r>
            </a:p>
          </p:txBody>
        </p:sp>
        <p:sp>
          <p:nvSpPr>
            <p:cNvPr id="370695" name="Rectangle 7"/>
            <p:cNvSpPr>
              <a:spLocks noChangeArrowheads="1"/>
            </p:cNvSpPr>
            <p:nvPr/>
          </p:nvSpPr>
          <p:spPr bwMode="auto">
            <a:xfrm>
              <a:off x="3220"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産科医療提供</a:t>
              </a:r>
              <a:br>
                <a:rPr kumimoji="0" lang="ja-JP" altLang="en-US" sz="1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1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体制の確保</a:t>
              </a:r>
            </a:p>
          </p:txBody>
        </p:sp>
      </p:grpSp>
      <p:grpSp>
        <p:nvGrpSpPr>
          <p:cNvPr id="222214" name="Group 8"/>
          <p:cNvGrpSpPr>
            <a:grpSpLocks/>
          </p:cNvGrpSpPr>
          <p:nvPr/>
        </p:nvGrpSpPr>
        <p:grpSpPr bwMode="auto">
          <a:xfrm>
            <a:off x="1169988" y="3879850"/>
            <a:ext cx="7839075" cy="504825"/>
            <a:chOff x="680" y="2227"/>
            <a:chExt cx="4559" cy="318"/>
          </a:xfrm>
        </p:grpSpPr>
        <p:sp>
          <p:nvSpPr>
            <p:cNvPr id="222216" name="AutoShape 9"/>
            <p:cNvSpPr>
              <a:spLocks noChangeArrowheads="1"/>
            </p:cNvSpPr>
            <p:nvPr/>
          </p:nvSpPr>
          <p:spPr bwMode="auto">
            <a:xfrm>
              <a:off x="680" y="2227"/>
              <a:ext cx="1565" cy="318"/>
            </a:xfrm>
            <a:prstGeom prst="downArrow">
              <a:avLst>
                <a:gd name="adj1" fmla="val 71500"/>
                <a:gd name="adj2" fmla="val 62102"/>
              </a:avLst>
            </a:prstGeom>
            <a:solidFill>
              <a:srgbClr val="0000FF"/>
            </a:solidFill>
            <a:ln w="9525">
              <a:noFill/>
              <a:miter lim="800000"/>
              <a:headEnd/>
              <a:tailEnd/>
            </a:ln>
          </p:spPr>
          <p:txBody>
            <a:bodyPr wrap="none" anchor="ctr"/>
            <a:lstStyle/>
            <a:p>
              <a:pPr marL="0" marR="0" lvl="0" indent="0" algn="l" defTabSz="914400" rtl="0" eaLnBrk="0" fontAlgn="base" latinLnBrk="0" hangingPunct="0">
                <a:lnSpc>
                  <a:spcPct val="15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2217" name="AutoShape 10"/>
            <p:cNvSpPr>
              <a:spLocks noChangeArrowheads="1"/>
            </p:cNvSpPr>
            <p:nvPr/>
          </p:nvSpPr>
          <p:spPr bwMode="auto">
            <a:xfrm>
              <a:off x="3674" y="2227"/>
              <a:ext cx="1565" cy="318"/>
            </a:xfrm>
            <a:prstGeom prst="downArrow">
              <a:avLst>
                <a:gd name="adj1" fmla="val 71500"/>
                <a:gd name="adj2" fmla="val 62102"/>
              </a:avLst>
            </a:prstGeom>
            <a:solidFill>
              <a:srgbClr val="0000FF"/>
            </a:solidFill>
            <a:ln w="9525">
              <a:noFill/>
              <a:miter lim="800000"/>
              <a:headEnd/>
              <a:tailEnd/>
            </a:ln>
          </p:spPr>
          <p:txBody>
            <a:bodyPr wrap="none" anchor="ctr"/>
            <a:lstStyle/>
            <a:p>
              <a:pPr marL="0" marR="0" lvl="0" indent="0" algn="l" defTabSz="914400" rtl="0" eaLnBrk="0" fontAlgn="base" latinLnBrk="0" hangingPunct="0">
                <a:lnSpc>
                  <a:spcPct val="15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70699" name="Text Box 11"/>
          <p:cNvSpPr txBox="1">
            <a:spLocks noChangeArrowheads="1"/>
          </p:cNvSpPr>
          <p:nvPr/>
        </p:nvSpPr>
        <p:spPr bwMode="auto">
          <a:xfrm>
            <a:off x="0" y="5561013"/>
            <a:ext cx="9904413" cy="946150"/>
          </a:xfrm>
          <a:prstGeom prst="rect">
            <a:avLst/>
          </a:prstGeom>
          <a:noFill/>
          <a:ln w="9525">
            <a:noFill/>
            <a:miter lim="800000"/>
            <a:headEnd/>
            <a:tailEnd/>
          </a:ln>
          <a:effectLst>
            <a:outerShdw dist="17961" dir="2700000" algn="ctr" rotWithShape="0">
              <a:schemeClr val="tx1"/>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無過失補償の考え方を取り入れた産科医療</a:t>
            </a:r>
            <a:b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分野における補償制度の創設が唱えられた</a:t>
            </a:r>
          </a:p>
        </p:txBody>
      </p:sp>
      <p:sp>
        <p:nvSpPr>
          <p:cNvPr id="12" name="Rectangle 6"/>
          <p:cNvSpPr txBox="1">
            <a:spLocks noGrp="1" noChangeArrowheads="1"/>
          </p:cNvSpPr>
          <p:nvPr/>
        </p:nvSpPr>
        <p:spPr bwMode="auto">
          <a:xfrm>
            <a:off x="7535863" y="6484938"/>
            <a:ext cx="2311400" cy="476250"/>
          </a:xfrm>
          <a:prstGeom prst="rect">
            <a:avLst/>
          </a:prstGeom>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itchFamily="34" charset="0"/>
                <a:ea typeface="ＭＳ Ｐゴシック"/>
                <a:cs typeface="+mn-cs"/>
              </a:rPr>
              <a:t>1</a:t>
            </a:r>
          </a:p>
        </p:txBody>
      </p:sp>
      <p:sp>
        <p:nvSpPr>
          <p:cNvPr id="13" name="Rectangle 4"/>
          <p:cNvSpPr txBox="1">
            <a:spLocks noChangeArrowheads="1"/>
          </p:cNvSpPr>
          <p:nvPr/>
        </p:nvSpPr>
        <p:spPr bwMode="auto">
          <a:xfrm>
            <a:off x="1312653" y="349249"/>
            <a:ext cx="7279105"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rgbClr val="000000"/>
                </a:solidFill>
                <a:effectLst/>
                <a:uLnTx/>
                <a:uFillTx/>
                <a:latin typeface="HG丸ｺﾞｼｯｸM-PRO"/>
                <a:ea typeface="HG丸ｺﾞｼｯｸM-PRO"/>
                <a:cs typeface="+mj-cs"/>
              </a:rPr>
              <a:t>産科医療補償制度創設の背景</a:t>
            </a:r>
          </a:p>
        </p:txBody>
      </p:sp>
    </p:spTree>
    <p:extLst>
      <p:ext uri="{BB962C8B-B14F-4D97-AF65-F5344CB8AC3E}">
        <p14:creationId xmlns:p14="http://schemas.microsoft.com/office/powerpoint/2010/main" val="16182678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338323" y="342975"/>
            <a:ext cx="2963446" cy="650725"/>
          </a:xfrm>
        </p:spPr>
        <p:txBody>
          <a:bodyPr/>
          <a:lstStyle/>
          <a:p>
            <a:pPr eaLnBrk="1" hangingPunct="1"/>
            <a:r>
              <a:rPr lang="ja-JP" altLang="en-US" dirty="0"/>
              <a:t>分析対象事例</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19</a:t>
            </a:fld>
            <a:endParaRPr lang="en-US" altLang="ja-JP" dirty="0"/>
          </a:p>
        </p:txBody>
      </p:sp>
      <p:sp>
        <p:nvSpPr>
          <p:cNvPr id="44036" name="AutoShape 3"/>
          <p:cNvSpPr>
            <a:spLocks noChangeArrowheads="1"/>
          </p:cNvSpPr>
          <p:nvPr/>
        </p:nvSpPr>
        <p:spPr bwMode="auto">
          <a:xfrm>
            <a:off x="345281" y="1125538"/>
            <a:ext cx="9213850" cy="5616624"/>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また、羊水過多や羊水過少の原因は不明なことが多く、以下の事例も重度脳性麻痺を発症していることや、</a:t>
            </a:r>
            <a:r>
              <a:rPr lang="en-US" altLang="ja-JP" sz="2200" dirty="0">
                <a:latin typeface="HG丸ｺﾞｼｯｸM-PRO" panose="020F0600000000000000" pitchFamily="50" charset="-128"/>
                <a:ea typeface="HG丸ｺﾞｼｯｸM-PRO" panose="020F0600000000000000" pitchFamily="50" charset="-128"/>
              </a:rPr>
              <a:t>AFP</a:t>
            </a:r>
            <a:r>
              <a:rPr lang="ja-JP" altLang="en-US" sz="2200" dirty="0">
                <a:latin typeface="HG丸ｺﾞｼｯｸM-PRO" panose="020F0600000000000000" pitchFamily="50" charset="-128"/>
                <a:ea typeface="HG丸ｺﾞｼｯｸM-PRO" panose="020F0600000000000000" pitchFamily="50" charset="-128"/>
              </a:rPr>
              <a:t>や</a:t>
            </a:r>
            <a:r>
              <a:rPr lang="en-US" altLang="ja-JP" sz="2200" dirty="0">
                <a:latin typeface="HG丸ｺﾞｼｯｸM-PRO" panose="020F0600000000000000" pitchFamily="50" charset="-128"/>
                <a:ea typeface="HG丸ｺﾞｼｯｸM-PRO" panose="020F0600000000000000" pitchFamily="50" charset="-128"/>
              </a:rPr>
              <a:t>AFI</a:t>
            </a:r>
            <a:r>
              <a:rPr lang="ja-JP" altLang="en-US" sz="2200" dirty="0">
                <a:latin typeface="HG丸ｺﾞｼｯｸM-PRO" panose="020F0600000000000000" pitchFamily="50" charset="-128"/>
                <a:ea typeface="HG丸ｺﾞｼｯｸM-PRO" panose="020F0600000000000000" pitchFamily="50" charset="-128"/>
              </a:rPr>
              <a:t>などの半定量的評価から羊水過多、羊水過少を診断し管理することは難しく、羊水量の異常の出現時期や程度から妊娠管理や方針を決定する必要があることから、考察を行った。</a:t>
            </a: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考察を行った事例の概要</a:t>
            </a:r>
            <a:r>
              <a:rPr lang="en-US" altLang="ja-JP" sz="2200" dirty="0">
                <a:latin typeface="HG丸ｺﾞｼｯｸM-PRO" panose="020F0600000000000000" pitchFamily="50" charset="-128"/>
                <a:ea typeface="HG丸ｺﾞｼｯｸM-PRO" panose="020F0600000000000000" pitchFamily="50" charset="-128"/>
              </a:rPr>
              <a:t>】</a:t>
            </a: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p:txBody>
      </p:sp>
      <p:graphicFrame>
        <p:nvGraphicFramePr>
          <p:cNvPr id="3" name="表 3">
            <a:extLst>
              <a:ext uri="{FF2B5EF4-FFF2-40B4-BE49-F238E27FC236}">
                <a16:creationId xmlns:a16="http://schemas.microsoft.com/office/drawing/2014/main" id="{371C3EB1-DF24-463F-872A-47C95B152842}"/>
              </a:ext>
            </a:extLst>
          </p:cNvPr>
          <p:cNvGraphicFramePr>
            <a:graphicFrameLocks noGrp="1"/>
          </p:cNvGraphicFramePr>
          <p:nvPr>
            <p:extLst>
              <p:ext uri="{D42A27DB-BD31-4B8C-83A1-F6EECF244321}">
                <p14:modId xmlns:p14="http://schemas.microsoft.com/office/powerpoint/2010/main" val="674903087"/>
              </p:ext>
            </p:extLst>
          </p:nvPr>
        </p:nvGraphicFramePr>
        <p:xfrm>
          <a:off x="833473" y="3816565"/>
          <a:ext cx="8237466" cy="2630357"/>
        </p:xfrm>
        <a:graphic>
          <a:graphicData uri="http://schemas.openxmlformats.org/drawingml/2006/table">
            <a:tbl>
              <a:tblPr bandRow="1">
                <a:tableStyleId>{125E5076-3810-47DD-B79F-674D7AD40C01}</a:tableStyleId>
              </a:tblPr>
              <a:tblGrid>
                <a:gridCol w="208280">
                  <a:extLst>
                    <a:ext uri="{9D8B030D-6E8A-4147-A177-3AD203B41FA5}">
                      <a16:colId xmlns:a16="http://schemas.microsoft.com/office/drawing/2014/main" val="2752363435"/>
                    </a:ext>
                  </a:extLst>
                </a:gridCol>
                <a:gridCol w="8029186">
                  <a:extLst>
                    <a:ext uri="{9D8B030D-6E8A-4147-A177-3AD203B41FA5}">
                      <a16:colId xmlns:a16="http://schemas.microsoft.com/office/drawing/2014/main" val="3659741693"/>
                    </a:ext>
                  </a:extLst>
                </a:gridCol>
              </a:tblGrid>
              <a:tr h="405317">
                <a:tc gridSpan="2">
                  <a:txBody>
                    <a:bodyPr/>
                    <a:lstStyle/>
                    <a:p>
                      <a:r>
                        <a:rPr kumimoji="1" lang="ja-JP" altLang="en-US" sz="2000" b="1" dirty="0">
                          <a:solidFill>
                            <a:schemeClr val="tx1"/>
                          </a:solidFill>
                          <a:latin typeface="+mj-ea"/>
                          <a:ea typeface="+mj-ea"/>
                        </a:rPr>
                        <a:t>破水までの間に</a:t>
                      </a:r>
                      <a:r>
                        <a:rPr kumimoji="1" lang="en-US" altLang="ja-JP" sz="2000" b="1" dirty="0">
                          <a:solidFill>
                            <a:schemeClr val="tx1"/>
                          </a:solidFill>
                          <a:latin typeface="+mj-ea"/>
                          <a:ea typeface="+mj-ea"/>
                        </a:rPr>
                        <a:t>AFP</a:t>
                      </a:r>
                      <a:r>
                        <a:rPr kumimoji="1" lang="ja-JP" altLang="en-US" sz="2000" b="1" dirty="0">
                          <a:solidFill>
                            <a:schemeClr val="tx1"/>
                          </a:solidFill>
                          <a:latin typeface="+mj-ea"/>
                          <a:ea typeface="+mj-ea"/>
                        </a:rPr>
                        <a:t>および</a:t>
                      </a:r>
                      <a:r>
                        <a:rPr kumimoji="1" lang="en-US" altLang="ja-JP" sz="2000" b="1" dirty="0">
                          <a:solidFill>
                            <a:schemeClr val="tx1"/>
                          </a:solidFill>
                          <a:latin typeface="+mj-ea"/>
                          <a:ea typeface="+mj-ea"/>
                        </a:rPr>
                        <a:t>AFI</a:t>
                      </a:r>
                      <a:r>
                        <a:rPr kumimoji="1" lang="ja-JP" altLang="en-US" sz="2000" b="1" dirty="0">
                          <a:solidFill>
                            <a:schemeClr val="tx1"/>
                          </a:solidFill>
                          <a:latin typeface="+mj-ea"/>
                          <a:ea typeface="+mj-ea"/>
                        </a:rPr>
                        <a:t>が正常値となった事例</a:t>
                      </a:r>
                      <a:endParaRPr kumimoji="1" lang="ja-JP" altLang="en-US" sz="20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tc>
                <a:extLst>
                  <a:ext uri="{0D108BD9-81ED-4DB2-BD59-A6C34878D82A}">
                    <a16:rowId xmlns:a16="http://schemas.microsoft.com/office/drawing/2014/main" val="164412814"/>
                  </a:ext>
                </a:extLst>
              </a:tr>
              <a:tr h="451737">
                <a:tc>
                  <a:txBody>
                    <a:bodyPr/>
                    <a:lstStyle/>
                    <a:p>
                      <a:endParaRPr kumimoji="1" lang="ja-JP" altLang="en-US" sz="180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dirty="0">
                          <a:solidFill>
                            <a:schemeClr val="tx1"/>
                          </a:solidFill>
                          <a:latin typeface="+mj-ea"/>
                          <a:ea typeface="+mj-ea"/>
                        </a:rPr>
                        <a:t>・</a:t>
                      </a:r>
                      <a:r>
                        <a:rPr kumimoji="1" lang="en-US" altLang="ja-JP" sz="1800" dirty="0">
                          <a:solidFill>
                            <a:schemeClr val="tx1"/>
                          </a:solidFill>
                          <a:latin typeface="+mj-ea"/>
                          <a:ea typeface="+mj-ea"/>
                        </a:rPr>
                        <a:t>AFP8cm</a:t>
                      </a:r>
                      <a:r>
                        <a:rPr kumimoji="1" lang="ja-JP" altLang="en-US" sz="1800" dirty="0">
                          <a:solidFill>
                            <a:schemeClr val="tx1"/>
                          </a:solidFill>
                          <a:latin typeface="+mj-ea"/>
                          <a:ea typeface="+mj-ea"/>
                        </a:rPr>
                        <a:t>以上または</a:t>
                      </a:r>
                      <a:r>
                        <a:rPr kumimoji="1" lang="en-US" altLang="ja-JP" sz="1800" dirty="0">
                          <a:solidFill>
                            <a:schemeClr val="tx1"/>
                          </a:solidFill>
                          <a:latin typeface="+mj-ea"/>
                          <a:ea typeface="+mj-ea"/>
                        </a:rPr>
                        <a:t>AFI24cm</a:t>
                      </a:r>
                      <a:r>
                        <a:rPr kumimoji="1" lang="ja-JP" altLang="en-US" sz="1800" dirty="0">
                          <a:solidFill>
                            <a:schemeClr val="tx1"/>
                          </a:solidFill>
                          <a:latin typeface="+mj-ea"/>
                          <a:ea typeface="+mj-ea"/>
                        </a:rPr>
                        <a:t>以上を認めたものの、</a:t>
                      </a:r>
                      <a:endParaRPr kumimoji="1" lang="en-US" altLang="ja-JP" sz="1800" dirty="0">
                        <a:solidFill>
                          <a:schemeClr val="tx1"/>
                        </a:solidFill>
                        <a:latin typeface="+mj-ea"/>
                        <a:ea typeface="+mj-ea"/>
                      </a:endParaRPr>
                    </a:p>
                    <a:p>
                      <a:pPr marL="0" indent="269875"/>
                      <a:r>
                        <a:rPr kumimoji="1" lang="ja-JP" altLang="en-US" sz="1800" dirty="0">
                          <a:solidFill>
                            <a:schemeClr val="tx1"/>
                          </a:solidFill>
                          <a:latin typeface="+mj-ea"/>
                          <a:ea typeface="+mj-ea"/>
                        </a:rPr>
                        <a:t>破水までの間に</a:t>
                      </a:r>
                      <a:r>
                        <a:rPr kumimoji="1" lang="en-US" altLang="ja-JP" sz="1800" dirty="0">
                          <a:solidFill>
                            <a:schemeClr val="tx1"/>
                          </a:solidFill>
                          <a:latin typeface="+mj-ea"/>
                          <a:ea typeface="+mj-ea"/>
                        </a:rPr>
                        <a:t>AFP</a:t>
                      </a:r>
                      <a:r>
                        <a:rPr kumimoji="1" lang="ja-JP" altLang="en-US" sz="1800" dirty="0">
                          <a:solidFill>
                            <a:schemeClr val="tx1"/>
                          </a:solidFill>
                          <a:latin typeface="+mj-ea"/>
                          <a:ea typeface="+mj-ea"/>
                        </a:rPr>
                        <a:t>および</a:t>
                      </a:r>
                      <a:r>
                        <a:rPr kumimoji="1" lang="en-US" altLang="ja-JP" sz="1800" dirty="0">
                          <a:solidFill>
                            <a:schemeClr val="tx1"/>
                          </a:solidFill>
                          <a:latin typeface="+mj-ea"/>
                          <a:ea typeface="+mj-ea"/>
                        </a:rPr>
                        <a:t>AFI</a:t>
                      </a:r>
                      <a:r>
                        <a:rPr kumimoji="1" lang="ja-JP" altLang="en-US" sz="1800" dirty="0">
                          <a:solidFill>
                            <a:schemeClr val="tx1"/>
                          </a:solidFill>
                          <a:latin typeface="+mj-ea"/>
                          <a:ea typeface="+mj-ea"/>
                        </a:rPr>
                        <a:t>が正常値となった事例：</a:t>
                      </a:r>
                      <a:r>
                        <a:rPr kumimoji="1" lang="en-US" altLang="ja-JP" sz="1800" dirty="0">
                          <a:solidFill>
                            <a:schemeClr val="tx1"/>
                          </a:solidFill>
                          <a:latin typeface="+mj-ea"/>
                          <a:ea typeface="+mj-ea"/>
                        </a:rPr>
                        <a:t>23</a:t>
                      </a:r>
                      <a:r>
                        <a:rPr kumimoji="1" lang="ja-JP" altLang="en-US" sz="1800" dirty="0">
                          <a:solidFill>
                            <a:schemeClr val="tx1"/>
                          </a:solidFill>
                          <a:latin typeface="+mj-ea"/>
                          <a:ea typeface="+mj-ea"/>
                        </a:rPr>
                        <a:t>件</a:t>
                      </a:r>
                      <a:endParaRPr kumimoji="1" lang="en-US" altLang="ja-JP" sz="1800" dirty="0">
                        <a:solidFill>
                          <a:schemeClr val="tx1"/>
                        </a:solidFill>
                        <a:latin typeface="+mj-ea"/>
                        <a:ea typeface="+mj-ea"/>
                      </a:endParaRPr>
                    </a:p>
                    <a:p>
                      <a:pPr marL="0" indent="0"/>
                      <a:r>
                        <a:rPr kumimoji="1" lang="ja-JP" altLang="en-US" sz="1800" dirty="0">
                          <a:solidFill>
                            <a:schemeClr val="tx1"/>
                          </a:solidFill>
                          <a:latin typeface="+mj-ea"/>
                          <a:ea typeface="+mj-ea"/>
                        </a:rPr>
                        <a:t>・</a:t>
                      </a:r>
                      <a:r>
                        <a:rPr kumimoji="1" lang="en-US" altLang="ja-JP" sz="1800" dirty="0">
                          <a:solidFill>
                            <a:schemeClr val="tx1"/>
                          </a:solidFill>
                          <a:latin typeface="+mj-ea"/>
                          <a:ea typeface="+mj-ea"/>
                        </a:rPr>
                        <a:t>AFP2cm</a:t>
                      </a:r>
                      <a:r>
                        <a:rPr kumimoji="1" lang="ja-JP" altLang="en-US" sz="1800" dirty="0">
                          <a:solidFill>
                            <a:schemeClr val="tx1"/>
                          </a:solidFill>
                          <a:latin typeface="+mj-ea"/>
                          <a:ea typeface="+mj-ea"/>
                        </a:rPr>
                        <a:t>未満または</a:t>
                      </a:r>
                      <a:r>
                        <a:rPr kumimoji="1" lang="en-US" altLang="ja-JP" sz="1800" dirty="0">
                          <a:solidFill>
                            <a:schemeClr val="tx1"/>
                          </a:solidFill>
                          <a:latin typeface="+mj-ea"/>
                          <a:ea typeface="+mj-ea"/>
                        </a:rPr>
                        <a:t>AFI5cm</a:t>
                      </a:r>
                      <a:r>
                        <a:rPr kumimoji="1" lang="ja-JP" altLang="en-US" sz="1800" dirty="0">
                          <a:solidFill>
                            <a:schemeClr val="tx1"/>
                          </a:solidFill>
                          <a:latin typeface="+mj-ea"/>
                          <a:ea typeface="+mj-ea"/>
                        </a:rPr>
                        <a:t>未満を認めたものの、</a:t>
                      </a:r>
                      <a:endParaRPr kumimoji="1" lang="en-US" altLang="ja-JP" sz="1800" dirty="0">
                        <a:solidFill>
                          <a:schemeClr val="tx1"/>
                        </a:solidFill>
                        <a:latin typeface="+mj-ea"/>
                        <a:ea typeface="+mj-ea"/>
                      </a:endParaRPr>
                    </a:p>
                    <a:p>
                      <a:pPr marL="0" indent="269875"/>
                      <a:r>
                        <a:rPr kumimoji="1" lang="ja-JP" altLang="en-US" sz="1800" dirty="0">
                          <a:solidFill>
                            <a:schemeClr val="tx1"/>
                          </a:solidFill>
                          <a:latin typeface="+mj-ea"/>
                          <a:ea typeface="+mj-ea"/>
                        </a:rPr>
                        <a:t>破水までの間に</a:t>
                      </a:r>
                      <a:r>
                        <a:rPr kumimoji="1" lang="en-US" altLang="ja-JP" sz="1800" dirty="0">
                          <a:solidFill>
                            <a:schemeClr val="tx1"/>
                          </a:solidFill>
                          <a:latin typeface="+mj-ea"/>
                          <a:ea typeface="+mj-ea"/>
                        </a:rPr>
                        <a:t>AFP</a:t>
                      </a:r>
                      <a:r>
                        <a:rPr kumimoji="1" lang="ja-JP" altLang="en-US" sz="1800" dirty="0">
                          <a:solidFill>
                            <a:schemeClr val="tx1"/>
                          </a:solidFill>
                          <a:latin typeface="+mj-ea"/>
                          <a:ea typeface="+mj-ea"/>
                        </a:rPr>
                        <a:t>および</a:t>
                      </a:r>
                      <a:r>
                        <a:rPr kumimoji="1" lang="en-US" altLang="ja-JP" sz="1800" dirty="0">
                          <a:solidFill>
                            <a:schemeClr val="tx1"/>
                          </a:solidFill>
                          <a:latin typeface="+mj-ea"/>
                          <a:ea typeface="+mj-ea"/>
                        </a:rPr>
                        <a:t>AFI</a:t>
                      </a:r>
                      <a:r>
                        <a:rPr kumimoji="1" lang="ja-JP" altLang="en-US" sz="1800" dirty="0">
                          <a:solidFill>
                            <a:schemeClr val="tx1"/>
                          </a:solidFill>
                          <a:latin typeface="+mj-ea"/>
                          <a:ea typeface="+mj-ea"/>
                        </a:rPr>
                        <a:t>が正常値となった事例：</a:t>
                      </a:r>
                      <a:r>
                        <a:rPr kumimoji="1" lang="en-US" altLang="ja-JP" sz="1800" dirty="0">
                          <a:solidFill>
                            <a:schemeClr val="tx1"/>
                          </a:solidFill>
                          <a:latin typeface="+mj-ea"/>
                          <a:ea typeface="+mj-ea"/>
                        </a:rPr>
                        <a:t>14</a:t>
                      </a:r>
                      <a:r>
                        <a:rPr kumimoji="1" lang="ja-JP" altLang="en-US" sz="1800" dirty="0">
                          <a:solidFill>
                            <a:schemeClr val="tx1"/>
                          </a:solidFill>
                          <a:latin typeface="+mj-ea"/>
                          <a:ea typeface="+mj-ea"/>
                        </a:rPr>
                        <a:t>件</a:t>
                      </a:r>
                      <a:endParaRPr kumimoji="1" lang="en-US" altLang="ja-JP" sz="1800" dirty="0">
                        <a:solidFill>
                          <a:schemeClr val="tx1"/>
                        </a:solidFill>
                        <a:latin typeface="+mj-ea"/>
                        <a:ea typeface="+mj-ea"/>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24359"/>
                  </a:ext>
                </a:extLst>
              </a:tr>
              <a:tr h="322664">
                <a:tc gridSpan="2">
                  <a:txBody>
                    <a:bodyPr/>
                    <a:lstStyle/>
                    <a:p>
                      <a:r>
                        <a:rPr kumimoji="1" lang="ja-JP" altLang="en-US" sz="2000" b="1" dirty="0">
                          <a:solidFill>
                            <a:schemeClr val="tx1"/>
                          </a:solidFill>
                          <a:latin typeface="+mj-ea"/>
                          <a:ea typeface="+mj-ea"/>
                        </a:rPr>
                        <a:t>破水までの間の</a:t>
                      </a:r>
                      <a:r>
                        <a:rPr kumimoji="1" lang="en-US" altLang="ja-JP" sz="2000" b="1" dirty="0">
                          <a:solidFill>
                            <a:schemeClr val="tx1"/>
                          </a:solidFill>
                          <a:latin typeface="+mj-ea"/>
                          <a:ea typeface="+mj-ea"/>
                        </a:rPr>
                        <a:t>AFP</a:t>
                      </a:r>
                      <a:r>
                        <a:rPr kumimoji="1" lang="ja-JP" altLang="en-US" sz="2000" b="1" dirty="0">
                          <a:solidFill>
                            <a:schemeClr val="tx1"/>
                          </a:solidFill>
                          <a:latin typeface="+mj-ea"/>
                          <a:ea typeface="+mj-ea"/>
                        </a:rPr>
                        <a:t>および</a:t>
                      </a:r>
                      <a:r>
                        <a:rPr kumimoji="1" lang="en-US" altLang="ja-JP" sz="2000" b="1" dirty="0">
                          <a:solidFill>
                            <a:schemeClr val="tx1"/>
                          </a:solidFill>
                          <a:latin typeface="+mj-ea"/>
                          <a:ea typeface="+mj-ea"/>
                        </a:rPr>
                        <a:t>AFI</a:t>
                      </a:r>
                      <a:r>
                        <a:rPr kumimoji="1" lang="ja-JP" altLang="en-US" sz="2000" b="1" dirty="0">
                          <a:solidFill>
                            <a:schemeClr val="tx1"/>
                          </a:solidFill>
                          <a:latin typeface="+mj-ea"/>
                          <a:ea typeface="+mj-ea"/>
                        </a:rPr>
                        <a:t>の記載なしの事例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2000" dirty="0">
                        <a:solidFill>
                          <a:schemeClr val="tx1"/>
                        </a:solidFill>
                        <a:latin typeface="+mj-ea"/>
                        <a:ea typeface="+mj-ea"/>
                      </a:endParaRPr>
                    </a:p>
                  </a:txBody>
                  <a:tcPr/>
                </a:tc>
                <a:extLst>
                  <a:ext uri="{0D108BD9-81ED-4DB2-BD59-A6C34878D82A}">
                    <a16:rowId xmlns:a16="http://schemas.microsoft.com/office/drawing/2014/main" val="3644554806"/>
                  </a:ext>
                </a:extLst>
              </a:tr>
              <a:tr h="451737">
                <a:tc>
                  <a:txBody>
                    <a:bodyPr/>
                    <a:lstStyle/>
                    <a:p>
                      <a:endParaRPr kumimoji="1" lang="ja-JP" altLang="en-US" sz="18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dirty="0">
                          <a:solidFill>
                            <a:schemeClr val="tx1"/>
                          </a:solidFill>
                          <a:latin typeface="+mj-ea"/>
                          <a:ea typeface="+mj-ea"/>
                        </a:rPr>
                        <a:t>・「多い」「少ない」等の評価のみが記載されている事例：</a:t>
                      </a:r>
                      <a:r>
                        <a:rPr kumimoji="1" lang="en-US" altLang="ja-JP" sz="1800" dirty="0">
                          <a:solidFill>
                            <a:schemeClr val="tx1"/>
                          </a:solidFill>
                          <a:latin typeface="+mj-ea"/>
                          <a:ea typeface="+mj-ea"/>
                        </a:rPr>
                        <a:t>130</a:t>
                      </a:r>
                      <a:r>
                        <a:rPr kumimoji="1" lang="ja-JP" altLang="en-US" sz="1800" dirty="0">
                          <a:solidFill>
                            <a:schemeClr val="tx1"/>
                          </a:solidFill>
                          <a:latin typeface="+mj-ea"/>
                          <a:ea typeface="+mj-ea"/>
                        </a:rPr>
                        <a:t>件</a:t>
                      </a:r>
                      <a:endParaRPr kumimoji="1" lang="en-US" altLang="ja-JP" sz="1800" dirty="0">
                        <a:solidFill>
                          <a:schemeClr val="tx1"/>
                        </a:solidFill>
                        <a:latin typeface="+mj-ea"/>
                        <a:ea typeface="+mj-ea"/>
                      </a:endParaRPr>
                    </a:p>
                    <a:p>
                      <a:r>
                        <a:rPr kumimoji="1" lang="ja-JP" altLang="en-US" sz="1800" dirty="0">
                          <a:solidFill>
                            <a:schemeClr val="tx1"/>
                          </a:solidFill>
                          <a:latin typeface="+mj-ea"/>
                          <a:ea typeface="+mj-ea"/>
                        </a:rPr>
                        <a:t>・羊水量の所見が不明の事例：</a:t>
                      </a:r>
                      <a:r>
                        <a:rPr kumimoji="1" lang="en-US" altLang="ja-JP" sz="1800" dirty="0">
                          <a:solidFill>
                            <a:schemeClr val="tx1"/>
                          </a:solidFill>
                          <a:latin typeface="+mj-ea"/>
                          <a:ea typeface="+mj-ea"/>
                        </a:rPr>
                        <a:t>172</a:t>
                      </a:r>
                      <a:r>
                        <a:rPr kumimoji="1" lang="ja-JP" altLang="en-US" sz="1800" dirty="0">
                          <a:solidFill>
                            <a:schemeClr val="tx1"/>
                          </a:solidFill>
                          <a:latin typeface="+mj-ea"/>
                          <a:ea typeface="+mj-ea"/>
                        </a:rPr>
                        <a:t>件</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802638"/>
                  </a:ext>
                </a:extLst>
              </a:tr>
            </a:tbl>
          </a:graphicData>
        </a:graphic>
      </p:graphicFrame>
    </p:spTree>
    <p:extLst>
      <p:ext uri="{BB962C8B-B14F-4D97-AF65-F5344CB8AC3E}">
        <p14:creationId xmlns:p14="http://schemas.microsoft.com/office/powerpoint/2010/main" val="320678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503934" y="368127"/>
            <a:ext cx="4348441" cy="650725"/>
          </a:xfrm>
        </p:spPr>
        <p:txBody>
          <a:bodyPr/>
          <a:lstStyle/>
          <a:p>
            <a:pPr eaLnBrk="1" hangingPunct="1"/>
            <a:r>
              <a:rPr lang="ja-JP" altLang="en-US" dirty="0"/>
              <a:t>分析対象事例の概況</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20</a:t>
            </a:fld>
            <a:endParaRPr lang="en-US" altLang="ja-JP" dirty="0"/>
          </a:p>
        </p:txBody>
      </p:sp>
      <p:sp>
        <p:nvSpPr>
          <p:cNvPr id="44036" name="AutoShape 3"/>
          <p:cNvSpPr>
            <a:spLocks noChangeArrowheads="1"/>
          </p:cNvSpPr>
          <p:nvPr/>
        </p:nvSpPr>
        <p:spPr bwMode="auto">
          <a:xfrm>
            <a:off x="345281" y="1413569"/>
            <a:ext cx="9213850" cy="5087243"/>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分析対象事例（「羊水過多」</a:t>
            </a:r>
            <a:r>
              <a:rPr lang="en-US" altLang="ja-JP" sz="2200" dirty="0">
                <a:solidFill>
                  <a:srgbClr val="000000"/>
                </a:solidFill>
                <a:latin typeface="HG丸ｺﾞｼｯｸM-PRO"/>
                <a:ea typeface="HG丸ｺﾞｼｯｸM-PRO"/>
              </a:rPr>
              <a:t>47</a:t>
            </a:r>
            <a:r>
              <a:rPr lang="ja-JP" altLang="en-US" sz="2200" dirty="0">
                <a:solidFill>
                  <a:srgbClr val="000000"/>
                </a:solidFill>
                <a:latin typeface="HG丸ｺﾞｼｯｸM-PRO"/>
                <a:ea typeface="HG丸ｺﾞｼｯｸM-PRO"/>
              </a:rPr>
              <a:t>件、「羊水過少」</a:t>
            </a:r>
            <a:r>
              <a:rPr lang="en-US" altLang="ja-JP" sz="2200" dirty="0">
                <a:solidFill>
                  <a:srgbClr val="000000"/>
                </a:solidFill>
                <a:latin typeface="HG丸ｺﾞｼｯｸM-PRO"/>
                <a:ea typeface="HG丸ｺﾞｼｯｸM-PRO"/>
              </a:rPr>
              <a:t>43</a:t>
            </a:r>
            <a:r>
              <a:rPr lang="ja-JP" altLang="en-US" sz="2200" dirty="0">
                <a:solidFill>
                  <a:srgbClr val="000000"/>
                </a:solidFill>
                <a:latin typeface="HG丸ｺﾞｼｯｸM-PRO"/>
                <a:ea typeface="HG丸ｺﾞｼｯｸM-PRO"/>
              </a:rPr>
              <a:t>件、「羊水量の異常なし」</a:t>
            </a:r>
            <a:r>
              <a:rPr lang="en-US" altLang="ja-JP" sz="2200" dirty="0">
                <a:solidFill>
                  <a:srgbClr val="000000"/>
                </a:solidFill>
                <a:latin typeface="HG丸ｺﾞｼｯｸM-PRO"/>
                <a:ea typeface="HG丸ｺﾞｼｯｸM-PRO"/>
              </a:rPr>
              <a:t>708</a:t>
            </a:r>
            <a:r>
              <a:rPr lang="ja-JP" altLang="en-US" sz="2200" dirty="0">
                <a:solidFill>
                  <a:srgbClr val="000000"/>
                </a:solidFill>
                <a:latin typeface="HG丸ｺﾞｼｯｸM-PRO"/>
                <a:ea typeface="HG丸ｺﾞｼｯｸM-PRO"/>
              </a:rPr>
              <a:t>件）にみられた背景（「</a:t>
            </a:r>
            <a:r>
              <a:rPr lang="en-US" altLang="ja-JP" sz="2200" dirty="0">
                <a:solidFill>
                  <a:srgbClr val="000000"/>
                </a:solidFill>
                <a:latin typeface="HG丸ｺﾞｼｯｸM-PRO"/>
                <a:ea typeface="HG丸ｺﾞｼｯｸM-PRO"/>
              </a:rPr>
              <a:t>1</a:t>
            </a:r>
            <a:r>
              <a:rPr lang="ja-JP" altLang="en-US" sz="2200" dirty="0">
                <a:solidFill>
                  <a:srgbClr val="000000"/>
                </a:solidFill>
                <a:latin typeface="HG丸ｺﾞｼｯｸM-PRO"/>
                <a:ea typeface="HG丸ｺﾞｼｯｸM-PRO"/>
              </a:rPr>
              <a:t>）～</a:t>
            </a:r>
            <a:r>
              <a:rPr lang="en-US" altLang="ja-JP" sz="2200" dirty="0">
                <a:solidFill>
                  <a:srgbClr val="000000"/>
                </a:solidFill>
                <a:latin typeface="HG丸ｺﾞｼｯｸM-PRO"/>
                <a:ea typeface="HG丸ｺﾞｼｯｸM-PRO"/>
              </a:rPr>
              <a:t>9</a:t>
            </a:r>
            <a:r>
              <a:rPr lang="ja-JP" altLang="en-US" sz="2200" dirty="0">
                <a:solidFill>
                  <a:srgbClr val="000000"/>
                </a:solidFill>
                <a:latin typeface="HG丸ｺﾞｼｯｸM-PRO"/>
                <a:ea typeface="HG丸ｺﾞｼｯｸM-PRO"/>
              </a:rPr>
              <a:t>）」）について、それぞれの項目における割合を比較した。</a:t>
            </a:r>
            <a:endParaRPr lang="en-US" altLang="ja-JP" sz="2200" dirty="0">
              <a:solidFill>
                <a:srgbClr val="000000"/>
              </a:solidFill>
              <a:latin typeface="HG丸ｺﾞｼｯｸM-PRO"/>
              <a:ea typeface="HG丸ｺﾞｼｯｸM-PRO"/>
            </a:endParaRPr>
          </a:p>
          <a:p>
            <a:pPr marL="0" indent="0" eaLnBrk="1" hangingPunct="1">
              <a:lnSpc>
                <a:spcPct val="120000"/>
              </a:lnSpc>
              <a:buNone/>
            </a:pPr>
            <a:endParaRPr lang="en-US" altLang="ja-JP" sz="2200" dirty="0">
              <a:solidFill>
                <a:srgbClr val="000000"/>
              </a:solidFill>
              <a:latin typeface="HG丸ｺﾞｼｯｸM-PRO"/>
              <a:ea typeface="HG丸ｺﾞｼｯｸM-PRO"/>
            </a:endParaRPr>
          </a:p>
          <a:p>
            <a:pPr marL="0" indent="0" eaLnBrk="1" hangingPunct="1">
              <a:lnSpc>
                <a:spcPct val="120000"/>
              </a:lnSpc>
              <a:buNone/>
            </a:pPr>
            <a:endParaRPr lang="en-US" altLang="ja-JP" sz="2200" dirty="0">
              <a:solidFill>
                <a:srgbClr val="000000"/>
              </a:solidFill>
              <a:latin typeface="HG丸ｺﾞｼｯｸM-PRO"/>
              <a:ea typeface="HG丸ｺﾞｼｯｸM-PRO"/>
            </a:endParaRPr>
          </a:p>
          <a:p>
            <a:pPr marL="0" indent="0" eaLnBrk="1" hangingPunct="1">
              <a:lnSpc>
                <a:spcPct val="120000"/>
              </a:lnSpc>
              <a:buNone/>
            </a:pPr>
            <a:endParaRPr lang="en-US" altLang="ja-JP" sz="22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200" dirty="0">
              <a:solidFill>
                <a:srgbClr val="000000"/>
              </a:solidFill>
              <a:latin typeface="HG丸ｺﾞｼｯｸM-PRO"/>
              <a:ea typeface="HG丸ｺﾞｼｯｸM-PRO"/>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7AAEE415-F127-4C5B-899A-FBE85328898E}"/>
              </a:ext>
            </a:extLst>
          </p:cNvPr>
          <p:cNvGraphicFramePr>
            <a:graphicFrameLocks noGrp="1"/>
          </p:cNvGraphicFramePr>
          <p:nvPr>
            <p:extLst>
              <p:ext uri="{D42A27DB-BD31-4B8C-83A1-F6EECF244321}">
                <p14:modId xmlns:p14="http://schemas.microsoft.com/office/powerpoint/2010/main" val="1929408555"/>
              </p:ext>
            </p:extLst>
          </p:nvPr>
        </p:nvGraphicFramePr>
        <p:xfrm>
          <a:off x="991766" y="3069754"/>
          <a:ext cx="7920880" cy="3122672"/>
        </p:xfrm>
        <a:graphic>
          <a:graphicData uri="http://schemas.openxmlformats.org/drawingml/2006/table">
            <a:tbl>
              <a:tblPr firstRow="1" bandRow="1">
                <a:tableStyleId>{5C22544A-7EE6-4342-B048-85BDC9FD1C3A}</a:tableStyleId>
              </a:tblPr>
              <a:tblGrid>
                <a:gridCol w="7920880">
                  <a:extLst>
                    <a:ext uri="{9D8B030D-6E8A-4147-A177-3AD203B41FA5}">
                      <a16:colId xmlns:a16="http://schemas.microsoft.com/office/drawing/2014/main" val="157582406"/>
                    </a:ext>
                  </a:extLst>
                </a:gridCol>
              </a:tblGrid>
              <a:tr h="3122672">
                <a:tc>
                  <a:txBody>
                    <a:bodyPr/>
                    <a:lstStyle/>
                    <a:p>
                      <a:r>
                        <a:rPr kumimoji="1" lang="en-US" altLang="ja-JP" sz="2000" b="0" dirty="0">
                          <a:solidFill>
                            <a:schemeClr val="tx1"/>
                          </a:solidFill>
                          <a:latin typeface="+mj-ea"/>
                          <a:ea typeface="+mj-ea"/>
                        </a:rPr>
                        <a:t>1</a:t>
                      </a:r>
                      <a:r>
                        <a:rPr kumimoji="1" lang="ja-JP" altLang="en-US" sz="2000" b="0" dirty="0">
                          <a:solidFill>
                            <a:schemeClr val="tx1"/>
                          </a:solidFill>
                          <a:latin typeface="+mj-ea"/>
                          <a:ea typeface="+mj-ea"/>
                        </a:rPr>
                        <a:t>）</a:t>
                      </a:r>
                      <a:r>
                        <a:rPr lang="ja-JP" altLang="en-US" sz="2000" b="0" dirty="0">
                          <a:solidFill>
                            <a:srgbClr val="000000"/>
                          </a:solidFill>
                          <a:latin typeface="HG丸ｺﾞｼｯｸM-PRO"/>
                          <a:ea typeface="HG丸ｺﾞｼｯｸM-PRO"/>
                        </a:rPr>
                        <a:t>妊産婦の基本情報</a:t>
                      </a:r>
                      <a:endParaRPr lang="en-US" altLang="ja-JP" sz="2000" b="0" dirty="0">
                        <a:solidFill>
                          <a:srgbClr val="000000"/>
                        </a:solidFill>
                        <a:latin typeface="HG丸ｺﾞｼｯｸM-PRO"/>
                        <a:ea typeface="HG丸ｺﾞｼｯｸM-PRO"/>
                      </a:endParaRPr>
                    </a:p>
                    <a:p>
                      <a:r>
                        <a:rPr lang="en-US" altLang="ja-JP" sz="2000" b="0" dirty="0">
                          <a:solidFill>
                            <a:srgbClr val="000000"/>
                          </a:solidFill>
                          <a:latin typeface="HG丸ｺﾞｼｯｸM-PRO"/>
                          <a:ea typeface="HG丸ｺﾞｼｯｸM-PRO"/>
                        </a:rPr>
                        <a:t>2</a:t>
                      </a:r>
                      <a:r>
                        <a:rPr lang="ja-JP" altLang="en-US" sz="2000" b="0" dirty="0">
                          <a:solidFill>
                            <a:srgbClr val="000000"/>
                          </a:solidFill>
                          <a:latin typeface="HG丸ｺﾞｼｯｸM-PRO"/>
                          <a:ea typeface="HG丸ｺﾞｼｯｸM-PRO"/>
                        </a:rPr>
                        <a:t>）妊娠経過</a:t>
                      </a:r>
                      <a:endParaRPr lang="en-US" altLang="ja-JP" sz="2000" b="0" dirty="0">
                        <a:solidFill>
                          <a:srgbClr val="000000"/>
                        </a:solidFill>
                        <a:latin typeface="HG丸ｺﾞｼｯｸM-PRO"/>
                        <a:ea typeface="HG丸ｺﾞｼｯｸM-PRO"/>
                      </a:endParaRPr>
                    </a:p>
                    <a:p>
                      <a:r>
                        <a:rPr kumimoji="1" lang="en-US" altLang="ja-JP" sz="2000" b="0" dirty="0">
                          <a:solidFill>
                            <a:srgbClr val="000000"/>
                          </a:solidFill>
                          <a:latin typeface="HG丸ｺﾞｼｯｸM-PRO"/>
                          <a:ea typeface="HG丸ｺﾞｼｯｸM-PRO"/>
                        </a:rPr>
                        <a:t>3</a:t>
                      </a:r>
                      <a:r>
                        <a:rPr kumimoji="1" lang="ja-JP" altLang="en-US" sz="2000" b="0" dirty="0">
                          <a:solidFill>
                            <a:srgbClr val="000000"/>
                          </a:solidFill>
                          <a:latin typeface="HG丸ｺﾞｼｯｸM-PRO"/>
                          <a:ea typeface="HG丸ｺﾞｼｯｸM-PRO"/>
                        </a:rPr>
                        <a:t>）</a:t>
                      </a:r>
                      <a:r>
                        <a:rPr lang="ja-JP" altLang="en-US" sz="2000" b="0" dirty="0">
                          <a:solidFill>
                            <a:srgbClr val="000000"/>
                          </a:solidFill>
                          <a:latin typeface="HG丸ｺﾞｼｯｸM-PRO"/>
                          <a:ea typeface="HG丸ｺﾞｼｯｸM-PRO"/>
                        </a:rPr>
                        <a:t>分娩経過</a:t>
                      </a:r>
                      <a:endParaRPr lang="en-US" altLang="ja-JP" sz="2000" b="0" dirty="0">
                        <a:solidFill>
                          <a:srgbClr val="000000"/>
                        </a:solidFill>
                        <a:latin typeface="HG丸ｺﾞｼｯｸM-PRO"/>
                        <a:ea typeface="HG丸ｺﾞｼｯｸM-PRO"/>
                      </a:endParaRPr>
                    </a:p>
                    <a:p>
                      <a:r>
                        <a:rPr kumimoji="1" lang="en-US" altLang="ja-JP" sz="2000" b="0" dirty="0">
                          <a:solidFill>
                            <a:srgbClr val="000000"/>
                          </a:solidFill>
                          <a:latin typeface="HG丸ｺﾞｼｯｸM-PRO"/>
                          <a:ea typeface="HG丸ｺﾞｼｯｸM-PRO"/>
                        </a:rPr>
                        <a:t>4</a:t>
                      </a:r>
                      <a:r>
                        <a:rPr kumimoji="1" lang="ja-JP" altLang="en-US" sz="2000" b="0" dirty="0">
                          <a:solidFill>
                            <a:srgbClr val="000000"/>
                          </a:solidFill>
                          <a:latin typeface="HG丸ｺﾞｼｯｸM-PRO"/>
                          <a:ea typeface="HG丸ｺﾞｼｯｸM-PRO"/>
                        </a:rPr>
                        <a:t>）</a:t>
                      </a:r>
                      <a:r>
                        <a:rPr lang="ja-JP" altLang="en-US" sz="2000" b="0" dirty="0">
                          <a:solidFill>
                            <a:srgbClr val="000000"/>
                          </a:solidFill>
                          <a:latin typeface="HG丸ｺﾞｼｯｸM-PRO"/>
                          <a:ea typeface="HG丸ｺﾞｼｯｸM-PRO"/>
                        </a:rPr>
                        <a:t>胎児付属物所見</a:t>
                      </a:r>
                      <a:endParaRPr lang="en-US" altLang="ja-JP" sz="2000" b="0" dirty="0">
                        <a:solidFill>
                          <a:srgbClr val="000000"/>
                        </a:solidFill>
                        <a:latin typeface="HG丸ｺﾞｼｯｸM-PRO"/>
                        <a:ea typeface="HG丸ｺﾞｼｯｸM-PRO"/>
                      </a:endParaRPr>
                    </a:p>
                    <a:p>
                      <a:r>
                        <a:rPr kumimoji="1" lang="en-US" altLang="ja-JP" sz="2000" b="0" dirty="0">
                          <a:solidFill>
                            <a:srgbClr val="000000"/>
                          </a:solidFill>
                          <a:latin typeface="HG丸ｺﾞｼｯｸM-PRO"/>
                          <a:ea typeface="HG丸ｺﾞｼｯｸM-PRO"/>
                        </a:rPr>
                        <a:t>5</a:t>
                      </a:r>
                      <a:r>
                        <a:rPr kumimoji="1" lang="ja-JP" altLang="en-US" sz="2000" b="0" dirty="0">
                          <a:solidFill>
                            <a:srgbClr val="000000"/>
                          </a:solidFill>
                          <a:latin typeface="HG丸ｺﾞｼｯｸM-PRO"/>
                          <a:ea typeface="HG丸ｺﾞｼｯｸM-PRO"/>
                        </a:rPr>
                        <a:t>）</a:t>
                      </a:r>
                      <a:r>
                        <a:rPr lang="ja-JP" altLang="en-US" sz="2000" b="0" dirty="0">
                          <a:solidFill>
                            <a:srgbClr val="000000"/>
                          </a:solidFill>
                          <a:latin typeface="HG丸ｺﾞｼｯｸM-PRO"/>
                          <a:ea typeface="HG丸ｺﾞｼｯｸM-PRO"/>
                        </a:rPr>
                        <a:t>新生児所見</a:t>
                      </a:r>
                      <a:endParaRPr kumimoji="1" lang="ja-JP" altLang="en-US" sz="2000" b="0" dirty="0">
                        <a:solidFill>
                          <a:schemeClr val="tx1"/>
                        </a:solidFill>
                        <a:latin typeface="+mj-ea"/>
                        <a:ea typeface="+mj-ea"/>
                      </a:endParaRPr>
                    </a:p>
                    <a:p>
                      <a:pPr marL="449263" indent="-449263"/>
                      <a:r>
                        <a:rPr kumimoji="1" lang="en-US" altLang="ja-JP" sz="2000" b="0" dirty="0">
                          <a:solidFill>
                            <a:schemeClr val="tx1"/>
                          </a:solidFill>
                          <a:latin typeface="+mj-ea"/>
                          <a:ea typeface="+mj-ea"/>
                        </a:rPr>
                        <a:t>6</a:t>
                      </a:r>
                      <a:r>
                        <a:rPr kumimoji="1" lang="ja-JP" altLang="en-US" sz="2000" b="0" dirty="0">
                          <a:solidFill>
                            <a:schemeClr val="tx1"/>
                          </a:solidFill>
                          <a:latin typeface="+mj-ea"/>
                          <a:ea typeface="+mj-ea"/>
                        </a:rPr>
                        <a:t>）</a:t>
                      </a:r>
                      <a:r>
                        <a:rPr lang="ja-JP" altLang="en-US" sz="2000" b="0" dirty="0">
                          <a:solidFill>
                            <a:srgbClr val="000000"/>
                          </a:solidFill>
                          <a:latin typeface="HG丸ｺﾞｼｯｸM-PRO"/>
                          <a:ea typeface="HG丸ｺﾞｼｯｸM-PRO"/>
                        </a:rPr>
                        <a:t>原因分析委員会による補償申請までの頭部画像所見</a:t>
                      </a:r>
                      <a:endParaRPr lang="en-US" altLang="ja-JP" sz="2000" b="0" dirty="0">
                        <a:solidFill>
                          <a:srgbClr val="000000"/>
                        </a:solidFill>
                        <a:latin typeface="HG丸ｺﾞｼｯｸM-PRO"/>
                        <a:ea typeface="HG丸ｺﾞｼｯｸM-PRO"/>
                      </a:endParaRPr>
                    </a:p>
                    <a:p>
                      <a:r>
                        <a:rPr kumimoji="1" lang="en-US" altLang="ja-JP" sz="2000" b="0" dirty="0">
                          <a:solidFill>
                            <a:srgbClr val="000000"/>
                          </a:solidFill>
                          <a:latin typeface="HG丸ｺﾞｼｯｸM-PRO"/>
                          <a:ea typeface="HG丸ｺﾞｼｯｸM-PRO"/>
                        </a:rPr>
                        <a:t>7</a:t>
                      </a:r>
                      <a:r>
                        <a:rPr kumimoji="1" lang="ja-JP" altLang="en-US" sz="2000" b="0" dirty="0">
                          <a:solidFill>
                            <a:srgbClr val="000000"/>
                          </a:solidFill>
                          <a:latin typeface="HG丸ｺﾞｼｯｸM-PRO"/>
                          <a:ea typeface="HG丸ｺﾞｼｯｸM-PRO"/>
                        </a:rPr>
                        <a:t>）</a:t>
                      </a:r>
                      <a:r>
                        <a:rPr lang="ja-JP" altLang="en-US" sz="2000" b="0" dirty="0">
                          <a:solidFill>
                            <a:srgbClr val="000000"/>
                          </a:solidFill>
                          <a:latin typeface="HG丸ｺﾞｼｯｸM-PRO"/>
                          <a:ea typeface="HG丸ｺﾞｼｯｸM-PRO"/>
                        </a:rPr>
                        <a:t>脳性麻痺発症の主たる原因</a:t>
                      </a:r>
                      <a:endParaRPr lang="en-US" altLang="ja-JP" sz="2000" b="0" dirty="0">
                        <a:solidFill>
                          <a:srgbClr val="000000"/>
                        </a:solidFill>
                        <a:latin typeface="HG丸ｺﾞｼｯｸM-PRO"/>
                        <a:ea typeface="HG丸ｺﾞｼｯｸM-PRO"/>
                      </a:endParaRPr>
                    </a:p>
                    <a:p>
                      <a:pPr marL="449263" indent="-449263"/>
                      <a:r>
                        <a:rPr kumimoji="1" lang="en-US" altLang="ja-JP" sz="2000" b="0" dirty="0">
                          <a:solidFill>
                            <a:srgbClr val="000000"/>
                          </a:solidFill>
                          <a:latin typeface="HG丸ｺﾞｼｯｸM-PRO"/>
                          <a:ea typeface="HG丸ｺﾞｼｯｸM-PRO"/>
                        </a:rPr>
                        <a:t>8</a:t>
                      </a:r>
                      <a:r>
                        <a:rPr kumimoji="1" lang="ja-JP" altLang="en-US" sz="2000" b="0" dirty="0">
                          <a:solidFill>
                            <a:srgbClr val="000000"/>
                          </a:solidFill>
                          <a:latin typeface="HG丸ｺﾞｼｯｸM-PRO"/>
                          <a:ea typeface="HG丸ｺﾞｼｯｸM-PRO"/>
                        </a:rPr>
                        <a:t>）</a:t>
                      </a:r>
                      <a:r>
                        <a:rPr lang="ja-JP" altLang="en-US" sz="2000" b="0" dirty="0">
                          <a:solidFill>
                            <a:srgbClr val="000000"/>
                          </a:solidFill>
                          <a:latin typeface="HG丸ｺﾞｼｯｸM-PRO"/>
                          <a:ea typeface="HG丸ｺﾞｼｯｸM-PRO"/>
                        </a:rPr>
                        <a:t>原因分析委員会による胎児心拍数陣痛図の判読所見</a:t>
                      </a:r>
                      <a:endParaRPr lang="en-US" altLang="ja-JP" sz="2000" b="0" dirty="0">
                        <a:solidFill>
                          <a:srgbClr val="000000"/>
                        </a:solidFill>
                        <a:latin typeface="HG丸ｺﾞｼｯｸM-PRO"/>
                        <a:ea typeface="HG丸ｺﾞｼｯｸM-PRO"/>
                      </a:endParaRPr>
                    </a:p>
                    <a:p>
                      <a:r>
                        <a:rPr kumimoji="1" lang="en-US" altLang="ja-JP" sz="2000" b="0" dirty="0">
                          <a:solidFill>
                            <a:srgbClr val="000000"/>
                          </a:solidFill>
                          <a:latin typeface="HG丸ｺﾞｼｯｸM-PRO"/>
                          <a:ea typeface="HG丸ｺﾞｼｯｸM-PRO"/>
                        </a:rPr>
                        <a:t>9</a:t>
                      </a:r>
                      <a:r>
                        <a:rPr kumimoji="1" lang="ja-JP" altLang="en-US" sz="2000" b="0" dirty="0">
                          <a:solidFill>
                            <a:srgbClr val="000000"/>
                          </a:solidFill>
                          <a:latin typeface="HG丸ｺﾞｼｯｸM-PRO"/>
                          <a:ea typeface="HG丸ｺﾞｼｯｸM-PRO"/>
                        </a:rPr>
                        <a:t>）</a:t>
                      </a:r>
                      <a:r>
                        <a:rPr lang="ja-JP" altLang="en-US" sz="2000" b="0" dirty="0">
                          <a:solidFill>
                            <a:srgbClr val="000000"/>
                          </a:solidFill>
                          <a:latin typeface="HG丸ｺﾞｼｯｸM-PRO"/>
                          <a:ea typeface="HG丸ｺﾞｼｯｸM-PRO"/>
                        </a:rPr>
                        <a:t>羊水量の異常出現時期</a:t>
                      </a:r>
                      <a:endParaRPr kumimoji="1" lang="ja-JP" altLang="en-US" sz="2000" b="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243212"/>
                  </a:ext>
                </a:extLst>
              </a:tr>
            </a:tbl>
          </a:graphicData>
        </a:graphic>
      </p:graphicFrame>
    </p:spTree>
    <p:extLst>
      <p:ext uri="{BB962C8B-B14F-4D97-AF65-F5344CB8AC3E}">
        <p14:creationId xmlns:p14="http://schemas.microsoft.com/office/powerpoint/2010/main" val="218219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121161"/>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妊産婦の基本情報においては、「羊水過多」および「羊水過少」に特徴的な背景はみられなかった。</a:t>
            </a:r>
            <a:endParaRPr lang="ja-JP" altLang="en-US"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21</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1</a:t>
            </a:r>
            <a:r>
              <a:rPr lang="ja-JP" altLang="en-US" sz="2400" dirty="0"/>
              <a:t>）妊産婦の基本情報</a:t>
            </a:r>
          </a:p>
        </p:txBody>
      </p:sp>
    </p:spTree>
    <p:extLst>
      <p:ext uri="{BB962C8B-B14F-4D97-AF65-F5344CB8AC3E}">
        <p14:creationId xmlns:p14="http://schemas.microsoft.com/office/powerpoint/2010/main" val="3425271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121161"/>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胎児超音波断層法所見において、胎児形態異常ありの事例のうち消化管の異常が認められた事例は、「羊水過多」</a:t>
            </a:r>
            <a:r>
              <a:rPr lang="en-US" altLang="ja-JP" sz="2000" dirty="0">
                <a:latin typeface="HG丸ｺﾞｼｯｸM-PRO" panose="020F0600000000000000" pitchFamily="50" charset="-128"/>
                <a:ea typeface="HG丸ｺﾞｼｯｸM-PRO" panose="020F0600000000000000" pitchFamily="50" charset="-128"/>
              </a:rPr>
              <a:t>14</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29.8</a:t>
            </a:r>
            <a:r>
              <a:rPr lang="ja-JP" altLang="en-US" sz="2000" dirty="0">
                <a:latin typeface="HG丸ｺﾞｼｯｸM-PRO" panose="020F0600000000000000" pitchFamily="50" charset="-128"/>
                <a:ea typeface="HG丸ｺﾞｼｯｸM-PRO" panose="020F0600000000000000" pitchFamily="50" charset="-128"/>
              </a:rPr>
              <a:t>％）、「羊水量の異常なし」６件（</a:t>
            </a:r>
            <a:r>
              <a:rPr lang="en-US" altLang="ja-JP" sz="2000" dirty="0">
                <a:latin typeface="HG丸ｺﾞｼｯｸM-PRO" panose="020F0600000000000000" pitchFamily="50" charset="-128"/>
                <a:ea typeface="HG丸ｺﾞｼｯｸM-PRO" panose="020F0600000000000000" pitchFamily="50" charset="-128"/>
              </a:rPr>
              <a:t>0.8</a:t>
            </a:r>
            <a:r>
              <a:rPr lang="ja-JP" altLang="en-US" sz="2000" dirty="0">
                <a:latin typeface="HG丸ｺﾞｼｯｸM-PRO" panose="020F0600000000000000" pitchFamily="50" charset="-128"/>
                <a:ea typeface="HG丸ｺﾞｼｯｸM-PRO" panose="020F0600000000000000" pitchFamily="50" charset="-128"/>
              </a:rPr>
              <a:t>％）であり、「羊水量の異常なし」と比較して「羊水過多」に多い傾向であった。</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胎児超音波断層法所見において、胎児体重基準値－</a:t>
            </a:r>
            <a:r>
              <a:rPr lang="en-US" altLang="ja-JP" sz="2000" dirty="0">
                <a:latin typeface="HG丸ｺﾞｼｯｸM-PRO" panose="020F0600000000000000" pitchFamily="50" charset="-128"/>
                <a:ea typeface="HG丸ｺﾞｼｯｸM-PRO" panose="020F0600000000000000" pitchFamily="50" charset="-128"/>
              </a:rPr>
              <a:t>1.5SD</a:t>
            </a:r>
            <a:r>
              <a:rPr lang="ja-JP" altLang="en-US" sz="2000" dirty="0">
                <a:latin typeface="HG丸ｺﾞｼｯｸM-PRO" panose="020F0600000000000000" pitchFamily="50" charset="-128"/>
                <a:ea typeface="HG丸ｺﾞｼｯｸM-PRO" panose="020F0600000000000000" pitchFamily="50" charset="-128"/>
              </a:rPr>
              <a:t>未満が認められた事例は、「羊水過少」９件（</a:t>
            </a:r>
            <a:r>
              <a:rPr lang="en-US" altLang="ja-JP" sz="2000" dirty="0">
                <a:latin typeface="HG丸ｺﾞｼｯｸM-PRO" panose="020F0600000000000000" pitchFamily="50" charset="-128"/>
                <a:ea typeface="HG丸ｺﾞｼｯｸM-PRO" panose="020F0600000000000000" pitchFamily="50" charset="-128"/>
              </a:rPr>
              <a:t>20.9</a:t>
            </a:r>
            <a:r>
              <a:rPr lang="ja-JP" altLang="en-US" sz="2000" dirty="0">
                <a:latin typeface="HG丸ｺﾞｼｯｸM-PRO" panose="020F0600000000000000" pitchFamily="50" charset="-128"/>
                <a:ea typeface="HG丸ｺﾞｼｯｸM-PRO" panose="020F0600000000000000" pitchFamily="50" charset="-128"/>
              </a:rPr>
              <a:t>％）、「羊水量の異常なし」</a:t>
            </a:r>
            <a:r>
              <a:rPr lang="en-US" altLang="ja-JP" sz="2000" dirty="0">
                <a:latin typeface="HG丸ｺﾞｼｯｸM-PRO" panose="020F0600000000000000" pitchFamily="50" charset="-128"/>
                <a:ea typeface="HG丸ｺﾞｼｯｸM-PRO" panose="020F0600000000000000" pitchFamily="50" charset="-128"/>
              </a:rPr>
              <a:t>78</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11.0</a:t>
            </a:r>
            <a:r>
              <a:rPr lang="ja-JP" altLang="en-US" sz="2000" dirty="0">
                <a:latin typeface="HG丸ｺﾞｼｯｸM-PRO" panose="020F0600000000000000" pitchFamily="50" charset="-128"/>
                <a:ea typeface="HG丸ｺﾞｼｯｸM-PRO" panose="020F0600000000000000" pitchFamily="50" charset="-128"/>
              </a:rPr>
              <a:t>％）、また、臍帯異常ありのうち臍帯血流異常を認めた事例は、「羊水過少」４件（</a:t>
            </a:r>
            <a:r>
              <a:rPr lang="en-US" altLang="ja-JP" sz="2000" dirty="0">
                <a:latin typeface="HG丸ｺﾞｼｯｸM-PRO" panose="020F0600000000000000" pitchFamily="50" charset="-128"/>
                <a:ea typeface="HG丸ｺﾞｼｯｸM-PRO" panose="020F0600000000000000" pitchFamily="50" charset="-128"/>
              </a:rPr>
              <a:t>9.3</a:t>
            </a:r>
            <a:r>
              <a:rPr lang="ja-JP" altLang="en-US" sz="2000" dirty="0">
                <a:latin typeface="HG丸ｺﾞｼｯｸM-PRO" panose="020F0600000000000000" pitchFamily="50" charset="-128"/>
                <a:ea typeface="HG丸ｺﾞｼｯｸM-PRO" panose="020F0600000000000000" pitchFamily="50" charset="-128"/>
              </a:rPr>
              <a:t>％）、「羊水量の異常なし」</a:t>
            </a:r>
            <a:r>
              <a:rPr lang="en-US" altLang="ja-JP" sz="2000" dirty="0">
                <a:latin typeface="HG丸ｺﾞｼｯｸM-PRO" panose="020F0600000000000000" pitchFamily="50" charset="-128"/>
                <a:ea typeface="HG丸ｺﾞｼｯｸM-PRO" panose="020F0600000000000000" pitchFamily="50" charset="-128"/>
              </a:rPr>
              <a:t>32</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4.5</a:t>
            </a:r>
            <a:r>
              <a:rPr lang="ja-JP" altLang="en-US" sz="2000" dirty="0">
                <a:latin typeface="HG丸ｺﾞｼｯｸM-PRO" panose="020F0600000000000000" pitchFamily="50" charset="-128"/>
                <a:ea typeface="HG丸ｺﾞｼｯｸM-PRO" panose="020F0600000000000000" pitchFamily="50" charset="-128"/>
              </a:rPr>
              <a:t>％）であり、それぞれ「羊水量の異常なし」と比較して「羊水過少」に多い傾向であった。</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22</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2</a:t>
            </a:r>
            <a:r>
              <a:rPr lang="ja-JP" altLang="en-US" sz="2400" dirty="0"/>
              <a:t>）妊娠経過①</a:t>
            </a:r>
          </a:p>
        </p:txBody>
      </p:sp>
    </p:spTree>
    <p:extLst>
      <p:ext uri="{BB962C8B-B14F-4D97-AF65-F5344CB8AC3E}">
        <p14:creationId xmlns:p14="http://schemas.microsoft.com/office/powerpoint/2010/main" val="373570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23</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94893"/>
            <a:ext cx="9475685" cy="5619277"/>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ja-JP" altLang="en-US"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p>
          <a:p>
            <a:pPr algn="l"/>
            <a:r>
              <a:rPr lang="en-US" altLang="ja-JP" sz="2400" dirty="0"/>
              <a:t>2</a:t>
            </a:r>
            <a:r>
              <a:rPr lang="ja-JP" altLang="en-US" sz="2400" dirty="0"/>
              <a:t>）妊娠経過②</a:t>
            </a:r>
          </a:p>
        </p:txBody>
      </p:sp>
      <p:pic>
        <p:nvPicPr>
          <p:cNvPr id="6" name="図 5">
            <a:extLst>
              <a:ext uri="{FF2B5EF4-FFF2-40B4-BE49-F238E27FC236}">
                <a16:creationId xmlns:a16="http://schemas.microsoft.com/office/drawing/2014/main" id="{A122EB00-2989-4636-8B5C-BC5DDCE8265B}"/>
              </a:ext>
            </a:extLst>
          </p:cNvPr>
          <p:cNvPicPr>
            <a:picLocks noChangeAspect="1"/>
          </p:cNvPicPr>
          <p:nvPr/>
        </p:nvPicPr>
        <p:blipFill>
          <a:blip r:embed="rId3"/>
          <a:stretch>
            <a:fillRect/>
          </a:stretch>
        </p:blipFill>
        <p:spPr>
          <a:xfrm>
            <a:off x="780258" y="1514536"/>
            <a:ext cx="8155748" cy="4986277"/>
          </a:xfrm>
          <a:prstGeom prst="rect">
            <a:avLst/>
          </a:prstGeom>
          <a:solidFill>
            <a:schemeClr val="bg1"/>
          </a:solidFill>
        </p:spPr>
      </p:pic>
      <p:sp>
        <p:nvSpPr>
          <p:cNvPr id="7" name="テキスト ボックス 6">
            <a:extLst>
              <a:ext uri="{FF2B5EF4-FFF2-40B4-BE49-F238E27FC236}">
                <a16:creationId xmlns:a16="http://schemas.microsoft.com/office/drawing/2014/main" id="{9650D663-D6AB-4F9B-87D0-0C00A8D522CF}"/>
              </a:ext>
            </a:extLst>
          </p:cNvPr>
          <p:cNvSpPr txBox="1"/>
          <p:nvPr/>
        </p:nvSpPr>
        <p:spPr>
          <a:xfrm>
            <a:off x="802814" y="1151842"/>
            <a:ext cx="7245735" cy="369332"/>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表</a:t>
            </a:r>
            <a:r>
              <a:rPr kumimoji="1" lang="en-US" altLang="ja-JP" dirty="0">
                <a:latin typeface="+mj-ea"/>
                <a:ea typeface="+mj-ea"/>
              </a:rPr>
              <a:t>3-Ⅲ-2</a:t>
            </a:r>
            <a:r>
              <a:rPr kumimoji="1" lang="ja-JP" altLang="en-US" dirty="0">
                <a:latin typeface="+mj-ea"/>
                <a:ea typeface="+mj-ea"/>
              </a:rPr>
              <a:t>　</a:t>
            </a:r>
            <a:r>
              <a:rPr lang="ja-JP" altLang="en-US" dirty="0">
                <a:latin typeface="+mj-ea"/>
                <a:ea typeface="+mj-ea"/>
              </a:rPr>
              <a:t>分析対象事例にみられた背景（妊娠経過）</a:t>
            </a:r>
            <a:r>
              <a:rPr lang="en-US" altLang="ja-JP" dirty="0">
                <a:latin typeface="+mj-ea"/>
                <a:ea typeface="+mj-ea"/>
              </a:rPr>
              <a:t>】</a:t>
            </a:r>
            <a:r>
              <a:rPr lang="ja-JP" altLang="en-US" dirty="0">
                <a:latin typeface="+mj-ea"/>
                <a:ea typeface="+mj-ea"/>
              </a:rPr>
              <a:t>抜粋</a:t>
            </a:r>
            <a:endParaRPr kumimoji="1" lang="ja-JP" altLang="en-US" dirty="0">
              <a:latin typeface="+mj-ea"/>
              <a:ea typeface="+mj-ea"/>
            </a:endParaRPr>
          </a:p>
        </p:txBody>
      </p:sp>
      <p:sp>
        <p:nvSpPr>
          <p:cNvPr id="10" name="Rectangle 57">
            <a:extLst>
              <a:ext uri="{FF2B5EF4-FFF2-40B4-BE49-F238E27FC236}">
                <a16:creationId xmlns:a16="http://schemas.microsoft.com/office/drawing/2014/main" id="{5905B81C-2D30-4891-A6DE-F7D1FAAB43CE}"/>
              </a:ext>
            </a:extLst>
          </p:cNvPr>
          <p:cNvSpPr>
            <a:spLocks noChangeArrowheads="1"/>
          </p:cNvSpPr>
          <p:nvPr/>
        </p:nvSpPr>
        <p:spPr bwMode="auto">
          <a:xfrm>
            <a:off x="5613359" y="6504089"/>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25</a:t>
            </a:r>
            <a:r>
              <a:rPr lang="ja-JP" altLang="en-US" sz="900" dirty="0">
                <a:latin typeface="+mj-ea"/>
                <a:ea typeface="+mj-ea"/>
              </a:rPr>
              <a:t>参照</a:t>
            </a:r>
          </a:p>
        </p:txBody>
      </p:sp>
    </p:spTree>
    <p:extLst>
      <p:ext uri="{BB962C8B-B14F-4D97-AF65-F5344CB8AC3E}">
        <p14:creationId xmlns:p14="http://schemas.microsoft.com/office/powerpoint/2010/main" val="153149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78513" y="1377145"/>
            <a:ext cx="9213850" cy="5121161"/>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産科合併症において常位胎盤早期剥離を認めた事例は、「羊水過多」５件（</a:t>
            </a:r>
            <a:r>
              <a:rPr lang="en-US" altLang="ja-JP" sz="2000" dirty="0">
                <a:latin typeface="HG丸ｺﾞｼｯｸM-PRO" panose="020F0600000000000000" pitchFamily="50" charset="-128"/>
                <a:ea typeface="HG丸ｺﾞｼｯｸM-PRO" panose="020F0600000000000000" pitchFamily="50" charset="-128"/>
              </a:rPr>
              <a:t>10.6</a:t>
            </a:r>
            <a:r>
              <a:rPr lang="ja-JP" altLang="en-US" sz="2000" dirty="0">
                <a:latin typeface="HG丸ｺﾞｼｯｸM-PRO" panose="020F0600000000000000" pitchFamily="50" charset="-128"/>
                <a:ea typeface="HG丸ｺﾞｼｯｸM-PRO" panose="020F0600000000000000" pitchFamily="50" charset="-128"/>
              </a:rPr>
              <a:t>％）、「羊水量の異常なし」</a:t>
            </a:r>
            <a:r>
              <a:rPr lang="en-US" altLang="ja-JP" sz="2000" dirty="0">
                <a:latin typeface="HG丸ｺﾞｼｯｸM-PRO" panose="020F0600000000000000" pitchFamily="50" charset="-128"/>
                <a:ea typeface="HG丸ｺﾞｼｯｸM-PRO" panose="020F0600000000000000" pitchFamily="50" charset="-128"/>
              </a:rPr>
              <a:t>143</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20.2</a:t>
            </a:r>
            <a:r>
              <a:rPr lang="ja-JP" altLang="en-US" sz="2000" dirty="0">
                <a:latin typeface="HG丸ｺﾞｼｯｸM-PRO" panose="020F0600000000000000" pitchFamily="50" charset="-128"/>
                <a:ea typeface="HG丸ｺﾞｼｯｸM-PRO" panose="020F0600000000000000" pitchFamily="50" charset="-128"/>
              </a:rPr>
              <a:t>％）であり、「羊水量の異常なし」と比較して「羊水過多」に多い傾向はみられなかった。</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同じく臍帯脱出を認めた事例は、「羊水過多」１件（</a:t>
            </a:r>
            <a:r>
              <a:rPr lang="en-US" altLang="ja-JP" sz="2000" dirty="0">
                <a:latin typeface="HG丸ｺﾞｼｯｸM-PRO" panose="020F0600000000000000" pitchFamily="50" charset="-128"/>
                <a:ea typeface="HG丸ｺﾞｼｯｸM-PRO" panose="020F0600000000000000" pitchFamily="50" charset="-128"/>
              </a:rPr>
              <a:t>2.1</a:t>
            </a:r>
            <a:r>
              <a:rPr lang="ja-JP" altLang="en-US" sz="2000" dirty="0">
                <a:latin typeface="HG丸ｺﾞｼｯｸM-PRO" panose="020F0600000000000000" pitchFamily="50" charset="-128"/>
                <a:ea typeface="HG丸ｺﾞｼｯｸM-PRO" panose="020F0600000000000000" pitchFamily="50" charset="-128"/>
              </a:rPr>
              <a:t>％）、「羊水量の異常なし」</a:t>
            </a:r>
            <a:r>
              <a:rPr lang="en-US" altLang="ja-JP" sz="2000" dirty="0">
                <a:latin typeface="HG丸ｺﾞｼｯｸM-PRO" panose="020F0600000000000000" pitchFamily="50" charset="-128"/>
                <a:ea typeface="HG丸ｺﾞｼｯｸM-PRO" panose="020F0600000000000000" pitchFamily="50" charset="-128"/>
              </a:rPr>
              <a:t>18</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2.5</a:t>
            </a:r>
            <a:r>
              <a:rPr lang="ja-JP" altLang="en-US" sz="2000" dirty="0">
                <a:latin typeface="HG丸ｺﾞｼｯｸM-PRO" panose="020F0600000000000000" pitchFamily="50" charset="-128"/>
                <a:ea typeface="HG丸ｺﾞｼｯｸM-PRO" panose="020F0600000000000000" pitchFamily="50" charset="-128"/>
              </a:rPr>
              <a:t>％）であり、「羊水量の異常なし」と比較して「羊水過多」に多い傾向はみられなかった。</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羊水過多は、破水時の常位胎盤早期剥離や臍帯脱出の危険因子であり、分娩時には注意が必要であるが、これらの産科合併症が「羊水量の異常なし」と比較して「羊水過多」に多い傾向はみられなかった。</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24</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3</a:t>
            </a:r>
            <a:r>
              <a:rPr lang="ja-JP" altLang="en-US" sz="2400" dirty="0"/>
              <a:t>）分娩経過①</a:t>
            </a:r>
          </a:p>
        </p:txBody>
      </p:sp>
    </p:spTree>
    <p:extLst>
      <p:ext uri="{BB962C8B-B14F-4D97-AF65-F5344CB8AC3E}">
        <p14:creationId xmlns:p14="http://schemas.microsoft.com/office/powerpoint/2010/main" val="291600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25</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25538"/>
            <a:ext cx="9475685" cy="5619277"/>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3</a:t>
            </a:r>
            <a:r>
              <a:rPr lang="ja-JP" altLang="en-US" sz="2400" dirty="0"/>
              <a:t>）分娩経過②</a:t>
            </a:r>
          </a:p>
        </p:txBody>
      </p:sp>
      <p:sp>
        <p:nvSpPr>
          <p:cNvPr id="9" name="テキスト ボックス 8">
            <a:extLst>
              <a:ext uri="{FF2B5EF4-FFF2-40B4-BE49-F238E27FC236}">
                <a16:creationId xmlns:a16="http://schemas.microsoft.com/office/drawing/2014/main" id="{AA874070-4362-47A6-AB98-6260E0B8E9B6}"/>
              </a:ext>
            </a:extLst>
          </p:cNvPr>
          <p:cNvSpPr txBox="1"/>
          <p:nvPr/>
        </p:nvSpPr>
        <p:spPr>
          <a:xfrm>
            <a:off x="1021800" y="1104185"/>
            <a:ext cx="7245735" cy="369332"/>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表</a:t>
            </a:r>
            <a:r>
              <a:rPr kumimoji="1" lang="en-US" altLang="ja-JP" dirty="0">
                <a:latin typeface="+mj-ea"/>
                <a:ea typeface="+mj-ea"/>
              </a:rPr>
              <a:t>3-Ⅲ-3</a:t>
            </a:r>
            <a:r>
              <a:rPr kumimoji="1" lang="ja-JP" altLang="en-US" dirty="0">
                <a:latin typeface="+mj-ea"/>
                <a:ea typeface="+mj-ea"/>
              </a:rPr>
              <a:t>　</a:t>
            </a:r>
            <a:r>
              <a:rPr lang="ja-JP" altLang="en-US" dirty="0">
                <a:latin typeface="+mj-ea"/>
                <a:ea typeface="+mj-ea"/>
              </a:rPr>
              <a:t>分析対象事例にみられた背景（分娩経過）</a:t>
            </a:r>
            <a:r>
              <a:rPr lang="en-US" altLang="ja-JP" dirty="0">
                <a:latin typeface="+mj-ea"/>
                <a:ea typeface="+mj-ea"/>
              </a:rPr>
              <a:t>】</a:t>
            </a:r>
            <a:r>
              <a:rPr lang="ja-JP" altLang="en-US" dirty="0">
                <a:latin typeface="+mj-ea"/>
                <a:ea typeface="+mj-ea"/>
              </a:rPr>
              <a:t>抜粋</a:t>
            </a:r>
            <a:endParaRPr kumimoji="1" lang="ja-JP" altLang="en-US" dirty="0">
              <a:latin typeface="+mj-ea"/>
              <a:ea typeface="+mj-ea"/>
            </a:endParaRPr>
          </a:p>
        </p:txBody>
      </p:sp>
      <p:pic>
        <p:nvPicPr>
          <p:cNvPr id="7" name="図 6">
            <a:extLst>
              <a:ext uri="{FF2B5EF4-FFF2-40B4-BE49-F238E27FC236}">
                <a16:creationId xmlns:a16="http://schemas.microsoft.com/office/drawing/2014/main" id="{33DE8AA2-D200-469E-9CCF-47CB6E00EE3E}"/>
              </a:ext>
            </a:extLst>
          </p:cNvPr>
          <p:cNvPicPr>
            <a:picLocks noChangeAspect="1"/>
          </p:cNvPicPr>
          <p:nvPr/>
        </p:nvPicPr>
        <p:blipFill>
          <a:blip r:embed="rId3"/>
          <a:stretch>
            <a:fillRect/>
          </a:stretch>
        </p:blipFill>
        <p:spPr>
          <a:xfrm>
            <a:off x="710790" y="1471668"/>
            <a:ext cx="8136904" cy="5091487"/>
          </a:xfrm>
          <a:prstGeom prst="rect">
            <a:avLst/>
          </a:prstGeom>
          <a:solidFill>
            <a:schemeClr val="bg1"/>
          </a:solidFill>
        </p:spPr>
      </p:pic>
      <p:sp>
        <p:nvSpPr>
          <p:cNvPr id="12" name="Rectangle 57">
            <a:extLst>
              <a:ext uri="{FF2B5EF4-FFF2-40B4-BE49-F238E27FC236}">
                <a16:creationId xmlns:a16="http://schemas.microsoft.com/office/drawing/2014/main" id="{096FA654-B8ED-4CA0-B0B3-4F08F8C23B7A}"/>
              </a:ext>
            </a:extLst>
          </p:cNvPr>
          <p:cNvSpPr>
            <a:spLocks noChangeArrowheads="1"/>
          </p:cNvSpPr>
          <p:nvPr/>
        </p:nvSpPr>
        <p:spPr bwMode="auto">
          <a:xfrm>
            <a:off x="5619857" y="6500813"/>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27</a:t>
            </a:r>
            <a:r>
              <a:rPr lang="ja-JP" altLang="en-US" sz="900" dirty="0">
                <a:latin typeface="+mj-ea"/>
                <a:ea typeface="+mj-ea"/>
              </a:rPr>
              <a:t>参照</a:t>
            </a:r>
          </a:p>
        </p:txBody>
      </p:sp>
    </p:spTree>
    <p:extLst>
      <p:ext uri="{BB962C8B-B14F-4D97-AF65-F5344CB8AC3E}">
        <p14:creationId xmlns:p14="http://schemas.microsoft.com/office/powerpoint/2010/main" val="510779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5281" y="1379652"/>
            <a:ext cx="9213850" cy="5121161"/>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400" dirty="0">
                <a:latin typeface="HG丸ｺﾞｼｯｸM-PRO" panose="020F0600000000000000" pitchFamily="50" charset="-128"/>
                <a:ea typeface="HG丸ｺﾞｼｯｸM-PRO" panose="020F0600000000000000" pitchFamily="50" charset="-128"/>
              </a:rPr>
              <a:t>「羊水過少」では、羊水所見において羊水混濁を認めた事例が</a:t>
            </a:r>
            <a:r>
              <a:rPr lang="en-US" altLang="ja-JP" sz="2400" dirty="0">
                <a:latin typeface="HG丸ｺﾞｼｯｸM-PRO" panose="020F0600000000000000" pitchFamily="50" charset="-128"/>
                <a:ea typeface="HG丸ｺﾞｼｯｸM-PRO" panose="020F0600000000000000" pitchFamily="50" charset="-128"/>
              </a:rPr>
              <a:t>18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41.9</a:t>
            </a:r>
            <a:r>
              <a:rPr lang="ja-JP" altLang="en-US" sz="2400" dirty="0">
                <a:latin typeface="HG丸ｺﾞｼｯｸM-PRO" panose="020F0600000000000000" pitchFamily="50" charset="-128"/>
                <a:ea typeface="HG丸ｺﾞｼｯｸM-PRO" panose="020F0600000000000000" pitchFamily="50" charset="-128"/>
              </a:rPr>
              <a:t>％）、臍帯の長さにおいて</a:t>
            </a:r>
            <a:r>
              <a:rPr lang="en-US" altLang="ja-JP" sz="2400" dirty="0">
                <a:latin typeface="HG丸ｺﾞｼｯｸM-PRO" panose="020F0600000000000000" pitchFamily="50" charset="-128"/>
                <a:ea typeface="HG丸ｺﾞｼｯｸM-PRO" panose="020F0600000000000000" pitchFamily="50" charset="-128"/>
              </a:rPr>
              <a:t>70cm</a:t>
            </a:r>
            <a:r>
              <a:rPr lang="ja-JP" altLang="en-US" sz="2400" dirty="0">
                <a:latin typeface="HG丸ｺﾞｼｯｸM-PRO" panose="020F0600000000000000" pitchFamily="50" charset="-128"/>
                <a:ea typeface="HG丸ｺﾞｼｯｸM-PRO" panose="020F0600000000000000" pitchFamily="50" charset="-128"/>
              </a:rPr>
              <a:t>以上の過長臍帯を認めた事例が７件（</a:t>
            </a:r>
            <a:r>
              <a:rPr lang="en-US" altLang="ja-JP" sz="2400" dirty="0">
                <a:latin typeface="HG丸ｺﾞｼｯｸM-PRO" panose="020F0600000000000000" pitchFamily="50" charset="-128"/>
                <a:ea typeface="HG丸ｺﾞｼｯｸM-PRO" panose="020F0600000000000000" pitchFamily="50" charset="-128"/>
              </a:rPr>
              <a:t>16.3</a:t>
            </a:r>
            <a:r>
              <a:rPr lang="ja-JP" altLang="en-US" sz="2400" dirty="0">
                <a:latin typeface="HG丸ｺﾞｼｯｸM-PRO" panose="020F0600000000000000" pitchFamily="50" charset="-128"/>
                <a:ea typeface="HG丸ｺﾞｼｯｸM-PRO" panose="020F0600000000000000" pitchFamily="50" charset="-128"/>
              </a:rPr>
              <a:t>％）、胎盤病理組織学検査において実施なしの事例が</a:t>
            </a:r>
            <a:r>
              <a:rPr lang="en-US" altLang="ja-JP" sz="2400" dirty="0">
                <a:latin typeface="HG丸ｺﾞｼｯｸM-PRO" panose="020F0600000000000000" pitchFamily="50" charset="-128"/>
                <a:ea typeface="HG丸ｺﾞｼｯｸM-PRO" panose="020F0600000000000000" pitchFamily="50" charset="-128"/>
              </a:rPr>
              <a:t>18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41.9</a:t>
            </a:r>
            <a:r>
              <a:rPr lang="ja-JP" altLang="en-US" sz="2400" dirty="0">
                <a:latin typeface="HG丸ｺﾞｼｯｸM-PRO" panose="020F0600000000000000" pitchFamily="50" charset="-128"/>
                <a:ea typeface="HG丸ｺﾞｼｯｸM-PRO" panose="020F0600000000000000" pitchFamily="50" charset="-128"/>
              </a:rPr>
              <a:t>％）であった。</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400" dirty="0">
                <a:latin typeface="HG丸ｺﾞｼｯｸM-PRO" panose="020F0600000000000000" pitchFamily="50" charset="-128"/>
                <a:ea typeface="HG丸ｺﾞｼｯｸM-PRO" panose="020F0600000000000000" pitchFamily="50" charset="-128"/>
              </a:rPr>
              <a:t>「羊水過多」では、胎盤病理組織学検査において実施なしの事例は</a:t>
            </a:r>
            <a:r>
              <a:rPr lang="en-US" altLang="ja-JP" sz="2400" dirty="0">
                <a:latin typeface="HG丸ｺﾞｼｯｸM-PRO" panose="020F0600000000000000" pitchFamily="50" charset="-128"/>
                <a:ea typeface="HG丸ｺﾞｼｯｸM-PRO" panose="020F0600000000000000" pitchFamily="50" charset="-128"/>
              </a:rPr>
              <a:t>16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34.0</a:t>
            </a:r>
            <a:r>
              <a:rPr lang="ja-JP" altLang="en-US" sz="2400" dirty="0">
                <a:latin typeface="HG丸ｺﾞｼｯｸM-PRO" panose="020F0600000000000000" pitchFamily="50" charset="-128"/>
                <a:ea typeface="HG丸ｺﾞｼｯｸM-PRO" panose="020F0600000000000000" pitchFamily="50" charset="-128"/>
              </a:rPr>
              <a:t>％）であった。</a:t>
            </a:r>
            <a:endParaRPr lang="ja-JP" altLang="en-US"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26</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4</a:t>
            </a:r>
            <a:r>
              <a:rPr lang="ja-JP" altLang="en-US" sz="2400" dirty="0"/>
              <a:t>）胎児付属物所見①</a:t>
            </a:r>
          </a:p>
        </p:txBody>
      </p:sp>
    </p:spTree>
    <p:extLst>
      <p:ext uri="{BB962C8B-B14F-4D97-AF65-F5344CB8AC3E}">
        <p14:creationId xmlns:p14="http://schemas.microsoft.com/office/powerpoint/2010/main" val="2914864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27</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23552"/>
            <a:ext cx="9475685" cy="5648208"/>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4</a:t>
            </a:r>
            <a:r>
              <a:rPr lang="ja-JP" altLang="en-US" sz="2400" dirty="0"/>
              <a:t>）胎児付属物所見②</a:t>
            </a:r>
          </a:p>
        </p:txBody>
      </p:sp>
      <p:pic>
        <p:nvPicPr>
          <p:cNvPr id="5" name="図 4">
            <a:extLst>
              <a:ext uri="{FF2B5EF4-FFF2-40B4-BE49-F238E27FC236}">
                <a16:creationId xmlns:a16="http://schemas.microsoft.com/office/drawing/2014/main" id="{1C0FF0FA-2D59-4C74-A921-17BBCF789A34}"/>
              </a:ext>
            </a:extLst>
          </p:cNvPr>
          <p:cNvPicPr>
            <a:picLocks noChangeAspect="1"/>
          </p:cNvPicPr>
          <p:nvPr/>
        </p:nvPicPr>
        <p:blipFill>
          <a:blip r:embed="rId3"/>
          <a:stretch>
            <a:fillRect/>
          </a:stretch>
        </p:blipFill>
        <p:spPr>
          <a:xfrm>
            <a:off x="1218450" y="1391229"/>
            <a:ext cx="6552728" cy="5201267"/>
          </a:xfrm>
          <a:prstGeom prst="rect">
            <a:avLst/>
          </a:prstGeom>
          <a:solidFill>
            <a:schemeClr val="bg1"/>
          </a:solidFill>
        </p:spPr>
      </p:pic>
      <p:sp>
        <p:nvSpPr>
          <p:cNvPr id="9" name="テキスト ボックス 8">
            <a:extLst>
              <a:ext uri="{FF2B5EF4-FFF2-40B4-BE49-F238E27FC236}">
                <a16:creationId xmlns:a16="http://schemas.microsoft.com/office/drawing/2014/main" id="{1FC63737-40E2-422F-9069-76AE594A014D}"/>
              </a:ext>
            </a:extLst>
          </p:cNvPr>
          <p:cNvSpPr txBox="1"/>
          <p:nvPr/>
        </p:nvSpPr>
        <p:spPr>
          <a:xfrm>
            <a:off x="985465" y="1079300"/>
            <a:ext cx="7818838" cy="369332"/>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表</a:t>
            </a:r>
            <a:r>
              <a:rPr kumimoji="1" lang="en-US" altLang="ja-JP" dirty="0">
                <a:latin typeface="+mj-ea"/>
                <a:ea typeface="+mj-ea"/>
              </a:rPr>
              <a:t>3-Ⅲ-4</a:t>
            </a:r>
            <a:r>
              <a:rPr kumimoji="1" lang="ja-JP" altLang="en-US" dirty="0">
                <a:latin typeface="+mj-ea"/>
                <a:ea typeface="+mj-ea"/>
              </a:rPr>
              <a:t>　</a:t>
            </a:r>
            <a:r>
              <a:rPr lang="ja-JP" altLang="en-US" dirty="0">
                <a:latin typeface="+mj-ea"/>
                <a:ea typeface="+mj-ea"/>
              </a:rPr>
              <a:t>分析対象事例にみられた背景（胎児付属物所見）</a:t>
            </a:r>
            <a:r>
              <a:rPr lang="en-US" altLang="ja-JP" dirty="0">
                <a:latin typeface="+mj-ea"/>
                <a:ea typeface="+mj-ea"/>
              </a:rPr>
              <a:t>】</a:t>
            </a:r>
            <a:r>
              <a:rPr lang="ja-JP" altLang="en-US" dirty="0">
                <a:latin typeface="+mj-ea"/>
                <a:ea typeface="+mj-ea"/>
              </a:rPr>
              <a:t>抜粋</a:t>
            </a:r>
            <a:endParaRPr kumimoji="1" lang="ja-JP" altLang="en-US" dirty="0">
              <a:latin typeface="+mj-ea"/>
              <a:ea typeface="+mj-ea"/>
            </a:endParaRPr>
          </a:p>
        </p:txBody>
      </p:sp>
      <p:sp>
        <p:nvSpPr>
          <p:cNvPr id="11" name="Rectangle 57">
            <a:extLst>
              <a:ext uri="{FF2B5EF4-FFF2-40B4-BE49-F238E27FC236}">
                <a16:creationId xmlns:a16="http://schemas.microsoft.com/office/drawing/2014/main" id="{8F5CDF90-F542-4340-8E37-7BC0CC2709A9}"/>
              </a:ext>
            </a:extLst>
          </p:cNvPr>
          <p:cNvSpPr>
            <a:spLocks noChangeArrowheads="1"/>
          </p:cNvSpPr>
          <p:nvPr/>
        </p:nvSpPr>
        <p:spPr bwMode="auto">
          <a:xfrm>
            <a:off x="4752212" y="6540928"/>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28</a:t>
            </a:r>
            <a:r>
              <a:rPr lang="ja-JP" altLang="en-US" sz="900" dirty="0">
                <a:latin typeface="+mj-ea"/>
                <a:ea typeface="+mj-ea"/>
              </a:rPr>
              <a:t>参照</a:t>
            </a:r>
          </a:p>
        </p:txBody>
      </p:sp>
    </p:spTree>
    <p:extLst>
      <p:ext uri="{BB962C8B-B14F-4D97-AF65-F5344CB8AC3E}">
        <p14:creationId xmlns:p14="http://schemas.microsoft.com/office/powerpoint/2010/main" val="262142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231259"/>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100" dirty="0">
                <a:latin typeface="HG丸ｺﾞｼｯｸM-PRO" panose="020F0600000000000000" pitchFamily="50" charset="-128"/>
                <a:ea typeface="HG丸ｺﾞｼｯｸM-PRO" panose="020F0600000000000000" pitchFamily="50" charset="-128"/>
              </a:rPr>
              <a:t>出生時の発育状態において</a:t>
            </a:r>
            <a:r>
              <a:rPr lang="en-US" altLang="ja-JP" sz="2100" dirty="0">
                <a:latin typeface="HG丸ｺﾞｼｯｸM-PRO" panose="020F0600000000000000" pitchFamily="50" charset="-128"/>
                <a:ea typeface="HG丸ｺﾞｼｯｸM-PRO" panose="020F0600000000000000" pitchFamily="50" charset="-128"/>
              </a:rPr>
              <a:t>Light for dates</a:t>
            </a:r>
            <a:r>
              <a:rPr lang="ja-JP" altLang="en-US" sz="2100" dirty="0">
                <a:latin typeface="HG丸ｺﾞｼｯｸM-PRO" panose="020F0600000000000000" pitchFamily="50" charset="-128"/>
                <a:ea typeface="HG丸ｺﾞｼｯｸM-PRO" panose="020F0600000000000000" pitchFamily="50" charset="-128"/>
              </a:rPr>
              <a:t>（</a:t>
            </a:r>
            <a:r>
              <a:rPr lang="en-US" altLang="ja-JP" sz="2100" dirty="0">
                <a:latin typeface="HG丸ｺﾞｼｯｸM-PRO" panose="020F0600000000000000" pitchFamily="50" charset="-128"/>
                <a:ea typeface="HG丸ｺﾞｼｯｸM-PRO" panose="020F0600000000000000" pitchFamily="50" charset="-128"/>
              </a:rPr>
              <a:t>LFD</a:t>
            </a:r>
            <a:r>
              <a:rPr lang="ja-JP" altLang="en-US" sz="2100" dirty="0">
                <a:latin typeface="HG丸ｺﾞｼｯｸM-PRO" panose="020F0600000000000000" pitchFamily="50" charset="-128"/>
                <a:ea typeface="HG丸ｺﾞｼｯｸM-PRO" panose="020F0600000000000000" pitchFamily="50" charset="-128"/>
              </a:rPr>
              <a:t>）を認めた事例は、「羊水過少」</a:t>
            </a:r>
            <a:r>
              <a:rPr lang="en-US" altLang="ja-JP" sz="2100" dirty="0">
                <a:latin typeface="HG丸ｺﾞｼｯｸM-PRO" panose="020F0600000000000000" pitchFamily="50" charset="-128"/>
                <a:ea typeface="HG丸ｺﾞｼｯｸM-PRO" panose="020F0600000000000000" pitchFamily="50" charset="-128"/>
              </a:rPr>
              <a:t>14</a:t>
            </a:r>
            <a:r>
              <a:rPr lang="ja-JP" altLang="en-US" sz="2100" dirty="0">
                <a:latin typeface="HG丸ｺﾞｼｯｸM-PRO" panose="020F0600000000000000" pitchFamily="50" charset="-128"/>
                <a:ea typeface="HG丸ｺﾞｼｯｸM-PRO" panose="020F0600000000000000" pitchFamily="50" charset="-128"/>
              </a:rPr>
              <a:t>件（</a:t>
            </a:r>
            <a:r>
              <a:rPr lang="en-US" altLang="ja-JP" sz="2100" dirty="0">
                <a:latin typeface="HG丸ｺﾞｼｯｸM-PRO" panose="020F0600000000000000" pitchFamily="50" charset="-128"/>
                <a:ea typeface="HG丸ｺﾞｼｯｸM-PRO" panose="020F0600000000000000" pitchFamily="50" charset="-128"/>
              </a:rPr>
              <a:t>32.6</a:t>
            </a:r>
            <a:r>
              <a:rPr lang="ja-JP" altLang="en-US" sz="2100" dirty="0">
                <a:latin typeface="HG丸ｺﾞｼｯｸM-PRO" panose="020F0600000000000000" pitchFamily="50" charset="-128"/>
                <a:ea typeface="HG丸ｺﾞｼｯｸM-PRO" panose="020F0600000000000000" pitchFamily="50" charset="-128"/>
              </a:rPr>
              <a:t>％）、「羊水量の異常なし」</a:t>
            </a:r>
            <a:r>
              <a:rPr lang="en-US" altLang="ja-JP" sz="2100" dirty="0">
                <a:latin typeface="HG丸ｺﾞｼｯｸM-PRO" panose="020F0600000000000000" pitchFamily="50" charset="-128"/>
                <a:ea typeface="HG丸ｺﾞｼｯｸM-PRO" panose="020F0600000000000000" pitchFamily="50" charset="-128"/>
              </a:rPr>
              <a:t>113</a:t>
            </a:r>
            <a:r>
              <a:rPr lang="ja-JP" altLang="en-US" sz="2100" dirty="0">
                <a:latin typeface="HG丸ｺﾞｼｯｸM-PRO" panose="020F0600000000000000" pitchFamily="50" charset="-128"/>
                <a:ea typeface="HG丸ｺﾞｼｯｸM-PRO" panose="020F0600000000000000" pitchFamily="50" charset="-128"/>
              </a:rPr>
              <a:t>件（</a:t>
            </a:r>
            <a:r>
              <a:rPr lang="en-US" altLang="ja-JP" sz="2100" dirty="0">
                <a:latin typeface="HG丸ｺﾞｼｯｸM-PRO" panose="020F0600000000000000" pitchFamily="50" charset="-128"/>
                <a:ea typeface="HG丸ｺﾞｼｯｸM-PRO" panose="020F0600000000000000" pitchFamily="50" charset="-128"/>
              </a:rPr>
              <a:t>16.0</a:t>
            </a:r>
            <a:r>
              <a:rPr lang="ja-JP" altLang="en-US" sz="2100" dirty="0">
                <a:latin typeface="HG丸ｺﾞｼｯｸM-PRO" panose="020F0600000000000000" pitchFamily="50" charset="-128"/>
                <a:ea typeface="HG丸ｺﾞｼｯｸM-PRO" panose="020F0600000000000000" pitchFamily="50" charset="-128"/>
              </a:rPr>
              <a:t>％）であり、「羊水量の異常なし」と比較して「羊水過少」に多い傾向であった。</a:t>
            </a:r>
            <a:endParaRPr lang="en-US" altLang="ja-JP" sz="21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1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100" dirty="0">
                <a:latin typeface="HG丸ｺﾞｼｯｸM-PRO" panose="020F0600000000000000" pitchFamily="50" charset="-128"/>
                <a:ea typeface="HG丸ｺﾞｼｯｸM-PRO" panose="020F0600000000000000" pitchFamily="50" charset="-128"/>
              </a:rPr>
              <a:t>臍帯動脈血ガス分析において</a:t>
            </a:r>
            <a:r>
              <a:rPr lang="en-US" altLang="ja-JP" sz="2100" dirty="0">
                <a:latin typeface="HG丸ｺﾞｼｯｸM-PRO" panose="020F0600000000000000" pitchFamily="50" charset="-128"/>
                <a:ea typeface="HG丸ｺﾞｼｯｸM-PRO" panose="020F0600000000000000" pitchFamily="50" charset="-128"/>
              </a:rPr>
              <a:t>pH7.2</a:t>
            </a:r>
            <a:r>
              <a:rPr lang="ja-JP" altLang="en-US" sz="2100" dirty="0">
                <a:latin typeface="HG丸ｺﾞｼｯｸM-PRO" panose="020F0600000000000000" pitchFamily="50" charset="-128"/>
                <a:ea typeface="HG丸ｺﾞｼｯｸM-PRO" panose="020F0600000000000000" pitchFamily="50" charset="-128"/>
              </a:rPr>
              <a:t>以上を認めた事例は、「羊水過多」</a:t>
            </a:r>
            <a:r>
              <a:rPr lang="en-US" altLang="ja-JP" sz="2100" dirty="0">
                <a:latin typeface="HG丸ｺﾞｼｯｸM-PRO" panose="020F0600000000000000" pitchFamily="50" charset="-128"/>
                <a:ea typeface="HG丸ｺﾞｼｯｸM-PRO" panose="020F0600000000000000" pitchFamily="50" charset="-128"/>
              </a:rPr>
              <a:t>26</a:t>
            </a:r>
            <a:r>
              <a:rPr lang="ja-JP" altLang="en-US" sz="2100" dirty="0">
                <a:latin typeface="HG丸ｺﾞｼｯｸM-PRO" panose="020F0600000000000000" pitchFamily="50" charset="-128"/>
                <a:ea typeface="HG丸ｺﾞｼｯｸM-PRO" panose="020F0600000000000000" pitchFamily="50" charset="-128"/>
              </a:rPr>
              <a:t>件（</a:t>
            </a:r>
            <a:r>
              <a:rPr lang="en-US" altLang="ja-JP" sz="2100" dirty="0">
                <a:latin typeface="HG丸ｺﾞｼｯｸM-PRO" panose="020F0600000000000000" pitchFamily="50" charset="-128"/>
                <a:ea typeface="HG丸ｺﾞｼｯｸM-PRO" panose="020F0600000000000000" pitchFamily="50" charset="-128"/>
              </a:rPr>
              <a:t>55.3</a:t>
            </a:r>
            <a:r>
              <a:rPr lang="ja-JP" altLang="en-US" sz="2100" dirty="0">
                <a:latin typeface="HG丸ｺﾞｼｯｸM-PRO" panose="020F0600000000000000" pitchFamily="50" charset="-128"/>
                <a:ea typeface="HG丸ｺﾞｼｯｸM-PRO" panose="020F0600000000000000" pitchFamily="50" charset="-128"/>
              </a:rPr>
              <a:t>％）、「羊水量の異常なし」</a:t>
            </a:r>
            <a:r>
              <a:rPr lang="en-US" altLang="ja-JP" sz="2100" dirty="0">
                <a:latin typeface="HG丸ｺﾞｼｯｸM-PRO" panose="020F0600000000000000" pitchFamily="50" charset="-128"/>
                <a:ea typeface="HG丸ｺﾞｼｯｸM-PRO" panose="020F0600000000000000" pitchFamily="50" charset="-128"/>
              </a:rPr>
              <a:t>314</a:t>
            </a:r>
            <a:r>
              <a:rPr lang="ja-JP" altLang="en-US" sz="2100" dirty="0">
                <a:latin typeface="HG丸ｺﾞｼｯｸM-PRO" panose="020F0600000000000000" pitchFamily="50" charset="-128"/>
                <a:ea typeface="HG丸ｺﾞｼｯｸM-PRO" panose="020F0600000000000000" pitchFamily="50" charset="-128"/>
              </a:rPr>
              <a:t>件（</a:t>
            </a:r>
            <a:r>
              <a:rPr lang="en-US" altLang="ja-JP" sz="2100" dirty="0">
                <a:latin typeface="HG丸ｺﾞｼｯｸM-PRO" panose="020F0600000000000000" pitchFamily="50" charset="-128"/>
                <a:ea typeface="HG丸ｺﾞｼｯｸM-PRO" panose="020F0600000000000000" pitchFamily="50" charset="-128"/>
              </a:rPr>
              <a:t>44.4</a:t>
            </a:r>
            <a:r>
              <a:rPr lang="ja-JP" altLang="en-US" sz="2100" dirty="0">
                <a:latin typeface="HG丸ｺﾞｼｯｸM-PRO" panose="020F0600000000000000" pitchFamily="50" charset="-128"/>
                <a:ea typeface="HG丸ｺﾞｼｯｸM-PRO" panose="020F0600000000000000" pitchFamily="50" charset="-128"/>
              </a:rPr>
              <a:t>％）で、「羊水量の異常なし」と比較して「羊水過多」に多い傾向であった。</a:t>
            </a:r>
            <a:endParaRPr lang="en-US" altLang="ja-JP" sz="21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1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100" dirty="0">
                <a:latin typeface="HG丸ｺﾞｼｯｸM-PRO" panose="020F0600000000000000" pitchFamily="50" charset="-128"/>
                <a:ea typeface="HG丸ｺﾞｼｯｸM-PRO" panose="020F0600000000000000" pitchFamily="50" charset="-128"/>
              </a:rPr>
              <a:t>また、生後</a:t>
            </a:r>
            <a:r>
              <a:rPr lang="en-US" altLang="ja-JP" sz="2100" dirty="0">
                <a:latin typeface="HG丸ｺﾞｼｯｸM-PRO" panose="020F0600000000000000" pitchFamily="50" charset="-128"/>
                <a:ea typeface="HG丸ｺﾞｼｯｸM-PRO" panose="020F0600000000000000" pitchFamily="50" charset="-128"/>
              </a:rPr>
              <a:t>28</a:t>
            </a:r>
            <a:r>
              <a:rPr lang="ja-JP" altLang="en-US" sz="2100" dirty="0">
                <a:latin typeface="HG丸ｺﾞｼｯｸM-PRO" panose="020F0600000000000000" pitchFamily="50" charset="-128"/>
                <a:ea typeface="HG丸ｺﾞｼｯｸM-PRO" panose="020F0600000000000000" pitchFamily="50" charset="-128"/>
              </a:rPr>
              <a:t>日未満の診断において消化管の異常を認めた事例は、「羊水過多」４件（</a:t>
            </a:r>
            <a:r>
              <a:rPr lang="en-US" altLang="ja-JP" sz="2100" dirty="0">
                <a:latin typeface="HG丸ｺﾞｼｯｸM-PRO" panose="020F0600000000000000" pitchFamily="50" charset="-128"/>
                <a:ea typeface="HG丸ｺﾞｼｯｸM-PRO" panose="020F0600000000000000" pitchFamily="50" charset="-128"/>
              </a:rPr>
              <a:t>8.5</a:t>
            </a:r>
            <a:r>
              <a:rPr lang="ja-JP" altLang="en-US" sz="2100" dirty="0">
                <a:latin typeface="HG丸ｺﾞｼｯｸM-PRO" panose="020F0600000000000000" pitchFamily="50" charset="-128"/>
                <a:ea typeface="HG丸ｺﾞｼｯｸM-PRO" panose="020F0600000000000000" pitchFamily="50" charset="-128"/>
              </a:rPr>
              <a:t>％）、「羊水量の異常なし」</a:t>
            </a:r>
            <a:r>
              <a:rPr lang="en-US" altLang="ja-JP" sz="2100" dirty="0">
                <a:latin typeface="HG丸ｺﾞｼｯｸM-PRO" panose="020F0600000000000000" pitchFamily="50" charset="-128"/>
                <a:ea typeface="HG丸ｺﾞｼｯｸM-PRO" panose="020F0600000000000000" pitchFamily="50" charset="-128"/>
              </a:rPr>
              <a:t>12</a:t>
            </a:r>
            <a:r>
              <a:rPr lang="ja-JP" altLang="en-US" sz="2100" dirty="0">
                <a:latin typeface="HG丸ｺﾞｼｯｸM-PRO" panose="020F0600000000000000" pitchFamily="50" charset="-128"/>
                <a:ea typeface="HG丸ｺﾞｼｯｸM-PRO" panose="020F0600000000000000" pitchFamily="50" charset="-128"/>
              </a:rPr>
              <a:t>件（</a:t>
            </a:r>
            <a:r>
              <a:rPr lang="en-US" altLang="ja-JP" sz="2100" dirty="0">
                <a:latin typeface="HG丸ｺﾞｼｯｸM-PRO" panose="020F0600000000000000" pitchFamily="50" charset="-128"/>
                <a:ea typeface="HG丸ｺﾞｼｯｸM-PRO" panose="020F0600000000000000" pitchFamily="50" charset="-128"/>
              </a:rPr>
              <a:t>1.7</a:t>
            </a:r>
            <a:r>
              <a:rPr lang="ja-JP" altLang="en-US" sz="2100" dirty="0">
                <a:latin typeface="HG丸ｺﾞｼｯｸM-PRO" panose="020F0600000000000000" pitchFamily="50" charset="-128"/>
                <a:ea typeface="HG丸ｺﾞｼｯｸM-PRO" panose="020F0600000000000000" pitchFamily="50" charset="-128"/>
              </a:rPr>
              <a:t>％）であり、</a:t>
            </a:r>
            <a:r>
              <a:rPr lang="en-US" altLang="ja-JP" sz="2100" dirty="0">
                <a:latin typeface="HG丸ｺﾞｼｯｸM-PRO" panose="020F0600000000000000" pitchFamily="50" charset="-128"/>
                <a:ea typeface="HG丸ｺﾞｼｯｸM-PRO" panose="020F0600000000000000" pitchFamily="50" charset="-128"/>
              </a:rPr>
              <a:t>2</a:t>
            </a:r>
            <a:r>
              <a:rPr lang="ja-JP" altLang="en-US" sz="2100" dirty="0">
                <a:latin typeface="HG丸ｺﾞｼｯｸM-PRO" panose="020F0600000000000000" pitchFamily="50" charset="-128"/>
                <a:ea typeface="HG丸ｺﾞｼｯｸM-PRO" panose="020F0600000000000000" pitchFamily="50" charset="-128"/>
              </a:rPr>
              <a:t>）妊娠経過と同様に、「羊水量の異常なし」と比較して「羊水過多」に多い傾向であった。</a:t>
            </a:r>
            <a:endParaRPr lang="ja-JP" altLang="en-US" sz="21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28</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5</a:t>
            </a:r>
            <a:r>
              <a:rPr lang="ja-JP" altLang="en-US" sz="2400" dirty="0"/>
              <a:t>）新生児所見①</a:t>
            </a:r>
          </a:p>
        </p:txBody>
      </p:sp>
    </p:spTree>
    <p:extLst>
      <p:ext uri="{BB962C8B-B14F-4D97-AF65-F5344CB8AC3E}">
        <p14:creationId xmlns:p14="http://schemas.microsoft.com/office/powerpoint/2010/main" val="382245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4BCA8D-63F3-45E0-A4D9-5274EB5B5ACD}"/>
              </a:ext>
            </a:extLst>
          </p:cNvPr>
          <p:cNvSpPr>
            <a:spLocks noGrp="1"/>
          </p:cNvSpPr>
          <p:nvPr>
            <p:ph type="sldNum" sz="quarter" idx="12"/>
          </p:nvPr>
        </p:nvSpPr>
        <p:spPr/>
        <p:txBody>
          <a:bodyPr/>
          <a:lstStyle/>
          <a:p>
            <a:pPr>
              <a:defRPr/>
            </a:pPr>
            <a:fld id="{79880AA3-151B-4366-92A4-EF0E210BCF61}" type="slidenum">
              <a:rPr lang="ja-JP" altLang="en-US" smtClean="0"/>
              <a:pPr>
                <a:defRPr/>
              </a:pPr>
              <a:t>2</a:t>
            </a:fld>
            <a:endParaRPr lang="en-US" altLang="ja-JP" dirty="0"/>
          </a:p>
        </p:txBody>
      </p:sp>
      <p:graphicFrame>
        <p:nvGraphicFramePr>
          <p:cNvPr id="3" name="表 3">
            <a:extLst>
              <a:ext uri="{FF2B5EF4-FFF2-40B4-BE49-F238E27FC236}">
                <a16:creationId xmlns:a16="http://schemas.microsoft.com/office/drawing/2014/main" id="{D259D462-4BC8-4BCE-A5A6-21D6D00794AC}"/>
              </a:ext>
            </a:extLst>
          </p:cNvPr>
          <p:cNvGraphicFramePr>
            <a:graphicFrameLocks noGrp="1"/>
          </p:cNvGraphicFramePr>
          <p:nvPr>
            <p:extLst>
              <p:ext uri="{D42A27DB-BD31-4B8C-83A1-F6EECF244321}">
                <p14:modId xmlns:p14="http://schemas.microsoft.com/office/powerpoint/2010/main" val="2323988685"/>
              </p:ext>
            </p:extLst>
          </p:nvPr>
        </p:nvGraphicFramePr>
        <p:xfrm>
          <a:off x="188781" y="1413570"/>
          <a:ext cx="9443945" cy="4464496"/>
        </p:xfrm>
        <a:graphic>
          <a:graphicData uri="http://schemas.openxmlformats.org/drawingml/2006/table">
            <a:tbl>
              <a:tblPr>
                <a:tableStyleId>{5C22544A-7EE6-4342-B048-85BDC9FD1C3A}</a:tableStyleId>
              </a:tblPr>
              <a:tblGrid>
                <a:gridCol w="2091664">
                  <a:extLst>
                    <a:ext uri="{9D8B030D-6E8A-4147-A177-3AD203B41FA5}">
                      <a16:colId xmlns:a16="http://schemas.microsoft.com/office/drawing/2014/main" val="4029639127"/>
                    </a:ext>
                  </a:extLst>
                </a:gridCol>
                <a:gridCol w="7352281">
                  <a:extLst>
                    <a:ext uri="{9D8B030D-6E8A-4147-A177-3AD203B41FA5}">
                      <a16:colId xmlns:a16="http://schemas.microsoft.com/office/drawing/2014/main" val="3495825939"/>
                    </a:ext>
                  </a:extLst>
                </a:gridCol>
              </a:tblGrid>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ja-JP" altLang="en-US" dirty="0">
                          <a:latin typeface="+mj-ea"/>
                          <a:ea typeface="+mj-ea"/>
                        </a:rPr>
                        <a:t>自民党「医療紛争処理のあり方検討会」にて、</a:t>
                      </a:r>
                      <a:r>
                        <a:rPr kumimoji="1" lang="en-US" altLang="ja-JP" dirty="0">
                          <a:latin typeface="+mj-ea"/>
                          <a:ea typeface="+mj-ea"/>
                        </a:rPr>
                        <a:t>『</a:t>
                      </a:r>
                      <a:r>
                        <a:rPr kumimoji="1" lang="ja-JP" altLang="en-US" dirty="0">
                          <a:latin typeface="+mj-ea"/>
                          <a:ea typeface="+mj-ea"/>
                        </a:rPr>
                        <a:t>産科医療における無過失補償制度の枠組みについて</a:t>
                      </a:r>
                      <a:r>
                        <a:rPr kumimoji="1" lang="en-US" altLang="ja-JP" dirty="0">
                          <a:latin typeface="+mj-ea"/>
                          <a:ea typeface="+mj-ea"/>
                        </a:rPr>
                        <a:t>』</a:t>
                      </a:r>
                      <a:r>
                        <a:rPr kumimoji="1" lang="ja-JP" altLang="en-US" dirty="0">
                          <a:latin typeface="+mj-ea"/>
                          <a:ea typeface="+mj-ea"/>
                        </a:rPr>
                        <a:t>が示される</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2267329487"/>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2007</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r>
                        <a:rPr kumimoji="1" lang="ja-JP" altLang="en-US" dirty="0">
                          <a:latin typeface="+mj-ea"/>
                          <a:ea typeface="+mj-ea"/>
                        </a:rPr>
                        <a:t>日本医療機能評価機構に</a:t>
                      </a:r>
                    </a:p>
                    <a:p>
                      <a:r>
                        <a:rPr kumimoji="1" lang="ja-JP" altLang="en-US" dirty="0">
                          <a:latin typeface="+mj-ea"/>
                          <a:ea typeface="+mj-ea"/>
                        </a:rPr>
                        <a:t>「産科医療補償制度運営組織準備委員会」設置</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143132755"/>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2008</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産科医療補償制度運営組織準備委員会報告書」が取りまとめられる</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821861599"/>
                  </a:ext>
                </a:extLst>
              </a:tr>
              <a:tr h="1116124">
                <a:tc>
                  <a:txBody>
                    <a:bodyPr/>
                    <a:lstStyle/>
                    <a:p>
                      <a:pPr algn="ct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8FBCFF"/>
                    </a:solidFill>
                  </a:tcPr>
                </a:tc>
                <a:tc>
                  <a:txBody>
                    <a:bodyPr/>
                    <a:lstStyle/>
                    <a:p>
                      <a:r>
                        <a:rPr kumimoji="1" lang="zh-TW"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「産科医療補償制度」創設	</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CCFFFF"/>
                    </a:solidFill>
                  </a:tcPr>
                </a:tc>
                <a:extLst>
                  <a:ext uri="{0D108BD9-81ED-4DB2-BD59-A6C34878D82A}">
                    <a16:rowId xmlns:a16="http://schemas.microsoft.com/office/drawing/2014/main" val="2606015183"/>
                  </a:ext>
                </a:extLst>
              </a:tr>
            </a:tbl>
          </a:graphicData>
        </a:graphic>
      </p:graphicFrame>
      <p:sp>
        <p:nvSpPr>
          <p:cNvPr id="5" name="正方形/長方形 4">
            <a:extLst>
              <a:ext uri="{FF2B5EF4-FFF2-40B4-BE49-F238E27FC236}">
                <a16:creationId xmlns:a16="http://schemas.microsoft.com/office/drawing/2014/main" id="{B12B08B6-A2FF-4DF1-BA5E-0AFF8A751AE7}"/>
              </a:ext>
            </a:extLst>
          </p:cNvPr>
          <p:cNvSpPr/>
          <p:nvPr/>
        </p:nvSpPr>
        <p:spPr bwMode="auto">
          <a:xfrm>
            <a:off x="188781" y="4797946"/>
            <a:ext cx="9443945" cy="10801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HG丸ｺﾞｼｯｸM-PRO" panose="020F0600000000000000" pitchFamily="50" charset="-128"/>
            </a:endParaRPr>
          </a:p>
        </p:txBody>
      </p:sp>
      <p:sp>
        <p:nvSpPr>
          <p:cNvPr id="6" name="Rectangle 2">
            <a:extLst>
              <a:ext uri="{FF2B5EF4-FFF2-40B4-BE49-F238E27FC236}">
                <a16:creationId xmlns:a16="http://schemas.microsoft.com/office/drawing/2014/main" id="{16AD6C69-E934-4EC3-837B-2DC8F9AE733B}"/>
              </a:ext>
            </a:extLst>
          </p:cNvPr>
          <p:cNvSpPr txBox="1">
            <a:spLocks noChangeArrowheads="1"/>
          </p:cNvSpPr>
          <p:nvPr/>
        </p:nvSpPr>
        <p:spPr>
          <a:xfrm>
            <a:off x="1884363" y="346075"/>
            <a:ext cx="6134100" cy="6445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a:t>産科医療補償制度創設の経緯</a:t>
            </a:r>
            <a:endParaRPr lang="ja-JP" altLang="en-US" dirty="0"/>
          </a:p>
        </p:txBody>
      </p:sp>
    </p:spTree>
    <p:extLst>
      <p:ext uri="{BB962C8B-B14F-4D97-AF65-F5344CB8AC3E}">
        <p14:creationId xmlns:p14="http://schemas.microsoft.com/office/powerpoint/2010/main" val="2666566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29</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25538"/>
            <a:ext cx="9475685" cy="5472607"/>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5</a:t>
            </a:r>
            <a:r>
              <a:rPr lang="ja-JP" altLang="en-US" sz="2400" dirty="0"/>
              <a:t>）新生児所見②</a:t>
            </a:r>
          </a:p>
        </p:txBody>
      </p:sp>
      <p:pic>
        <p:nvPicPr>
          <p:cNvPr id="5" name="図 4">
            <a:extLst>
              <a:ext uri="{FF2B5EF4-FFF2-40B4-BE49-F238E27FC236}">
                <a16:creationId xmlns:a16="http://schemas.microsoft.com/office/drawing/2014/main" id="{D06D4750-E1A5-4D3C-8872-299B2C937985}"/>
              </a:ext>
            </a:extLst>
          </p:cNvPr>
          <p:cNvPicPr>
            <a:picLocks noChangeAspect="1"/>
          </p:cNvPicPr>
          <p:nvPr/>
        </p:nvPicPr>
        <p:blipFill>
          <a:blip r:embed="rId3"/>
          <a:stretch>
            <a:fillRect/>
          </a:stretch>
        </p:blipFill>
        <p:spPr>
          <a:xfrm>
            <a:off x="375172" y="1746387"/>
            <a:ext cx="9039423" cy="4014885"/>
          </a:xfrm>
          <a:prstGeom prst="rect">
            <a:avLst/>
          </a:prstGeom>
          <a:solidFill>
            <a:schemeClr val="bg1"/>
          </a:solidFill>
        </p:spPr>
      </p:pic>
      <p:sp>
        <p:nvSpPr>
          <p:cNvPr id="9" name="テキスト ボックス 8">
            <a:extLst>
              <a:ext uri="{FF2B5EF4-FFF2-40B4-BE49-F238E27FC236}">
                <a16:creationId xmlns:a16="http://schemas.microsoft.com/office/drawing/2014/main" id="{6CCA8DA9-19E3-44B0-ABA6-46D92B14B031}"/>
              </a:ext>
            </a:extLst>
          </p:cNvPr>
          <p:cNvSpPr txBox="1"/>
          <p:nvPr/>
        </p:nvSpPr>
        <p:spPr>
          <a:xfrm>
            <a:off x="939812" y="1299640"/>
            <a:ext cx="7818838" cy="369332"/>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表</a:t>
            </a:r>
            <a:r>
              <a:rPr kumimoji="1" lang="en-US" altLang="ja-JP" dirty="0">
                <a:latin typeface="+mj-ea"/>
                <a:ea typeface="+mj-ea"/>
              </a:rPr>
              <a:t>3-Ⅲ-5</a:t>
            </a:r>
            <a:r>
              <a:rPr kumimoji="1" lang="ja-JP" altLang="en-US" dirty="0">
                <a:latin typeface="+mj-ea"/>
                <a:ea typeface="+mj-ea"/>
              </a:rPr>
              <a:t>　</a:t>
            </a:r>
            <a:r>
              <a:rPr lang="ja-JP" altLang="en-US" dirty="0">
                <a:latin typeface="+mj-ea"/>
                <a:ea typeface="+mj-ea"/>
              </a:rPr>
              <a:t>分析対象事例にみられた背景（新生児所見）</a:t>
            </a:r>
            <a:r>
              <a:rPr lang="en-US" altLang="ja-JP" dirty="0">
                <a:latin typeface="+mj-ea"/>
                <a:ea typeface="+mj-ea"/>
              </a:rPr>
              <a:t>】</a:t>
            </a:r>
            <a:r>
              <a:rPr lang="ja-JP" altLang="en-US" dirty="0">
                <a:latin typeface="+mj-ea"/>
                <a:ea typeface="+mj-ea"/>
              </a:rPr>
              <a:t>抜粋</a:t>
            </a:r>
            <a:r>
              <a:rPr lang="en-US" altLang="ja-JP" dirty="0">
                <a:latin typeface="+mj-ea"/>
                <a:ea typeface="+mj-ea"/>
              </a:rPr>
              <a:t>-1</a:t>
            </a:r>
            <a:endParaRPr kumimoji="1" lang="ja-JP" altLang="en-US" dirty="0">
              <a:latin typeface="+mj-ea"/>
              <a:ea typeface="+mj-ea"/>
            </a:endParaRPr>
          </a:p>
        </p:txBody>
      </p:sp>
      <p:sp>
        <p:nvSpPr>
          <p:cNvPr id="10" name="Rectangle 57">
            <a:extLst>
              <a:ext uri="{FF2B5EF4-FFF2-40B4-BE49-F238E27FC236}">
                <a16:creationId xmlns:a16="http://schemas.microsoft.com/office/drawing/2014/main" id="{AE480A48-C789-4934-8760-127433DA9ADB}"/>
              </a:ext>
            </a:extLst>
          </p:cNvPr>
          <p:cNvSpPr>
            <a:spLocks noChangeArrowheads="1"/>
          </p:cNvSpPr>
          <p:nvPr/>
        </p:nvSpPr>
        <p:spPr bwMode="auto">
          <a:xfrm>
            <a:off x="6008902" y="5773967"/>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30</a:t>
            </a:r>
            <a:r>
              <a:rPr lang="ja-JP" altLang="en-US" sz="900" dirty="0">
                <a:latin typeface="+mj-ea"/>
                <a:ea typeface="+mj-ea"/>
              </a:rPr>
              <a:t>参照</a:t>
            </a:r>
          </a:p>
        </p:txBody>
      </p:sp>
    </p:spTree>
    <p:extLst>
      <p:ext uri="{BB962C8B-B14F-4D97-AF65-F5344CB8AC3E}">
        <p14:creationId xmlns:p14="http://schemas.microsoft.com/office/powerpoint/2010/main" val="1176691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30</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25538"/>
            <a:ext cx="9475685" cy="5619277"/>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5</a:t>
            </a:r>
            <a:r>
              <a:rPr lang="ja-JP" altLang="en-US" sz="2400" dirty="0"/>
              <a:t>）新生児所見③</a:t>
            </a:r>
          </a:p>
        </p:txBody>
      </p:sp>
      <p:sp>
        <p:nvSpPr>
          <p:cNvPr id="9" name="テキスト ボックス 8">
            <a:extLst>
              <a:ext uri="{FF2B5EF4-FFF2-40B4-BE49-F238E27FC236}">
                <a16:creationId xmlns:a16="http://schemas.microsoft.com/office/drawing/2014/main" id="{6CCA8DA9-19E3-44B0-ABA6-46D92B14B031}"/>
              </a:ext>
            </a:extLst>
          </p:cNvPr>
          <p:cNvSpPr txBox="1"/>
          <p:nvPr/>
        </p:nvSpPr>
        <p:spPr>
          <a:xfrm>
            <a:off x="775742" y="1133730"/>
            <a:ext cx="7818838" cy="369332"/>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表</a:t>
            </a:r>
            <a:r>
              <a:rPr kumimoji="1" lang="en-US" altLang="ja-JP" dirty="0">
                <a:latin typeface="+mj-ea"/>
                <a:ea typeface="+mj-ea"/>
              </a:rPr>
              <a:t>3-Ⅲ-5</a:t>
            </a:r>
            <a:r>
              <a:rPr kumimoji="1" lang="ja-JP" altLang="en-US" dirty="0">
                <a:latin typeface="+mj-ea"/>
                <a:ea typeface="+mj-ea"/>
              </a:rPr>
              <a:t>　</a:t>
            </a:r>
            <a:r>
              <a:rPr lang="ja-JP" altLang="en-US" dirty="0">
                <a:latin typeface="+mj-ea"/>
                <a:ea typeface="+mj-ea"/>
              </a:rPr>
              <a:t>分析対象事例にみられた背景（新生児所見）</a:t>
            </a:r>
            <a:r>
              <a:rPr lang="en-US" altLang="ja-JP" dirty="0">
                <a:latin typeface="+mj-ea"/>
                <a:ea typeface="+mj-ea"/>
              </a:rPr>
              <a:t>】</a:t>
            </a:r>
            <a:r>
              <a:rPr lang="ja-JP" altLang="en-US" dirty="0">
                <a:latin typeface="+mj-ea"/>
                <a:ea typeface="+mj-ea"/>
              </a:rPr>
              <a:t>抜粋</a:t>
            </a:r>
            <a:r>
              <a:rPr lang="en-US" altLang="ja-JP" dirty="0">
                <a:latin typeface="+mj-ea"/>
                <a:ea typeface="+mj-ea"/>
              </a:rPr>
              <a:t>-2</a:t>
            </a:r>
            <a:endParaRPr kumimoji="1" lang="ja-JP" altLang="en-US" dirty="0">
              <a:latin typeface="+mj-ea"/>
              <a:ea typeface="+mj-ea"/>
            </a:endParaRPr>
          </a:p>
        </p:txBody>
      </p:sp>
      <p:sp>
        <p:nvSpPr>
          <p:cNvPr id="10" name="Rectangle 57">
            <a:extLst>
              <a:ext uri="{FF2B5EF4-FFF2-40B4-BE49-F238E27FC236}">
                <a16:creationId xmlns:a16="http://schemas.microsoft.com/office/drawing/2014/main" id="{AE480A48-C789-4934-8760-127433DA9ADB}"/>
              </a:ext>
            </a:extLst>
          </p:cNvPr>
          <p:cNvSpPr>
            <a:spLocks noChangeArrowheads="1"/>
          </p:cNvSpPr>
          <p:nvPr/>
        </p:nvSpPr>
        <p:spPr bwMode="auto">
          <a:xfrm>
            <a:off x="5571821" y="6500813"/>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30</a:t>
            </a:r>
            <a:r>
              <a:rPr lang="ja-JP" altLang="en-US" sz="900" dirty="0">
                <a:latin typeface="+mj-ea"/>
                <a:ea typeface="+mj-ea"/>
              </a:rPr>
              <a:t>参照</a:t>
            </a:r>
          </a:p>
        </p:txBody>
      </p:sp>
      <p:pic>
        <p:nvPicPr>
          <p:cNvPr id="11" name="図 10">
            <a:extLst>
              <a:ext uri="{FF2B5EF4-FFF2-40B4-BE49-F238E27FC236}">
                <a16:creationId xmlns:a16="http://schemas.microsoft.com/office/drawing/2014/main" id="{791357A6-EFC0-46F7-AA2A-906A21D2A76F}"/>
              </a:ext>
            </a:extLst>
          </p:cNvPr>
          <p:cNvPicPr>
            <a:picLocks noChangeAspect="1"/>
          </p:cNvPicPr>
          <p:nvPr/>
        </p:nvPicPr>
        <p:blipFill>
          <a:blip r:embed="rId3"/>
          <a:stretch>
            <a:fillRect/>
          </a:stretch>
        </p:blipFill>
        <p:spPr>
          <a:xfrm>
            <a:off x="919758" y="1503062"/>
            <a:ext cx="7272808" cy="5020410"/>
          </a:xfrm>
          <a:prstGeom prst="rect">
            <a:avLst/>
          </a:prstGeom>
          <a:solidFill>
            <a:schemeClr val="bg1"/>
          </a:solidFill>
        </p:spPr>
      </p:pic>
    </p:spTree>
    <p:extLst>
      <p:ext uri="{BB962C8B-B14F-4D97-AF65-F5344CB8AC3E}">
        <p14:creationId xmlns:p14="http://schemas.microsoft.com/office/powerpoint/2010/main" val="4071895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121161"/>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400" dirty="0">
                <a:latin typeface="HG丸ｺﾞｼｯｸM-PRO" panose="020F0600000000000000" pitchFamily="50" charset="-128"/>
                <a:ea typeface="HG丸ｺﾞｼｯｸM-PRO" panose="020F0600000000000000" pitchFamily="50" charset="-128"/>
              </a:rPr>
              <a:t>原因分析委員会による補償申請までの頭部画像所見において、脳室拡大を認めた事例は「羊水過多」</a:t>
            </a:r>
            <a:r>
              <a:rPr lang="en-US" altLang="ja-JP" sz="2400" dirty="0">
                <a:latin typeface="HG丸ｺﾞｼｯｸM-PRO" panose="020F0600000000000000" pitchFamily="50" charset="-128"/>
                <a:ea typeface="HG丸ｺﾞｼｯｸM-PRO" panose="020F0600000000000000" pitchFamily="50" charset="-128"/>
              </a:rPr>
              <a:t>18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38.3</a:t>
            </a:r>
            <a:r>
              <a:rPr lang="ja-JP" altLang="en-US" sz="2400" dirty="0">
                <a:latin typeface="HG丸ｺﾞｼｯｸM-PRO" panose="020F0600000000000000" pitchFamily="50" charset="-128"/>
                <a:ea typeface="HG丸ｺﾞｼｯｸM-PRO" panose="020F0600000000000000" pitchFamily="50" charset="-128"/>
              </a:rPr>
              <a:t>％）、「羊水量の異常なし」</a:t>
            </a:r>
            <a:r>
              <a:rPr lang="en-US" altLang="ja-JP" sz="2400" dirty="0">
                <a:latin typeface="HG丸ｺﾞｼｯｸM-PRO" panose="020F0600000000000000" pitchFamily="50" charset="-128"/>
                <a:ea typeface="HG丸ｺﾞｼｯｸM-PRO" panose="020F0600000000000000" pitchFamily="50" charset="-128"/>
              </a:rPr>
              <a:t>73</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10.3</a:t>
            </a:r>
            <a:r>
              <a:rPr lang="ja-JP" altLang="en-US" sz="2400" dirty="0">
                <a:latin typeface="HG丸ｺﾞｼｯｸM-PRO" panose="020F0600000000000000" pitchFamily="50" charset="-128"/>
                <a:ea typeface="HG丸ｺﾞｼｯｸM-PRO" panose="020F0600000000000000" pitchFamily="50" charset="-128"/>
              </a:rPr>
              <a:t>％）であり、「羊水量の異常なし」と比較して「羊水過多」に多い傾向であった。</a:t>
            </a: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31</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6</a:t>
            </a:r>
            <a:r>
              <a:rPr lang="ja-JP" altLang="en-US" sz="2400" dirty="0"/>
              <a:t>）原因分析委員会による補償申請までの頭部画像所見①</a:t>
            </a:r>
          </a:p>
        </p:txBody>
      </p:sp>
    </p:spTree>
    <p:extLst>
      <p:ext uri="{BB962C8B-B14F-4D97-AF65-F5344CB8AC3E}">
        <p14:creationId xmlns:p14="http://schemas.microsoft.com/office/powerpoint/2010/main" val="3488381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32</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25538"/>
            <a:ext cx="9475685" cy="5619277"/>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6</a:t>
            </a:r>
            <a:r>
              <a:rPr lang="ja-JP" altLang="en-US" sz="2400" dirty="0"/>
              <a:t>）原因分析委員会による補償申請までの頭部画像所見②</a:t>
            </a:r>
          </a:p>
        </p:txBody>
      </p:sp>
      <p:pic>
        <p:nvPicPr>
          <p:cNvPr id="5" name="図 4">
            <a:extLst>
              <a:ext uri="{FF2B5EF4-FFF2-40B4-BE49-F238E27FC236}">
                <a16:creationId xmlns:a16="http://schemas.microsoft.com/office/drawing/2014/main" id="{7A5421EE-60D4-49B4-BBEB-E5011846B615}"/>
              </a:ext>
            </a:extLst>
          </p:cNvPr>
          <p:cNvPicPr>
            <a:picLocks noChangeAspect="1"/>
          </p:cNvPicPr>
          <p:nvPr/>
        </p:nvPicPr>
        <p:blipFill>
          <a:blip r:embed="rId3"/>
          <a:stretch>
            <a:fillRect/>
          </a:stretch>
        </p:blipFill>
        <p:spPr>
          <a:xfrm>
            <a:off x="1160730" y="1478978"/>
            <a:ext cx="6815812" cy="5106280"/>
          </a:xfrm>
          <a:prstGeom prst="rect">
            <a:avLst/>
          </a:prstGeom>
          <a:solidFill>
            <a:schemeClr val="bg1"/>
          </a:solidFill>
        </p:spPr>
      </p:pic>
      <p:sp>
        <p:nvSpPr>
          <p:cNvPr id="9" name="テキスト ボックス 8">
            <a:extLst>
              <a:ext uri="{FF2B5EF4-FFF2-40B4-BE49-F238E27FC236}">
                <a16:creationId xmlns:a16="http://schemas.microsoft.com/office/drawing/2014/main" id="{B6ECC004-8B38-47D7-874A-8B2A4C47EC4D}"/>
              </a:ext>
            </a:extLst>
          </p:cNvPr>
          <p:cNvSpPr txBox="1"/>
          <p:nvPr/>
        </p:nvSpPr>
        <p:spPr>
          <a:xfrm>
            <a:off x="169015" y="1132981"/>
            <a:ext cx="9654044"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3-Ⅲ-6</a:t>
            </a:r>
            <a:r>
              <a:rPr kumimoji="1" lang="ja-JP" altLang="en-US" sz="1600" dirty="0">
                <a:latin typeface="+mj-ea"/>
                <a:ea typeface="+mj-ea"/>
              </a:rPr>
              <a:t>　</a:t>
            </a:r>
            <a:r>
              <a:rPr lang="ja-JP" altLang="en-US" sz="1600" dirty="0">
                <a:latin typeface="+mj-ea"/>
                <a:ea typeface="+mj-ea"/>
              </a:rPr>
              <a:t>分析対象事例にみられた背景（原因分析委員会による補償申請までの頭部画像所見）</a:t>
            </a:r>
            <a:r>
              <a:rPr lang="en-US" altLang="ja-JP" sz="1600" dirty="0">
                <a:latin typeface="+mj-ea"/>
                <a:ea typeface="+mj-ea"/>
              </a:rPr>
              <a:t>】</a:t>
            </a:r>
            <a:endParaRPr kumimoji="1" lang="ja-JP" altLang="en-US" sz="1600" dirty="0">
              <a:latin typeface="+mj-ea"/>
              <a:ea typeface="+mj-ea"/>
            </a:endParaRPr>
          </a:p>
        </p:txBody>
      </p:sp>
      <p:sp>
        <p:nvSpPr>
          <p:cNvPr id="10" name="Rectangle 57">
            <a:extLst>
              <a:ext uri="{FF2B5EF4-FFF2-40B4-BE49-F238E27FC236}">
                <a16:creationId xmlns:a16="http://schemas.microsoft.com/office/drawing/2014/main" id="{FB14F3DB-3080-40D9-8393-0E167B384EC5}"/>
              </a:ext>
            </a:extLst>
          </p:cNvPr>
          <p:cNvSpPr>
            <a:spLocks noChangeArrowheads="1"/>
          </p:cNvSpPr>
          <p:nvPr/>
        </p:nvSpPr>
        <p:spPr bwMode="auto">
          <a:xfrm>
            <a:off x="4883778" y="6535071"/>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31</a:t>
            </a:r>
            <a:r>
              <a:rPr lang="ja-JP" altLang="en-US" sz="900" dirty="0">
                <a:latin typeface="+mj-ea"/>
                <a:ea typeface="+mj-ea"/>
              </a:rPr>
              <a:t>参照</a:t>
            </a:r>
          </a:p>
        </p:txBody>
      </p:sp>
    </p:spTree>
    <p:extLst>
      <p:ext uri="{BB962C8B-B14F-4D97-AF65-F5344CB8AC3E}">
        <p14:creationId xmlns:p14="http://schemas.microsoft.com/office/powerpoint/2010/main" val="3556046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121161"/>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300" dirty="0">
                <a:latin typeface="HG丸ｺﾞｼｯｸM-PRO" panose="020F0600000000000000" pitchFamily="50" charset="-128"/>
                <a:ea typeface="HG丸ｺﾞｼｯｸM-PRO" panose="020F0600000000000000" pitchFamily="50" charset="-128"/>
              </a:rPr>
              <a:t>「羊水過少」では、脳性麻痺発症の主たる原因として、単一の病態が記載されているもののうち「臍帯脱出以外の臍帯因子」が原因とされた事例は５件（</a:t>
            </a:r>
            <a:r>
              <a:rPr lang="en-US" altLang="ja-JP" sz="2300" dirty="0">
                <a:latin typeface="HG丸ｺﾞｼｯｸM-PRO" panose="020F0600000000000000" pitchFamily="50" charset="-128"/>
                <a:ea typeface="HG丸ｺﾞｼｯｸM-PRO" panose="020F0600000000000000" pitchFamily="50" charset="-128"/>
              </a:rPr>
              <a:t>11.6</a:t>
            </a:r>
            <a:r>
              <a:rPr lang="ja-JP" altLang="en-US" sz="2300" dirty="0">
                <a:latin typeface="HG丸ｺﾞｼｯｸM-PRO" panose="020F0600000000000000" pitchFamily="50" charset="-128"/>
                <a:ea typeface="HG丸ｺﾞｼｯｸM-PRO" panose="020F0600000000000000" pitchFamily="50" charset="-128"/>
              </a:rPr>
              <a:t>％）、複数の病態が記載されているもののうち「臍帯脱出以外の臍帯因子」が原因とされた事例は６件（</a:t>
            </a:r>
            <a:r>
              <a:rPr lang="en-US" altLang="ja-JP" sz="2300" dirty="0">
                <a:latin typeface="HG丸ｺﾞｼｯｸM-PRO" panose="020F0600000000000000" pitchFamily="50" charset="-128"/>
                <a:ea typeface="HG丸ｺﾞｼｯｸM-PRO" panose="020F0600000000000000" pitchFamily="50" charset="-128"/>
              </a:rPr>
              <a:t>14.0</a:t>
            </a:r>
            <a:r>
              <a:rPr lang="ja-JP" altLang="en-US" sz="2300" dirty="0">
                <a:latin typeface="HG丸ｺﾞｼｯｸM-PRO" panose="020F0600000000000000" pitchFamily="50" charset="-128"/>
                <a:ea typeface="HG丸ｺﾞｼｯｸM-PRO" panose="020F0600000000000000" pitchFamily="50" charset="-128"/>
              </a:rPr>
              <a:t>％）であった。</a:t>
            </a:r>
            <a:endParaRPr lang="en-US" altLang="ja-JP" sz="23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3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300" dirty="0">
                <a:latin typeface="HG丸ｺﾞｼｯｸM-PRO" panose="020F0600000000000000" pitchFamily="50" charset="-128"/>
                <a:ea typeface="HG丸ｺﾞｼｯｸM-PRO" panose="020F0600000000000000" pitchFamily="50" charset="-128"/>
              </a:rPr>
              <a:t>また、「羊水過多」においては、主たる原因が明らかではない、または特定困難とされた事例は</a:t>
            </a:r>
            <a:r>
              <a:rPr lang="en-US" altLang="ja-JP" sz="2300" dirty="0">
                <a:latin typeface="HG丸ｺﾞｼｯｸM-PRO" panose="020F0600000000000000" pitchFamily="50" charset="-128"/>
                <a:ea typeface="HG丸ｺﾞｼｯｸM-PRO" panose="020F0600000000000000" pitchFamily="50" charset="-128"/>
              </a:rPr>
              <a:t>33</a:t>
            </a:r>
            <a:r>
              <a:rPr lang="ja-JP" altLang="en-US" sz="2300" dirty="0">
                <a:latin typeface="HG丸ｺﾞｼｯｸM-PRO" panose="020F0600000000000000" pitchFamily="50" charset="-128"/>
                <a:ea typeface="HG丸ｺﾞｼｯｸM-PRO" panose="020F0600000000000000" pitchFamily="50" charset="-128"/>
              </a:rPr>
              <a:t>件（</a:t>
            </a:r>
            <a:r>
              <a:rPr lang="en-US" altLang="ja-JP" sz="2300" dirty="0">
                <a:latin typeface="HG丸ｺﾞｼｯｸM-PRO" panose="020F0600000000000000" pitchFamily="50" charset="-128"/>
                <a:ea typeface="HG丸ｺﾞｼｯｸM-PRO" panose="020F0600000000000000" pitchFamily="50" charset="-128"/>
              </a:rPr>
              <a:t>70.2</a:t>
            </a:r>
            <a:r>
              <a:rPr lang="ja-JP" altLang="en-US" sz="2300" dirty="0">
                <a:latin typeface="HG丸ｺﾞｼｯｸM-PRO" panose="020F0600000000000000" pitchFamily="50" charset="-128"/>
                <a:ea typeface="HG丸ｺﾞｼｯｸM-PRO" panose="020F0600000000000000" pitchFamily="50" charset="-128"/>
              </a:rPr>
              <a:t>％）であった。</a:t>
            </a:r>
            <a:endParaRPr lang="ja-JP" altLang="en-US" sz="23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33</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7</a:t>
            </a:r>
            <a:r>
              <a:rPr lang="ja-JP" altLang="en-US" sz="2400" dirty="0"/>
              <a:t>）脳性麻痺発症の主たる原因①</a:t>
            </a:r>
          </a:p>
        </p:txBody>
      </p:sp>
    </p:spTree>
    <p:extLst>
      <p:ext uri="{BB962C8B-B14F-4D97-AF65-F5344CB8AC3E}">
        <p14:creationId xmlns:p14="http://schemas.microsoft.com/office/powerpoint/2010/main" val="12001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34</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099715"/>
            <a:ext cx="9256088" cy="5734050"/>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ja-JP" altLang="en-US"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7</a:t>
            </a:r>
            <a:r>
              <a:rPr lang="ja-JP" altLang="en-US" sz="2400" dirty="0"/>
              <a:t>）脳性麻痺発症の主たる原因②</a:t>
            </a:r>
          </a:p>
        </p:txBody>
      </p:sp>
      <p:sp>
        <p:nvSpPr>
          <p:cNvPr id="6" name="テキスト ボックス 5">
            <a:extLst>
              <a:ext uri="{FF2B5EF4-FFF2-40B4-BE49-F238E27FC236}">
                <a16:creationId xmlns:a16="http://schemas.microsoft.com/office/drawing/2014/main" id="{CA2CFA3F-7F5A-47B6-AD99-1D51A628F6A4}"/>
              </a:ext>
            </a:extLst>
          </p:cNvPr>
          <p:cNvSpPr txBox="1"/>
          <p:nvPr/>
        </p:nvSpPr>
        <p:spPr>
          <a:xfrm>
            <a:off x="488103" y="1035934"/>
            <a:ext cx="8253348" cy="369332"/>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表</a:t>
            </a:r>
            <a:r>
              <a:rPr kumimoji="1" lang="en-US" altLang="ja-JP" dirty="0">
                <a:latin typeface="+mj-ea"/>
                <a:ea typeface="+mj-ea"/>
              </a:rPr>
              <a:t>3-Ⅲ-7</a:t>
            </a:r>
            <a:r>
              <a:rPr kumimoji="1" lang="ja-JP" altLang="en-US" dirty="0">
                <a:latin typeface="+mj-ea"/>
                <a:ea typeface="+mj-ea"/>
              </a:rPr>
              <a:t>　</a:t>
            </a:r>
            <a:r>
              <a:rPr lang="ja-JP" altLang="en-US" dirty="0">
                <a:latin typeface="+mj-ea"/>
                <a:ea typeface="+mj-ea"/>
              </a:rPr>
              <a:t>分析対象事例にみられた背景（脳性麻痺発症の主たる原因）</a:t>
            </a:r>
            <a:r>
              <a:rPr lang="en-US" altLang="ja-JP" dirty="0">
                <a:latin typeface="+mj-ea"/>
                <a:ea typeface="+mj-ea"/>
              </a:rPr>
              <a:t>】</a:t>
            </a:r>
            <a:endParaRPr kumimoji="1" lang="ja-JP" altLang="en-US" dirty="0">
              <a:latin typeface="+mj-ea"/>
              <a:ea typeface="+mj-ea"/>
            </a:endParaRPr>
          </a:p>
        </p:txBody>
      </p:sp>
      <p:sp>
        <p:nvSpPr>
          <p:cNvPr id="9" name="Rectangle 57">
            <a:extLst>
              <a:ext uri="{FF2B5EF4-FFF2-40B4-BE49-F238E27FC236}">
                <a16:creationId xmlns:a16="http://schemas.microsoft.com/office/drawing/2014/main" id="{1692B633-6895-4064-ADA4-4ED2E9012765}"/>
              </a:ext>
            </a:extLst>
          </p:cNvPr>
          <p:cNvSpPr>
            <a:spLocks noChangeArrowheads="1"/>
          </p:cNvSpPr>
          <p:nvPr/>
        </p:nvSpPr>
        <p:spPr bwMode="auto">
          <a:xfrm>
            <a:off x="5031739" y="6645283"/>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32</a:t>
            </a:r>
            <a:r>
              <a:rPr lang="ja-JP" altLang="en-US" sz="900" dirty="0">
                <a:latin typeface="+mj-ea"/>
                <a:ea typeface="+mj-ea"/>
              </a:rPr>
              <a:t>参照</a:t>
            </a:r>
          </a:p>
        </p:txBody>
      </p:sp>
      <p:pic>
        <p:nvPicPr>
          <p:cNvPr id="10" name="図 9">
            <a:extLst>
              <a:ext uri="{FF2B5EF4-FFF2-40B4-BE49-F238E27FC236}">
                <a16:creationId xmlns:a16="http://schemas.microsoft.com/office/drawing/2014/main" id="{B856A50E-7FE6-4018-A247-A076A6ACECC7}"/>
              </a:ext>
            </a:extLst>
          </p:cNvPr>
          <p:cNvPicPr>
            <a:picLocks noChangeAspect="1"/>
          </p:cNvPicPr>
          <p:nvPr/>
        </p:nvPicPr>
        <p:blipFill>
          <a:blip r:embed="rId3"/>
          <a:stretch>
            <a:fillRect/>
          </a:stretch>
        </p:blipFill>
        <p:spPr>
          <a:xfrm>
            <a:off x="977163" y="1367634"/>
            <a:ext cx="7138173" cy="5322235"/>
          </a:xfrm>
          <a:prstGeom prst="rect">
            <a:avLst/>
          </a:prstGeom>
          <a:solidFill>
            <a:schemeClr val="bg1"/>
          </a:solidFill>
        </p:spPr>
      </p:pic>
    </p:spTree>
    <p:extLst>
      <p:ext uri="{BB962C8B-B14F-4D97-AF65-F5344CB8AC3E}">
        <p14:creationId xmlns:p14="http://schemas.microsoft.com/office/powerpoint/2010/main" val="3113965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121161"/>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400" dirty="0">
                <a:latin typeface="HG丸ｺﾞｼｯｸM-PRO" panose="020F0600000000000000" pitchFamily="50" charset="-128"/>
                <a:ea typeface="HG丸ｺﾞｼｯｸM-PRO" panose="020F0600000000000000" pitchFamily="50" charset="-128"/>
              </a:rPr>
              <a:t>胎児心拍数陣痛図において基線細変動減少・消失を認めた事例は、「羊水過多」</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53.2</a:t>
            </a:r>
            <a:r>
              <a:rPr lang="ja-JP" altLang="en-US" sz="2400" dirty="0">
                <a:latin typeface="HG丸ｺﾞｼｯｸM-PRO" panose="020F0600000000000000" pitchFamily="50" charset="-128"/>
                <a:ea typeface="HG丸ｺﾞｼｯｸM-PRO" panose="020F0600000000000000" pitchFamily="50" charset="-128"/>
              </a:rPr>
              <a:t>％）、「羊水過少」</a:t>
            </a:r>
            <a:r>
              <a:rPr lang="en-US" altLang="ja-JP" sz="2400" dirty="0">
                <a:latin typeface="HG丸ｺﾞｼｯｸM-PRO" panose="020F0600000000000000" pitchFamily="50" charset="-128"/>
                <a:ea typeface="HG丸ｺﾞｼｯｸM-PRO" panose="020F0600000000000000" pitchFamily="50" charset="-128"/>
              </a:rPr>
              <a:t>24</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55.8</a:t>
            </a:r>
            <a:r>
              <a:rPr lang="ja-JP" altLang="en-US" sz="2400" dirty="0">
                <a:latin typeface="HG丸ｺﾞｼｯｸM-PRO" panose="020F0600000000000000" pitchFamily="50" charset="-128"/>
                <a:ea typeface="HG丸ｺﾞｼｯｸM-PRO" panose="020F0600000000000000" pitchFamily="50" charset="-128"/>
              </a:rPr>
              <a:t>％）、「羊水量の異常なし」</a:t>
            </a:r>
            <a:r>
              <a:rPr lang="en-US" altLang="ja-JP" sz="2400" dirty="0">
                <a:latin typeface="HG丸ｺﾞｼｯｸM-PRO" panose="020F0600000000000000" pitchFamily="50" charset="-128"/>
                <a:ea typeface="HG丸ｺﾞｼｯｸM-PRO" panose="020F0600000000000000" pitchFamily="50" charset="-128"/>
              </a:rPr>
              <a:t>276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39.0</a:t>
            </a:r>
            <a:r>
              <a:rPr lang="ja-JP" altLang="en-US" sz="2400" dirty="0">
                <a:latin typeface="HG丸ｺﾞｼｯｸM-PRO" panose="020F0600000000000000" pitchFamily="50" charset="-128"/>
                <a:ea typeface="HG丸ｺﾞｼｯｸM-PRO" panose="020F0600000000000000" pitchFamily="50" charset="-128"/>
              </a:rPr>
              <a:t>％）であり、「羊水量の異常なし」と比較して「羊水過多」、「羊水過少」に多い傾向であった。</a:t>
            </a:r>
            <a:endParaRPr lang="en-US" altLang="ja-JP" sz="24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4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400" dirty="0">
                <a:latin typeface="HG丸ｺﾞｼｯｸM-PRO" panose="020F0600000000000000" pitchFamily="50" charset="-128"/>
                <a:ea typeface="HG丸ｺﾞｼｯｸM-PRO" panose="020F0600000000000000" pitchFamily="50" charset="-128"/>
              </a:rPr>
              <a:t>また、遅発一過性徐脈を認めた事例は、「羊水過多」８件（</a:t>
            </a:r>
            <a:r>
              <a:rPr lang="en-US" altLang="ja-JP" sz="2400" dirty="0">
                <a:latin typeface="HG丸ｺﾞｼｯｸM-PRO" panose="020F0600000000000000" pitchFamily="50" charset="-128"/>
                <a:ea typeface="HG丸ｺﾞｼｯｸM-PRO" panose="020F0600000000000000" pitchFamily="50" charset="-128"/>
              </a:rPr>
              <a:t>17.0</a:t>
            </a:r>
            <a:r>
              <a:rPr lang="ja-JP" altLang="en-US" sz="2400" dirty="0">
                <a:latin typeface="HG丸ｺﾞｼｯｸM-PRO" panose="020F0600000000000000" pitchFamily="50" charset="-128"/>
                <a:ea typeface="HG丸ｺﾞｼｯｸM-PRO" panose="020F0600000000000000" pitchFamily="50" charset="-128"/>
              </a:rPr>
              <a:t>％）、「羊水過少」</a:t>
            </a:r>
            <a:r>
              <a:rPr lang="en-US" altLang="ja-JP" sz="2400" dirty="0">
                <a:latin typeface="HG丸ｺﾞｼｯｸM-PRO" panose="020F0600000000000000" pitchFamily="50" charset="-128"/>
                <a:ea typeface="HG丸ｺﾞｼｯｸM-PRO" panose="020F0600000000000000" pitchFamily="50" charset="-128"/>
              </a:rPr>
              <a:t>20</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46.5</a:t>
            </a:r>
            <a:r>
              <a:rPr lang="ja-JP" altLang="en-US" sz="2400" dirty="0">
                <a:latin typeface="HG丸ｺﾞｼｯｸM-PRO" panose="020F0600000000000000" pitchFamily="50" charset="-128"/>
                <a:ea typeface="HG丸ｺﾞｼｯｸM-PRO" panose="020F0600000000000000" pitchFamily="50" charset="-128"/>
              </a:rPr>
              <a:t>％）、「羊水量の異常なし」</a:t>
            </a:r>
            <a:r>
              <a:rPr lang="en-US" altLang="ja-JP" sz="2400" dirty="0">
                <a:latin typeface="HG丸ｺﾞｼｯｸM-PRO" panose="020F0600000000000000" pitchFamily="50" charset="-128"/>
                <a:ea typeface="HG丸ｺﾞｼｯｸM-PRO" panose="020F0600000000000000" pitchFamily="50" charset="-128"/>
              </a:rPr>
              <a:t>187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26.4</a:t>
            </a:r>
            <a:r>
              <a:rPr lang="ja-JP" altLang="en-US" sz="2400" dirty="0">
                <a:latin typeface="HG丸ｺﾞｼｯｸM-PRO" panose="020F0600000000000000" pitchFamily="50" charset="-128"/>
                <a:ea typeface="HG丸ｺﾞｼｯｸM-PRO" panose="020F0600000000000000" pitchFamily="50" charset="-128"/>
              </a:rPr>
              <a:t>％）であり、「羊水過少」において多い傾向であった。</a:t>
            </a: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35</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8</a:t>
            </a:r>
            <a:r>
              <a:rPr lang="ja-JP" altLang="en-US" sz="2400" dirty="0"/>
              <a:t>）原因分析委員会による胎児心拍数陣痛図の判読所見①</a:t>
            </a:r>
          </a:p>
        </p:txBody>
      </p:sp>
    </p:spTree>
    <p:extLst>
      <p:ext uri="{BB962C8B-B14F-4D97-AF65-F5344CB8AC3E}">
        <p14:creationId xmlns:p14="http://schemas.microsoft.com/office/powerpoint/2010/main" val="887768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36</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214363" y="1061136"/>
            <a:ext cx="9397045" cy="568367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p>
          <a:p>
            <a:pPr algn="l"/>
            <a:r>
              <a:rPr lang="en-US" altLang="ja-JP" sz="2400" dirty="0"/>
              <a:t>8</a:t>
            </a:r>
            <a:r>
              <a:rPr lang="ja-JP" altLang="en-US" sz="2400" dirty="0"/>
              <a:t>）原因分析委員会による胎児心拍数陣痛図の判読所見②</a:t>
            </a:r>
          </a:p>
          <a:p>
            <a:pPr algn="l"/>
            <a:endParaRPr lang="ja-JP" altLang="en-US" sz="2400" dirty="0"/>
          </a:p>
        </p:txBody>
      </p:sp>
      <p:sp>
        <p:nvSpPr>
          <p:cNvPr id="6" name="テキスト ボックス 5">
            <a:extLst>
              <a:ext uri="{FF2B5EF4-FFF2-40B4-BE49-F238E27FC236}">
                <a16:creationId xmlns:a16="http://schemas.microsoft.com/office/drawing/2014/main" id="{DC70B32B-111B-4322-84E0-68EF779ECB04}"/>
              </a:ext>
            </a:extLst>
          </p:cNvPr>
          <p:cNvSpPr txBox="1"/>
          <p:nvPr/>
        </p:nvSpPr>
        <p:spPr>
          <a:xfrm>
            <a:off x="178360" y="1116364"/>
            <a:ext cx="9433047"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3-Ⅲ-8</a:t>
            </a:r>
            <a:r>
              <a:rPr kumimoji="1" lang="ja-JP" altLang="en-US" sz="1600" dirty="0">
                <a:latin typeface="+mj-ea"/>
                <a:ea typeface="+mj-ea"/>
              </a:rPr>
              <a:t>　</a:t>
            </a:r>
            <a:r>
              <a:rPr lang="ja-JP" altLang="en-US" sz="1600" dirty="0">
                <a:latin typeface="+mj-ea"/>
                <a:ea typeface="+mj-ea"/>
              </a:rPr>
              <a:t>分析対象事例にみられた背景（</a:t>
            </a:r>
            <a:r>
              <a:rPr lang="ja-JP" altLang="en-US" sz="1600" dirty="0">
                <a:solidFill>
                  <a:srgbClr val="000000"/>
                </a:solidFill>
                <a:latin typeface="HG丸ｺﾞｼｯｸM-PRO" panose="020F0600000000000000" pitchFamily="50" charset="-128"/>
              </a:rPr>
              <a:t>原因分析委員会による胎児心拍数陣痛図の判読所見</a:t>
            </a:r>
            <a:r>
              <a:rPr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pic>
        <p:nvPicPr>
          <p:cNvPr id="5" name="図 4">
            <a:extLst>
              <a:ext uri="{FF2B5EF4-FFF2-40B4-BE49-F238E27FC236}">
                <a16:creationId xmlns:a16="http://schemas.microsoft.com/office/drawing/2014/main" id="{047D8B44-E9C1-4696-AD4B-2C5D376D2E51}"/>
              </a:ext>
            </a:extLst>
          </p:cNvPr>
          <p:cNvPicPr>
            <a:picLocks noChangeAspect="1"/>
          </p:cNvPicPr>
          <p:nvPr/>
        </p:nvPicPr>
        <p:blipFill>
          <a:blip r:embed="rId3"/>
          <a:stretch>
            <a:fillRect/>
          </a:stretch>
        </p:blipFill>
        <p:spPr>
          <a:xfrm>
            <a:off x="775742" y="1478773"/>
            <a:ext cx="8064896" cy="5060912"/>
          </a:xfrm>
          <a:prstGeom prst="rect">
            <a:avLst/>
          </a:prstGeom>
          <a:solidFill>
            <a:schemeClr val="bg1"/>
          </a:solidFill>
        </p:spPr>
      </p:pic>
      <p:sp>
        <p:nvSpPr>
          <p:cNvPr id="9" name="Rectangle 57">
            <a:extLst>
              <a:ext uri="{FF2B5EF4-FFF2-40B4-BE49-F238E27FC236}">
                <a16:creationId xmlns:a16="http://schemas.microsoft.com/office/drawing/2014/main" id="{B6FFA279-3E49-4C78-8C23-A31BD202508C}"/>
              </a:ext>
            </a:extLst>
          </p:cNvPr>
          <p:cNvSpPr>
            <a:spLocks noChangeArrowheads="1"/>
          </p:cNvSpPr>
          <p:nvPr/>
        </p:nvSpPr>
        <p:spPr bwMode="auto">
          <a:xfrm>
            <a:off x="5506506" y="6508106"/>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33</a:t>
            </a:r>
            <a:r>
              <a:rPr lang="ja-JP" altLang="en-US" sz="900" dirty="0">
                <a:latin typeface="+mj-ea"/>
                <a:ea typeface="+mj-ea"/>
              </a:rPr>
              <a:t>参照</a:t>
            </a:r>
          </a:p>
        </p:txBody>
      </p:sp>
    </p:spTree>
    <p:extLst>
      <p:ext uri="{BB962C8B-B14F-4D97-AF65-F5344CB8AC3E}">
        <p14:creationId xmlns:p14="http://schemas.microsoft.com/office/powerpoint/2010/main" val="278283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231259"/>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400" dirty="0">
                <a:latin typeface="HG丸ｺﾞｼｯｸM-PRO" panose="020F0600000000000000" pitchFamily="50" charset="-128"/>
                <a:ea typeface="HG丸ｺﾞｼｯｸM-PRO" panose="020F0600000000000000" pitchFamily="50" charset="-128"/>
              </a:rPr>
              <a:t>「羊水過多」における羊水量の異常の出現時期は</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妊娠</a:t>
            </a:r>
            <a:r>
              <a:rPr lang="en-US" altLang="ja-JP" sz="2400" dirty="0">
                <a:latin typeface="HG丸ｺﾞｼｯｸM-PRO" panose="020F0600000000000000" pitchFamily="50" charset="-128"/>
                <a:ea typeface="HG丸ｺﾞｼｯｸM-PRO" panose="020F0600000000000000" pitchFamily="50" charset="-128"/>
              </a:rPr>
              <a:t>32</a:t>
            </a:r>
            <a:r>
              <a:rPr lang="ja-JP" altLang="en-US" sz="2400" dirty="0">
                <a:latin typeface="HG丸ｺﾞｼｯｸM-PRO" panose="020F0600000000000000" pitchFamily="50" charset="-128"/>
                <a:ea typeface="HG丸ｺﾞｼｯｸM-PRO" panose="020F0600000000000000" pitchFamily="50" charset="-128"/>
              </a:rPr>
              <a:t>週以上～ </a:t>
            </a:r>
            <a:r>
              <a:rPr lang="en-US" altLang="ja-JP" sz="2400" dirty="0">
                <a:latin typeface="HG丸ｺﾞｼｯｸM-PRO" panose="020F0600000000000000" pitchFamily="50" charset="-128"/>
                <a:ea typeface="HG丸ｺﾞｼｯｸM-PRO" panose="020F0600000000000000" pitchFamily="50" charset="-128"/>
              </a:rPr>
              <a:t>37</a:t>
            </a:r>
            <a:r>
              <a:rPr lang="ja-JP" altLang="en-US" sz="2400" dirty="0">
                <a:latin typeface="HG丸ｺﾞｼｯｸM-PRO" panose="020F0600000000000000" pitchFamily="50" charset="-128"/>
                <a:ea typeface="HG丸ｺﾞｼｯｸM-PRO" panose="020F0600000000000000" pitchFamily="50" charset="-128"/>
              </a:rPr>
              <a:t>週未満で</a:t>
            </a:r>
            <a:r>
              <a:rPr lang="en-US" altLang="ja-JP" sz="2400" dirty="0">
                <a:latin typeface="HG丸ｺﾞｼｯｸM-PRO" panose="020F0600000000000000" pitchFamily="50" charset="-128"/>
                <a:ea typeface="HG丸ｺﾞｼｯｸM-PRO" panose="020F0600000000000000" pitchFamily="50" charset="-128"/>
              </a:rPr>
              <a:t>20</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41.7</a:t>
            </a:r>
            <a:r>
              <a:rPr lang="ja-JP" altLang="en-US" sz="2400" dirty="0">
                <a:latin typeface="HG丸ｺﾞｼｯｸM-PRO" panose="020F0600000000000000" pitchFamily="50" charset="-128"/>
                <a:ea typeface="HG丸ｺﾞｼｯｸM-PRO" panose="020F0600000000000000" pitchFamily="50" charset="-128"/>
              </a:rPr>
              <a:t>％）と最も多く、次いで妊娠</a:t>
            </a:r>
            <a:r>
              <a:rPr lang="en-US" altLang="ja-JP" sz="2400" dirty="0">
                <a:latin typeface="HG丸ｺﾞｼｯｸM-PRO" panose="020F0600000000000000" pitchFamily="50" charset="-128"/>
                <a:ea typeface="HG丸ｺﾞｼｯｸM-PRO" panose="020F0600000000000000" pitchFamily="50" charset="-128"/>
              </a:rPr>
              <a:t>28</a:t>
            </a:r>
            <a:r>
              <a:rPr lang="ja-JP" altLang="en-US" sz="2400" dirty="0">
                <a:latin typeface="HG丸ｺﾞｼｯｸM-PRO" panose="020F0600000000000000" pitchFamily="50" charset="-128"/>
                <a:ea typeface="HG丸ｺﾞｼｯｸM-PRO" panose="020F0600000000000000" pitchFamily="50" charset="-128"/>
              </a:rPr>
              <a:t>週以上～ </a:t>
            </a:r>
            <a:r>
              <a:rPr lang="en-US" altLang="ja-JP" sz="2400" dirty="0">
                <a:latin typeface="HG丸ｺﾞｼｯｸM-PRO" panose="020F0600000000000000" pitchFamily="50" charset="-128"/>
                <a:ea typeface="HG丸ｺﾞｼｯｸM-PRO" panose="020F0600000000000000" pitchFamily="50" charset="-128"/>
              </a:rPr>
              <a:t>32</a:t>
            </a:r>
            <a:r>
              <a:rPr lang="ja-JP" altLang="en-US" sz="2400" dirty="0">
                <a:latin typeface="HG丸ｺﾞｼｯｸM-PRO" panose="020F0600000000000000" pitchFamily="50" charset="-128"/>
                <a:ea typeface="HG丸ｺﾞｼｯｸM-PRO" panose="020F0600000000000000" pitchFamily="50" charset="-128"/>
              </a:rPr>
              <a:t>週未満で</a:t>
            </a:r>
            <a:r>
              <a:rPr lang="en-US" altLang="ja-JP" sz="2400" dirty="0">
                <a:latin typeface="HG丸ｺﾞｼｯｸM-PRO" panose="020F0600000000000000" pitchFamily="50" charset="-128"/>
                <a:ea typeface="HG丸ｺﾞｼｯｸM-PRO" panose="020F0600000000000000" pitchFamily="50" charset="-128"/>
              </a:rPr>
              <a:t>17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37.5</a:t>
            </a:r>
            <a:r>
              <a:rPr lang="ja-JP" altLang="en-US" sz="2400" dirty="0">
                <a:latin typeface="HG丸ｺﾞｼｯｸM-PRO" panose="020F0600000000000000" pitchFamily="50" charset="-128"/>
                <a:ea typeface="HG丸ｺﾞｼｯｸM-PRO" panose="020F0600000000000000" pitchFamily="50" charset="-128"/>
              </a:rPr>
              <a:t>％）であった。</a:t>
            </a:r>
            <a:endParaRPr lang="en-US" altLang="ja-JP" sz="24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4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400" dirty="0">
                <a:latin typeface="HG丸ｺﾞｼｯｸM-PRO" panose="020F0600000000000000" pitchFamily="50" charset="-128"/>
                <a:ea typeface="HG丸ｺﾞｼｯｸM-PRO" panose="020F0600000000000000" pitchFamily="50" charset="-128"/>
              </a:rPr>
              <a:t>「羊水過少」における羊水量の異常の出現時期は</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妊娠</a:t>
            </a:r>
            <a:r>
              <a:rPr lang="en-US" altLang="ja-JP" sz="2400" dirty="0">
                <a:latin typeface="HG丸ｺﾞｼｯｸM-PRO" panose="020F0600000000000000" pitchFamily="50" charset="-128"/>
                <a:ea typeface="HG丸ｺﾞｼｯｸM-PRO" panose="020F0600000000000000" pitchFamily="50" charset="-128"/>
              </a:rPr>
              <a:t>37</a:t>
            </a:r>
            <a:r>
              <a:rPr lang="ja-JP" altLang="en-US" sz="2400" dirty="0">
                <a:latin typeface="HG丸ｺﾞｼｯｸM-PRO" panose="020F0600000000000000" pitchFamily="50" charset="-128"/>
                <a:ea typeface="HG丸ｺﾞｼｯｸM-PRO" panose="020F0600000000000000" pitchFamily="50" charset="-128"/>
              </a:rPr>
              <a:t>週以降～ </a:t>
            </a:r>
            <a:r>
              <a:rPr lang="en-US" altLang="ja-JP" sz="2400" dirty="0">
                <a:latin typeface="HG丸ｺﾞｼｯｸM-PRO" panose="020F0600000000000000" pitchFamily="50" charset="-128"/>
                <a:ea typeface="HG丸ｺﾞｼｯｸM-PRO" panose="020F0600000000000000" pitchFamily="50" charset="-128"/>
              </a:rPr>
              <a:t>40</a:t>
            </a:r>
            <a:r>
              <a:rPr lang="ja-JP" altLang="en-US" sz="2400" dirty="0">
                <a:latin typeface="HG丸ｺﾞｼｯｸM-PRO" panose="020F0600000000000000" pitchFamily="50" charset="-128"/>
                <a:ea typeface="HG丸ｺﾞｼｯｸM-PRO" panose="020F0600000000000000" pitchFamily="50" charset="-128"/>
              </a:rPr>
              <a:t>週未満で</a:t>
            </a:r>
            <a:r>
              <a:rPr lang="en-US" altLang="ja-JP" sz="2400" dirty="0">
                <a:latin typeface="HG丸ｺﾞｼｯｸM-PRO" panose="020F0600000000000000" pitchFamily="50" charset="-128"/>
                <a:ea typeface="HG丸ｺﾞｼｯｸM-PRO" panose="020F0600000000000000" pitchFamily="50" charset="-128"/>
              </a:rPr>
              <a:t>17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39.5</a:t>
            </a:r>
            <a:r>
              <a:rPr lang="ja-JP" altLang="en-US" sz="2400" dirty="0">
                <a:latin typeface="HG丸ｺﾞｼｯｸM-PRO" panose="020F0600000000000000" pitchFamily="50" charset="-128"/>
                <a:ea typeface="HG丸ｺﾞｼｯｸM-PRO" panose="020F0600000000000000" pitchFamily="50" charset="-128"/>
              </a:rPr>
              <a:t>％）と最も多く、次いで妊娠</a:t>
            </a:r>
            <a:r>
              <a:rPr lang="en-US" altLang="ja-JP" sz="2400" dirty="0">
                <a:latin typeface="HG丸ｺﾞｼｯｸM-PRO" panose="020F0600000000000000" pitchFamily="50" charset="-128"/>
                <a:ea typeface="HG丸ｺﾞｼｯｸM-PRO" panose="020F0600000000000000" pitchFamily="50" charset="-128"/>
              </a:rPr>
              <a:t>40</a:t>
            </a:r>
            <a:r>
              <a:rPr lang="ja-JP" altLang="en-US" sz="2400" dirty="0">
                <a:latin typeface="HG丸ｺﾞｼｯｸM-PRO" panose="020F0600000000000000" pitchFamily="50" charset="-128"/>
                <a:ea typeface="HG丸ｺﾞｼｯｸM-PRO" panose="020F0600000000000000" pitchFamily="50" charset="-128"/>
              </a:rPr>
              <a:t>週以降で</a:t>
            </a:r>
            <a:r>
              <a:rPr lang="en-US" altLang="ja-JP" sz="2400" dirty="0">
                <a:latin typeface="HG丸ｺﾞｼｯｸM-PRO" panose="020F0600000000000000" pitchFamily="50" charset="-128"/>
                <a:ea typeface="HG丸ｺﾞｼｯｸM-PRO" panose="020F0600000000000000" pitchFamily="50" charset="-128"/>
              </a:rPr>
              <a:t>10</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23.3</a:t>
            </a:r>
            <a:r>
              <a:rPr lang="ja-JP" altLang="en-US" sz="2400" dirty="0">
                <a:latin typeface="HG丸ｺﾞｼｯｸM-PRO" panose="020F0600000000000000" pitchFamily="50" charset="-128"/>
                <a:ea typeface="HG丸ｺﾞｼｯｸM-PRO" panose="020F0600000000000000" pitchFamily="50" charset="-128"/>
              </a:rPr>
              <a:t>％）であった。</a:t>
            </a:r>
            <a:endParaRPr lang="en-US" altLang="ja-JP" sz="24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4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400" dirty="0">
                <a:latin typeface="HG丸ｺﾞｼｯｸM-PRO" panose="020F0600000000000000" pitchFamily="50" charset="-128"/>
                <a:ea typeface="HG丸ｺﾞｼｯｸM-PRO" panose="020F0600000000000000" pitchFamily="50" charset="-128"/>
              </a:rPr>
              <a:t>羊水量は妊娠週数が進むにつれて増加し、妊娠</a:t>
            </a:r>
            <a:r>
              <a:rPr lang="en-US" altLang="ja-JP" sz="2400" dirty="0">
                <a:latin typeface="HG丸ｺﾞｼｯｸM-PRO" panose="020F0600000000000000" pitchFamily="50" charset="-128"/>
                <a:ea typeface="HG丸ｺﾞｼｯｸM-PRO" panose="020F0600000000000000" pitchFamily="50" charset="-128"/>
              </a:rPr>
              <a:t>33</a:t>
            </a:r>
            <a:r>
              <a:rPr lang="ja-JP" altLang="en-US" sz="2400" dirty="0">
                <a:latin typeface="HG丸ｺﾞｼｯｸM-PRO" panose="020F0600000000000000" pitchFamily="50" charset="-128"/>
                <a:ea typeface="HG丸ｺﾞｼｯｸM-PRO" panose="020F0600000000000000" pitchFamily="50" charset="-128"/>
              </a:rPr>
              <a:t>週頃にピークに達し、妊娠</a:t>
            </a:r>
            <a:r>
              <a:rPr lang="en-US" altLang="ja-JP" sz="2400" dirty="0">
                <a:latin typeface="HG丸ｺﾞｼｯｸM-PRO" panose="020F0600000000000000" pitchFamily="50" charset="-128"/>
                <a:ea typeface="HG丸ｺﾞｼｯｸM-PRO" panose="020F0600000000000000" pitchFamily="50" charset="-128"/>
              </a:rPr>
              <a:t>40</a:t>
            </a:r>
            <a:r>
              <a:rPr lang="ja-JP" altLang="en-US" sz="2400" dirty="0">
                <a:latin typeface="HG丸ｺﾞｼｯｸM-PRO" panose="020F0600000000000000" pitchFamily="50" charset="-128"/>
                <a:ea typeface="HG丸ｺﾞｼｯｸM-PRO" panose="020F0600000000000000" pitchFamily="50" charset="-128"/>
              </a:rPr>
              <a:t>週まで維持され、その後に減少していく。羊水量が増加する時期に羊水過多が多く出現し、羊水量が減少する時期に羊水過少が多く出現している。</a:t>
            </a: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37</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endParaRPr lang="en-US" altLang="ja-JP" sz="2400" dirty="0"/>
          </a:p>
          <a:p>
            <a:pPr algn="l"/>
            <a:r>
              <a:rPr lang="en-US" altLang="ja-JP" sz="2400" dirty="0"/>
              <a:t>9</a:t>
            </a:r>
            <a:r>
              <a:rPr lang="ja-JP" altLang="en-US" sz="2400" dirty="0"/>
              <a:t>）羊水量の異常出現時期①</a:t>
            </a:r>
          </a:p>
        </p:txBody>
      </p:sp>
    </p:spTree>
    <p:extLst>
      <p:ext uri="{BB962C8B-B14F-4D97-AF65-F5344CB8AC3E}">
        <p14:creationId xmlns:p14="http://schemas.microsoft.com/office/powerpoint/2010/main" val="3765688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38</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25538"/>
            <a:ext cx="9475685" cy="5472607"/>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図</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Ⅲ</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　分析対象事例にみられた背景</a:t>
            </a:r>
            <a:r>
              <a:rPr lang="ja-JP" altLang="en-US" sz="1800" dirty="0">
                <a:latin typeface="HG丸ｺﾞｼｯｸM-PRO" panose="020F0600000000000000" pitchFamily="50" charset="-128"/>
                <a:ea typeface="HG丸ｺﾞｼｯｸM-PRO" panose="020F0600000000000000" pitchFamily="50" charset="-128"/>
              </a:rPr>
              <a:t>（羊水量の異常出現時期）</a:t>
            </a:r>
            <a:endParaRPr lang="ja-JP" altLang="en-US"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分析対象事例にみられた背景</a:t>
            </a:r>
          </a:p>
          <a:p>
            <a:pPr algn="l"/>
            <a:r>
              <a:rPr lang="en-US" altLang="ja-JP" sz="2400" dirty="0"/>
              <a:t>9</a:t>
            </a:r>
            <a:r>
              <a:rPr lang="ja-JP" altLang="en-US" sz="2400" dirty="0"/>
              <a:t>）羊水量の異常出現時期②</a:t>
            </a:r>
          </a:p>
          <a:p>
            <a:pPr algn="l"/>
            <a:endParaRPr lang="ja-JP" altLang="en-US" sz="2400" dirty="0"/>
          </a:p>
        </p:txBody>
      </p:sp>
      <p:pic>
        <p:nvPicPr>
          <p:cNvPr id="6" name="図 5" descr="グラフ, ウォーターフォール図&#10;&#10;自動的に生成された説明">
            <a:extLst>
              <a:ext uri="{FF2B5EF4-FFF2-40B4-BE49-F238E27FC236}">
                <a16:creationId xmlns:a16="http://schemas.microsoft.com/office/drawing/2014/main" id="{AA0FC63F-29A2-4CE0-8488-0B06AF506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58" y="1652030"/>
            <a:ext cx="7750564" cy="4848783"/>
          </a:xfrm>
          <a:prstGeom prst="rect">
            <a:avLst/>
          </a:prstGeom>
        </p:spPr>
      </p:pic>
    </p:spTree>
    <p:extLst>
      <p:ext uri="{BB962C8B-B14F-4D97-AF65-F5344CB8AC3E}">
        <p14:creationId xmlns:p14="http://schemas.microsoft.com/office/powerpoint/2010/main" val="230019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15528" y="342975"/>
            <a:ext cx="5271770" cy="650725"/>
          </a:xfrm>
        </p:spPr>
        <p:txBody>
          <a:bodyPr/>
          <a:lstStyle/>
          <a:p>
            <a:pPr eaLnBrk="1" hangingPunct="1"/>
            <a:r>
              <a:rPr lang="ja-JP" altLang="en-US" dirty="0"/>
              <a:t>産科医療補償制度の</a:t>
            </a:r>
            <a:r>
              <a:rPr lang="ja-JP" altLang="en-US" dirty="0">
                <a:solidFill>
                  <a:schemeClr val="tx1"/>
                </a:solidFill>
              </a:rPr>
              <a:t>目的</a:t>
            </a:r>
          </a:p>
        </p:txBody>
      </p:sp>
      <p:sp>
        <p:nvSpPr>
          <p:cNvPr id="12292" name="AutoShape 15"/>
          <p:cNvSpPr>
            <a:spLocks noChangeArrowheads="1"/>
          </p:cNvSpPr>
          <p:nvPr/>
        </p:nvSpPr>
        <p:spPr bwMode="auto">
          <a:xfrm>
            <a:off x="5076825" y="1389063"/>
            <a:ext cx="4541838"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294" name="AutoShape 17"/>
          <p:cNvSpPr>
            <a:spLocks noChangeArrowheads="1"/>
          </p:cNvSpPr>
          <p:nvPr/>
        </p:nvSpPr>
        <p:spPr bwMode="auto">
          <a:xfrm>
            <a:off x="195263" y="1389063"/>
            <a:ext cx="4540250"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dirty="0">
                <a:effectLst>
                  <a:outerShdw blurRad="38100" dist="38100" dir="2700000" algn="tl">
                    <a:srgbClr val="C0C0C0"/>
                  </a:outerShdw>
                </a:effectLst>
                <a:ea typeface="HG丸ｺﾞｼｯｸM-PRO" panose="020F0600000000000000" pitchFamily="50" charset="-128"/>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solidFill>
                  <a:schemeClr val="tx2"/>
                </a:solidFill>
                <a:effectLst>
                  <a:outerShdw blurRad="38100" dist="38100" dir="2700000" algn="tl">
                    <a:srgbClr val="C0C0C0"/>
                  </a:outerShdw>
                </a:effectLst>
                <a:ea typeface="HG丸ｺﾞｼｯｸM-PRO" panose="020F0600000000000000" pitchFamily="50" charset="-128"/>
              </a:rPr>
              <a:t>産科医療の質の向上</a:t>
            </a:r>
            <a:endParaRPr lang="ja-JP" altLang="en-US" sz="2900" b="1">
              <a:effectLst>
                <a:outerShdw blurRad="38100" dist="38100" dir="2700000" algn="tl">
                  <a:srgbClr val="C0C0C0"/>
                </a:outerShdw>
              </a:effectLst>
              <a:ea typeface="HG丸ｺﾞｼｯｸM-PRO" panose="020F0600000000000000" pitchFamily="50" charset="-128"/>
            </a:endParaRPr>
          </a:p>
        </p:txBody>
      </p:sp>
      <p:sp>
        <p:nvSpPr>
          <p:cNvPr id="12297" name="Rectangle 20"/>
          <p:cNvSpPr>
            <a:spLocks noChangeArrowheads="1"/>
          </p:cNvSpPr>
          <p:nvPr/>
        </p:nvSpPr>
        <p:spPr bwMode="auto">
          <a:xfrm>
            <a:off x="920750" y="1641475"/>
            <a:ext cx="3086100"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dirty="0">
                <a:ea typeface="HGPｺﾞｼｯｸE" panose="020B0900000000000000" pitchFamily="50" charset="-128"/>
              </a:rPr>
              <a:t>補償の機能</a:t>
            </a:r>
          </a:p>
        </p:txBody>
      </p:sp>
      <p:sp>
        <p:nvSpPr>
          <p:cNvPr id="12298" name="Rectangle 21"/>
          <p:cNvSpPr>
            <a:spLocks noChangeArrowheads="1"/>
          </p:cNvSpPr>
          <p:nvPr/>
        </p:nvSpPr>
        <p:spPr bwMode="auto">
          <a:xfrm>
            <a:off x="5302250" y="1649413"/>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原因分析・再発防止の機能</a:t>
            </a:r>
          </a:p>
        </p:txBody>
      </p:sp>
      <p:sp>
        <p:nvSpPr>
          <p:cNvPr id="12299" name="Rectangle 22"/>
          <p:cNvSpPr>
            <a:spLocks noChangeArrowheads="1"/>
          </p:cNvSpPr>
          <p:nvPr/>
        </p:nvSpPr>
        <p:spPr bwMode="auto">
          <a:xfrm>
            <a:off x="1871663" y="3838575"/>
            <a:ext cx="1184275" cy="576263"/>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0" name="Rectangle 23"/>
          <p:cNvSpPr>
            <a:spLocks noChangeArrowheads="1"/>
          </p:cNvSpPr>
          <p:nvPr/>
        </p:nvSpPr>
        <p:spPr bwMode="auto">
          <a:xfrm>
            <a:off x="6713538" y="3840163"/>
            <a:ext cx="1268412" cy="574675"/>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2" name="AutoShape 25"/>
          <p:cNvSpPr>
            <a:spLocks noChangeArrowheads="1"/>
          </p:cNvSpPr>
          <p:nvPr/>
        </p:nvSpPr>
        <p:spPr bwMode="auto">
          <a:xfrm rot="5400000">
            <a:off x="4629944" y="3237707"/>
            <a:ext cx="647700" cy="3001962"/>
          </a:xfrm>
          <a:prstGeom prst="rightArrow">
            <a:avLst>
              <a:gd name="adj1" fmla="val 73537"/>
              <a:gd name="adj2" fmla="val 69167"/>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3" name="Rectangle 26"/>
          <p:cNvSpPr>
            <a:spLocks noChangeArrowheads="1"/>
          </p:cNvSpPr>
          <p:nvPr/>
        </p:nvSpPr>
        <p:spPr bwMode="auto">
          <a:xfrm>
            <a:off x="130175" y="2303463"/>
            <a:ext cx="4668838"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dirty="0">
                <a:solidFill>
                  <a:srgbClr val="3333FF"/>
                </a:solidFill>
                <a:ea typeface="HG丸ｺﾞｼｯｸM-PRO" panose="020F0600000000000000" pitchFamily="50" charset="-128"/>
              </a:rPr>
              <a:t>分娩に関連して発症した</a:t>
            </a:r>
            <a:br>
              <a:rPr lang="ja-JP" altLang="en-US" sz="2700" b="1" dirty="0">
                <a:solidFill>
                  <a:srgbClr val="3333FF"/>
                </a:solidFill>
                <a:ea typeface="HG丸ｺﾞｼｯｸM-PRO" panose="020F0600000000000000" pitchFamily="50" charset="-128"/>
              </a:rPr>
            </a:br>
            <a:r>
              <a:rPr lang="ja-JP" altLang="en-US" sz="2700" b="1" dirty="0">
                <a:solidFill>
                  <a:srgbClr val="3333FF"/>
                </a:solidFill>
                <a:ea typeface="HG丸ｺﾞｼｯｸM-PRO" panose="020F0600000000000000" pitchFamily="50" charset="-128"/>
              </a:rPr>
              <a:t>重度脳性麻痺児とその家族の</a:t>
            </a:r>
            <a:br>
              <a:rPr lang="ja-JP" altLang="en-US" sz="2700" b="1" dirty="0">
                <a:solidFill>
                  <a:srgbClr val="3333FF"/>
                </a:solidFill>
                <a:ea typeface="HG丸ｺﾞｼｯｸM-PRO" panose="020F0600000000000000" pitchFamily="50" charset="-128"/>
              </a:rPr>
            </a:br>
            <a:r>
              <a:rPr lang="ja-JP" altLang="en-US" sz="2700" b="1" dirty="0">
                <a:solidFill>
                  <a:srgbClr val="3333FF"/>
                </a:solidFill>
                <a:ea typeface="HG丸ｺﾞｼｯｸM-PRO" panose="020F0600000000000000" pitchFamily="50" charset="-128"/>
              </a:rPr>
              <a:t>経済的負担を速やかに補償</a:t>
            </a:r>
          </a:p>
        </p:txBody>
      </p:sp>
      <p:sp>
        <p:nvSpPr>
          <p:cNvPr id="12304" name="Rectangle 27"/>
          <p:cNvSpPr>
            <a:spLocks noChangeArrowheads="1"/>
          </p:cNvSpPr>
          <p:nvPr/>
        </p:nvSpPr>
        <p:spPr bwMode="auto">
          <a:xfrm>
            <a:off x="5614988" y="2308225"/>
            <a:ext cx="34639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dirty="0">
                <a:solidFill>
                  <a:srgbClr val="3333FF"/>
                </a:solidFill>
                <a:ea typeface="HG丸ｺﾞｼｯｸM-PRO" panose="020F0600000000000000" pitchFamily="50" charset="-128"/>
              </a:rPr>
              <a:t>脳性麻痺発症の原因</a:t>
            </a:r>
            <a:br>
              <a:rPr lang="ja-JP" altLang="en-US" sz="2700" b="1" dirty="0">
                <a:solidFill>
                  <a:srgbClr val="3333FF"/>
                </a:solidFill>
                <a:ea typeface="HG丸ｺﾞｼｯｸM-PRO" panose="020F0600000000000000" pitchFamily="50" charset="-128"/>
              </a:rPr>
            </a:br>
            <a:r>
              <a:rPr lang="ja-JP" altLang="en-US" sz="2700" b="1" dirty="0">
                <a:solidFill>
                  <a:srgbClr val="3333FF"/>
                </a:solidFill>
                <a:ea typeface="HG丸ｺﾞｼｯｸM-PRO" panose="020F0600000000000000" pitchFamily="50" charset="-128"/>
              </a:rPr>
              <a:t>分析を行い</a:t>
            </a:r>
            <a:r>
              <a:rPr lang="en-US" altLang="ja-JP" sz="2700" b="1" dirty="0">
                <a:solidFill>
                  <a:srgbClr val="3333FF"/>
                </a:solidFill>
                <a:ea typeface="HG丸ｺﾞｼｯｸM-PRO" panose="020F0600000000000000" pitchFamily="50" charset="-128"/>
              </a:rPr>
              <a:t>､</a:t>
            </a:r>
            <a:r>
              <a:rPr lang="ja-JP" altLang="en-US" sz="2700" b="1" dirty="0">
                <a:solidFill>
                  <a:srgbClr val="3333FF"/>
                </a:solidFill>
                <a:ea typeface="HG丸ｺﾞｼｯｸM-PRO" panose="020F0600000000000000" pitchFamily="50" charset="-128"/>
              </a:rPr>
              <a:t>再発防止</a:t>
            </a:r>
            <a:br>
              <a:rPr lang="ja-JP" altLang="en-US" sz="2700" b="1" dirty="0">
                <a:solidFill>
                  <a:srgbClr val="3333FF"/>
                </a:solidFill>
                <a:ea typeface="HG丸ｺﾞｼｯｸM-PRO" panose="020F0600000000000000" pitchFamily="50" charset="-128"/>
              </a:rPr>
            </a:br>
            <a:r>
              <a:rPr lang="ja-JP" altLang="en-US" sz="2700" b="1" dirty="0">
                <a:solidFill>
                  <a:srgbClr val="3333FF"/>
                </a:solidFill>
                <a:ea typeface="HG丸ｺﾞｼｯｸM-PRO" panose="020F0600000000000000" pitchFamily="50" charset="-128"/>
              </a:rPr>
              <a:t>に資する情報の提供</a:t>
            </a:r>
          </a:p>
        </p:txBody>
      </p:sp>
      <p:sp>
        <p:nvSpPr>
          <p:cNvPr id="2" name="スライド番号プレースホルダー 1">
            <a:extLst>
              <a:ext uri="{FF2B5EF4-FFF2-40B4-BE49-F238E27FC236}">
                <a16:creationId xmlns:a16="http://schemas.microsoft.com/office/drawing/2014/main" id="{C1834B72-1C9B-4A33-95BC-B9FFCE8BBF19}"/>
              </a:ext>
            </a:extLst>
          </p:cNvPr>
          <p:cNvSpPr>
            <a:spLocks noGrp="1"/>
          </p:cNvSpPr>
          <p:nvPr>
            <p:ph type="sldNum" sz="quarter" idx="12"/>
          </p:nvPr>
        </p:nvSpPr>
        <p:spPr/>
        <p:txBody>
          <a:bodyPr/>
          <a:lstStyle/>
          <a:p>
            <a:pPr>
              <a:defRPr/>
            </a:pPr>
            <a:fld id="{930F64EC-FE0A-4460-B896-894E0E1B6F85}" type="slidenum">
              <a:rPr lang="ja-JP" altLang="en-US" smtClean="0"/>
              <a:pPr>
                <a:defRPr/>
              </a:pPr>
              <a:t>3</a:t>
            </a:fld>
            <a:endParaRPr lang="en-US" altLang="ja-JP"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968553"/>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ea typeface="HG丸ｺﾞｼｯｸM-PRO" panose="020F0600000000000000" pitchFamily="50" charset="-128"/>
              </a:rPr>
              <a:t>「羊水過多」においては、胎児超音波断層法所見および生後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a:t>
            </a:r>
            <a:r>
              <a:rPr lang="ja-JP" altLang="en-US" sz="2200" dirty="0">
                <a:solidFill>
                  <a:srgbClr val="000000"/>
                </a:solidFill>
                <a:latin typeface="HG丸ｺﾞｼｯｸM-PRO" panose="020F0600000000000000" pitchFamily="50" charset="-128"/>
                <a:ea typeface="HG丸ｺﾞｼｯｸM-PRO" panose="020F0600000000000000" pitchFamily="50" charset="-128"/>
              </a:rPr>
              <a:t>日未満の診断における消化管の異常を認めた事例が、「羊水量の異常なし」と比較して多い傾向であった。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また、胎児心拍数陣痛図において基線細変動減少・消失を認めた事例、臍帯動脈血ガス分析において</a:t>
            </a:r>
            <a:r>
              <a:rPr lang="en-US" altLang="ja-JP" sz="2200" dirty="0">
                <a:solidFill>
                  <a:srgbClr val="000000"/>
                </a:solidFill>
                <a:latin typeface="HG丸ｺﾞｼｯｸM-PRO" panose="020F0600000000000000" pitchFamily="50" charset="-128"/>
                <a:ea typeface="HG丸ｺﾞｼｯｸM-PRO" panose="020F0600000000000000" pitchFamily="50" charset="-128"/>
              </a:rPr>
              <a:t>pH7.2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以上を認めた事例が、「羊水量の異常なし」と比較して多い傾向である一方、生後１分のアプガースコアが０～３点の重症新生児仮死は、「羊水量の異常なし」と同程度認められた。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39</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a:t>
            </a:r>
          </a:p>
          <a:p>
            <a:pPr algn="l"/>
            <a:r>
              <a:rPr lang="en-US" altLang="ja-JP" sz="2300" dirty="0"/>
              <a:t>1</a:t>
            </a:r>
            <a:r>
              <a:rPr lang="ja-JP" altLang="en-US" sz="2300" dirty="0"/>
              <a:t>）羊水過多を認めた事例について①</a:t>
            </a:r>
          </a:p>
        </p:txBody>
      </p:sp>
    </p:spTree>
    <p:extLst>
      <p:ext uri="{BB962C8B-B14F-4D97-AF65-F5344CB8AC3E}">
        <p14:creationId xmlns:p14="http://schemas.microsoft.com/office/powerpoint/2010/main" val="3354652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59" y="1269553"/>
            <a:ext cx="9475685" cy="4968553"/>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ea typeface="HG丸ｺﾞｼｯｸM-PRO" panose="020F0600000000000000" pitchFamily="50" charset="-128"/>
              </a:rPr>
              <a:t>中枢神経の細胞が不可逆的な障害を受けた後に胎児循環が改善すると、基線細変動の減少・消失を認めることが多く、出生後は重症新生児仮死を認めるが臍帯血ガス分析は高度の異常を示さず、出生後早期に脳神経症状を認めることがあるとされてい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ea typeface="HG丸ｺﾞｼｯｸM-PRO" panose="020F0600000000000000" pitchFamily="50" charset="-128"/>
              </a:rPr>
              <a:t>羊水過多を認めた事例の中には、中枢神経障害による嚥下障害を生じたと考えられる事例は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件あった。このような事例においては、正期産児であっても出生後</a:t>
            </a:r>
            <a:r>
              <a:rPr lang="en-US" altLang="ja-JP" sz="2200" dirty="0">
                <a:solidFill>
                  <a:srgbClr val="000000"/>
                </a:solidFill>
                <a:latin typeface="HG丸ｺﾞｼｯｸM-PRO" panose="020F0600000000000000" pitchFamily="50" charset="-128"/>
                <a:ea typeface="HG丸ｺﾞｼｯｸM-PRO" panose="020F0600000000000000" pitchFamily="50" charset="-128"/>
              </a:rPr>
              <a:t>NICU</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での管理が必要となる場合があることから、高次医療機関と連携して分娩の管理を行うことが勧められる。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40</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 </a:t>
            </a:r>
          </a:p>
          <a:p>
            <a:pPr algn="l"/>
            <a:r>
              <a:rPr lang="en-US" altLang="ja-JP" sz="2300" dirty="0"/>
              <a:t>1</a:t>
            </a:r>
            <a:r>
              <a:rPr lang="ja-JP" altLang="en-US" sz="2300" dirty="0"/>
              <a:t>）羊水過多を認めた事例について②</a:t>
            </a:r>
          </a:p>
        </p:txBody>
      </p:sp>
      <p:sp>
        <p:nvSpPr>
          <p:cNvPr id="3" name="テキスト ボックス 2">
            <a:extLst>
              <a:ext uri="{FF2B5EF4-FFF2-40B4-BE49-F238E27FC236}">
                <a16:creationId xmlns:a16="http://schemas.microsoft.com/office/drawing/2014/main" id="{E640249D-D4A0-4F3B-B005-9A13277DA47A}"/>
              </a:ext>
            </a:extLst>
          </p:cNvPr>
          <p:cNvSpPr txBox="1"/>
          <p:nvPr/>
        </p:nvSpPr>
        <p:spPr>
          <a:xfrm>
            <a:off x="487710" y="5229994"/>
            <a:ext cx="8352928" cy="830997"/>
          </a:xfrm>
          <a:prstGeom prst="rect">
            <a:avLst/>
          </a:prstGeom>
          <a:noFill/>
        </p:spPr>
        <p:txBody>
          <a:bodyPr wrap="square" rtlCol="0">
            <a:spAutoFit/>
          </a:bodyPr>
          <a:lstStyle/>
          <a:p>
            <a:pPr marL="271463" indent="-271463"/>
            <a:r>
              <a:rPr kumimoji="1" lang="en-US" altLang="ja-JP" sz="1600" dirty="0">
                <a:latin typeface="+mj-ea"/>
                <a:ea typeface="+mj-ea"/>
              </a:rPr>
              <a:t>※</a:t>
            </a:r>
            <a:r>
              <a:rPr kumimoji="1" lang="ja-JP" altLang="en-US" sz="1600" dirty="0">
                <a:latin typeface="+mj-ea"/>
                <a:ea typeface="+mj-ea"/>
              </a:rPr>
              <a:t>中枢神経障害により嚥下障害を生じたことが原因で羊水過多を認めたと考えられる事例の概要と胎児心拍数陣痛図は、第</a:t>
            </a:r>
            <a:r>
              <a:rPr kumimoji="1" lang="en-US" altLang="ja-JP" sz="1600" dirty="0">
                <a:latin typeface="+mj-ea"/>
                <a:ea typeface="+mj-ea"/>
              </a:rPr>
              <a:t>11</a:t>
            </a:r>
            <a:r>
              <a:rPr kumimoji="1" lang="ja-JP" altLang="en-US" sz="1600" dirty="0">
                <a:latin typeface="+mj-ea"/>
                <a:ea typeface="+mj-ea"/>
              </a:rPr>
              <a:t>回再発防止に関する報告書</a:t>
            </a:r>
            <a:r>
              <a:rPr kumimoji="1" lang="en-US" altLang="ja-JP" sz="1600" dirty="0">
                <a:latin typeface="+mj-ea"/>
                <a:ea typeface="+mj-ea"/>
              </a:rPr>
              <a:t>P39</a:t>
            </a:r>
            <a:r>
              <a:rPr kumimoji="1" lang="ja-JP" altLang="en-US" sz="1600" dirty="0">
                <a:latin typeface="+mj-ea"/>
                <a:ea typeface="+mj-ea"/>
              </a:rPr>
              <a:t>～</a:t>
            </a:r>
            <a:r>
              <a:rPr kumimoji="1" lang="en-US" altLang="ja-JP" sz="1600" dirty="0">
                <a:latin typeface="+mj-ea"/>
                <a:ea typeface="+mj-ea"/>
              </a:rPr>
              <a:t>41</a:t>
            </a:r>
            <a:r>
              <a:rPr kumimoji="1" lang="ja-JP" altLang="en-US" sz="1600" dirty="0">
                <a:latin typeface="+mj-ea"/>
                <a:ea typeface="+mj-ea"/>
              </a:rPr>
              <a:t>「</a:t>
            </a:r>
            <a:r>
              <a:rPr kumimoji="1" lang="en-US" altLang="ja-JP" sz="1600" dirty="0">
                <a:latin typeface="+mj-ea"/>
                <a:ea typeface="+mj-ea"/>
              </a:rPr>
              <a:t>6</a:t>
            </a:r>
            <a:r>
              <a:rPr kumimoji="1" lang="ja-JP" altLang="en-US" sz="1600" dirty="0">
                <a:latin typeface="+mj-ea"/>
                <a:ea typeface="+mj-ea"/>
              </a:rPr>
              <a:t>．事例紹介」に掲載している。</a:t>
            </a:r>
          </a:p>
        </p:txBody>
      </p:sp>
    </p:spTree>
    <p:extLst>
      <p:ext uri="{BB962C8B-B14F-4D97-AF65-F5344CB8AC3E}">
        <p14:creationId xmlns:p14="http://schemas.microsoft.com/office/powerpoint/2010/main" val="1960227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968553"/>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「羊水過少」においては、超音波断層法所見における胎児体重基準値－</a:t>
            </a:r>
            <a:r>
              <a:rPr lang="en-US" altLang="ja-JP" sz="2300" dirty="0">
                <a:solidFill>
                  <a:srgbClr val="000000"/>
                </a:solidFill>
                <a:latin typeface="HG丸ｺﾞｼｯｸM-PRO" panose="020F0600000000000000" pitchFamily="50" charset="-128"/>
                <a:ea typeface="HG丸ｺﾞｼｯｸM-PRO" panose="020F0600000000000000" pitchFamily="50" charset="-128"/>
              </a:rPr>
              <a:t>1.5SD</a:t>
            </a:r>
            <a:r>
              <a:rPr lang="ja-JP" altLang="en-US" sz="2300" dirty="0">
                <a:solidFill>
                  <a:srgbClr val="000000"/>
                </a:solidFill>
                <a:latin typeface="HG丸ｺﾞｼｯｸM-PRO" panose="020F0600000000000000" pitchFamily="50" charset="-128"/>
                <a:ea typeface="HG丸ｺﾞｼｯｸM-PRO" panose="020F0600000000000000" pitchFamily="50" charset="-128"/>
              </a:rPr>
              <a:t>未満、出生時の発育状態における</a:t>
            </a:r>
            <a:r>
              <a:rPr lang="en-US" altLang="ja-JP" sz="2300" dirty="0">
                <a:solidFill>
                  <a:srgbClr val="000000"/>
                </a:solidFill>
                <a:latin typeface="HG丸ｺﾞｼｯｸM-PRO" panose="020F0600000000000000" pitchFamily="50" charset="-128"/>
                <a:ea typeface="HG丸ｺﾞｼｯｸM-PRO" panose="020F0600000000000000" pitchFamily="50" charset="-128"/>
              </a:rPr>
              <a:t>Light for dates</a:t>
            </a:r>
            <a:r>
              <a:rPr lang="ja-JP" altLang="en-US" sz="2300" dirty="0">
                <a:solidFill>
                  <a:srgbClr val="000000"/>
                </a:solidFill>
                <a:latin typeface="HG丸ｺﾞｼｯｸM-PRO" panose="020F0600000000000000" pitchFamily="50" charset="-128"/>
                <a:ea typeface="HG丸ｺﾞｼｯｸM-PRO" panose="020F0600000000000000" pitchFamily="50" charset="-128"/>
              </a:rPr>
              <a:t>（</a:t>
            </a:r>
            <a:r>
              <a:rPr lang="en-US" altLang="ja-JP" sz="2300" dirty="0">
                <a:solidFill>
                  <a:srgbClr val="000000"/>
                </a:solidFill>
                <a:latin typeface="HG丸ｺﾞｼｯｸM-PRO" panose="020F0600000000000000" pitchFamily="50" charset="-128"/>
                <a:ea typeface="HG丸ｺﾞｼｯｸM-PRO" panose="020F0600000000000000" pitchFamily="50" charset="-128"/>
              </a:rPr>
              <a:t>LFD</a:t>
            </a:r>
            <a:r>
              <a:rPr lang="ja-JP" altLang="en-US" sz="2300" dirty="0">
                <a:solidFill>
                  <a:srgbClr val="000000"/>
                </a:solidFill>
                <a:latin typeface="HG丸ｺﾞｼｯｸM-PRO" panose="020F0600000000000000" pitchFamily="50" charset="-128"/>
                <a:ea typeface="HG丸ｺﾞｼｯｸM-PRO" panose="020F0600000000000000" pitchFamily="50" charset="-128"/>
              </a:rPr>
              <a:t>）を認めた事例が、「羊水量の異常なし」と比較して多い傾向であった。 </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また、胎児心拍数陣痛図における基線細変動減少・消失、および遅発一過性徐脈を認めた事例が、「羊水量の異常なし」と比較して多い傾向であった。</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「羊水過少」では、約４割に重症新生児仮死を認め、約３割には出生時に低酸素・酸血症を認めた。</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41</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 </a:t>
            </a:r>
          </a:p>
          <a:p>
            <a:pPr algn="l"/>
            <a:r>
              <a:rPr lang="en-US" altLang="ja-JP" sz="2300" dirty="0"/>
              <a:t>2</a:t>
            </a:r>
            <a:r>
              <a:rPr lang="ja-JP" altLang="en-US" sz="2300" dirty="0"/>
              <a:t>）羊水過少を認めた事例について①</a:t>
            </a:r>
          </a:p>
        </p:txBody>
      </p:sp>
    </p:spTree>
    <p:extLst>
      <p:ext uri="{BB962C8B-B14F-4D97-AF65-F5344CB8AC3E}">
        <p14:creationId xmlns:p14="http://schemas.microsoft.com/office/powerpoint/2010/main" val="2939173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968553"/>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buFont typeface="HG丸ｺﾞｼｯｸM-PRO" panose="020F0600000000000000" pitchFamily="50" charset="-128"/>
              <a:buChar char="○"/>
            </a:pPr>
            <a:r>
              <a:rPr lang="en-US" altLang="ja-JP" sz="2300" dirty="0">
                <a:solidFill>
                  <a:srgbClr val="000000"/>
                </a:solidFill>
                <a:latin typeface="HG丸ｺﾞｼｯｸM-PRO" panose="020F0600000000000000" pitchFamily="50" charset="-128"/>
                <a:ea typeface="HG丸ｺﾞｼｯｸM-PRO" panose="020F0600000000000000" pitchFamily="50" charset="-128"/>
              </a:rPr>
              <a:t>FGR</a:t>
            </a:r>
            <a:r>
              <a:rPr lang="ja-JP" altLang="en-US" sz="2300" dirty="0">
                <a:solidFill>
                  <a:srgbClr val="000000"/>
                </a:solidFill>
                <a:latin typeface="HG丸ｺﾞｼｯｸM-PRO" panose="020F0600000000000000" pitchFamily="50" charset="-128"/>
                <a:ea typeface="HG丸ｺﾞｼｯｸM-PRO" panose="020F0600000000000000" pitchFamily="50" charset="-128"/>
              </a:rPr>
              <a:t>児では、血流再分配により腎血流量が減少した結果として羊水過少を認めることがあるため、</a:t>
            </a:r>
            <a:r>
              <a:rPr lang="en-US" altLang="ja-JP" sz="2300" dirty="0">
                <a:solidFill>
                  <a:srgbClr val="000000"/>
                </a:solidFill>
                <a:latin typeface="HG丸ｺﾞｼｯｸM-PRO" panose="020F0600000000000000" pitchFamily="50" charset="-128"/>
                <a:ea typeface="HG丸ｺﾞｼｯｸM-PRO" panose="020F0600000000000000" pitchFamily="50" charset="-128"/>
              </a:rPr>
              <a:t>FGR</a:t>
            </a:r>
            <a:r>
              <a:rPr lang="ja-JP" altLang="en-US" sz="2300" dirty="0">
                <a:solidFill>
                  <a:srgbClr val="000000"/>
                </a:solidFill>
                <a:latin typeface="HG丸ｺﾞｼｯｸM-PRO" panose="020F0600000000000000" pitchFamily="50" charset="-128"/>
                <a:ea typeface="HG丸ｺﾞｼｯｸM-PRO" panose="020F0600000000000000" pitchFamily="50" charset="-128"/>
              </a:rPr>
              <a:t>児に羊水過少を認めた場合は、胎児の循環動態の悪化が示唆される。</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marL="361950" indent="-361950"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羊水過少を認めた場合は、胎児は低酸素状態である可能性が考えられ、分娩監視装置による胎児心拍数モニタリングでは、胎児の低酸素状態を示唆する所見の有無に注意が必要である。</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marL="361950" indent="-361950" eaLnBrk="1" hangingPunct="1">
              <a:buFont typeface="HG丸ｺﾞｼｯｸM-PRO" panose="020F0600000000000000" pitchFamily="50" charset="-128"/>
              <a:buChar char="○"/>
            </a:pP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42</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 </a:t>
            </a:r>
          </a:p>
          <a:p>
            <a:pPr algn="l"/>
            <a:r>
              <a:rPr lang="en-US" altLang="ja-JP" sz="2300" dirty="0"/>
              <a:t>2</a:t>
            </a:r>
            <a:r>
              <a:rPr lang="ja-JP" altLang="en-US" sz="2300" dirty="0"/>
              <a:t>）羊水過少を認めた事例について②</a:t>
            </a:r>
          </a:p>
        </p:txBody>
      </p:sp>
    </p:spTree>
    <p:extLst>
      <p:ext uri="{BB962C8B-B14F-4D97-AF65-F5344CB8AC3E}">
        <p14:creationId xmlns:p14="http://schemas.microsoft.com/office/powerpoint/2010/main" val="2894282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968553"/>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破水までの間に</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AFP</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および</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が正常値となった事例</a:t>
            </a:r>
            <a:r>
              <a:rPr lang="en-US" altLang="ja-JP" sz="2300" dirty="0">
                <a:solidFill>
                  <a:srgbClr val="000000"/>
                </a:solidFill>
                <a:latin typeface="HG丸ｺﾞｼｯｸM-PRO" panose="020F0600000000000000" pitchFamily="50" charset="-128"/>
                <a:ea typeface="HG丸ｺﾞｼｯｸM-PRO" panose="020F0600000000000000" pitchFamily="50" charset="-128"/>
              </a:rPr>
              <a:t>37</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件のうち、</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AFP</a:t>
            </a:r>
            <a:r>
              <a:rPr lang="ja-JP" altLang="en-US" sz="2300" dirty="0">
                <a:solidFill>
                  <a:srgbClr val="000000"/>
                </a:solidFill>
                <a:latin typeface="HG丸ｺﾞｼｯｸM-PRO" panose="020F0600000000000000" pitchFamily="50" charset="-128"/>
                <a:ea typeface="HG丸ｺﾞｼｯｸM-PRO" panose="020F0600000000000000" pitchFamily="50" charset="-128"/>
              </a:rPr>
              <a:t>８㎝以上または</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AFI24㎝</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以上を認めたものの破水までの間に</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AFP</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および</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が正常値となった事例は</a:t>
            </a:r>
            <a:r>
              <a:rPr lang="en-US" altLang="ja-JP" sz="2300" dirty="0">
                <a:solidFill>
                  <a:srgbClr val="000000"/>
                </a:solidFill>
                <a:latin typeface="HG丸ｺﾞｼｯｸM-PRO" panose="020F0600000000000000" pitchFamily="50" charset="-128"/>
                <a:ea typeface="HG丸ｺﾞｼｯｸM-PRO" panose="020F0600000000000000" pitchFamily="50" charset="-128"/>
              </a:rPr>
              <a:t>23</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件であった</a:t>
            </a:r>
            <a:r>
              <a:rPr lang="zh-TW" altLang="en-US" sz="2300" dirty="0">
                <a:solidFill>
                  <a:srgbClr val="000000"/>
                </a:solidFill>
                <a:latin typeface="HG丸ｺﾞｼｯｸM-PRO" panose="020F0600000000000000" pitchFamily="50" charset="-128"/>
                <a:ea typeface="HG丸ｺﾞｼｯｸM-PRO" panose="020F0600000000000000" pitchFamily="50" charset="-128"/>
              </a:rPr>
              <a:t>（「羊水過多→正常」）</a:t>
            </a:r>
            <a:r>
              <a:rPr lang="ja-JP" altLang="en-US" sz="23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「羊水過多」</a:t>
            </a:r>
            <a:r>
              <a:rPr lang="en-US" altLang="ja-JP" sz="2300" dirty="0">
                <a:solidFill>
                  <a:srgbClr val="000000"/>
                </a:solidFill>
                <a:latin typeface="HG丸ｺﾞｼｯｸM-PRO" panose="020F0600000000000000" pitchFamily="50" charset="-128"/>
                <a:ea typeface="HG丸ｺﾞｼｯｸM-PRO" panose="020F0600000000000000" pitchFamily="50" charset="-128"/>
              </a:rPr>
              <a:t>47</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件と「羊水過多→正常」</a:t>
            </a:r>
            <a:r>
              <a:rPr lang="en-US" altLang="ja-JP" sz="2300" dirty="0">
                <a:solidFill>
                  <a:srgbClr val="000000"/>
                </a:solidFill>
                <a:latin typeface="HG丸ｺﾞｼｯｸM-PRO" panose="020F0600000000000000" pitchFamily="50" charset="-128"/>
                <a:ea typeface="HG丸ｺﾞｼｯｸM-PRO" panose="020F0600000000000000" pitchFamily="50" charset="-128"/>
              </a:rPr>
              <a:t>23</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件における羊水過多の程度については、「羊水過多」では、軽度、中等度、重度とも</a:t>
            </a:r>
            <a:r>
              <a:rPr lang="en-US" altLang="ja-JP" sz="2300" dirty="0">
                <a:solidFill>
                  <a:srgbClr val="000000"/>
                </a:solidFill>
                <a:latin typeface="HG丸ｺﾞｼｯｸM-PRO" panose="020F0600000000000000" pitchFamily="50" charset="-128"/>
                <a:ea typeface="HG丸ｺﾞｼｯｸM-PRO" panose="020F0600000000000000" pitchFamily="50" charset="-128"/>
              </a:rPr>
              <a:t>30</a:t>
            </a:r>
            <a:r>
              <a:rPr lang="ja-JP" altLang="en-US" sz="2300" dirty="0">
                <a:solidFill>
                  <a:srgbClr val="000000"/>
                </a:solidFill>
                <a:latin typeface="HG丸ｺﾞｼｯｸM-PRO" panose="020F0600000000000000" pitchFamily="50" charset="-128"/>
                <a:ea typeface="HG丸ｺﾞｼｯｸM-PRO" panose="020F0600000000000000" pitchFamily="50" charset="-128"/>
              </a:rPr>
              <a:t>％程度認められ、「羊水過多→正常」では、軽度が</a:t>
            </a:r>
            <a:r>
              <a:rPr lang="en-US" altLang="ja-JP" sz="2300" dirty="0">
                <a:solidFill>
                  <a:srgbClr val="000000"/>
                </a:solidFill>
                <a:latin typeface="HG丸ｺﾞｼｯｸM-PRO" panose="020F0600000000000000" pitchFamily="50" charset="-128"/>
                <a:ea typeface="HG丸ｺﾞｼｯｸM-PRO" panose="020F0600000000000000" pitchFamily="50" charset="-128"/>
              </a:rPr>
              <a:t>11</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300" dirty="0">
                <a:solidFill>
                  <a:srgbClr val="000000"/>
                </a:solidFill>
                <a:latin typeface="HG丸ｺﾞｼｯｸM-PRO" panose="020F0600000000000000" pitchFamily="50" charset="-128"/>
                <a:ea typeface="HG丸ｺﾞｼｯｸM-PRO" panose="020F0600000000000000" pitchFamily="50" charset="-128"/>
              </a:rPr>
              <a:t>47.8</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％）と最も多く、重度は４件（</a:t>
            </a:r>
            <a:r>
              <a:rPr lang="en-US" altLang="ja-JP" sz="2300" dirty="0">
                <a:solidFill>
                  <a:srgbClr val="000000"/>
                </a:solidFill>
                <a:latin typeface="HG丸ｺﾞｼｯｸM-PRO" panose="020F0600000000000000" pitchFamily="50" charset="-128"/>
                <a:ea typeface="HG丸ｺﾞｼｯｸM-PRO" panose="020F0600000000000000" pitchFamily="50" charset="-128"/>
              </a:rPr>
              <a:t>17.4</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43</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 </a:t>
            </a:r>
          </a:p>
          <a:p>
            <a:pPr algn="l"/>
            <a:r>
              <a:rPr lang="en-US" altLang="ja-JP" sz="1600" dirty="0"/>
              <a:t>3</a:t>
            </a:r>
            <a:r>
              <a:rPr lang="ja-JP" altLang="en-US" sz="1600" dirty="0"/>
              <a:t>）破水までの間に</a:t>
            </a:r>
            <a:r>
              <a:rPr lang="en-US" altLang="ja-JP" sz="1600" dirty="0"/>
              <a:t>AFP</a:t>
            </a:r>
            <a:r>
              <a:rPr lang="ja-JP" altLang="en-US" sz="1600" dirty="0"/>
              <a:t>または</a:t>
            </a:r>
            <a:r>
              <a:rPr lang="en-US" altLang="ja-JP" sz="1600" dirty="0"/>
              <a:t>AFI</a:t>
            </a:r>
            <a:r>
              <a:rPr lang="ja-JP" altLang="en-US" sz="1600" dirty="0"/>
              <a:t>が正常値を逸脱していた事例のうち</a:t>
            </a:r>
            <a:endParaRPr lang="en-US" altLang="ja-JP" sz="1600" dirty="0"/>
          </a:p>
          <a:p>
            <a:pPr algn="l"/>
            <a:r>
              <a:rPr lang="en-US" altLang="ja-JP" sz="1600" dirty="0"/>
              <a:t>AFP</a:t>
            </a:r>
            <a:r>
              <a:rPr lang="ja-JP" altLang="en-US" sz="1600" dirty="0"/>
              <a:t>および</a:t>
            </a:r>
            <a:r>
              <a:rPr lang="en-US" altLang="ja-JP" sz="1600" dirty="0"/>
              <a:t>AFI</a:t>
            </a:r>
            <a:r>
              <a:rPr lang="ja-JP" altLang="en-US" sz="1600" dirty="0"/>
              <a:t>が正常値となった事例について①</a:t>
            </a:r>
          </a:p>
        </p:txBody>
      </p:sp>
    </p:spTree>
    <p:extLst>
      <p:ext uri="{BB962C8B-B14F-4D97-AF65-F5344CB8AC3E}">
        <p14:creationId xmlns:p14="http://schemas.microsoft.com/office/powerpoint/2010/main" val="1396761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44</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 </a:t>
            </a:r>
          </a:p>
          <a:p>
            <a:pPr algn="l"/>
            <a:r>
              <a:rPr lang="en-US" altLang="ja-JP" sz="1600" dirty="0"/>
              <a:t>3</a:t>
            </a:r>
            <a:r>
              <a:rPr lang="ja-JP" altLang="en-US" sz="1600" dirty="0"/>
              <a:t>）破水までの間に</a:t>
            </a:r>
            <a:r>
              <a:rPr lang="en-US" altLang="ja-JP" sz="1600" dirty="0"/>
              <a:t>AFP</a:t>
            </a:r>
            <a:r>
              <a:rPr lang="ja-JP" altLang="en-US" sz="1600" dirty="0"/>
              <a:t>または</a:t>
            </a:r>
            <a:r>
              <a:rPr lang="en-US" altLang="ja-JP" sz="1600" dirty="0"/>
              <a:t>AFI</a:t>
            </a:r>
            <a:r>
              <a:rPr lang="ja-JP" altLang="en-US" sz="1600" dirty="0"/>
              <a:t>が正常値を逸脱していた事例のうち</a:t>
            </a:r>
            <a:endParaRPr lang="en-US" altLang="ja-JP" sz="1600" dirty="0"/>
          </a:p>
          <a:p>
            <a:pPr algn="l"/>
            <a:r>
              <a:rPr lang="en-US" altLang="ja-JP" sz="1600" dirty="0"/>
              <a:t>AFP</a:t>
            </a:r>
            <a:r>
              <a:rPr lang="ja-JP" altLang="en-US" sz="1600" dirty="0"/>
              <a:t>および</a:t>
            </a:r>
            <a:r>
              <a:rPr lang="en-US" altLang="ja-JP" sz="1600" dirty="0"/>
              <a:t>AFI</a:t>
            </a:r>
            <a:r>
              <a:rPr lang="ja-JP" altLang="en-US" sz="1600" dirty="0"/>
              <a:t>が正常値となった事例について②</a:t>
            </a:r>
          </a:p>
        </p:txBody>
      </p:sp>
      <p:sp>
        <p:nvSpPr>
          <p:cNvPr id="7" name="AutoShape 3">
            <a:extLst>
              <a:ext uri="{FF2B5EF4-FFF2-40B4-BE49-F238E27FC236}">
                <a16:creationId xmlns:a16="http://schemas.microsoft.com/office/drawing/2014/main" id="{955477BB-A79E-4C37-8B9D-0D060C8078D3}"/>
              </a:ext>
            </a:extLst>
          </p:cNvPr>
          <p:cNvSpPr>
            <a:spLocks noChangeArrowheads="1"/>
          </p:cNvSpPr>
          <p:nvPr/>
        </p:nvSpPr>
        <p:spPr bwMode="auto">
          <a:xfrm>
            <a:off x="178359" y="1197545"/>
            <a:ext cx="9475685" cy="5112568"/>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DE2E1924-714A-4447-9DF2-B2F6AB022942}"/>
              </a:ext>
            </a:extLst>
          </p:cNvPr>
          <p:cNvSpPr txBox="1"/>
          <p:nvPr/>
        </p:nvSpPr>
        <p:spPr>
          <a:xfrm>
            <a:off x="608772" y="1602005"/>
            <a:ext cx="8686867" cy="584775"/>
          </a:xfrm>
          <a:prstGeom prst="rect">
            <a:avLst/>
          </a:prstGeom>
          <a:noFill/>
        </p:spPr>
        <p:txBody>
          <a:bodyPr wrap="square" rtlCol="0">
            <a:spAutoFit/>
          </a:bodyPr>
          <a:lstStyle/>
          <a:p>
            <a:r>
              <a:rPr kumimoji="1" lang="ja-JP" altLang="en-US" sz="1600" dirty="0">
                <a:latin typeface="+mj-ea"/>
                <a:ea typeface="+mj-ea"/>
              </a:rPr>
              <a:t>表</a:t>
            </a:r>
            <a:r>
              <a:rPr kumimoji="1" lang="en-US" altLang="ja-JP" sz="1600" dirty="0">
                <a:latin typeface="+mj-ea"/>
                <a:ea typeface="+mj-ea"/>
              </a:rPr>
              <a:t>3-Ⅲ-9</a:t>
            </a:r>
            <a:r>
              <a:rPr kumimoji="1" lang="ja-JP" altLang="en-US" sz="1600" dirty="0">
                <a:latin typeface="+mj-ea"/>
                <a:ea typeface="+mj-ea"/>
              </a:rPr>
              <a:t>　</a:t>
            </a:r>
            <a:endParaRPr kumimoji="1" lang="en-US" altLang="ja-JP" sz="1600" dirty="0">
              <a:latin typeface="+mj-ea"/>
              <a:ea typeface="+mj-ea"/>
            </a:endParaRPr>
          </a:p>
          <a:p>
            <a:r>
              <a:rPr lang="ja-JP" altLang="en-US" sz="1600" dirty="0">
                <a:solidFill>
                  <a:srgbClr val="000000"/>
                </a:solidFill>
                <a:latin typeface="HG丸ｺﾞｼｯｸM-PRO" panose="020F0600000000000000" pitchFamily="50" charset="-128"/>
              </a:rPr>
              <a:t>破水までの間に</a:t>
            </a:r>
            <a:r>
              <a:rPr lang="en-US" altLang="ja-JP" sz="1600" dirty="0">
                <a:solidFill>
                  <a:srgbClr val="000000"/>
                </a:solidFill>
                <a:latin typeface="HG丸ｺﾞｼｯｸM-PRO" panose="020F0600000000000000" pitchFamily="50" charset="-128"/>
              </a:rPr>
              <a:t>AFP </a:t>
            </a:r>
            <a:r>
              <a:rPr lang="ja-JP" altLang="en-US" sz="1600" dirty="0">
                <a:solidFill>
                  <a:srgbClr val="000000"/>
                </a:solidFill>
                <a:latin typeface="HG丸ｺﾞｼｯｸM-PRO" panose="020F0600000000000000" pitchFamily="50" charset="-128"/>
              </a:rPr>
              <a:t>８㎝以上または</a:t>
            </a:r>
            <a:r>
              <a:rPr lang="en-US" altLang="ja-JP" sz="1600" dirty="0">
                <a:solidFill>
                  <a:srgbClr val="000000"/>
                </a:solidFill>
                <a:latin typeface="HG丸ｺﾞｼｯｸM-PRO" panose="020F0600000000000000" pitchFamily="50" charset="-128"/>
              </a:rPr>
              <a:t>AFI 24㎝</a:t>
            </a:r>
            <a:r>
              <a:rPr lang="ja-JP" altLang="en-US" sz="1600" dirty="0">
                <a:solidFill>
                  <a:srgbClr val="000000"/>
                </a:solidFill>
                <a:latin typeface="HG丸ｺﾞｼｯｸM-PRO" panose="020F0600000000000000" pitchFamily="50" charset="-128"/>
              </a:rPr>
              <a:t>以上を認めた事例における羊水過多の程度</a:t>
            </a:r>
            <a:endParaRPr kumimoji="1" lang="ja-JP" altLang="en-US" sz="1600" dirty="0">
              <a:latin typeface="+mj-ea"/>
              <a:ea typeface="+mj-ea"/>
            </a:endParaRPr>
          </a:p>
        </p:txBody>
      </p:sp>
      <p:pic>
        <p:nvPicPr>
          <p:cNvPr id="4" name="図 3">
            <a:extLst>
              <a:ext uri="{FF2B5EF4-FFF2-40B4-BE49-F238E27FC236}">
                <a16:creationId xmlns:a16="http://schemas.microsoft.com/office/drawing/2014/main" id="{E7613F2F-DA02-4822-820D-D732F80E29A2}"/>
              </a:ext>
            </a:extLst>
          </p:cNvPr>
          <p:cNvPicPr>
            <a:picLocks noChangeAspect="1"/>
          </p:cNvPicPr>
          <p:nvPr/>
        </p:nvPicPr>
        <p:blipFill>
          <a:blip r:embed="rId3"/>
          <a:stretch>
            <a:fillRect/>
          </a:stretch>
        </p:blipFill>
        <p:spPr>
          <a:xfrm>
            <a:off x="703734" y="2565698"/>
            <a:ext cx="8050483" cy="2880320"/>
          </a:xfrm>
          <a:prstGeom prst="rect">
            <a:avLst/>
          </a:prstGeom>
          <a:solidFill>
            <a:schemeClr val="bg1"/>
          </a:solidFill>
        </p:spPr>
      </p:pic>
    </p:spTree>
    <p:extLst>
      <p:ext uri="{BB962C8B-B14F-4D97-AF65-F5344CB8AC3E}">
        <p14:creationId xmlns:p14="http://schemas.microsoft.com/office/powerpoint/2010/main" val="76398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968553"/>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破水までの間に</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AFP</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および</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が正常値となった事例</a:t>
            </a:r>
            <a:r>
              <a:rPr lang="en-US" altLang="ja-JP" sz="2300" dirty="0">
                <a:solidFill>
                  <a:srgbClr val="000000"/>
                </a:solidFill>
                <a:latin typeface="HG丸ｺﾞｼｯｸM-PRO" panose="020F0600000000000000" pitchFamily="50" charset="-128"/>
                <a:ea typeface="HG丸ｺﾞｼｯｸM-PRO" panose="020F0600000000000000" pitchFamily="50" charset="-128"/>
              </a:rPr>
              <a:t>37</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件のうち、</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AFP</a:t>
            </a:r>
            <a:r>
              <a:rPr lang="ja-JP" altLang="en-US" sz="2300" dirty="0">
                <a:solidFill>
                  <a:srgbClr val="000000"/>
                </a:solidFill>
                <a:latin typeface="HG丸ｺﾞｼｯｸM-PRO" panose="020F0600000000000000" pitchFamily="50" charset="-128"/>
                <a:ea typeface="HG丸ｺﾞｼｯｸM-PRO" panose="020F0600000000000000" pitchFamily="50" charset="-128"/>
              </a:rPr>
              <a:t>２㎝未満または</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a:t>
            </a:r>
            <a:r>
              <a:rPr lang="ja-JP" altLang="en-US" sz="2300" dirty="0">
                <a:solidFill>
                  <a:srgbClr val="000000"/>
                </a:solidFill>
                <a:latin typeface="HG丸ｺﾞｼｯｸM-PRO" panose="020F0600000000000000" pitchFamily="50" charset="-128"/>
                <a:ea typeface="HG丸ｺﾞｼｯｸM-PRO" panose="020F0600000000000000" pitchFamily="50" charset="-128"/>
              </a:rPr>
              <a:t>５㎝未満を認めたものの破水までの間に</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AFP</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および</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が正常値となった事例は</a:t>
            </a:r>
            <a:r>
              <a:rPr lang="en-US" altLang="ja-JP" sz="2300" dirty="0">
                <a:solidFill>
                  <a:srgbClr val="000000"/>
                </a:solidFill>
                <a:latin typeface="HG丸ｺﾞｼｯｸM-PRO" panose="020F0600000000000000" pitchFamily="50" charset="-128"/>
                <a:ea typeface="HG丸ｺﾞｼｯｸM-PRO" panose="020F0600000000000000" pitchFamily="50" charset="-128"/>
              </a:rPr>
              <a:t>14</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件であった</a:t>
            </a:r>
            <a:r>
              <a:rPr lang="zh-TW" altLang="en-US" sz="2300" dirty="0">
                <a:solidFill>
                  <a:srgbClr val="000000"/>
                </a:solidFill>
                <a:latin typeface="HG丸ｺﾞｼｯｸM-PRO" panose="020F0600000000000000" pitchFamily="50" charset="-128"/>
                <a:ea typeface="HG丸ｺﾞｼｯｸM-PRO" panose="020F0600000000000000" pitchFamily="50" charset="-128"/>
              </a:rPr>
              <a:t>（「羊水過少→正常」）</a:t>
            </a:r>
            <a:r>
              <a:rPr lang="ja-JP" altLang="en-US" sz="23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「羊水過少」</a:t>
            </a:r>
            <a:r>
              <a:rPr lang="en-US" altLang="ja-JP" sz="2300" dirty="0">
                <a:solidFill>
                  <a:srgbClr val="000000"/>
                </a:solidFill>
                <a:latin typeface="HG丸ｺﾞｼｯｸM-PRO" panose="020F0600000000000000" pitchFamily="50" charset="-128"/>
                <a:ea typeface="HG丸ｺﾞｼｯｸM-PRO" panose="020F0600000000000000" pitchFamily="50" charset="-128"/>
              </a:rPr>
              <a:t>43</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件と「羊水過少→正常」</a:t>
            </a:r>
            <a:r>
              <a:rPr lang="en-US" altLang="ja-JP" sz="2300" dirty="0">
                <a:solidFill>
                  <a:srgbClr val="000000"/>
                </a:solidFill>
                <a:latin typeface="HG丸ｺﾞｼｯｸM-PRO" panose="020F0600000000000000" pitchFamily="50" charset="-128"/>
                <a:ea typeface="HG丸ｺﾞｼｯｸM-PRO" panose="020F0600000000000000" pitchFamily="50" charset="-128"/>
              </a:rPr>
              <a:t>14</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件における</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の最小値については、「羊水過少」では</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の最小値が３㎝未満の事例は</a:t>
            </a:r>
            <a:r>
              <a:rPr lang="en-US" altLang="ja-JP" sz="2300" dirty="0">
                <a:solidFill>
                  <a:srgbClr val="000000"/>
                </a:solidFill>
                <a:latin typeface="HG丸ｺﾞｼｯｸM-PRO" panose="020F0600000000000000" pitchFamily="50" charset="-128"/>
                <a:ea typeface="HG丸ｺﾞｼｯｸM-PRO" panose="020F0600000000000000" pitchFamily="50" charset="-128"/>
              </a:rPr>
              <a:t>12</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300" dirty="0">
                <a:solidFill>
                  <a:srgbClr val="000000"/>
                </a:solidFill>
                <a:latin typeface="HG丸ｺﾞｼｯｸM-PRO" panose="020F0600000000000000" pitchFamily="50" charset="-128"/>
                <a:ea typeface="HG丸ｺﾞｼｯｸM-PRO" panose="020F0600000000000000" pitchFamily="50" charset="-128"/>
              </a:rPr>
              <a:t>27.9</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％）であったが、「羊水過少→正常」では、</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の最小値が３㎝未満の事例は認められなかった。</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45</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 </a:t>
            </a:r>
          </a:p>
          <a:p>
            <a:pPr algn="l"/>
            <a:r>
              <a:rPr lang="en-US" altLang="ja-JP" sz="1600" dirty="0"/>
              <a:t>3</a:t>
            </a:r>
            <a:r>
              <a:rPr lang="ja-JP" altLang="en-US" sz="1600" dirty="0"/>
              <a:t>）破水までの間に</a:t>
            </a:r>
            <a:r>
              <a:rPr lang="en-US" altLang="ja-JP" sz="1600" dirty="0"/>
              <a:t>AFP</a:t>
            </a:r>
            <a:r>
              <a:rPr lang="ja-JP" altLang="en-US" sz="1600" dirty="0"/>
              <a:t>または</a:t>
            </a:r>
            <a:r>
              <a:rPr lang="en-US" altLang="ja-JP" sz="1600" dirty="0"/>
              <a:t>AFI</a:t>
            </a:r>
            <a:r>
              <a:rPr lang="ja-JP" altLang="en-US" sz="1600" dirty="0"/>
              <a:t>が正常値を逸脱していた事例のうち</a:t>
            </a:r>
            <a:endParaRPr lang="en-US" altLang="ja-JP" sz="1600" dirty="0"/>
          </a:p>
          <a:p>
            <a:pPr algn="l"/>
            <a:r>
              <a:rPr lang="en-US" altLang="ja-JP" sz="1600" dirty="0"/>
              <a:t>AFP</a:t>
            </a:r>
            <a:r>
              <a:rPr lang="ja-JP" altLang="en-US" sz="1600" dirty="0"/>
              <a:t>および</a:t>
            </a:r>
            <a:r>
              <a:rPr lang="en-US" altLang="ja-JP" sz="1600" dirty="0"/>
              <a:t>AFI</a:t>
            </a:r>
            <a:r>
              <a:rPr lang="ja-JP" altLang="en-US" sz="1600" dirty="0"/>
              <a:t>が正常値となった事例について③</a:t>
            </a:r>
          </a:p>
        </p:txBody>
      </p:sp>
    </p:spTree>
    <p:extLst>
      <p:ext uri="{BB962C8B-B14F-4D97-AF65-F5344CB8AC3E}">
        <p14:creationId xmlns:p14="http://schemas.microsoft.com/office/powerpoint/2010/main" val="1123951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46</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a:t>
            </a:r>
          </a:p>
          <a:p>
            <a:pPr algn="l"/>
            <a:r>
              <a:rPr lang="en-US" altLang="ja-JP" sz="1600" dirty="0"/>
              <a:t>3</a:t>
            </a:r>
            <a:r>
              <a:rPr lang="ja-JP" altLang="en-US" sz="1600" dirty="0"/>
              <a:t>）破水までの間に</a:t>
            </a:r>
            <a:r>
              <a:rPr lang="en-US" altLang="ja-JP" sz="1600" dirty="0"/>
              <a:t>AFP</a:t>
            </a:r>
            <a:r>
              <a:rPr lang="ja-JP" altLang="en-US" sz="1600" dirty="0"/>
              <a:t>または</a:t>
            </a:r>
            <a:r>
              <a:rPr lang="en-US" altLang="ja-JP" sz="1600" dirty="0"/>
              <a:t>AFI</a:t>
            </a:r>
            <a:r>
              <a:rPr lang="ja-JP" altLang="en-US" sz="1600" dirty="0"/>
              <a:t>が正常値を逸脱していた事例のうち</a:t>
            </a:r>
            <a:endParaRPr lang="en-US" altLang="ja-JP" sz="1600" dirty="0"/>
          </a:p>
          <a:p>
            <a:pPr algn="l"/>
            <a:r>
              <a:rPr lang="en-US" altLang="ja-JP" sz="1600" dirty="0"/>
              <a:t>AFP</a:t>
            </a:r>
            <a:r>
              <a:rPr lang="ja-JP" altLang="en-US" sz="1600" dirty="0"/>
              <a:t>および</a:t>
            </a:r>
            <a:r>
              <a:rPr lang="en-US" altLang="ja-JP" sz="1600" dirty="0"/>
              <a:t>AFI</a:t>
            </a:r>
            <a:r>
              <a:rPr lang="ja-JP" altLang="en-US" sz="1600" dirty="0"/>
              <a:t>が正常値となった事例について④</a:t>
            </a:r>
          </a:p>
        </p:txBody>
      </p:sp>
      <p:sp>
        <p:nvSpPr>
          <p:cNvPr id="7" name="AutoShape 3">
            <a:extLst>
              <a:ext uri="{FF2B5EF4-FFF2-40B4-BE49-F238E27FC236}">
                <a16:creationId xmlns:a16="http://schemas.microsoft.com/office/drawing/2014/main" id="{955477BB-A79E-4C37-8B9D-0D060C8078D3}"/>
              </a:ext>
            </a:extLst>
          </p:cNvPr>
          <p:cNvSpPr>
            <a:spLocks noChangeArrowheads="1"/>
          </p:cNvSpPr>
          <p:nvPr/>
        </p:nvSpPr>
        <p:spPr bwMode="auto">
          <a:xfrm>
            <a:off x="178360" y="1269553"/>
            <a:ext cx="9475685" cy="511256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660863A6-F6B9-4C4C-BE0F-DC29C74FB3F3}"/>
              </a:ext>
            </a:extLst>
          </p:cNvPr>
          <p:cNvSpPr txBox="1"/>
          <p:nvPr/>
        </p:nvSpPr>
        <p:spPr>
          <a:xfrm>
            <a:off x="847750" y="1557586"/>
            <a:ext cx="8686867" cy="584775"/>
          </a:xfrm>
          <a:prstGeom prst="rect">
            <a:avLst/>
          </a:prstGeom>
          <a:noFill/>
        </p:spPr>
        <p:txBody>
          <a:bodyPr wrap="square" rtlCol="0">
            <a:spAutoFit/>
          </a:bodyPr>
          <a:lstStyle/>
          <a:p>
            <a:r>
              <a:rPr kumimoji="1" lang="ja-JP" altLang="en-US" sz="1600" dirty="0">
                <a:latin typeface="+mj-ea"/>
                <a:ea typeface="+mj-ea"/>
              </a:rPr>
              <a:t>表</a:t>
            </a:r>
            <a:r>
              <a:rPr kumimoji="1" lang="en-US" altLang="ja-JP" sz="1600" dirty="0">
                <a:latin typeface="+mj-ea"/>
                <a:ea typeface="+mj-ea"/>
              </a:rPr>
              <a:t>3-Ⅲ-10</a:t>
            </a:r>
            <a:r>
              <a:rPr kumimoji="1" lang="ja-JP" altLang="en-US" sz="1600" dirty="0">
                <a:latin typeface="+mj-ea"/>
                <a:ea typeface="+mj-ea"/>
              </a:rPr>
              <a:t>　</a:t>
            </a:r>
            <a:endParaRPr kumimoji="1" lang="en-US" altLang="ja-JP" sz="1600" dirty="0">
              <a:latin typeface="+mj-ea"/>
              <a:ea typeface="+mj-ea"/>
            </a:endParaRPr>
          </a:p>
          <a:p>
            <a:r>
              <a:rPr lang="ja-JP" altLang="en-US" sz="1600" dirty="0">
                <a:solidFill>
                  <a:srgbClr val="000000"/>
                </a:solidFill>
                <a:latin typeface="HG丸ｺﾞｼｯｸM-PRO" panose="020F0600000000000000" pitchFamily="50" charset="-128"/>
              </a:rPr>
              <a:t>破水までの間に</a:t>
            </a:r>
            <a:r>
              <a:rPr lang="en-US" altLang="ja-JP" sz="1600" dirty="0">
                <a:solidFill>
                  <a:srgbClr val="000000"/>
                </a:solidFill>
                <a:latin typeface="HG丸ｺﾞｼｯｸM-PRO" panose="020F0600000000000000" pitchFamily="50" charset="-128"/>
              </a:rPr>
              <a:t>AFP2</a:t>
            </a:r>
            <a:r>
              <a:rPr lang="ja-JP" altLang="en-US" sz="1600" dirty="0">
                <a:solidFill>
                  <a:srgbClr val="000000"/>
                </a:solidFill>
                <a:latin typeface="HG丸ｺﾞｼｯｸM-PRO" panose="020F0600000000000000" pitchFamily="50" charset="-128"/>
              </a:rPr>
              <a:t>㎝未満または</a:t>
            </a:r>
            <a:r>
              <a:rPr lang="en-US" altLang="ja-JP" sz="1600" dirty="0">
                <a:solidFill>
                  <a:srgbClr val="000000"/>
                </a:solidFill>
                <a:latin typeface="HG丸ｺﾞｼｯｸM-PRO" panose="020F0600000000000000" pitchFamily="50" charset="-128"/>
              </a:rPr>
              <a:t>AFI5㎝</a:t>
            </a:r>
            <a:r>
              <a:rPr lang="ja-JP" altLang="en-US" sz="1600" dirty="0">
                <a:solidFill>
                  <a:srgbClr val="000000"/>
                </a:solidFill>
                <a:latin typeface="HG丸ｺﾞｼｯｸM-PRO" panose="020F0600000000000000" pitchFamily="50" charset="-128"/>
              </a:rPr>
              <a:t>未満を認めた事例における</a:t>
            </a:r>
            <a:r>
              <a:rPr lang="en-US" altLang="ja-JP" sz="1600" dirty="0">
                <a:solidFill>
                  <a:srgbClr val="000000"/>
                </a:solidFill>
                <a:latin typeface="HG丸ｺﾞｼｯｸM-PRO" panose="020F0600000000000000" pitchFamily="50" charset="-128"/>
              </a:rPr>
              <a:t>AFI</a:t>
            </a:r>
            <a:r>
              <a:rPr lang="ja-JP" altLang="en-US" sz="1600" dirty="0">
                <a:solidFill>
                  <a:srgbClr val="000000"/>
                </a:solidFill>
                <a:latin typeface="HG丸ｺﾞｼｯｸM-PRO" panose="020F0600000000000000" pitchFamily="50" charset="-128"/>
              </a:rPr>
              <a:t>の最小値</a:t>
            </a:r>
            <a:endParaRPr kumimoji="1" lang="ja-JP" altLang="en-US" sz="1600" dirty="0">
              <a:latin typeface="+mj-ea"/>
              <a:ea typeface="+mj-ea"/>
            </a:endParaRPr>
          </a:p>
        </p:txBody>
      </p:sp>
      <p:pic>
        <p:nvPicPr>
          <p:cNvPr id="4" name="図 3">
            <a:extLst>
              <a:ext uri="{FF2B5EF4-FFF2-40B4-BE49-F238E27FC236}">
                <a16:creationId xmlns:a16="http://schemas.microsoft.com/office/drawing/2014/main" id="{219960D9-41D1-4022-8C01-044D5364D238}"/>
              </a:ext>
            </a:extLst>
          </p:cNvPr>
          <p:cNvPicPr>
            <a:picLocks noChangeAspect="1"/>
          </p:cNvPicPr>
          <p:nvPr/>
        </p:nvPicPr>
        <p:blipFill>
          <a:blip r:embed="rId3"/>
          <a:stretch>
            <a:fillRect/>
          </a:stretch>
        </p:blipFill>
        <p:spPr>
          <a:xfrm>
            <a:off x="847750" y="2261053"/>
            <a:ext cx="7580390" cy="3384376"/>
          </a:xfrm>
          <a:prstGeom prst="rect">
            <a:avLst/>
          </a:prstGeom>
          <a:solidFill>
            <a:schemeClr val="bg1"/>
          </a:solidFill>
        </p:spPr>
      </p:pic>
    </p:spTree>
    <p:extLst>
      <p:ext uri="{BB962C8B-B14F-4D97-AF65-F5344CB8AC3E}">
        <p14:creationId xmlns:p14="http://schemas.microsoft.com/office/powerpoint/2010/main" val="352567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968553"/>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重度脳性麻痺を認め、本制度の補償対象となった事例においては、羊水量の異常を認めたものの破水までの間に正常となった事例や、一般的に良性所見であるとされる軽度の羊水過多も認められる。</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羊水量の異常を認めたものの妊娠経過中に羊水量が正常となった場合や、羊水量の異常が軽度である場合にも、羊水過多・羊水過少と同様に超音波断層法所見や胎児心拍数陣痛図などにより胎児の健常性を確認しながら妊娠・分娩の管理を行うことが勧められる。</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47</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a:t>
            </a:r>
          </a:p>
          <a:p>
            <a:pPr algn="l"/>
            <a:r>
              <a:rPr lang="en-US" altLang="ja-JP" sz="1600" dirty="0"/>
              <a:t>3</a:t>
            </a:r>
            <a:r>
              <a:rPr lang="ja-JP" altLang="en-US" sz="1600" dirty="0"/>
              <a:t>）破水までの間に</a:t>
            </a:r>
            <a:r>
              <a:rPr lang="en-US" altLang="ja-JP" sz="1600" dirty="0"/>
              <a:t>AFP</a:t>
            </a:r>
            <a:r>
              <a:rPr lang="ja-JP" altLang="en-US" sz="1600" dirty="0"/>
              <a:t>または</a:t>
            </a:r>
            <a:r>
              <a:rPr lang="en-US" altLang="ja-JP" sz="1600" dirty="0"/>
              <a:t>AFI</a:t>
            </a:r>
            <a:r>
              <a:rPr lang="ja-JP" altLang="en-US" sz="1600" dirty="0"/>
              <a:t>が正常値を逸脱していた事例のうち</a:t>
            </a:r>
            <a:endParaRPr lang="en-US" altLang="ja-JP" sz="1600" dirty="0"/>
          </a:p>
          <a:p>
            <a:pPr algn="l"/>
            <a:r>
              <a:rPr lang="en-US" altLang="ja-JP" sz="1600" dirty="0"/>
              <a:t>AFP</a:t>
            </a:r>
            <a:r>
              <a:rPr lang="ja-JP" altLang="en-US" sz="1600" dirty="0"/>
              <a:t>および</a:t>
            </a:r>
            <a:r>
              <a:rPr lang="en-US" altLang="ja-JP" sz="1600" dirty="0"/>
              <a:t>AFI</a:t>
            </a:r>
            <a:r>
              <a:rPr lang="ja-JP" altLang="en-US" sz="1600" dirty="0"/>
              <a:t>が正常値となった事例について⑤</a:t>
            </a:r>
          </a:p>
        </p:txBody>
      </p:sp>
    </p:spTree>
    <p:extLst>
      <p:ext uri="{BB962C8B-B14F-4D97-AF65-F5344CB8AC3E}">
        <p14:creationId xmlns:p14="http://schemas.microsoft.com/office/powerpoint/2010/main" val="912480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968553"/>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破水までの</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AFP</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または</a:t>
            </a:r>
            <a:r>
              <a:rPr lang="en-US" altLang="ja-JP" sz="2300" dirty="0">
                <a:solidFill>
                  <a:srgbClr val="000000"/>
                </a:solidFill>
                <a:latin typeface="HG丸ｺﾞｼｯｸM-PRO" panose="020F0600000000000000" pitchFamily="50" charset="-128"/>
                <a:ea typeface="HG丸ｺﾞｼｯｸM-PRO" panose="020F0600000000000000" pitchFamily="50" charset="-128"/>
              </a:rPr>
              <a:t>AFI</a:t>
            </a:r>
            <a:r>
              <a:rPr lang="ja-JP" altLang="en-US" sz="2300" dirty="0">
                <a:solidFill>
                  <a:srgbClr val="000000"/>
                </a:solidFill>
                <a:latin typeface="HG丸ｺﾞｼｯｸM-PRO" panose="020F0600000000000000" pitchFamily="50" charset="-128"/>
                <a:ea typeface="HG丸ｺﾞｼｯｸM-PRO" panose="020F0600000000000000" pitchFamily="50" charset="-128"/>
              </a:rPr>
              <a:t>の記載がなく、「多い」「少ない」などの評価のみが記載されている事例が</a:t>
            </a:r>
            <a:r>
              <a:rPr lang="en-US" altLang="ja-JP" sz="2300" dirty="0">
                <a:solidFill>
                  <a:srgbClr val="000000"/>
                </a:solidFill>
                <a:latin typeface="HG丸ｺﾞｼｯｸM-PRO" panose="020F0600000000000000" pitchFamily="50" charset="-128"/>
                <a:ea typeface="HG丸ｺﾞｼｯｸM-PRO" panose="020F0600000000000000" pitchFamily="50" charset="-128"/>
              </a:rPr>
              <a:t>130</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件、羊水量の所見について不明である事例が</a:t>
            </a:r>
            <a:r>
              <a:rPr lang="en-US" altLang="ja-JP" sz="2300" dirty="0">
                <a:solidFill>
                  <a:srgbClr val="000000"/>
                </a:solidFill>
                <a:latin typeface="HG丸ｺﾞｼｯｸM-PRO" panose="020F0600000000000000" pitchFamily="50" charset="-128"/>
                <a:ea typeface="HG丸ｺﾞｼｯｸM-PRO" panose="020F0600000000000000" pitchFamily="50" charset="-128"/>
              </a:rPr>
              <a:t>172</a:t>
            </a:r>
            <a:r>
              <a:rPr lang="ja-JP" altLang="en-US" sz="2300" dirty="0">
                <a:solidFill>
                  <a:srgbClr val="000000"/>
                </a:solidFill>
                <a:latin typeface="HG丸ｺﾞｼｯｸM-PRO" panose="020F0600000000000000" pitchFamily="50" charset="-128"/>
                <a:ea typeface="HG丸ｺﾞｼｯｸM-PRO" panose="020F0600000000000000" pitchFamily="50" charset="-128"/>
              </a:rPr>
              <a:t>件あった。</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300" dirty="0">
                <a:solidFill>
                  <a:srgbClr val="000000"/>
                </a:solidFill>
                <a:latin typeface="HG丸ｺﾞｼｯｸM-PRO" panose="020F0600000000000000" pitchFamily="50" charset="-128"/>
                <a:ea typeface="HG丸ｺﾞｼｯｸM-PRO" panose="020F0600000000000000" pitchFamily="50" charset="-128"/>
              </a:rPr>
              <a:t>羊水量の異常の出現時期や程度から、その後の妊娠管理や方針を決定するため、超音波断層法で羊水量を計測した場合は、診療録に記載することが必要である。</a:t>
            </a:r>
            <a:endParaRPr lang="en-US" altLang="ja-JP" sz="23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48</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351806" y="114773"/>
            <a:ext cx="8552607"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分析結果および考察 </a:t>
            </a:r>
          </a:p>
          <a:p>
            <a:pPr algn="l"/>
            <a:r>
              <a:rPr lang="en-US" altLang="ja-JP" sz="2300" dirty="0"/>
              <a:t>4</a:t>
            </a:r>
            <a:r>
              <a:rPr lang="ja-JP" altLang="en-US" sz="2300" dirty="0"/>
              <a:t>）破水までの間の</a:t>
            </a:r>
            <a:r>
              <a:rPr lang="en-US" altLang="ja-JP" sz="2300" dirty="0"/>
              <a:t>AFP</a:t>
            </a:r>
            <a:r>
              <a:rPr lang="ja-JP" altLang="en-US" sz="2300" dirty="0"/>
              <a:t>および</a:t>
            </a:r>
            <a:r>
              <a:rPr lang="en-US" altLang="ja-JP" sz="2300" dirty="0"/>
              <a:t>AFI</a:t>
            </a:r>
            <a:r>
              <a:rPr lang="ja-JP" altLang="en-US" sz="2300" dirty="0"/>
              <a:t>の記載なしの事例について</a:t>
            </a:r>
          </a:p>
        </p:txBody>
      </p:sp>
    </p:spTree>
    <p:extLst>
      <p:ext uri="{BB962C8B-B14F-4D97-AF65-F5344CB8AC3E}">
        <p14:creationId xmlns:p14="http://schemas.microsoft.com/office/powerpoint/2010/main" val="395305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36B454-679B-4552-A369-A2061EB4B41A}"/>
              </a:ext>
            </a:extLst>
          </p:cNvPr>
          <p:cNvSpPr>
            <a:spLocks noGrp="1"/>
          </p:cNvSpPr>
          <p:nvPr>
            <p:ph type="sldNum" sz="quarter" idx="12"/>
          </p:nvPr>
        </p:nvSpPr>
        <p:spPr/>
        <p:txBody>
          <a:bodyPr/>
          <a:lstStyle/>
          <a:p>
            <a:pPr>
              <a:defRPr/>
            </a:pPr>
            <a:fld id="{79880AA3-151B-4366-92A4-EF0E210BCF61}" type="slidenum">
              <a:rPr lang="ja-JP" altLang="en-US" smtClean="0"/>
              <a:pPr>
                <a:defRPr/>
              </a:pPr>
              <a:t>4</a:t>
            </a:fld>
            <a:endParaRPr lang="en-US" altLang="ja-JP" dirty="0"/>
          </a:p>
        </p:txBody>
      </p:sp>
      <p:sp>
        <p:nvSpPr>
          <p:cNvPr id="3" name="Rectangle 2">
            <a:extLst>
              <a:ext uri="{FF2B5EF4-FFF2-40B4-BE49-F238E27FC236}">
                <a16:creationId xmlns:a16="http://schemas.microsoft.com/office/drawing/2014/main" id="{C7F3F139-9841-420A-9AAC-B5E10E0CB182}"/>
              </a:ext>
            </a:extLst>
          </p:cNvPr>
          <p:cNvSpPr txBox="1">
            <a:spLocks noChangeArrowheads="1"/>
          </p:cNvSpPr>
          <p:nvPr/>
        </p:nvSpPr>
        <p:spPr>
          <a:xfrm>
            <a:off x="1234481" y="333450"/>
            <a:ext cx="7488832"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a:t>産科医療補償制度の</a:t>
            </a:r>
            <a:r>
              <a:rPr lang="ja-JP" altLang="en-US" dirty="0">
                <a:solidFill>
                  <a:schemeClr val="tx1"/>
                </a:solidFill>
              </a:rPr>
              <a:t>補償対象者</a:t>
            </a:r>
          </a:p>
        </p:txBody>
      </p:sp>
      <p:sp>
        <p:nvSpPr>
          <p:cNvPr id="4" name="テキスト ボックス 3">
            <a:extLst>
              <a:ext uri="{FF2B5EF4-FFF2-40B4-BE49-F238E27FC236}">
                <a16:creationId xmlns:a16="http://schemas.microsoft.com/office/drawing/2014/main" id="{25C1F0A6-1966-4673-B970-E84F5D579AD6}"/>
              </a:ext>
            </a:extLst>
          </p:cNvPr>
          <p:cNvSpPr txBox="1"/>
          <p:nvPr/>
        </p:nvSpPr>
        <p:spPr>
          <a:xfrm>
            <a:off x="415702" y="1269554"/>
            <a:ext cx="8712968" cy="707886"/>
          </a:xfrm>
          <a:prstGeom prst="rect">
            <a:avLst/>
          </a:prstGeom>
          <a:noFill/>
        </p:spPr>
        <p:txBody>
          <a:bodyPr wrap="square" rtlCol="0">
            <a:spAutoFit/>
          </a:bodyPr>
          <a:lstStyle/>
          <a:p>
            <a:r>
              <a:rPr kumimoji="1" lang="en-US" altLang="ja-JP" sz="2000" dirty="0">
                <a:latin typeface="+mj-lt"/>
              </a:rPr>
              <a:t>2009</a:t>
            </a:r>
            <a:r>
              <a:rPr kumimoji="1" lang="ja-JP" altLang="en-US" sz="2000" dirty="0">
                <a:latin typeface="+mj-lt"/>
              </a:rPr>
              <a:t>年</a:t>
            </a:r>
            <a:r>
              <a:rPr kumimoji="1" lang="en-US" altLang="ja-JP" sz="2000" dirty="0">
                <a:latin typeface="+mj-lt"/>
              </a:rPr>
              <a:t>1</a:t>
            </a:r>
            <a:r>
              <a:rPr kumimoji="1" lang="ja-JP" altLang="en-US" sz="2000" dirty="0">
                <a:latin typeface="+mj-lt"/>
              </a:rPr>
              <a:t>月</a:t>
            </a:r>
            <a:r>
              <a:rPr kumimoji="1" lang="en-US" altLang="ja-JP" sz="2000" dirty="0">
                <a:latin typeface="+mj-lt"/>
              </a:rPr>
              <a:t>1</a:t>
            </a:r>
            <a:r>
              <a:rPr kumimoji="1" lang="ja-JP" altLang="en-US" sz="2000" dirty="0">
                <a:latin typeface="+mj-lt"/>
              </a:rPr>
              <a:t>日以降に出生した児で、次の基準を全て満たす場合、補償対象となる。</a:t>
            </a:r>
          </a:p>
        </p:txBody>
      </p:sp>
      <p:graphicFrame>
        <p:nvGraphicFramePr>
          <p:cNvPr id="6" name="表 6">
            <a:extLst>
              <a:ext uri="{FF2B5EF4-FFF2-40B4-BE49-F238E27FC236}">
                <a16:creationId xmlns:a16="http://schemas.microsoft.com/office/drawing/2014/main" id="{653954A2-8EF3-4DC8-A67F-C475DEDD6D5E}"/>
              </a:ext>
            </a:extLst>
          </p:cNvPr>
          <p:cNvGraphicFramePr>
            <a:graphicFrameLocks noGrp="1"/>
          </p:cNvGraphicFramePr>
          <p:nvPr>
            <p:extLst>
              <p:ext uri="{D42A27DB-BD31-4B8C-83A1-F6EECF244321}">
                <p14:modId xmlns:p14="http://schemas.microsoft.com/office/powerpoint/2010/main" val="4003850736"/>
              </p:ext>
            </p:extLst>
          </p:nvPr>
        </p:nvGraphicFramePr>
        <p:xfrm>
          <a:off x="487710" y="2039056"/>
          <a:ext cx="8640960" cy="2232249"/>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2232249">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2009</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日から</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2014</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12</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31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日まで</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2,000g</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33</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46326973"/>
                  </a:ext>
                </a:extLst>
              </a:tr>
            </a:tbl>
          </a:graphicData>
        </a:graphic>
      </p:graphicFrame>
      <p:graphicFrame>
        <p:nvGraphicFramePr>
          <p:cNvPr id="8" name="表 6">
            <a:extLst>
              <a:ext uri="{FF2B5EF4-FFF2-40B4-BE49-F238E27FC236}">
                <a16:creationId xmlns:a16="http://schemas.microsoft.com/office/drawing/2014/main" id="{578F1CB1-F14A-4B13-A2C2-63C5E344D670}"/>
              </a:ext>
            </a:extLst>
          </p:cNvPr>
          <p:cNvGraphicFramePr>
            <a:graphicFrameLocks noGrp="1"/>
          </p:cNvGraphicFramePr>
          <p:nvPr>
            <p:extLst>
              <p:ext uri="{D42A27DB-BD31-4B8C-83A1-F6EECF244321}">
                <p14:modId xmlns:p14="http://schemas.microsoft.com/office/powerpoint/2010/main" val="672103398"/>
              </p:ext>
            </p:extLst>
          </p:nvPr>
        </p:nvGraphicFramePr>
        <p:xfrm>
          <a:off x="487710" y="4332921"/>
          <a:ext cx="8640960" cy="2232248"/>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2232248">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2015</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月</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日以降</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1,400g</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32</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FF"/>
                    </a:solidFill>
                  </a:tcPr>
                </a:tc>
                <a:extLst>
                  <a:ext uri="{0D108BD9-81ED-4DB2-BD59-A6C34878D82A}">
                    <a16:rowId xmlns:a16="http://schemas.microsoft.com/office/drawing/2014/main" val="4146326973"/>
                  </a:ext>
                </a:extLst>
              </a:tr>
            </a:tbl>
          </a:graphicData>
        </a:graphic>
      </p:graphicFrame>
      <p:sp>
        <p:nvSpPr>
          <p:cNvPr id="10" name="正方形/長方形 9">
            <a:extLst>
              <a:ext uri="{FF2B5EF4-FFF2-40B4-BE49-F238E27FC236}">
                <a16:creationId xmlns:a16="http://schemas.microsoft.com/office/drawing/2014/main" id="{C16D4690-9BF2-41DC-9DB5-3C20427EE714}"/>
              </a:ext>
            </a:extLst>
          </p:cNvPr>
          <p:cNvSpPr/>
          <p:nvPr/>
        </p:nvSpPr>
        <p:spPr>
          <a:xfrm>
            <a:off x="3728070" y="6543142"/>
            <a:ext cx="5519689" cy="261610"/>
          </a:xfrm>
          <a:prstGeom prst="rect">
            <a:avLst/>
          </a:prstGeom>
        </p:spPr>
        <p:txBody>
          <a:bodyPr wrap="square">
            <a:spAutoFit/>
          </a:bodyPr>
          <a:lstStyle/>
          <a:p>
            <a:pPr eaLnBrk="1" hangingPunct="1"/>
            <a:r>
              <a:rPr lang="en-US" altLang="ja-JP" sz="1100" dirty="0">
                <a:latin typeface="+mj-ea"/>
                <a:ea typeface="+mj-ea"/>
              </a:rPr>
              <a:t>※</a:t>
            </a:r>
            <a:r>
              <a:rPr lang="ja-JP" altLang="en-US" sz="1100" dirty="0">
                <a:latin typeface="+mj-ea"/>
                <a:ea typeface="+mj-ea"/>
              </a:rPr>
              <a:t>所定の要件等の詳細については、産科医療補償制度のホームページに掲載している。</a:t>
            </a:r>
          </a:p>
        </p:txBody>
      </p:sp>
    </p:spTree>
    <p:extLst>
      <p:ext uri="{BB962C8B-B14F-4D97-AF65-F5344CB8AC3E}">
        <p14:creationId xmlns:p14="http://schemas.microsoft.com/office/powerpoint/2010/main" val="2169872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）羊水過多・羊水過少の診断は、「産婦人科診療ガイドライン－産科編</a:t>
            </a:r>
            <a:r>
              <a:rPr lang="en-US" altLang="ja-JP" sz="2400" dirty="0">
                <a:solidFill>
                  <a:srgbClr val="000000"/>
                </a:solidFill>
                <a:latin typeface="HG丸ｺﾞｼｯｸM-PRO" panose="020F0600000000000000" pitchFamily="50" charset="-128"/>
                <a:ea typeface="HG丸ｺﾞｼｯｸM-PRO" panose="020F0600000000000000" pitchFamily="50" charset="-128"/>
              </a:rPr>
              <a:t>2020</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」に従って行う。超音波断層法により羊水ポケット・羊水インデックスなどを計測し羊水量の評価をした場合は、診療録に記載する必要がある。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49</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3295578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2</a:t>
            </a:r>
            <a:r>
              <a:rPr lang="ja-JP" altLang="en-US" sz="2400" dirty="0">
                <a:solidFill>
                  <a:srgbClr val="000000"/>
                </a:solidFill>
                <a:latin typeface="HG丸ｺﾞｼｯｸM-PRO" panose="020F0600000000000000" pitchFamily="50" charset="-128"/>
                <a:ea typeface="HG丸ｺﾞｼｯｸM-PRO" panose="020F0600000000000000" pitchFamily="50" charset="-128"/>
              </a:rPr>
              <a:t>）妊娠経過中に羊水量の異常を認めた場合、推定胎児体重の測定、胎児形態異常の有無、中大脳動脈・臍帯動脈の血流計測、胎児心拍数陣痛図などにより胎児の</a:t>
            </a:r>
            <a:r>
              <a:rPr lang="en-US" altLang="ja-JP" sz="2400" dirty="0">
                <a:solidFill>
                  <a:srgbClr val="000000"/>
                </a:solidFill>
                <a:latin typeface="HG丸ｺﾞｼｯｸM-PRO" panose="020F0600000000000000" pitchFamily="50" charset="-128"/>
                <a:ea typeface="HG丸ｺﾞｼｯｸM-PRO" panose="020F0600000000000000" pitchFamily="50" charset="-128"/>
              </a:rPr>
              <a:t>well-being</a:t>
            </a:r>
            <a:r>
              <a:rPr lang="ja-JP" altLang="en-US" sz="2400" dirty="0" err="1">
                <a:solidFill>
                  <a:srgbClr val="000000"/>
                </a:solidFill>
                <a:latin typeface="HG丸ｺﾞｼｯｸM-PRO" panose="020F0600000000000000" pitchFamily="50" charset="-128"/>
                <a:ea typeface="HG丸ｺﾞｼｯｸM-PRO" panose="020F0600000000000000" pitchFamily="50" charset="-128"/>
              </a:rPr>
              <a:t>を評</a:t>
            </a:r>
            <a:r>
              <a:rPr lang="ja-JP" altLang="en-US" sz="2400" dirty="0">
                <a:solidFill>
                  <a:srgbClr val="000000"/>
                </a:solidFill>
                <a:latin typeface="HG丸ｺﾞｼｯｸM-PRO" panose="020F0600000000000000" pitchFamily="50" charset="-128"/>
                <a:ea typeface="HG丸ｺﾞｼｯｸM-PRO" panose="020F0600000000000000" pitchFamily="50" charset="-128"/>
              </a:rPr>
              <a:t>価することが勧められる。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50</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3315156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）陣痛開始前に羊水量の異常に加え、胎児心拍数陣痛図に異常を認めた場合は、新生児蘇生や</a:t>
            </a:r>
            <a:r>
              <a:rPr lang="en-US" altLang="ja-JP" sz="2400" dirty="0">
                <a:solidFill>
                  <a:srgbClr val="000000"/>
                </a:solidFill>
                <a:latin typeface="HG丸ｺﾞｼｯｸM-PRO" panose="020F0600000000000000" pitchFamily="50" charset="-128"/>
                <a:ea typeface="HG丸ｺﾞｼｯｸM-PRO" panose="020F0600000000000000" pitchFamily="50" charset="-128"/>
              </a:rPr>
              <a:t>NICU</a:t>
            </a:r>
            <a:r>
              <a:rPr lang="ja-JP" altLang="en-US" sz="2400" dirty="0" err="1">
                <a:solidFill>
                  <a:srgbClr val="000000"/>
                </a:solidFill>
                <a:latin typeface="HG丸ｺﾞｼｯｸM-PRO" panose="020F0600000000000000" pitchFamily="50" charset="-128"/>
                <a:ea typeface="HG丸ｺﾞｼｯｸM-PRO" panose="020F0600000000000000" pitchFamily="50" charset="-128"/>
              </a:rPr>
              <a:t>での</a:t>
            </a:r>
            <a:r>
              <a:rPr lang="ja-JP" altLang="en-US" sz="2400" dirty="0">
                <a:solidFill>
                  <a:srgbClr val="000000"/>
                </a:solidFill>
                <a:latin typeface="HG丸ｺﾞｼｯｸM-PRO" panose="020F0600000000000000" pitchFamily="50" charset="-128"/>
                <a:ea typeface="HG丸ｺﾞｼｯｸM-PRO" panose="020F0600000000000000" pitchFamily="50" charset="-128"/>
              </a:rPr>
              <a:t>管理が必要となる可能性があるため、高次医療機関での管理が勧められる。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51</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1465606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99678" y="1413570"/>
            <a:ext cx="9238342" cy="475252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4</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）分娩の時期の決定や分娩管理は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羊水量の異常を認めた時期や程度、胎児</a:t>
            </a:r>
            <a:r>
              <a:rPr lang="en-US" altLang="ja-JP" sz="2400" dirty="0">
                <a:solidFill>
                  <a:srgbClr val="000000"/>
                </a:solidFill>
                <a:latin typeface="HG丸ｺﾞｼｯｸM-PRO" panose="020F0600000000000000" pitchFamily="50" charset="-128"/>
                <a:ea typeface="HG丸ｺﾞｼｯｸM-PRO" panose="020F0600000000000000" pitchFamily="50" charset="-128"/>
              </a:rPr>
              <a:t>well-being</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の評価などから判断し、高次医療機関と連携を図り行うことが勧められる。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52</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559298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5</a:t>
            </a:r>
            <a:r>
              <a:rPr lang="ja-JP" altLang="en-US" sz="2400" dirty="0">
                <a:solidFill>
                  <a:srgbClr val="000000"/>
                </a:solidFill>
                <a:latin typeface="HG丸ｺﾞｼｯｸM-PRO" panose="020F0600000000000000" pitchFamily="50" charset="-128"/>
                <a:ea typeface="HG丸ｺﾞｼｯｸM-PRO" panose="020F0600000000000000" pitchFamily="50" charset="-128"/>
              </a:rPr>
              <a:t>）羊水量の異常を認めたものの、妊娠経過中に羊水量が正常となった場合も、羊水過多・羊水過少と同様に妊娠・分娩の管理を行うことが勧められる。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53</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3978127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subTitle" idx="4294967295"/>
          </p:nvPr>
        </p:nvSpPr>
        <p:spPr>
          <a:xfrm>
            <a:off x="585787" y="2553494"/>
            <a:ext cx="8732837" cy="1752600"/>
          </a:xfrm>
        </p:spPr>
        <p:txBody>
          <a:bodyPr anchor="ctr"/>
          <a:lstStyle/>
          <a:p>
            <a:pPr marL="0" indent="0" algn="ctr" eaLnBrk="1" hangingPunct="1">
              <a:lnSpc>
                <a:spcPct val="90000"/>
              </a:lnSpc>
              <a:buFontTx/>
              <a:buNone/>
            </a:pPr>
            <a:r>
              <a:rPr lang="ja-JP" altLang="en-US" sz="5400" dirty="0">
                <a:latin typeface="+mj-ea"/>
                <a:ea typeface="+mj-ea"/>
              </a:rPr>
              <a:t>産科医療の質の向上への</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取組みの動向</a:t>
            </a:r>
          </a:p>
        </p:txBody>
      </p:sp>
      <p:sp>
        <p:nvSpPr>
          <p:cNvPr id="2" name="スライド番号プレースホルダー 1">
            <a:extLst>
              <a:ext uri="{FF2B5EF4-FFF2-40B4-BE49-F238E27FC236}">
                <a16:creationId xmlns:a16="http://schemas.microsoft.com/office/drawing/2014/main" id="{E6FFA588-6E61-4654-B08C-CAD69FD36906}"/>
              </a:ext>
            </a:extLst>
          </p:cNvPr>
          <p:cNvSpPr>
            <a:spLocks noGrp="1"/>
          </p:cNvSpPr>
          <p:nvPr>
            <p:ph type="sldNum" sz="quarter" idx="12"/>
          </p:nvPr>
        </p:nvSpPr>
        <p:spPr/>
        <p:txBody>
          <a:bodyPr/>
          <a:lstStyle/>
          <a:p>
            <a:pPr>
              <a:defRPr/>
            </a:pPr>
            <a:fld id="{79880AA3-151B-4366-92A4-EF0E210BCF61}" type="slidenum">
              <a:rPr lang="ja-JP" altLang="en-US" smtClean="0"/>
              <a:pPr>
                <a:defRPr/>
              </a:pPr>
              <a:t>54</a:t>
            </a:fld>
            <a:endParaRPr lang="en-US" altLang="ja-JP"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31350" y="342975"/>
            <a:ext cx="2040116" cy="650725"/>
          </a:xfrm>
        </p:spPr>
        <p:txBody>
          <a:bodyPr/>
          <a:lstStyle/>
          <a:p>
            <a:pPr eaLnBrk="1" hangingPunct="1"/>
            <a:r>
              <a:rPr lang="ja-JP" altLang="en-US" dirty="0"/>
              <a:t>はじめに</a:t>
            </a:r>
          </a:p>
        </p:txBody>
      </p:sp>
      <p:sp>
        <p:nvSpPr>
          <p:cNvPr id="5" name="テキスト ボックス 4">
            <a:extLst>
              <a:ext uri="{FF2B5EF4-FFF2-40B4-BE49-F238E27FC236}">
                <a16:creationId xmlns:a16="http://schemas.microsoft.com/office/drawing/2014/main" id="{F13DB1E5-A77B-450B-91AA-88C3DA239EE7}"/>
              </a:ext>
            </a:extLst>
          </p:cNvPr>
          <p:cNvSpPr txBox="1"/>
          <p:nvPr/>
        </p:nvSpPr>
        <p:spPr>
          <a:xfrm>
            <a:off x="481454" y="6526138"/>
            <a:ext cx="7639104"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本章の表に記載している割合は、計算過程において四捨五入しているため、その合計が</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％にならない場合がある。</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2049210C-9237-4872-9057-0AED54A03F7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AutoShape 3">
            <a:extLst>
              <a:ext uri="{FF2B5EF4-FFF2-40B4-BE49-F238E27FC236}">
                <a16:creationId xmlns:a16="http://schemas.microsoft.com/office/drawing/2014/main" id="{A5E937F1-EFC4-442B-8549-1AF95CF64318}"/>
              </a:ext>
            </a:extLst>
          </p:cNvPr>
          <p:cNvSpPr>
            <a:spLocks noChangeArrowheads="1"/>
          </p:cNvSpPr>
          <p:nvPr/>
        </p:nvSpPr>
        <p:spPr bwMode="auto">
          <a:xfrm>
            <a:off x="271463" y="1341438"/>
            <a:ext cx="9151937" cy="4897437"/>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「再発防止委員会からの提言」が産科医療の質の向上に活かされているか、その動向を出生年別に把握するために分析を行った。</a:t>
            </a:r>
          </a:p>
          <a:p>
            <a:pPr marL="231775" marR="0" lvl="0" indent="-231775" algn="l" defTabSz="957263" rtl="0" eaLnBrk="0" fontAlgn="base" latinLnBrk="0" hangingPunct="0">
              <a:lnSpc>
                <a:spcPct val="15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出生した年毎に分析対象事例が増えていく中、取り上げたテーマの出生年別の疫学的な分析を可能な範囲で行っていくことで、産科医療の質の向上への取組みの動向をみていくことができるものと考えている。</a:t>
            </a:r>
          </a:p>
        </p:txBody>
      </p:sp>
    </p:spTree>
    <p:extLst>
      <p:ext uri="{BB962C8B-B14F-4D97-AF65-F5344CB8AC3E}">
        <p14:creationId xmlns:p14="http://schemas.microsoft.com/office/powerpoint/2010/main" val="3333894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758031" y="342976"/>
            <a:ext cx="2501781" cy="650725"/>
          </a:xfrm>
        </p:spPr>
        <p:txBody>
          <a:bodyPr/>
          <a:lstStyle/>
          <a:p>
            <a:pPr eaLnBrk="1" hangingPunct="1"/>
            <a:r>
              <a:rPr lang="ja-JP" altLang="en-US" dirty="0">
                <a:solidFill>
                  <a:srgbClr val="000000"/>
                </a:solidFill>
              </a:rPr>
              <a:t>分析対象①</a:t>
            </a:r>
            <a:endParaRPr lang="ja-JP" altLang="en-US" dirty="0"/>
          </a:p>
        </p:txBody>
      </p:sp>
      <p:sp>
        <p:nvSpPr>
          <p:cNvPr id="89092" name="AutoShape 3"/>
          <p:cNvSpPr>
            <a:spLocks noChangeArrowheads="1"/>
          </p:cNvSpPr>
          <p:nvPr/>
        </p:nvSpPr>
        <p:spPr bwMode="auto">
          <a:xfrm>
            <a:off x="271463" y="1341438"/>
            <a:ext cx="9151937" cy="4897437"/>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満５歳の誕生日までの補償申請期間を経過し補償対象が確定している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年までに出生した事例のうち、</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2,103</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件を分析対象とした。</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F6B2BDF4-AE95-470F-8347-E1A27D0BCEB0}"/>
              </a:ext>
            </a:extLst>
          </p:cNvPr>
          <p:cNvSpPr>
            <a:spLocks noGrp="1"/>
          </p:cNvSpPr>
          <p:nvPr>
            <p:ph type="sldNum" sz="quarter" idx="12"/>
          </p:nvPr>
        </p:nvSpPr>
        <p:spPr>
          <a:xfrm>
            <a:off x="7593013" y="6454130"/>
            <a:ext cx="2311400" cy="476250"/>
          </a:xfrm>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AE3BD0-6822-4192-B631-67081A604B4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AutoShape 3">
            <a:extLst>
              <a:ext uri="{FF2B5EF4-FFF2-40B4-BE49-F238E27FC236}">
                <a16:creationId xmlns:a16="http://schemas.microsoft.com/office/drawing/2014/main" id="{25B35815-47D6-41CD-B714-668B238428EE}"/>
              </a:ext>
            </a:extLst>
          </p:cNvPr>
          <p:cNvSpPr>
            <a:spLocks noChangeArrowheads="1"/>
          </p:cNvSpPr>
          <p:nvPr/>
        </p:nvSpPr>
        <p:spPr bwMode="auto">
          <a:xfrm>
            <a:off x="271463" y="1197546"/>
            <a:ext cx="9151937" cy="5472608"/>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5" name="図 4" descr="グラフ, 棒グラフ&#10;&#10;自動的に生成された説明">
            <a:extLst>
              <a:ext uri="{FF2B5EF4-FFF2-40B4-BE49-F238E27FC236}">
                <a16:creationId xmlns:a16="http://schemas.microsoft.com/office/drawing/2014/main" id="{89D0B8E6-AD89-48C7-824D-41F28455E4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726" y="1261781"/>
            <a:ext cx="7077090" cy="5344137"/>
          </a:xfrm>
          <a:prstGeom prst="rect">
            <a:avLst/>
          </a:prstGeom>
        </p:spPr>
      </p:pic>
      <p:sp>
        <p:nvSpPr>
          <p:cNvPr id="6" name="テキスト ボックス 5">
            <a:extLst>
              <a:ext uri="{FF2B5EF4-FFF2-40B4-BE49-F238E27FC236}">
                <a16:creationId xmlns:a16="http://schemas.microsoft.com/office/drawing/2014/main" id="{9F54EF0B-667A-4FD4-8EC0-D38FBC33C068}"/>
              </a:ext>
            </a:extLst>
          </p:cNvPr>
          <p:cNvSpPr txBox="1"/>
          <p:nvPr/>
        </p:nvSpPr>
        <p:spPr>
          <a:xfrm>
            <a:off x="7728612" y="5331262"/>
            <a:ext cx="1694788" cy="1323439"/>
          </a:xfrm>
          <a:prstGeom prst="rect">
            <a:avLst/>
          </a:prstGeom>
          <a:noFill/>
        </p:spPr>
        <p:txBody>
          <a:bodyPr wrap="square" rtlCol="0">
            <a:spAutoFit/>
          </a:bodyPr>
          <a:lstStyle/>
          <a:p>
            <a:pPr marL="252000" marR="0" lvl="0" indent="-25200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注）満</a:t>
            </a:r>
            <a:r>
              <a:rPr kumimoji="1" lang="en-US" altLang="ja-JP"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歳の誕生日までの補償申請期間を経過し補償対象が確定している事例であるが、原因分析報告書が未送付であるため、本章の分析対象事例に含まない</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a:t>
            </a:r>
          </a:p>
        </p:txBody>
      </p:sp>
      <p:sp>
        <p:nvSpPr>
          <p:cNvPr id="7" name="Rectangle 2">
            <a:extLst>
              <a:ext uri="{FF2B5EF4-FFF2-40B4-BE49-F238E27FC236}">
                <a16:creationId xmlns:a16="http://schemas.microsoft.com/office/drawing/2014/main" id="{D075B95E-6F70-44B6-B2E6-F8518686A822}"/>
              </a:ext>
            </a:extLst>
          </p:cNvPr>
          <p:cNvSpPr txBox="1">
            <a:spLocks noChangeArrowheads="1"/>
          </p:cNvSpPr>
          <p:nvPr/>
        </p:nvSpPr>
        <p:spPr>
          <a:xfrm>
            <a:off x="3553470" y="333450"/>
            <a:ext cx="2910904"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分析対象②</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1469586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82880" y="416974"/>
            <a:ext cx="7169726" cy="539926"/>
          </a:xfrm>
        </p:spPr>
        <p:txBody>
          <a:bodyPr/>
          <a:lstStyle/>
          <a:p>
            <a:pPr eaLnBrk="1" hangingPunct="1">
              <a:lnSpc>
                <a:spcPct val="90000"/>
              </a:lnSpc>
            </a:pPr>
            <a:r>
              <a:rPr lang="ja-JP" altLang="en-US" sz="3200" dirty="0">
                <a:ea typeface="HG丸ｺﾞｼｯｸM-PRO" panose="020F0600000000000000" pitchFamily="50" charset="-128"/>
              </a:rPr>
              <a:t>産科医療の質の向上への取組みの動向</a:t>
            </a:r>
            <a:endParaRPr lang="ja-JP" altLang="en-US" sz="3200" dirty="0"/>
          </a:p>
        </p:txBody>
      </p:sp>
      <p:sp>
        <p:nvSpPr>
          <p:cNvPr id="90116" name="AutoShape 3"/>
          <p:cNvSpPr>
            <a:spLocks noChangeArrowheads="1"/>
          </p:cNvSpPr>
          <p:nvPr/>
        </p:nvSpPr>
        <p:spPr bwMode="auto">
          <a:xfrm>
            <a:off x="271686" y="1341438"/>
            <a:ext cx="9217025" cy="3600523"/>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0117" name="正方形/長方形 1"/>
          <p:cNvSpPr>
            <a:spLocks noChangeArrowheads="1"/>
          </p:cNvSpPr>
          <p:nvPr/>
        </p:nvSpPr>
        <p:spPr bwMode="auto">
          <a:xfrm>
            <a:off x="271686" y="1795369"/>
            <a:ext cx="9073007" cy="269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産科医療の質の向上への取組みの動向をみていくことを目的として、脳性麻痺発症の原因にかかわらず、原因分析報告書の「事例の概要」に記載された</a:t>
            </a:r>
            <a:r>
              <a:rPr kumimoji="1" lang="ja-JP" altLang="en-US"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診療行為等別の事例件数</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、または原因分析報告書の「臨床経過に関する医学的評価」で</a:t>
            </a:r>
            <a:r>
              <a:rPr kumimoji="1" lang="ja-JP" altLang="en-US"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産科医療の質の向上を図るための評価</a:t>
            </a:r>
            <a:r>
              <a:rPr kumimoji="1" lang="ja-JP" altLang="en-US" sz="2400" b="0" i="0" u="sng"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がされた項目別の事例件数</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を集計した。</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テキスト ボックス 2">
            <a:extLst>
              <a:ext uri="{FF2B5EF4-FFF2-40B4-BE49-F238E27FC236}">
                <a16:creationId xmlns:a16="http://schemas.microsoft.com/office/drawing/2014/main" id="{31A9DF71-7A65-455E-9FF7-78E2F5BF43C9}"/>
              </a:ext>
            </a:extLst>
          </p:cNvPr>
          <p:cNvSpPr txBox="1"/>
          <p:nvPr/>
        </p:nvSpPr>
        <p:spPr>
          <a:xfrm>
            <a:off x="559718" y="5213555"/>
            <a:ext cx="8640960" cy="984885"/>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＊産科医療の質の向上を図るための評価</a:t>
            </a:r>
            <a:endPar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714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の「臨床経過に関する医学的評価」で、「選択されることは少ない」、「一般的ではない」、「基準から逸脱している」、「医学的妥当性がない」、「劣っている」、「誤っている」、「評価できない」のいずれかの評価がされたもの。</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71750" y="346075"/>
            <a:ext cx="4762500" cy="644525"/>
          </a:xfrm>
        </p:spPr>
        <p:txBody>
          <a:bodyPr/>
          <a:lstStyle/>
          <a:p>
            <a:pPr eaLnBrk="1" hangingPunct="1"/>
            <a:r>
              <a:rPr lang="ja-JP" altLang="en-US" dirty="0"/>
              <a:t>再発防止委員会　委員</a:t>
            </a:r>
          </a:p>
        </p:txBody>
      </p:sp>
      <p:sp>
        <p:nvSpPr>
          <p:cNvPr id="13317" name="Rectangle 470"/>
          <p:cNvSpPr>
            <a:spLocks noChangeArrowheads="1"/>
          </p:cNvSpPr>
          <p:nvPr/>
        </p:nvSpPr>
        <p:spPr bwMode="auto">
          <a:xfrm>
            <a:off x="7004050" y="6582046"/>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400" dirty="0">
                <a:latin typeface="HG丸ｺﾞｼｯｸM-PRO" panose="020F0600000000000000" pitchFamily="50" charset="-128"/>
              </a:rPr>
              <a:t>2021</a:t>
            </a:r>
            <a:r>
              <a:rPr lang="ja-JP" altLang="en-US" sz="1400" dirty="0">
                <a:latin typeface="HG丸ｺﾞｼｯｸM-PRO" panose="020F0600000000000000" pitchFamily="50" charset="-128"/>
              </a:rPr>
              <a:t>年</a:t>
            </a:r>
            <a:r>
              <a:rPr lang="en-US" altLang="ja-JP" sz="1400" dirty="0">
                <a:latin typeface="HG丸ｺﾞｼｯｸM-PRO" panose="020F0600000000000000" pitchFamily="50" charset="-128"/>
              </a:rPr>
              <a:t>2</a:t>
            </a:r>
            <a:r>
              <a:rPr lang="ja-JP" altLang="en-US" sz="1400" dirty="0">
                <a:latin typeface="HG丸ｺﾞｼｯｸM-PRO" panose="020F0600000000000000" pitchFamily="50" charset="-128"/>
              </a:rPr>
              <a:t>月現在（</a:t>
            </a:r>
            <a:r>
              <a:rPr lang="en-US" altLang="ja-JP" sz="1400" dirty="0">
                <a:latin typeface="HG丸ｺﾞｼｯｸM-PRO" panose="020F0600000000000000" pitchFamily="50" charset="-128"/>
              </a:rPr>
              <a:t>50</a:t>
            </a:r>
            <a:r>
              <a:rPr lang="ja-JP" altLang="en-US" sz="1400" dirty="0">
                <a:latin typeface="HG丸ｺﾞｼｯｸM-PRO" panose="020F0600000000000000" pitchFamily="50" charset="-128"/>
              </a:rPr>
              <a:t>音順）</a:t>
            </a:r>
          </a:p>
        </p:txBody>
      </p:sp>
      <p:sp>
        <p:nvSpPr>
          <p:cNvPr id="2" name="スライド番号プレースホルダー 1">
            <a:extLst>
              <a:ext uri="{FF2B5EF4-FFF2-40B4-BE49-F238E27FC236}">
                <a16:creationId xmlns:a16="http://schemas.microsoft.com/office/drawing/2014/main" id="{E97AA372-9E26-41CE-9F22-6CED132F5809}"/>
              </a:ext>
            </a:extLst>
          </p:cNvPr>
          <p:cNvSpPr>
            <a:spLocks noGrp="1"/>
          </p:cNvSpPr>
          <p:nvPr>
            <p:ph type="sldNum" sz="quarter" idx="12"/>
          </p:nvPr>
        </p:nvSpPr>
        <p:spPr/>
        <p:txBody>
          <a:bodyPr/>
          <a:lstStyle/>
          <a:p>
            <a:pPr>
              <a:defRPr/>
            </a:pPr>
            <a:fld id="{930F64EC-FE0A-4460-B896-894E0E1B6F85}" type="slidenum">
              <a:rPr lang="ja-JP" altLang="en-US" smtClean="0"/>
              <a:pPr>
                <a:defRPr/>
              </a:pPr>
              <a:t>5</a:t>
            </a:fld>
            <a:endParaRPr lang="en-US" altLang="ja-JP" dirty="0"/>
          </a:p>
        </p:txBody>
      </p:sp>
      <p:sp>
        <p:nvSpPr>
          <p:cNvPr id="4" name="正方形/長方形 3">
            <a:extLst>
              <a:ext uri="{FF2B5EF4-FFF2-40B4-BE49-F238E27FC236}">
                <a16:creationId xmlns:a16="http://schemas.microsoft.com/office/drawing/2014/main" id="{8B0215E2-1F7D-4A1E-8ADA-88A9CDF69AEF}"/>
              </a:ext>
            </a:extLst>
          </p:cNvPr>
          <p:cNvSpPr/>
          <p:nvPr/>
        </p:nvSpPr>
        <p:spPr bwMode="auto">
          <a:xfrm>
            <a:off x="271686" y="1154960"/>
            <a:ext cx="8640960" cy="5427085"/>
          </a:xfrm>
          <a:prstGeom prst="rect">
            <a:avLst/>
          </a:prstGeom>
          <a:solidFill>
            <a:srgbClr val="E5FFE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dirty="0">
              <a:latin typeface="+mj-lt"/>
            </a:endParaRPr>
          </a:p>
        </p:txBody>
      </p:sp>
      <p:graphicFrame>
        <p:nvGraphicFramePr>
          <p:cNvPr id="3" name="表 4">
            <a:extLst>
              <a:ext uri="{FF2B5EF4-FFF2-40B4-BE49-F238E27FC236}">
                <a16:creationId xmlns:a16="http://schemas.microsoft.com/office/drawing/2014/main" id="{1C249447-0ADA-47C5-A93B-3AA7876F245F}"/>
              </a:ext>
            </a:extLst>
          </p:cNvPr>
          <p:cNvGraphicFramePr>
            <a:graphicFrameLocks noGrp="1"/>
          </p:cNvGraphicFramePr>
          <p:nvPr>
            <p:extLst>
              <p:ext uri="{D42A27DB-BD31-4B8C-83A1-F6EECF244321}">
                <p14:modId xmlns:p14="http://schemas.microsoft.com/office/powerpoint/2010/main" val="558604800"/>
              </p:ext>
            </p:extLst>
          </p:nvPr>
        </p:nvGraphicFramePr>
        <p:xfrm>
          <a:off x="415702" y="1144742"/>
          <a:ext cx="8640960" cy="5447520"/>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1204860908"/>
                    </a:ext>
                  </a:extLst>
                </a:gridCol>
                <a:gridCol w="1656184">
                  <a:extLst>
                    <a:ext uri="{9D8B030D-6E8A-4147-A177-3AD203B41FA5}">
                      <a16:colId xmlns:a16="http://schemas.microsoft.com/office/drawing/2014/main" val="2188214892"/>
                    </a:ext>
                  </a:extLst>
                </a:gridCol>
                <a:gridCol w="5616624">
                  <a:extLst>
                    <a:ext uri="{9D8B030D-6E8A-4147-A177-3AD203B41FA5}">
                      <a16:colId xmlns:a16="http://schemas.microsoft.com/office/drawing/2014/main" val="3412320261"/>
                    </a:ext>
                  </a:extLst>
                </a:gridCol>
              </a:tblGrid>
              <a:tr h="360000">
                <a:tc>
                  <a:txBody>
                    <a:bodyPr/>
                    <a:lstStyle/>
                    <a:p>
                      <a:r>
                        <a:rPr kumimoji="1" lang="zh-CN" altLang="en-US" sz="1800" kern="1200" dirty="0">
                          <a:solidFill>
                            <a:schemeClr val="dk1"/>
                          </a:solidFill>
                          <a:latin typeface="+mj-ea"/>
                          <a:ea typeface="+mj-ea"/>
                          <a:cs typeface="+mn-cs"/>
                        </a:rPr>
                        <a:t>委員長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木村　正</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国立大学法人大阪大学大学院医学系研究科産科学婦人科学講座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6636"/>
                  </a:ext>
                </a:extLst>
              </a:tr>
              <a:tr h="360000">
                <a:tc>
                  <a:txBody>
                    <a:bodyPr/>
                    <a:lstStyle/>
                    <a:p>
                      <a:r>
                        <a:rPr kumimoji="1" lang="zh-TW"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委員長代理</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　勇</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石渡産婦人科病院　院長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022578"/>
                  </a:ext>
                </a:extLst>
              </a:tr>
              <a:tr h="360000">
                <a:tc>
                  <a:txBody>
                    <a:bodyPr/>
                    <a:lstStyle/>
                    <a:p>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鮎澤　純子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国立大学法人九州大学大学院医学研究院医療経営・管理学講座　准教授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275249"/>
                  </a:ext>
                </a:extLst>
              </a:tr>
              <a:tr h="360000">
                <a:tc>
                  <a:txBody>
                    <a:bodyPr/>
                    <a:lstStyle/>
                    <a:p>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市塚　清健</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昭和大学横浜市北部病院産婦人科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69801"/>
                  </a:ext>
                </a:extLst>
              </a:tr>
              <a:tr h="324000">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井本　寛子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公益社団法人日本看護協会　常任理事</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87063"/>
                  </a:ext>
                </a:extLst>
              </a:tr>
              <a:tr h="324000">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岡本　登美子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公益社団法人日本助産師会　助産所部会長</a:t>
                      </a:r>
                      <a:endParaRPr kumimoji="1" lang="en-US" altLang="zh-TW"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ウパウパハウス岡本助産院　院長</a:t>
                      </a:r>
                      <a:endParaRPr kumimoji="1" lang="ja-JP" altLang="en-US" sz="1200"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870878"/>
                  </a:ext>
                </a:extLst>
              </a:tr>
              <a:tr h="324000">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荻田　和秀</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地方独立行政法人りんくう総合医療センター</a:t>
                      </a:r>
                      <a:endParaRPr kumimoji="1" lang="en-US" altLang="ja-JP"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周産期センター産科医療センター長 兼 産婦人科部長</a:t>
                      </a: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080331"/>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勝村　久司</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日本労働組合総連合会「患者本位の医療を確立する連絡会」　委員</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425783"/>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金山　尚裕</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医療法人社団明徳会青翔学園静岡医療科学専門大学校　学校長</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010543"/>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北田　淳子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一般社団法人ヘルパーステーションとまり木　代表理事</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522794"/>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小林　廉毅</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国立大学法人東京大学大学院医学系研究科　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068271"/>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田中　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慶應義塾大学医学部産婦人科学教室　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0863528"/>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田村　正徳</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埼玉医科大学総合医療センター小児科学教室　客員教授 兼 名誉教授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865429"/>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水野　克己</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学校法人昭和大学医学部小児科学講座　主任教授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414176"/>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和田　雅樹</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東京女子医科大学母子総合医療センター新生児医学科　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73419"/>
                  </a:ext>
                </a:extLst>
              </a:tr>
            </a:tbl>
          </a:graphicData>
        </a:graphic>
      </p:graphicFrame>
    </p:spTree>
    <p:extLst>
      <p:ext uri="{BB962C8B-B14F-4D97-AF65-F5344CB8AC3E}">
        <p14:creationId xmlns:p14="http://schemas.microsoft.com/office/powerpoint/2010/main" val="1102421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623027" y="250642"/>
            <a:ext cx="6656765" cy="835391"/>
          </a:xfrm>
        </p:spPr>
        <p:txBody>
          <a:bodyPr/>
          <a:lstStyle/>
          <a:p>
            <a:pPr eaLnBrk="1" hangingPunct="1"/>
            <a:r>
              <a:rPr lang="ja-JP" altLang="en-US" sz="2400" dirty="0">
                <a:ea typeface="HG丸ｺﾞｼｯｸM-PRO" panose="020F0600000000000000" pitchFamily="50" charset="-128"/>
              </a:rPr>
              <a:t>産科医療の質の向上への取組みの動向について</a:t>
            </a:r>
            <a:br>
              <a:rPr lang="en-US" altLang="ja-JP" sz="2400" dirty="0">
                <a:ea typeface="HG丸ｺﾞｼｯｸM-PRO" panose="020F0600000000000000" pitchFamily="50" charset="-128"/>
              </a:rPr>
            </a:br>
            <a:r>
              <a:rPr lang="ja-JP" altLang="en-US" sz="2400" dirty="0"/>
              <a:t>分析を行うテーマ</a:t>
            </a:r>
          </a:p>
        </p:txBody>
      </p:sp>
      <p:sp>
        <p:nvSpPr>
          <p:cNvPr id="2" name="スライド番号プレースホルダー 1">
            <a:extLst>
              <a:ext uri="{FF2B5EF4-FFF2-40B4-BE49-F238E27FC236}">
                <a16:creationId xmlns:a16="http://schemas.microsoft.com/office/drawing/2014/main" id="{2049210C-9237-4872-9057-0AED54A03F7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AutoShape 3">
            <a:extLst>
              <a:ext uri="{FF2B5EF4-FFF2-40B4-BE49-F238E27FC236}">
                <a16:creationId xmlns:a16="http://schemas.microsoft.com/office/drawing/2014/main" id="{A5E937F1-EFC4-442B-8549-1AF95CF64318}"/>
              </a:ext>
            </a:extLst>
          </p:cNvPr>
          <p:cNvSpPr>
            <a:spLocks noChangeArrowheads="1"/>
          </p:cNvSpPr>
          <p:nvPr/>
        </p:nvSpPr>
        <p:spPr bwMode="auto">
          <a:xfrm>
            <a:off x="271463" y="1341437"/>
            <a:ext cx="9151937" cy="5159375"/>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以下の</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つのテーマについて、原因分析報告書に記載された項目の集計方法を定め、児の出生年ごとに集計している。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0" fontAlgn="base" latinLnBrk="0" hangingPunct="0">
              <a:lnSpc>
                <a:spcPct val="15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0" fontAlgn="base" latinLnBrk="0" hangingPunct="0">
              <a:lnSpc>
                <a:spcPct val="150000"/>
              </a:lnSpc>
              <a:spcBef>
                <a:spcPct val="2000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0" fontAlgn="base" latinLnBrk="0" hangingPunct="0">
              <a:lnSpc>
                <a:spcPct val="15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0" fontAlgn="base" latinLnBrk="0" hangingPunct="0">
              <a:lnSpc>
                <a:spcPct val="15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0" fontAlgn="base" latinLnBrk="0" hangingPunct="0">
              <a:lnSpc>
                <a:spcPct val="150000"/>
              </a:lnSpc>
              <a:spcBef>
                <a:spcPct val="20000"/>
              </a:spcBef>
              <a:spcAft>
                <a:spcPct val="0"/>
              </a:spcAft>
              <a:buClrTx/>
              <a:buSzTx/>
              <a:buFontTx/>
              <a:buNone/>
              <a:tabLst/>
              <a:defRPr/>
            </a:pPr>
            <a:endParaRPr kumimoji="1" lang="en-US" altLang="ja-JP"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3" name="表 3">
            <a:extLst>
              <a:ext uri="{FF2B5EF4-FFF2-40B4-BE49-F238E27FC236}">
                <a16:creationId xmlns:a16="http://schemas.microsoft.com/office/drawing/2014/main" id="{84DAB1E9-68F9-44A5-8DBB-265C8F1E4E43}"/>
              </a:ext>
            </a:extLst>
          </p:cNvPr>
          <p:cNvGraphicFramePr>
            <a:graphicFrameLocks noGrp="1"/>
          </p:cNvGraphicFramePr>
          <p:nvPr/>
        </p:nvGraphicFramePr>
        <p:xfrm>
          <a:off x="919758" y="3459188"/>
          <a:ext cx="6647855" cy="2448272"/>
        </p:xfrm>
        <a:graphic>
          <a:graphicData uri="http://schemas.openxmlformats.org/drawingml/2006/table">
            <a:tbl>
              <a:tblPr firstRow="1" bandRow="1">
                <a:tableStyleId>{5C22544A-7EE6-4342-B048-85BDC9FD1C3A}</a:tableStyleId>
              </a:tblPr>
              <a:tblGrid>
                <a:gridCol w="6647855">
                  <a:extLst>
                    <a:ext uri="{9D8B030D-6E8A-4147-A177-3AD203B41FA5}">
                      <a16:colId xmlns:a16="http://schemas.microsoft.com/office/drawing/2014/main" val="779093889"/>
                    </a:ext>
                  </a:extLst>
                </a:gridCol>
              </a:tblGrid>
              <a:tr h="2448272">
                <a:tc>
                  <a:txBody>
                    <a:bodyPr/>
                    <a:lstStyle/>
                    <a:p>
                      <a:pPr marL="0" marR="0" lvl="0" indent="309563" algn="l" defTabSz="914400" rtl="0" eaLnBrk="0" fontAlgn="base" latinLnBrk="0" hangingPunct="0">
                        <a:lnSpc>
                          <a:spcPct val="125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．胎児心拍数聴取について</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309563" algn="l" defTabSz="914400" rtl="0" eaLnBrk="0" fontAlgn="base" latinLnBrk="0" hangingPunct="0">
                        <a:lnSpc>
                          <a:spcPct val="125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．子宮収縮薬について</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309563" algn="l" defTabSz="914400" rtl="0" eaLnBrk="0" fontAlgn="base" latinLnBrk="0" hangingPunct="0">
                        <a:lnSpc>
                          <a:spcPct val="125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．新生児蘇生について</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309563" algn="l" defTabSz="914400" rtl="0" eaLnBrk="0" fontAlgn="base" latinLnBrk="0" hangingPunct="0">
                        <a:lnSpc>
                          <a:spcPct val="125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．診療録等の記載について</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309563" algn="l" defTabSz="914400" rtl="0" eaLnBrk="0" fontAlgn="base" latinLnBrk="0" hangingPunct="0">
                        <a:lnSpc>
                          <a:spcPct val="125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．吸引分娩について</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23832"/>
                  </a:ext>
                </a:extLst>
              </a:tr>
            </a:tbl>
          </a:graphicData>
        </a:graphic>
      </p:graphicFrame>
    </p:spTree>
    <p:extLst>
      <p:ext uri="{BB962C8B-B14F-4D97-AF65-F5344CB8AC3E}">
        <p14:creationId xmlns:p14="http://schemas.microsoft.com/office/powerpoint/2010/main" val="1183629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271463" y="1197545"/>
            <a:ext cx="9289255" cy="5112569"/>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本章の分析対象事例</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2,103</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件のうち、入院から分娩までに胎児心拍数聴取を実施した事例</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2,077</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件を分析対象とした。</a:t>
            </a:r>
            <a:endPar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このうち、胎児心拍数聴取に関して原因分析報告書で産科医療の質の向上を図るための評価がされた事例</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610</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件の出生年別の内訳は、</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129</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31.0</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2010</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125</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33.1</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102</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29.1</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113</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31.7</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81</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24.7</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24.2</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％）であり、やや減少傾向にある</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 name="スライド番号プレースホルダー 1">
            <a:extLst>
              <a:ext uri="{FF2B5EF4-FFF2-40B4-BE49-F238E27FC236}">
                <a16:creationId xmlns:a16="http://schemas.microsoft.com/office/drawing/2014/main" id="{A3677436-9D3E-4A35-BFDE-CDF64674A21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Rectangle 2">
            <a:extLst>
              <a:ext uri="{FF2B5EF4-FFF2-40B4-BE49-F238E27FC236}">
                <a16:creationId xmlns:a16="http://schemas.microsoft.com/office/drawing/2014/main" id="{16C3A9DE-17B5-4CDB-B389-97CDC18C5792}"/>
              </a:ext>
            </a:extLst>
          </p:cNvPr>
          <p:cNvSpPr>
            <a:spLocks noGrp="1" noChangeArrowheads="1"/>
          </p:cNvSpPr>
          <p:nvPr>
            <p:ph type="title"/>
          </p:nvPr>
        </p:nvSpPr>
        <p:spPr>
          <a:xfrm>
            <a:off x="2409933" y="352652"/>
            <a:ext cx="5117882" cy="589170"/>
          </a:xfrm>
        </p:spPr>
        <p:txBody>
          <a:bodyPr/>
          <a:lstStyle/>
          <a:p>
            <a:pPr eaLnBrk="1" hangingPunct="1"/>
            <a:r>
              <a:rPr lang="ja-JP" altLang="en-US" sz="3200" dirty="0"/>
              <a:t>胎児心拍数聴取について①</a:t>
            </a:r>
          </a:p>
        </p:txBody>
      </p:sp>
    </p:spTree>
    <p:extLst>
      <p:ext uri="{BB962C8B-B14F-4D97-AF65-F5344CB8AC3E}">
        <p14:creationId xmlns:p14="http://schemas.microsoft.com/office/powerpoint/2010/main" val="3282047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AutoShape 3"/>
          <p:cNvSpPr>
            <a:spLocks noChangeArrowheads="1"/>
          </p:cNvSpPr>
          <p:nvPr/>
        </p:nvSpPr>
        <p:spPr bwMode="auto">
          <a:xfrm>
            <a:off x="199678" y="1178841"/>
            <a:ext cx="9505056" cy="5131273"/>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1244" name="Rectangle 2"/>
          <p:cNvSpPr>
            <a:spLocks noGrp="1" noChangeArrowheads="1"/>
          </p:cNvSpPr>
          <p:nvPr>
            <p:ph type="title"/>
          </p:nvPr>
        </p:nvSpPr>
        <p:spPr>
          <a:xfrm>
            <a:off x="2409933" y="352652"/>
            <a:ext cx="5117882" cy="589170"/>
          </a:xfrm>
        </p:spPr>
        <p:txBody>
          <a:bodyPr/>
          <a:lstStyle/>
          <a:p>
            <a:pPr eaLnBrk="1" hangingPunct="1"/>
            <a:r>
              <a:rPr lang="ja-JP" altLang="en-US" sz="3200" dirty="0"/>
              <a:t>胎児心拍数聴取について②</a:t>
            </a:r>
          </a:p>
        </p:txBody>
      </p:sp>
      <p:sp>
        <p:nvSpPr>
          <p:cNvPr id="4" name="テキスト ボックス 3"/>
          <p:cNvSpPr txBox="1"/>
          <p:nvPr/>
        </p:nvSpPr>
        <p:spPr>
          <a:xfrm>
            <a:off x="559718" y="1391003"/>
            <a:ext cx="878497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胎児心拍数聴取に関して産科医療の質の向上を図るための評価がされた項目別の事例件数</a:t>
            </a:r>
          </a:p>
        </p:txBody>
      </p:sp>
      <p:sp>
        <p:nvSpPr>
          <p:cNvPr id="3" name="スライド番号プレースホルダー 2">
            <a:extLst>
              <a:ext uri="{FF2B5EF4-FFF2-40B4-BE49-F238E27FC236}">
                <a16:creationId xmlns:a16="http://schemas.microsoft.com/office/drawing/2014/main" id="{A1BFD9BA-C5AD-48E7-BD38-56F8D29EAE9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2" name="テキスト ボックス 1">
            <a:extLst>
              <a:ext uri="{FF2B5EF4-FFF2-40B4-BE49-F238E27FC236}">
                <a16:creationId xmlns:a16="http://schemas.microsoft.com/office/drawing/2014/main" id="{B6548972-DC29-45C2-A2C2-441E7D0F0D6E}"/>
              </a:ext>
            </a:extLst>
          </p:cNvPr>
          <p:cNvSpPr txBox="1"/>
          <p:nvPr/>
        </p:nvSpPr>
        <p:spPr>
          <a:xfrm>
            <a:off x="343694" y="4842659"/>
            <a:ext cx="8849396" cy="1323439"/>
          </a:xfrm>
          <a:prstGeom prst="rect">
            <a:avLst/>
          </a:prstGeom>
          <a:noFill/>
        </p:spPr>
        <p:txBody>
          <a:bodyPr wrap="square" rtlCol="0">
            <a:spAutoFit/>
          </a:bodyPr>
          <a:lstStyle/>
          <a:p>
            <a:pPr marL="449263" marR="0" lvl="0" indent="-449263"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１）「胎児心拍数聴取実施事例」は、入院から分娩までに胎児心拍の聴取を行った事例を分析対象としており、聴取の実施が不明である事例や、施設外での墜落産、災害下で医療機器がなかったなど、やむを得ず胎児心拍数を聴取できなかった事例である</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26</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件を除く。</a:t>
            </a:r>
          </a:p>
          <a:p>
            <a:pPr marL="449263" marR="0" lvl="0" indent="-449263"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注２）「％」は、胎児心拍数聴取実施事例に対する割合である。</a:t>
            </a:r>
          </a:p>
          <a:p>
            <a:pPr marL="449263" marR="0" lvl="0" indent="-449263"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３）「胎児心拍数の監視方法」は、原因分析報告書において、分娩監視装置の装着またはドプラなどによる胎児心拍数の聴取方法について産科医療の質の向上を図るための評価がされたものであり、これは胎児心拍数の聴取間隔や正確な胎児心拍数および陣痛計測に関する産科医療の質の向上を図るための評価がされた事例を含む。</a:t>
            </a:r>
          </a:p>
          <a:p>
            <a:pPr marL="449263" marR="0" lvl="0" indent="-449263"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４）「胎児心拍数陣痛図の判読と対応」は、原因分析報告書において、「判読と対応」について産科医療の質の向上を図るための評価がされたものであり、妊娠中に行ったノンストレステストの判読と対応も含む。</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pic>
        <p:nvPicPr>
          <p:cNvPr id="11" name="図 10">
            <a:extLst>
              <a:ext uri="{FF2B5EF4-FFF2-40B4-BE49-F238E27FC236}">
                <a16:creationId xmlns:a16="http://schemas.microsoft.com/office/drawing/2014/main" id="{2617E580-FD7A-4416-BBFE-81184FF8C779}"/>
              </a:ext>
            </a:extLst>
          </p:cNvPr>
          <p:cNvPicPr>
            <a:picLocks noChangeAspect="1"/>
          </p:cNvPicPr>
          <p:nvPr/>
        </p:nvPicPr>
        <p:blipFill>
          <a:blip r:embed="rId3"/>
          <a:stretch>
            <a:fillRect/>
          </a:stretch>
        </p:blipFill>
        <p:spPr>
          <a:xfrm>
            <a:off x="245006" y="1839871"/>
            <a:ext cx="9414400" cy="2959392"/>
          </a:xfrm>
          <a:prstGeom prst="rect">
            <a:avLst/>
          </a:prstGeom>
          <a:solidFill>
            <a:schemeClr val="bg1"/>
          </a:solidFill>
        </p:spPr>
      </p:pic>
    </p:spTree>
    <p:extLst>
      <p:ext uri="{BB962C8B-B14F-4D97-AF65-F5344CB8AC3E}">
        <p14:creationId xmlns:p14="http://schemas.microsoft.com/office/powerpoint/2010/main" val="11679297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577064" cy="551929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200225"/>
            <a:ext cx="9073007" cy="9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本章の分析対象</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2,103</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件のうち、子宮収縮薬が使用された事例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517</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件を分析対象とした。</a:t>
            </a:r>
          </a:p>
        </p:txBody>
      </p:sp>
      <p:sp>
        <p:nvSpPr>
          <p:cNvPr id="6" name="テキスト ボックス 5">
            <a:extLst>
              <a:ext uri="{FF2B5EF4-FFF2-40B4-BE49-F238E27FC236}">
                <a16:creationId xmlns:a16="http://schemas.microsoft.com/office/drawing/2014/main" id="{1340EFB6-DDC4-451C-954E-992082949EF8}"/>
              </a:ext>
            </a:extLst>
          </p:cNvPr>
          <p:cNvSpPr txBox="1"/>
          <p:nvPr/>
        </p:nvSpPr>
        <p:spPr>
          <a:xfrm>
            <a:off x="553467" y="2078348"/>
            <a:ext cx="640871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a:t>
            </a:r>
            <a:r>
              <a:rPr kumimoji="1" lang="en-US" altLang="zh-TW"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zh-TW"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Ⅲ</a:t>
            </a:r>
            <a:r>
              <a:rPr kumimoji="1" lang="zh-TW"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zh-TW"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zh-TW"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子宮収縮薬使用状況（種類別）</a:t>
            </a:r>
            <a:endPar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正方形/長方形 7">
            <a:extLst>
              <a:ext uri="{FF2B5EF4-FFF2-40B4-BE49-F238E27FC236}">
                <a16:creationId xmlns:a16="http://schemas.microsoft.com/office/drawing/2014/main" id="{4BC8A492-9AE1-4FFF-9100-F7E422C817A6}"/>
              </a:ext>
            </a:extLst>
          </p:cNvPr>
          <p:cNvSpPr/>
          <p:nvPr/>
        </p:nvSpPr>
        <p:spPr>
          <a:xfrm>
            <a:off x="577404" y="6309011"/>
            <a:ext cx="4604146"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注）同時に複数の子宮収縮薬</a:t>
            </a:r>
            <a:r>
              <a:rPr kumimoji="1" lang="ja-JP" altLang="en-US" sz="1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を使用したと記載</a:t>
            </a:r>
            <a:r>
              <a:rPr kumimoji="1"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された事例はない。 </a:t>
            </a: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子宮収縮薬使用について①</a:t>
            </a:r>
          </a:p>
        </p:txBody>
      </p:sp>
      <p:pic>
        <p:nvPicPr>
          <p:cNvPr id="9" name="図 8">
            <a:extLst>
              <a:ext uri="{FF2B5EF4-FFF2-40B4-BE49-F238E27FC236}">
                <a16:creationId xmlns:a16="http://schemas.microsoft.com/office/drawing/2014/main" id="{9D3F6426-17A2-420F-9300-A753D04A798C}"/>
              </a:ext>
            </a:extLst>
          </p:cNvPr>
          <p:cNvPicPr>
            <a:picLocks noChangeAspect="1"/>
          </p:cNvPicPr>
          <p:nvPr/>
        </p:nvPicPr>
        <p:blipFill>
          <a:blip r:embed="rId3"/>
          <a:stretch>
            <a:fillRect/>
          </a:stretch>
        </p:blipFill>
        <p:spPr>
          <a:xfrm>
            <a:off x="604282" y="2386490"/>
            <a:ext cx="8753630" cy="3923624"/>
          </a:xfrm>
          <a:prstGeom prst="rect">
            <a:avLst/>
          </a:prstGeom>
          <a:solidFill>
            <a:schemeClr val="bg1"/>
          </a:solidFill>
        </p:spPr>
      </p:pic>
    </p:spTree>
    <p:extLst>
      <p:ext uri="{BB962C8B-B14F-4D97-AF65-F5344CB8AC3E}">
        <p14:creationId xmlns:p14="http://schemas.microsoft.com/office/powerpoint/2010/main" val="40454530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子宮収縮薬使用について②</a:t>
            </a: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199565" y="1197546"/>
            <a:ext cx="9289255" cy="54006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子宮収縮薬が使用された事例</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517</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件のうち、オキシトシンを使用した事例</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442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件における、用法・用量が基準範囲内の事例の出生年別の内訳は、</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27.7</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35.6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31.4</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44.9</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55.6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28</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56.0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％）であり、増加傾向にある。</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また、分娩監視装置による胎児心拍数聴取方法が連続的である事例の出生年別の内訳は、</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70.2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63</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72.4</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49</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70.0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76.9</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54</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85.7</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38</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76.0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％）であり、</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％台を推移している。</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PGE2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を使用した事例</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113</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件においては、件数が少ないものの、分娩監視装置による胎児心拍数聴取方法が連続的である事例の出生年別の内訳は、</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年が６件（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21.4</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年が４件（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14.8</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年が６件（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40.0</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年が２件（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12.5</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年が６件（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66.7</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年が１件（</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％）である。</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619693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400769" y="1125538"/>
            <a:ext cx="9073008" cy="5544616"/>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3386" name="Rectangle 2"/>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子宮収縮薬使用について③</a:t>
            </a:r>
          </a:p>
        </p:txBody>
      </p:sp>
      <p:sp>
        <p:nvSpPr>
          <p:cNvPr id="8" name="テキスト ボックス 7"/>
          <p:cNvSpPr txBox="1"/>
          <p:nvPr/>
        </p:nvSpPr>
        <p:spPr>
          <a:xfrm>
            <a:off x="631726" y="1197546"/>
            <a:ext cx="871296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子宮収縮薬使用事例における用法・用量、胎児心拍数聴取方法</a:t>
            </a:r>
            <a:r>
              <a:rPr kumimoji="1" lang="ja-JP" altLang="en-US" sz="16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a:t>
            </a:r>
            <a:r>
              <a:rPr kumimoji="1" lang="en-US" altLang="ja-JP" sz="16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zh-TW"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（種類別）</a:t>
            </a:r>
            <a:endParaRPr kumimoji="1" lang="ja-JP" altLang="en-US" sz="16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4B5B2886-7D78-41D2-BD30-AB9F3BE4B1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テキスト ボックス 2">
            <a:extLst>
              <a:ext uri="{FF2B5EF4-FFF2-40B4-BE49-F238E27FC236}">
                <a16:creationId xmlns:a16="http://schemas.microsoft.com/office/drawing/2014/main" id="{0F7335C2-E3E6-4B9A-8A4C-3B6B60A44D0D}"/>
              </a:ext>
            </a:extLst>
          </p:cNvPr>
          <p:cNvSpPr txBox="1"/>
          <p:nvPr/>
        </p:nvSpPr>
        <p:spPr>
          <a:xfrm>
            <a:off x="531181" y="5926120"/>
            <a:ext cx="8597489"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注１）「不明」の件数を除いているため、合計が一致しない場合がある。</a:t>
            </a:r>
          </a:p>
          <a:p>
            <a:pPr marL="442913" marR="0" lvl="0" indent="-442913"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注２）「基準より多い」は、初期投与量、増加量、最大投与量のいずれかが「産婦人科診療ガイドライン－産科編」に記載された基準より多いものである。</a:t>
            </a:r>
          </a:p>
          <a:p>
            <a:pPr marL="442913" marR="0" lvl="0" indent="-442913"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３）「連続的でない」は、間欠的な分娩監視装置の装着またはドプラなどによる胎児心拍数聴取である。「産婦人科診療ガイドライン－産科編」によると、子宮収縮薬投与中は、分娩監視装置を用いて子宮収縮と胎児心拍数を連続的モニターするとされている。</a:t>
            </a:r>
          </a:p>
        </p:txBody>
      </p:sp>
      <p:pic>
        <p:nvPicPr>
          <p:cNvPr id="7" name="図 6">
            <a:extLst>
              <a:ext uri="{FF2B5EF4-FFF2-40B4-BE49-F238E27FC236}">
                <a16:creationId xmlns:a16="http://schemas.microsoft.com/office/drawing/2014/main" id="{44E7F8BD-CB5C-4625-9749-6ADE9AEAC449}"/>
              </a:ext>
            </a:extLst>
          </p:cNvPr>
          <p:cNvPicPr>
            <a:picLocks noChangeAspect="1"/>
          </p:cNvPicPr>
          <p:nvPr/>
        </p:nvPicPr>
        <p:blipFill>
          <a:blip r:embed="rId3"/>
          <a:stretch>
            <a:fillRect/>
          </a:stretch>
        </p:blipFill>
        <p:spPr>
          <a:xfrm>
            <a:off x="614090" y="1536100"/>
            <a:ext cx="8523821" cy="4416868"/>
          </a:xfrm>
          <a:prstGeom prst="rect">
            <a:avLst/>
          </a:prstGeom>
          <a:solidFill>
            <a:schemeClr val="bg1"/>
          </a:solidFill>
        </p:spPr>
      </p:pic>
    </p:spTree>
    <p:extLst>
      <p:ext uri="{BB962C8B-B14F-4D97-AF65-F5344CB8AC3E}">
        <p14:creationId xmlns:p14="http://schemas.microsoft.com/office/powerpoint/2010/main" val="4204187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子宮収縮薬使用について④</a:t>
            </a: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07578" y="1485578"/>
            <a:ext cx="9289255" cy="4248472"/>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子宮収縮薬を使用した事例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517 </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件のうち、説明と同意の有無について、同意ありの事例の割合は増加傾向に</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ある。このうち、文書での同意ありの事例の出生年別の内訳は、</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35.1</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32.7</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37</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45.1</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38</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42.2</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55.4</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34</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57.6</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％）であり、増加傾向にある。なお、同意不明の事例の割合は、減少傾向にある</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989933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259472" y="1413840"/>
            <a:ext cx="9257654" cy="4536234"/>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テキスト ボックス 6"/>
          <p:cNvSpPr txBox="1"/>
          <p:nvPr/>
        </p:nvSpPr>
        <p:spPr>
          <a:xfrm>
            <a:off x="1567830" y="1485578"/>
            <a:ext cx="640871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子宮収縮薬使用事例における説明と同意の有無</a:t>
            </a:r>
          </a:p>
        </p:txBody>
      </p:sp>
      <p:sp>
        <p:nvSpPr>
          <p:cNvPr id="2" name="スライド番号プレースホルダー 1">
            <a:extLst>
              <a:ext uri="{FF2B5EF4-FFF2-40B4-BE49-F238E27FC236}">
                <a16:creationId xmlns:a16="http://schemas.microsoft.com/office/drawing/2014/main" id="{9CE82FB4-CEFC-4698-B45F-E98511E8DDF5}"/>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0" name="Rectangle 2">
            <a:extLst>
              <a:ext uri="{FF2B5EF4-FFF2-40B4-BE49-F238E27FC236}">
                <a16:creationId xmlns:a16="http://schemas.microsoft.com/office/drawing/2014/main" id="{A176A794-507A-4C99-A9B3-ACA2F8C664E3}"/>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子宮収縮薬使用について⑤</a:t>
            </a:r>
          </a:p>
        </p:txBody>
      </p:sp>
      <p:pic>
        <p:nvPicPr>
          <p:cNvPr id="4" name="図 3">
            <a:extLst>
              <a:ext uri="{FF2B5EF4-FFF2-40B4-BE49-F238E27FC236}">
                <a16:creationId xmlns:a16="http://schemas.microsoft.com/office/drawing/2014/main" id="{8B48FBB8-D622-45D1-896E-DBECEFE28F0B}"/>
              </a:ext>
            </a:extLst>
          </p:cNvPr>
          <p:cNvPicPr>
            <a:picLocks noChangeAspect="1"/>
          </p:cNvPicPr>
          <p:nvPr/>
        </p:nvPicPr>
        <p:blipFill>
          <a:blip r:embed="rId3"/>
          <a:stretch>
            <a:fillRect/>
          </a:stretch>
        </p:blipFill>
        <p:spPr>
          <a:xfrm>
            <a:off x="604732" y="1788467"/>
            <a:ext cx="8163898" cy="3159419"/>
          </a:xfrm>
          <a:prstGeom prst="rect">
            <a:avLst/>
          </a:prstGeom>
          <a:solidFill>
            <a:schemeClr val="bg1"/>
          </a:solidFill>
        </p:spPr>
      </p:pic>
      <p:sp>
        <p:nvSpPr>
          <p:cNvPr id="3" name="テキスト ボックス 2">
            <a:extLst>
              <a:ext uri="{FF2B5EF4-FFF2-40B4-BE49-F238E27FC236}">
                <a16:creationId xmlns:a16="http://schemas.microsoft.com/office/drawing/2014/main" id="{ECE15D95-714A-4DD2-98C9-D11E394B0F66}"/>
              </a:ext>
            </a:extLst>
          </p:cNvPr>
          <p:cNvSpPr txBox="1"/>
          <p:nvPr/>
        </p:nvSpPr>
        <p:spPr>
          <a:xfrm>
            <a:off x="572312" y="4962744"/>
            <a:ext cx="8163898" cy="861774"/>
          </a:xfrm>
          <a:prstGeom prst="rect">
            <a:avLst/>
          </a:prstGeom>
          <a:noFill/>
        </p:spPr>
        <p:txBody>
          <a:bodyPr wrap="square" rtlCol="0">
            <a:spAutoFit/>
          </a:bodyPr>
          <a:lstStyle/>
          <a:p>
            <a:pPr marL="447675" marR="0" lvl="0" indent="-447675"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注１）「同意あり」は、子宮収縮薬使用についての説明と同意の有無に関して、文書、もしくは口頭で説明と同意があったことが記載されている事例である。</a:t>
            </a:r>
          </a:p>
          <a:p>
            <a:pPr marL="447675" marR="0" lvl="0" indent="-447675"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注２）「同意なし」は、説明と同意がなかったことが記載されている事例である。</a:t>
            </a:r>
          </a:p>
          <a:p>
            <a:pPr marL="447675" marR="0" lvl="0" indent="-447675"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注３）「同意不明」は、診療録に説明と同意やその方法に関する記載がない事例、説明を行った記載があるが、同意の記載がない事例、および分娩機関からの情報と家族からの情報に齟齬がある事例である。</a:t>
            </a:r>
          </a:p>
        </p:txBody>
      </p:sp>
    </p:spTree>
    <p:extLst>
      <p:ext uri="{BB962C8B-B14F-4D97-AF65-F5344CB8AC3E}">
        <p14:creationId xmlns:p14="http://schemas.microsoft.com/office/powerpoint/2010/main" val="13003901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66153" y="1250585"/>
            <a:ext cx="9172103" cy="535185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3386" name="Rectangle 2"/>
          <p:cNvSpPr txBox="1">
            <a:spLocks noChangeArrowheads="1"/>
          </p:cNvSpPr>
          <p:nvPr/>
        </p:nvSpPr>
        <p:spPr bwMode="auto">
          <a:xfrm>
            <a:off x="1108881" y="333177"/>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新生児蘇生について①</a:t>
            </a:r>
          </a:p>
        </p:txBody>
      </p:sp>
      <p:sp>
        <p:nvSpPr>
          <p:cNvPr id="9" name="正方形/長方形 1"/>
          <p:cNvSpPr>
            <a:spLocks noChangeArrowheads="1"/>
          </p:cNvSpPr>
          <p:nvPr/>
        </p:nvSpPr>
        <p:spPr bwMode="auto">
          <a:xfrm>
            <a:off x="487360" y="1864572"/>
            <a:ext cx="8929687" cy="402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分析対象事例</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2,103</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件のうち、生後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分以内の時点で、心拍数</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分未満であった事例、または自発呼吸がなかった事例</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1,218</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件を分析対象とした。</a:t>
            </a:r>
            <a:endPar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0" fontAlgn="base" latinLnBrk="0" hangingPunct="1">
              <a:lnSpc>
                <a:spcPct val="120000"/>
              </a:lnSpc>
              <a:spcBef>
                <a:spcPct val="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このうち、生後１分以内に人工呼吸が開始された事例の出生年別の内訳は、</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136</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61.5</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136</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65.4</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150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75.4</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164</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79.6</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167</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80.3</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145</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82.4</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％）であり、増加傾向にある。</a:t>
            </a:r>
            <a:endPar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DC16ABF-677E-496A-9D80-E862BF1AFBF8}"/>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2786781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54054" y="1413570"/>
            <a:ext cx="9172103" cy="4968553"/>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Rectangle 2"/>
          <p:cNvSpPr txBox="1">
            <a:spLocks noChangeArrowheads="1"/>
          </p:cNvSpPr>
          <p:nvPr/>
        </p:nvSpPr>
        <p:spPr bwMode="auto">
          <a:xfrm>
            <a:off x="1927870" y="1603458"/>
            <a:ext cx="5472608" cy="35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生後１分以内の人工呼吸</a:t>
            </a:r>
            <a:r>
              <a:rPr kumimoji="1" lang="ja-JP" altLang="en-US" sz="16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注１）</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開始状況</a:t>
            </a:r>
          </a:p>
        </p:txBody>
      </p:sp>
      <p:sp>
        <p:nvSpPr>
          <p:cNvPr id="2" name="スライド番号プレースホルダー 1">
            <a:extLst>
              <a:ext uri="{FF2B5EF4-FFF2-40B4-BE49-F238E27FC236}">
                <a16:creationId xmlns:a16="http://schemas.microsoft.com/office/drawing/2014/main" id="{E754C220-278E-4BA7-96ED-5C42E60E1607}"/>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8" name="Rectangle 2">
            <a:extLst>
              <a:ext uri="{FF2B5EF4-FFF2-40B4-BE49-F238E27FC236}">
                <a16:creationId xmlns:a16="http://schemas.microsoft.com/office/drawing/2014/main" id="{4E3AEEC7-468A-4307-B440-31D50B46ED94}"/>
              </a:ext>
            </a:extLst>
          </p:cNvPr>
          <p:cNvSpPr txBox="1">
            <a:spLocks noChangeArrowheads="1"/>
          </p:cNvSpPr>
          <p:nvPr/>
        </p:nvSpPr>
        <p:spPr bwMode="auto">
          <a:xfrm>
            <a:off x="1108881" y="333177"/>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新生児蘇生について②</a:t>
            </a:r>
          </a:p>
        </p:txBody>
      </p:sp>
      <p:pic>
        <p:nvPicPr>
          <p:cNvPr id="7" name="図 6">
            <a:extLst>
              <a:ext uri="{FF2B5EF4-FFF2-40B4-BE49-F238E27FC236}">
                <a16:creationId xmlns:a16="http://schemas.microsoft.com/office/drawing/2014/main" id="{4AC19B3A-29AD-454F-8DC8-7C63E25F5148}"/>
              </a:ext>
            </a:extLst>
          </p:cNvPr>
          <p:cNvPicPr>
            <a:picLocks noChangeAspect="1"/>
          </p:cNvPicPr>
          <p:nvPr/>
        </p:nvPicPr>
        <p:blipFill>
          <a:blip r:embed="rId3"/>
          <a:stretch>
            <a:fillRect/>
          </a:stretch>
        </p:blipFill>
        <p:spPr>
          <a:xfrm>
            <a:off x="430814" y="2131552"/>
            <a:ext cx="9018581" cy="2596484"/>
          </a:xfrm>
          <a:prstGeom prst="rect">
            <a:avLst/>
          </a:prstGeom>
          <a:solidFill>
            <a:schemeClr val="bg1"/>
          </a:solidFill>
        </p:spPr>
      </p:pic>
      <p:sp>
        <p:nvSpPr>
          <p:cNvPr id="3" name="テキスト ボックス 2">
            <a:extLst>
              <a:ext uri="{FF2B5EF4-FFF2-40B4-BE49-F238E27FC236}">
                <a16:creationId xmlns:a16="http://schemas.microsoft.com/office/drawing/2014/main" id="{7A996E4A-7613-4E63-9D9A-0D56D161E36F}"/>
              </a:ext>
            </a:extLst>
          </p:cNvPr>
          <p:cNvSpPr txBox="1"/>
          <p:nvPr/>
        </p:nvSpPr>
        <p:spPr>
          <a:xfrm>
            <a:off x="402241" y="4835291"/>
            <a:ext cx="9018581" cy="1169551"/>
          </a:xfrm>
          <a:prstGeom prst="rect">
            <a:avLst/>
          </a:prstGeom>
          <a:noFill/>
        </p:spPr>
        <p:txBody>
          <a:bodyPr wrap="square" rtlCol="0">
            <a:spAutoFit/>
          </a:bodyPr>
          <a:lstStyle/>
          <a:p>
            <a:pPr marL="447675" marR="0" lvl="0" indent="-447675"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注１）「人工呼吸」は、バッグ・マスクによる人工呼吸またはチューブ・バッグによる人工呼吸を集計し、マウス・ツー・マウスによる人工呼吸は除外している。</a:t>
            </a:r>
          </a:p>
          <a:p>
            <a:pPr marL="447675" marR="0" lvl="0" indent="-447675"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注２）「生後１分以内に新生児蘇生処置が必要であった事例」は、生後１分以内の時点で、心拍数が</a:t>
            </a:r>
            <a:r>
              <a:rPr kumimoji="1" lang="en-US" altLang="ja-JP"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100</a:t>
            </a:r>
            <a:r>
              <a:rPr kumimoji="1" lang="ja-JP" altLang="en-US" sz="1000" b="0" i="0" u="none" strike="noStrike" kern="1200" cap="none" spc="0" normalizeH="0" baseline="0" noProof="0" dirty="0">
                <a:ln>
                  <a:noFill/>
                </a:ln>
                <a:effectLst/>
                <a:uLnTx/>
                <a:uFillTx/>
                <a:latin typeface="HG丸ｺﾞｼｯｸM-PRO"/>
                <a:ea typeface="HG丸ｺﾞｼｯｸM-PRO"/>
                <a:cs typeface="+mn-cs"/>
              </a:rPr>
              <a:t>回／分未</a:t>
            </a: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満であった事例、または自発呼吸がなかった事例である。</a:t>
            </a:r>
          </a:p>
          <a:p>
            <a:pPr marL="447675" marR="0" lvl="0" indent="-447675"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注３）「％」は、生後１分以内に新生児蘇生処置が必要であった事例に対する割合である。</a:t>
            </a:r>
          </a:p>
          <a:p>
            <a:pPr marL="447675" marR="0" lvl="0" indent="-447675"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注４）「生後１分以内に人工呼吸開始」は、原因分析報告書において「生後１分に実施」等と記載された事例である。</a:t>
            </a:r>
          </a:p>
          <a:p>
            <a:pPr marL="447675" marR="0" lvl="0" indent="-447675"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注５）「人工呼吸開始状況不明」は、人工呼吸の開始時刻について診療録等に記載がない事例である。</a:t>
            </a:r>
          </a:p>
        </p:txBody>
      </p:sp>
    </p:spTree>
    <p:extLst>
      <p:ext uri="{BB962C8B-B14F-4D97-AF65-F5344CB8AC3E}">
        <p14:creationId xmlns:p14="http://schemas.microsoft.com/office/powerpoint/2010/main" val="253612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884238" y="239713"/>
            <a:ext cx="81359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solidFill>
                  <a:schemeClr val="tx2"/>
                </a:solidFill>
                <a:ea typeface="HG丸ｺﾞｼｯｸM-PRO" panose="020F0600000000000000" pitchFamily="50" charset="-128"/>
              </a:rPr>
              <a:t>再発防止について</a:t>
            </a:r>
          </a:p>
        </p:txBody>
      </p:sp>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3100">
              <a:latin typeface="HG丸ｺﾞｼｯｸM-PRO" panose="020F0600000000000000" pitchFamily="50" charset="-128"/>
              <a:ea typeface="HG丸ｺﾞｼｯｸM-PRO" panose="020F0600000000000000" pitchFamily="50" charset="-128"/>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500" dirty="0">
                <a:solidFill>
                  <a:schemeClr val="tx2"/>
                </a:solidFill>
                <a:latin typeface="HG丸ｺﾞｼｯｸM-PRO" panose="020F0600000000000000" pitchFamily="50" charset="-128"/>
                <a:ea typeface="HG丸ｺﾞｼｯｸM-PRO" panose="020F0600000000000000" pitchFamily="50" charset="-128"/>
              </a:rPr>
              <a:t>１．原因分析された個々の事例情報を体系的に整理・蓄積</a:t>
            </a:r>
          </a:p>
          <a:p>
            <a:pPr eaLnBrk="1" hangingPunct="1">
              <a:spcBef>
                <a:spcPct val="50000"/>
              </a:spcBef>
              <a:buFontTx/>
              <a:buNone/>
            </a:pPr>
            <a:r>
              <a:rPr lang="ja-JP" altLang="en-US" sz="2500" dirty="0">
                <a:solidFill>
                  <a:schemeClr val="tx2"/>
                </a:solidFill>
                <a:latin typeface="HG丸ｺﾞｼｯｸM-PRO" panose="020F0600000000000000" pitchFamily="50" charset="-128"/>
                <a:ea typeface="HG丸ｺﾞｼｯｸM-PRO" panose="020F0600000000000000" pitchFamily="50" charset="-128"/>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60000"/>
              </a:lnSpc>
              <a:spcBef>
                <a:spcPct val="50000"/>
              </a:spcBef>
              <a:buFontTx/>
              <a:buNone/>
            </a:pPr>
            <a:r>
              <a:rPr lang="ja-JP" altLang="en-US" sz="2500" dirty="0">
                <a:solidFill>
                  <a:srgbClr val="FF0000"/>
                </a:solidFill>
                <a:latin typeface="HGS創英角ｺﾞｼｯｸUB" panose="020B0900000000000000" pitchFamily="50" charset="-128"/>
                <a:ea typeface="HG丸ｺﾞｼｯｸM-PRO" panose="020F0600000000000000" pitchFamily="50" charset="-128"/>
              </a:rPr>
              <a:t>・同じような事例の再発防止</a:t>
            </a:r>
            <a:endParaRPr lang="en-US" altLang="ja-JP" sz="2500" dirty="0">
              <a:solidFill>
                <a:srgbClr val="FF0000"/>
              </a:solidFill>
              <a:latin typeface="HGS創英角ｺﾞｼｯｸUB" panose="020B0900000000000000" pitchFamily="50" charset="-128"/>
              <a:ea typeface="HG丸ｺﾞｼｯｸM-PRO" panose="020F0600000000000000" pitchFamily="50" charset="-128"/>
            </a:endParaRPr>
          </a:p>
          <a:p>
            <a:pPr eaLnBrk="1" hangingPunct="1">
              <a:lnSpc>
                <a:spcPct val="60000"/>
              </a:lnSpc>
              <a:spcBef>
                <a:spcPct val="50000"/>
              </a:spcBef>
              <a:buFontTx/>
              <a:buNone/>
            </a:pPr>
            <a:r>
              <a:rPr lang="ja-JP" altLang="en-US" sz="2500" dirty="0">
                <a:solidFill>
                  <a:srgbClr val="FF0000"/>
                </a:solidFill>
                <a:latin typeface="HGS創英角ｺﾞｼｯｸUB" panose="020B0900000000000000" pitchFamily="50" charset="-128"/>
                <a:ea typeface="HG丸ｺﾞｼｯｸM-PRO" panose="020F0600000000000000" pitchFamily="50" charset="-128"/>
              </a:rPr>
              <a:t>・産科医療の質の向上</a:t>
            </a:r>
          </a:p>
          <a:p>
            <a:pPr eaLnBrk="1" hangingPunct="1">
              <a:lnSpc>
                <a:spcPct val="60000"/>
              </a:lnSpc>
              <a:spcBef>
                <a:spcPct val="50000"/>
              </a:spcBef>
              <a:buFontTx/>
              <a:buNone/>
            </a:pPr>
            <a:r>
              <a:rPr lang="ja-JP" altLang="en-US" sz="2500" dirty="0">
                <a:solidFill>
                  <a:srgbClr val="FF0000"/>
                </a:solidFill>
                <a:latin typeface="HGS創英角ｺﾞｼｯｸUB" panose="020B0900000000000000" pitchFamily="50" charset="-128"/>
                <a:ea typeface="HG丸ｺﾞｼｯｸM-PRO" panose="020F0600000000000000" pitchFamily="50" charset="-128"/>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ea typeface="HG丸ｺﾞｼｯｸM-PRO" panose="020F0600000000000000" pitchFamily="50" charset="-128"/>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solidFill>
            <a:srgbClr val="E5FFE5"/>
          </a:soli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1900">
              <a:ea typeface="HG丸ｺﾞｼｯｸM-PRO" panose="020F0600000000000000" pitchFamily="50" charset="-128"/>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en-US" altLang="ja-JP" sz="1900"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産科医療補償制度 再発防止に関する報告書</a:t>
            </a:r>
          </a:p>
          <a:p>
            <a:pPr eaLnBrk="1" hangingPunct="1">
              <a:lnSpc>
                <a:spcPct val="120000"/>
              </a:lnSpc>
              <a:buFontTx/>
              <a:buNone/>
            </a:pPr>
            <a:r>
              <a:rPr lang="ja-JP" altLang="en-US" sz="1900" dirty="0">
                <a:latin typeface="HG丸ｺﾞｼｯｸM-PRO" panose="020F0600000000000000" pitchFamily="50" charset="-128"/>
                <a:ea typeface="HG丸ｺﾞｼｯｸM-PRO" panose="020F0600000000000000" pitchFamily="50" charset="-128"/>
              </a:rPr>
              <a:t>○再発防止委員会からの提言</a:t>
            </a:r>
          </a:p>
          <a:p>
            <a:pPr eaLnBrk="1" hangingPunct="1">
              <a:lnSpc>
                <a:spcPct val="120000"/>
              </a:lnSpc>
              <a:buFontTx/>
              <a:buNone/>
            </a:pPr>
            <a:r>
              <a:rPr lang="ja-JP" altLang="en-US" sz="1900" dirty="0">
                <a:latin typeface="HG丸ｺﾞｼｯｸM-PRO" panose="020F0600000000000000" pitchFamily="50" charset="-128"/>
                <a:ea typeface="HG丸ｺﾞｼｯｸM-PRO" panose="020F0600000000000000" pitchFamily="50" charset="-128"/>
              </a:rPr>
              <a:t>○関係団体や行政機関との連携・協力</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6</a:t>
            </a:fld>
            <a:endParaRPr lang="en-US" altLang="ja-JP" dirty="0"/>
          </a:p>
        </p:txBody>
      </p:sp>
    </p:spTree>
    <p:extLst>
      <p:ext uri="{BB962C8B-B14F-4D97-AF65-F5344CB8AC3E}">
        <p14:creationId xmlns:p14="http://schemas.microsoft.com/office/powerpoint/2010/main" val="2184128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321034" y="405458"/>
            <a:ext cx="5117882" cy="589170"/>
          </a:xfrm>
        </p:spPr>
        <p:txBody>
          <a:bodyPr/>
          <a:lstStyle/>
          <a:p>
            <a:pPr eaLnBrk="1" hangingPunct="1"/>
            <a:r>
              <a:rPr lang="ja-JP" altLang="en-US" sz="3200" dirty="0"/>
              <a:t>診療録等の記載について①</a:t>
            </a:r>
          </a:p>
        </p:txBody>
      </p:sp>
      <p:sp>
        <p:nvSpPr>
          <p:cNvPr id="83972" name="AutoShape 3"/>
          <p:cNvSpPr>
            <a:spLocks noChangeArrowheads="1"/>
          </p:cNvSpPr>
          <p:nvPr/>
        </p:nvSpPr>
        <p:spPr bwMode="auto">
          <a:xfrm>
            <a:off x="271463" y="1315590"/>
            <a:ext cx="9217025" cy="5282555"/>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制度開始以降、原因分析委員会における診療録等の記載に関する基準が明確化されてきたことを受け、原因分析報告書の診療録等の記載に関する「臨床経過に関する医学的評価」で</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必ず評価する項目が</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月末に決定された。</a:t>
            </a:r>
            <a:endPar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0" fontAlgn="base" latinLnBrk="0" hangingPunct="1">
              <a:lnSpc>
                <a:spcPct val="12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これを踏まえ、本テーマでは</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　再発防止に関する報告書」より、原因分析委員会で決定した基準に沿った集計項目および集計表に変更した。なお、本テーマの分析対象は、原因分析委員会で決定した基準に沿った評価を行っている事例と行っていない事例が混在しない</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年出生事例より集計した。</a:t>
            </a:r>
          </a:p>
        </p:txBody>
      </p:sp>
      <p:sp>
        <p:nvSpPr>
          <p:cNvPr id="2" name="スライド番号プレースホルダー 1">
            <a:extLst>
              <a:ext uri="{FF2B5EF4-FFF2-40B4-BE49-F238E27FC236}">
                <a16:creationId xmlns:a16="http://schemas.microsoft.com/office/drawing/2014/main" id="{593608A2-8EFB-4AE3-8025-BA5FBFFCA63C}"/>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37197982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321034" y="405458"/>
            <a:ext cx="5117882" cy="589170"/>
          </a:xfrm>
        </p:spPr>
        <p:txBody>
          <a:bodyPr/>
          <a:lstStyle/>
          <a:p>
            <a:pPr eaLnBrk="1" hangingPunct="1"/>
            <a:r>
              <a:rPr lang="ja-JP" altLang="en-US" sz="3200" dirty="0"/>
              <a:t>診療録等の記載について②</a:t>
            </a:r>
          </a:p>
        </p:txBody>
      </p:sp>
      <p:sp>
        <p:nvSpPr>
          <p:cNvPr id="83972" name="AutoShape 3"/>
          <p:cNvSpPr>
            <a:spLocks noChangeArrowheads="1"/>
          </p:cNvSpPr>
          <p:nvPr/>
        </p:nvSpPr>
        <p:spPr bwMode="auto">
          <a:xfrm>
            <a:off x="271463" y="1315591"/>
            <a:ext cx="9217025" cy="4922515"/>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本章の分析対象事例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2,103</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件のうち、出生年が</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254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件を分析対象とした。</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この</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うち、診療録等の記載に関して原因</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分析報告書で産科医療の質の向上を図るための評価がされた事例は</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46</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18.1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％）であった。</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93608A2-8EFB-4AE3-8025-BA5FBFFCA63C}"/>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ChangeArrowheads="1"/>
          </p:cNvSpPr>
          <p:nvPr/>
        </p:nvSpPr>
        <p:spPr bwMode="auto">
          <a:xfrm>
            <a:off x="309081" y="1125538"/>
            <a:ext cx="9323645" cy="5616624"/>
          </a:xfrm>
          <a:prstGeom prst="roundRect">
            <a:avLst>
              <a:gd name="adj" fmla="val 9153"/>
            </a:avLst>
          </a:prstGeom>
          <a:solidFill>
            <a:srgbClr val="FFE5FF"/>
          </a:solidFill>
          <a:ln w="317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5337" name="Rectangle 2"/>
          <p:cNvSpPr txBox="1">
            <a:spLocks noChangeArrowheads="1"/>
          </p:cNvSpPr>
          <p:nvPr/>
        </p:nvSpPr>
        <p:spPr bwMode="auto">
          <a:xfrm>
            <a:off x="415702" y="1175548"/>
            <a:ext cx="9073008" cy="2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a:t>
            </a:r>
            <a:r>
              <a:rPr kumimoji="1" lang="en-US" altLang="ja-JP" sz="15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5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5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15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5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5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診療録等の記載に関して産科医療の質の向上を図るための評価がされた項目別の事例件数</a:t>
            </a:r>
          </a:p>
        </p:txBody>
      </p:sp>
      <p:sp>
        <p:nvSpPr>
          <p:cNvPr id="2" name="スライド番号プレースホルダー 1">
            <a:extLst>
              <a:ext uri="{FF2B5EF4-FFF2-40B4-BE49-F238E27FC236}">
                <a16:creationId xmlns:a16="http://schemas.microsoft.com/office/drawing/2014/main" id="{7DCF5F9B-C09D-44F5-AAA4-3B3B855ECC30}"/>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 name="正方形/長方形 8">
            <a:extLst>
              <a:ext uri="{FF2B5EF4-FFF2-40B4-BE49-F238E27FC236}">
                <a16:creationId xmlns:a16="http://schemas.microsoft.com/office/drawing/2014/main" id="{B5DC6433-49D4-4970-A76B-EA619948023A}"/>
              </a:ext>
            </a:extLst>
          </p:cNvPr>
          <p:cNvSpPr/>
          <p:nvPr/>
        </p:nvSpPr>
        <p:spPr>
          <a:xfrm>
            <a:off x="1261294" y="5745550"/>
            <a:ext cx="7488832"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注１）「％」は、分析対象事例に対する割合である。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注２）「分娩誘発・促進」は、吸湿性子宮頸管拡張器の挿入、メトロイリーゼ法、子宮収縮薬の投与を行ったものである。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注３）原因分析委員会における診療録等の記載に関して必ず評価する項目である。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注４）「急速遂娩」は、吸引分娩、鉗子分娩、緊急帝王切開術を実施したものである。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注５）「要約」は、子宮口の開大、児頭の位置や回旋、等である。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注６）「その他」は、新生児の状態に関する記録、胎児心拍数聴取に関する所見の記録、検査に関する記録、等である。</a:t>
            </a:r>
          </a:p>
        </p:txBody>
      </p:sp>
      <p:pic>
        <p:nvPicPr>
          <p:cNvPr id="4" name="図 3">
            <a:extLst>
              <a:ext uri="{FF2B5EF4-FFF2-40B4-BE49-F238E27FC236}">
                <a16:creationId xmlns:a16="http://schemas.microsoft.com/office/drawing/2014/main" id="{8AC4E7DE-A437-4DEA-A6CE-359E428B1A16}"/>
              </a:ext>
            </a:extLst>
          </p:cNvPr>
          <p:cNvPicPr>
            <a:picLocks noChangeAspect="1"/>
          </p:cNvPicPr>
          <p:nvPr/>
        </p:nvPicPr>
        <p:blipFill>
          <a:blip r:embed="rId3"/>
          <a:stretch>
            <a:fillRect/>
          </a:stretch>
        </p:blipFill>
        <p:spPr>
          <a:xfrm>
            <a:off x="1567830" y="1469469"/>
            <a:ext cx="5738510" cy="4264581"/>
          </a:xfrm>
          <a:prstGeom prst="rect">
            <a:avLst/>
          </a:prstGeom>
          <a:solidFill>
            <a:schemeClr val="bg1"/>
          </a:solidFill>
        </p:spPr>
      </p:pic>
      <p:sp>
        <p:nvSpPr>
          <p:cNvPr id="10" name="Rectangle 2">
            <a:extLst>
              <a:ext uri="{FF2B5EF4-FFF2-40B4-BE49-F238E27FC236}">
                <a16:creationId xmlns:a16="http://schemas.microsoft.com/office/drawing/2014/main" id="{D504FBDA-389F-4D1B-8796-D345350FC89B}"/>
              </a:ext>
            </a:extLst>
          </p:cNvPr>
          <p:cNvSpPr txBox="1">
            <a:spLocks noChangeArrowheads="1"/>
          </p:cNvSpPr>
          <p:nvPr/>
        </p:nvSpPr>
        <p:spPr>
          <a:xfrm>
            <a:off x="2321034" y="405458"/>
            <a:ext cx="5117882" cy="589170"/>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a:ea typeface="HG丸ｺﾞｼｯｸM-PRO"/>
                <a:cs typeface="+mj-cs"/>
              </a:rPr>
              <a:t>診療録等の記載について③</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936587" y="405458"/>
            <a:ext cx="3886776" cy="589170"/>
          </a:xfrm>
        </p:spPr>
        <p:txBody>
          <a:bodyPr/>
          <a:lstStyle/>
          <a:p>
            <a:pPr eaLnBrk="1" hangingPunct="1"/>
            <a:r>
              <a:rPr lang="ja-JP" altLang="en-US" sz="3200" dirty="0"/>
              <a:t>吸引分娩について①</a:t>
            </a:r>
          </a:p>
        </p:txBody>
      </p:sp>
      <p:sp>
        <p:nvSpPr>
          <p:cNvPr id="83972" name="AutoShape 3"/>
          <p:cNvSpPr>
            <a:spLocks noChangeArrowheads="1"/>
          </p:cNvSpPr>
          <p:nvPr/>
        </p:nvSpPr>
        <p:spPr bwMode="auto">
          <a:xfrm>
            <a:off x="343693" y="1557586"/>
            <a:ext cx="9217025" cy="4464496"/>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本章の分析対象事例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2,103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件のうち、吸引分娩が行われた事例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298</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件を分析対象とした。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このうち、総牽引回数が５回以内であった事例の出生年別の内訳は、</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47</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81.0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67.8</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58.5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81.5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75.6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78.8</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％）であり、</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年は低いが、他の年は</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％前後を推移している。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E8902751-8E31-444E-A2F5-4543C1F8D50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8415327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ChangeArrowheads="1"/>
          </p:cNvSpPr>
          <p:nvPr/>
        </p:nvSpPr>
        <p:spPr bwMode="auto">
          <a:xfrm>
            <a:off x="199231" y="1470383"/>
            <a:ext cx="9505950" cy="4379835"/>
          </a:xfrm>
          <a:prstGeom prst="roundRect">
            <a:avLst>
              <a:gd name="adj" fmla="val 9153"/>
            </a:avLst>
          </a:prstGeom>
          <a:solidFill>
            <a:srgbClr val="FFE5FF"/>
          </a:solidFill>
          <a:ln w="317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5337" name="Rectangle 2"/>
          <p:cNvSpPr txBox="1">
            <a:spLocks noChangeArrowheads="1"/>
          </p:cNvSpPr>
          <p:nvPr/>
        </p:nvSpPr>
        <p:spPr bwMode="auto">
          <a:xfrm>
            <a:off x="1802853" y="1557586"/>
            <a:ext cx="6788226" cy="29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吸引分娩が行われた事例における総牽引回数</a:t>
            </a:r>
          </a:p>
        </p:txBody>
      </p:sp>
      <p:sp>
        <p:nvSpPr>
          <p:cNvPr id="2" name="スライド番号プレースホルダー 1">
            <a:extLst>
              <a:ext uri="{FF2B5EF4-FFF2-40B4-BE49-F238E27FC236}">
                <a16:creationId xmlns:a16="http://schemas.microsoft.com/office/drawing/2014/main" id="{0401B3A1-3CCC-47CD-9FBB-EA462844A25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正方形/長方形 3">
            <a:extLst>
              <a:ext uri="{FF2B5EF4-FFF2-40B4-BE49-F238E27FC236}">
                <a16:creationId xmlns:a16="http://schemas.microsoft.com/office/drawing/2014/main" id="{D0D619D0-D00C-41A6-96EA-3B4414E3B628}"/>
              </a:ext>
            </a:extLst>
          </p:cNvPr>
          <p:cNvSpPr/>
          <p:nvPr/>
        </p:nvSpPr>
        <p:spPr>
          <a:xfrm>
            <a:off x="316751" y="5142984"/>
            <a:ext cx="3818674"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注）「％」は、吸引分娩が行われた事例に対する割合である。 </a:t>
            </a:r>
          </a:p>
        </p:txBody>
      </p:sp>
      <p:pic>
        <p:nvPicPr>
          <p:cNvPr id="5" name="図 4">
            <a:extLst>
              <a:ext uri="{FF2B5EF4-FFF2-40B4-BE49-F238E27FC236}">
                <a16:creationId xmlns:a16="http://schemas.microsoft.com/office/drawing/2014/main" id="{6489EB7F-65D3-4AFD-A328-149A684EA323}"/>
              </a:ext>
            </a:extLst>
          </p:cNvPr>
          <p:cNvPicPr>
            <a:picLocks noChangeAspect="1"/>
          </p:cNvPicPr>
          <p:nvPr/>
        </p:nvPicPr>
        <p:blipFill>
          <a:blip r:embed="rId3"/>
          <a:stretch>
            <a:fillRect/>
          </a:stretch>
        </p:blipFill>
        <p:spPr>
          <a:xfrm>
            <a:off x="348377" y="2061642"/>
            <a:ext cx="9207658" cy="3064238"/>
          </a:xfrm>
          <a:prstGeom prst="rect">
            <a:avLst/>
          </a:prstGeom>
          <a:solidFill>
            <a:schemeClr val="bg1"/>
          </a:solidFill>
        </p:spPr>
      </p:pic>
      <p:sp>
        <p:nvSpPr>
          <p:cNvPr id="9" name="Rectangle 2">
            <a:extLst>
              <a:ext uri="{FF2B5EF4-FFF2-40B4-BE49-F238E27FC236}">
                <a16:creationId xmlns:a16="http://schemas.microsoft.com/office/drawing/2014/main" id="{C9979FB1-E999-4573-A356-258DA95934C7}"/>
              </a:ext>
            </a:extLst>
          </p:cNvPr>
          <p:cNvSpPr txBox="1">
            <a:spLocks noChangeArrowheads="1"/>
          </p:cNvSpPr>
          <p:nvPr/>
        </p:nvSpPr>
        <p:spPr>
          <a:xfrm>
            <a:off x="2936587" y="405458"/>
            <a:ext cx="3886776" cy="589170"/>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a:ea typeface="HG丸ｺﾞｼｯｸM-PRO"/>
                <a:cs typeface="+mj-cs"/>
              </a:rPr>
              <a:t>吸引分娩について②</a:t>
            </a:r>
          </a:p>
        </p:txBody>
      </p:sp>
    </p:spTree>
    <p:extLst>
      <p:ext uri="{BB962C8B-B14F-4D97-AF65-F5344CB8AC3E}">
        <p14:creationId xmlns:p14="http://schemas.microsoft.com/office/powerpoint/2010/main" val="1850659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subTitle" idx="4294967295"/>
          </p:nvPr>
        </p:nvSpPr>
        <p:spPr>
          <a:xfrm>
            <a:off x="373062" y="2553494"/>
            <a:ext cx="9158287" cy="1752600"/>
          </a:xfrm>
        </p:spPr>
        <p:txBody>
          <a:bodyPr anchor="ctr"/>
          <a:lstStyle/>
          <a:p>
            <a:pPr marL="0" indent="0" algn="ctr" eaLnBrk="1" hangingPunct="1">
              <a:lnSpc>
                <a:spcPct val="90000"/>
              </a:lnSpc>
              <a:buFontTx/>
              <a:buNone/>
            </a:pPr>
            <a:r>
              <a:rPr lang="ja-JP" altLang="en-US" sz="5400" dirty="0">
                <a:latin typeface="+mj-ea"/>
                <a:ea typeface="+mj-ea"/>
              </a:rPr>
              <a:t>分析対象事例の概況</a:t>
            </a:r>
          </a:p>
        </p:txBody>
      </p:sp>
      <p:sp>
        <p:nvSpPr>
          <p:cNvPr id="2" name="スライド番号プレースホルダー 1">
            <a:extLst>
              <a:ext uri="{FF2B5EF4-FFF2-40B4-BE49-F238E27FC236}">
                <a16:creationId xmlns:a16="http://schemas.microsoft.com/office/drawing/2014/main" id="{D4FA7326-CD95-4AC5-911F-1B31A7007967}"/>
              </a:ext>
            </a:extLst>
          </p:cNvPr>
          <p:cNvSpPr>
            <a:spLocks noGrp="1"/>
          </p:cNvSpPr>
          <p:nvPr>
            <p:ph type="sldNum" sz="quarter" idx="12"/>
          </p:nvPr>
        </p:nvSpPr>
        <p:spPr/>
        <p:txBody>
          <a:bodyPr/>
          <a:lstStyle/>
          <a:p>
            <a:pPr>
              <a:defRPr/>
            </a:pPr>
            <a:fld id="{79880AA3-151B-4366-92A4-EF0E210BCF61}" type="slidenum">
              <a:rPr lang="ja-JP" altLang="en-US" smtClean="0"/>
              <a:pPr>
                <a:defRPr/>
              </a:pPr>
              <a:t>74</a:t>
            </a:fld>
            <a:endParaRPr lang="en-US" altLang="ja-JP" dirty="0"/>
          </a:p>
        </p:txBody>
      </p:sp>
    </p:spTree>
    <p:extLst>
      <p:ext uri="{BB962C8B-B14F-4D97-AF65-F5344CB8AC3E}">
        <p14:creationId xmlns:p14="http://schemas.microsoft.com/office/powerpoint/2010/main" val="914926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31351" y="342975"/>
            <a:ext cx="2040116" cy="650725"/>
          </a:xfrm>
        </p:spPr>
        <p:txBody>
          <a:bodyPr/>
          <a:lstStyle/>
          <a:p>
            <a:pPr eaLnBrk="1" hangingPunct="1"/>
            <a:r>
              <a:rPr lang="ja-JP" altLang="en-US" dirty="0"/>
              <a:t>集計対象</a:t>
            </a:r>
          </a:p>
        </p:txBody>
      </p:sp>
      <p:sp>
        <p:nvSpPr>
          <p:cNvPr id="24580" name="AutoShape 3"/>
          <p:cNvSpPr>
            <a:spLocks noChangeArrowheads="1"/>
          </p:cNvSpPr>
          <p:nvPr/>
        </p:nvSpPr>
        <p:spPr bwMode="auto">
          <a:xfrm>
            <a:off x="268288" y="1266825"/>
            <a:ext cx="9369425" cy="3099073"/>
          </a:xfrm>
          <a:prstGeom prst="roundRect">
            <a:avLst>
              <a:gd name="adj" fmla="val 12806"/>
            </a:avLst>
          </a:prstGeom>
          <a:solidFill>
            <a:srgbClr val="CCFFFF"/>
          </a:solidFill>
          <a:ln w="9525">
            <a:solidFill>
              <a:schemeClr val="tx1"/>
            </a:solidFill>
            <a:round/>
            <a:headEnd/>
            <a:tailEnd/>
          </a:ln>
        </p:spPr>
        <p:txBody>
          <a:bodyPr lIns="95793" tIns="47896" rIns="95793" bIns="47896" anchor="ctr"/>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buNone/>
            </a:pPr>
            <a:r>
              <a:rPr lang="ja-JP" altLang="en-US" sz="2800" dirty="0">
                <a:latin typeface="HG丸ｺﾞｼｯｸM-PRO" panose="020F0600000000000000" pitchFamily="50" charset="-128"/>
                <a:ea typeface="HG丸ｺﾞｼｯｸM-PRO" panose="020F0600000000000000" pitchFamily="50" charset="-128"/>
              </a:rPr>
              <a:t>○第</a:t>
            </a:r>
            <a:r>
              <a:rPr lang="en-US" altLang="ja-JP" sz="2800" dirty="0">
                <a:latin typeface="HG丸ｺﾞｼｯｸM-PRO" panose="020F0600000000000000" pitchFamily="50" charset="-128"/>
                <a:ea typeface="HG丸ｺﾞｼｯｸM-PRO" panose="020F0600000000000000" pitchFamily="50" charset="-128"/>
              </a:rPr>
              <a:t>11</a:t>
            </a:r>
            <a:r>
              <a:rPr lang="ja-JP" altLang="en-US" sz="2800" dirty="0">
                <a:latin typeface="HG丸ｺﾞｼｯｸM-PRO" panose="020F0600000000000000" pitchFamily="50" charset="-128"/>
                <a:ea typeface="HG丸ｺﾞｼｯｸM-PRO" panose="020F0600000000000000" pitchFamily="50" charset="-128"/>
              </a:rPr>
              <a:t>回再発防止に関する報告書の分析対象事例は、本制度の補償対象となった脳性麻痺事例のうち、</a:t>
            </a:r>
            <a:r>
              <a:rPr lang="en-US" altLang="ja-JP" sz="2800" dirty="0">
                <a:latin typeface="HG丸ｺﾞｼｯｸM-PRO" panose="020F0600000000000000" pitchFamily="50" charset="-128"/>
                <a:ea typeface="HG丸ｺﾞｼｯｸM-PRO" panose="020F0600000000000000" pitchFamily="50" charset="-128"/>
              </a:rPr>
              <a:t>2019</a:t>
            </a:r>
            <a:r>
              <a:rPr lang="ja-JP" altLang="en-US" sz="2800" dirty="0">
                <a:latin typeface="HG丸ｺﾞｼｯｸM-PRO" panose="020F0600000000000000" pitchFamily="50" charset="-128"/>
                <a:ea typeface="HG丸ｺﾞｼｯｸM-PRO" panose="020F0600000000000000" pitchFamily="50" charset="-128"/>
              </a:rPr>
              <a:t>年</a:t>
            </a:r>
            <a:r>
              <a:rPr lang="en-US" altLang="ja-JP" sz="2800" dirty="0">
                <a:latin typeface="HG丸ｺﾞｼｯｸM-PRO" panose="020F0600000000000000" pitchFamily="50" charset="-128"/>
                <a:ea typeface="HG丸ｺﾞｼｯｸM-PRO" panose="020F0600000000000000" pitchFamily="50" charset="-128"/>
              </a:rPr>
              <a:t>12</a:t>
            </a:r>
            <a:r>
              <a:rPr lang="ja-JP" altLang="en-US" sz="2800" dirty="0">
                <a:latin typeface="HG丸ｺﾞｼｯｸM-PRO" panose="020F0600000000000000" pitchFamily="50" charset="-128"/>
                <a:ea typeface="HG丸ｺﾞｼｯｸM-PRO" panose="020F0600000000000000" pitchFamily="50" charset="-128"/>
              </a:rPr>
              <a:t>月末までに原因分析報告書を児・保護者および分娩機関に送付した事例</a:t>
            </a:r>
            <a:r>
              <a:rPr lang="en-US" altLang="ja-JP" sz="2800" dirty="0">
                <a:latin typeface="HG丸ｺﾞｼｯｸM-PRO" panose="020F0600000000000000" pitchFamily="50" charset="-128"/>
                <a:ea typeface="HG丸ｺﾞｼｯｸM-PRO" panose="020F0600000000000000" pitchFamily="50" charset="-128"/>
              </a:rPr>
              <a:t>2,527</a:t>
            </a:r>
            <a:r>
              <a:rPr lang="ja-JP" altLang="en-US" sz="2800" dirty="0">
                <a:latin typeface="HG丸ｺﾞｼｯｸM-PRO" panose="020F0600000000000000" pitchFamily="50" charset="-128"/>
                <a:ea typeface="HG丸ｺﾞｼｯｸM-PRO" panose="020F0600000000000000" pitchFamily="50" charset="-128"/>
              </a:rPr>
              <a:t>件である。</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A9C30A10-0BA6-40EB-ADA1-613E05E48C0F}"/>
              </a:ext>
            </a:extLst>
          </p:cNvPr>
          <p:cNvSpPr txBox="1"/>
          <p:nvPr/>
        </p:nvSpPr>
        <p:spPr>
          <a:xfrm>
            <a:off x="775742" y="4581922"/>
            <a:ext cx="7079903" cy="246221"/>
          </a:xfrm>
          <a:prstGeom prst="rect">
            <a:avLst/>
          </a:prstGeom>
          <a:noFill/>
        </p:spPr>
        <p:txBody>
          <a:bodyPr wrap="square" rtlCol="0">
            <a:spAutoFit/>
          </a:bodyPr>
          <a:lstStyle/>
          <a:p>
            <a:r>
              <a:rPr lang="en-US" altLang="ja-JP" sz="1000" dirty="0">
                <a:latin typeface="HG丸ｺﾞｼｯｸM-PRO" panose="020F0600000000000000" pitchFamily="50" charset="-128"/>
              </a:rPr>
              <a:t>※</a:t>
            </a:r>
            <a:r>
              <a:rPr lang="ja-JP" altLang="en-US" sz="1000" dirty="0">
                <a:latin typeface="HG丸ｺﾞｼｯｸM-PRO" panose="020F0600000000000000" pitchFamily="50" charset="-128"/>
              </a:rPr>
              <a:t>　表に記載している割合は、計算過程において四捨五入しているため、その合計が</a:t>
            </a:r>
            <a:r>
              <a:rPr lang="en-US" altLang="ja-JP" sz="1000" dirty="0">
                <a:latin typeface="HG丸ｺﾞｼｯｸM-PRO" panose="020F0600000000000000" pitchFamily="50" charset="-128"/>
              </a:rPr>
              <a:t>100.0</a:t>
            </a:r>
            <a:r>
              <a:rPr lang="ja-JP" altLang="en-US" sz="1000" dirty="0">
                <a:latin typeface="HG丸ｺﾞｼｯｸM-PRO" panose="020F0600000000000000" pitchFamily="50" charset="-128"/>
              </a:rPr>
              <a:t>％にならない場合がある。</a:t>
            </a:r>
            <a:endParaRPr lang="en-US" altLang="ja-JP" sz="10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35C3BA6A-DD1F-4029-A07C-C5531A4CEE7D}"/>
              </a:ext>
            </a:extLst>
          </p:cNvPr>
          <p:cNvSpPr>
            <a:spLocks noGrp="1"/>
          </p:cNvSpPr>
          <p:nvPr>
            <p:ph type="sldNum" sz="quarter" idx="12"/>
          </p:nvPr>
        </p:nvSpPr>
        <p:spPr/>
        <p:txBody>
          <a:bodyPr/>
          <a:lstStyle/>
          <a:p>
            <a:pPr>
              <a:defRPr/>
            </a:pPr>
            <a:fld id="{930F64EC-FE0A-4460-B896-894E0E1B6F85}" type="slidenum">
              <a:rPr lang="ja-JP" altLang="en-US" smtClean="0"/>
              <a:pPr>
                <a:defRPr/>
              </a:pPr>
              <a:t>75</a:t>
            </a:fld>
            <a:endParaRPr lang="en-US" altLang="ja-JP" dirty="0"/>
          </a:p>
        </p:txBody>
      </p:sp>
    </p:spTree>
    <p:extLst>
      <p:ext uri="{BB962C8B-B14F-4D97-AF65-F5344CB8AC3E}">
        <p14:creationId xmlns:p14="http://schemas.microsoft.com/office/powerpoint/2010/main" val="31636289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84563" y="346075"/>
            <a:ext cx="2933700" cy="644525"/>
          </a:xfrm>
        </p:spPr>
        <p:txBody>
          <a:bodyPr/>
          <a:lstStyle/>
          <a:p>
            <a:pPr eaLnBrk="1" hangingPunct="1"/>
            <a:r>
              <a:rPr lang="ja-JP" altLang="en-US" dirty="0"/>
              <a:t>①分娩の状況</a:t>
            </a:r>
          </a:p>
        </p:txBody>
      </p:sp>
      <p:sp>
        <p:nvSpPr>
          <p:cNvPr id="25603" name="AutoShape 3"/>
          <p:cNvSpPr>
            <a:spLocks noGrp="1" noChangeArrowheads="1"/>
          </p:cNvSpPr>
          <p:nvPr>
            <p:ph idx="1"/>
          </p:nvPr>
        </p:nvSpPr>
        <p:spPr>
          <a:xfrm>
            <a:off x="127670" y="1544992"/>
            <a:ext cx="3681560" cy="4032448"/>
          </a:xfrm>
          <a:prstGeom prst="wedgeRoundRectCallout">
            <a:avLst>
              <a:gd name="adj1" fmla="val 62942"/>
              <a:gd name="adj2" fmla="val -35328"/>
              <a:gd name="adj3" fmla="val 16667"/>
            </a:avLst>
          </a:prstGeom>
          <a:solidFill>
            <a:srgbClr val="CCFFFF"/>
          </a:soli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400" dirty="0">
                <a:latin typeface="+mj-ea"/>
                <a:ea typeface="+mj-ea"/>
              </a:rPr>
              <a:t>・曜日別件数</a:t>
            </a:r>
          </a:p>
          <a:p>
            <a:pPr eaLnBrk="1" hangingPunct="1">
              <a:lnSpc>
                <a:spcPct val="150000"/>
              </a:lnSpc>
              <a:buFontTx/>
              <a:buNone/>
            </a:pPr>
            <a:r>
              <a:rPr lang="ja-JP" altLang="en-US" sz="2400" dirty="0">
                <a:latin typeface="+mj-ea"/>
                <a:ea typeface="+mj-ea"/>
              </a:rPr>
              <a:t>・出生時間別件数</a:t>
            </a:r>
          </a:p>
          <a:p>
            <a:pPr eaLnBrk="1" hangingPunct="1">
              <a:lnSpc>
                <a:spcPct val="150000"/>
              </a:lnSpc>
              <a:buFontTx/>
              <a:buNone/>
            </a:pPr>
            <a:r>
              <a:rPr lang="ja-JP" altLang="en-US" sz="2400" dirty="0">
                <a:latin typeface="+mj-ea"/>
                <a:ea typeface="+mj-ea"/>
              </a:rPr>
              <a:t>・</a:t>
            </a:r>
            <a:r>
              <a:rPr lang="ja-JP" altLang="en-US" sz="2400" u="sng" dirty="0">
                <a:latin typeface="+mj-ea"/>
                <a:ea typeface="+mj-ea"/>
              </a:rPr>
              <a:t>分娩週数別件数</a:t>
            </a:r>
          </a:p>
          <a:p>
            <a:pPr eaLnBrk="1" hangingPunct="1">
              <a:lnSpc>
                <a:spcPct val="150000"/>
              </a:lnSpc>
              <a:buFontTx/>
              <a:buNone/>
            </a:pPr>
            <a:r>
              <a:rPr lang="ja-JP" altLang="en-US" sz="2400" dirty="0">
                <a:latin typeface="+mj-ea"/>
                <a:ea typeface="+mj-ea"/>
              </a:rPr>
              <a:t>・分娩機関区分別件数</a:t>
            </a:r>
            <a:endParaRPr lang="en-US" altLang="ja-JP" sz="2400" dirty="0">
              <a:latin typeface="+mj-ea"/>
              <a:ea typeface="+mj-ea"/>
            </a:endParaRPr>
          </a:p>
          <a:p>
            <a:pPr eaLnBrk="1" hangingPunct="1">
              <a:lnSpc>
                <a:spcPct val="150000"/>
              </a:lnSpc>
              <a:buFontTx/>
              <a:buNone/>
            </a:pPr>
            <a:r>
              <a:rPr lang="ja-JP" altLang="en-US" sz="2400" dirty="0">
                <a:latin typeface="+mj-ea"/>
                <a:ea typeface="+mj-ea"/>
              </a:rPr>
              <a:t>・都道府県別件数</a:t>
            </a:r>
          </a:p>
        </p:txBody>
      </p:sp>
      <p:sp>
        <p:nvSpPr>
          <p:cNvPr id="25605" name="Rectangle 57"/>
          <p:cNvSpPr>
            <a:spLocks noChangeArrowheads="1"/>
          </p:cNvSpPr>
          <p:nvPr/>
        </p:nvSpPr>
        <p:spPr bwMode="auto">
          <a:xfrm>
            <a:off x="4149690" y="1177289"/>
            <a:ext cx="3475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Ⅰ-</a:t>
            </a:r>
            <a:r>
              <a:rPr lang="ja-JP" altLang="en-US" sz="2000" dirty="0">
                <a:latin typeface="+mj-ea"/>
                <a:ea typeface="+mj-ea"/>
              </a:rPr>
              <a:t>３ 分娩週数別件数＞</a:t>
            </a:r>
          </a:p>
        </p:txBody>
      </p:sp>
      <p:sp>
        <p:nvSpPr>
          <p:cNvPr id="2" name="スライド番号プレースホルダー 1">
            <a:extLst>
              <a:ext uri="{FF2B5EF4-FFF2-40B4-BE49-F238E27FC236}">
                <a16:creationId xmlns:a16="http://schemas.microsoft.com/office/drawing/2014/main" id="{A30D86E4-0C93-4C2A-AE7C-E35F4307771C}"/>
              </a:ext>
            </a:extLst>
          </p:cNvPr>
          <p:cNvSpPr>
            <a:spLocks noGrp="1"/>
          </p:cNvSpPr>
          <p:nvPr>
            <p:ph type="sldNum" sz="quarter" idx="12"/>
          </p:nvPr>
        </p:nvSpPr>
        <p:spPr>
          <a:xfrm>
            <a:off x="7567613" y="6500813"/>
            <a:ext cx="2311400" cy="476250"/>
          </a:xfrm>
        </p:spPr>
        <p:txBody>
          <a:bodyPr/>
          <a:lstStyle/>
          <a:p>
            <a:pPr>
              <a:defRPr/>
            </a:pPr>
            <a:fld id="{930F64EC-FE0A-4460-B896-894E0E1B6F85}" type="slidenum">
              <a:rPr lang="ja-JP" altLang="en-US" smtClean="0"/>
              <a:pPr>
                <a:defRPr/>
              </a:pPr>
              <a:t>76</a:t>
            </a:fld>
            <a:endParaRPr lang="en-US" altLang="ja-JP" dirty="0"/>
          </a:p>
        </p:txBody>
      </p:sp>
      <p:pic>
        <p:nvPicPr>
          <p:cNvPr id="4" name="図 3">
            <a:extLst>
              <a:ext uri="{FF2B5EF4-FFF2-40B4-BE49-F238E27FC236}">
                <a16:creationId xmlns:a16="http://schemas.microsoft.com/office/drawing/2014/main" id="{559A0F25-1BCA-4BA6-AAED-62A9C5F7DC36}"/>
              </a:ext>
            </a:extLst>
          </p:cNvPr>
          <p:cNvPicPr>
            <a:picLocks noChangeAspect="1"/>
          </p:cNvPicPr>
          <p:nvPr/>
        </p:nvPicPr>
        <p:blipFill>
          <a:blip r:embed="rId3"/>
          <a:stretch>
            <a:fillRect/>
          </a:stretch>
        </p:blipFill>
        <p:spPr>
          <a:xfrm>
            <a:off x="4337381" y="1577399"/>
            <a:ext cx="4615080" cy="4681406"/>
          </a:xfrm>
          <a:prstGeom prst="rect">
            <a:avLst/>
          </a:prstGeom>
          <a:solidFill>
            <a:schemeClr val="bg1"/>
          </a:solidFill>
        </p:spPr>
      </p:pic>
      <p:sp>
        <p:nvSpPr>
          <p:cNvPr id="9" name="Rectangle 57">
            <a:extLst>
              <a:ext uri="{FF2B5EF4-FFF2-40B4-BE49-F238E27FC236}">
                <a16:creationId xmlns:a16="http://schemas.microsoft.com/office/drawing/2014/main" id="{77EA3486-BD93-4CFD-B259-F2A934444983}"/>
              </a:ext>
            </a:extLst>
          </p:cNvPr>
          <p:cNvSpPr>
            <a:spLocks noChangeArrowheads="1"/>
          </p:cNvSpPr>
          <p:nvPr/>
        </p:nvSpPr>
        <p:spPr bwMode="auto">
          <a:xfrm>
            <a:off x="5672286" y="6282681"/>
            <a:ext cx="33792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65</a:t>
            </a:r>
            <a:r>
              <a:rPr lang="ja-JP" altLang="en-US" sz="900" dirty="0">
                <a:latin typeface="+mj-ea"/>
                <a:ea typeface="+mj-ea"/>
              </a:rPr>
              <a:t>参照</a:t>
            </a:r>
          </a:p>
        </p:txBody>
      </p:sp>
      <p:sp>
        <p:nvSpPr>
          <p:cNvPr id="3" name="テキスト ボックス 2">
            <a:extLst>
              <a:ext uri="{FF2B5EF4-FFF2-40B4-BE49-F238E27FC236}">
                <a16:creationId xmlns:a16="http://schemas.microsoft.com/office/drawing/2014/main" id="{ACE29BFA-8BE6-4B7F-AEEE-44A8477CB045}"/>
              </a:ext>
            </a:extLst>
          </p:cNvPr>
          <p:cNvSpPr txBox="1"/>
          <p:nvPr/>
        </p:nvSpPr>
        <p:spPr>
          <a:xfrm>
            <a:off x="199678" y="5634397"/>
            <a:ext cx="3681560"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Ⅰ-</a:t>
            </a:r>
            <a:r>
              <a:rPr lang="en-US" altLang="ja-JP" sz="1600" dirty="0">
                <a:latin typeface="+mj-ea"/>
                <a:ea typeface="+mj-ea"/>
              </a:rPr>
              <a:t>1</a:t>
            </a:r>
            <a:r>
              <a:rPr kumimoji="1" lang="ja-JP" altLang="en-US" sz="1600" dirty="0">
                <a:latin typeface="+mj-ea"/>
                <a:ea typeface="+mj-ea"/>
              </a:rPr>
              <a:t>～</a:t>
            </a:r>
            <a:r>
              <a:rPr lang="en-US" altLang="ja-JP" sz="1600" dirty="0">
                <a:latin typeface="+mj-ea"/>
                <a:ea typeface="+mj-ea"/>
              </a:rPr>
              <a:t>5</a:t>
            </a:r>
            <a:r>
              <a:rPr kumimoji="1" lang="ja-JP" altLang="en-US" sz="1600" dirty="0">
                <a:latin typeface="+mj-ea"/>
                <a:ea typeface="+mj-ea"/>
              </a:rPr>
              <a:t>（報告書</a:t>
            </a:r>
            <a:r>
              <a:rPr kumimoji="1" lang="en-US" altLang="ja-JP" sz="1600" dirty="0">
                <a:latin typeface="+mj-ea"/>
                <a:ea typeface="+mj-ea"/>
              </a:rPr>
              <a:t>P64</a:t>
            </a:r>
            <a:r>
              <a:rPr kumimoji="1" lang="ja-JP" altLang="en-US" sz="1600" dirty="0">
                <a:latin typeface="+mj-ea"/>
                <a:ea typeface="+mj-ea"/>
              </a:rPr>
              <a:t>～</a:t>
            </a:r>
            <a:r>
              <a:rPr kumimoji="1" lang="en-US" altLang="ja-JP" sz="1600" dirty="0">
                <a:latin typeface="+mj-ea"/>
                <a:ea typeface="+mj-ea"/>
              </a:rPr>
              <a:t>65</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spTree>
    <p:extLst>
      <p:ext uri="{BB962C8B-B14F-4D97-AF65-F5344CB8AC3E}">
        <p14:creationId xmlns:p14="http://schemas.microsoft.com/office/powerpoint/2010/main" val="1434931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85950" y="346075"/>
            <a:ext cx="6134100" cy="644525"/>
          </a:xfrm>
        </p:spPr>
        <p:txBody>
          <a:bodyPr/>
          <a:lstStyle/>
          <a:p>
            <a:pPr eaLnBrk="1" hangingPunct="1"/>
            <a:r>
              <a:rPr lang="ja-JP" altLang="en-US" dirty="0"/>
              <a:t>②妊産婦等に関する基本情報</a:t>
            </a:r>
          </a:p>
        </p:txBody>
      </p:sp>
      <p:sp>
        <p:nvSpPr>
          <p:cNvPr id="26627" name="AutoShape 3"/>
          <p:cNvSpPr>
            <a:spLocks noGrp="1" noChangeArrowheads="1"/>
          </p:cNvSpPr>
          <p:nvPr>
            <p:ph idx="1"/>
          </p:nvPr>
        </p:nvSpPr>
        <p:spPr>
          <a:xfrm>
            <a:off x="111949" y="1545462"/>
            <a:ext cx="3803243" cy="4593008"/>
          </a:xfrm>
          <a:prstGeom prst="wedgeRoundRectCallout">
            <a:avLst>
              <a:gd name="adj1" fmla="val 57075"/>
              <a:gd name="adj2" fmla="val -42383"/>
              <a:gd name="adj3" fmla="val 16667"/>
            </a:avLst>
          </a:prstGeom>
          <a:solidFill>
            <a:srgbClr val="CCFFFF"/>
          </a:soli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出産時における妊産婦の年齢</a:t>
            </a:r>
          </a:p>
          <a:p>
            <a:pPr marL="257175" indent="-257175" eaLnBrk="1" hangingPunct="1">
              <a:lnSpc>
                <a:spcPct val="130000"/>
              </a:lnSpc>
              <a:buFontTx/>
              <a:buNone/>
              <a:tabLst>
                <a:tab pos="0" algn="l"/>
              </a:tabLst>
            </a:pPr>
            <a:r>
              <a:rPr lang="ja-JP" altLang="en-US" sz="1700" dirty="0">
                <a:latin typeface="+mj-ea"/>
                <a:ea typeface="+mj-ea"/>
              </a:rPr>
              <a:t>・妊産婦の身長</a:t>
            </a:r>
          </a:p>
          <a:p>
            <a:pPr marL="257175" indent="-257175" eaLnBrk="1" hangingPunct="1">
              <a:lnSpc>
                <a:spcPct val="130000"/>
              </a:lnSpc>
              <a:buFontTx/>
              <a:buNone/>
              <a:tabLst>
                <a:tab pos="0" algn="l"/>
              </a:tabLst>
            </a:pPr>
            <a:r>
              <a:rPr lang="ja-JP" altLang="en-US" sz="1700" dirty="0">
                <a:latin typeface="+mj-ea"/>
                <a:ea typeface="+mj-ea"/>
              </a:rPr>
              <a:t>・非妊娠時・分娩時別妊産婦の体重</a:t>
            </a:r>
          </a:p>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非妊娠時における妊産婦の</a:t>
            </a:r>
            <a:r>
              <a:rPr lang="en-US" altLang="ja-JP" sz="1700" u="sng" dirty="0">
                <a:latin typeface="+mj-ea"/>
                <a:ea typeface="+mj-ea"/>
              </a:rPr>
              <a:t>BMI</a:t>
            </a:r>
            <a:endParaRPr lang="ja-JP" altLang="en-US" sz="1700" u="sng" dirty="0">
              <a:latin typeface="+mj-ea"/>
              <a:ea typeface="+mj-ea"/>
            </a:endParaRPr>
          </a:p>
          <a:p>
            <a:pPr marL="257175" indent="-257175" eaLnBrk="1" hangingPunct="1">
              <a:lnSpc>
                <a:spcPct val="130000"/>
              </a:lnSpc>
              <a:buFontTx/>
              <a:buNone/>
              <a:tabLst>
                <a:tab pos="0" algn="l"/>
              </a:tabLst>
            </a:pPr>
            <a:r>
              <a:rPr lang="ja-JP" altLang="en-US" sz="1700" dirty="0">
                <a:latin typeface="+mj-ea"/>
                <a:ea typeface="+mj-ea"/>
              </a:rPr>
              <a:t>・妊娠中の体重の増減</a:t>
            </a:r>
          </a:p>
          <a:p>
            <a:pPr marL="257175" indent="-257175" eaLnBrk="1" hangingPunct="1">
              <a:lnSpc>
                <a:spcPct val="130000"/>
              </a:lnSpc>
              <a:buFontTx/>
              <a:buNone/>
              <a:tabLst>
                <a:tab pos="0" algn="l"/>
              </a:tabLst>
            </a:pPr>
            <a:r>
              <a:rPr lang="ja-JP" altLang="en-US" sz="1700" dirty="0">
                <a:latin typeface="+mj-ea"/>
                <a:ea typeface="+mj-ea"/>
              </a:rPr>
              <a:t>・妊産婦の飲酒および喫煙の有無</a:t>
            </a:r>
          </a:p>
          <a:p>
            <a:pPr marL="257175" indent="-257175" eaLnBrk="1" hangingPunct="1">
              <a:lnSpc>
                <a:spcPct val="130000"/>
              </a:lnSpc>
              <a:buFontTx/>
              <a:buNone/>
              <a:tabLst>
                <a:tab pos="0" algn="l"/>
              </a:tabLst>
            </a:pPr>
            <a:r>
              <a:rPr lang="ja-JP" altLang="en-US" sz="1700" dirty="0">
                <a:latin typeface="+mj-ea"/>
                <a:ea typeface="+mj-ea"/>
              </a:rPr>
              <a:t>・妊産婦の既往</a:t>
            </a:r>
          </a:p>
          <a:p>
            <a:pPr marL="257175" indent="-257175" eaLnBrk="1" hangingPunct="1">
              <a:lnSpc>
                <a:spcPct val="130000"/>
              </a:lnSpc>
              <a:buFontTx/>
              <a:buNone/>
              <a:tabLst>
                <a:tab pos="0" algn="l"/>
              </a:tabLst>
            </a:pPr>
            <a:r>
              <a:rPr lang="ja-JP" altLang="en-US" sz="1700" dirty="0">
                <a:latin typeface="+mj-ea"/>
                <a:ea typeface="+mj-ea"/>
              </a:rPr>
              <a:t>・既往分娩回数</a:t>
            </a:r>
          </a:p>
          <a:p>
            <a:pPr marL="257175" indent="-257175" eaLnBrk="1" hangingPunct="1">
              <a:lnSpc>
                <a:spcPct val="130000"/>
              </a:lnSpc>
              <a:buFontTx/>
              <a:buNone/>
              <a:tabLst>
                <a:tab pos="0" algn="l"/>
              </a:tabLst>
            </a:pPr>
            <a:r>
              <a:rPr lang="ja-JP" altLang="en-US" sz="1700" dirty="0">
                <a:latin typeface="+mj-ea"/>
                <a:ea typeface="+mj-ea"/>
              </a:rPr>
              <a:t>・経産婦における既往帝王切開術の回数</a:t>
            </a:r>
          </a:p>
        </p:txBody>
      </p:sp>
      <p:sp>
        <p:nvSpPr>
          <p:cNvPr id="26679" name="Rectangle 138"/>
          <p:cNvSpPr>
            <a:spLocks noChangeArrowheads="1"/>
          </p:cNvSpPr>
          <p:nvPr/>
        </p:nvSpPr>
        <p:spPr bwMode="auto">
          <a:xfrm>
            <a:off x="4473111" y="1252791"/>
            <a:ext cx="1842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mj-ea"/>
                <a:ea typeface="+mj-ea"/>
              </a:rPr>
              <a:t>表</a:t>
            </a:r>
            <a:r>
              <a:rPr lang="en-US" altLang="ja-JP" dirty="0">
                <a:latin typeface="+mj-ea"/>
                <a:ea typeface="+mj-ea"/>
              </a:rPr>
              <a:t>Ⅰ-</a:t>
            </a:r>
            <a:r>
              <a:rPr lang="ja-JP" altLang="en-US" dirty="0">
                <a:latin typeface="+mj-ea"/>
                <a:ea typeface="+mj-ea"/>
              </a:rPr>
              <a:t>６</a:t>
            </a:r>
            <a:endParaRPr lang="en-US" altLang="ja-JP" dirty="0">
              <a:latin typeface="+mj-ea"/>
              <a:ea typeface="+mj-ea"/>
            </a:endParaRPr>
          </a:p>
          <a:p>
            <a:pPr algn="ctr" eaLnBrk="1" hangingPunct="1"/>
            <a:r>
              <a:rPr lang="ja-JP" altLang="en-US" dirty="0">
                <a:latin typeface="+mj-ea"/>
                <a:ea typeface="+mj-ea"/>
              </a:rPr>
              <a:t>出産時における</a:t>
            </a:r>
            <a:endParaRPr lang="en-US" altLang="ja-JP" dirty="0">
              <a:latin typeface="+mj-ea"/>
              <a:ea typeface="+mj-ea"/>
            </a:endParaRPr>
          </a:p>
          <a:p>
            <a:pPr algn="ctr" eaLnBrk="1" hangingPunct="1"/>
            <a:r>
              <a:rPr lang="ja-JP" altLang="en-US" dirty="0">
                <a:latin typeface="+mj-ea"/>
                <a:ea typeface="+mj-ea"/>
              </a:rPr>
              <a:t>妊産婦の年齢</a:t>
            </a:r>
          </a:p>
        </p:txBody>
      </p:sp>
      <p:sp>
        <p:nvSpPr>
          <p:cNvPr id="26722" name="Rectangle 327"/>
          <p:cNvSpPr>
            <a:spLocks noChangeArrowheads="1"/>
          </p:cNvSpPr>
          <p:nvPr/>
        </p:nvSpPr>
        <p:spPr bwMode="auto">
          <a:xfrm>
            <a:off x="7112446" y="1252791"/>
            <a:ext cx="20651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mj-ea"/>
                <a:ea typeface="+mj-ea"/>
              </a:rPr>
              <a:t>表</a:t>
            </a:r>
            <a:r>
              <a:rPr lang="en-US" altLang="ja-JP" dirty="0">
                <a:latin typeface="+mj-ea"/>
                <a:ea typeface="+mj-ea"/>
              </a:rPr>
              <a:t>Ⅰ-</a:t>
            </a:r>
            <a:r>
              <a:rPr lang="ja-JP" altLang="en-US" dirty="0">
                <a:latin typeface="+mj-ea"/>
                <a:ea typeface="+mj-ea"/>
              </a:rPr>
              <a:t>９</a:t>
            </a:r>
            <a:endParaRPr lang="en-US" altLang="ja-JP" dirty="0">
              <a:latin typeface="+mj-ea"/>
              <a:ea typeface="+mj-ea"/>
            </a:endParaRPr>
          </a:p>
          <a:p>
            <a:pPr algn="ctr" eaLnBrk="1" hangingPunct="1"/>
            <a:r>
              <a:rPr lang="ja-JP" altLang="en-US" dirty="0">
                <a:latin typeface="+mj-ea"/>
                <a:ea typeface="+mj-ea"/>
              </a:rPr>
              <a:t>非妊娠時における</a:t>
            </a:r>
            <a:endParaRPr lang="en-US" altLang="ja-JP" dirty="0">
              <a:latin typeface="+mj-ea"/>
              <a:ea typeface="+mj-ea"/>
            </a:endParaRPr>
          </a:p>
          <a:p>
            <a:pPr algn="ctr" eaLnBrk="1" hangingPunct="1"/>
            <a:r>
              <a:rPr lang="ja-JP" altLang="en-US" dirty="0">
                <a:latin typeface="+mj-ea"/>
                <a:ea typeface="+mj-ea"/>
              </a:rPr>
              <a:t>妊産婦の</a:t>
            </a:r>
            <a:r>
              <a:rPr lang="en-US" altLang="ja-JP" dirty="0">
                <a:latin typeface="+mj-ea"/>
                <a:ea typeface="+mj-ea"/>
              </a:rPr>
              <a:t>BMI</a:t>
            </a:r>
            <a:endParaRPr lang="ja-JP" altLang="en-US" dirty="0">
              <a:latin typeface="+mj-ea"/>
              <a:ea typeface="+mj-ea"/>
            </a:endParaRPr>
          </a:p>
        </p:txBody>
      </p:sp>
      <p:sp>
        <p:nvSpPr>
          <p:cNvPr id="12" name="Rectangle 138">
            <a:extLst>
              <a:ext uri="{FF2B5EF4-FFF2-40B4-BE49-F238E27FC236}">
                <a16:creationId xmlns:a16="http://schemas.microsoft.com/office/drawing/2014/main" id="{244C4D6F-572A-4B2B-8610-138196B39026}"/>
              </a:ext>
            </a:extLst>
          </p:cNvPr>
          <p:cNvSpPr>
            <a:spLocks noChangeArrowheads="1"/>
          </p:cNvSpPr>
          <p:nvPr/>
        </p:nvSpPr>
        <p:spPr bwMode="auto">
          <a:xfrm>
            <a:off x="4069147" y="1534675"/>
            <a:ext cx="278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400" dirty="0">
                <a:latin typeface="+mj-ea"/>
                <a:ea typeface="+mj-ea"/>
              </a:rPr>
              <a:t>＜　　　　　　＞</a:t>
            </a:r>
          </a:p>
        </p:txBody>
      </p:sp>
      <p:sp>
        <p:nvSpPr>
          <p:cNvPr id="13" name="Rectangle 138">
            <a:extLst>
              <a:ext uri="{FF2B5EF4-FFF2-40B4-BE49-F238E27FC236}">
                <a16:creationId xmlns:a16="http://schemas.microsoft.com/office/drawing/2014/main" id="{AF3202BE-DAF9-4E3B-95E1-5B854A06F239}"/>
              </a:ext>
            </a:extLst>
          </p:cNvPr>
          <p:cNvSpPr>
            <a:spLocks noChangeArrowheads="1"/>
          </p:cNvSpPr>
          <p:nvPr/>
        </p:nvSpPr>
        <p:spPr bwMode="auto">
          <a:xfrm>
            <a:off x="6735106" y="1534675"/>
            <a:ext cx="30246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400" dirty="0">
                <a:latin typeface="+mj-ea"/>
                <a:ea typeface="+mj-ea"/>
              </a:rPr>
              <a:t>＜　　　　　　   ＞</a:t>
            </a:r>
          </a:p>
        </p:txBody>
      </p:sp>
      <p:sp>
        <p:nvSpPr>
          <p:cNvPr id="2" name="スライド番号プレースホルダー 1">
            <a:extLst>
              <a:ext uri="{FF2B5EF4-FFF2-40B4-BE49-F238E27FC236}">
                <a16:creationId xmlns:a16="http://schemas.microsoft.com/office/drawing/2014/main" id="{53E3F1E0-197A-490F-9A37-4563BE6F2F6F}"/>
              </a:ext>
            </a:extLst>
          </p:cNvPr>
          <p:cNvSpPr>
            <a:spLocks noGrp="1"/>
          </p:cNvSpPr>
          <p:nvPr>
            <p:ph type="sldNum" sz="quarter" idx="12"/>
          </p:nvPr>
        </p:nvSpPr>
        <p:spPr/>
        <p:txBody>
          <a:bodyPr/>
          <a:lstStyle/>
          <a:p>
            <a:pPr>
              <a:defRPr/>
            </a:pPr>
            <a:fld id="{930F64EC-FE0A-4460-B896-894E0E1B6F85}" type="slidenum">
              <a:rPr lang="ja-JP" altLang="en-US" smtClean="0"/>
              <a:pPr>
                <a:defRPr/>
              </a:pPr>
              <a:t>77</a:t>
            </a:fld>
            <a:endParaRPr lang="en-US" altLang="ja-JP" dirty="0"/>
          </a:p>
        </p:txBody>
      </p:sp>
      <p:pic>
        <p:nvPicPr>
          <p:cNvPr id="8" name="図 7">
            <a:extLst>
              <a:ext uri="{FF2B5EF4-FFF2-40B4-BE49-F238E27FC236}">
                <a16:creationId xmlns:a16="http://schemas.microsoft.com/office/drawing/2014/main" id="{04D8DA4B-FD93-4EB7-9682-3F087C297E3F}"/>
              </a:ext>
            </a:extLst>
          </p:cNvPr>
          <p:cNvPicPr>
            <a:picLocks noChangeAspect="1"/>
          </p:cNvPicPr>
          <p:nvPr/>
        </p:nvPicPr>
        <p:blipFill>
          <a:blip r:embed="rId3"/>
          <a:stretch>
            <a:fillRect/>
          </a:stretch>
        </p:blipFill>
        <p:spPr>
          <a:xfrm>
            <a:off x="4175181" y="2258531"/>
            <a:ext cx="2576945" cy="3356476"/>
          </a:xfrm>
          <a:prstGeom prst="rect">
            <a:avLst/>
          </a:prstGeom>
          <a:solidFill>
            <a:schemeClr val="bg1"/>
          </a:solidFill>
        </p:spPr>
      </p:pic>
      <p:pic>
        <p:nvPicPr>
          <p:cNvPr id="6" name="図 5">
            <a:extLst>
              <a:ext uri="{FF2B5EF4-FFF2-40B4-BE49-F238E27FC236}">
                <a16:creationId xmlns:a16="http://schemas.microsoft.com/office/drawing/2014/main" id="{04B7AFD5-CEA3-48F2-891E-2931B5582233}"/>
              </a:ext>
            </a:extLst>
          </p:cNvPr>
          <p:cNvPicPr>
            <a:picLocks noChangeAspect="1"/>
          </p:cNvPicPr>
          <p:nvPr/>
        </p:nvPicPr>
        <p:blipFill>
          <a:blip r:embed="rId4"/>
          <a:stretch>
            <a:fillRect/>
          </a:stretch>
        </p:blipFill>
        <p:spPr>
          <a:xfrm>
            <a:off x="6906081" y="2262733"/>
            <a:ext cx="2781430" cy="3493223"/>
          </a:xfrm>
          <a:prstGeom prst="rect">
            <a:avLst/>
          </a:prstGeom>
          <a:solidFill>
            <a:schemeClr val="bg1"/>
          </a:solidFill>
        </p:spPr>
      </p:pic>
      <p:sp>
        <p:nvSpPr>
          <p:cNvPr id="15" name="Rectangle 57">
            <a:extLst>
              <a:ext uri="{FF2B5EF4-FFF2-40B4-BE49-F238E27FC236}">
                <a16:creationId xmlns:a16="http://schemas.microsoft.com/office/drawing/2014/main" id="{8FE9BD4A-A540-4D99-8E2F-A5F7FEF5F718}"/>
              </a:ext>
            </a:extLst>
          </p:cNvPr>
          <p:cNvSpPr>
            <a:spLocks noChangeArrowheads="1"/>
          </p:cNvSpPr>
          <p:nvPr/>
        </p:nvSpPr>
        <p:spPr bwMode="auto">
          <a:xfrm>
            <a:off x="7405581" y="5769137"/>
            <a:ext cx="2371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a:t>
            </a:r>
            <a:endParaRPr lang="en-US" altLang="ja-JP" sz="900" dirty="0">
              <a:latin typeface="+mj-ea"/>
              <a:ea typeface="+mj-ea"/>
            </a:endParaRPr>
          </a:p>
          <a:p>
            <a:pPr eaLnBrk="1" hangingPunct="1"/>
            <a:r>
              <a:rPr lang="ja-JP" altLang="en-US" sz="900" dirty="0">
                <a:latin typeface="+mj-ea"/>
                <a:ea typeface="+mj-ea"/>
              </a:rPr>
              <a:t>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66</a:t>
            </a:r>
            <a:r>
              <a:rPr lang="ja-JP" altLang="en-US" sz="900" dirty="0">
                <a:latin typeface="+mj-ea"/>
                <a:ea typeface="+mj-ea"/>
              </a:rPr>
              <a:t>参照</a:t>
            </a:r>
          </a:p>
        </p:txBody>
      </p:sp>
      <p:sp>
        <p:nvSpPr>
          <p:cNvPr id="14" name="テキスト ボックス 13">
            <a:extLst>
              <a:ext uri="{FF2B5EF4-FFF2-40B4-BE49-F238E27FC236}">
                <a16:creationId xmlns:a16="http://schemas.microsoft.com/office/drawing/2014/main" id="{886CB8D4-60DF-43BD-B513-D5DB6897F962}"/>
              </a:ext>
            </a:extLst>
          </p:cNvPr>
          <p:cNvSpPr txBox="1"/>
          <p:nvPr/>
        </p:nvSpPr>
        <p:spPr>
          <a:xfrm>
            <a:off x="199678" y="6174959"/>
            <a:ext cx="3803242"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Ⅰ-6</a:t>
            </a:r>
            <a:r>
              <a:rPr kumimoji="1" lang="ja-JP" altLang="en-US" sz="1600" dirty="0">
                <a:latin typeface="+mj-ea"/>
                <a:ea typeface="+mj-ea"/>
              </a:rPr>
              <a:t>～</a:t>
            </a:r>
            <a:r>
              <a:rPr kumimoji="1" lang="en-US" altLang="ja-JP" sz="1600" dirty="0">
                <a:latin typeface="+mj-ea"/>
                <a:ea typeface="+mj-ea"/>
              </a:rPr>
              <a:t>14</a:t>
            </a:r>
            <a:r>
              <a:rPr kumimoji="1" lang="ja-JP" altLang="en-US" sz="1600" dirty="0">
                <a:latin typeface="+mj-ea"/>
                <a:ea typeface="+mj-ea"/>
              </a:rPr>
              <a:t>（報告書</a:t>
            </a:r>
            <a:r>
              <a:rPr kumimoji="1" lang="en-US" altLang="ja-JP" sz="1600" dirty="0">
                <a:latin typeface="+mj-ea"/>
                <a:ea typeface="+mj-ea"/>
              </a:rPr>
              <a:t>P66</a:t>
            </a:r>
            <a:r>
              <a:rPr kumimoji="1" lang="ja-JP" altLang="en-US" sz="1600" dirty="0">
                <a:latin typeface="+mj-ea"/>
                <a:ea typeface="+mj-ea"/>
              </a:rPr>
              <a:t>～</a:t>
            </a:r>
            <a:r>
              <a:rPr kumimoji="1" lang="en-US" altLang="ja-JP" sz="1600" dirty="0">
                <a:latin typeface="+mj-ea"/>
                <a:ea typeface="+mj-ea"/>
              </a:rPr>
              <a:t>68</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spTree>
    <p:extLst>
      <p:ext uri="{BB962C8B-B14F-4D97-AF65-F5344CB8AC3E}">
        <p14:creationId xmlns:p14="http://schemas.microsoft.com/office/powerpoint/2010/main" val="2357477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13163" y="346075"/>
            <a:ext cx="2476500" cy="644525"/>
          </a:xfrm>
        </p:spPr>
        <p:txBody>
          <a:bodyPr/>
          <a:lstStyle/>
          <a:p>
            <a:pPr eaLnBrk="1" hangingPunct="1"/>
            <a:r>
              <a:rPr lang="ja-JP" altLang="en-US" dirty="0"/>
              <a:t>③妊娠経過</a:t>
            </a:r>
          </a:p>
        </p:txBody>
      </p:sp>
      <p:sp>
        <p:nvSpPr>
          <p:cNvPr id="27651" name="AutoShape 3"/>
          <p:cNvSpPr>
            <a:spLocks noGrp="1" noChangeArrowheads="1"/>
          </p:cNvSpPr>
          <p:nvPr>
            <p:ph idx="1"/>
          </p:nvPr>
        </p:nvSpPr>
        <p:spPr>
          <a:xfrm>
            <a:off x="495300" y="1236663"/>
            <a:ext cx="3592810" cy="4538662"/>
          </a:xfrm>
          <a:prstGeom prst="wedgeRoundRectCallout">
            <a:avLst>
              <a:gd name="adj1" fmla="val 67289"/>
              <a:gd name="adj2" fmla="val -37408"/>
              <a:gd name="adj3" fmla="val 16667"/>
            </a:avLst>
          </a:prstGeom>
          <a:solidFill>
            <a:srgbClr val="CCFFFF"/>
          </a:soli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400" dirty="0">
                <a:latin typeface="+mj-ea"/>
                <a:ea typeface="+mj-ea"/>
              </a:rPr>
              <a:t>・不妊治療の有無</a:t>
            </a:r>
          </a:p>
          <a:p>
            <a:pPr marL="257175" indent="-257175" eaLnBrk="1" hangingPunct="1">
              <a:lnSpc>
                <a:spcPct val="150000"/>
              </a:lnSpc>
              <a:buFontTx/>
              <a:buNone/>
            </a:pPr>
            <a:r>
              <a:rPr lang="ja-JP" altLang="en-US" sz="2400" dirty="0">
                <a:latin typeface="+mj-ea"/>
                <a:ea typeface="+mj-ea"/>
              </a:rPr>
              <a:t>・</a:t>
            </a:r>
            <a:r>
              <a:rPr lang="ja-JP" altLang="en-US" sz="2400" u="sng" dirty="0">
                <a:latin typeface="+mj-ea"/>
                <a:ea typeface="+mj-ea"/>
              </a:rPr>
              <a:t>妊婦健診受診状況</a:t>
            </a:r>
          </a:p>
          <a:p>
            <a:pPr marL="257175" indent="-257175" eaLnBrk="1" hangingPunct="1">
              <a:lnSpc>
                <a:spcPct val="150000"/>
              </a:lnSpc>
              <a:buFontTx/>
              <a:buNone/>
            </a:pPr>
            <a:r>
              <a:rPr lang="ja-JP" altLang="en-US" sz="2400" dirty="0">
                <a:latin typeface="+mj-ea"/>
                <a:ea typeface="+mj-ea"/>
              </a:rPr>
              <a:t>・</a:t>
            </a:r>
            <a:r>
              <a:rPr lang="ja-JP" altLang="en-US" sz="2400" u="sng" dirty="0">
                <a:latin typeface="+mj-ea"/>
                <a:ea typeface="+mj-ea"/>
              </a:rPr>
              <a:t>胎児数</a:t>
            </a:r>
          </a:p>
          <a:p>
            <a:pPr marL="257175" indent="-257175" eaLnBrk="1" hangingPunct="1">
              <a:lnSpc>
                <a:spcPct val="150000"/>
              </a:lnSpc>
              <a:buFontTx/>
              <a:buNone/>
            </a:pPr>
            <a:r>
              <a:rPr lang="ja-JP" altLang="en-US" sz="2400" dirty="0">
                <a:latin typeface="+mj-ea"/>
                <a:ea typeface="+mj-ea"/>
              </a:rPr>
              <a:t>・胎盤位置</a:t>
            </a:r>
          </a:p>
          <a:p>
            <a:pPr marL="257175" indent="-257175" eaLnBrk="1" hangingPunct="1">
              <a:lnSpc>
                <a:spcPct val="150000"/>
              </a:lnSpc>
              <a:buFontTx/>
              <a:buNone/>
            </a:pPr>
            <a:r>
              <a:rPr lang="ja-JP" altLang="en-US" sz="2400" dirty="0">
                <a:latin typeface="+mj-ea"/>
                <a:ea typeface="+mj-ea"/>
              </a:rPr>
              <a:t>・羊水量異常</a:t>
            </a:r>
          </a:p>
          <a:p>
            <a:pPr marL="257175" indent="-257175" eaLnBrk="1" hangingPunct="1">
              <a:lnSpc>
                <a:spcPct val="150000"/>
              </a:lnSpc>
              <a:buFontTx/>
              <a:buNone/>
            </a:pPr>
            <a:r>
              <a:rPr lang="ja-JP" altLang="en-US" sz="2400" dirty="0">
                <a:latin typeface="+mj-ea"/>
                <a:ea typeface="+mj-ea"/>
              </a:rPr>
              <a:t>・産科合併症</a:t>
            </a:r>
          </a:p>
        </p:txBody>
      </p:sp>
      <p:sp>
        <p:nvSpPr>
          <p:cNvPr id="27683" name="Rectangle 105"/>
          <p:cNvSpPr>
            <a:spLocks noChangeArrowheads="1"/>
          </p:cNvSpPr>
          <p:nvPr/>
        </p:nvSpPr>
        <p:spPr bwMode="auto">
          <a:xfrm>
            <a:off x="4705350" y="3574318"/>
            <a:ext cx="25747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Ⅰ-17 </a:t>
            </a:r>
            <a:r>
              <a:rPr lang="ja-JP" altLang="en-US" sz="2000" dirty="0">
                <a:latin typeface="+mj-ea"/>
                <a:ea typeface="+mj-ea"/>
              </a:rPr>
              <a:t>胎児数＞</a:t>
            </a:r>
          </a:p>
        </p:txBody>
      </p:sp>
      <p:sp>
        <p:nvSpPr>
          <p:cNvPr id="27684" name="Rectangle 293"/>
          <p:cNvSpPr>
            <a:spLocks noChangeArrowheads="1"/>
          </p:cNvSpPr>
          <p:nvPr/>
        </p:nvSpPr>
        <p:spPr bwMode="auto">
          <a:xfrm>
            <a:off x="4705350" y="1083483"/>
            <a:ext cx="38571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Ⅰ-16 </a:t>
            </a:r>
            <a:r>
              <a:rPr lang="ja-JP" altLang="en-US" sz="2000" dirty="0">
                <a:latin typeface="+mj-ea"/>
                <a:ea typeface="+mj-ea"/>
              </a:rPr>
              <a:t>妊婦健診受診状況＞</a:t>
            </a:r>
          </a:p>
        </p:txBody>
      </p:sp>
      <p:sp>
        <p:nvSpPr>
          <p:cNvPr id="2" name="スライド番号プレースホルダー 1">
            <a:extLst>
              <a:ext uri="{FF2B5EF4-FFF2-40B4-BE49-F238E27FC236}">
                <a16:creationId xmlns:a16="http://schemas.microsoft.com/office/drawing/2014/main" id="{17954F3D-5B63-40B8-8357-EC4738C81B6D}"/>
              </a:ext>
            </a:extLst>
          </p:cNvPr>
          <p:cNvSpPr>
            <a:spLocks noGrp="1"/>
          </p:cNvSpPr>
          <p:nvPr>
            <p:ph type="sldNum" sz="quarter" idx="12"/>
          </p:nvPr>
        </p:nvSpPr>
        <p:spPr/>
        <p:txBody>
          <a:bodyPr/>
          <a:lstStyle/>
          <a:p>
            <a:pPr>
              <a:defRPr/>
            </a:pPr>
            <a:fld id="{930F64EC-FE0A-4460-B896-894E0E1B6F85}" type="slidenum">
              <a:rPr lang="ja-JP" altLang="en-US" smtClean="0"/>
              <a:pPr>
                <a:defRPr/>
              </a:pPr>
              <a:t>78</a:t>
            </a:fld>
            <a:endParaRPr lang="en-US" altLang="ja-JP" dirty="0"/>
          </a:p>
        </p:txBody>
      </p:sp>
      <p:pic>
        <p:nvPicPr>
          <p:cNvPr id="4" name="図 3">
            <a:extLst>
              <a:ext uri="{FF2B5EF4-FFF2-40B4-BE49-F238E27FC236}">
                <a16:creationId xmlns:a16="http://schemas.microsoft.com/office/drawing/2014/main" id="{22B9DCB1-29C9-4201-B88A-AEBAC3758B33}"/>
              </a:ext>
            </a:extLst>
          </p:cNvPr>
          <p:cNvPicPr>
            <a:picLocks noChangeAspect="1"/>
          </p:cNvPicPr>
          <p:nvPr/>
        </p:nvPicPr>
        <p:blipFill>
          <a:blip r:embed="rId3"/>
          <a:stretch>
            <a:fillRect/>
          </a:stretch>
        </p:blipFill>
        <p:spPr>
          <a:xfrm>
            <a:off x="4931838" y="1518982"/>
            <a:ext cx="3592810" cy="1970371"/>
          </a:xfrm>
          <a:prstGeom prst="rect">
            <a:avLst/>
          </a:prstGeom>
          <a:solidFill>
            <a:schemeClr val="bg1"/>
          </a:solidFill>
        </p:spPr>
      </p:pic>
      <p:pic>
        <p:nvPicPr>
          <p:cNvPr id="7" name="図 6">
            <a:extLst>
              <a:ext uri="{FF2B5EF4-FFF2-40B4-BE49-F238E27FC236}">
                <a16:creationId xmlns:a16="http://schemas.microsoft.com/office/drawing/2014/main" id="{C50AF0D2-D39B-455E-A7A0-29FB0D629864}"/>
              </a:ext>
            </a:extLst>
          </p:cNvPr>
          <p:cNvPicPr>
            <a:picLocks noChangeAspect="1"/>
          </p:cNvPicPr>
          <p:nvPr/>
        </p:nvPicPr>
        <p:blipFill>
          <a:blip r:embed="rId4"/>
          <a:stretch>
            <a:fillRect/>
          </a:stretch>
        </p:blipFill>
        <p:spPr>
          <a:xfrm>
            <a:off x="4931838" y="3974428"/>
            <a:ext cx="4049432" cy="2452690"/>
          </a:xfrm>
          <a:prstGeom prst="rect">
            <a:avLst/>
          </a:prstGeom>
          <a:solidFill>
            <a:schemeClr val="bg1"/>
          </a:solidFill>
        </p:spPr>
      </p:pic>
      <p:sp>
        <p:nvSpPr>
          <p:cNvPr id="13" name="Rectangle 57">
            <a:extLst>
              <a:ext uri="{FF2B5EF4-FFF2-40B4-BE49-F238E27FC236}">
                <a16:creationId xmlns:a16="http://schemas.microsoft.com/office/drawing/2014/main" id="{7EC4DBE4-6D73-4FD4-90ED-3D41AE8C8F7F}"/>
              </a:ext>
            </a:extLst>
          </p:cNvPr>
          <p:cNvSpPr>
            <a:spLocks noChangeArrowheads="1"/>
          </p:cNvSpPr>
          <p:nvPr/>
        </p:nvSpPr>
        <p:spPr bwMode="auto">
          <a:xfrm>
            <a:off x="5341379" y="6427118"/>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68</a:t>
            </a:r>
            <a:r>
              <a:rPr lang="ja-JP" altLang="en-US" sz="900" dirty="0">
                <a:latin typeface="+mj-ea"/>
                <a:ea typeface="+mj-ea"/>
              </a:rPr>
              <a:t>・</a:t>
            </a:r>
            <a:r>
              <a:rPr lang="en-US" altLang="ja-JP" sz="900" dirty="0">
                <a:latin typeface="+mj-ea"/>
                <a:ea typeface="+mj-ea"/>
              </a:rPr>
              <a:t>69</a:t>
            </a:r>
            <a:r>
              <a:rPr lang="ja-JP" altLang="en-US" sz="900" dirty="0">
                <a:latin typeface="+mj-ea"/>
                <a:ea typeface="+mj-ea"/>
              </a:rPr>
              <a:t>参照</a:t>
            </a:r>
          </a:p>
        </p:txBody>
      </p:sp>
      <p:sp>
        <p:nvSpPr>
          <p:cNvPr id="10" name="テキスト ボックス 9">
            <a:extLst>
              <a:ext uri="{FF2B5EF4-FFF2-40B4-BE49-F238E27FC236}">
                <a16:creationId xmlns:a16="http://schemas.microsoft.com/office/drawing/2014/main" id="{B1835CFD-E1AB-4483-AE59-08FDEB35E774}"/>
              </a:ext>
            </a:extLst>
          </p:cNvPr>
          <p:cNvSpPr txBox="1"/>
          <p:nvPr/>
        </p:nvSpPr>
        <p:spPr>
          <a:xfrm>
            <a:off x="343950" y="5852111"/>
            <a:ext cx="3895510"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Ⅰ-15</a:t>
            </a:r>
            <a:r>
              <a:rPr kumimoji="1" lang="ja-JP" altLang="en-US" sz="1600" dirty="0">
                <a:latin typeface="+mj-ea"/>
                <a:ea typeface="+mj-ea"/>
              </a:rPr>
              <a:t>～</a:t>
            </a:r>
            <a:r>
              <a:rPr kumimoji="1" lang="en-US" altLang="ja-JP" sz="1600" dirty="0">
                <a:latin typeface="+mj-ea"/>
                <a:ea typeface="+mj-ea"/>
              </a:rPr>
              <a:t>20</a:t>
            </a:r>
            <a:r>
              <a:rPr kumimoji="1" lang="ja-JP" altLang="en-US" sz="1600" dirty="0">
                <a:latin typeface="+mj-ea"/>
                <a:ea typeface="+mj-ea"/>
              </a:rPr>
              <a:t>（報告書</a:t>
            </a:r>
            <a:r>
              <a:rPr kumimoji="1" lang="en-US" altLang="ja-JP" sz="1600" dirty="0">
                <a:latin typeface="+mj-ea"/>
                <a:ea typeface="+mj-ea"/>
              </a:rPr>
              <a:t>P68</a:t>
            </a:r>
            <a:r>
              <a:rPr kumimoji="1" lang="ja-JP" altLang="en-US" sz="1600" dirty="0">
                <a:latin typeface="+mj-ea"/>
                <a:ea typeface="+mj-ea"/>
              </a:rPr>
              <a:t>～</a:t>
            </a:r>
            <a:r>
              <a:rPr kumimoji="1" lang="en-US" altLang="ja-JP" sz="1600" dirty="0">
                <a:latin typeface="+mj-ea"/>
                <a:ea typeface="+mj-ea"/>
              </a:rPr>
              <a:t>69</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spTree>
    <p:extLst>
      <p:ext uri="{BB962C8B-B14F-4D97-AF65-F5344CB8AC3E}">
        <p14:creationId xmlns:p14="http://schemas.microsoft.com/office/powerpoint/2010/main" val="398434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327150" y="333375"/>
            <a:ext cx="75136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58" tIns="44229" rIns="88458" bIns="44229"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chemeClr val="tx2"/>
                </a:solidFill>
                <a:latin typeface="HG丸ｺﾞｼｯｸM-PRO" panose="020F0600000000000000" pitchFamily="50" charset="-128"/>
                <a:ea typeface="HG丸ｺﾞｼｯｸM-PRO" panose="020F0600000000000000" pitchFamily="50" charset="-128"/>
              </a:rPr>
              <a:t>再発防止に関する分析の流れ</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7</a:t>
            </a:fld>
            <a:endParaRPr lang="en-US" altLang="ja-JP" dirty="0"/>
          </a:p>
        </p:txBody>
      </p:sp>
      <p:grpSp>
        <p:nvGrpSpPr>
          <p:cNvPr id="26" name="グループ化 25">
            <a:extLst>
              <a:ext uri="{FF2B5EF4-FFF2-40B4-BE49-F238E27FC236}">
                <a16:creationId xmlns:a16="http://schemas.microsoft.com/office/drawing/2014/main" id="{557C9A5F-A49F-45BD-8347-CAD3BF177DB5}"/>
              </a:ext>
            </a:extLst>
          </p:cNvPr>
          <p:cNvGrpSpPr/>
          <p:nvPr/>
        </p:nvGrpSpPr>
        <p:grpSpPr>
          <a:xfrm>
            <a:off x="271686" y="1230313"/>
            <a:ext cx="9354321" cy="5254624"/>
            <a:chOff x="334963" y="1230313"/>
            <a:chExt cx="9354321" cy="5254624"/>
          </a:xfrm>
        </p:grpSpPr>
        <p:sp>
          <p:nvSpPr>
            <p:cNvPr id="27" name="AutoShape 4">
              <a:extLst>
                <a:ext uri="{FF2B5EF4-FFF2-40B4-BE49-F238E27FC236}">
                  <a16:creationId xmlns:a16="http://schemas.microsoft.com/office/drawing/2014/main" id="{301E65D5-E56C-4830-8263-28E358D023DA}"/>
                </a:ext>
              </a:extLst>
            </p:cNvPr>
            <p:cNvSpPr>
              <a:spLocks noChangeArrowheads="1"/>
            </p:cNvSpPr>
            <p:nvPr/>
          </p:nvSpPr>
          <p:spPr bwMode="auto">
            <a:xfrm>
              <a:off x="334963" y="1230313"/>
              <a:ext cx="8809037" cy="381990"/>
            </a:xfrm>
            <a:prstGeom prst="roundRect">
              <a:avLst>
                <a:gd name="adj" fmla="val 50000"/>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t>分析のイメージ</a:t>
              </a:r>
            </a:p>
          </p:txBody>
        </p:sp>
        <p:sp>
          <p:nvSpPr>
            <p:cNvPr id="28" name="AutoShape 5">
              <a:extLst>
                <a:ext uri="{FF2B5EF4-FFF2-40B4-BE49-F238E27FC236}">
                  <a16:creationId xmlns:a16="http://schemas.microsoft.com/office/drawing/2014/main" id="{26715B0B-7A4B-4971-A437-C0CD1E42E85D}"/>
                </a:ext>
              </a:extLst>
            </p:cNvPr>
            <p:cNvSpPr>
              <a:spLocks noChangeArrowheads="1"/>
            </p:cNvSpPr>
            <p:nvPr/>
          </p:nvSpPr>
          <p:spPr bwMode="auto">
            <a:xfrm>
              <a:off x="8255843" y="1892259"/>
              <a:ext cx="790672" cy="1758834"/>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eaVert"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ＭＳ Ｐゴシック" panose="020B0600070205080204" pitchFamily="50" charset="-128"/>
                </a:rPr>
                <a:t>　</a:t>
              </a:r>
              <a:r>
                <a:rPr lang="ja-JP" altLang="en-US" sz="1600" dirty="0">
                  <a:latin typeface="+mj-ea"/>
                  <a:ea typeface="+mj-ea"/>
                </a:rPr>
                <a:t>再発防止に関する</a:t>
              </a:r>
            </a:p>
            <a:p>
              <a:pPr algn="ctr" eaLnBrk="1" hangingPunct="1">
                <a:spcBef>
                  <a:spcPct val="0"/>
                </a:spcBef>
                <a:buFontTx/>
                <a:buNone/>
              </a:pPr>
              <a:r>
                <a:rPr lang="ja-JP" altLang="en-US" sz="1600" dirty="0">
                  <a:latin typeface="+mj-ea"/>
                  <a:ea typeface="+mj-ea"/>
                </a:rPr>
                <a:t>報告書</a:t>
              </a:r>
            </a:p>
          </p:txBody>
        </p:sp>
        <p:sp>
          <p:nvSpPr>
            <p:cNvPr id="29" name="AutoShape 6">
              <a:extLst>
                <a:ext uri="{FF2B5EF4-FFF2-40B4-BE49-F238E27FC236}">
                  <a16:creationId xmlns:a16="http://schemas.microsoft.com/office/drawing/2014/main" id="{F6EA5372-6C88-480A-805F-18CC8C8ECD7F}"/>
                </a:ext>
              </a:extLst>
            </p:cNvPr>
            <p:cNvSpPr>
              <a:spLocks noChangeArrowheads="1"/>
            </p:cNvSpPr>
            <p:nvPr/>
          </p:nvSpPr>
          <p:spPr bwMode="auto">
            <a:xfrm rot="5400000">
              <a:off x="3933011" y="2120670"/>
              <a:ext cx="572985" cy="145593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30" name="Documents">
              <a:extLst>
                <a:ext uri="{FF2B5EF4-FFF2-40B4-BE49-F238E27FC236}">
                  <a16:creationId xmlns:a16="http://schemas.microsoft.com/office/drawing/2014/main" id="{4E81A7D4-4923-49BB-A4A6-DC4E0C77B23F}"/>
                </a:ext>
              </a:extLst>
            </p:cNvPr>
            <p:cNvSpPr>
              <a:spLocks noEditPoints="1" noChangeArrowheads="1"/>
            </p:cNvSpPr>
            <p:nvPr/>
          </p:nvSpPr>
          <p:spPr bwMode="auto">
            <a:xfrm>
              <a:off x="3859408" y="1920346"/>
              <a:ext cx="734786" cy="17307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eaVert"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500" dirty="0"/>
                <a:t>　　</a:t>
              </a:r>
              <a:r>
                <a:rPr lang="ja-JP" altLang="en-US" sz="1500" dirty="0">
                  <a:latin typeface="+mj-ea"/>
                  <a:ea typeface="+mj-ea"/>
                </a:rPr>
                <a:t>原因分析報告書</a:t>
              </a:r>
            </a:p>
          </p:txBody>
        </p:sp>
        <p:sp>
          <p:nvSpPr>
            <p:cNvPr id="31" name="AutoShape 8">
              <a:extLst>
                <a:ext uri="{FF2B5EF4-FFF2-40B4-BE49-F238E27FC236}">
                  <a16:creationId xmlns:a16="http://schemas.microsoft.com/office/drawing/2014/main" id="{DF9AD1BB-A96E-467B-B5FD-77C01C458BCD}"/>
                </a:ext>
              </a:extLst>
            </p:cNvPr>
            <p:cNvSpPr>
              <a:spLocks noChangeArrowheads="1"/>
            </p:cNvSpPr>
            <p:nvPr/>
          </p:nvSpPr>
          <p:spPr bwMode="auto">
            <a:xfrm rot="5400000">
              <a:off x="7808125" y="2628790"/>
              <a:ext cx="509791" cy="37369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32" name="AutoShape 9">
              <a:extLst>
                <a:ext uri="{FF2B5EF4-FFF2-40B4-BE49-F238E27FC236}">
                  <a16:creationId xmlns:a16="http://schemas.microsoft.com/office/drawing/2014/main" id="{31893E16-7984-4C0C-B6EA-2E701A121E9A}"/>
                </a:ext>
              </a:extLst>
            </p:cNvPr>
            <p:cNvSpPr>
              <a:spLocks noChangeArrowheads="1"/>
            </p:cNvSpPr>
            <p:nvPr/>
          </p:nvSpPr>
          <p:spPr bwMode="auto">
            <a:xfrm>
              <a:off x="4840418" y="1907707"/>
              <a:ext cx="3121397" cy="1706722"/>
            </a:xfrm>
            <a:prstGeom prst="roundRect">
              <a:avLst>
                <a:gd name="adj" fmla="val 21176"/>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latin typeface="HG丸ｺﾞｼｯｸM-PRO" panose="020F0600000000000000" pitchFamily="50" charset="-128"/>
                <a:ea typeface="HG丸ｺﾞｼｯｸM-PRO" panose="020F0600000000000000" pitchFamily="50" charset="-128"/>
              </a:endParaRPr>
            </a:p>
          </p:txBody>
        </p:sp>
        <p:sp>
          <p:nvSpPr>
            <p:cNvPr id="33" name="AutoShape 10">
              <a:extLst>
                <a:ext uri="{FF2B5EF4-FFF2-40B4-BE49-F238E27FC236}">
                  <a16:creationId xmlns:a16="http://schemas.microsoft.com/office/drawing/2014/main" id="{447477EE-C4DD-431D-9792-63F39114F4DA}"/>
                </a:ext>
              </a:extLst>
            </p:cNvPr>
            <p:cNvSpPr>
              <a:spLocks noChangeArrowheads="1"/>
            </p:cNvSpPr>
            <p:nvPr/>
          </p:nvSpPr>
          <p:spPr bwMode="auto">
            <a:xfrm>
              <a:off x="4942885" y="1879619"/>
              <a:ext cx="2916464"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chemeClr val="bg1"/>
                  </a:solidFill>
                  <a:ea typeface="ＭＳ ゴシック" panose="020B0609070205080204" pitchFamily="49" charset="-128"/>
                </a:rPr>
                <a:t>再発防止委員会</a:t>
              </a:r>
            </a:p>
          </p:txBody>
        </p:sp>
        <p:sp>
          <p:nvSpPr>
            <p:cNvPr id="34" name="Text Box 11">
              <a:extLst>
                <a:ext uri="{FF2B5EF4-FFF2-40B4-BE49-F238E27FC236}">
                  <a16:creationId xmlns:a16="http://schemas.microsoft.com/office/drawing/2014/main" id="{E6F736A3-65BE-45B0-A4FA-EF9C1D8C92C2}"/>
                </a:ext>
              </a:extLst>
            </p:cNvPr>
            <p:cNvSpPr txBox="1">
              <a:spLocks noChangeArrowheads="1"/>
            </p:cNvSpPr>
            <p:nvPr/>
          </p:nvSpPr>
          <p:spPr bwMode="auto">
            <a:xfrm>
              <a:off x="4965825" y="2211052"/>
              <a:ext cx="2844585" cy="4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90000"/>
                </a:lnSpc>
                <a:spcBef>
                  <a:spcPct val="0"/>
                </a:spcBef>
                <a:buFontTx/>
                <a:buNone/>
              </a:pPr>
              <a:r>
                <a:rPr lang="ja-JP" altLang="en-US" sz="1600">
                  <a:latin typeface="HG丸ｺﾞｼｯｸM-PRO" panose="020F0600000000000000" pitchFamily="50" charset="-128"/>
                  <a:ea typeface="HG丸ｺﾞｼｯｸM-PRO" panose="020F0600000000000000" pitchFamily="50" charset="-128"/>
                </a:rPr>
                <a:t>＜集積された事例の分析＞</a:t>
              </a:r>
            </a:p>
          </p:txBody>
        </p:sp>
        <p:sp>
          <p:nvSpPr>
            <p:cNvPr id="35" name="Text Box 12">
              <a:extLst>
                <a:ext uri="{FF2B5EF4-FFF2-40B4-BE49-F238E27FC236}">
                  <a16:creationId xmlns:a16="http://schemas.microsoft.com/office/drawing/2014/main" id="{D1B074B4-61A2-4EC7-9FEF-AB101679854F}"/>
                </a:ext>
              </a:extLst>
            </p:cNvPr>
            <p:cNvSpPr txBox="1">
              <a:spLocks noChangeArrowheads="1"/>
            </p:cNvSpPr>
            <p:nvPr/>
          </p:nvSpPr>
          <p:spPr bwMode="auto">
            <a:xfrm>
              <a:off x="5040762" y="2693658"/>
              <a:ext cx="2957757" cy="5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u="sng" dirty="0">
                  <a:ea typeface="HG丸ｺﾞｼｯｸM-PRO" panose="020F0600000000000000" pitchFamily="50" charset="-128"/>
                </a:rPr>
                <a:t>複数の事例の分析から見えてきた知見などによる</a:t>
              </a:r>
            </a:p>
          </p:txBody>
        </p:sp>
        <p:sp>
          <p:nvSpPr>
            <p:cNvPr id="36" name="AutoShape 13">
              <a:extLst>
                <a:ext uri="{FF2B5EF4-FFF2-40B4-BE49-F238E27FC236}">
                  <a16:creationId xmlns:a16="http://schemas.microsoft.com/office/drawing/2014/main" id="{32B3D7E1-B734-4FD8-B4B9-9215C800F4E9}"/>
                </a:ext>
              </a:extLst>
            </p:cNvPr>
            <p:cNvSpPr>
              <a:spLocks noChangeArrowheads="1"/>
            </p:cNvSpPr>
            <p:nvPr/>
          </p:nvSpPr>
          <p:spPr bwMode="auto">
            <a:xfrm>
              <a:off x="440488" y="1945625"/>
              <a:ext cx="3130573" cy="1705468"/>
            </a:xfrm>
            <a:prstGeom prst="roundRect">
              <a:avLst>
                <a:gd name="adj" fmla="val 16667"/>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dirty="0">
                <a:latin typeface="HG丸ｺﾞｼｯｸM-PRO" panose="020F0600000000000000" pitchFamily="50" charset="-128"/>
                <a:ea typeface="HG丸ｺﾞｼｯｸM-PRO" panose="020F0600000000000000" pitchFamily="50" charset="-128"/>
              </a:endParaRPr>
            </a:p>
          </p:txBody>
        </p:sp>
        <p:sp>
          <p:nvSpPr>
            <p:cNvPr id="37" name="AutoShape 14">
              <a:extLst>
                <a:ext uri="{FF2B5EF4-FFF2-40B4-BE49-F238E27FC236}">
                  <a16:creationId xmlns:a16="http://schemas.microsoft.com/office/drawing/2014/main" id="{2A916949-181D-4388-9310-80A9469D7CFE}"/>
                </a:ext>
              </a:extLst>
            </p:cNvPr>
            <p:cNvSpPr>
              <a:spLocks noChangeArrowheads="1"/>
            </p:cNvSpPr>
            <p:nvPr/>
          </p:nvSpPr>
          <p:spPr bwMode="auto">
            <a:xfrm>
              <a:off x="542954" y="1879619"/>
              <a:ext cx="2914935"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chemeClr val="bg1"/>
                  </a:solidFill>
                  <a:ea typeface="ＭＳ ゴシック" panose="020B0609070205080204" pitchFamily="49" charset="-128"/>
                </a:rPr>
                <a:t>原因分析委員会</a:t>
              </a:r>
            </a:p>
          </p:txBody>
        </p:sp>
        <p:sp>
          <p:nvSpPr>
            <p:cNvPr id="38" name="Text Box 15">
              <a:extLst>
                <a:ext uri="{FF2B5EF4-FFF2-40B4-BE49-F238E27FC236}">
                  <a16:creationId xmlns:a16="http://schemas.microsoft.com/office/drawing/2014/main" id="{0809774C-CB5A-463A-9CF1-6AAEBFBA6826}"/>
                </a:ext>
              </a:extLst>
            </p:cNvPr>
            <p:cNvSpPr txBox="1">
              <a:spLocks noChangeArrowheads="1"/>
            </p:cNvSpPr>
            <p:nvPr/>
          </p:nvSpPr>
          <p:spPr bwMode="auto">
            <a:xfrm>
              <a:off x="680595" y="2352894"/>
              <a:ext cx="2636594" cy="30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＜個々の事例の分析＞</a:t>
              </a:r>
            </a:p>
          </p:txBody>
        </p:sp>
        <p:sp>
          <p:nvSpPr>
            <p:cNvPr id="39" name="Text Box 16">
              <a:extLst>
                <a:ext uri="{FF2B5EF4-FFF2-40B4-BE49-F238E27FC236}">
                  <a16:creationId xmlns:a16="http://schemas.microsoft.com/office/drawing/2014/main" id="{2B31A773-9825-4FE7-9514-E914D82EC7C5}"/>
                </a:ext>
              </a:extLst>
            </p:cNvPr>
            <p:cNvSpPr txBox="1">
              <a:spLocks noChangeArrowheads="1"/>
            </p:cNvSpPr>
            <p:nvPr/>
          </p:nvSpPr>
          <p:spPr bwMode="auto">
            <a:xfrm>
              <a:off x="937568" y="2812125"/>
              <a:ext cx="2566244" cy="3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u="sng" dirty="0">
                  <a:ea typeface="HG丸ｺﾞｼｯｸM-PRO" panose="020F0600000000000000" pitchFamily="50" charset="-128"/>
                </a:rPr>
                <a:t>医学的な観点による</a:t>
              </a:r>
            </a:p>
          </p:txBody>
        </p:sp>
        <p:sp>
          <p:nvSpPr>
            <p:cNvPr id="40" name="AutoShape 7">
              <a:extLst>
                <a:ext uri="{FF2B5EF4-FFF2-40B4-BE49-F238E27FC236}">
                  <a16:creationId xmlns:a16="http://schemas.microsoft.com/office/drawing/2014/main" id="{BDEFF91A-415E-43C5-B1B3-D30AAF5750DA}"/>
                </a:ext>
              </a:extLst>
            </p:cNvPr>
            <p:cNvSpPr>
              <a:spLocks noChangeArrowheads="1"/>
            </p:cNvSpPr>
            <p:nvPr/>
          </p:nvSpPr>
          <p:spPr bwMode="auto">
            <a:xfrm>
              <a:off x="6232889" y="4714696"/>
              <a:ext cx="3456395" cy="1770241"/>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国民、分娩機関、関係学会、</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行政機関等に提供</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・ホームページでの公表</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・報告書の配布</a:t>
              </a:r>
            </a:p>
          </p:txBody>
        </p:sp>
        <p:sp>
          <p:nvSpPr>
            <p:cNvPr id="41" name="AutoShape 18">
              <a:extLst>
                <a:ext uri="{FF2B5EF4-FFF2-40B4-BE49-F238E27FC236}">
                  <a16:creationId xmlns:a16="http://schemas.microsoft.com/office/drawing/2014/main" id="{7AF34DEC-8D05-4013-AF5E-51979EF812B7}"/>
                </a:ext>
              </a:extLst>
            </p:cNvPr>
            <p:cNvSpPr>
              <a:spLocks noChangeArrowheads="1"/>
            </p:cNvSpPr>
            <p:nvPr/>
          </p:nvSpPr>
          <p:spPr bwMode="auto">
            <a:xfrm>
              <a:off x="3629176"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42" name="AutoShape 19">
              <a:extLst>
                <a:ext uri="{FF2B5EF4-FFF2-40B4-BE49-F238E27FC236}">
                  <a16:creationId xmlns:a16="http://schemas.microsoft.com/office/drawing/2014/main" id="{732A2888-6701-4F90-BCAD-A1D44CB95287}"/>
                </a:ext>
              </a:extLst>
            </p:cNvPr>
            <p:cNvSpPr>
              <a:spLocks noChangeArrowheads="1"/>
            </p:cNvSpPr>
            <p:nvPr/>
          </p:nvSpPr>
          <p:spPr bwMode="auto">
            <a:xfrm>
              <a:off x="8061223"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43" name="Rectangle 20">
              <a:extLst>
                <a:ext uri="{FF2B5EF4-FFF2-40B4-BE49-F238E27FC236}">
                  <a16:creationId xmlns:a16="http://schemas.microsoft.com/office/drawing/2014/main" id="{D14237EC-B88A-4580-97F6-2CB78DE046EB}"/>
                </a:ext>
              </a:extLst>
            </p:cNvPr>
            <p:cNvSpPr>
              <a:spLocks noChangeArrowheads="1"/>
            </p:cNvSpPr>
            <p:nvPr/>
          </p:nvSpPr>
          <p:spPr bwMode="auto">
            <a:xfrm>
              <a:off x="6868332" y="3716340"/>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ea typeface="HG丸ｺﾞｼｯｸM-PRO" panose="020F0600000000000000" pitchFamily="50" charset="-128"/>
                </a:rPr>
                <a:t>複数の事例の分析から</a:t>
              </a:r>
            </a:p>
            <a:p>
              <a:pPr algn="ctr" eaLnBrk="1" hangingPunct="1">
                <a:spcBef>
                  <a:spcPct val="0"/>
                </a:spcBef>
                <a:buFontTx/>
                <a:buNone/>
              </a:pPr>
              <a:r>
                <a:rPr lang="ja-JP" altLang="en-US" sz="1600">
                  <a:ea typeface="HG丸ｺﾞｼｯｸM-PRO" panose="020F0600000000000000" pitchFamily="50" charset="-128"/>
                </a:rPr>
                <a:t>再発防止策等を提言</a:t>
              </a:r>
            </a:p>
          </p:txBody>
        </p:sp>
        <p:sp>
          <p:nvSpPr>
            <p:cNvPr id="44" name="Rectangle 21">
              <a:extLst>
                <a:ext uri="{FF2B5EF4-FFF2-40B4-BE49-F238E27FC236}">
                  <a16:creationId xmlns:a16="http://schemas.microsoft.com/office/drawing/2014/main" id="{4D670CEE-4D2F-4A22-AC41-1FF92B4CD4BF}"/>
                </a:ext>
              </a:extLst>
            </p:cNvPr>
            <p:cNvSpPr>
              <a:spLocks noChangeArrowheads="1"/>
            </p:cNvSpPr>
            <p:nvPr/>
          </p:nvSpPr>
          <p:spPr bwMode="auto">
            <a:xfrm>
              <a:off x="3144373" y="3714936"/>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ea typeface="HG丸ｺﾞｼｯｸM-PRO" panose="020F0600000000000000" pitchFamily="50" charset="-128"/>
                </a:rPr>
                <a:t>個々の事例の分析から</a:t>
              </a:r>
            </a:p>
            <a:p>
              <a:pPr algn="ctr" eaLnBrk="1" hangingPunct="1">
                <a:spcBef>
                  <a:spcPct val="0"/>
                </a:spcBef>
                <a:buFontTx/>
                <a:buNone/>
              </a:pPr>
              <a:r>
                <a:rPr lang="ja-JP" altLang="en-US" sz="1600" dirty="0">
                  <a:ea typeface="HG丸ｺﾞｼｯｸM-PRO" panose="020F0600000000000000" pitchFamily="50" charset="-128"/>
                </a:rPr>
                <a:t>再発防止策等を提言</a:t>
              </a:r>
            </a:p>
          </p:txBody>
        </p:sp>
        <p:sp>
          <p:nvSpPr>
            <p:cNvPr id="45" name="AutoShape 7">
              <a:extLst>
                <a:ext uri="{FF2B5EF4-FFF2-40B4-BE49-F238E27FC236}">
                  <a16:creationId xmlns:a16="http://schemas.microsoft.com/office/drawing/2014/main" id="{5B1C339A-480D-4A5E-8490-F7EEBDE05FAF}"/>
                </a:ext>
              </a:extLst>
            </p:cNvPr>
            <p:cNvSpPr>
              <a:spLocks noChangeArrowheads="1"/>
            </p:cNvSpPr>
            <p:nvPr/>
          </p:nvSpPr>
          <p:spPr bwMode="auto">
            <a:xfrm>
              <a:off x="746441" y="4695784"/>
              <a:ext cx="5141496" cy="1789153"/>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報告書：児・家族および当該分娩機関に送付</a:t>
              </a:r>
            </a:p>
            <a:p>
              <a:pPr eaLnBrk="1" hangingPunct="1">
                <a:lnSpc>
                  <a:spcPct val="120000"/>
                </a:lnSpc>
                <a:spcBef>
                  <a:spcPct val="0"/>
                </a:spcBef>
                <a:buFontTx/>
                <a:buNone/>
              </a:pPr>
              <a:r>
                <a:rPr lang="ja-JP" altLang="en-US" sz="1400" b="1" dirty="0">
                  <a:solidFill>
                    <a:schemeClr val="tx2"/>
                  </a:solidFill>
                  <a:ea typeface="HG丸ｺﾞｼｯｸM-PRO" panose="020F0600000000000000" pitchFamily="50" charset="-128"/>
                </a:rPr>
                <a:t>要約版：ホームページでの公表</a:t>
              </a:r>
              <a:endParaRPr lang="ja-JP" altLang="en-US" sz="1200" b="1" dirty="0">
                <a:solidFill>
                  <a:schemeClr val="tx2"/>
                </a:solidFill>
                <a:ea typeface="HG丸ｺﾞｼｯｸM-PRO" panose="020F0600000000000000" pitchFamily="50" charset="-128"/>
              </a:endParaRPr>
            </a:p>
            <a:p>
              <a:pPr eaLnBrk="1" hangingPunct="1">
                <a:lnSpc>
                  <a:spcPct val="120000"/>
                </a:lnSpc>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全文版（マスキング版）：</a:t>
              </a:r>
              <a:endParaRPr lang="en-US" altLang="ja-JP" sz="14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　　　　「産科医療の質の向上に資すると考える研究目的での</a:t>
              </a:r>
              <a:endParaRPr lang="en-US" altLang="ja-JP" sz="14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　　　　利用」のための利用申請者に開示</a:t>
              </a:r>
            </a:p>
          </p:txBody>
        </p:sp>
      </p:grpSp>
    </p:spTree>
    <p:extLst>
      <p:ext uri="{BB962C8B-B14F-4D97-AF65-F5344CB8AC3E}">
        <p14:creationId xmlns:p14="http://schemas.microsoft.com/office/powerpoint/2010/main" val="3655713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41563" y="346075"/>
            <a:ext cx="5219700" cy="644525"/>
          </a:xfrm>
        </p:spPr>
        <p:txBody>
          <a:bodyPr/>
          <a:lstStyle/>
          <a:p>
            <a:pPr eaLnBrk="1" hangingPunct="1"/>
            <a:r>
              <a:rPr lang="ja-JP" altLang="en-US" dirty="0"/>
              <a:t>④分娩経過（主な結果）</a:t>
            </a:r>
          </a:p>
        </p:txBody>
      </p:sp>
      <p:sp>
        <p:nvSpPr>
          <p:cNvPr id="28675" name="AutoShape 3"/>
          <p:cNvSpPr>
            <a:spLocks noGrp="1" noChangeArrowheads="1"/>
          </p:cNvSpPr>
          <p:nvPr>
            <p:ph idx="1"/>
          </p:nvPr>
        </p:nvSpPr>
        <p:spPr>
          <a:xfrm>
            <a:off x="167217" y="1223596"/>
            <a:ext cx="3895511" cy="4798485"/>
          </a:xfrm>
          <a:prstGeom prst="wedgeRoundRectCallout">
            <a:avLst>
              <a:gd name="adj1" fmla="val 61245"/>
              <a:gd name="adj2" fmla="val -33787"/>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100" dirty="0">
                <a:latin typeface="+mj-ea"/>
                <a:ea typeface="+mj-ea"/>
              </a:rPr>
              <a:t>・</a:t>
            </a:r>
            <a:r>
              <a:rPr lang="ja-JP" altLang="en-US" sz="2100" u="sng" dirty="0">
                <a:latin typeface="+mj-ea"/>
                <a:ea typeface="+mj-ea"/>
              </a:rPr>
              <a:t>児娩出経路</a:t>
            </a:r>
          </a:p>
          <a:p>
            <a:pPr marL="269875" indent="-269875" eaLnBrk="1" hangingPunct="1">
              <a:lnSpc>
                <a:spcPct val="130000"/>
              </a:lnSpc>
              <a:buFontTx/>
              <a:buNone/>
            </a:pPr>
            <a:r>
              <a:rPr lang="ja-JP" altLang="en-US" sz="2100" dirty="0">
                <a:latin typeface="+mj-ea"/>
                <a:ea typeface="+mj-ea"/>
              </a:rPr>
              <a:t>・臍帯脱出の有無および関連因子</a:t>
            </a:r>
          </a:p>
          <a:p>
            <a:pPr marL="269875" indent="-269875" eaLnBrk="1" hangingPunct="1">
              <a:lnSpc>
                <a:spcPct val="130000"/>
              </a:lnSpc>
              <a:buFontTx/>
              <a:buNone/>
            </a:pPr>
            <a:r>
              <a:rPr lang="ja-JP" altLang="en-US" sz="2100" dirty="0">
                <a:latin typeface="+mj-ea"/>
                <a:ea typeface="+mj-ea"/>
              </a:rPr>
              <a:t>・分娩誘発・促進の処置の方法</a:t>
            </a:r>
          </a:p>
          <a:p>
            <a:pPr marL="269875" indent="-269875" eaLnBrk="1" hangingPunct="1">
              <a:lnSpc>
                <a:spcPct val="130000"/>
              </a:lnSpc>
              <a:buFontTx/>
              <a:buNone/>
            </a:pPr>
            <a:r>
              <a:rPr lang="ja-JP" altLang="en-US" sz="2100" dirty="0">
                <a:latin typeface="+mj-ea"/>
                <a:ea typeface="+mj-ea"/>
              </a:rPr>
              <a:t>・急速遂娩決定から児娩出までの時間</a:t>
            </a:r>
          </a:p>
          <a:p>
            <a:pPr marL="269875" indent="-269875" eaLnBrk="1" hangingPunct="1">
              <a:lnSpc>
                <a:spcPct val="130000"/>
              </a:lnSpc>
              <a:buFontTx/>
              <a:buNone/>
            </a:pPr>
            <a:r>
              <a:rPr lang="ja-JP" altLang="en-US" sz="2100" dirty="0">
                <a:latin typeface="+mj-ea"/>
                <a:ea typeface="+mj-ea"/>
              </a:rPr>
              <a:t>・吸引分娩の回数</a:t>
            </a:r>
            <a:endParaRPr lang="en-US" altLang="ja-JP" sz="2100" dirty="0">
              <a:latin typeface="+mj-ea"/>
              <a:ea typeface="+mj-ea"/>
            </a:endParaRPr>
          </a:p>
          <a:p>
            <a:pPr marL="269875" indent="-269875" eaLnBrk="1" hangingPunct="1">
              <a:lnSpc>
                <a:spcPct val="130000"/>
              </a:lnSpc>
              <a:buFontTx/>
              <a:buNone/>
            </a:pPr>
            <a:r>
              <a:rPr lang="ja-JP" altLang="en-US" sz="2100" dirty="0">
                <a:latin typeface="+mj-ea"/>
                <a:ea typeface="+mj-ea"/>
              </a:rPr>
              <a:t>・鉗子分娩の回数　　　　　　など</a:t>
            </a:r>
          </a:p>
        </p:txBody>
      </p:sp>
      <p:sp>
        <p:nvSpPr>
          <p:cNvPr id="28731" name="Rectangle 526"/>
          <p:cNvSpPr>
            <a:spLocks noChangeArrowheads="1"/>
          </p:cNvSpPr>
          <p:nvPr/>
        </p:nvSpPr>
        <p:spPr bwMode="auto">
          <a:xfrm>
            <a:off x="4374777" y="1314778"/>
            <a:ext cx="3087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Ⅰ-22 </a:t>
            </a:r>
            <a:r>
              <a:rPr lang="ja-JP" altLang="en-US" sz="2000" dirty="0">
                <a:latin typeface="+mj-ea"/>
                <a:ea typeface="+mj-ea"/>
              </a:rPr>
              <a:t>児娩出経路＞</a:t>
            </a:r>
          </a:p>
        </p:txBody>
      </p:sp>
      <p:sp>
        <p:nvSpPr>
          <p:cNvPr id="2" name="スライド番号プレースホルダー 1">
            <a:extLst>
              <a:ext uri="{FF2B5EF4-FFF2-40B4-BE49-F238E27FC236}">
                <a16:creationId xmlns:a16="http://schemas.microsoft.com/office/drawing/2014/main" id="{888D0CC7-9A97-45D9-84DC-509B35E0D4ED}"/>
              </a:ext>
            </a:extLst>
          </p:cNvPr>
          <p:cNvSpPr>
            <a:spLocks noGrp="1"/>
          </p:cNvSpPr>
          <p:nvPr>
            <p:ph type="sldNum" sz="quarter" idx="12"/>
          </p:nvPr>
        </p:nvSpPr>
        <p:spPr/>
        <p:txBody>
          <a:bodyPr/>
          <a:lstStyle/>
          <a:p>
            <a:pPr>
              <a:defRPr/>
            </a:pPr>
            <a:fld id="{930F64EC-FE0A-4460-B896-894E0E1B6F85}" type="slidenum">
              <a:rPr lang="ja-JP" altLang="en-US" smtClean="0"/>
              <a:pPr>
                <a:defRPr/>
              </a:pPr>
              <a:t>79</a:t>
            </a:fld>
            <a:endParaRPr lang="en-US" altLang="ja-JP" dirty="0"/>
          </a:p>
        </p:txBody>
      </p:sp>
      <p:pic>
        <p:nvPicPr>
          <p:cNvPr id="5" name="図 4">
            <a:extLst>
              <a:ext uri="{FF2B5EF4-FFF2-40B4-BE49-F238E27FC236}">
                <a16:creationId xmlns:a16="http://schemas.microsoft.com/office/drawing/2014/main" id="{273C5B1F-D659-4670-B50E-C2DBF9435826}"/>
              </a:ext>
            </a:extLst>
          </p:cNvPr>
          <p:cNvPicPr>
            <a:picLocks noChangeAspect="1"/>
          </p:cNvPicPr>
          <p:nvPr/>
        </p:nvPicPr>
        <p:blipFill>
          <a:blip r:embed="rId3"/>
          <a:stretch>
            <a:fillRect/>
          </a:stretch>
        </p:blipFill>
        <p:spPr>
          <a:xfrm>
            <a:off x="4517288" y="1745665"/>
            <a:ext cx="4641164" cy="3268305"/>
          </a:xfrm>
          <a:prstGeom prst="rect">
            <a:avLst/>
          </a:prstGeom>
          <a:solidFill>
            <a:schemeClr val="bg1"/>
          </a:solidFill>
        </p:spPr>
      </p:pic>
      <p:sp>
        <p:nvSpPr>
          <p:cNvPr id="9" name="Rectangle 57">
            <a:extLst>
              <a:ext uri="{FF2B5EF4-FFF2-40B4-BE49-F238E27FC236}">
                <a16:creationId xmlns:a16="http://schemas.microsoft.com/office/drawing/2014/main" id="{C390D167-E455-4882-83BE-7A8EF0579017}"/>
              </a:ext>
            </a:extLst>
          </p:cNvPr>
          <p:cNvSpPr>
            <a:spLocks noChangeArrowheads="1"/>
          </p:cNvSpPr>
          <p:nvPr/>
        </p:nvSpPr>
        <p:spPr bwMode="auto">
          <a:xfrm>
            <a:off x="5841685" y="5013970"/>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70</a:t>
            </a:r>
            <a:r>
              <a:rPr lang="ja-JP" altLang="en-US" sz="900" dirty="0">
                <a:latin typeface="+mj-ea"/>
                <a:ea typeface="+mj-ea"/>
              </a:rPr>
              <a:t>参照</a:t>
            </a:r>
          </a:p>
        </p:txBody>
      </p:sp>
      <p:sp>
        <p:nvSpPr>
          <p:cNvPr id="8" name="テキスト ボックス 7">
            <a:extLst>
              <a:ext uri="{FF2B5EF4-FFF2-40B4-BE49-F238E27FC236}">
                <a16:creationId xmlns:a16="http://schemas.microsoft.com/office/drawing/2014/main" id="{970E1327-D52C-47F5-A248-3ABA4CF74637}"/>
              </a:ext>
            </a:extLst>
          </p:cNvPr>
          <p:cNvSpPr txBox="1"/>
          <p:nvPr/>
        </p:nvSpPr>
        <p:spPr>
          <a:xfrm>
            <a:off x="167218" y="6031559"/>
            <a:ext cx="3895510"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Ⅰ-21</a:t>
            </a:r>
            <a:r>
              <a:rPr kumimoji="1" lang="ja-JP" altLang="en-US" sz="1600" dirty="0">
                <a:latin typeface="+mj-ea"/>
                <a:ea typeface="+mj-ea"/>
              </a:rPr>
              <a:t>～</a:t>
            </a:r>
            <a:r>
              <a:rPr lang="en-US" altLang="ja-JP" sz="1600" dirty="0">
                <a:latin typeface="+mj-ea"/>
                <a:ea typeface="+mj-ea"/>
              </a:rPr>
              <a:t>45</a:t>
            </a:r>
            <a:r>
              <a:rPr kumimoji="1" lang="ja-JP" altLang="en-US" sz="1600" dirty="0">
                <a:latin typeface="+mj-ea"/>
                <a:ea typeface="+mj-ea"/>
              </a:rPr>
              <a:t>（報告書</a:t>
            </a:r>
            <a:r>
              <a:rPr kumimoji="1" lang="en-US" altLang="ja-JP" sz="1600" dirty="0">
                <a:latin typeface="+mj-ea"/>
                <a:ea typeface="+mj-ea"/>
              </a:rPr>
              <a:t>P70</a:t>
            </a:r>
            <a:r>
              <a:rPr kumimoji="1" lang="ja-JP" altLang="en-US" sz="1600" dirty="0">
                <a:latin typeface="+mj-ea"/>
                <a:ea typeface="+mj-ea"/>
              </a:rPr>
              <a:t>～</a:t>
            </a:r>
            <a:r>
              <a:rPr lang="en-US" altLang="ja-JP" sz="1600" dirty="0">
                <a:latin typeface="+mj-ea"/>
                <a:ea typeface="+mj-ea"/>
              </a:rPr>
              <a:t>76</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spTree>
    <p:extLst>
      <p:ext uri="{BB962C8B-B14F-4D97-AF65-F5344CB8AC3E}">
        <p14:creationId xmlns:p14="http://schemas.microsoft.com/office/powerpoint/2010/main" val="9486590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27363" y="346075"/>
            <a:ext cx="3848100" cy="644525"/>
          </a:xfrm>
        </p:spPr>
        <p:txBody>
          <a:bodyPr/>
          <a:lstStyle/>
          <a:p>
            <a:pPr eaLnBrk="1" hangingPunct="1"/>
            <a:r>
              <a:rPr lang="ja-JP" altLang="en-US" dirty="0"/>
              <a:t>⑤新生児期の経過</a:t>
            </a:r>
          </a:p>
        </p:txBody>
      </p:sp>
      <p:sp>
        <p:nvSpPr>
          <p:cNvPr id="29699" name="AutoShape 3"/>
          <p:cNvSpPr>
            <a:spLocks noGrp="1" noChangeArrowheads="1"/>
          </p:cNvSpPr>
          <p:nvPr>
            <p:ph idx="1"/>
          </p:nvPr>
        </p:nvSpPr>
        <p:spPr>
          <a:xfrm>
            <a:off x="271686" y="1431925"/>
            <a:ext cx="3682181" cy="4446141"/>
          </a:xfrm>
          <a:prstGeom prst="wedgeRoundRectCallout">
            <a:avLst>
              <a:gd name="adj1" fmla="val 57157"/>
              <a:gd name="adj2" fmla="val -34953"/>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900" dirty="0">
                <a:latin typeface="+mj-ea"/>
                <a:ea typeface="+mj-ea"/>
              </a:rPr>
              <a:t>・出生体重</a:t>
            </a:r>
          </a:p>
          <a:p>
            <a:pPr marL="269875" indent="-269875" eaLnBrk="1" hangingPunct="1">
              <a:lnSpc>
                <a:spcPct val="130000"/>
              </a:lnSpc>
              <a:buFontTx/>
              <a:buNone/>
            </a:pPr>
            <a:r>
              <a:rPr lang="ja-JP" altLang="en-US" sz="1900" dirty="0">
                <a:latin typeface="+mj-ea"/>
                <a:ea typeface="+mj-ea"/>
              </a:rPr>
              <a:t>・出生時の発育状態</a:t>
            </a:r>
          </a:p>
          <a:p>
            <a:pPr marL="269875" indent="-269875" eaLnBrk="1" hangingPunct="1">
              <a:lnSpc>
                <a:spcPct val="130000"/>
              </a:lnSpc>
              <a:buFontTx/>
              <a:buNone/>
            </a:pPr>
            <a:r>
              <a:rPr lang="ja-JP" altLang="en-US" sz="1900" dirty="0">
                <a:latin typeface="+mj-ea"/>
                <a:ea typeface="+mj-ea"/>
              </a:rPr>
              <a:t>・新生児の性別</a:t>
            </a:r>
          </a:p>
          <a:p>
            <a:pPr marL="269875" indent="-269875" eaLnBrk="1" hangingPunct="1">
              <a:lnSpc>
                <a:spcPct val="130000"/>
              </a:lnSpc>
              <a:buFontTx/>
              <a:buNone/>
            </a:pPr>
            <a:r>
              <a:rPr lang="ja-JP" altLang="en-US" sz="1900" dirty="0">
                <a:latin typeface="+mj-ea"/>
                <a:ea typeface="+mj-ea"/>
              </a:rPr>
              <a:t>・</a:t>
            </a:r>
            <a:r>
              <a:rPr lang="ja-JP" altLang="en-US" sz="1900" u="sng" dirty="0">
                <a:latin typeface="+mj-ea"/>
                <a:ea typeface="+mj-ea"/>
              </a:rPr>
              <a:t>アプガースコア</a:t>
            </a:r>
          </a:p>
          <a:p>
            <a:pPr marL="269875" indent="-269875" eaLnBrk="1" hangingPunct="1">
              <a:lnSpc>
                <a:spcPct val="130000"/>
              </a:lnSpc>
              <a:buFontTx/>
              <a:buNone/>
            </a:pPr>
            <a:r>
              <a:rPr lang="ja-JP" altLang="en-US" sz="1900" dirty="0">
                <a:latin typeface="+mj-ea"/>
                <a:ea typeface="+mj-ea"/>
              </a:rPr>
              <a:t>・臍帯動脈血ガス分析の</a:t>
            </a:r>
            <a:r>
              <a:rPr lang="en-US" altLang="ja-JP" sz="1900" dirty="0">
                <a:latin typeface="+mj-ea"/>
                <a:ea typeface="+mj-ea"/>
              </a:rPr>
              <a:t>pH</a:t>
            </a:r>
            <a:endParaRPr lang="ja-JP" altLang="en-US" sz="1900" dirty="0">
              <a:latin typeface="+mj-ea"/>
              <a:ea typeface="+mj-ea"/>
            </a:endParaRPr>
          </a:p>
          <a:p>
            <a:pPr marL="269875" indent="-269875" eaLnBrk="1" hangingPunct="1">
              <a:lnSpc>
                <a:spcPct val="130000"/>
              </a:lnSpc>
              <a:buFontTx/>
              <a:buNone/>
            </a:pPr>
            <a:r>
              <a:rPr lang="ja-JP" altLang="en-US" sz="1900" dirty="0">
                <a:latin typeface="+mj-ea"/>
                <a:ea typeface="+mj-ea"/>
              </a:rPr>
              <a:t>・新生児蘇生処置の実施の有無</a:t>
            </a:r>
          </a:p>
          <a:p>
            <a:pPr marL="269875" indent="-269875" eaLnBrk="1" hangingPunct="1">
              <a:lnSpc>
                <a:spcPct val="130000"/>
              </a:lnSpc>
              <a:buFontTx/>
              <a:buNone/>
            </a:pPr>
            <a:r>
              <a:rPr lang="ja-JP" altLang="en-US" sz="1900" dirty="0">
                <a:latin typeface="+mj-ea"/>
                <a:ea typeface="+mj-ea"/>
              </a:rPr>
              <a:t>・新生児搬送の有無</a:t>
            </a:r>
          </a:p>
          <a:p>
            <a:pPr marL="269875" indent="-269875" eaLnBrk="1" hangingPunct="1">
              <a:lnSpc>
                <a:spcPct val="130000"/>
              </a:lnSpc>
              <a:buFontTx/>
              <a:buNone/>
            </a:pPr>
            <a:r>
              <a:rPr lang="ja-JP" altLang="en-US" sz="1900" dirty="0">
                <a:latin typeface="+mj-ea"/>
                <a:ea typeface="+mj-ea"/>
              </a:rPr>
              <a:t>・新生児期の診断名</a:t>
            </a:r>
            <a:endParaRPr lang="en-US" altLang="ja-JP" sz="1900" dirty="0">
              <a:latin typeface="+mj-ea"/>
              <a:ea typeface="+mj-ea"/>
            </a:endParaRPr>
          </a:p>
        </p:txBody>
      </p:sp>
      <p:sp>
        <p:nvSpPr>
          <p:cNvPr id="29797" name="Rectangle 278"/>
          <p:cNvSpPr>
            <a:spLocks noChangeArrowheads="1"/>
          </p:cNvSpPr>
          <p:nvPr/>
        </p:nvSpPr>
        <p:spPr bwMode="auto">
          <a:xfrm>
            <a:off x="4232126" y="1125010"/>
            <a:ext cx="3600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Ⅰ-49 </a:t>
            </a:r>
            <a:r>
              <a:rPr lang="ja-JP" altLang="en-US" sz="2000" dirty="0">
                <a:latin typeface="+mj-ea"/>
                <a:ea typeface="+mj-ea"/>
              </a:rPr>
              <a:t>アプガースコア＞</a:t>
            </a:r>
          </a:p>
        </p:txBody>
      </p:sp>
      <p:sp>
        <p:nvSpPr>
          <p:cNvPr id="2" name="スライド番号プレースホルダー 1">
            <a:extLst>
              <a:ext uri="{FF2B5EF4-FFF2-40B4-BE49-F238E27FC236}">
                <a16:creationId xmlns:a16="http://schemas.microsoft.com/office/drawing/2014/main" id="{365FFAFC-E93C-44E5-8A61-A562EC851E5C}"/>
              </a:ext>
            </a:extLst>
          </p:cNvPr>
          <p:cNvSpPr>
            <a:spLocks noGrp="1"/>
          </p:cNvSpPr>
          <p:nvPr>
            <p:ph type="sldNum" sz="quarter" idx="12"/>
          </p:nvPr>
        </p:nvSpPr>
        <p:spPr/>
        <p:txBody>
          <a:bodyPr/>
          <a:lstStyle/>
          <a:p>
            <a:pPr>
              <a:defRPr/>
            </a:pPr>
            <a:fld id="{930F64EC-FE0A-4460-B896-894E0E1B6F85}" type="slidenum">
              <a:rPr lang="ja-JP" altLang="en-US" smtClean="0"/>
              <a:pPr>
                <a:defRPr/>
              </a:pPr>
              <a:t>80</a:t>
            </a:fld>
            <a:endParaRPr lang="en-US" altLang="ja-JP" dirty="0"/>
          </a:p>
        </p:txBody>
      </p:sp>
      <p:pic>
        <p:nvPicPr>
          <p:cNvPr id="6" name="図 5">
            <a:extLst>
              <a:ext uri="{FF2B5EF4-FFF2-40B4-BE49-F238E27FC236}">
                <a16:creationId xmlns:a16="http://schemas.microsoft.com/office/drawing/2014/main" id="{56FA75E0-9E05-45AD-B711-6CB33B716B2A}"/>
              </a:ext>
            </a:extLst>
          </p:cNvPr>
          <p:cNvPicPr>
            <a:picLocks noChangeAspect="1"/>
          </p:cNvPicPr>
          <p:nvPr/>
        </p:nvPicPr>
        <p:blipFill>
          <a:blip r:embed="rId3"/>
          <a:stretch>
            <a:fillRect/>
          </a:stretch>
        </p:blipFill>
        <p:spPr>
          <a:xfrm>
            <a:off x="4332288" y="1587886"/>
            <a:ext cx="5022181" cy="4778517"/>
          </a:xfrm>
          <a:prstGeom prst="rect">
            <a:avLst/>
          </a:prstGeom>
          <a:solidFill>
            <a:schemeClr val="bg1"/>
          </a:solidFill>
        </p:spPr>
      </p:pic>
      <p:sp>
        <p:nvSpPr>
          <p:cNvPr id="7" name="テキスト ボックス 6">
            <a:extLst>
              <a:ext uri="{FF2B5EF4-FFF2-40B4-BE49-F238E27FC236}">
                <a16:creationId xmlns:a16="http://schemas.microsoft.com/office/drawing/2014/main" id="{FD9F9399-229E-48FD-B9A7-7744B30B670A}"/>
              </a:ext>
            </a:extLst>
          </p:cNvPr>
          <p:cNvSpPr txBox="1"/>
          <p:nvPr/>
        </p:nvSpPr>
        <p:spPr>
          <a:xfrm>
            <a:off x="165021" y="5980837"/>
            <a:ext cx="3895510"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Ⅰ-46</a:t>
            </a:r>
            <a:r>
              <a:rPr kumimoji="1" lang="ja-JP" altLang="en-US" sz="1600" dirty="0">
                <a:latin typeface="+mj-ea"/>
                <a:ea typeface="+mj-ea"/>
              </a:rPr>
              <a:t>～</a:t>
            </a:r>
            <a:r>
              <a:rPr kumimoji="1" lang="en-US" altLang="ja-JP" sz="1600" dirty="0">
                <a:latin typeface="+mj-ea"/>
                <a:ea typeface="+mj-ea"/>
              </a:rPr>
              <a:t>53</a:t>
            </a:r>
            <a:r>
              <a:rPr kumimoji="1" lang="ja-JP" altLang="en-US" sz="1600" dirty="0">
                <a:latin typeface="+mj-ea"/>
                <a:ea typeface="+mj-ea"/>
              </a:rPr>
              <a:t>（報告書</a:t>
            </a:r>
            <a:r>
              <a:rPr kumimoji="1" lang="en-US" altLang="ja-JP" sz="1600" dirty="0">
                <a:latin typeface="+mj-ea"/>
                <a:ea typeface="+mj-ea"/>
              </a:rPr>
              <a:t>P77</a:t>
            </a:r>
            <a:r>
              <a:rPr kumimoji="1" lang="ja-JP" altLang="en-US" sz="1600" dirty="0">
                <a:latin typeface="+mj-ea"/>
                <a:ea typeface="+mj-ea"/>
              </a:rPr>
              <a:t>～</a:t>
            </a:r>
            <a:r>
              <a:rPr lang="en-US" altLang="ja-JP" sz="1600" dirty="0">
                <a:latin typeface="+mj-ea"/>
                <a:ea typeface="+mj-ea"/>
              </a:rPr>
              <a:t>79</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spTree>
    <p:extLst>
      <p:ext uri="{BB962C8B-B14F-4D97-AF65-F5344CB8AC3E}">
        <p14:creationId xmlns:p14="http://schemas.microsoft.com/office/powerpoint/2010/main" val="3617235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822051" y="342975"/>
            <a:ext cx="5082483" cy="650725"/>
          </a:xfrm>
        </p:spPr>
        <p:txBody>
          <a:bodyPr/>
          <a:lstStyle/>
          <a:p>
            <a:pPr eaLnBrk="1" hangingPunct="1"/>
            <a:r>
              <a:rPr lang="ja-JP" altLang="en-US" dirty="0"/>
              <a:t>⑥診療体制（主な結果）</a:t>
            </a:r>
          </a:p>
        </p:txBody>
      </p:sp>
      <p:sp>
        <p:nvSpPr>
          <p:cNvPr id="30723" name="AutoShape 3"/>
          <p:cNvSpPr>
            <a:spLocks noGrp="1" noChangeArrowheads="1"/>
          </p:cNvSpPr>
          <p:nvPr>
            <p:ph idx="1"/>
          </p:nvPr>
        </p:nvSpPr>
        <p:spPr>
          <a:xfrm>
            <a:off x="263436" y="1500370"/>
            <a:ext cx="3604694" cy="3816995"/>
          </a:xfrm>
          <a:prstGeom prst="wedgeRoundRectCallout">
            <a:avLst>
              <a:gd name="adj1" fmla="val 60723"/>
              <a:gd name="adj2" fmla="val -25017"/>
              <a:gd name="adj3" fmla="val 16667"/>
            </a:avLst>
          </a:prstGeom>
          <a:solidFill>
            <a:srgbClr val="CCFFFF"/>
          </a:soli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・病院における診療体制</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u="sng" dirty="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・年間分娩件数</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4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　など</a:t>
            </a:r>
          </a:p>
        </p:txBody>
      </p:sp>
      <p:sp>
        <p:nvSpPr>
          <p:cNvPr id="30725" name="Rectangle 50"/>
          <p:cNvSpPr>
            <a:spLocks noChangeArrowheads="1"/>
          </p:cNvSpPr>
          <p:nvPr/>
        </p:nvSpPr>
        <p:spPr bwMode="auto">
          <a:xfrm>
            <a:off x="4376142" y="1229484"/>
            <a:ext cx="34099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Ⅱ-4 </a:t>
            </a:r>
            <a:r>
              <a:rPr lang="ja-JP" altLang="en-US" sz="2000" dirty="0">
                <a:latin typeface="+mj-ea"/>
                <a:ea typeface="+mj-ea"/>
              </a:rPr>
              <a:t>分娩機関の病棟＞</a:t>
            </a:r>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solidFill>
                  <a:schemeClr val="bg1"/>
                </a:solidFill>
              </a:rPr>
              <a:t>職種</a:t>
            </a:r>
          </a:p>
        </p:txBody>
      </p:sp>
      <p:sp>
        <p:nvSpPr>
          <p:cNvPr id="16" name="Rectangle 845"/>
          <p:cNvSpPr>
            <a:spLocks noChangeArrowheads="1"/>
          </p:cNvSpPr>
          <p:nvPr/>
        </p:nvSpPr>
        <p:spPr bwMode="ltGray">
          <a:xfrm>
            <a:off x="2431926" y="6011863"/>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経験年数</a:t>
            </a:r>
          </a:p>
        </p:txBody>
      </p:sp>
      <p:sp>
        <p:nvSpPr>
          <p:cNvPr id="21" name="Rectangle 845"/>
          <p:cNvSpPr>
            <a:spLocks noChangeArrowheads="1"/>
          </p:cNvSpPr>
          <p:nvPr/>
        </p:nvSpPr>
        <p:spPr bwMode="ltGray">
          <a:xfrm>
            <a:off x="4481443" y="199558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経験年数</a:t>
            </a:r>
          </a:p>
        </p:txBody>
      </p:sp>
      <p:sp>
        <p:nvSpPr>
          <p:cNvPr id="22" name="Rectangle 845"/>
          <p:cNvSpPr>
            <a:spLocks noChangeArrowheads="1"/>
          </p:cNvSpPr>
          <p:nvPr/>
        </p:nvSpPr>
        <p:spPr bwMode="ltGray">
          <a:xfrm>
            <a:off x="5816302" y="1609849"/>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職種</a:t>
            </a:r>
          </a:p>
        </p:txBody>
      </p:sp>
      <p:sp>
        <p:nvSpPr>
          <p:cNvPr id="2" name="スライド番号プレースホルダー 1">
            <a:extLst>
              <a:ext uri="{FF2B5EF4-FFF2-40B4-BE49-F238E27FC236}">
                <a16:creationId xmlns:a16="http://schemas.microsoft.com/office/drawing/2014/main" id="{2F890BCA-A434-4ABA-BC9C-08289E974BD9}"/>
              </a:ext>
            </a:extLst>
          </p:cNvPr>
          <p:cNvSpPr>
            <a:spLocks noGrp="1"/>
          </p:cNvSpPr>
          <p:nvPr>
            <p:ph type="sldNum" sz="quarter" idx="12"/>
          </p:nvPr>
        </p:nvSpPr>
        <p:spPr/>
        <p:txBody>
          <a:bodyPr/>
          <a:lstStyle/>
          <a:p>
            <a:pPr>
              <a:defRPr/>
            </a:pPr>
            <a:fld id="{930F64EC-FE0A-4460-B896-894E0E1B6F85}" type="slidenum">
              <a:rPr lang="ja-JP" altLang="en-US" smtClean="0"/>
              <a:pPr>
                <a:defRPr/>
              </a:pPr>
              <a:t>81</a:t>
            </a:fld>
            <a:endParaRPr lang="en-US" altLang="ja-JP" dirty="0"/>
          </a:p>
        </p:txBody>
      </p:sp>
      <p:pic>
        <p:nvPicPr>
          <p:cNvPr id="4" name="図 3">
            <a:extLst>
              <a:ext uri="{FF2B5EF4-FFF2-40B4-BE49-F238E27FC236}">
                <a16:creationId xmlns:a16="http://schemas.microsoft.com/office/drawing/2014/main" id="{9A00BE25-2BAD-4908-94B4-E63F4FCE8FE5}"/>
              </a:ext>
            </a:extLst>
          </p:cNvPr>
          <p:cNvPicPr>
            <a:picLocks noChangeAspect="1"/>
          </p:cNvPicPr>
          <p:nvPr/>
        </p:nvPicPr>
        <p:blipFill>
          <a:blip r:embed="rId3"/>
          <a:stretch>
            <a:fillRect/>
          </a:stretch>
        </p:blipFill>
        <p:spPr>
          <a:xfrm>
            <a:off x="4376142" y="1939688"/>
            <a:ext cx="4854514" cy="2912442"/>
          </a:xfrm>
          <a:prstGeom prst="rect">
            <a:avLst/>
          </a:prstGeom>
          <a:solidFill>
            <a:schemeClr val="bg1"/>
          </a:solidFill>
        </p:spPr>
      </p:pic>
      <p:sp>
        <p:nvSpPr>
          <p:cNvPr id="11" name="テキスト ボックス 10">
            <a:extLst>
              <a:ext uri="{FF2B5EF4-FFF2-40B4-BE49-F238E27FC236}">
                <a16:creationId xmlns:a16="http://schemas.microsoft.com/office/drawing/2014/main" id="{FA6E5EB9-31A9-42B0-8D50-40DBBCFEAC9F}"/>
              </a:ext>
            </a:extLst>
          </p:cNvPr>
          <p:cNvSpPr txBox="1"/>
          <p:nvPr/>
        </p:nvSpPr>
        <p:spPr>
          <a:xfrm>
            <a:off x="264177" y="5467695"/>
            <a:ext cx="3895510"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lang="en-US" altLang="ja-JP" sz="1600" dirty="0">
                <a:latin typeface="+mj-ea"/>
                <a:ea typeface="+mj-ea"/>
              </a:rPr>
              <a:t>Ⅱ</a:t>
            </a:r>
            <a:r>
              <a:rPr kumimoji="1" lang="en-US" altLang="ja-JP" sz="1600" dirty="0">
                <a:latin typeface="+mj-ea"/>
                <a:ea typeface="+mj-ea"/>
              </a:rPr>
              <a:t>-1</a:t>
            </a:r>
            <a:r>
              <a:rPr kumimoji="1" lang="ja-JP" altLang="en-US" sz="1600" dirty="0">
                <a:latin typeface="+mj-ea"/>
                <a:ea typeface="+mj-ea"/>
              </a:rPr>
              <a:t>～</a:t>
            </a:r>
            <a:r>
              <a:rPr lang="en-US" altLang="ja-JP" sz="1600" dirty="0">
                <a:latin typeface="+mj-ea"/>
                <a:ea typeface="+mj-ea"/>
              </a:rPr>
              <a:t>6</a:t>
            </a:r>
            <a:r>
              <a:rPr kumimoji="1" lang="ja-JP" altLang="en-US" sz="1600" dirty="0">
                <a:latin typeface="+mj-ea"/>
                <a:ea typeface="+mj-ea"/>
              </a:rPr>
              <a:t>（報告書</a:t>
            </a:r>
            <a:r>
              <a:rPr kumimoji="1" lang="en-US" altLang="ja-JP" sz="1600" dirty="0">
                <a:latin typeface="+mj-ea"/>
                <a:ea typeface="+mj-ea"/>
              </a:rPr>
              <a:t>P80</a:t>
            </a:r>
            <a:r>
              <a:rPr kumimoji="1" lang="ja-JP" altLang="en-US" sz="1600" dirty="0">
                <a:latin typeface="+mj-ea"/>
                <a:ea typeface="+mj-ea"/>
              </a:rPr>
              <a:t>～</a:t>
            </a:r>
            <a:r>
              <a:rPr kumimoji="1" lang="en-US" altLang="ja-JP" sz="1600" dirty="0">
                <a:latin typeface="+mj-ea"/>
                <a:ea typeface="+mj-ea"/>
              </a:rPr>
              <a:t>81</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spTree>
    <p:extLst>
      <p:ext uri="{BB962C8B-B14F-4D97-AF65-F5344CB8AC3E}">
        <p14:creationId xmlns:p14="http://schemas.microsoft.com/office/powerpoint/2010/main" val="2071481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AutoShape 821"/>
          <p:cNvSpPr>
            <a:spLocks noChangeArrowheads="1"/>
          </p:cNvSpPr>
          <p:nvPr/>
        </p:nvSpPr>
        <p:spPr bwMode="auto">
          <a:xfrm>
            <a:off x="307181" y="1116617"/>
            <a:ext cx="9290050" cy="5616624"/>
          </a:xfrm>
          <a:prstGeom prst="roundRect">
            <a:avLst>
              <a:gd name="adj" fmla="val 5333"/>
            </a:avLst>
          </a:prstGeom>
          <a:solidFill>
            <a:srgbClr val="CCFFFF"/>
          </a:solidFill>
          <a:ln w="9525" algn="ctr">
            <a:solidFill>
              <a:schemeClr val="tx1"/>
            </a:solidFill>
            <a:round/>
            <a:headEnd/>
            <a:tailEnd/>
          </a:ln>
          <a:effec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dirty="0">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F1E7BA3B-71D5-4712-B4A9-041D27E6206A}"/>
              </a:ext>
            </a:extLst>
          </p:cNvPr>
          <p:cNvSpPr/>
          <p:nvPr/>
        </p:nvSpPr>
        <p:spPr>
          <a:xfrm>
            <a:off x="775742" y="1106015"/>
            <a:ext cx="8106264" cy="338554"/>
          </a:xfrm>
          <a:prstGeom prst="rect">
            <a:avLst/>
          </a:prstGeom>
        </p:spPr>
        <p:txBody>
          <a:bodyPr wrap="square">
            <a:spAutoFit/>
          </a:bodyPr>
          <a:lstStyle/>
          <a:p>
            <a:r>
              <a:rPr lang="ja-JP" altLang="en-US" sz="1600" dirty="0">
                <a:latin typeface="+mj-ea"/>
                <a:ea typeface="+mj-ea"/>
              </a:rPr>
              <a:t>＜表</a:t>
            </a:r>
            <a:r>
              <a:rPr lang="en-US" altLang="ja-JP" sz="1600" dirty="0">
                <a:latin typeface="+mj-ea"/>
                <a:ea typeface="+mj-ea"/>
              </a:rPr>
              <a:t>Ⅲ-1 </a:t>
            </a:r>
            <a:r>
              <a:rPr lang="ja-JP" altLang="en-US" sz="1600" dirty="0">
                <a:latin typeface="+mj-ea"/>
                <a:ea typeface="+mj-ea"/>
              </a:rPr>
              <a:t>原因分析報告書において脳性麻痺発症の主たる原因として記載された病態＞</a:t>
            </a:r>
          </a:p>
        </p:txBody>
      </p:sp>
      <p:sp>
        <p:nvSpPr>
          <p:cNvPr id="11" name="タイトル 10">
            <a:extLst>
              <a:ext uri="{FF2B5EF4-FFF2-40B4-BE49-F238E27FC236}">
                <a16:creationId xmlns:a16="http://schemas.microsoft.com/office/drawing/2014/main" id="{52C8F0F8-A3A9-4827-BFED-B9B2D4C5B7CD}"/>
              </a:ext>
            </a:extLst>
          </p:cNvPr>
          <p:cNvSpPr>
            <a:spLocks noGrp="1"/>
          </p:cNvSpPr>
          <p:nvPr>
            <p:ph type="title"/>
          </p:nvPr>
        </p:nvSpPr>
        <p:spPr>
          <a:xfrm>
            <a:off x="1230927" y="342975"/>
            <a:ext cx="8041759" cy="650725"/>
          </a:xfrm>
        </p:spPr>
        <p:txBody>
          <a:bodyPr/>
          <a:lstStyle/>
          <a:p>
            <a:r>
              <a:rPr lang="ja-JP" altLang="en-US" dirty="0"/>
              <a:t>⑦脳性麻痺発症の主たる原因について</a:t>
            </a:r>
          </a:p>
        </p:txBody>
      </p:sp>
      <p:sp>
        <p:nvSpPr>
          <p:cNvPr id="8" name="Rectangle 57">
            <a:extLst>
              <a:ext uri="{FF2B5EF4-FFF2-40B4-BE49-F238E27FC236}">
                <a16:creationId xmlns:a16="http://schemas.microsoft.com/office/drawing/2014/main" id="{05E0BFAD-6237-488E-87B0-0E4F85F07E01}"/>
              </a:ext>
            </a:extLst>
          </p:cNvPr>
          <p:cNvSpPr>
            <a:spLocks noChangeArrowheads="1"/>
          </p:cNvSpPr>
          <p:nvPr/>
        </p:nvSpPr>
        <p:spPr bwMode="auto">
          <a:xfrm>
            <a:off x="7112446" y="6363909"/>
            <a:ext cx="2371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a:t>
            </a:r>
            <a:endParaRPr lang="en-US" altLang="ja-JP" sz="900" dirty="0">
              <a:latin typeface="+mj-ea"/>
              <a:ea typeface="+mj-ea"/>
            </a:endParaRPr>
          </a:p>
          <a:p>
            <a:pPr eaLnBrk="1" hangingPunct="1"/>
            <a:r>
              <a:rPr lang="ja-JP" altLang="en-US" sz="900" dirty="0">
                <a:latin typeface="+mj-ea"/>
                <a:ea typeface="+mj-ea"/>
              </a:rPr>
              <a:t>第</a:t>
            </a:r>
            <a:r>
              <a:rPr lang="en-US" altLang="ja-JP" sz="900" dirty="0">
                <a:latin typeface="+mj-ea"/>
                <a:ea typeface="+mj-ea"/>
              </a:rPr>
              <a:t>11</a:t>
            </a:r>
            <a:r>
              <a:rPr lang="ja-JP" altLang="en-US" sz="900" dirty="0">
                <a:latin typeface="+mj-ea"/>
                <a:ea typeface="+mj-ea"/>
              </a:rPr>
              <a:t>回再発防止に関する報告書Ｐ</a:t>
            </a:r>
            <a:r>
              <a:rPr lang="en-US" altLang="ja-JP" sz="900" dirty="0">
                <a:latin typeface="+mj-ea"/>
                <a:ea typeface="+mj-ea"/>
              </a:rPr>
              <a:t>82</a:t>
            </a:r>
            <a:r>
              <a:rPr lang="ja-JP" altLang="en-US" sz="900" dirty="0">
                <a:latin typeface="+mj-ea"/>
                <a:ea typeface="+mj-ea"/>
              </a:rPr>
              <a:t>参照</a:t>
            </a:r>
          </a:p>
        </p:txBody>
      </p:sp>
      <p:sp>
        <p:nvSpPr>
          <p:cNvPr id="2" name="スライド番号プレースホルダー 1">
            <a:extLst>
              <a:ext uri="{FF2B5EF4-FFF2-40B4-BE49-F238E27FC236}">
                <a16:creationId xmlns:a16="http://schemas.microsoft.com/office/drawing/2014/main" id="{61126010-F304-4FCD-AA4C-05C41BC48516}"/>
              </a:ext>
            </a:extLst>
          </p:cNvPr>
          <p:cNvSpPr>
            <a:spLocks noGrp="1"/>
          </p:cNvSpPr>
          <p:nvPr>
            <p:ph type="sldNum" sz="quarter" idx="12"/>
          </p:nvPr>
        </p:nvSpPr>
        <p:spPr/>
        <p:txBody>
          <a:bodyPr/>
          <a:lstStyle/>
          <a:p>
            <a:pPr>
              <a:defRPr/>
            </a:pPr>
            <a:fld id="{930F64EC-FE0A-4460-B896-894E0E1B6F85}" type="slidenum">
              <a:rPr lang="ja-JP" altLang="en-US" smtClean="0"/>
              <a:pPr>
                <a:defRPr/>
              </a:pPr>
              <a:t>82</a:t>
            </a:fld>
            <a:endParaRPr lang="en-US" altLang="ja-JP" dirty="0"/>
          </a:p>
        </p:txBody>
      </p:sp>
      <p:pic>
        <p:nvPicPr>
          <p:cNvPr id="4" name="図 3">
            <a:extLst>
              <a:ext uri="{FF2B5EF4-FFF2-40B4-BE49-F238E27FC236}">
                <a16:creationId xmlns:a16="http://schemas.microsoft.com/office/drawing/2014/main" id="{7BE6C7C6-10BD-413B-91E0-0935F720C010}"/>
              </a:ext>
            </a:extLst>
          </p:cNvPr>
          <p:cNvPicPr>
            <a:picLocks noChangeAspect="1"/>
          </p:cNvPicPr>
          <p:nvPr/>
        </p:nvPicPr>
        <p:blipFill>
          <a:blip r:embed="rId3"/>
          <a:stretch>
            <a:fillRect/>
          </a:stretch>
        </p:blipFill>
        <p:spPr>
          <a:xfrm>
            <a:off x="1585239" y="1433967"/>
            <a:ext cx="5527207" cy="5299671"/>
          </a:xfrm>
          <a:prstGeom prst="rect">
            <a:avLst/>
          </a:prstGeom>
          <a:solidFill>
            <a:schemeClr val="bg1"/>
          </a:solidFill>
        </p:spPr>
      </p:pic>
    </p:spTree>
    <p:extLst>
      <p:ext uri="{BB962C8B-B14F-4D97-AF65-F5344CB8AC3E}">
        <p14:creationId xmlns:p14="http://schemas.microsoft.com/office/powerpoint/2010/main" val="32869363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dirty="0">
                <a:latin typeface="+mj-ea"/>
                <a:ea typeface="+mj-ea"/>
              </a:rPr>
              <a:t>関係学会・団体等の動き</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83</a:t>
            </a:fld>
            <a:endParaRPr lang="en-US" altLang="ja-JP"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84696" y="342975"/>
            <a:ext cx="5733435" cy="650725"/>
          </a:xfrm>
        </p:spPr>
        <p:txBody>
          <a:bodyPr/>
          <a:lstStyle/>
          <a:p>
            <a:pPr eaLnBrk="1" hangingPunct="1"/>
            <a:r>
              <a:rPr lang="ja-JP" altLang="en-US" dirty="0"/>
              <a:t>関係学会・団体等の動き①</a:t>
            </a:r>
          </a:p>
        </p:txBody>
      </p:sp>
      <p:sp>
        <p:nvSpPr>
          <p:cNvPr id="39940" name="AutoShape 3"/>
          <p:cNvSpPr>
            <a:spLocks noChangeArrowheads="1"/>
          </p:cNvSpPr>
          <p:nvPr/>
        </p:nvSpPr>
        <p:spPr bwMode="auto">
          <a:xfrm>
            <a:off x="342901" y="1230265"/>
            <a:ext cx="9217024" cy="5439889"/>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indent="-266700" defTabSz="914400" eaLnBrk="1" hangingPunct="1">
              <a:lnSpc>
                <a:spcPct val="90000"/>
              </a:lnSpc>
              <a:spcBef>
                <a:spcPct val="0"/>
              </a:spcBef>
              <a:buFont typeface="HG丸ｺﾞｼｯｸM-PRO" panose="020F0600000000000000" pitchFamily="50" charset="-128"/>
              <a:buChar char="○"/>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第</a:t>
            </a:r>
            <a:r>
              <a:rPr lang="en-US" altLang="ja-JP" sz="2000" dirty="0">
                <a:solidFill>
                  <a:srgbClr val="000000"/>
                </a:solidFill>
                <a:latin typeface="HG丸ｺﾞｼｯｸM-PRO" panose="020F0600000000000000" pitchFamily="50" charset="-128"/>
                <a:ea typeface="HG丸ｺﾞｼｯｸM-PRO" panose="020F0600000000000000" pitchFamily="50" charset="-128"/>
              </a:rPr>
              <a:t>72 </a:t>
            </a:r>
            <a:r>
              <a:rPr lang="ja-JP" altLang="en-US" sz="2000" dirty="0">
                <a:solidFill>
                  <a:srgbClr val="000000"/>
                </a:solidFill>
                <a:latin typeface="HG丸ｺﾞｼｯｸM-PRO" panose="020F0600000000000000" pitchFamily="50" charset="-128"/>
                <a:ea typeface="HG丸ｺﾞｼｯｸM-PRO" panose="020F0600000000000000" pitchFamily="50" charset="-128"/>
              </a:rPr>
              <a:t>回日本産科婦人科学会学術講演会では、医会と学会の共同企画であるプログラム「産科医療補償制度のあゆみと脳性麻痺の減少」において、「産婦人科診療ガイドライン</a:t>
            </a: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産科編」と原因分析報告書および再発防止に関する報告書の関連について解説された。</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defTabSz="914400" eaLnBrk="1" hangingPunct="1">
              <a:lnSpc>
                <a:spcPct val="90000"/>
              </a:lnSpc>
              <a:spcBef>
                <a:spcPct val="0"/>
              </a:spcBef>
              <a:buNone/>
              <a:defRPr/>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266700" indent="-266700" defTabSz="914400" eaLnBrk="1" hangingPunct="1">
              <a:lnSpc>
                <a:spcPct val="90000"/>
              </a:lnSpc>
              <a:spcBef>
                <a:spcPct val="0"/>
              </a:spcBef>
              <a:buFont typeface="HG丸ｺﾞｼｯｸM-PRO" panose="020F0600000000000000" pitchFamily="50" charset="-128"/>
              <a:buChar char="○"/>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日本産科婦人科学会、日本産婦人科医会が合同で編纂を行った「産婦人科診療ガイドライン</a:t>
            </a: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産科編</a:t>
            </a:r>
            <a:r>
              <a:rPr lang="en-US" altLang="ja-JP" sz="2000" dirty="0">
                <a:solidFill>
                  <a:srgbClr val="000000"/>
                </a:solidFill>
                <a:latin typeface="HG丸ｺﾞｼｯｸM-PRO" panose="020F0600000000000000" pitchFamily="50" charset="-128"/>
                <a:ea typeface="HG丸ｺﾞｼｯｸM-PRO" panose="020F0600000000000000" pitchFamily="50" charset="-128"/>
              </a:rPr>
              <a:t>2020</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r>
              <a:rPr lang="en-US" altLang="ja-JP" sz="2000" dirty="0">
                <a:solidFill>
                  <a:srgbClr val="000000"/>
                </a:solidFill>
                <a:latin typeface="HG丸ｺﾞｼｯｸM-PRO" panose="020F0600000000000000" pitchFamily="50" charset="-128"/>
                <a:ea typeface="HG丸ｺﾞｼｯｸM-PRO" panose="020F0600000000000000" pitchFamily="50" charset="-128"/>
              </a:rPr>
              <a:t>2020</a:t>
            </a:r>
            <a:r>
              <a:rPr lang="ja-JP" altLang="en-US" sz="2000" dirty="0">
                <a:solidFill>
                  <a:srgbClr val="000000"/>
                </a:solidFill>
                <a:latin typeface="HG丸ｺﾞｼｯｸM-PRO" panose="020F0600000000000000" pitchFamily="50" charset="-128"/>
                <a:ea typeface="HG丸ｺﾞｼｯｸM-PRO" panose="020F0600000000000000" pitchFamily="50" charset="-128"/>
              </a:rPr>
              <a:t>年４月発刊）では、</a:t>
            </a:r>
            <a:r>
              <a:rPr lang="en-US" altLang="ja-JP" sz="2000" dirty="0">
                <a:solidFill>
                  <a:srgbClr val="000000"/>
                </a:solidFill>
                <a:latin typeface="HG丸ｺﾞｼｯｸM-PRO" panose="020F0600000000000000" pitchFamily="50" charset="-128"/>
                <a:ea typeface="HG丸ｺﾞｼｯｸM-PRO" panose="020F0600000000000000" pitchFamily="50" charset="-128"/>
              </a:rPr>
              <a:t>CQ401</a:t>
            </a:r>
            <a:r>
              <a:rPr lang="ja-JP" altLang="en-US" sz="2000" dirty="0">
                <a:solidFill>
                  <a:srgbClr val="000000"/>
                </a:solidFill>
                <a:latin typeface="HG丸ｺﾞｼｯｸM-PRO" panose="020F0600000000000000" pitchFamily="50" charset="-128"/>
                <a:ea typeface="HG丸ｺﾞｼｯｸM-PRO" panose="020F0600000000000000" pitchFamily="50" charset="-128"/>
              </a:rPr>
              <a:t>「緊急時に備え、分娩室または分娩室近くに準備しておく医薬品・物品は？」、</a:t>
            </a:r>
            <a:r>
              <a:rPr lang="en-US" altLang="ja-JP" sz="2000" dirty="0">
                <a:solidFill>
                  <a:srgbClr val="000000"/>
                </a:solidFill>
                <a:latin typeface="HG丸ｺﾞｼｯｸM-PRO" panose="020F0600000000000000" pitchFamily="50" charset="-128"/>
                <a:ea typeface="HG丸ｺﾞｼｯｸM-PRO" panose="020F0600000000000000" pitchFamily="50" charset="-128"/>
              </a:rPr>
              <a:t>CQ403</a:t>
            </a:r>
            <a:r>
              <a:rPr lang="ja-JP" altLang="en-US" sz="2000" dirty="0">
                <a:solidFill>
                  <a:srgbClr val="000000"/>
                </a:solidFill>
                <a:latin typeface="HG丸ｺﾞｼｯｸM-PRO" panose="020F0600000000000000" pitchFamily="50" charset="-128"/>
                <a:ea typeface="HG丸ｺﾞｼｯｸM-PRO" panose="020F0600000000000000" pitchFamily="50" charset="-128"/>
              </a:rPr>
              <a:t>「帝王切開既往妊婦が経膣分娩（</a:t>
            </a:r>
            <a:r>
              <a:rPr lang="en-US" altLang="ja-JP" sz="2000" dirty="0">
                <a:solidFill>
                  <a:srgbClr val="000000"/>
                </a:solidFill>
                <a:latin typeface="HG丸ｺﾞｼｯｸM-PRO" panose="020F0600000000000000" pitchFamily="50" charset="-128"/>
                <a:ea typeface="HG丸ｺﾞｼｯｸM-PRO" panose="020F0600000000000000" pitchFamily="50" charset="-128"/>
              </a:rPr>
              <a:t>TOLAC, trial of labor after cesarean delivery</a:t>
            </a:r>
            <a:r>
              <a:rPr lang="ja-JP" altLang="en-US" sz="2000" dirty="0">
                <a:solidFill>
                  <a:srgbClr val="000000"/>
                </a:solidFill>
                <a:latin typeface="HG丸ｺﾞｼｯｸM-PRO" panose="020F0600000000000000" pitchFamily="50" charset="-128"/>
                <a:ea typeface="HG丸ｺﾞｼｯｸM-PRO" panose="020F0600000000000000" pitchFamily="50" charset="-128"/>
              </a:rPr>
              <a:t>）を希望した場合は？」</a:t>
            </a:r>
            <a:r>
              <a:rPr lang="en-US" altLang="ja-JP" sz="2000" dirty="0">
                <a:solidFill>
                  <a:srgbClr val="000000"/>
                </a:solidFill>
                <a:latin typeface="HG丸ｺﾞｼｯｸM-PRO" panose="020F0600000000000000" pitchFamily="50" charset="-128"/>
                <a:ea typeface="HG丸ｺﾞｼｯｸM-PRO" panose="020F0600000000000000" pitchFamily="50" charset="-128"/>
              </a:rPr>
              <a:t>CQ406-</a:t>
            </a:r>
            <a:r>
              <a:rPr lang="ja-JP" altLang="en-US" sz="2000" dirty="0">
                <a:solidFill>
                  <a:srgbClr val="000000"/>
                </a:solidFill>
                <a:latin typeface="HG丸ｺﾞｼｯｸM-PRO" panose="020F0600000000000000" pitchFamily="50" charset="-128"/>
                <a:ea typeface="HG丸ｺﾞｼｯｸM-PRO" panose="020F0600000000000000" pitchFamily="50" charset="-128"/>
              </a:rPr>
              <a:t>１「吸引・鉗子娩出術の適応と要約、および実施時の注意点は？」、</a:t>
            </a:r>
            <a:r>
              <a:rPr lang="en-US" altLang="ja-JP" sz="2000" dirty="0">
                <a:solidFill>
                  <a:srgbClr val="000000"/>
                </a:solidFill>
                <a:latin typeface="HG丸ｺﾞｼｯｸM-PRO" panose="020F0600000000000000" pitchFamily="50" charset="-128"/>
                <a:ea typeface="HG丸ｺﾞｼｯｸM-PRO" panose="020F0600000000000000" pitchFamily="50" charset="-128"/>
              </a:rPr>
              <a:t>CQ406-</a:t>
            </a:r>
            <a:r>
              <a:rPr lang="ja-JP" altLang="en-US" sz="2000" dirty="0">
                <a:solidFill>
                  <a:srgbClr val="000000"/>
                </a:solidFill>
                <a:latin typeface="HG丸ｺﾞｼｯｸM-PRO" panose="020F0600000000000000" pitchFamily="50" charset="-128"/>
                <a:ea typeface="HG丸ｺﾞｼｯｸM-PRO" panose="020F0600000000000000" pitchFamily="50" charset="-128"/>
              </a:rPr>
              <a:t>２「子宮底圧迫法実施時（クリステレル胎児圧出法）の注意点は？」、</a:t>
            </a:r>
            <a:r>
              <a:rPr lang="en-US" altLang="ja-JP" sz="2000" dirty="0">
                <a:solidFill>
                  <a:srgbClr val="000000"/>
                </a:solidFill>
                <a:latin typeface="HG丸ｺﾞｼｯｸM-PRO" panose="020F0600000000000000" pitchFamily="50" charset="-128"/>
                <a:ea typeface="HG丸ｺﾞｼｯｸM-PRO" panose="020F0600000000000000" pitchFamily="50" charset="-128"/>
              </a:rPr>
              <a:t>CQ412- </a:t>
            </a:r>
            <a:r>
              <a:rPr lang="ja-JP" altLang="en-US" sz="2000" dirty="0">
                <a:solidFill>
                  <a:srgbClr val="000000"/>
                </a:solidFill>
                <a:latin typeface="HG丸ｺﾞｼｯｸM-PRO" panose="020F0600000000000000" pitchFamily="50" charset="-128"/>
                <a:ea typeface="HG丸ｺﾞｼｯｸM-PRO" panose="020F0600000000000000" pitchFamily="50" charset="-128"/>
              </a:rPr>
              <a:t>２「分娩誘発を目的とした頸管熟化・拡張法の注意点は？」の５項目において、再発防止に関する報告書が引用された。</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a:defRPr/>
            </a:pPr>
            <a:fld id="{930F64EC-FE0A-4460-B896-894E0E1B6F85}" type="slidenum">
              <a:rPr lang="ja-JP" altLang="en-US" smtClean="0"/>
              <a:pPr>
                <a:defRPr/>
              </a:pPr>
              <a:t>84</a:t>
            </a:fld>
            <a:endParaRPr lang="en-US" altLang="ja-JP" dirty="0"/>
          </a:p>
        </p:txBody>
      </p:sp>
    </p:spTree>
    <p:extLst>
      <p:ext uri="{BB962C8B-B14F-4D97-AF65-F5344CB8AC3E}">
        <p14:creationId xmlns:p14="http://schemas.microsoft.com/office/powerpoint/2010/main" val="17607313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84696" y="342975"/>
            <a:ext cx="5733435" cy="650725"/>
          </a:xfrm>
        </p:spPr>
        <p:txBody>
          <a:bodyPr/>
          <a:lstStyle/>
          <a:p>
            <a:pPr eaLnBrk="1" hangingPunct="1"/>
            <a:r>
              <a:rPr lang="ja-JP" altLang="en-US" dirty="0"/>
              <a:t>関係学会・団体等の動き②</a:t>
            </a:r>
          </a:p>
        </p:txBody>
      </p:sp>
      <p:sp>
        <p:nvSpPr>
          <p:cNvPr id="39940" name="AutoShape 3"/>
          <p:cNvSpPr>
            <a:spLocks noChangeArrowheads="1"/>
          </p:cNvSpPr>
          <p:nvPr/>
        </p:nvSpPr>
        <p:spPr bwMode="auto">
          <a:xfrm>
            <a:off x="342901" y="1230265"/>
            <a:ext cx="9217024" cy="5439889"/>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indent="-266700" defTabSz="914400" eaLnBrk="1" hangingPunct="1">
              <a:lnSpc>
                <a:spcPct val="90000"/>
              </a:lnSpc>
              <a:spcBef>
                <a:spcPct val="0"/>
              </a:spcBef>
              <a:buFont typeface="HG丸ｺﾞｼｯｸM-PRO" panose="020F0600000000000000" pitchFamily="50" charset="-128"/>
              <a:buChar char="○"/>
              <a:defRPr/>
            </a:pPr>
            <a:r>
              <a:rPr lang="en-US" altLang="ja-JP" sz="2000" dirty="0">
                <a:latin typeface="HG丸ｺﾞｼｯｸM-PRO" panose="020F0600000000000000" pitchFamily="50" charset="-128"/>
                <a:ea typeface="HG丸ｺﾞｼｯｸM-PRO" panose="020F0600000000000000" pitchFamily="50" charset="-128"/>
              </a:rPr>
              <a:t>2020</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月、子宮収縮薬を販売する製薬会社</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社から、医療従事者に対し、同薬使用時には必要性および危険性の十分な説明と同意取得を行うよう、また分娩監視装置を用いた連続的なモニタリングの実施と異常が認められた場合は適切な処置を実施するよう、「適正使用に関するお願い」の文書が改めて発出された。文書には、「第</a:t>
            </a: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回　再発防止に関する報告書」の「第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章　産科医療の質の向上への取組みの動向」のうち、「</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子宮収縮薬について」に掲載されたデータ等が引用されており、詳細は各製薬会社のホームページおよび</a:t>
            </a:r>
            <a:r>
              <a:rPr lang="en-US" altLang="ja-JP" sz="2000" dirty="0">
                <a:latin typeface="HG丸ｺﾞｼｯｸM-PRO" panose="020F0600000000000000" pitchFamily="50" charset="-128"/>
                <a:ea typeface="HG丸ｺﾞｼｯｸM-PRO" panose="020F0600000000000000" pitchFamily="50" charset="-128"/>
              </a:rPr>
              <a:t>PMDA</a:t>
            </a:r>
            <a:r>
              <a:rPr lang="ja-JP" altLang="en-US" sz="2000" dirty="0">
                <a:latin typeface="HG丸ｺﾞｼｯｸM-PRO" panose="020F0600000000000000" pitchFamily="50" charset="-128"/>
                <a:ea typeface="HG丸ｺﾞｼｯｸM-PRO" panose="020F0600000000000000" pitchFamily="50" charset="-128"/>
              </a:rPr>
              <a:t>（独立行政法人医薬品医療機器総合機構）のホームページ（</a:t>
            </a:r>
            <a:r>
              <a:rPr lang="en-US" altLang="ja-JP" sz="2000" dirty="0">
                <a:latin typeface="HG丸ｺﾞｼｯｸM-PRO" panose="020F0600000000000000" pitchFamily="50" charset="-128"/>
                <a:ea typeface="HG丸ｺﾞｼｯｸM-PRO" panose="020F0600000000000000" pitchFamily="50" charset="-128"/>
                <a:hlinkClick r:id="rId3"/>
              </a:rPr>
              <a:t>https://www.pmda.go.jp/safety/info-services/drugs/calling-attention/properly-use-alert/0004.html</a:t>
            </a:r>
            <a:r>
              <a:rPr lang="ja-JP" altLang="en-US" sz="2000" dirty="0">
                <a:latin typeface="HG丸ｺﾞｼｯｸM-PRO" panose="020F0600000000000000" pitchFamily="50" charset="-128"/>
                <a:ea typeface="HG丸ｺﾞｼｯｸM-PRO" panose="020F0600000000000000" pitchFamily="50" charset="-128"/>
              </a:rPr>
              <a:t>）に掲載されている。</a:t>
            </a:r>
            <a:endParaRPr lang="en-US" altLang="ja-JP" sz="2000" dirty="0">
              <a:latin typeface="HG丸ｺﾞｼｯｸM-PRO" panose="020F0600000000000000" pitchFamily="50" charset="-128"/>
              <a:ea typeface="HG丸ｺﾞｼｯｸM-PRO" panose="020F0600000000000000" pitchFamily="50" charset="-128"/>
            </a:endParaRPr>
          </a:p>
          <a:p>
            <a:pPr marL="265113" indent="0" defTabSz="914400" eaLnBrk="1" hangingPunct="1">
              <a:lnSpc>
                <a:spcPct val="90000"/>
              </a:lnSpc>
              <a:spcBef>
                <a:spcPct val="0"/>
              </a:spcBef>
              <a:buNone/>
              <a:defRPr/>
            </a:pPr>
            <a:r>
              <a:rPr lang="ja-JP" altLang="en-US" sz="2000" dirty="0">
                <a:latin typeface="HG丸ｺﾞｼｯｸM-PRO" panose="020F0600000000000000" pitchFamily="50" charset="-128"/>
                <a:ea typeface="HG丸ｺﾞｼｯｸM-PRO" panose="020F0600000000000000" pitchFamily="50" charset="-128"/>
              </a:rPr>
              <a:t>また、文書には説明用資材として、「出産されるお母さん、ご家族の方へ」が添付されている。</a:t>
            </a: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a:defRPr/>
            </a:pPr>
            <a:fld id="{930F64EC-FE0A-4460-B896-894E0E1B6F85}" type="slidenum">
              <a:rPr lang="ja-JP" altLang="en-US" smtClean="0"/>
              <a:pPr>
                <a:defRPr/>
              </a:pPr>
              <a:t>85</a:t>
            </a:fld>
            <a:endParaRPr lang="en-US" altLang="ja-JP" dirty="0"/>
          </a:p>
        </p:txBody>
      </p:sp>
    </p:spTree>
    <p:extLst>
      <p:ext uri="{BB962C8B-B14F-4D97-AF65-F5344CB8AC3E}">
        <p14:creationId xmlns:p14="http://schemas.microsoft.com/office/powerpoint/2010/main" val="7685895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AC9599-9A8A-42C5-ACEC-AA4E20FDEE05}" type="slidenum">
              <a:rPr lang="ja-JP" altLang="en-US" smtClean="0"/>
              <a:pPr>
                <a:defRPr/>
              </a:pPr>
              <a:t>86</a:t>
            </a:fld>
            <a:endParaRPr lang="en-US" altLang="ja-JP" dirty="0"/>
          </a:p>
        </p:txBody>
      </p:sp>
      <p:sp>
        <p:nvSpPr>
          <p:cNvPr id="101380" name="Text Box 4"/>
          <p:cNvSpPr txBox="1">
            <a:spLocks noChangeArrowheads="1"/>
          </p:cNvSpPr>
          <p:nvPr/>
        </p:nvSpPr>
        <p:spPr bwMode="auto">
          <a:xfrm>
            <a:off x="453393" y="1125538"/>
            <a:ext cx="8565580" cy="11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5" tIns="45728" rIns="91455" bIns="45728">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900" dirty="0">
                <a:solidFill>
                  <a:srgbClr val="000000"/>
                </a:solidFill>
                <a:latin typeface="+mj-ea"/>
                <a:ea typeface="+mj-ea"/>
              </a:rPr>
              <a:t>第１回～第</a:t>
            </a:r>
            <a:r>
              <a:rPr lang="en-US" altLang="ja-JP" sz="1900" dirty="0">
                <a:solidFill>
                  <a:srgbClr val="000000"/>
                </a:solidFill>
                <a:latin typeface="+mj-ea"/>
                <a:ea typeface="+mj-ea"/>
              </a:rPr>
              <a:t>10</a:t>
            </a:r>
            <a:r>
              <a:rPr lang="ja-JP" altLang="en-US" sz="1900" dirty="0">
                <a:solidFill>
                  <a:srgbClr val="000000"/>
                </a:solidFill>
                <a:latin typeface="+mj-ea"/>
                <a:ea typeface="+mj-ea"/>
              </a:rPr>
              <a:t>回までの再発防止報告書の内容をもとに、これまで再発防止委員会で作成したリーフレット等を「リーフレット・ポスター　アーカイブ集」として一冊にまとめている。</a:t>
            </a:r>
          </a:p>
        </p:txBody>
      </p:sp>
      <p:sp>
        <p:nvSpPr>
          <p:cNvPr id="3" name="正方形/長方形 2">
            <a:extLst>
              <a:ext uri="{FF2B5EF4-FFF2-40B4-BE49-F238E27FC236}">
                <a16:creationId xmlns:a16="http://schemas.microsoft.com/office/drawing/2014/main" id="{50A401DB-1D22-4E16-9CCB-57A20CC07553}"/>
              </a:ext>
            </a:extLst>
          </p:cNvPr>
          <p:cNvSpPr/>
          <p:nvPr/>
        </p:nvSpPr>
        <p:spPr>
          <a:xfrm>
            <a:off x="1279525" y="426885"/>
            <a:ext cx="7629749" cy="535531"/>
          </a:xfrm>
          <a:prstGeom prst="rect">
            <a:avLst/>
          </a:prstGeom>
        </p:spPr>
        <p:txBody>
          <a:bodyPr wrap="square">
            <a:spAutoFit/>
          </a:bodyPr>
          <a:lstStyle/>
          <a:p>
            <a:pPr algn="ctr" eaLnBrk="1" hangingPunct="1">
              <a:lnSpc>
                <a:spcPct val="90000"/>
              </a:lnSpc>
            </a:pPr>
            <a:r>
              <a:rPr lang="ja-JP" altLang="en-US" sz="3200" dirty="0">
                <a:solidFill>
                  <a:srgbClr val="000000"/>
                </a:solidFill>
                <a:latin typeface="+mj-ea"/>
                <a:ea typeface="+mj-ea"/>
              </a:rPr>
              <a:t>リーフレット・ポスター　アーカイブ集</a:t>
            </a:r>
          </a:p>
        </p:txBody>
      </p:sp>
      <p:pic>
        <p:nvPicPr>
          <p:cNvPr id="5" name="図 4" descr="グラフ, バブル チャート&#10;&#10;自動的に生成された説明">
            <a:extLst>
              <a:ext uri="{FF2B5EF4-FFF2-40B4-BE49-F238E27FC236}">
                <a16:creationId xmlns:a16="http://schemas.microsoft.com/office/drawing/2014/main" id="{BFCF73C1-4741-48DB-979D-CA04F3703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826" y="2281042"/>
            <a:ext cx="3152357" cy="4457896"/>
          </a:xfrm>
          <a:prstGeom prst="rect">
            <a:avLst/>
          </a:prstGeom>
          <a:ln>
            <a:solidFill>
              <a:schemeClr val="tx1"/>
            </a:solidFill>
          </a:ln>
        </p:spPr>
      </p:pic>
      <p:pic>
        <p:nvPicPr>
          <p:cNvPr id="7" name="図 6">
            <a:extLst>
              <a:ext uri="{FF2B5EF4-FFF2-40B4-BE49-F238E27FC236}">
                <a16:creationId xmlns:a16="http://schemas.microsoft.com/office/drawing/2014/main" id="{E6BEFB58-27DB-490F-A192-DC42E2B9D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8230" y="2264071"/>
            <a:ext cx="3152357" cy="4457897"/>
          </a:xfrm>
          <a:prstGeom prst="rect">
            <a:avLst/>
          </a:prstGeom>
          <a:ln>
            <a:solidFill>
              <a:schemeClr val="tx1"/>
            </a:solidFill>
          </a:ln>
        </p:spPr>
      </p:pic>
    </p:spTree>
    <p:extLst>
      <p:ext uri="{BB962C8B-B14F-4D97-AF65-F5344CB8AC3E}">
        <p14:creationId xmlns:p14="http://schemas.microsoft.com/office/powerpoint/2010/main" val="10984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95822" y="-26988"/>
            <a:ext cx="6286500" cy="1069976"/>
          </a:xfrm>
        </p:spPr>
        <p:txBody>
          <a:bodyPr/>
          <a:lstStyle/>
          <a:p>
            <a:pPr eaLnBrk="1" hangingPunct="1"/>
            <a:r>
              <a:rPr lang="ja-JP" altLang="en-US" sz="3200" dirty="0"/>
              <a:t>再発防止に関する報告書</a:t>
            </a:r>
            <a:br>
              <a:rPr lang="ja-JP" altLang="en-US" sz="3200" dirty="0"/>
            </a:br>
            <a:r>
              <a:rPr lang="ja-JP" altLang="en-US" sz="3200" dirty="0"/>
              <a:t>～産科医療の質の向上に向けて～</a:t>
            </a:r>
          </a:p>
        </p:txBody>
      </p:sp>
      <p:sp>
        <p:nvSpPr>
          <p:cNvPr id="17412" name="Text Box 3"/>
          <p:cNvSpPr txBox="1">
            <a:spLocks noChangeArrowheads="1"/>
          </p:cNvSpPr>
          <p:nvPr/>
        </p:nvSpPr>
        <p:spPr bwMode="auto">
          <a:xfrm>
            <a:off x="4808190" y="1281516"/>
            <a:ext cx="4846637" cy="506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再発防止に関する報告書を公表</a:t>
            </a:r>
          </a:p>
          <a:p>
            <a:pPr algn="ctr" eaLnBrk="1" hangingPunct="1">
              <a:lnSpc>
                <a:spcPct val="13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1</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2011</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8</a:t>
            </a:r>
            <a:r>
              <a:rPr lang="ja-JP" altLang="en-US" sz="16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2</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2012</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5</a:t>
            </a:r>
            <a:r>
              <a:rPr lang="ja-JP" altLang="en-US" sz="16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3</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2013</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5</a:t>
            </a:r>
            <a:r>
              <a:rPr lang="ja-JP" altLang="en-US" sz="1600" dirty="0">
                <a:latin typeface="HG丸ｺﾞｼｯｸM-PRO" panose="020F0600000000000000" pitchFamily="50" charset="-128"/>
                <a:ea typeface="HG丸ｺﾞｼｯｸM-PRO" panose="020F0600000000000000" pitchFamily="50" charset="-128"/>
              </a:rPr>
              <a:t>月</a:t>
            </a:r>
            <a:endParaRPr lang="en-US" altLang="ja-JP" sz="16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4</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2014</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4</a:t>
            </a:r>
            <a:r>
              <a:rPr lang="ja-JP" altLang="en-US" sz="1600" dirty="0">
                <a:latin typeface="HG丸ｺﾞｼｯｸM-PRO" panose="020F0600000000000000" pitchFamily="50" charset="-128"/>
                <a:ea typeface="HG丸ｺﾞｼｯｸM-PRO" panose="020F0600000000000000" pitchFamily="50" charset="-128"/>
              </a:rPr>
              <a:t>月</a:t>
            </a:r>
            <a:endParaRPr lang="en-US" altLang="ja-JP" sz="16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5</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2015</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3</a:t>
            </a:r>
            <a:r>
              <a:rPr lang="ja-JP" altLang="en-US" sz="1600" dirty="0">
                <a:latin typeface="HG丸ｺﾞｼｯｸM-PRO" panose="020F0600000000000000" pitchFamily="50" charset="-128"/>
                <a:ea typeface="HG丸ｺﾞｼｯｸM-PRO" panose="020F0600000000000000" pitchFamily="50" charset="-128"/>
              </a:rPr>
              <a:t>月</a:t>
            </a:r>
            <a:endParaRPr lang="en-US" altLang="ja-JP" sz="16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6</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2016</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3</a:t>
            </a:r>
            <a:r>
              <a:rPr lang="ja-JP" altLang="en-US" sz="1600" dirty="0">
                <a:latin typeface="HG丸ｺﾞｼｯｸM-PRO" panose="020F0600000000000000" pitchFamily="50" charset="-128"/>
                <a:ea typeface="HG丸ｺﾞｼｯｸM-PRO" panose="020F0600000000000000" pitchFamily="50" charset="-128"/>
              </a:rPr>
              <a:t>月</a:t>
            </a:r>
            <a:endParaRPr lang="en-US" altLang="ja-JP" sz="16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7</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2017</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3</a:t>
            </a:r>
            <a:r>
              <a:rPr lang="ja-JP" altLang="en-US" sz="1600" dirty="0">
                <a:latin typeface="HG丸ｺﾞｼｯｸM-PRO" panose="020F0600000000000000" pitchFamily="50" charset="-128"/>
                <a:ea typeface="HG丸ｺﾞｼｯｸM-PRO" panose="020F0600000000000000" pitchFamily="50" charset="-128"/>
              </a:rPr>
              <a:t>月</a:t>
            </a:r>
            <a:endParaRPr lang="en-US" altLang="ja-JP" sz="16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8</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2018</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3</a:t>
            </a:r>
            <a:r>
              <a:rPr lang="ja-JP" altLang="en-US" sz="1600" dirty="0">
                <a:latin typeface="HG丸ｺﾞｼｯｸM-PRO" panose="020F0600000000000000" pitchFamily="50" charset="-128"/>
                <a:ea typeface="HG丸ｺﾞｼｯｸM-PRO" panose="020F0600000000000000" pitchFamily="50" charset="-128"/>
              </a:rPr>
              <a:t>月</a:t>
            </a:r>
            <a:endParaRPr lang="en-US" altLang="ja-JP" sz="16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9</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2019</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3</a:t>
            </a:r>
            <a:r>
              <a:rPr lang="ja-JP" altLang="en-US" sz="1600" dirty="0">
                <a:latin typeface="HG丸ｺﾞｼｯｸM-PRO" panose="020F0600000000000000" pitchFamily="50" charset="-128"/>
                <a:ea typeface="HG丸ｺﾞｼｯｸM-PRO" panose="020F0600000000000000" pitchFamily="50" charset="-128"/>
              </a:rPr>
              <a:t>月</a:t>
            </a:r>
            <a:endParaRPr lang="en-US" altLang="ja-JP" sz="16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1600" dirty="0">
                <a:latin typeface="HG丸ｺﾞｼｯｸM-PRO" panose="020F0600000000000000" pitchFamily="50" charset="-128"/>
                <a:ea typeface="HG丸ｺﾞｼｯｸM-PRO" panose="020F0600000000000000" pitchFamily="50" charset="-128"/>
              </a:rPr>
              <a:t>第</a:t>
            </a:r>
            <a:r>
              <a:rPr lang="en-US" altLang="ja-JP" sz="1600" dirty="0">
                <a:latin typeface="HG丸ｺﾞｼｯｸM-PRO" panose="020F0600000000000000" pitchFamily="50" charset="-128"/>
                <a:ea typeface="HG丸ｺﾞｼｯｸM-PRO" panose="020F0600000000000000" pitchFamily="50" charset="-128"/>
              </a:rPr>
              <a:t>10</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2020</a:t>
            </a:r>
            <a:r>
              <a:rPr lang="ja-JP" altLang="en-US" sz="1600" dirty="0">
                <a:latin typeface="HG丸ｺﾞｼｯｸM-PRO" panose="020F0600000000000000" pitchFamily="50" charset="-128"/>
                <a:ea typeface="HG丸ｺﾞｼｯｸM-PRO" panose="020F0600000000000000" pitchFamily="50" charset="-128"/>
              </a:rPr>
              <a:t>年</a:t>
            </a:r>
            <a:r>
              <a:rPr lang="en-US" altLang="ja-JP" sz="1600" dirty="0">
                <a:latin typeface="HG丸ｺﾞｼｯｸM-PRO" panose="020F0600000000000000" pitchFamily="50" charset="-128"/>
                <a:ea typeface="HG丸ｺﾞｼｯｸM-PRO" panose="020F0600000000000000" pitchFamily="50" charset="-128"/>
              </a:rPr>
              <a:t>3</a:t>
            </a:r>
            <a:r>
              <a:rPr lang="ja-JP" altLang="en-US" sz="1600" dirty="0">
                <a:latin typeface="HG丸ｺﾞｼｯｸM-PRO" panose="020F0600000000000000" pitchFamily="50" charset="-128"/>
                <a:ea typeface="HG丸ｺﾞｼｯｸM-PRO" panose="020F0600000000000000" pitchFamily="50" charset="-128"/>
              </a:rPr>
              <a:t>月</a:t>
            </a:r>
            <a:endParaRPr lang="en-US" altLang="ja-JP" sz="16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1600" dirty="0">
                <a:solidFill>
                  <a:srgbClr val="FF0000"/>
                </a:solidFill>
                <a:latin typeface="HG丸ｺﾞｼｯｸM-PRO" panose="020F0600000000000000" pitchFamily="50" charset="-128"/>
                <a:ea typeface="HG丸ｺﾞｼｯｸM-PRO" panose="020F0600000000000000" pitchFamily="50" charset="-128"/>
              </a:rPr>
              <a:t>第</a:t>
            </a:r>
            <a:r>
              <a:rPr lang="en-US" altLang="ja-JP" sz="1600" dirty="0">
                <a:solidFill>
                  <a:srgbClr val="FF0000"/>
                </a:solidFill>
                <a:latin typeface="HG丸ｺﾞｼｯｸM-PRO" panose="020F0600000000000000" pitchFamily="50" charset="-128"/>
                <a:ea typeface="HG丸ｺﾞｼｯｸM-PRO" panose="020F0600000000000000" pitchFamily="50" charset="-128"/>
              </a:rPr>
              <a:t>11</a:t>
            </a:r>
            <a:r>
              <a:rPr lang="ja-JP" altLang="en-US" sz="1600" dirty="0">
                <a:solidFill>
                  <a:srgbClr val="FF0000"/>
                </a:solidFill>
                <a:latin typeface="HG丸ｺﾞｼｯｸM-PRO" panose="020F0600000000000000" pitchFamily="50" charset="-128"/>
                <a:ea typeface="HG丸ｺﾞｼｯｸM-PRO" panose="020F0600000000000000" pitchFamily="50" charset="-128"/>
              </a:rPr>
              <a:t>回：</a:t>
            </a:r>
            <a:r>
              <a:rPr lang="en-US" altLang="ja-JP" sz="1600" dirty="0">
                <a:solidFill>
                  <a:srgbClr val="FF0000"/>
                </a:solidFill>
                <a:latin typeface="HG丸ｺﾞｼｯｸM-PRO" panose="020F0600000000000000" pitchFamily="50" charset="-128"/>
                <a:ea typeface="HG丸ｺﾞｼｯｸM-PRO" panose="020F0600000000000000" pitchFamily="50" charset="-128"/>
              </a:rPr>
              <a:t>2021</a:t>
            </a:r>
            <a:r>
              <a:rPr lang="ja-JP" altLang="en-US" sz="1600" dirty="0">
                <a:solidFill>
                  <a:srgbClr val="FF0000"/>
                </a:solidFill>
                <a:latin typeface="HG丸ｺﾞｼｯｸM-PRO" panose="020F0600000000000000" pitchFamily="50" charset="-128"/>
                <a:ea typeface="HG丸ｺﾞｼｯｸM-PRO" panose="020F0600000000000000" pitchFamily="50" charset="-128"/>
              </a:rPr>
              <a:t>年</a:t>
            </a:r>
            <a:r>
              <a:rPr lang="en-US" altLang="ja-JP" sz="1600" dirty="0">
                <a:solidFill>
                  <a:srgbClr val="FF0000"/>
                </a:solidFill>
                <a:latin typeface="HG丸ｺﾞｼｯｸM-PRO" panose="020F0600000000000000" pitchFamily="50" charset="-128"/>
                <a:ea typeface="HG丸ｺﾞｼｯｸM-PRO" panose="020F0600000000000000" pitchFamily="50" charset="-128"/>
              </a:rPr>
              <a:t>3</a:t>
            </a:r>
            <a:r>
              <a:rPr lang="ja-JP" altLang="en-US" sz="1600" dirty="0">
                <a:solidFill>
                  <a:srgbClr val="FF0000"/>
                </a:solidFill>
                <a:latin typeface="HG丸ｺﾞｼｯｸM-PRO" panose="020F0600000000000000" pitchFamily="50" charset="-128"/>
                <a:ea typeface="HG丸ｺﾞｼｯｸM-PRO" panose="020F0600000000000000" pitchFamily="50" charset="-128"/>
              </a:rPr>
              <a:t>月</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800" dirty="0">
                <a:ea typeface="HG丸ｺﾞｼｯｸM-PRO" panose="020F0600000000000000" pitchFamily="50" charset="-128"/>
              </a:rPr>
              <a:t>本制度の</a:t>
            </a:r>
            <a:r>
              <a:rPr lang="en-US" altLang="ja-JP" sz="1800" dirty="0">
                <a:ea typeface="HG丸ｺﾞｼｯｸM-PRO" panose="020F0600000000000000" pitchFamily="50" charset="-128"/>
              </a:rPr>
              <a:t>HP</a:t>
            </a:r>
            <a:r>
              <a:rPr lang="ja-JP" altLang="en-US" sz="1800" dirty="0">
                <a:ea typeface="HG丸ｺﾞｼｯｸM-PRO" panose="020F0600000000000000" pitchFamily="50" charset="-128"/>
              </a:rPr>
              <a:t>に掲載：</a:t>
            </a:r>
            <a:endParaRPr lang="en-US" altLang="ja-JP" sz="1800" dirty="0">
              <a:ea typeface="HG丸ｺﾞｼｯｸM-PRO" panose="020F0600000000000000" pitchFamily="50" charset="-128"/>
            </a:endParaRPr>
          </a:p>
          <a:p>
            <a:pPr algn="ctr" eaLnBrk="1" hangingPunct="1">
              <a:lnSpc>
                <a:spcPct val="130000"/>
              </a:lnSpc>
              <a:spcBef>
                <a:spcPct val="0"/>
              </a:spcBef>
              <a:buFontTx/>
              <a:buNone/>
            </a:pPr>
            <a:r>
              <a:rPr lang="en-US" altLang="ja-JP" sz="1600" dirty="0">
                <a:ea typeface="HG丸ｺﾞｼｯｸM-PRO" panose="020F0600000000000000" pitchFamily="50" charset="-128"/>
                <a:hlinkClick r:id="rId3"/>
              </a:rPr>
              <a:t>http://www.sanka-hp.jcqhc.or.jp/documents/prevention/index.html</a:t>
            </a:r>
            <a:endParaRPr lang="en-US" altLang="ja-JP" sz="1600" dirty="0">
              <a:ea typeface="HG丸ｺﾞｼｯｸM-PRO" panose="020F0600000000000000" pitchFamily="50" charset="-128"/>
            </a:endParaRPr>
          </a:p>
        </p:txBody>
      </p:sp>
      <p:sp>
        <p:nvSpPr>
          <p:cNvPr id="11" name="正方形/長方形 1">
            <a:extLst>
              <a:ext uri="{FF2B5EF4-FFF2-40B4-BE49-F238E27FC236}">
                <a16:creationId xmlns:a16="http://schemas.microsoft.com/office/drawing/2014/main" id="{2633C8B9-520D-4EE4-9DE3-07081F4C76A6}"/>
              </a:ext>
            </a:extLst>
          </p:cNvPr>
          <p:cNvSpPr>
            <a:spLocks noChangeArrowheads="1"/>
          </p:cNvSpPr>
          <p:nvPr/>
        </p:nvSpPr>
        <p:spPr bwMode="auto">
          <a:xfrm>
            <a:off x="1598487" y="1269554"/>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2" name="正方形/長方形 1">
            <a:extLst>
              <a:ext uri="{FF2B5EF4-FFF2-40B4-BE49-F238E27FC236}">
                <a16:creationId xmlns:a16="http://schemas.microsoft.com/office/drawing/2014/main" id="{16DB83C3-F7ED-47F4-8D9D-A124D62DF87A}"/>
              </a:ext>
            </a:extLst>
          </p:cNvPr>
          <p:cNvSpPr>
            <a:spLocks noChangeArrowheads="1"/>
          </p:cNvSpPr>
          <p:nvPr/>
        </p:nvSpPr>
        <p:spPr bwMode="auto">
          <a:xfrm>
            <a:off x="1456676" y="1371603"/>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3" name="正方形/長方形 1">
            <a:extLst>
              <a:ext uri="{FF2B5EF4-FFF2-40B4-BE49-F238E27FC236}">
                <a16:creationId xmlns:a16="http://schemas.microsoft.com/office/drawing/2014/main" id="{9586A91A-8A84-47CF-9F39-0F4912AC480A}"/>
              </a:ext>
            </a:extLst>
          </p:cNvPr>
          <p:cNvSpPr>
            <a:spLocks noChangeArrowheads="1"/>
          </p:cNvSpPr>
          <p:nvPr/>
        </p:nvSpPr>
        <p:spPr bwMode="auto">
          <a:xfrm>
            <a:off x="1314865" y="1473652"/>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4" name="正方形/長方形 1">
            <a:extLst>
              <a:ext uri="{FF2B5EF4-FFF2-40B4-BE49-F238E27FC236}">
                <a16:creationId xmlns:a16="http://schemas.microsoft.com/office/drawing/2014/main" id="{A76FD7FF-8293-4F83-812E-505F9FB2DCD6}"/>
              </a:ext>
            </a:extLst>
          </p:cNvPr>
          <p:cNvSpPr>
            <a:spLocks noChangeArrowheads="1"/>
          </p:cNvSpPr>
          <p:nvPr/>
        </p:nvSpPr>
        <p:spPr bwMode="auto">
          <a:xfrm>
            <a:off x="1173054" y="1575701"/>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5" name="正方形/長方形 1">
            <a:extLst>
              <a:ext uri="{FF2B5EF4-FFF2-40B4-BE49-F238E27FC236}">
                <a16:creationId xmlns:a16="http://schemas.microsoft.com/office/drawing/2014/main" id="{327CB2B5-42FC-41E4-A92A-CA08FB8D4451}"/>
              </a:ext>
            </a:extLst>
          </p:cNvPr>
          <p:cNvSpPr>
            <a:spLocks noChangeArrowheads="1"/>
          </p:cNvSpPr>
          <p:nvPr/>
        </p:nvSpPr>
        <p:spPr bwMode="auto">
          <a:xfrm>
            <a:off x="1031243" y="1677750"/>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6" name="正方形/長方形 1">
            <a:extLst>
              <a:ext uri="{FF2B5EF4-FFF2-40B4-BE49-F238E27FC236}">
                <a16:creationId xmlns:a16="http://schemas.microsoft.com/office/drawing/2014/main" id="{4154AA6B-BDA5-40DA-8A41-F243B82B7920}"/>
              </a:ext>
            </a:extLst>
          </p:cNvPr>
          <p:cNvSpPr>
            <a:spLocks noChangeArrowheads="1"/>
          </p:cNvSpPr>
          <p:nvPr/>
        </p:nvSpPr>
        <p:spPr bwMode="auto">
          <a:xfrm>
            <a:off x="889432" y="1779799"/>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FD93185B-EF82-44B1-A462-C0FAEC7FA76C}"/>
              </a:ext>
            </a:extLst>
          </p:cNvPr>
          <p:cNvSpPr>
            <a:spLocks noGrp="1"/>
          </p:cNvSpPr>
          <p:nvPr>
            <p:ph type="sldNum" sz="quarter" idx="12"/>
          </p:nvPr>
        </p:nvSpPr>
        <p:spPr/>
        <p:txBody>
          <a:bodyPr/>
          <a:lstStyle/>
          <a:p>
            <a:pPr>
              <a:defRPr/>
            </a:pPr>
            <a:fld id="{930F64EC-FE0A-4460-B896-894E0E1B6F85}" type="slidenum">
              <a:rPr lang="ja-JP" altLang="en-US" smtClean="0"/>
              <a:pPr>
                <a:defRPr/>
              </a:pPr>
              <a:t>8</a:t>
            </a:fld>
            <a:endParaRPr lang="en-US" altLang="ja-JP" dirty="0"/>
          </a:p>
        </p:txBody>
      </p:sp>
      <p:pic>
        <p:nvPicPr>
          <p:cNvPr id="6" name="図 5" descr="第11回再発防止報告書 表紙&#10;&#10;&#10;自動的に生成された説明">
            <a:extLst>
              <a:ext uri="{FF2B5EF4-FFF2-40B4-BE49-F238E27FC236}">
                <a16:creationId xmlns:a16="http://schemas.microsoft.com/office/drawing/2014/main" id="{CACE767C-55B2-4D6E-998E-3CEC78C41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57" y="1948271"/>
            <a:ext cx="3209703" cy="4539247"/>
          </a:xfrm>
          <a:prstGeom prst="rect">
            <a:avLst/>
          </a:prstGeom>
          <a:ln>
            <a:solidFill>
              <a:schemeClr val="tx1"/>
            </a:solidFill>
          </a:ln>
        </p:spPr>
      </p:pic>
    </p:spTree>
    <p:extLst>
      <p:ext uri="{BB962C8B-B14F-4D97-AF65-F5344CB8AC3E}">
        <p14:creationId xmlns:p14="http://schemas.microsoft.com/office/powerpoint/2010/main" val="580195137"/>
      </p:ext>
    </p:extLst>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01F234B07CE6341AAFC377739E1ADBC" ma:contentTypeVersion="8" ma:contentTypeDescription="新しいドキュメントを作成します。" ma:contentTypeScope="" ma:versionID="6525243e6568efda849bf8b5b014495d">
  <xsd:schema xmlns:xsd="http://www.w3.org/2001/XMLSchema" xmlns:xs="http://www.w3.org/2001/XMLSchema" xmlns:p="http://schemas.microsoft.com/office/2006/metadata/properties" xmlns:ns3="11f3b970-84bc-4576-9a65-949aa5705c64" targetNamespace="http://schemas.microsoft.com/office/2006/metadata/properties" ma:root="true" ma:fieldsID="949d435fa45e5068475f2b0cfb7cf7d0" ns3:_="">
    <xsd:import namespace="11f3b970-84bc-4576-9a65-949aa5705c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3b970-84bc-4576-9a65-949aa570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199524-8D08-452D-B8F3-C380E94A3FCC}">
  <ds:schemaRefs>
    <ds:schemaRef ds:uri="http://schemas.microsoft.com/sharepoint/v3/contenttype/forms"/>
  </ds:schemaRefs>
</ds:datastoreItem>
</file>

<file path=customXml/itemProps2.xml><?xml version="1.0" encoding="utf-8"?>
<ds:datastoreItem xmlns:ds="http://schemas.openxmlformats.org/officeDocument/2006/customXml" ds:itemID="{5EB5683E-F84C-4426-8E8F-5ED20130C6F4}">
  <ds:schemaRefs>
    <ds:schemaRef ds:uri="http://schemas.microsoft.com/office/2006/metadata/properties"/>
    <ds:schemaRef ds:uri="http://schemas.microsoft.com/office/2006/documentManagement/types"/>
    <ds:schemaRef ds:uri="11f3b970-84bc-4576-9a65-949aa5705c6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408CCE03-765B-4EDF-9C9A-B76F109D8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3b970-84bc-4576-9a65-949aa5705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19749</TotalTime>
  <Words>8724</Words>
  <Application>Microsoft Office PowerPoint</Application>
  <PresentationFormat>ユーザー設定</PresentationFormat>
  <Paragraphs>834</Paragraphs>
  <Slides>87</Slides>
  <Notes>84</Notes>
  <HiddenSlides>0</HiddenSlides>
  <MMClips>0</MMClips>
  <ScaleCrop>false</ScaleCrop>
  <HeadingPairs>
    <vt:vector size="6" baseType="variant">
      <vt:variant>
        <vt:lpstr>使用されているフォント</vt:lpstr>
      </vt:variant>
      <vt:variant>
        <vt:i4>10</vt:i4>
      </vt:variant>
      <vt:variant>
        <vt:lpstr>テーマ</vt:lpstr>
      </vt:variant>
      <vt:variant>
        <vt:i4>5</vt:i4>
      </vt:variant>
      <vt:variant>
        <vt:lpstr>スライド タイトル</vt:lpstr>
      </vt:variant>
      <vt:variant>
        <vt:i4>87</vt:i4>
      </vt:variant>
    </vt:vector>
  </HeadingPairs>
  <TitlesOfParts>
    <vt:vector size="102" baseType="lpstr">
      <vt:lpstr>HGS創英角ｺﾞｼｯｸUB</vt:lpstr>
      <vt:lpstr>HG丸ｺﾞｼｯｸM-PRO</vt:lpstr>
      <vt:lpstr>ＭＳ Ｐゴシック</vt:lpstr>
      <vt:lpstr>ＭＳ ゴシック</vt:lpstr>
      <vt:lpstr>游ゴシック</vt:lpstr>
      <vt:lpstr>游ゴシック Light</vt:lpstr>
      <vt:lpstr>Arial</vt:lpstr>
      <vt:lpstr>Calibri</vt:lpstr>
      <vt:lpstr>Calibri Light</vt:lpstr>
      <vt:lpstr>Wingdings</vt:lpstr>
      <vt:lpstr>1_Capsules</vt:lpstr>
      <vt:lpstr>デザインの設定</vt:lpstr>
      <vt:lpstr>1_デザインの設定</vt:lpstr>
      <vt:lpstr>標準デザイン</vt:lpstr>
      <vt:lpstr>1_標準デザイン</vt:lpstr>
      <vt:lpstr>第11回　産科医療補償制度 再発防止に関する報告書について</vt:lpstr>
      <vt:lpstr>PowerPoint プレゼンテーション</vt:lpstr>
      <vt:lpstr>PowerPoint プレゼンテーション</vt:lpstr>
      <vt:lpstr>産科医療補償制度の目的</vt:lpstr>
      <vt:lpstr>PowerPoint プレゼンテーション</vt:lpstr>
      <vt:lpstr>再発防止委員会　委員</vt:lpstr>
      <vt:lpstr>PowerPoint プレゼンテーション</vt:lpstr>
      <vt:lpstr>PowerPoint プレゼンテーション</vt:lpstr>
      <vt:lpstr>再発防止に関する報告書 ～産科医療の質の向上に向けて～</vt:lpstr>
      <vt:lpstr>分析の対象</vt:lpstr>
      <vt:lpstr>分析の方法</vt:lpstr>
      <vt:lpstr>分析にあたって</vt:lpstr>
      <vt:lpstr>再発防止に関する分析</vt:lpstr>
      <vt:lpstr>PowerPoint プレゼンテーション</vt:lpstr>
      <vt:lpstr>テーマに沿った分析について</vt:lpstr>
      <vt:lpstr>テーマに沿った分析の4つの視点</vt:lpstr>
      <vt:lpstr>第11回報告書のテーマ</vt:lpstr>
      <vt:lpstr>はじめに</vt:lpstr>
      <vt:lpstr>分析対象事例</vt:lpstr>
      <vt:lpstr>分析対象事例</vt:lpstr>
      <vt:lpstr>分析対象事例の概況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はじめに</vt:lpstr>
      <vt:lpstr>分析対象①</vt:lpstr>
      <vt:lpstr>PowerPoint プレゼンテーション</vt:lpstr>
      <vt:lpstr>産科医療の質の向上への取組みの動向</vt:lpstr>
      <vt:lpstr>産科医療の質の向上への取組みの動向について 分析を行うテーマ</vt:lpstr>
      <vt:lpstr>胎児心拍数聴取について①</vt:lpstr>
      <vt:lpstr>胎児心拍数聴取について②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診療録等の記載について①</vt:lpstr>
      <vt:lpstr>診療録等の記載について②</vt:lpstr>
      <vt:lpstr>PowerPoint プレゼンテーション</vt:lpstr>
      <vt:lpstr>吸引分娩について①</vt:lpstr>
      <vt:lpstr>PowerPoint プレゼンテーション</vt:lpstr>
      <vt:lpstr>PowerPoint プレゼンテーション</vt:lpstr>
      <vt:lpstr>集計対象</vt:lpstr>
      <vt:lpstr>①分娩の状況</vt:lpstr>
      <vt:lpstr>②妊産婦等に関する基本情報</vt:lpstr>
      <vt:lpstr>③妊娠経過</vt:lpstr>
      <vt:lpstr>④分娩経過（主な結果）</vt:lpstr>
      <vt:lpstr>⑤新生児期の経過</vt:lpstr>
      <vt:lpstr>⑥診療体制（主な結果）</vt:lpstr>
      <vt:lpstr>⑦脳性麻痺発症の主たる原因について</vt:lpstr>
      <vt:lpstr>PowerPoint プレゼンテーション</vt:lpstr>
      <vt:lpstr>関係学会・団体等の動き①</vt:lpstr>
      <vt:lpstr>関係学会・団体等の動き②</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池田 沙織</cp:lastModifiedBy>
  <cp:revision>1597</cp:revision>
  <cp:lastPrinted>2018-05-01T06:16:37Z</cp:lastPrinted>
  <dcterms:created xsi:type="dcterms:W3CDTF">2008-08-26T02:42:31Z</dcterms:created>
  <dcterms:modified xsi:type="dcterms:W3CDTF">2021-05-25T07:43:38Z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0x010100A01F234B07CE6341AAFC377739E1ADBC</vt:lpwstr>
  </property>
</Properties>
</file>