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4"/>
    <p:sldMasterId id="2147483727" r:id="rId5"/>
    <p:sldMasterId id="2147484244" r:id="rId6"/>
    <p:sldMasterId id="2147483657" r:id="rId7"/>
    <p:sldMasterId id="2147484256" r:id="rId8"/>
  </p:sldMasterIdLst>
  <p:notesMasterIdLst>
    <p:notesMasterId r:id="rId120"/>
  </p:notesMasterIdLst>
  <p:handoutMasterIdLst>
    <p:handoutMasterId r:id="rId121"/>
  </p:handoutMasterIdLst>
  <p:sldIdLst>
    <p:sldId id="300" r:id="rId9"/>
    <p:sldId id="3379" r:id="rId10"/>
    <p:sldId id="3380" r:id="rId11"/>
    <p:sldId id="3269" r:id="rId12"/>
    <p:sldId id="979" r:id="rId13"/>
    <p:sldId id="501" r:id="rId14"/>
    <p:sldId id="3293" r:id="rId15"/>
    <p:sldId id="3378" r:id="rId16"/>
    <p:sldId id="986" r:id="rId17"/>
    <p:sldId id="974" r:id="rId18"/>
    <p:sldId id="3381" r:id="rId19"/>
    <p:sldId id="3382" r:id="rId20"/>
    <p:sldId id="3295" r:id="rId21"/>
    <p:sldId id="3271" r:id="rId22"/>
    <p:sldId id="3296" r:id="rId23"/>
    <p:sldId id="480" r:id="rId24"/>
    <p:sldId id="3383" r:id="rId25"/>
    <p:sldId id="774" r:id="rId26"/>
    <p:sldId id="775" r:id="rId27"/>
    <p:sldId id="3298" r:id="rId28"/>
    <p:sldId id="3384" r:id="rId29"/>
    <p:sldId id="3300" r:id="rId30"/>
    <p:sldId id="3323" r:id="rId31"/>
    <p:sldId id="3325" r:id="rId32"/>
    <p:sldId id="3326" r:id="rId33"/>
    <p:sldId id="3327" r:id="rId34"/>
    <p:sldId id="3328" r:id="rId35"/>
    <p:sldId id="3329" r:id="rId36"/>
    <p:sldId id="3330" r:id="rId37"/>
    <p:sldId id="3331" r:id="rId38"/>
    <p:sldId id="3332" r:id="rId39"/>
    <p:sldId id="3338" r:id="rId40"/>
    <p:sldId id="3373" r:id="rId41"/>
    <p:sldId id="3324" r:id="rId42"/>
    <p:sldId id="3333" r:id="rId43"/>
    <p:sldId id="3334" r:id="rId44"/>
    <p:sldId id="3335" r:id="rId45"/>
    <p:sldId id="3336" r:id="rId46"/>
    <p:sldId id="3337" r:id="rId47"/>
    <p:sldId id="3374" r:id="rId48"/>
    <p:sldId id="3364" r:id="rId49"/>
    <p:sldId id="3363" r:id="rId50"/>
    <p:sldId id="3365" r:id="rId51"/>
    <p:sldId id="3366" r:id="rId52"/>
    <p:sldId id="3367" r:id="rId53"/>
    <p:sldId id="3368" r:id="rId54"/>
    <p:sldId id="3369" r:id="rId55"/>
    <p:sldId id="3370" r:id="rId56"/>
    <p:sldId id="3371" r:id="rId57"/>
    <p:sldId id="3372" r:id="rId58"/>
    <p:sldId id="3385" r:id="rId59"/>
    <p:sldId id="3340" r:id="rId60"/>
    <p:sldId id="3341" r:id="rId61"/>
    <p:sldId id="3342" r:id="rId62"/>
    <p:sldId id="3344" r:id="rId63"/>
    <p:sldId id="3345" r:id="rId64"/>
    <p:sldId id="3346" r:id="rId65"/>
    <p:sldId id="3347" r:id="rId66"/>
    <p:sldId id="3348" r:id="rId67"/>
    <p:sldId id="3349" r:id="rId68"/>
    <p:sldId id="3355" r:id="rId69"/>
    <p:sldId id="3343" r:id="rId70"/>
    <p:sldId id="3350" r:id="rId71"/>
    <p:sldId id="3351" r:id="rId72"/>
    <p:sldId id="3352" r:id="rId73"/>
    <p:sldId id="3353" r:id="rId74"/>
    <p:sldId id="3354" r:id="rId75"/>
    <p:sldId id="3356" r:id="rId76"/>
    <p:sldId id="3357" r:id="rId77"/>
    <p:sldId id="3375" r:id="rId78"/>
    <p:sldId id="3358" r:id="rId79"/>
    <p:sldId id="3359" r:id="rId80"/>
    <p:sldId id="3360" r:id="rId81"/>
    <p:sldId id="3361" r:id="rId82"/>
    <p:sldId id="3362" r:id="rId83"/>
    <p:sldId id="3386" r:id="rId84"/>
    <p:sldId id="3301" r:id="rId85"/>
    <p:sldId id="551" r:id="rId86"/>
    <p:sldId id="3302" r:id="rId87"/>
    <p:sldId id="3303" r:id="rId88"/>
    <p:sldId id="3304" r:id="rId89"/>
    <p:sldId id="3305" r:id="rId90"/>
    <p:sldId id="3376" r:id="rId91"/>
    <p:sldId id="3307" r:id="rId92"/>
    <p:sldId id="3308" r:id="rId93"/>
    <p:sldId id="3309" r:id="rId94"/>
    <p:sldId id="3310" r:id="rId95"/>
    <p:sldId id="3311" r:id="rId96"/>
    <p:sldId id="3312" r:id="rId97"/>
    <p:sldId id="3313" r:id="rId98"/>
    <p:sldId id="3314" r:id="rId99"/>
    <p:sldId id="3315" r:id="rId100"/>
    <p:sldId id="3316" r:id="rId101"/>
    <p:sldId id="3317" r:id="rId102"/>
    <p:sldId id="3318" r:id="rId103"/>
    <p:sldId id="3319" r:id="rId104"/>
    <p:sldId id="3320" r:id="rId105"/>
    <p:sldId id="3321" r:id="rId106"/>
    <p:sldId id="3387" r:id="rId107"/>
    <p:sldId id="857" r:id="rId108"/>
    <p:sldId id="3322" r:id="rId109"/>
    <p:sldId id="859" r:id="rId110"/>
    <p:sldId id="860" r:id="rId111"/>
    <p:sldId id="861" r:id="rId112"/>
    <p:sldId id="862" r:id="rId113"/>
    <p:sldId id="863" r:id="rId114"/>
    <p:sldId id="864" r:id="rId115"/>
    <p:sldId id="3388" r:id="rId116"/>
    <p:sldId id="711" r:id="rId117"/>
    <p:sldId id="3389" r:id="rId118"/>
    <p:sldId id="976" r:id="rId119"/>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竹内 美由紀" initials="竹内" lastIdx="26" clrIdx="6">
    <p:extLst>
      <p:ext uri="{19B8F6BF-5375-455C-9EA6-DF929625EA0E}">
        <p15:presenceInfo xmlns:p15="http://schemas.microsoft.com/office/powerpoint/2012/main" userId="S::m-takeuchi@jcqhc.or.jp::2c703059-f469-4cf3-adba-d6e9886b5296" providerId="AD"/>
      </p:ext>
    </p:extLst>
  </p:cmAuthor>
  <p:cmAuthor id="1" name="川東 和樹" initials="川東" lastIdx="2" clrIdx="0">
    <p:extLst>
      <p:ext uri="{19B8F6BF-5375-455C-9EA6-DF929625EA0E}">
        <p15:presenceInfo xmlns:p15="http://schemas.microsoft.com/office/powerpoint/2012/main" userId="S-1-5-21-4025549187-954364677-2120641714-1600" providerId="AD"/>
      </p:ext>
    </p:extLst>
  </p:cmAuthor>
  <p:cmAuthor id="8" name="評価機構　産科医療補償制度運営部" initials="評価機構　産科医療補償制度運営部" lastIdx="1" clrIdx="7">
    <p:extLst>
      <p:ext uri="{19B8F6BF-5375-455C-9EA6-DF929625EA0E}">
        <p15:presenceInfo xmlns:p15="http://schemas.microsoft.com/office/powerpoint/2012/main" userId="S::jcqhc05@jcqhcoffice365.onmicrosoft.com::bf091149-0fe6-4c6f-866d-fcf790132f13" providerId="AD"/>
      </p:ext>
    </p:extLst>
  </p:cmAuthor>
  <p:cmAuthor id="2" name="佐野 実央" initials="佐野" lastIdx="2" clrIdx="1">
    <p:extLst>
      <p:ext uri="{19B8F6BF-5375-455C-9EA6-DF929625EA0E}">
        <p15:presenceInfo xmlns:p15="http://schemas.microsoft.com/office/powerpoint/2012/main" userId="S-1-5-21-4025549187-954364677-2120641714-1594" providerId="AD"/>
      </p:ext>
    </p:extLst>
  </p:cmAuthor>
  <p:cmAuthor id="9" name="堀田 慶子" initials="堀田" lastIdx="13" clrIdx="8">
    <p:extLst>
      <p:ext uri="{19B8F6BF-5375-455C-9EA6-DF929625EA0E}">
        <p15:presenceInfo xmlns:p15="http://schemas.microsoft.com/office/powerpoint/2012/main" userId="S::k-hotta@jcqhc.or.jp::3f876efd-55c3-40ec-93f0-4042506c14ef" providerId="AD"/>
      </p:ext>
    </p:extLst>
  </p:cmAuthor>
  <p:cmAuthor id="3" name="長谷 麻水" initials="長谷" lastIdx="1" clrIdx="2">
    <p:extLst>
      <p:ext uri="{19B8F6BF-5375-455C-9EA6-DF929625EA0E}">
        <p15:presenceInfo xmlns:p15="http://schemas.microsoft.com/office/powerpoint/2012/main" userId="S-1-5-21-4025549187-954364677-2120641714-6614" providerId="AD"/>
      </p:ext>
    </p:extLst>
  </p:cmAuthor>
  <p:cmAuthor id="10" name="湯浅ひとみ" initials="湯浅ひとみ" lastIdx="6" clrIdx="9">
    <p:extLst>
      <p:ext uri="{19B8F6BF-5375-455C-9EA6-DF929625EA0E}">
        <p15:presenceInfo xmlns:p15="http://schemas.microsoft.com/office/powerpoint/2012/main" userId="湯浅ひとみ" providerId="None"/>
      </p:ext>
    </p:extLst>
  </p:cmAuthor>
  <p:cmAuthor id="4" name="池田 沙織" initials="池田" lastIdx="65" clrIdx="3">
    <p:extLst>
      <p:ext uri="{19B8F6BF-5375-455C-9EA6-DF929625EA0E}">
        <p15:presenceInfo xmlns:p15="http://schemas.microsoft.com/office/powerpoint/2012/main" userId="S::s-ikeda@jcqhc.or.jp::30a8ed9c-28e1-4b9a-9dfd-468c281929fb" providerId="AD"/>
      </p:ext>
    </p:extLst>
  </p:cmAuthor>
  <p:cmAuthor id="5" name="極樂寺 美八子" initials="極樂寺" lastIdx="3" clrIdx="4">
    <p:extLst>
      <p:ext uri="{19B8F6BF-5375-455C-9EA6-DF929625EA0E}">
        <p15:presenceInfo xmlns:p15="http://schemas.microsoft.com/office/powerpoint/2012/main" userId="S::m-gokurakuji@jcqhc.or.jp::3ba7da02-d559-4ed3-8055-cd183a63b567" providerId="AD"/>
      </p:ext>
    </p:extLst>
  </p:cmAuthor>
  <p:cmAuthor id="6" name="小林 牧子" initials="小林" lastIdx="7" clrIdx="5">
    <p:extLst>
      <p:ext uri="{19B8F6BF-5375-455C-9EA6-DF929625EA0E}">
        <p15:presenceInfo xmlns:p15="http://schemas.microsoft.com/office/powerpoint/2012/main" userId="S::ma-kobayashi@jcqhc.or.jp::1882a9ad-6446-4c13-b987-91a1dea9d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C00"/>
    <a:srgbClr val="EC9E02"/>
    <a:srgbClr val="FF931D"/>
    <a:srgbClr val="716965"/>
    <a:srgbClr val="CFCBC9"/>
    <a:srgbClr val="85CEFF"/>
    <a:srgbClr val="CA8702"/>
    <a:srgbClr val="FFEE8B"/>
    <a:srgbClr val="F8027D"/>
    <a:srgbClr val="FFB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2C321-E913-40C8-B45C-78D7D65ACE50}" v="5" dt="2021-05-20T04:14:12.190"/>
    <p1510:client id="{AE6A175B-44B3-49CB-B80A-3F7392A929C2}" v="3" dt="2021-05-20T08:25:19.4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1" autoAdjust="0"/>
    <p:restoredTop sz="96353" autoAdjust="0"/>
  </p:normalViewPr>
  <p:slideViewPr>
    <p:cSldViewPr>
      <p:cViewPr varScale="1">
        <p:scale>
          <a:sx n="106" d="100"/>
          <a:sy n="106" d="100"/>
        </p:scale>
        <p:origin x="1638" y="102"/>
      </p:cViewPr>
      <p:guideLst>
        <p:guide orient="horz" pos="2161"/>
        <p:guide pos="3120"/>
      </p:guideLst>
    </p:cSldViewPr>
  </p:slideViewPr>
  <p:outlineViewPr>
    <p:cViewPr>
      <p:scale>
        <a:sx n="33" d="100"/>
        <a:sy n="33" d="100"/>
      </p:scale>
      <p:origin x="0" y="-63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78" d="100"/>
          <a:sy n="78"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12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61" Type="http://schemas.openxmlformats.org/officeDocument/2006/relationships/slide" Target="slides/slide53.xml"/><Relationship Id="rId82"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9198B58-5FF7-40A6-814E-1AD6F614C033}"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508290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103</a:t>
            </a:fld>
            <a:endParaRPr lang="en-US" altLang="ja-JP"/>
          </a:p>
        </p:txBody>
      </p:sp>
    </p:spTree>
    <p:extLst>
      <p:ext uri="{BB962C8B-B14F-4D97-AF65-F5344CB8AC3E}">
        <p14:creationId xmlns:p14="http://schemas.microsoft.com/office/powerpoint/2010/main" val="31742913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104</a:t>
            </a:fld>
            <a:endParaRPr lang="en-US" altLang="ja-JP"/>
          </a:p>
        </p:txBody>
      </p:sp>
    </p:spTree>
    <p:extLst>
      <p:ext uri="{BB962C8B-B14F-4D97-AF65-F5344CB8AC3E}">
        <p14:creationId xmlns:p14="http://schemas.microsoft.com/office/powerpoint/2010/main" val="35230651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105</a:t>
            </a:fld>
            <a:endParaRPr lang="en-US" altLang="ja-JP"/>
          </a:p>
        </p:txBody>
      </p:sp>
    </p:spTree>
    <p:extLst>
      <p:ext uri="{BB962C8B-B14F-4D97-AF65-F5344CB8AC3E}">
        <p14:creationId xmlns:p14="http://schemas.microsoft.com/office/powerpoint/2010/main" val="22430322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106</a:t>
            </a:fld>
            <a:endParaRPr lang="en-US" altLang="ja-JP"/>
          </a:p>
        </p:txBody>
      </p:sp>
    </p:spTree>
    <p:extLst>
      <p:ext uri="{BB962C8B-B14F-4D97-AF65-F5344CB8AC3E}">
        <p14:creationId xmlns:p14="http://schemas.microsoft.com/office/powerpoint/2010/main" val="806111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107</a:t>
            </a:fld>
            <a:endParaRPr lang="en-US" altLang="ja-JP"/>
          </a:p>
        </p:txBody>
      </p:sp>
    </p:spTree>
    <p:extLst>
      <p:ext uri="{BB962C8B-B14F-4D97-AF65-F5344CB8AC3E}">
        <p14:creationId xmlns:p14="http://schemas.microsoft.com/office/powerpoint/2010/main" val="32017174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108</a:t>
            </a:fld>
            <a:endParaRPr lang="en-US" altLang="ja-JP"/>
          </a:p>
        </p:txBody>
      </p:sp>
    </p:spTree>
    <p:extLst>
      <p:ext uri="{BB962C8B-B14F-4D97-AF65-F5344CB8AC3E}">
        <p14:creationId xmlns:p14="http://schemas.microsoft.com/office/powerpoint/2010/main" val="41640780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109</a:t>
            </a:fld>
            <a:endParaRPr lang="en-US" altLang="ja-JP"/>
          </a:p>
        </p:txBody>
      </p:sp>
    </p:spTree>
    <p:extLst>
      <p:ext uri="{BB962C8B-B14F-4D97-AF65-F5344CB8AC3E}">
        <p14:creationId xmlns:p14="http://schemas.microsoft.com/office/powerpoint/2010/main" val="5946281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110</a:t>
            </a:fld>
            <a:endParaRPr lang="en-US" altLang="ja-JP"/>
          </a:p>
        </p:txBody>
      </p:sp>
    </p:spTree>
    <p:extLst>
      <p:ext uri="{BB962C8B-B14F-4D97-AF65-F5344CB8AC3E}">
        <p14:creationId xmlns:p14="http://schemas.microsoft.com/office/powerpoint/2010/main" val="294958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066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45711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15</a:t>
            </a:fld>
            <a:endParaRPr lang="en-US" altLang="ja-JP"/>
          </a:p>
        </p:txBody>
      </p:sp>
    </p:spTree>
    <p:extLst>
      <p:ext uri="{BB962C8B-B14F-4D97-AF65-F5344CB8AC3E}">
        <p14:creationId xmlns:p14="http://schemas.microsoft.com/office/powerpoint/2010/main" val="361766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977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17</a:t>
            </a:fld>
            <a:endParaRPr lang="en-US" altLang="ja-JP"/>
          </a:p>
        </p:txBody>
      </p:sp>
    </p:spTree>
    <p:extLst>
      <p:ext uri="{BB962C8B-B14F-4D97-AF65-F5344CB8AC3E}">
        <p14:creationId xmlns:p14="http://schemas.microsoft.com/office/powerpoint/2010/main" val="301870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18</a:t>
            </a:fld>
            <a:endParaRPr lang="en-US" altLang="ja-JP"/>
          </a:p>
        </p:txBody>
      </p:sp>
    </p:spTree>
    <p:extLst>
      <p:ext uri="{BB962C8B-B14F-4D97-AF65-F5344CB8AC3E}">
        <p14:creationId xmlns:p14="http://schemas.microsoft.com/office/powerpoint/2010/main" val="212547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19</a:t>
            </a:fld>
            <a:endParaRPr lang="en-US" altLang="ja-JP"/>
          </a:p>
        </p:txBody>
      </p:sp>
    </p:spTree>
    <p:extLst>
      <p:ext uri="{BB962C8B-B14F-4D97-AF65-F5344CB8AC3E}">
        <p14:creationId xmlns:p14="http://schemas.microsoft.com/office/powerpoint/2010/main" val="1331333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20</a:t>
            </a:fld>
            <a:endParaRPr lang="en-US" altLang="ja-JP"/>
          </a:p>
        </p:txBody>
      </p:sp>
    </p:spTree>
    <p:extLst>
      <p:ext uri="{BB962C8B-B14F-4D97-AF65-F5344CB8AC3E}">
        <p14:creationId xmlns:p14="http://schemas.microsoft.com/office/powerpoint/2010/main" val="131325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21</a:t>
            </a:fld>
            <a:endParaRPr lang="en-US" altLang="ja-JP"/>
          </a:p>
        </p:txBody>
      </p:sp>
    </p:spTree>
    <p:extLst>
      <p:ext uri="{BB962C8B-B14F-4D97-AF65-F5344CB8AC3E}">
        <p14:creationId xmlns:p14="http://schemas.microsoft.com/office/powerpoint/2010/main" val="152933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2</a:t>
            </a:fld>
            <a:endParaRPr lang="en-US" altLang="ja-JP"/>
          </a:p>
        </p:txBody>
      </p:sp>
    </p:spTree>
    <p:extLst>
      <p:ext uri="{BB962C8B-B14F-4D97-AF65-F5344CB8AC3E}">
        <p14:creationId xmlns:p14="http://schemas.microsoft.com/office/powerpoint/2010/main" val="134330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22</a:t>
            </a:fld>
            <a:endParaRPr lang="en-US" altLang="ja-JP"/>
          </a:p>
        </p:txBody>
      </p:sp>
    </p:spTree>
    <p:extLst>
      <p:ext uri="{BB962C8B-B14F-4D97-AF65-F5344CB8AC3E}">
        <p14:creationId xmlns:p14="http://schemas.microsoft.com/office/powerpoint/2010/main" val="462088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23</a:t>
            </a:fld>
            <a:endParaRPr lang="en-US" altLang="ja-JP"/>
          </a:p>
        </p:txBody>
      </p:sp>
    </p:spTree>
    <p:extLst>
      <p:ext uri="{BB962C8B-B14F-4D97-AF65-F5344CB8AC3E}">
        <p14:creationId xmlns:p14="http://schemas.microsoft.com/office/powerpoint/2010/main" val="2694593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24</a:t>
            </a:fld>
            <a:endParaRPr lang="en-US" altLang="ja-JP"/>
          </a:p>
        </p:txBody>
      </p:sp>
    </p:spTree>
    <p:extLst>
      <p:ext uri="{BB962C8B-B14F-4D97-AF65-F5344CB8AC3E}">
        <p14:creationId xmlns:p14="http://schemas.microsoft.com/office/powerpoint/2010/main" val="366772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25</a:t>
            </a:fld>
            <a:endParaRPr lang="en-US" altLang="ja-JP"/>
          </a:p>
        </p:txBody>
      </p:sp>
    </p:spTree>
    <p:extLst>
      <p:ext uri="{BB962C8B-B14F-4D97-AF65-F5344CB8AC3E}">
        <p14:creationId xmlns:p14="http://schemas.microsoft.com/office/powerpoint/2010/main" val="321412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26</a:t>
            </a:fld>
            <a:endParaRPr lang="en-US" altLang="ja-JP"/>
          </a:p>
        </p:txBody>
      </p:sp>
    </p:spTree>
    <p:extLst>
      <p:ext uri="{BB962C8B-B14F-4D97-AF65-F5344CB8AC3E}">
        <p14:creationId xmlns:p14="http://schemas.microsoft.com/office/powerpoint/2010/main" val="926305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27</a:t>
            </a:fld>
            <a:endParaRPr lang="en-US" altLang="ja-JP"/>
          </a:p>
        </p:txBody>
      </p:sp>
    </p:spTree>
    <p:extLst>
      <p:ext uri="{BB962C8B-B14F-4D97-AF65-F5344CB8AC3E}">
        <p14:creationId xmlns:p14="http://schemas.microsoft.com/office/powerpoint/2010/main" val="3920893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28</a:t>
            </a:fld>
            <a:endParaRPr lang="en-US" altLang="ja-JP"/>
          </a:p>
        </p:txBody>
      </p:sp>
    </p:spTree>
    <p:extLst>
      <p:ext uri="{BB962C8B-B14F-4D97-AF65-F5344CB8AC3E}">
        <p14:creationId xmlns:p14="http://schemas.microsoft.com/office/powerpoint/2010/main" val="3924306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29</a:t>
            </a:fld>
            <a:endParaRPr lang="en-US" altLang="ja-JP"/>
          </a:p>
        </p:txBody>
      </p:sp>
    </p:spTree>
    <p:extLst>
      <p:ext uri="{BB962C8B-B14F-4D97-AF65-F5344CB8AC3E}">
        <p14:creationId xmlns:p14="http://schemas.microsoft.com/office/powerpoint/2010/main" val="3225721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30</a:t>
            </a:fld>
            <a:endParaRPr lang="en-US" altLang="ja-JP"/>
          </a:p>
        </p:txBody>
      </p:sp>
    </p:spTree>
    <p:extLst>
      <p:ext uri="{BB962C8B-B14F-4D97-AF65-F5344CB8AC3E}">
        <p14:creationId xmlns:p14="http://schemas.microsoft.com/office/powerpoint/2010/main" val="202327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31</a:t>
            </a:fld>
            <a:endParaRPr lang="en-US" altLang="ja-JP"/>
          </a:p>
        </p:txBody>
      </p:sp>
    </p:spTree>
    <p:extLst>
      <p:ext uri="{BB962C8B-B14F-4D97-AF65-F5344CB8AC3E}">
        <p14:creationId xmlns:p14="http://schemas.microsoft.com/office/powerpoint/2010/main" val="27387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866771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32</a:t>
            </a:fld>
            <a:endParaRPr lang="en-US" altLang="ja-JP"/>
          </a:p>
        </p:txBody>
      </p:sp>
    </p:spTree>
    <p:extLst>
      <p:ext uri="{BB962C8B-B14F-4D97-AF65-F5344CB8AC3E}">
        <p14:creationId xmlns:p14="http://schemas.microsoft.com/office/powerpoint/2010/main" val="497731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33</a:t>
            </a:fld>
            <a:endParaRPr lang="en-US" altLang="ja-JP"/>
          </a:p>
        </p:txBody>
      </p:sp>
    </p:spTree>
    <p:extLst>
      <p:ext uri="{BB962C8B-B14F-4D97-AF65-F5344CB8AC3E}">
        <p14:creationId xmlns:p14="http://schemas.microsoft.com/office/powerpoint/2010/main" val="4130461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34</a:t>
            </a:fld>
            <a:endParaRPr lang="en-US" altLang="ja-JP"/>
          </a:p>
        </p:txBody>
      </p:sp>
    </p:spTree>
    <p:extLst>
      <p:ext uri="{BB962C8B-B14F-4D97-AF65-F5344CB8AC3E}">
        <p14:creationId xmlns:p14="http://schemas.microsoft.com/office/powerpoint/2010/main" val="4209015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35</a:t>
            </a:fld>
            <a:endParaRPr lang="en-US" altLang="ja-JP"/>
          </a:p>
        </p:txBody>
      </p:sp>
    </p:spTree>
    <p:extLst>
      <p:ext uri="{BB962C8B-B14F-4D97-AF65-F5344CB8AC3E}">
        <p14:creationId xmlns:p14="http://schemas.microsoft.com/office/powerpoint/2010/main" val="792109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36</a:t>
            </a:fld>
            <a:endParaRPr lang="en-US" altLang="ja-JP"/>
          </a:p>
        </p:txBody>
      </p:sp>
    </p:spTree>
    <p:extLst>
      <p:ext uri="{BB962C8B-B14F-4D97-AF65-F5344CB8AC3E}">
        <p14:creationId xmlns:p14="http://schemas.microsoft.com/office/powerpoint/2010/main" val="3813284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37</a:t>
            </a:fld>
            <a:endParaRPr lang="en-US" altLang="ja-JP"/>
          </a:p>
        </p:txBody>
      </p:sp>
    </p:spTree>
    <p:extLst>
      <p:ext uri="{BB962C8B-B14F-4D97-AF65-F5344CB8AC3E}">
        <p14:creationId xmlns:p14="http://schemas.microsoft.com/office/powerpoint/2010/main" val="3032823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38</a:t>
            </a:fld>
            <a:endParaRPr lang="en-US" altLang="ja-JP"/>
          </a:p>
        </p:txBody>
      </p:sp>
    </p:spTree>
    <p:extLst>
      <p:ext uri="{BB962C8B-B14F-4D97-AF65-F5344CB8AC3E}">
        <p14:creationId xmlns:p14="http://schemas.microsoft.com/office/powerpoint/2010/main" val="2153328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39</a:t>
            </a:fld>
            <a:endParaRPr lang="en-US" altLang="ja-JP"/>
          </a:p>
        </p:txBody>
      </p:sp>
    </p:spTree>
    <p:extLst>
      <p:ext uri="{BB962C8B-B14F-4D97-AF65-F5344CB8AC3E}">
        <p14:creationId xmlns:p14="http://schemas.microsoft.com/office/powerpoint/2010/main" val="6786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40</a:t>
            </a:fld>
            <a:endParaRPr lang="en-US" altLang="ja-JP"/>
          </a:p>
        </p:txBody>
      </p:sp>
    </p:spTree>
    <p:extLst>
      <p:ext uri="{BB962C8B-B14F-4D97-AF65-F5344CB8AC3E}">
        <p14:creationId xmlns:p14="http://schemas.microsoft.com/office/powerpoint/2010/main" val="1768734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41</a:t>
            </a:fld>
            <a:endParaRPr lang="en-US" altLang="ja-JP"/>
          </a:p>
        </p:txBody>
      </p:sp>
    </p:spTree>
    <p:extLst>
      <p:ext uri="{BB962C8B-B14F-4D97-AF65-F5344CB8AC3E}">
        <p14:creationId xmlns:p14="http://schemas.microsoft.com/office/powerpoint/2010/main" val="51549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a:t>
            </a:fld>
            <a:endParaRPr lang="en-US" altLang="ja-JP"/>
          </a:p>
        </p:txBody>
      </p:sp>
    </p:spTree>
    <p:extLst>
      <p:ext uri="{BB962C8B-B14F-4D97-AF65-F5344CB8AC3E}">
        <p14:creationId xmlns:p14="http://schemas.microsoft.com/office/powerpoint/2010/main" val="3350626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42</a:t>
            </a:fld>
            <a:endParaRPr lang="en-US" altLang="ja-JP"/>
          </a:p>
        </p:txBody>
      </p:sp>
    </p:spTree>
    <p:extLst>
      <p:ext uri="{BB962C8B-B14F-4D97-AF65-F5344CB8AC3E}">
        <p14:creationId xmlns:p14="http://schemas.microsoft.com/office/powerpoint/2010/main" val="3433913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43</a:t>
            </a:fld>
            <a:endParaRPr lang="en-US" altLang="ja-JP"/>
          </a:p>
        </p:txBody>
      </p:sp>
    </p:spTree>
    <p:extLst>
      <p:ext uri="{BB962C8B-B14F-4D97-AF65-F5344CB8AC3E}">
        <p14:creationId xmlns:p14="http://schemas.microsoft.com/office/powerpoint/2010/main" val="1079446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44</a:t>
            </a:fld>
            <a:endParaRPr lang="en-US" altLang="ja-JP"/>
          </a:p>
        </p:txBody>
      </p:sp>
    </p:spTree>
    <p:extLst>
      <p:ext uri="{BB962C8B-B14F-4D97-AF65-F5344CB8AC3E}">
        <p14:creationId xmlns:p14="http://schemas.microsoft.com/office/powerpoint/2010/main" val="2953751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45</a:t>
            </a:fld>
            <a:endParaRPr lang="en-US" altLang="ja-JP"/>
          </a:p>
        </p:txBody>
      </p:sp>
    </p:spTree>
    <p:extLst>
      <p:ext uri="{BB962C8B-B14F-4D97-AF65-F5344CB8AC3E}">
        <p14:creationId xmlns:p14="http://schemas.microsoft.com/office/powerpoint/2010/main" val="3010401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46</a:t>
            </a:fld>
            <a:endParaRPr lang="en-US" altLang="ja-JP"/>
          </a:p>
        </p:txBody>
      </p:sp>
    </p:spTree>
    <p:extLst>
      <p:ext uri="{BB962C8B-B14F-4D97-AF65-F5344CB8AC3E}">
        <p14:creationId xmlns:p14="http://schemas.microsoft.com/office/powerpoint/2010/main" val="438790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47</a:t>
            </a:fld>
            <a:endParaRPr lang="en-US" altLang="ja-JP"/>
          </a:p>
        </p:txBody>
      </p:sp>
    </p:spTree>
    <p:extLst>
      <p:ext uri="{BB962C8B-B14F-4D97-AF65-F5344CB8AC3E}">
        <p14:creationId xmlns:p14="http://schemas.microsoft.com/office/powerpoint/2010/main" val="2417648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48</a:t>
            </a:fld>
            <a:endParaRPr lang="en-US" altLang="ja-JP"/>
          </a:p>
        </p:txBody>
      </p:sp>
    </p:spTree>
    <p:extLst>
      <p:ext uri="{BB962C8B-B14F-4D97-AF65-F5344CB8AC3E}">
        <p14:creationId xmlns:p14="http://schemas.microsoft.com/office/powerpoint/2010/main" val="1732841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49</a:t>
            </a:fld>
            <a:endParaRPr lang="en-US" altLang="ja-JP"/>
          </a:p>
        </p:txBody>
      </p:sp>
    </p:spTree>
    <p:extLst>
      <p:ext uri="{BB962C8B-B14F-4D97-AF65-F5344CB8AC3E}">
        <p14:creationId xmlns:p14="http://schemas.microsoft.com/office/powerpoint/2010/main" val="916990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50</a:t>
            </a:fld>
            <a:endParaRPr lang="en-US" altLang="ja-JP"/>
          </a:p>
        </p:txBody>
      </p:sp>
    </p:spTree>
    <p:extLst>
      <p:ext uri="{BB962C8B-B14F-4D97-AF65-F5344CB8AC3E}">
        <p14:creationId xmlns:p14="http://schemas.microsoft.com/office/powerpoint/2010/main" val="516628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51</a:t>
            </a:fld>
            <a:endParaRPr lang="en-US" altLang="ja-JP"/>
          </a:p>
        </p:txBody>
      </p:sp>
    </p:spTree>
    <p:extLst>
      <p:ext uri="{BB962C8B-B14F-4D97-AF65-F5344CB8AC3E}">
        <p14:creationId xmlns:p14="http://schemas.microsoft.com/office/powerpoint/2010/main" val="20458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1472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52</a:t>
            </a:fld>
            <a:endParaRPr lang="en-US" altLang="ja-JP"/>
          </a:p>
        </p:txBody>
      </p:sp>
    </p:spTree>
    <p:extLst>
      <p:ext uri="{BB962C8B-B14F-4D97-AF65-F5344CB8AC3E}">
        <p14:creationId xmlns:p14="http://schemas.microsoft.com/office/powerpoint/2010/main" val="10473520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53</a:t>
            </a:fld>
            <a:endParaRPr lang="en-US" altLang="ja-JP"/>
          </a:p>
        </p:txBody>
      </p:sp>
    </p:spTree>
    <p:extLst>
      <p:ext uri="{BB962C8B-B14F-4D97-AF65-F5344CB8AC3E}">
        <p14:creationId xmlns:p14="http://schemas.microsoft.com/office/powerpoint/2010/main" val="3818347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54</a:t>
            </a:fld>
            <a:endParaRPr lang="en-US" altLang="ja-JP"/>
          </a:p>
        </p:txBody>
      </p:sp>
    </p:spTree>
    <p:extLst>
      <p:ext uri="{BB962C8B-B14F-4D97-AF65-F5344CB8AC3E}">
        <p14:creationId xmlns:p14="http://schemas.microsoft.com/office/powerpoint/2010/main" val="24325985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55</a:t>
            </a:fld>
            <a:endParaRPr lang="en-US" altLang="ja-JP"/>
          </a:p>
        </p:txBody>
      </p:sp>
    </p:spTree>
    <p:extLst>
      <p:ext uri="{BB962C8B-B14F-4D97-AF65-F5344CB8AC3E}">
        <p14:creationId xmlns:p14="http://schemas.microsoft.com/office/powerpoint/2010/main" val="11311358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56</a:t>
            </a:fld>
            <a:endParaRPr lang="en-US" altLang="ja-JP"/>
          </a:p>
        </p:txBody>
      </p:sp>
    </p:spTree>
    <p:extLst>
      <p:ext uri="{BB962C8B-B14F-4D97-AF65-F5344CB8AC3E}">
        <p14:creationId xmlns:p14="http://schemas.microsoft.com/office/powerpoint/2010/main" val="386875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57</a:t>
            </a:fld>
            <a:endParaRPr lang="en-US" altLang="ja-JP"/>
          </a:p>
        </p:txBody>
      </p:sp>
    </p:spTree>
    <p:extLst>
      <p:ext uri="{BB962C8B-B14F-4D97-AF65-F5344CB8AC3E}">
        <p14:creationId xmlns:p14="http://schemas.microsoft.com/office/powerpoint/2010/main" val="18189571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58</a:t>
            </a:fld>
            <a:endParaRPr lang="en-US" altLang="ja-JP"/>
          </a:p>
        </p:txBody>
      </p:sp>
    </p:spTree>
    <p:extLst>
      <p:ext uri="{BB962C8B-B14F-4D97-AF65-F5344CB8AC3E}">
        <p14:creationId xmlns:p14="http://schemas.microsoft.com/office/powerpoint/2010/main" val="1712236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59</a:t>
            </a:fld>
            <a:endParaRPr lang="en-US" altLang="ja-JP"/>
          </a:p>
        </p:txBody>
      </p:sp>
    </p:spTree>
    <p:extLst>
      <p:ext uri="{BB962C8B-B14F-4D97-AF65-F5344CB8AC3E}">
        <p14:creationId xmlns:p14="http://schemas.microsoft.com/office/powerpoint/2010/main" val="293449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60</a:t>
            </a:fld>
            <a:endParaRPr lang="en-US" altLang="ja-JP"/>
          </a:p>
        </p:txBody>
      </p:sp>
    </p:spTree>
    <p:extLst>
      <p:ext uri="{BB962C8B-B14F-4D97-AF65-F5344CB8AC3E}">
        <p14:creationId xmlns:p14="http://schemas.microsoft.com/office/powerpoint/2010/main" val="2347719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61</a:t>
            </a:fld>
            <a:endParaRPr lang="en-US" altLang="ja-JP"/>
          </a:p>
        </p:txBody>
      </p:sp>
    </p:spTree>
    <p:extLst>
      <p:ext uri="{BB962C8B-B14F-4D97-AF65-F5344CB8AC3E}">
        <p14:creationId xmlns:p14="http://schemas.microsoft.com/office/powerpoint/2010/main" val="423067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8</a:t>
            </a:fld>
            <a:endParaRPr lang="en-US" altLang="ja-JP"/>
          </a:p>
        </p:txBody>
      </p:sp>
    </p:spTree>
    <p:extLst>
      <p:ext uri="{BB962C8B-B14F-4D97-AF65-F5344CB8AC3E}">
        <p14:creationId xmlns:p14="http://schemas.microsoft.com/office/powerpoint/2010/main" val="772927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62</a:t>
            </a:fld>
            <a:endParaRPr lang="en-US" altLang="ja-JP"/>
          </a:p>
        </p:txBody>
      </p:sp>
    </p:spTree>
    <p:extLst>
      <p:ext uri="{BB962C8B-B14F-4D97-AF65-F5344CB8AC3E}">
        <p14:creationId xmlns:p14="http://schemas.microsoft.com/office/powerpoint/2010/main" val="3857943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63</a:t>
            </a:fld>
            <a:endParaRPr lang="en-US" altLang="ja-JP"/>
          </a:p>
        </p:txBody>
      </p:sp>
    </p:spTree>
    <p:extLst>
      <p:ext uri="{BB962C8B-B14F-4D97-AF65-F5344CB8AC3E}">
        <p14:creationId xmlns:p14="http://schemas.microsoft.com/office/powerpoint/2010/main" val="160531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64</a:t>
            </a:fld>
            <a:endParaRPr lang="en-US" altLang="ja-JP"/>
          </a:p>
        </p:txBody>
      </p:sp>
    </p:spTree>
    <p:extLst>
      <p:ext uri="{BB962C8B-B14F-4D97-AF65-F5344CB8AC3E}">
        <p14:creationId xmlns:p14="http://schemas.microsoft.com/office/powerpoint/2010/main" val="4275784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65</a:t>
            </a:fld>
            <a:endParaRPr lang="en-US" altLang="ja-JP"/>
          </a:p>
        </p:txBody>
      </p:sp>
    </p:spTree>
    <p:extLst>
      <p:ext uri="{BB962C8B-B14F-4D97-AF65-F5344CB8AC3E}">
        <p14:creationId xmlns:p14="http://schemas.microsoft.com/office/powerpoint/2010/main" val="2118226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66</a:t>
            </a:fld>
            <a:endParaRPr lang="en-US" altLang="ja-JP"/>
          </a:p>
        </p:txBody>
      </p:sp>
    </p:spTree>
    <p:extLst>
      <p:ext uri="{BB962C8B-B14F-4D97-AF65-F5344CB8AC3E}">
        <p14:creationId xmlns:p14="http://schemas.microsoft.com/office/powerpoint/2010/main" val="16134834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67</a:t>
            </a:fld>
            <a:endParaRPr lang="en-US" altLang="ja-JP"/>
          </a:p>
        </p:txBody>
      </p:sp>
    </p:spTree>
    <p:extLst>
      <p:ext uri="{BB962C8B-B14F-4D97-AF65-F5344CB8AC3E}">
        <p14:creationId xmlns:p14="http://schemas.microsoft.com/office/powerpoint/2010/main" val="1111916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68</a:t>
            </a:fld>
            <a:endParaRPr lang="en-US" altLang="ja-JP"/>
          </a:p>
        </p:txBody>
      </p:sp>
    </p:spTree>
    <p:extLst>
      <p:ext uri="{BB962C8B-B14F-4D97-AF65-F5344CB8AC3E}">
        <p14:creationId xmlns:p14="http://schemas.microsoft.com/office/powerpoint/2010/main" val="2582957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1E7EE04-1E66-499A-AAAE-D903DD4C42A7}" type="slidenum">
              <a:rPr lang="en-US" altLang="ja-JP" smtClean="0"/>
              <a:pPr>
                <a:defRPr/>
              </a:pPr>
              <a:t>69</a:t>
            </a:fld>
            <a:endParaRPr lang="en-US" altLang="ja-JP"/>
          </a:p>
        </p:txBody>
      </p:sp>
    </p:spTree>
    <p:extLst>
      <p:ext uri="{BB962C8B-B14F-4D97-AF65-F5344CB8AC3E}">
        <p14:creationId xmlns:p14="http://schemas.microsoft.com/office/powerpoint/2010/main" val="34628283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70</a:t>
            </a:fld>
            <a:endParaRPr lang="en-US" altLang="ja-JP"/>
          </a:p>
        </p:txBody>
      </p:sp>
    </p:spTree>
    <p:extLst>
      <p:ext uri="{BB962C8B-B14F-4D97-AF65-F5344CB8AC3E}">
        <p14:creationId xmlns:p14="http://schemas.microsoft.com/office/powerpoint/2010/main" val="33987555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71</a:t>
            </a:fld>
            <a:endParaRPr lang="en-US" altLang="ja-JP"/>
          </a:p>
        </p:txBody>
      </p:sp>
    </p:spTree>
    <p:extLst>
      <p:ext uri="{BB962C8B-B14F-4D97-AF65-F5344CB8AC3E}">
        <p14:creationId xmlns:p14="http://schemas.microsoft.com/office/powerpoint/2010/main" val="159829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a:t>
            </a:fld>
            <a:endParaRPr lang="en-US" altLang="ja-JP"/>
          </a:p>
        </p:txBody>
      </p:sp>
    </p:spTree>
    <p:extLst>
      <p:ext uri="{BB962C8B-B14F-4D97-AF65-F5344CB8AC3E}">
        <p14:creationId xmlns:p14="http://schemas.microsoft.com/office/powerpoint/2010/main" val="39462225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72</a:t>
            </a:fld>
            <a:endParaRPr lang="en-US" altLang="ja-JP"/>
          </a:p>
        </p:txBody>
      </p:sp>
    </p:spTree>
    <p:extLst>
      <p:ext uri="{BB962C8B-B14F-4D97-AF65-F5344CB8AC3E}">
        <p14:creationId xmlns:p14="http://schemas.microsoft.com/office/powerpoint/2010/main" val="14969388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73</a:t>
            </a:fld>
            <a:endParaRPr lang="en-US" altLang="ja-JP"/>
          </a:p>
        </p:txBody>
      </p:sp>
    </p:spTree>
    <p:extLst>
      <p:ext uri="{BB962C8B-B14F-4D97-AF65-F5344CB8AC3E}">
        <p14:creationId xmlns:p14="http://schemas.microsoft.com/office/powerpoint/2010/main" val="38310233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74</a:t>
            </a:fld>
            <a:endParaRPr lang="en-US" altLang="ja-JP"/>
          </a:p>
        </p:txBody>
      </p:sp>
    </p:spTree>
    <p:extLst>
      <p:ext uri="{BB962C8B-B14F-4D97-AF65-F5344CB8AC3E}">
        <p14:creationId xmlns:p14="http://schemas.microsoft.com/office/powerpoint/2010/main" val="36821397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75</a:t>
            </a:fld>
            <a:endParaRPr lang="en-US" altLang="ja-JP"/>
          </a:p>
        </p:txBody>
      </p:sp>
    </p:spTree>
    <p:extLst>
      <p:ext uri="{BB962C8B-B14F-4D97-AF65-F5344CB8AC3E}">
        <p14:creationId xmlns:p14="http://schemas.microsoft.com/office/powerpoint/2010/main" val="9232538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253588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543598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677588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065643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52621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904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a:t>
            </a:fld>
            <a:endParaRPr lang="en-US" altLang="ja-JP"/>
          </a:p>
        </p:txBody>
      </p:sp>
    </p:spTree>
    <p:extLst>
      <p:ext uri="{BB962C8B-B14F-4D97-AF65-F5344CB8AC3E}">
        <p14:creationId xmlns:p14="http://schemas.microsoft.com/office/powerpoint/2010/main" val="1590666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34546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407617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721714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96464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834018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5028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81145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980370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68632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9461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872202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37175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15055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95477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86777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326765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98</a:t>
            </a:fld>
            <a:endParaRPr lang="en-US" altLang="ja-JP"/>
          </a:p>
        </p:txBody>
      </p:sp>
    </p:spTree>
    <p:extLst>
      <p:ext uri="{BB962C8B-B14F-4D97-AF65-F5344CB8AC3E}">
        <p14:creationId xmlns:p14="http://schemas.microsoft.com/office/powerpoint/2010/main" val="1917824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99</a:t>
            </a:fld>
            <a:endParaRPr lang="en-US" altLang="ja-JP"/>
          </a:p>
        </p:txBody>
      </p:sp>
    </p:spTree>
    <p:extLst>
      <p:ext uri="{BB962C8B-B14F-4D97-AF65-F5344CB8AC3E}">
        <p14:creationId xmlns:p14="http://schemas.microsoft.com/office/powerpoint/2010/main" val="17776964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80697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101</a:t>
            </a:fld>
            <a:endParaRPr lang="en-US" altLang="ja-JP"/>
          </a:p>
        </p:txBody>
      </p:sp>
    </p:spTree>
    <p:extLst>
      <p:ext uri="{BB962C8B-B14F-4D97-AF65-F5344CB8AC3E}">
        <p14:creationId xmlns:p14="http://schemas.microsoft.com/office/powerpoint/2010/main" val="34814889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1E7EE04-1E66-499A-AAAE-D903DD4C42A7}" type="slidenum">
              <a:rPr lang="en-US" altLang="ja-JP" smtClean="0"/>
              <a:pPr>
                <a:defRPr/>
              </a:pPr>
              <a:t>102</a:t>
            </a:fld>
            <a:endParaRPr lang="en-US" altLang="ja-JP"/>
          </a:p>
        </p:txBody>
      </p:sp>
    </p:spTree>
    <p:extLst>
      <p:ext uri="{BB962C8B-B14F-4D97-AF65-F5344CB8AC3E}">
        <p14:creationId xmlns:p14="http://schemas.microsoft.com/office/powerpoint/2010/main" val="298512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6428FA78-5D9B-4679-A37F-89032FEB9DDB}" type="datetime1">
              <a:rPr lang="ja-JP" altLang="en-US" smtClean="0"/>
              <a:t>2022/6/21</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65034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4210050" y="987425"/>
            <a:ext cx="5014913" cy="487521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6CA780-A6AF-4C52-A63B-CE549D1BB0A5}" type="datetime1">
              <a:rPr lang="ja-JP" altLang="en-US" smtClean="0"/>
              <a:t>2022/6/21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C2E3214-B019-4A69-88C4-53ACD5C72D44}" type="slidenum">
              <a:rPr lang="ja-JP" altLang="en-US"/>
              <a:pPr>
                <a:defRPr/>
              </a:pPr>
              <a:t>‹#›</a:t>
            </a:fld>
            <a:endParaRPr lang="ja-JP" altLang="en-US"/>
          </a:p>
        </p:txBody>
      </p:sp>
    </p:spTree>
    <p:extLst>
      <p:ext uri="{BB962C8B-B14F-4D97-AF65-F5344CB8AC3E}">
        <p14:creationId xmlns:p14="http://schemas.microsoft.com/office/powerpoint/2010/main" val="24336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F71D7E8-EB49-4547-B4B3-E4D8D12AA0E3}" type="datetime1">
              <a:rPr lang="ja-JP" altLang="en-US" smtClean="0"/>
              <a:t>2022/6/21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3D636942-97B6-46B5-8EE9-F98B80F74686}" type="slidenum">
              <a:rPr lang="ja-JP" altLang="en-US"/>
              <a:pPr>
                <a:defRPr/>
              </a:pPr>
              <a:t>‹#›</a:t>
            </a:fld>
            <a:endParaRPr lang="ja-JP" altLang="en-US"/>
          </a:p>
        </p:txBody>
      </p:sp>
    </p:spTree>
    <p:extLst>
      <p:ext uri="{BB962C8B-B14F-4D97-AF65-F5344CB8AC3E}">
        <p14:creationId xmlns:p14="http://schemas.microsoft.com/office/powerpoint/2010/main" val="265202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188" y="365125"/>
            <a:ext cx="2135187" cy="58134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4750" cy="58134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11A086-911C-4A15-A5E3-FD4E49FD7C44}" type="datetime1">
              <a:rPr lang="ja-JP" altLang="en-US" smtClean="0"/>
              <a:t>2022/6/21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CB8758B-E796-4C1C-9CC1-E5A6375451F1}" type="slidenum">
              <a:rPr lang="ja-JP" altLang="en-US"/>
              <a:pPr>
                <a:defRPr/>
              </a:pPr>
              <a:t>‹#›</a:t>
            </a:fld>
            <a:endParaRPr lang="ja-JP" altLang="en-US"/>
          </a:p>
        </p:txBody>
      </p:sp>
    </p:spTree>
    <p:extLst>
      <p:ext uri="{BB962C8B-B14F-4D97-AF65-F5344CB8AC3E}">
        <p14:creationId xmlns:p14="http://schemas.microsoft.com/office/powerpoint/2010/main" val="158392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25928-67BC-4105-963F-F67A21F50DB3}"/>
              </a:ext>
            </a:extLst>
          </p:cNvPr>
          <p:cNvSpPr>
            <a:spLocks noGrp="1"/>
          </p:cNvSpPr>
          <p:nvPr>
            <p:ph type="ctrTitle"/>
          </p:nvPr>
        </p:nvSpPr>
        <p:spPr>
          <a:xfrm>
            <a:off x="1238250" y="1122363"/>
            <a:ext cx="7427913" cy="238918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472912E-67CB-4B9E-A9BE-4654E31CC97A}"/>
              </a:ext>
            </a:extLst>
          </p:cNvPr>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785CD0-F927-49EF-82D9-D546151F85B5}"/>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5" name="フッター プレースホルダー 4">
            <a:extLst>
              <a:ext uri="{FF2B5EF4-FFF2-40B4-BE49-F238E27FC236}">
                <a16:creationId xmlns:a16="http://schemas.microsoft.com/office/drawing/2014/main" id="{B3F94F2C-BD29-48C5-9E7F-171D95A5E4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A1435C-F303-4F95-913F-A2FBFBFCD72C}"/>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85804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C37FB-75F8-42B7-9A36-9464BB9541A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A0F08-7B99-4AF0-AFAC-50D8A37B28A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8D74AB-4F08-4592-BA22-A8FA5763859E}"/>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5" name="フッター プレースホルダー 4">
            <a:extLst>
              <a:ext uri="{FF2B5EF4-FFF2-40B4-BE49-F238E27FC236}">
                <a16:creationId xmlns:a16="http://schemas.microsoft.com/office/drawing/2014/main" id="{417CA7BB-9E8F-4D2B-9F2E-302267C4F7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622DD-093C-4F8D-ACA0-A75800452C4D}"/>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8826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00551-1585-4E02-9FA0-A56A732A9262}"/>
              </a:ext>
            </a:extLst>
          </p:cNvPr>
          <p:cNvSpPr>
            <a:spLocks noGrp="1"/>
          </p:cNvSpPr>
          <p:nvPr>
            <p:ph type="title"/>
          </p:nvPr>
        </p:nvSpPr>
        <p:spPr>
          <a:xfrm>
            <a:off x="676275" y="1709738"/>
            <a:ext cx="8542338" cy="28543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DAE4B-1920-4FBD-9F56-082EFDC7F7CD}"/>
              </a:ext>
            </a:extLst>
          </p:cNvPr>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C743A4-B2F3-4AC6-A6D7-CE4DA0A487B2}"/>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5" name="フッター プレースホルダー 4">
            <a:extLst>
              <a:ext uri="{FF2B5EF4-FFF2-40B4-BE49-F238E27FC236}">
                <a16:creationId xmlns:a16="http://schemas.microsoft.com/office/drawing/2014/main" id="{D13672E0-A735-4EF3-B37D-918D069E95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08E6D-0658-47E6-BC50-B421CDBE1C1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66299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822-C64C-4315-A04B-B05050A13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186FDE-51FB-498A-B644-F3B916C2D042}"/>
              </a:ext>
            </a:extLst>
          </p:cNvPr>
          <p:cNvSpPr>
            <a:spLocks noGrp="1"/>
          </p:cNvSpPr>
          <p:nvPr>
            <p:ph sz="half" idx="1"/>
          </p:nvPr>
        </p:nvSpPr>
        <p:spPr>
          <a:xfrm>
            <a:off x="681038" y="1825625"/>
            <a:ext cx="4194175"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3828C8-616F-4127-BD4A-88EFCC1AF7BF}"/>
              </a:ext>
            </a:extLst>
          </p:cNvPr>
          <p:cNvSpPr>
            <a:spLocks noGrp="1"/>
          </p:cNvSpPr>
          <p:nvPr>
            <p:ph sz="half" idx="2"/>
          </p:nvPr>
        </p:nvSpPr>
        <p:spPr>
          <a:xfrm>
            <a:off x="5027613" y="1825625"/>
            <a:ext cx="4195762"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99237-ED85-47D4-B82F-EECA0ABE1C07}"/>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6" name="フッター プレースホルダー 5">
            <a:extLst>
              <a:ext uri="{FF2B5EF4-FFF2-40B4-BE49-F238E27FC236}">
                <a16:creationId xmlns:a16="http://schemas.microsoft.com/office/drawing/2014/main" id="{7B77D153-CFBA-419E-8A4D-6E22D94A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76A7FE-CC66-4B13-A7EC-27C4252C2349}"/>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11325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7AF15-E9D3-4B09-AE5B-FF589EE78303}"/>
              </a:ext>
            </a:extLst>
          </p:cNvPr>
          <p:cNvSpPr>
            <a:spLocks noGrp="1"/>
          </p:cNvSpPr>
          <p:nvPr>
            <p:ph type="title"/>
          </p:nvPr>
        </p:nvSpPr>
        <p:spPr>
          <a:xfrm>
            <a:off x="682625" y="365125"/>
            <a:ext cx="854233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DF485F-52F9-4FE6-A545-68BA48462082}"/>
              </a:ext>
            </a:extLst>
          </p:cNvPr>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BA1560-DECD-442C-BF82-50A6791D4350}"/>
              </a:ext>
            </a:extLst>
          </p:cNvPr>
          <p:cNvSpPr>
            <a:spLocks noGrp="1"/>
          </p:cNvSpPr>
          <p:nvPr>
            <p:ph sz="half" idx="2"/>
          </p:nvPr>
        </p:nvSpPr>
        <p:spPr>
          <a:xfrm>
            <a:off x="682625" y="2505075"/>
            <a:ext cx="4189413"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CD352B-18A6-4B9F-A562-368815B5CFFF}"/>
              </a:ext>
            </a:extLst>
          </p:cNvPr>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AAD0-98E2-45AF-8C3E-26ED9000E3AD}"/>
              </a:ext>
            </a:extLst>
          </p:cNvPr>
          <p:cNvSpPr>
            <a:spLocks noGrp="1"/>
          </p:cNvSpPr>
          <p:nvPr>
            <p:ph sz="quarter" idx="4"/>
          </p:nvPr>
        </p:nvSpPr>
        <p:spPr>
          <a:xfrm>
            <a:off x="5013325" y="2505075"/>
            <a:ext cx="4211638"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5EC859-BF9A-4A95-A54C-0C4E5AB9A083}"/>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8" name="フッター プレースホルダー 7">
            <a:extLst>
              <a:ext uri="{FF2B5EF4-FFF2-40B4-BE49-F238E27FC236}">
                <a16:creationId xmlns:a16="http://schemas.microsoft.com/office/drawing/2014/main" id="{53CCE818-C998-462A-B4BA-76CE47B474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2E2BFE-4ED1-4CD1-9AF1-558702E1EB9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424107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8CA96-5EF2-4E1D-84B0-52403760E56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EB1A45-950A-4C07-AEBD-088D269E1DF5}"/>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4" name="フッター プレースホルダー 3">
            <a:extLst>
              <a:ext uri="{FF2B5EF4-FFF2-40B4-BE49-F238E27FC236}">
                <a16:creationId xmlns:a16="http://schemas.microsoft.com/office/drawing/2014/main" id="{85F0AE93-FF47-42E4-A939-28D2EBC6E4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1040239-53DE-413F-8195-538472AC8757}"/>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72360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7B827F-7BB7-4DA5-BE46-11C2EA70CC12}"/>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3" name="フッター プレースホルダー 2">
            <a:extLst>
              <a:ext uri="{FF2B5EF4-FFF2-40B4-BE49-F238E27FC236}">
                <a16:creationId xmlns:a16="http://schemas.microsoft.com/office/drawing/2014/main" id="{8B78EC88-D02F-48DF-8F5B-3904A5B23A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443919-BEF8-4EE3-AFD1-509ED475572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93301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7913" cy="238918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EF099F0-D911-41DD-9D42-0957A4758FED}" type="datetime1">
              <a:rPr lang="ja-JP" altLang="en-US" smtClean="0"/>
              <a:t>2022/6/21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85FB01DE-FE72-406E-8327-1FCCC6F148A2}" type="slidenum">
              <a:rPr lang="ja-JP" altLang="en-US"/>
              <a:pPr>
                <a:defRPr/>
              </a:pPr>
              <a:t>‹#›</a:t>
            </a:fld>
            <a:endParaRPr lang="ja-JP" altLang="en-US"/>
          </a:p>
        </p:txBody>
      </p:sp>
    </p:spTree>
    <p:extLst>
      <p:ext uri="{BB962C8B-B14F-4D97-AF65-F5344CB8AC3E}">
        <p14:creationId xmlns:p14="http://schemas.microsoft.com/office/powerpoint/2010/main" val="23285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CFA31-E8A9-4A89-AC3A-75203EB48D5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9B32E7-77B7-4718-B571-E8DD007F3140}"/>
              </a:ext>
            </a:extLst>
          </p:cNvPr>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0845CF-92C4-4EF7-A42A-D88C31937ADA}"/>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63363-8405-4D7A-BE06-E76E9EFC4F9E}"/>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6" name="フッター プレースホルダー 5">
            <a:extLst>
              <a:ext uri="{FF2B5EF4-FFF2-40B4-BE49-F238E27FC236}">
                <a16:creationId xmlns:a16="http://schemas.microsoft.com/office/drawing/2014/main" id="{880B4A49-7C05-4BCC-9960-232DB88E15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C68482-AD3E-48D6-B4EE-442C402535B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43329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DAF5F-9B3A-4695-96C9-2FB1B9F83F16}"/>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28D1C2-5B99-4EA0-8B41-B38EAE139EA3}"/>
              </a:ext>
            </a:extLst>
          </p:cNvPr>
          <p:cNvSpPr>
            <a:spLocks noGrp="1"/>
          </p:cNvSpPr>
          <p:nvPr>
            <p:ph type="pic" idx="1"/>
          </p:nvPr>
        </p:nvSpPr>
        <p:spPr>
          <a:xfrm>
            <a:off x="4210050" y="987425"/>
            <a:ext cx="5014913"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1DD009-DBFC-4513-BE95-BF3E7FA90816}"/>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D74ADB-0405-48AD-A448-D8DF9A966F34}"/>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6" name="フッター プレースホルダー 5">
            <a:extLst>
              <a:ext uri="{FF2B5EF4-FFF2-40B4-BE49-F238E27FC236}">
                <a16:creationId xmlns:a16="http://schemas.microsoft.com/office/drawing/2014/main" id="{F4881DEB-C158-4414-8E4D-859BC5D1C7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8C3487-686B-45F1-B13D-78E871C073A3}"/>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902417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062D1-3A5D-49E8-9BD7-72137182DE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A008FC-38F6-428E-A972-9F1BF1FDD7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52DE7-A4EC-46E2-9723-68816FA6DCBC}"/>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5" name="フッター プレースホルダー 4">
            <a:extLst>
              <a:ext uri="{FF2B5EF4-FFF2-40B4-BE49-F238E27FC236}">
                <a16:creationId xmlns:a16="http://schemas.microsoft.com/office/drawing/2014/main" id="{B753A4B7-B0DE-42FE-8A4D-710F7A079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8D1FE-065E-4E86-B01D-CABF6FC7924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8392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B11E0B-EA36-404F-849B-14F5E46D7B21}"/>
              </a:ext>
            </a:extLst>
          </p:cNvPr>
          <p:cNvSpPr>
            <a:spLocks noGrp="1"/>
          </p:cNvSpPr>
          <p:nvPr>
            <p:ph type="title" orient="vert"/>
          </p:nvPr>
        </p:nvSpPr>
        <p:spPr>
          <a:xfrm>
            <a:off x="7088188" y="365125"/>
            <a:ext cx="2135187" cy="58134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6B6BEC-00FD-4822-AF54-FC78DD2044D8}"/>
              </a:ext>
            </a:extLst>
          </p:cNvPr>
          <p:cNvSpPr>
            <a:spLocks noGrp="1"/>
          </p:cNvSpPr>
          <p:nvPr>
            <p:ph type="body" orient="vert" idx="1"/>
          </p:nvPr>
        </p:nvSpPr>
        <p:spPr>
          <a:xfrm>
            <a:off x="681038" y="365125"/>
            <a:ext cx="6254750" cy="58134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B0BCCC-551A-40EC-8199-F48D8E4EB4EE}"/>
              </a:ext>
            </a:extLst>
          </p:cNvPr>
          <p:cNvSpPr>
            <a:spLocks noGrp="1"/>
          </p:cNvSpPr>
          <p:nvPr>
            <p:ph type="dt" sz="half" idx="10"/>
          </p:nvPr>
        </p:nvSpPr>
        <p:spPr/>
        <p:txBody>
          <a:bodyPr/>
          <a:lstStyle/>
          <a:p>
            <a:fld id="{7FC08B43-FE0F-41FD-8FBE-96A012CE2068}" type="datetimeFigureOut">
              <a:rPr kumimoji="1" lang="ja-JP" altLang="en-US" smtClean="0"/>
              <a:t>2022/6/21</a:t>
            </a:fld>
            <a:endParaRPr kumimoji="1" lang="ja-JP" altLang="en-US"/>
          </a:p>
        </p:txBody>
      </p:sp>
      <p:sp>
        <p:nvSpPr>
          <p:cNvPr id="5" name="フッター プレースホルダー 4">
            <a:extLst>
              <a:ext uri="{FF2B5EF4-FFF2-40B4-BE49-F238E27FC236}">
                <a16:creationId xmlns:a16="http://schemas.microsoft.com/office/drawing/2014/main" id="{013A9EA2-4E78-4817-A303-1635C1CB41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9BF47-379F-4196-9A78-BB2F37FE4EC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34106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2022/6/21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2022/6/21</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2022/6/21</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2022/6/21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342947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2022/6/21</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861322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2022/6/21</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226475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9B59B8A-A8E1-4296-A13F-FC9D6442FDE8}" type="datetime1">
              <a:rPr lang="ja-JP" altLang="en-US" smtClean="0"/>
              <a:t>2022/6/21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62E1BEAC-7FCA-4991-A408-1372EB352F76}" type="slidenum">
              <a:rPr lang="ja-JP" altLang="en-US"/>
              <a:pPr>
                <a:defRPr/>
              </a:pPr>
              <a:t>‹#›</a:t>
            </a:fld>
            <a:endParaRPr lang="ja-JP" altLang="en-US"/>
          </a:p>
        </p:txBody>
      </p:sp>
    </p:spTree>
    <p:extLst>
      <p:ext uri="{BB962C8B-B14F-4D97-AF65-F5344CB8AC3E}">
        <p14:creationId xmlns:p14="http://schemas.microsoft.com/office/powerpoint/2010/main" val="2869217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18513" cy="1471613"/>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7788"/>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55F26056-CBBA-4D1D-8B75-5F2C45BFAF0D}" type="datetime1">
              <a:rPr lang="ja-JP" altLang="en-US" smtClean="0"/>
              <a:t>2022/6/21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1B280D3-1307-4EE1-A505-30AAC21C8D75}" type="slidenum">
              <a:rPr lang="ja-JP" altLang="en-US"/>
              <a:pPr>
                <a:defRPr/>
              </a:pPr>
              <a:t>‹#›</a:t>
            </a:fld>
            <a:endParaRPr lang="en-US" altLang="ja-JP"/>
          </a:p>
        </p:txBody>
      </p:sp>
    </p:spTree>
    <p:extLst>
      <p:ext uri="{BB962C8B-B14F-4D97-AF65-F5344CB8AC3E}">
        <p14:creationId xmlns:p14="http://schemas.microsoft.com/office/powerpoint/2010/main" val="138049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2338" cy="2854325"/>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AE057E1-1D74-498A-A18A-DA8FED38CDFB}" type="datetime1">
              <a:rPr lang="ja-JP" altLang="en-US" smtClean="0"/>
              <a:t>2022/6/21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457AE593-55D5-4EDD-BF90-D3C3ADEB3D15}" type="slidenum">
              <a:rPr lang="ja-JP" altLang="en-US"/>
              <a:pPr>
                <a:defRPr/>
              </a:pPr>
              <a:t>‹#›</a:t>
            </a:fld>
            <a:endParaRPr lang="ja-JP" altLang="en-US"/>
          </a:p>
        </p:txBody>
      </p:sp>
    </p:spTree>
    <p:extLst>
      <p:ext uri="{BB962C8B-B14F-4D97-AF65-F5344CB8AC3E}">
        <p14:creationId xmlns:p14="http://schemas.microsoft.com/office/powerpoint/2010/main" val="26184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194175"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3" y="1825625"/>
            <a:ext cx="4195762" cy="43529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0FB7E6A-4AA7-4DC3-ABFA-8F2EB66950BB}" type="datetime1">
              <a:rPr lang="ja-JP" altLang="en-US" smtClean="0"/>
              <a:t>2022/6/21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B056BAB0-1627-451D-9EB4-9C5635657B54}" type="slidenum">
              <a:rPr lang="ja-JP" altLang="en-US"/>
              <a:pPr>
                <a:defRPr/>
              </a:pPr>
              <a:t>‹#›</a:t>
            </a:fld>
            <a:endParaRPr lang="ja-JP" altLang="en-US"/>
          </a:p>
        </p:txBody>
      </p:sp>
    </p:spTree>
    <p:extLst>
      <p:ext uri="{BB962C8B-B14F-4D97-AF65-F5344CB8AC3E}">
        <p14:creationId xmlns:p14="http://schemas.microsoft.com/office/powerpoint/2010/main" val="33437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2338"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625" y="2505075"/>
            <a:ext cx="4189413"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3325" y="2505075"/>
            <a:ext cx="4211638" cy="3686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D197A66-5339-4182-9D41-44F02C536924}" type="datetime1">
              <a:rPr lang="ja-JP" altLang="en-US" smtClean="0"/>
              <a:t>2022/6/21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7414D27E-C9C1-493A-B114-8668034A093C}" type="slidenum">
              <a:rPr lang="ja-JP" altLang="en-US"/>
              <a:pPr>
                <a:defRPr/>
              </a:pPr>
              <a:t>‹#›</a:t>
            </a:fld>
            <a:endParaRPr lang="ja-JP" altLang="en-US"/>
          </a:p>
        </p:txBody>
      </p:sp>
    </p:spTree>
    <p:extLst>
      <p:ext uri="{BB962C8B-B14F-4D97-AF65-F5344CB8AC3E}">
        <p14:creationId xmlns:p14="http://schemas.microsoft.com/office/powerpoint/2010/main" val="6611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5DAE1759-8346-477D-A79A-C9BE88AD4978}" type="datetime1">
              <a:rPr lang="ja-JP" altLang="en-US" smtClean="0"/>
              <a:t>2022/6/21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A9691C11-068A-441A-9FEF-C95BFCFA8258}" type="slidenum">
              <a:rPr lang="ja-JP" altLang="en-US"/>
              <a:pPr>
                <a:defRPr/>
              </a:pPr>
              <a:t>‹#›</a:t>
            </a:fld>
            <a:endParaRPr lang="ja-JP" altLang="en-US"/>
          </a:p>
        </p:txBody>
      </p:sp>
    </p:spTree>
    <p:extLst>
      <p:ext uri="{BB962C8B-B14F-4D97-AF65-F5344CB8AC3E}">
        <p14:creationId xmlns:p14="http://schemas.microsoft.com/office/powerpoint/2010/main" val="166063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42F31BD-0820-49C0-B874-1FC5D417109F}" type="datetime1">
              <a:rPr lang="ja-JP" altLang="en-US" smtClean="0"/>
              <a:t>2022/6/21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2007F6C1-8C74-4A93-A8B8-92F9E85EFB6F}" type="slidenum">
              <a:rPr lang="ja-JP" altLang="en-US"/>
              <a:pPr>
                <a:defRPr/>
              </a:pPr>
              <a:t>‹#›</a:t>
            </a:fld>
            <a:endParaRPr lang="ja-JP" altLang="en-US"/>
          </a:p>
        </p:txBody>
      </p:sp>
    </p:spTree>
    <p:extLst>
      <p:ext uri="{BB962C8B-B14F-4D97-AF65-F5344CB8AC3E}">
        <p14:creationId xmlns:p14="http://schemas.microsoft.com/office/powerpoint/2010/main" val="18035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11A6028-4683-4293-AC5D-71BEF24BACA0}" type="datetime1">
              <a:rPr lang="ja-JP" altLang="en-US" smtClean="0"/>
              <a:t>2022/6/21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a:xfrm>
            <a:off x="6994525" y="6357938"/>
            <a:ext cx="2228850" cy="365125"/>
          </a:xfrm>
          <a:prstGeom prst="rect">
            <a:avLst/>
          </a:prstGeom>
        </p:spPr>
        <p:txBody>
          <a:bodyPr/>
          <a:lstStyle>
            <a:lvl1pPr>
              <a:defRPr/>
            </a:lvl1pPr>
          </a:lstStyle>
          <a:p>
            <a:pPr>
              <a:defRPr/>
            </a:pPr>
            <a:fld id="{0E7FCA11-4A63-4841-8073-94F07383969E}" type="slidenum">
              <a:rPr lang="ja-JP" altLang="en-US"/>
              <a:pPr>
                <a:defRPr/>
              </a:pPr>
              <a:t>‹#›</a:t>
            </a:fld>
            <a:endParaRPr lang="ja-JP" altLang="en-US"/>
          </a:p>
        </p:txBody>
      </p:sp>
    </p:spTree>
    <p:extLst>
      <p:ext uri="{BB962C8B-B14F-4D97-AF65-F5344CB8AC3E}">
        <p14:creationId xmlns:p14="http://schemas.microsoft.com/office/powerpoint/2010/main" val="27867346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5"/>
            <a:ext cx="8542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23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66BD78-3306-4F38-96C2-691FDA93F2AF}" type="datetime1">
              <a:rPr lang="ja-JP" altLang="en-US" smtClean="0"/>
              <a:t>2022/6/21</a:t>
            </a:fld>
            <a:endParaRPr lang="ja-JP" altLang="en-US"/>
          </a:p>
        </p:txBody>
      </p:sp>
      <p:sp>
        <p:nvSpPr>
          <p:cNvPr id="5" name="フッター プレースホルダー 4"/>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7" name="テキスト ボックス 6"/>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12</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
        <p:nvSpPr>
          <p:cNvPr id="8" name="Rectangle 6"/>
          <p:cNvSpPr txBox="1">
            <a:spLocks noChangeArrowheads="1"/>
          </p:cNvSpPr>
          <p:nvPr userDrawn="1"/>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defPPr>
              <a:defRPr lang="ja-JP"/>
            </a:defPPr>
            <a:lvl1pPr algn="r" defTabSz="957263" rtl="0" eaLnBrk="1" fontAlgn="base" hangingPunct="1">
              <a:spcBef>
                <a:spcPct val="0"/>
              </a:spcBef>
              <a:spcAft>
                <a:spcPct val="0"/>
              </a:spcAft>
              <a:defRPr kumimoji="1" sz="15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a:lstStyle>
          <a:p>
            <a:pPr>
              <a:defRPr/>
            </a:pPr>
            <a:fld id="{E2037229-8C8F-40F8-BDEB-9DB998DB7600}" type="slidenum">
              <a:rPr lang="ja-JP" altLang="en-US" smtClean="0"/>
              <a:pPr>
                <a:defRPr/>
              </a:pPr>
              <a:t>‹#›</a:t>
            </a:fld>
            <a:endParaRPr lang="en-US" altLang="ja-JP" dirty="0"/>
          </a:p>
        </p:txBody>
      </p:sp>
      <p:sp>
        <p:nvSpPr>
          <p:cNvPr id="2" name="スライド番号プレースホルダー 1"/>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0BA1D-AFAF-43C6-90F6-A13D2584A9E3}"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824D97-B671-4149-A6FD-60607B5533AF}"/>
              </a:ext>
            </a:extLst>
          </p:cNvPr>
          <p:cNvSpPr>
            <a:spLocks noGrp="1"/>
          </p:cNvSpPr>
          <p:nvPr>
            <p:ph type="title"/>
          </p:nvPr>
        </p:nvSpPr>
        <p:spPr>
          <a:xfrm>
            <a:off x="681038" y="365125"/>
            <a:ext cx="854233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8DA9EC-85D3-4E76-92CD-F358ED25A0E9}"/>
              </a:ext>
            </a:extLst>
          </p:cNvPr>
          <p:cNvSpPr>
            <a:spLocks noGrp="1"/>
          </p:cNvSpPr>
          <p:nvPr>
            <p:ph type="body" idx="1"/>
          </p:nvPr>
        </p:nvSpPr>
        <p:spPr>
          <a:xfrm>
            <a:off x="681038" y="1825625"/>
            <a:ext cx="8542337" cy="43529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21E2E-665F-457F-A5E8-78D8BF5782CD}"/>
              </a:ext>
            </a:extLst>
          </p:cNvPr>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08B43-FE0F-41FD-8FBE-96A012CE2068}" type="datetimeFigureOut">
              <a:rPr kumimoji="1" lang="ja-JP" altLang="en-US" smtClean="0"/>
              <a:t>2022/6/21</a:t>
            </a:fld>
            <a:endParaRPr kumimoji="1" lang="ja-JP" altLang="en-US"/>
          </a:p>
        </p:txBody>
      </p:sp>
      <p:sp>
        <p:nvSpPr>
          <p:cNvPr id="5" name="フッター プレースホルダー 4">
            <a:extLst>
              <a:ext uri="{FF2B5EF4-FFF2-40B4-BE49-F238E27FC236}">
                <a16:creationId xmlns:a16="http://schemas.microsoft.com/office/drawing/2014/main" id="{F52DEE48-EECA-4C6B-887F-84F55308AEDD}"/>
              </a:ext>
            </a:extLst>
          </p:cNvPr>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E7DCB7-372B-4C9D-B1C9-CCDCFBCE23CE}"/>
              </a:ext>
            </a:extLst>
          </p:cNvPr>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78932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2022/6/21</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12</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2022/6/21</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12</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extLst>
      <p:ext uri="{BB962C8B-B14F-4D97-AF65-F5344CB8AC3E}">
        <p14:creationId xmlns:p14="http://schemas.microsoft.com/office/powerpoint/2010/main" val="649518270"/>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8.xml"/><Relationship Id="rId1" Type="http://schemas.openxmlformats.org/officeDocument/2006/relationships/slideLayout" Target="../slideLayouts/slideLayout24.xml"/><Relationship Id="rId4" Type="http://schemas.openxmlformats.org/officeDocument/2006/relationships/image" Target="../media/image37.emf"/></Relationships>
</file>

<file path=ppt/slides/_rels/slide10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9.xml"/><Relationship Id="rId1" Type="http://schemas.openxmlformats.org/officeDocument/2006/relationships/slideLayout" Target="../slideLayouts/slideLayout24.xml"/><Relationship Id="rId4" Type="http://schemas.openxmlformats.org/officeDocument/2006/relationships/image" Target="../media/image39.emf"/></Relationships>
</file>

<file path=ppt/slides/_rels/slide10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7.xml"/><Relationship Id="rId1" Type="http://schemas.openxmlformats.org/officeDocument/2006/relationships/slideLayout" Target="../slideLayouts/slideLayout25.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www.sanka-hp.jcqhc.or.jp/documents/prevention/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media/image24.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dirty="0">
                <a:latin typeface="HG丸ｺﾞｼｯｸM-PRO"/>
                <a:ea typeface="HG丸ｺﾞｼｯｸM-PRO"/>
              </a:rPr>
              <a:t>第1</a:t>
            </a:r>
            <a:r>
              <a:rPr lang="en-US" altLang="ja-JP" dirty="0">
                <a:latin typeface="HG丸ｺﾞｼｯｸM-PRO"/>
                <a:ea typeface="HG丸ｺﾞｼｯｸM-PRO"/>
              </a:rPr>
              <a:t>2</a:t>
            </a:r>
            <a:r>
              <a:rPr lang="ja-JP" altLang="en-US" dirty="0">
                <a:latin typeface="HG丸ｺﾞｼｯｸM-PRO"/>
                <a:ea typeface="HG丸ｺﾞｼｯｸM-PRO"/>
              </a:rPr>
              <a:t>回　産科医療補償制度</a:t>
            </a:r>
            <a:br>
              <a:rPr lang="ja-JP" altLang="en-US" dirty="0"/>
            </a:br>
            <a:r>
              <a:rPr lang="ja-JP" altLang="en-US" dirty="0">
                <a:latin typeface="HG丸ｺﾞｼｯｸM-PRO"/>
                <a:ea typeface="HG丸ｺﾞｼｯｸM-PRO"/>
              </a:rPr>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dist" eaLnBrk="1" hangingPunct="1">
              <a:lnSpc>
                <a:spcPct val="120000"/>
              </a:lnSpc>
            </a:pPr>
            <a:r>
              <a:rPr lang="ja-JP" altLang="en-US" sz="2400" b="1" dirty="0">
                <a:solidFill>
                  <a:srgbClr val="000000"/>
                </a:solidFill>
                <a:latin typeface="HG丸ｺﾞｼｯｸM-PRO" panose="020F0600000000000000" pitchFamily="50" charset="-128"/>
              </a:rPr>
              <a:t>公益財団法人日本医療機能評価機構</a:t>
            </a:r>
            <a:endParaRPr lang="en-US" altLang="ja-JP" sz="2400" b="1" dirty="0">
              <a:solidFill>
                <a:srgbClr val="000000"/>
              </a:solidFill>
              <a:latin typeface="HG丸ｺﾞｼｯｸM-PRO" panose="020F0600000000000000" pitchFamily="50" charset="-128"/>
            </a:endParaRPr>
          </a:p>
          <a:p>
            <a:pPr algn="dist" eaLnBrk="1" hangingPunct="1">
              <a:lnSpc>
                <a:spcPct val="120000"/>
              </a:lnSpc>
            </a:pPr>
            <a:r>
              <a:rPr lang="en-US" altLang="ja-JP" dirty="0">
                <a:latin typeface="HG丸ｺﾞｼｯｸM-PRO" panose="020F0600000000000000" pitchFamily="50" charset="-128"/>
              </a:rPr>
              <a:t>Japan Council for Quality Health Care</a:t>
            </a:r>
            <a:endParaRPr lang="ja-JP" altLang="en-US" dirty="0">
              <a:latin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327150" y="333375"/>
            <a:ext cx="75136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8" tIns="44229" rIns="88458" bIns="44229"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chemeClr val="tx2"/>
                </a:solidFill>
                <a:latin typeface="HG丸ｺﾞｼｯｸM-PRO" panose="020F0600000000000000" pitchFamily="50" charset="-128"/>
                <a:ea typeface="HG丸ｺﾞｼｯｸM-PRO" panose="020F0600000000000000" pitchFamily="50" charset="-128"/>
              </a:rPr>
              <a:t>再発防止に関する分析の流れ</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9</a:t>
            </a:fld>
            <a:endParaRPr lang="en-US" altLang="ja-JP" dirty="0"/>
          </a:p>
        </p:txBody>
      </p:sp>
      <p:grpSp>
        <p:nvGrpSpPr>
          <p:cNvPr id="26" name="グループ化 25">
            <a:extLst>
              <a:ext uri="{FF2B5EF4-FFF2-40B4-BE49-F238E27FC236}">
                <a16:creationId xmlns:a16="http://schemas.microsoft.com/office/drawing/2014/main" id="{557C9A5F-A49F-45BD-8347-CAD3BF177DB5}"/>
              </a:ext>
            </a:extLst>
          </p:cNvPr>
          <p:cNvGrpSpPr/>
          <p:nvPr/>
        </p:nvGrpSpPr>
        <p:grpSpPr>
          <a:xfrm>
            <a:off x="271686" y="1230313"/>
            <a:ext cx="9354610" cy="5254624"/>
            <a:chOff x="334963" y="1230313"/>
            <a:chExt cx="9354610" cy="5254624"/>
          </a:xfrm>
        </p:grpSpPr>
        <p:sp>
          <p:nvSpPr>
            <p:cNvPr id="27" name="AutoShape 4">
              <a:extLst>
                <a:ext uri="{FF2B5EF4-FFF2-40B4-BE49-F238E27FC236}">
                  <a16:creationId xmlns:a16="http://schemas.microsoft.com/office/drawing/2014/main" id="{301E65D5-E56C-4830-8263-28E358D023DA}"/>
                </a:ext>
              </a:extLst>
            </p:cNvPr>
            <p:cNvSpPr>
              <a:spLocks noChangeArrowheads="1"/>
            </p:cNvSpPr>
            <p:nvPr/>
          </p:nvSpPr>
          <p:spPr bwMode="auto">
            <a:xfrm>
              <a:off x="334963" y="1230313"/>
              <a:ext cx="8809037" cy="381990"/>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t>分析のイメージ</a:t>
              </a:r>
            </a:p>
          </p:txBody>
        </p:sp>
        <p:sp>
          <p:nvSpPr>
            <p:cNvPr id="28" name="AutoShape 5">
              <a:extLst>
                <a:ext uri="{FF2B5EF4-FFF2-40B4-BE49-F238E27FC236}">
                  <a16:creationId xmlns:a16="http://schemas.microsoft.com/office/drawing/2014/main" id="{26715B0B-7A4B-4971-A437-C0CD1E42E85D}"/>
                </a:ext>
              </a:extLst>
            </p:cNvPr>
            <p:cNvSpPr>
              <a:spLocks noChangeArrowheads="1"/>
            </p:cNvSpPr>
            <p:nvPr/>
          </p:nvSpPr>
          <p:spPr bwMode="auto">
            <a:xfrm>
              <a:off x="8086784" y="1892259"/>
              <a:ext cx="790672" cy="1758834"/>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latin typeface="ＭＳ Ｐゴシック" panose="020B0600070205080204" pitchFamily="50" charset="-128"/>
                </a:rPr>
                <a:t>　</a:t>
              </a:r>
              <a:r>
                <a:rPr lang="ja-JP" altLang="en-US" sz="1600" dirty="0">
                  <a:latin typeface="+mj-ea"/>
                  <a:ea typeface="+mj-ea"/>
                </a:rPr>
                <a:t>再発防止に関する</a:t>
              </a:r>
            </a:p>
            <a:p>
              <a:pPr algn="ctr" eaLnBrk="1" hangingPunct="1">
                <a:spcBef>
                  <a:spcPct val="0"/>
                </a:spcBef>
                <a:buFontTx/>
                <a:buNone/>
              </a:pPr>
              <a:r>
                <a:rPr lang="ja-JP" altLang="en-US" sz="1600" dirty="0">
                  <a:latin typeface="+mj-ea"/>
                  <a:ea typeface="+mj-ea"/>
                </a:rPr>
                <a:t>報告書</a:t>
              </a:r>
            </a:p>
          </p:txBody>
        </p:sp>
        <p:sp>
          <p:nvSpPr>
            <p:cNvPr id="29" name="AutoShape 6">
              <a:extLst>
                <a:ext uri="{FF2B5EF4-FFF2-40B4-BE49-F238E27FC236}">
                  <a16:creationId xmlns:a16="http://schemas.microsoft.com/office/drawing/2014/main" id="{F6EA5372-6C88-480A-805F-18CC8C8ECD7F}"/>
                </a:ext>
              </a:extLst>
            </p:cNvPr>
            <p:cNvSpPr>
              <a:spLocks noChangeArrowheads="1"/>
            </p:cNvSpPr>
            <p:nvPr/>
          </p:nvSpPr>
          <p:spPr bwMode="auto">
            <a:xfrm rot="5400000">
              <a:off x="3723961" y="2119764"/>
              <a:ext cx="572985" cy="145593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0" name="Documents">
              <a:extLst>
                <a:ext uri="{FF2B5EF4-FFF2-40B4-BE49-F238E27FC236}">
                  <a16:creationId xmlns:a16="http://schemas.microsoft.com/office/drawing/2014/main" id="{4E81A7D4-4923-49BB-A4A6-DC4E0C77B23F}"/>
                </a:ext>
              </a:extLst>
            </p:cNvPr>
            <p:cNvSpPr>
              <a:spLocks noEditPoints="1" noChangeArrowheads="1"/>
            </p:cNvSpPr>
            <p:nvPr/>
          </p:nvSpPr>
          <p:spPr bwMode="auto">
            <a:xfrm>
              <a:off x="3607490" y="1920346"/>
              <a:ext cx="734786" cy="17307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500" dirty="0"/>
                <a:t>　　</a:t>
              </a:r>
              <a:r>
                <a:rPr lang="ja-JP" altLang="en-US" sz="1500" dirty="0">
                  <a:latin typeface="+mj-ea"/>
                  <a:ea typeface="+mj-ea"/>
                </a:rPr>
                <a:t>原因分析報告書</a:t>
              </a:r>
            </a:p>
          </p:txBody>
        </p:sp>
        <p:sp>
          <p:nvSpPr>
            <p:cNvPr id="31" name="AutoShape 8">
              <a:extLst>
                <a:ext uri="{FF2B5EF4-FFF2-40B4-BE49-F238E27FC236}">
                  <a16:creationId xmlns:a16="http://schemas.microsoft.com/office/drawing/2014/main" id="{DF9AD1BB-A96E-467B-B5FD-77C01C458BCD}"/>
                </a:ext>
              </a:extLst>
            </p:cNvPr>
            <p:cNvSpPr>
              <a:spLocks noChangeArrowheads="1"/>
            </p:cNvSpPr>
            <p:nvPr/>
          </p:nvSpPr>
          <p:spPr bwMode="auto">
            <a:xfrm rot="5400000">
              <a:off x="7645039" y="2657505"/>
              <a:ext cx="509791" cy="37369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32" name="AutoShape 9">
              <a:extLst>
                <a:ext uri="{FF2B5EF4-FFF2-40B4-BE49-F238E27FC236}">
                  <a16:creationId xmlns:a16="http://schemas.microsoft.com/office/drawing/2014/main" id="{31893E16-7984-4C0C-B6EA-2E701A121E9A}"/>
                </a:ext>
              </a:extLst>
            </p:cNvPr>
            <p:cNvSpPr>
              <a:spLocks noChangeArrowheads="1"/>
            </p:cNvSpPr>
            <p:nvPr/>
          </p:nvSpPr>
          <p:spPr bwMode="auto">
            <a:xfrm>
              <a:off x="4759257" y="1890075"/>
              <a:ext cx="3026577" cy="1706722"/>
            </a:xfrm>
            <a:prstGeom prst="roundRect">
              <a:avLst>
                <a:gd name="adj" fmla="val 21176"/>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a:latin typeface="HG丸ｺﾞｼｯｸM-PRO" panose="020F0600000000000000" pitchFamily="50" charset="-128"/>
                <a:ea typeface="HG丸ｺﾞｼｯｸM-PRO" panose="020F0600000000000000" pitchFamily="50" charset="-128"/>
              </a:endParaRPr>
            </a:p>
          </p:txBody>
        </p:sp>
        <p:sp>
          <p:nvSpPr>
            <p:cNvPr id="33" name="AutoShape 10">
              <a:extLst>
                <a:ext uri="{FF2B5EF4-FFF2-40B4-BE49-F238E27FC236}">
                  <a16:creationId xmlns:a16="http://schemas.microsoft.com/office/drawing/2014/main" id="{447477EE-C4DD-431D-9792-63F39114F4DA}"/>
                </a:ext>
              </a:extLst>
            </p:cNvPr>
            <p:cNvSpPr>
              <a:spLocks noChangeArrowheads="1"/>
            </p:cNvSpPr>
            <p:nvPr/>
          </p:nvSpPr>
          <p:spPr bwMode="auto">
            <a:xfrm>
              <a:off x="4942885" y="1879619"/>
              <a:ext cx="2808000"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chemeClr val="bg1"/>
                  </a:solidFill>
                  <a:ea typeface="ＭＳ ゴシック" panose="020B0609070205080204" pitchFamily="49" charset="-128"/>
                </a:rPr>
                <a:t>再発防止委員会</a:t>
              </a:r>
            </a:p>
          </p:txBody>
        </p:sp>
        <p:sp>
          <p:nvSpPr>
            <p:cNvPr id="34" name="Text Box 11">
              <a:extLst>
                <a:ext uri="{FF2B5EF4-FFF2-40B4-BE49-F238E27FC236}">
                  <a16:creationId xmlns:a16="http://schemas.microsoft.com/office/drawing/2014/main" id="{E6F736A3-65BE-45B0-A4FA-EF9C1D8C92C2}"/>
                </a:ext>
              </a:extLst>
            </p:cNvPr>
            <p:cNvSpPr txBox="1">
              <a:spLocks noChangeArrowheads="1"/>
            </p:cNvSpPr>
            <p:nvPr/>
          </p:nvSpPr>
          <p:spPr bwMode="auto">
            <a:xfrm>
              <a:off x="4873358" y="2210337"/>
              <a:ext cx="2844585" cy="4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9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＜集積された事例の分析＞</a:t>
              </a:r>
            </a:p>
          </p:txBody>
        </p:sp>
        <p:sp>
          <p:nvSpPr>
            <p:cNvPr id="35" name="Text Box 12">
              <a:extLst>
                <a:ext uri="{FF2B5EF4-FFF2-40B4-BE49-F238E27FC236}">
                  <a16:creationId xmlns:a16="http://schemas.microsoft.com/office/drawing/2014/main" id="{D1B074B4-61A2-4EC7-9FEF-AB101679854F}"/>
                </a:ext>
              </a:extLst>
            </p:cNvPr>
            <p:cNvSpPr txBox="1">
              <a:spLocks noChangeArrowheads="1"/>
            </p:cNvSpPr>
            <p:nvPr/>
          </p:nvSpPr>
          <p:spPr bwMode="auto">
            <a:xfrm>
              <a:off x="4909238" y="2692766"/>
              <a:ext cx="2957757" cy="5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複数の事例の分析から見えてきた知見などによる</a:t>
              </a:r>
            </a:p>
          </p:txBody>
        </p:sp>
        <p:sp>
          <p:nvSpPr>
            <p:cNvPr id="36" name="AutoShape 13">
              <a:extLst>
                <a:ext uri="{FF2B5EF4-FFF2-40B4-BE49-F238E27FC236}">
                  <a16:creationId xmlns:a16="http://schemas.microsoft.com/office/drawing/2014/main" id="{32B3D7E1-B734-4FD8-B4B9-9215C800F4E9}"/>
                </a:ext>
              </a:extLst>
            </p:cNvPr>
            <p:cNvSpPr>
              <a:spLocks noChangeArrowheads="1"/>
            </p:cNvSpPr>
            <p:nvPr/>
          </p:nvSpPr>
          <p:spPr bwMode="auto">
            <a:xfrm>
              <a:off x="497977" y="1945625"/>
              <a:ext cx="2921798" cy="1705468"/>
            </a:xfrm>
            <a:prstGeom prst="roundRect">
              <a:avLst>
                <a:gd name="adj" fmla="val 16667"/>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dirty="0">
                <a:latin typeface="HG丸ｺﾞｼｯｸM-PRO" panose="020F0600000000000000" pitchFamily="50" charset="-128"/>
                <a:ea typeface="HG丸ｺﾞｼｯｸM-PRO" panose="020F0600000000000000" pitchFamily="50" charset="-128"/>
              </a:endParaRPr>
            </a:p>
          </p:txBody>
        </p:sp>
        <p:sp>
          <p:nvSpPr>
            <p:cNvPr id="37" name="AutoShape 14">
              <a:extLst>
                <a:ext uri="{FF2B5EF4-FFF2-40B4-BE49-F238E27FC236}">
                  <a16:creationId xmlns:a16="http://schemas.microsoft.com/office/drawing/2014/main" id="{2A916949-181D-4388-9310-80A9469D7CFE}"/>
                </a:ext>
              </a:extLst>
            </p:cNvPr>
            <p:cNvSpPr>
              <a:spLocks noChangeArrowheads="1"/>
            </p:cNvSpPr>
            <p:nvPr/>
          </p:nvSpPr>
          <p:spPr bwMode="auto">
            <a:xfrm>
              <a:off x="542954" y="1879619"/>
              <a:ext cx="2808000"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chemeClr val="bg1"/>
                  </a:solidFill>
                  <a:ea typeface="ＭＳ ゴシック" panose="020B0609070205080204" pitchFamily="49" charset="-128"/>
                </a:rPr>
                <a:t>原因分析委員会</a:t>
              </a:r>
            </a:p>
          </p:txBody>
        </p:sp>
        <p:sp>
          <p:nvSpPr>
            <p:cNvPr id="38" name="Text Box 15">
              <a:extLst>
                <a:ext uri="{FF2B5EF4-FFF2-40B4-BE49-F238E27FC236}">
                  <a16:creationId xmlns:a16="http://schemas.microsoft.com/office/drawing/2014/main" id="{0809774C-CB5A-463A-9CF1-6AAEBFBA6826}"/>
                </a:ext>
              </a:extLst>
            </p:cNvPr>
            <p:cNvSpPr txBox="1">
              <a:spLocks noChangeArrowheads="1"/>
            </p:cNvSpPr>
            <p:nvPr/>
          </p:nvSpPr>
          <p:spPr bwMode="auto">
            <a:xfrm>
              <a:off x="628657" y="2334600"/>
              <a:ext cx="2636594" cy="30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rPr>
                <a:t>＜個々の事例の分析＞</a:t>
              </a:r>
            </a:p>
          </p:txBody>
        </p:sp>
        <p:sp>
          <p:nvSpPr>
            <p:cNvPr id="39" name="Text Box 16">
              <a:extLst>
                <a:ext uri="{FF2B5EF4-FFF2-40B4-BE49-F238E27FC236}">
                  <a16:creationId xmlns:a16="http://schemas.microsoft.com/office/drawing/2014/main" id="{2B31A773-9825-4FE7-9514-E914D82EC7C5}"/>
                </a:ext>
              </a:extLst>
            </p:cNvPr>
            <p:cNvSpPr txBox="1">
              <a:spLocks noChangeArrowheads="1"/>
            </p:cNvSpPr>
            <p:nvPr/>
          </p:nvSpPr>
          <p:spPr bwMode="auto">
            <a:xfrm>
              <a:off x="939252" y="2821936"/>
              <a:ext cx="2566244" cy="3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u="sng" dirty="0">
                  <a:ea typeface="HG丸ｺﾞｼｯｸM-PRO" panose="020F0600000000000000" pitchFamily="50" charset="-128"/>
                </a:rPr>
                <a:t>医学的な観点による</a:t>
              </a:r>
            </a:p>
          </p:txBody>
        </p:sp>
        <p:sp>
          <p:nvSpPr>
            <p:cNvPr id="40" name="AutoShape 7">
              <a:extLst>
                <a:ext uri="{FF2B5EF4-FFF2-40B4-BE49-F238E27FC236}">
                  <a16:creationId xmlns:a16="http://schemas.microsoft.com/office/drawing/2014/main" id="{BDEFF91A-415E-43C5-B1B3-D30AAF5750DA}"/>
                </a:ext>
              </a:extLst>
            </p:cNvPr>
            <p:cNvSpPr>
              <a:spLocks noChangeArrowheads="1"/>
            </p:cNvSpPr>
            <p:nvPr/>
          </p:nvSpPr>
          <p:spPr bwMode="auto">
            <a:xfrm>
              <a:off x="6233178" y="4695784"/>
              <a:ext cx="3456395" cy="1770241"/>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国民、分娩機関、関係学会、</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行政機関等に提供</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・ホームページでの公表</a:t>
              </a:r>
            </a:p>
            <a:p>
              <a:pPr eaLnBrk="1" hangingPunct="1">
                <a:lnSpc>
                  <a:spcPct val="120000"/>
                </a:lnSpc>
                <a:spcBef>
                  <a:spcPct val="0"/>
                </a:spcBef>
                <a:buFontTx/>
                <a:buNone/>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　　　・報告書の配布</a:t>
              </a:r>
            </a:p>
          </p:txBody>
        </p:sp>
        <p:sp>
          <p:nvSpPr>
            <p:cNvPr id="41" name="AutoShape 18">
              <a:extLst>
                <a:ext uri="{FF2B5EF4-FFF2-40B4-BE49-F238E27FC236}">
                  <a16:creationId xmlns:a16="http://schemas.microsoft.com/office/drawing/2014/main" id="{7AF34DEC-8D05-4013-AF5E-51979EF812B7}"/>
                </a:ext>
              </a:extLst>
            </p:cNvPr>
            <p:cNvSpPr>
              <a:spLocks noChangeArrowheads="1"/>
            </p:cNvSpPr>
            <p:nvPr/>
          </p:nvSpPr>
          <p:spPr bwMode="auto">
            <a:xfrm>
              <a:off x="3454139"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2" name="AutoShape 19">
              <a:extLst>
                <a:ext uri="{FF2B5EF4-FFF2-40B4-BE49-F238E27FC236}">
                  <a16:creationId xmlns:a16="http://schemas.microsoft.com/office/drawing/2014/main" id="{732A2888-6701-4F90-BCAD-A1D44CB95287}"/>
                </a:ext>
              </a:extLst>
            </p:cNvPr>
            <p:cNvSpPr>
              <a:spLocks noChangeArrowheads="1"/>
            </p:cNvSpPr>
            <p:nvPr/>
          </p:nvSpPr>
          <p:spPr bwMode="auto">
            <a:xfrm>
              <a:off x="7961376"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endParaRPr lang="ja-JP" altLang="en-US">
                <a:ea typeface="HG丸ｺﾞｼｯｸM-PRO" panose="020F0600000000000000" pitchFamily="50" charset="-128"/>
              </a:endParaRPr>
            </a:p>
          </p:txBody>
        </p:sp>
        <p:sp>
          <p:nvSpPr>
            <p:cNvPr id="43" name="Rectangle 20">
              <a:extLst>
                <a:ext uri="{FF2B5EF4-FFF2-40B4-BE49-F238E27FC236}">
                  <a16:creationId xmlns:a16="http://schemas.microsoft.com/office/drawing/2014/main" id="{D14237EC-B88A-4580-97F6-2CB78DE046EB}"/>
                </a:ext>
              </a:extLst>
            </p:cNvPr>
            <p:cNvSpPr>
              <a:spLocks noChangeArrowheads="1"/>
            </p:cNvSpPr>
            <p:nvPr/>
          </p:nvSpPr>
          <p:spPr bwMode="auto">
            <a:xfrm>
              <a:off x="7371814" y="3716460"/>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ea typeface="HG丸ｺﾞｼｯｸM-PRO" panose="020F0600000000000000" pitchFamily="50" charset="-128"/>
                </a:rPr>
                <a:t>複数の事例の分析から</a:t>
              </a:r>
            </a:p>
            <a:p>
              <a:pPr algn="ctr" eaLnBrk="1" hangingPunct="1">
                <a:spcBef>
                  <a:spcPct val="0"/>
                </a:spcBef>
                <a:buFontTx/>
                <a:buNone/>
              </a:pPr>
              <a:r>
                <a:rPr lang="ja-JP" altLang="en-US" sz="1600" dirty="0">
                  <a:ea typeface="HG丸ｺﾞｼｯｸM-PRO" panose="020F0600000000000000" pitchFamily="50" charset="-128"/>
                </a:rPr>
                <a:t>再発防止策等を提言</a:t>
              </a:r>
            </a:p>
          </p:txBody>
        </p:sp>
        <p:sp>
          <p:nvSpPr>
            <p:cNvPr id="44" name="Rectangle 21">
              <a:extLst>
                <a:ext uri="{FF2B5EF4-FFF2-40B4-BE49-F238E27FC236}">
                  <a16:creationId xmlns:a16="http://schemas.microsoft.com/office/drawing/2014/main" id="{4D670CEE-4D2F-4A22-AC41-1FF92B4CD4BF}"/>
                </a:ext>
              </a:extLst>
            </p:cNvPr>
            <p:cNvSpPr>
              <a:spLocks noChangeArrowheads="1"/>
            </p:cNvSpPr>
            <p:nvPr/>
          </p:nvSpPr>
          <p:spPr bwMode="auto">
            <a:xfrm>
              <a:off x="2864577" y="3698779"/>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ea typeface="HG丸ｺﾞｼｯｸM-PRO" panose="020F0600000000000000" pitchFamily="50" charset="-128"/>
                </a:rPr>
                <a:t>個々の事例の分析から</a:t>
              </a:r>
            </a:p>
            <a:p>
              <a:pPr algn="ctr" eaLnBrk="1" hangingPunct="1">
                <a:spcBef>
                  <a:spcPct val="0"/>
                </a:spcBef>
                <a:buFontTx/>
                <a:buNone/>
              </a:pPr>
              <a:r>
                <a:rPr lang="ja-JP" altLang="en-US" sz="1600" dirty="0">
                  <a:ea typeface="HG丸ｺﾞｼｯｸM-PRO" panose="020F0600000000000000" pitchFamily="50" charset="-128"/>
                </a:rPr>
                <a:t>再発防止策等を提言</a:t>
              </a:r>
            </a:p>
          </p:txBody>
        </p:sp>
        <p:sp>
          <p:nvSpPr>
            <p:cNvPr id="45" name="AutoShape 7">
              <a:extLst>
                <a:ext uri="{FF2B5EF4-FFF2-40B4-BE49-F238E27FC236}">
                  <a16:creationId xmlns:a16="http://schemas.microsoft.com/office/drawing/2014/main" id="{5B1C339A-480D-4A5E-8490-F7EEBDE05FAF}"/>
                </a:ext>
              </a:extLst>
            </p:cNvPr>
            <p:cNvSpPr>
              <a:spLocks noChangeArrowheads="1"/>
            </p:cNvSpPr>
            <p:nvPr/>
          </p:nvSpPr>
          <p:spPr bwMode="auto">
            <a:xfrm>
              <a:off x="746441" y="4695784"/>
              <a:ext cx="5141496" cy="1789153"/>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報告書：児・家族および当該分娩機関に送付</a:t>
              </a:r>
            </a:p>
            <a:p>
              <a:pPr eaLnBrk="1" hangingPunct="1">
                <a:lnSpc>
                  <a:spcPct val="120000"/>
                </a:lnSpc>
                <a:spcBef>
                  <a:spcPct val="0"/>
                </a:spcBef>
                <a:buFontTx/>
                <a:buNone/>
              </a:pPr>
              <a:r>
                <a:rPr lang="ja-JP" altLang="en-US" sz="1400" b="1" dirty="0">
                  <a:solidFill>
                    <a:schemeClr val="tx2"/>
                  </a:solidFill>
                  <a:ea typeface="HG丸ｺﾞｼｯｸM-PRO" panose="020F0600000000000000" pitchFamily="50" charset="-128"/>
                </a:rPr>
                <a:t>要約版：ホームページでの公表</a:t>
              </a:r>
              <a:endParaRPr lang="ja-JP" altLang="en-US" sz="1200" b="1" dirty="0">
                <a:solidFill>
                  <a:schemeClr val="tx2"/>
                </a:solidFill>
                <a:ea typeface="HG丸ｺﾞｼｯｸM-PRO" panose="020F0600000000000000" pitchFamily="50" charset="-128"/>
              </a:endParaRPr>
            </a:p>
            <a:p>
              <a:pPr eaLnBrk="1" hangingPunct="1">
                <a:lnSpc>
                  <a:spcPct val="120000"/>
                </a:lnSpc>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全文版（マスキング版）：</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「産科医療の質の向上に資すると考える研究目的での</a:t>
              </a:r>
              <a:endParaRPr lang="en-US" altLang="ja-JP" sz="1400" b="1" dirty="0">
                <a:solidFill>
                  <a:schemeClr val="tx2"/>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利用」のための利用申請者に開示</a:t>
              </a:r>
            </a:p>
          </p:txBody>
        </p:sp>
      </p:grpSp>
    </p:spTree>
    <p:extLst>
      <p:ext uri="{BB962C8B-B14F-4D97-AF65-F5344CB8AC3E}">
        <p14:creationId xmlns:p14="http://schemas.microsoft.com/office/powerpoint/2010/main" val="36557130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31351" y="342975"/>
            <a:ext cx="2040116" cy="650725"/>
          </a:xfrm>
        </p:spPr>
        <p:txBody>
          <a:bodyPr/>
          <a:lstStyle/>
          <a:p>
            <a:pPr eaLnBrk="1" hangingPunct="1"/>
            <a:r>
              <a:rPr lang="ja-JP" altLang="en-US" dirty="0"/>
              <a:t>集計対象</a:t>
            </a:r>
          </a:p>
        </p:txBody>
      </p:sp>
      <p:sp>
        <p:nvSpPr>
          <p:cNvPr id="24580" name="AutoShape 3"/>
          <p:cNvSpPr>
            <a:spLocks noChangeArrowheads="1"/>
          </p:cNvSpPr>
          <p:nvPr/>
        </p:nvSpPr>
        <p:spPr bwMode="auto">
          <a:xfrm>
            <a:off x="268288" y="1266825"/>
            <a:ext cx="9369425" cy="3099073"/>
          </a:xfrm>
          <a:prstGeom prst="roundRect">
            <a:avLst>
              <a:gd name="adj" fmla="val 12806"/>
            </a:avLst>
          </a:prstGeom>
          <a:solidFill>
            <a:srgbClr val="CCFFFF"/>
          </a:solidFill>
          <a:ln w="9525">
            <a:solidFill>
              <a:schemeClr val="tx1"/>
            </a:solidFill>
            <a:round/>
            <a:headEnd/>
            <a:tailEnd/>
          </a:ln>
        </p:spPr>
        <p:txBody>
          <a:bodyPr lIns="95793" tIns="47896" rIns="95793" bIns="47896" anchor="ctr"/>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40000"/>
              </a:lnSpc>
              <a:buNone/>
            </a:pPr>
            <a:r>
              <a:rPr lang="ja-JP" altLang="en-US" sz="2800" dirty="0">
                <a:latin typeface="HG丸ｺﾞｼｯｸM-PRO" panose="020F0600000000000000" pitchFamily="50" charset="-128"/>
                <a:ea typeface="HG丸ｺﾞｼｯｸM-PRO" panose="020F0600000000000000" pitchFamily="50" charset="-128"/>
              </a:rPr>
              <a:t>○第</a:t>
            </a:r>
            <a:r>
              <a:rPr lang="en-US" altLang="ja-JP" sz="2800" dirty="0">
                <a:latin typeface="HG丸ｺﾞｼｯｸM-PRO" panose="020F0600000000000000" pitchFamily="50" charset="-128"/>
                <a:ea typeface="HG丸ｺﾞｼｯｸM-PRO" panose="020F0600000000000000" pitchFamily="50" charset="-128"/>
              </a:rPr>
              <a:t>12</a:t>
            </a:r>
            <a:r>
              <a:rPr lang="ja-JP" altLang="en-US" sz="2800" dirty="0">
                <a:latin typeface="HG丸ｺﾞｼｯｸM-PRO" panose="020F0600000000000000" pitchFamily="50" charset="-128"/>
                <a:ea typeface="HG丸ｺﾞｼｯｸM-PRO" panose="020F0600000000000000" pitchFamily="50" charset="-128"/>
              </a:rPr>
              <a:t>回再発防止に関する報告書の分析対象事例は、本制度の補償対象となった脳性麻痺事例のうち、</a:t>
            </a:r>
            <a:r>
              <a:rPr lang="en-US" altLang="ja-JP" sz="2800" dirty="0">
                <a:latin typeface="HG丸ｺﾞｼｯｸM-PRO" panose="020F0600000000000000" pitchFamily="50" charset="-128"/>
                <a:ea typeface="HG丸ｺﾞｼｯｸM-PRO" panose="020F0600000000000000" pitchFamily="50" charset="-128"/>
              </a:rPr>
              <a:t>2020</a:t>
            </a:r>
            <a:r>
              <a:rPr lang="ja-JP" altLang="en-US" sz="2800" dirty="0">
                <a:latin typeface="HG丸ｺﾞｼｯｸM-PRO" panose="020F0600000000000000" pitchFamily="50" charset="-128"/>
                <a:ea typeface="HG丸ｺﾞｼｯｸM-PRO" panose="020F0600000000000000" pitchFamily="50" charset="-128"/>
              </a:rPr>
              <a:t>年</a:t>
            </a:r>
            <a:r>
              <a:rPr lang="en-US" altLang="ja-JP" sz="2800" dirty="0">
                <a:latin typeface="HG丸ｺﾞｼｯｸM-PRO" panose="020F0600000000000000" pitchFamily="50" charset="-128"/>
                <a:ea typeface="HG丸ｺﾞｼｯｸM-PRO" panose="020F0600000000000000" pitchFamily="50" charset="-128"/>
              </a:rPr>
              <a:t>12</a:t>
            </a:r>
            <a:r>
              <a:rPr lang="ja-JP" altLang="en-US" sz="2800" dirty="0">
                <a:latin typeface="HG丸ｺﾞｼｯｸM-PRO" panose="020F0600000000000000" pitchFamily="50" charset="-128"/>
                <a:ea typeface="HG丸ｺﾞｼｯｸM-PRO" panose="020F0600000000000000" pitchFamily="50" charset="-128"/>
              </a:rPr>
              <a:t>月末までに原因分析報告書を児・保護者および分娩機関に送付した事例</a:t>
            </a:r>
            <a:r>
              <a:rPr lang="en-US" altLang="ja-JP" sz="2800" dirty="0">
                <a:latin typeface="HG丸ｺﾞｼｯｸM-PRO" panose="020F0600000000000000" pitchFamily="50" charset="-128"/>
                <a:ea typeface="HG丸ｺﾞｼｯｸM-PRO" panose="020F0600000000000000" pitchFamily="50" charset="-128"/>
              </a:rPr>
              <a:t>2,792</a:t>
            </a:r>
            <a:r>
              <a:rPr lang="ja-JP" altLang="en-US" sz="2800" dirty="0">
                <a:latin typeface="HG丸ｺﾞｼｯｸM-PRO" panose="020F0600000000000000" pitchFamily="50" charset="-128"/>
                <a:ea typeface="HG丸ｺﾞｼｯｸM-PRO" panose="020F0600000000000000" pitchFamily="50" charset="-128"/>
              </a:rPr>
              <a:t>件である。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A9C30A10-0BA6-40EB-ADA1-613E05E48C0F}"/>
              </a:ext>
            </a:extLst>
          </p:cNvPr>
          <p:cNvSpPr txBox="1"/>
          <p:nvPr/>
        </p:nvSpPr>
        <p:spPr>
          <a:xfrm>
            <a:off x="775742" y="4581922"/>
            <a:ext cx="7079903" cy="246221"/>
          </a:xfrm>
          <a:prstGeom prst="rect">
            <a:avLst/>
          </a:prstGeom>
          <a:noFill/>
        </p:spPr>
        <p:txBody>
          <a:bodyPr wrap="square" rtlCol="0">
            <a:spAutoFit/>
          </a:bodyPr>
          <a:lstStyle/>
          <a:p>
            <a:r>
              <a:rPr lang="en-US" altLang="ja-JP" sz="1000" dirty="0">
                <a:latin typeface="HG丸ｺﾞｼｯｸM-PRO" panose="020F0600000000000000" pitchFamily="50" charset="-128"/>
              </a:rPr>
              <a:t>※</a:t>
            </a:r>
            <a:r>
              <a:rPr lang="ja-JP" altLang="en-US" sz="1000" dirty="0">
                <a:latin typeface="HG丸ｺﾞｼｯｸM-PRO" panose="020F0600000000000000" pitchFamily="50" charset="-128"/>
              </a:rPr>
              <a:t>　表に記載している割合は、計算過程において四捨五入しているため、その合計が</a:t>
            </a:r>
            <a:r>
              <a:rPr lang="en-US" altLang="ja-JP" sz="1000" dirty="0">
                <a:latin typeface="HG丸ｺﾞｼｯｸM-PRO" panose="020F0600000000000000" pitchFamily="50" charset="-128"/>
              </a:rPr>
              <a:t>100.0</a:t>
            </a:r>
            <a:r>
              <a:rPr lang="ja-JP" altLang="en-US" sz="1000" dirty="0">
                <a:latin typeface="HG丸ｺﾞｼｯｸM-PRO" panose="020F0600000000000000" pitchFamily="50" charset="-128"/>
              </a:rPr>
              <a:t>％にならない場合がある。</a:t>
            </a:r>
            <a:endParaRPr lang="en-US" altLang="ja-JP" sz="1000" dirty="0">
              <a:latin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35C3BA6A-DD1F-4029-A07C-C5531A4CEE7D}"/>
              </a:ext>
            </a:extLst>
          </p:cNvPr>
          <p:cNvSpPr>
            <a:spLocks noGrp="1"/>
          </p:cNvSpPr>
          <p:nvPr>
            <p:ph type="sldNum" sz="quarter" idx="12"/>
          </p:nvPr>
        </p:nvSpPr>
        <p:spPr/>
        <p:txBody>
          <a:bodyPr/>
          <a:lstStyle/>
          <a:p>
            <a:pPr>
              <a:defRPr/>
            </a:pPr>
            <a:fld id="{930F64EC-FE0A-4460-B896-894E0E1B6F85}" type="slidenum">
              <a:rPr lang="ja-JP" altLang="en-US" smtClean="0"/>
              <a:pPr>
                <a:defRPr/>
              </a:pPr>
              <a:t>99</a:t>
            </a:fld>
            <a:endParaRPr lang="en-US" altLang="ja-JP" dirty="0"/>
          </a:p>
        </p:txBody>
      </p:sp>
    </p:spTree>
    <p:extLst>
      <p:ext uri="{BB962C8B-B14F-4D97-AF65-F5344CB8AC3E}">
        <p14:creationId xmlns:p14="http://schemas.microsoft.com/office/powerpoint/2010/main" val="31636289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4563" y="346075"/>
            <a:ext cx="2933700" cy="644525"/>
          </a:xfrm>
        </p:spPr>
        <p:txBody>
          <a:bodyPr/>
          <a:lstStyle/>
          <a:p>
            <a:pPr eaLnBrk="1" hangingPunct="1"/>
            <a:r>
              <a:rPr lang="ja-JP" altLang="en-US" dirty="0"/>
              <a:t>①分娩の状況</a:t>
            </a:r>
          </a:p>
        </p:txBody>
      </p:sp>
      <p:sp>
        <p:nvSpPr>
          <p:cNvPr id="25603" name="AutoShape 3"/>
          <p:cNvSpPr>
            <a:spLocks noGrp="1" noChangeArrowheads="1"/>
          </p:cNvSpPr>
          <p:nvPr>
            <p:ph idx="1"/>
          </p:nvPr>
        </p:nvSpPr>
        <p:spPr>
          <a:xfrm>
            <a:off x="127670" y="1544992"/>
            <a:ext cx="3681560" cy="4032448"/>
          </a:xfrm>
          <a:prstGeom prst="wedgeRoundRectCallout">
            <a:avLst>
              <a:gd name="adj1" fmla="val 62942"/>
              <a:gd name="adj2" fmla="val -35328"/>
              <a:gd name="adj3" fmla="val 16667"/>
            </a:avLst>
          </a:prstGeom>
          <a:solidFill>
            <a:srgbClr val="CCFFFF"/>
          </a:soli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400" dirty="0">
                <a:latin typeface="+mj-ea"/>
                <a:ea typeface="+mj-ea"/>
              </a:rPr>
              <a:t>・曜日別件数</a:t>
            </a:r>
          </a:p>
          <a:p>
            <a:pPr eaLnBrk="1" hangingPunct="1">
              <a:lnSpc>
                <a:spcPct val="150000"/>
              </a:lnSpc>
              <a:buFontTx/>
              <a:buNone/>
            </a:pPr>
            <a:r>
              <a:rPr lang="ja-JP" altLang="en-US" sz="2400" dirty="0">
                <a:latin typeface="+mj-ea"/>
                <a:ea typeface="+mj-ea"/>
              </a:rPr>
              <a:t>・出生時間別件数</a:t>
            </a:r>
          </a:p>
          <a:p>
            <a:pPr eaLnBrk="1" hangingPunct="1">
              <a:lnSpc>
                <a:spcPct val="150000"/>
              </a:lnSpc>
              <a:buFontTx/>
              <a:buNone/>
            </a:pPr>
            <a:r>
              <a:rPr lang="ja-JP" altLang="en-US" sz="2400" dirty="0">
                <a:latin typeface="+mj-ea"/>
                <a:ea typeface="+mj-ea"/>
              </a:rPr>
              <a:t>・</a:t>
            </a:r>
            <a:r>
              <a:rPr lang="ja-JP" altLang="en-US" sz="2400" u="sng" dirty="0">
                <a:latin typeface="+mj-ea"/>
                <a:ea typeface="+mj-ea"/>
              </a:rPr>
              <a:t>分娩週数別件数</a:t>
            </a:r>
          </a:p>
          <a:p>
            <a:pPr eaLnBrk="1" hangingPunct="1">
              <a:lnSpc>
                <a:spcPct val="150000"/>
              </a:lnSpc>
              <a:buFontTx/>
              <a:buNone/>
            </a:pPr>
            <a:r>
              <a:rPr lang="ja-JP" altLang="en-US" sz="2400" dirty="0">
                <a:latin typeface="+mj-ea"/>
                <a:ea typeface="+mj-ea"/>
              </a:rPr>
              <a:t>・分娩機関区分別件数</a:t>
            </a:r>
            <a:endParaRPr lang="en-US" altLang="ja-JP" sz="2400" dirty="0">
              <a:latin typeface="+mj-ea"/>
              <a:ea typeface="+mj-ea"/>
            </a:endParaRPr>
          </a:p>
          <a:p>
            <a:pPr eaLnBrk="1" hangingPunct="1">
              <a:lnSpc>
                <a:spcPct val="150000"/>
              </a:lnSpc>
              <a:buFontTx/>
              <a:buNone/>
            </a:pPr>
            <a:r>
              <a:rPr lang="ja-JP" altLang="en-US" sz="2400" dirty="0">
                <a:latin typeface="+mj-ea"/>
                <a:ea typeface="+mj-ea"/>
              </a:rPr>
              <a:t>・都道府県別件数</a:t>
            </a:r>
          </a:p>
        </p:txBody>
      </p:sp>
      <p:sp>
        <p:nvSpPr>
          <p:cNvPr id="25605" name="Rectangle 57"/>
          <p:cNvSpPr>
            <a:spLocks noChangeArrowheads="1"/>
          </p:cNvSpPr>
          <p:nvPr/>
        </p:nvSpPr>
        <p:spPr bwMode="auto">
          <a:xfrm>
            <a:off x="4149690" y="1177289"/>
            <a:ext cx="3475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３ 分娩週数別件数＞</a:t>
            </a:r>
          </a:p>
        </p:txBody>
      </p:sp>
      <p:sp>
        <p:nvSpPr>
          <p:cNvPr id="2" name="スライド番号プレースホルダー 1">
            <a:extLst>
              <a:ext uri="{FF2B5EF4-FFF2-40B4-BE49-F238E27FC236}">
                <a16:creationId xmlns:a16="http://schemas.microsoft.com/office/drawing/2014/main" id="{A30D86E4-0C93-4C2A-AE7C-E35F4307771C}"/>
              </a:ext>
            </a:extLst>
          </p:cNvPr>
          <p:cNvSpPr>
            <a:spLocks noGrp="1"/>
          </p:cNvSpPr>
          <p:nvPr>
            <p:ph type="sldNum" sz="quarter" idx="12"/>
          </p:nvPr>
        </p:nvSpPr>
        <p:spPr>
          <a:xfrm>
            <a:off x="7567613" y="6500813"/>
            <a:ext cx="2311400" cy="476250"/>
          </a:xfrm>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100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Rectangle 57">
            <a:extLst>
              <a:ext uri="{FF2B5EF4-FFF2-40B4-BE49-F238E27FC236}">
                <a16:creationId xmlns:a16="http://schemas.microsoft.com/office/drawing/2014/main" id="{77EA3486-BD93-4CFD-B259-F2A934444983}"/>
              </a:ext>
            </a:extLst>
          </p:cNvPr>
          <p:cNvSpPr>
            <a:spLocks noChangeArrowheads="1"/>
          </p:cNvSpPr>
          <p:nvPr/>
        </p:nvSpPr>
        <p:spPr bwMode="auto">
          <a:xfrm>
            <a:off x="5528270" y="6282681"/>
            <a:ext cx="352329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a:t>
            </a:r>
            <a:r>
              <a:rPr kumimoji="1" lang="ja-JP" altLang="en-US" sz="900" b="0" i="0" u="none" strike="noStrike" kern="1200" cap="none" spc="0" normalizeH="0" baseline="0" noProof="0" dirty="0">
                <a:ln>
                  <a:noFill/>
                </a:ln>
                <a:effectLst/>
                <a:uLnTx/>
                <a:uFillTx/>
                <a:latin typeface="HG丸ｺﾞｼｯｸM-PRO"/>
                <a:ea typeface="HG丸ｺﾞｼｯｸM-PRO"/>
                <a:cs typeface="+mn-cs"/>
              </a:rPr>
              <a:t>第</a:t>
            </a:r>
            <a:r>
              <a:rPr kumimoji="1" lang="en-US" altLang="ja-JP" sz="900" b="0" i="0" u="none" strike="noStrike" kern="1200" cap="none" spc="0" normalizeH="0" baseline="0" noProof="0" dirty="0">
                <a:ln>
                  <a:noFill/>
                </a:ln>
                <a:effectLst/>
                <a:uLnTx/>
                <a:uFillTx/>
                <a:latin typeface="HG丸ｺﾞｼｯｸM-PRO"/>
                <a:ea typeface="HG丸ｺﾞｼｯｸM-PRO"/>
                <a:cs typeface="+mn-cs"/>
              </a:rPr>
              <a:t>12</a:t>
            </a:r>
            <a:r>
              <a:rPr kumimoji="1" lang="ja-JP" altLang="en-US" sz="900" b="0" i="0" u="none" strike="noStrike" kern="1200" cap="none" spc="0" normalizeH="0" baseline="0" noProof="0" dirty="0">
                <a:ln>
                  <a:noFill/>
                </a:ln>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effectLst/>
                <a:uLnTx/>
                <a:uFillTx/>
                <a:latin typeface="HG丸ｺﾞｼｯｸM-PRO"/>
                <a:ea typeface="HG丸ｺﾞｼｯｸM-PRO"/>
                <a:cs typeface="+mn-cs"/>
              </a:rPr>
              <a:t>109</a:t>
            </a:r>
            <a:r>
              <a:rPr kumimoji="1" lang="ja-JP" altLang="en-US" sz="900" b="0" i="0" u="none" strike="noStrike" kern="1200" cap="none" spc="0" normalizeH="0" baseline="0" noProof="0" dirty="0">
                <a:ln>
                  <a:noFill/>
                </a:ln>
                <a:effectLst/>
                <a:uLnTx/>
                <a:uFillTx/>
                <a:latin typeface="HG丸ｺﾞｼｯｸM-PRO"/>
                <a:ea typeface="HG丸ｺﾞｼｯｸM-PRO"/>
                <a:cs typeface="+mn-cs"/>
              </a:rPr>
              <a:t>参照</a:t>
            </a:r>
          </a:p>
        </p:txBody>
      </p:sp>
      <p:sp>
        <p:nvSpPr>
          <p:cNvPr id="3" name="テキスト ボックス 2">
            <a:extLst>
              <a:ext uri="{FF2B5EF4-FFF2-40B4-BE49-F238E27FC236}">
                <a16:creationId xmlns:a16="http://schemas.microsoft.com/office/drawing/2014/main" id="{ACE29BFA-8BE6-4B7F-AEEE-44A8477CB045}"/>
              </a:ext>
            </a:extLst>
          </p:cNvPr>
          <p:cNvSpPr txBox="1"/>
          <p:nvPr/>
        </p:nvSpPr>
        <p:spPr>
          <a:xfrm>
            <a:off x="199678" y="5634397"/>
            <a:ext cx="395001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effectLst/>
                <a:uLnTx/>
                <a:uFillTx/>
                <a:latin typeface="HG丸ｺﾞｼｯｸM-PRO"/>
                <a:ea typeface="HG丸ｺﾞｼｯｸM-PRO"/>
                <a:cs typeface="+mn-cs"/>
              </a:rPr>
              <a:t>P108</a:t>
            </a:r>
            <a:r>
              <a:rPr kumimoji="1" lang="ja-JP" altLang="en-US" sz="16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effectLst/>
                <a:uLnTx/>
                <a:uFillTx/>
                <a:latin typeface="HG丸ｺﾞｼｯｸM-PRO"/>
                <a:ea typeface="HG丸ｺﾞｼｯｸM-PRO"/>
                <a:cs typeface="+mn-cs"/>
              </a:rPr>
              <a:t>110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6" name="図 5">
            <a:extLst>
              <a:ext uri="{FF2B5EF4-FFF2-40B4-BE49-F238E27FC236}">
                <a16:creationId xmlns:a16="http://schemas.microsoft.com/office/drawing/2014/main" id="{F2247438-34DB-424D-87B3-28847D73BC9F}"/>
              </a:ext>
            </a:extLst>
          </p:cNvPr>
          <p:cNvPicPr>
            <a:picLocks noChangeAspect="1"/>
          </p:cNvPicPr>
          <p:nvPr/>
        </p:nvPicPr>
        <p:blipFill>
          <a:blip r:embed="rId3"/>
          <a:stretch>
            <a:fillRect/>
          </a:stretch>
        </p:blipFill>
        <p:spPr>
          <a:xfrm>
            <a:off x="4304134" y="1590114"/>
            <a:ext cx="4608512" cy="4679851"/>
          </a:xfrm>
          <a:prstGeom prst="rect">
            <a:avLst/>
          </a:prstGeom>
          <a:solidFill>
            <a:schemeClr val="bg1"/>
          </a:solidFill>
        </p:spPr>
      </p:pic>
    </p:spTree>
    <p:extLst>
      <p:ext uri="{BB962C8B-B14F-4D97-AF65-F5344CB8AC3E}">
        <p14:creationId xmlns:p14="http://schemas.microsoft.com/office/powerpoint/2010/main" val="2108224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5950" y="346075"/>
            <a:ext cx="6134100" cy="644525"/>
          </a:xfrm>
        </p:spPr>
        <p:txBody>
          <a:bodyPr/>
          <a:lstStyle/>
          <a:p>
            <a:pPr eaLnBrk="1" hangingPunct="1"/>
            <a:r>
              <a:rPr lang="ja-JP" altLang="en-US" dirty="0"/>
              <a:t>②妊産婦等に関する基本情報</a:t>
            </a:r>
          </a:p>
        </p:txBody>
      </p:sp>
      <p:sp>
        <p:nvSpPr>
          <p:cNvPr id="26627" name="AutoShape 3"/>
          <p:cNvSpPr>
            <a:spLocks noGrp="1" noChangeArrowheads="1"/>
          </p:cNvSpPr>
          <p:nvPr>
            <p:ph idx="1"/>
          </p:nvPr>
        </p:nvSpPr>
        <p:spPr>
          <a:xfrm>
            <a:off x="111949" y="1545462"/>
            <a:ext cx="3803243" cy="4593008"/>
          </a:xfrm>
          <a:prstGeom prst="wedgeRoundRectCallout">
            <a:avLst>
              <a:gd name="adj1" fmla="val 57075"/>
              <a:gd name="adj2" fmla="val -42383"/>
              <a:gd name="adj3" fmla="val 16667"/>
            </a:avLst>
          </a:prstGeom>
          <a:solidFill>
            <a:srgbClr val="CCFFFF"/>
          </a:soli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出産時における妊産婦の年齢</a:t>
            </a:r>
          </a:p>
          <a:p>
            <a:pPr marL="257175" indent="-257175" eaLnBrk="1" hangingPunct="1">
              <a:lnSpc>
                <a:spcPct val="130000"/>
              </a:lnSpc>
              <a:buFontTx/>
              <a:buNone/>
              <a:tabLst>
                <a:tab pos="0" algn="l"/>
              </a:tabLst>
            </a:pPr>
            <a:r>
              <a:rPr lang="ja-JP" altLang="en-US" sz="1700" dirty="0">
                <a:latin typeface="+mj-ea"/>
                <a:ea typeface="+mj-ea"/>
              </a:rPr>
              <a:t>・妊産婦の身長</a:t>
            </a:r>
          </a:p>
          <a:p>
            <a:pPr marL="257175" indent="-257175" eaLnBrk="1" hangingPunct="1">
              <a:lnSpc>
                <a:spcPct val="130000"/>
              </a:lnSpc>
              <a:buFontTx/>
              <a:buNone/>
              <a:tabLst>
                <a:tab pos="0" algn="l"/>
              </a:tabLst>
            </a:pPr>
            <a:r>
              <a:rPr lang="ja-JP" altLang="en-US" sz="1700" dirty="0">
                <a:latin typeface="+mj-ea"/>
                <a:ea typeface="+mj-ea"/>
              </a:rPr>
              <a:t>・非妊娠時・分娩時別妊産婦の体重</a:t>
            </a:r>
          </a:p>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非妊娠時における妊産婦の</a:t>
            </a:r>
            <a:r>
              <a:rPr lang="en-US" altLang="ja-JP" sz="1700" u="sng" dirty="0">
                <a:latin typeface="+mj-ea"/>
                <a:ea typeface="+mj-ea"/>
              </a:rPr>
              <a:t>BMI</a:t>
            </a:r>
            <a:endParaRPr lang="ja-JP" altLang="en-US" sz="1700" u="sng" dirty="0">
              <a:latin typeface="+mj-ea"/>
              <a:ea typeface="+mj-ea"/>
            </a:endParaRPr>
          </a:p>
          <a:p>
            <a:pPr marL="257175" indent="-257175" eaLnBrk="1" hangingPunct="1">
              <a:lnSpc>
                <a:spcPct val="130000"/>
              </a:lnSpc>
              <a:buFontTx/>
              <a:buNone/>
              <a:tabLst>
                <a:tab pos="0" algn="l"/>
              </a:tabLst>
            </a:pPr>
            <a:r>
              <a:rPr lang="ja-JP" altLang="en-US" sz="1700" dirty="0">
                <a:latin typeface="+mj-ea"/>
                <a:ea typeface="+mj-ea"/>
              </a:rPr>
              <a:t>・妊娠中の体重の増減</a:t>
            </a:r>
          </a:p>
          <a:p>
            <a:pPr marL="257175" indent="-257175" eaLnBrk="1" hangingPunct="1">
              <a:lnSpc>
                <a:spcPct val="130000"/>
              </a:lnSpc>
              <a:buFontTx/>
              <a:buNone/>
              <a:tabLst>
                <a:tab pos="0" algn="l"/>
              </a:tabLst>
            </a:pPr>
            <a:r>
              <a:rPr lang="ja-JP" altLang="en-US" sz="1700" dirty="0">
                <a:latin typeface="+mj-ea"/>
                <a:ea typeface="+mj-ea"/>
              </a:rPr>
              <a:t>・妊産婦の飲酒および喫煙の有無</a:t>
            </a:r>
          </a:p>
          <a:p>
            <a:pPr marL="257175" indent="-257175" eaLnBrk="1" hangingPunct="1">
              <a:lnSpc>
                <a:spcPct val="130000"/>
              </a:lnSpc>
              <a:buFontTx/>
              <a:buNone/>
              <a:tabLst>
                <a:tab pos="0" algn="l"/>
              </a:tabLst>
            </a:pPr>
            <a:r>
              <a:rPr lang="ja-JP" altLang="en-US" sz="1700" dirty="0">
                <a:latin typeface="+mj-ea"/>
                <a:ea typeface="+mj-ea"/>
              </a:rPr>
              <a:t>・妊産婦の既往</a:t>
            </a:r>
          </a:p>
          <a:p>
            <a:pPr marL="257175" indent="-257175" eaLnBrk="1" hangingPunct="1">
              <a:lnSpc>
                <a:spcPct val="130000"/>
              </a:lnSpc>
              <a:buFontTx/>
              <a:buNone/>
              <a:tabLst>
                <a:tab pos="0" algn="l"/>
              </a:tabLst>
            </a:pPr>
            <a:r>
              <a:rPr lang="ja-JP" altLang="en-US" sz="1700" dirty="0">
                <a:latin typeface="+mj-ea"/>
                <a:ea typeface="+mj-ea"/>
              </a:rPr>
              <a:t>・既往分娩回数</a:t>
            </a:r>
          </a:p>
          <a:p>
            <a:pPr marL="257175" indent="-257175" eaLnBrk="1" hangingPunct="1">
              <a:lnSpc>
                <a:spcPct val="130000"/>
              </a:lnSpc>
              <a:buFontTx/>
              <a:buNone/>
              <a:tabLst>
                <a:tab pos="0" algn="l"/>
              </a:tabLst>
            </a:pPr>
            <a:r>
              <a:rPr lang="ja-JP" altLang="en-US" sz="1700" dirty="0">
                <a:latin typeface="+mj-ea"/>
                <a:ea typeface="+mj-ea"/>
              </a:rPr>
              <a:t>・経産婦における既往帝王切開術の回数</a:t>
            </a:r>
          </a:p>
        </p:txBody>
      </p:sp>
      <p:sp>
        <p:nvSpPr>
          <p:cNvPr id="26679" name="Rectangle 138"/>
          <p:cNvSpPr>
            <a:spLocks noChangeArrowheads="1"/>
          </p:cNvSpPr>
          <p:nvPr/>
        </p:nvSpPr>
        <p:spPr bwMode="auto">
          <a:xfrm>
            <a:off x="4473111" y="1252791"/>
            <a:ext cx="1842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mj-ea"/>
                <a:ea typeface="+mj-ea"/>
              </a:rPr>
              <a:t>表</a:t>
            </a:r>
            <a:r>
              <a:rPr lang="en-US" altLang="ja-JP" dirty="0">
                <a:latin typeface="+mj-ea"/>
                <a:ea typeface="+mj-ea"/>
              </a:rPr>
              <a:t>Ⅰ-</a:t>
            </a:r>
            <a:r>
              <a:rPr lang="ja-JP" altLang="en-US" dirty="0">
                <a:latin typeface="+mj-ea"/>
                <a:ea typeface="+mj-ea"/>
              </a:rPr>
              <a:t>６</a:t>
            </a:r>
            <a:endParaRPr lang="en-US" altLang="ja-JP" dirty="0">
              <a:latin typeface="+mj-ea"/>
              <a:ea typeface="+mj-ea"/>
            </a:endParaRPr>
          </a:p>
          <a:p>
            <a:pPr algn="ctr" eaLnBrk="1" hangingPunct="1"/>
            <a:r>
              <a:rPr lang="ja-JP" altLang="en-US" dirty="0">
                <a:latin typeface="+mj-ea"/>
                <a:ea typeface="+mj-ea"/>
              </a:rPr>
              <a:t>出産時における</a:t>
            </a:r>
            <a:endParaRPr lang="en-US" altLang="ja-JP" dirty="0">
              <a:latin typeface="+mj-ea"/>
              <a:ea typeface="+mj-ea"/>
            </a:endParaRPr>
          </a:p>
          <a:p>
            <a:pPr algn="ctr" eaLnBrk="1" hangingPunct="1"/>
            <a:r>
              <a:rPr lang="ja-JP" altLang="en-US" dirty="0">
                <a:latin typeface="+mj-ea"/>
                <a:ea typeface="+mj-ea"/>
              </a:rPr>
              <a:t>妊産婦の年齢</a:t>
            </a:r>
          </a:p>
        </p:txBody>
      </p:sp>
      <p:sp>
        <p:nvSpPr>
          <p:cNvPr id="26722" name="Rectangle 327"/>
          <p:cNvSpPr>
            <a:spLocks noChangeArrowheads="1"/>
          </p:cNvSpPr>
          <p:nvPr/>
        </p:nvSpPr>
        <p:spPr bwMode="auto">
          <a:xfrm>
            <a:off x="7112446" y="1252791"/>
            <a:ext cx="20651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mj-ea"/>
                <a:ea typeface="+mj-ea"/>
              </a:rPr>
              <a:t>表</a:t>
            </a:r>
            <a:r>
              <a:rPr lang="en-US" altLang="ja-JP" dirty="0">
                <a:latin typeface="+mj-ea"/>
                <a:ea typeface="+mj-ea"/>
              </a:rPr>
              <a:t>Ⅰ-</a:t>
            </a:r>
            <a:r>
              <a:rPr lang="ja-JP" altLang="en-US" dirty="0">
                <a:latin typeface="+mj-ea"/>
                <a:ea typeface="+mj-ea"/>
              </a:rPr>
              <a:t>９</a:t>
            </a:r>
            <a:endParaRPr lang="en-US" altLang="ja-JP" dirty="0">
              <a:latin typeface="+mj-ea"/>
              <a:ea typeface="+mj-ea"/>
            </a:endParaRPr>
          </a:p>
          <a:p>
            <a:pPr algn="ctr" eaLnBrk="1" hangingPunct="1"/>
            <a:r>
              <a:rPr lang="ja-JP" altLang="en-US" dirty="0">
                <a:latin typeface="+mj-ea"/>
                <a:ea typeface="+mj-ea"/>
              </a:rPr>
              <a:t>非妊娠時における</a:t>
            </a:r>
            <a:endParaRPr lang="en-US" altLang="ja-JP" dirty="0">
              <a:latin typeface="+mj-ea"/>
              <a:ea typeface="+mj-ea"/>
            </a:endParaRPr>
          </a:p>
          <a:p>
            <a:pPr algn="ctr" eaLnBrk="1" hangingPunct="1"/>
            <a:r>
              <a:rPr lang="ja-JP" altLang="en-US" dirty="0">
                <a:latin typeface="+mj-ea"/>
                <a:ea typeface="+mj-ea"/>
              </a:rPr>
              <a:t>妊産婦の</a:t>
            </a:r>
            <a:r>
              <a:rPr lang="en-US" altLang="ja-JP" dirty="0">
                <a:latin typeface="+mj-ea"/>
                <a:ea typeface="+mj-ea"/>
              </a:rPr>
              <a:t>BMI</a:t>
            </a:r>
            <a:endParaRPr lang="ja-JP" altLang="en-US" dirty="0">
              <a:latin typeface="+mj-ea"/>
              <a:ea typeface="+mj-ea"/>
            </a:endParaRPr>
          </a:p>
        </p:txBody>
      </p:sp>
      <p:sp>
        <p:nvSpPr>
          <p:cNvPr id="12" name="Rectangle 138">
            <a:extLst>
              <a:ext uri="{FF2B5EF4-FFF2-40B4-BE49-F238E27FC236}">
                <a16:creationId xmlns:a16="http://schemas.microsoft.com/office/drawing/2014/main" id="{244C4D6F-572A-4B2B-8610-138196B39026}"/>
              </a:ext>
            </a:extLst>
          </p:cNvPr>
          <p:cNvSpPr>
            <a:spLocks noChangeArrowheads="1"/>
          </p:cNvSpPr>
          <p:nvPr/>
        </p:nvSpPr>
        <p:spPr bwMode="auto">
          <a:xfrm>
            <a:off x="4069147" y="1534675"/>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latin typeface="+mj-ea"/>
                <a:ea typeface="+mj-ea"/>
              </a:rPr>
              <a:t>＜　　　　　　＞</a:t>
            </a:r>
          </a:p>
        </p:txBody>
      </p:sp>
      <p:sp>
        <p:nvSpPr>
          <p:cNvPr id="13" name="Rectangle 138">
            <a:extLst>
              <a:ext uri="{FF2B5EF4-FFF2-40B4-BE49-F238E27FC236}">
                <a16:creationId xmlns:a16="http://schemas.microsoft.com/office/drawing/2014/main" id="{AF3202BE-DAF9-4E3B-95E1-5B854A06F239}"/>
              </a:ext>
            </a:extLst>
          </p:cNvPr>
          <p:cNvSpPr>
            <a:spLocks noChangeArrowheads="1"/>
          </p:cNvSpPr>
          <p:nvPr/>
        </p:nvSpPr>
        <p:spPr bwMode="auto">
          <a:xfrm>
            <a:off x="6735106" y="1534675"/>
            <a:ext cx="30246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400" dirty="0">
                <a:latin typeface="+mj-ea"/>
                <a:ea typeface="+mj-ea"/>
              </a:rPr>
              <a:t>＜　　　　　　   ＞</a:t>
            </a:r>
          </a:p>
        </p:txBody>
      </p:sp>
      <p:sp>
        <p:nvSpPr>
          <p:cNvPr id="2" name="スライド番号プレースホルダー 1">
            <a:extLst>
              <a:ext uri="{FF2B5EF4-FFF2-40B4-BE49-F238E27FC236}">
                <a16:creationId xmlns:a16="http://schemas.microsoft.com/office/drawing/2014/main" id="{53E3F1E0-197A-490F-9A37-4563BE6F2F6F}"/>
              </a:ext>
            </a:extLst>
          </p:cNvPr>
          <p:cNvSpPr>
            <a:spLocks noGrp="1"/>
          </p:cNvSpPr>
          <p:nvPr>
            <p:ph type="sldNum" sz="quarter" idx="12"/>
          </p:nvPr>
        </p:nvSpPr>
        <p:spPr/>
        <p:txBody>
          <a:bodyPr/>
          <a:lstStyle/>
          <a:p>
            <a:pPr>
              <a:defRPr/>
            </a:pPr>
            <a:fld id="{930F64EC-FE0A-4460-B896-894E0E1B6F85}" type="slidenum">
              <a:rPr lang="ja-JP" altLang="en-US" smtClean="0"/>
              <a:pPr>
                <a:defRPr/>
              </a:pPr>
              <a:t>101</a:t>
            </a:fld>
            <a:endParaRPr lang="en-US" altLang="ja-JP" dirty="0"/>
          </a:p>
        </p:txBody>
      </p:sp>
      <p:sp>
        <p:nvSpPr>
          <p:cNvPr id="15" name="Rectangle 57">
            <a:extLst>
              <a:ext uri="{FF2B5EF4-FFF2-40B4-BE49-F238E27FC236}">
                <a16:creationId xmlns:a16="http://schemas.microsoft.com/office/drawing/2014/main" id="{8FE9BD4A-A540-4D99-8E2F-A5F7FEF5F718}"/>
              </a:ext>
            </a:extLst>
          </p:cNvPr>
          <p:cNvSpPr>
            <a:spLocks noChangeArrowheads="1"/>
          </p:cNvSpPr>
          <p:nvPr/>
        </p:nvSpPr>
        <p:spPr bwMode="auto">
          <a:xfrm>
            <a:off x="7336342" y="5783255"/>
            <a:ext cx="2456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a:t>
            </a:r>
            <a:endParaRPr lang="en-US" altLang="ja-JP" sz="900" dirty="0">
              <a:latin typeface="+mj-ea"/>
              <a:ea typeface="+mj-ea"/>
            </a:endParaRPr>
          </a:p>
          <a:p>
            <a:pPr eaLnBrk="1" hangingPunct="1"/>
            <a:r>
              <a:rPr lang="ja-JP" altLang="en-US" sz="900" dirty="0">
                <a:latin typeface="+mj-ea"/>
                <a:ea typeface="+mj-ea"/>
              </a:rPr>
              <a:t>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111</a:t>
            </a:r>
            <a:r>
              <a:rPr lang="ja-JP" altLang="en-US" sz="900" dirty="0">
                <a:latin typeface="+mj-ea"/>
                <a:ea typeface="+mj-ea"/>
              </a:rPr>
              <a:t>参照</a:t>
            </a:r>
          </a:p>
        </p:txBody>
      </p:sp>
      <p:sp>
        <p:nvSpPr>
          <p:cNvPr id="14" name="テキスト ボックス 13">
            <a:extLst>
              <a:ext uri="{FF2B5EF4-FFF2-40B4-BE49-F238E27FC236}">
                <a16:creationId xmlns:a16="http://schemas.microsoft.com/office/drawing/2014/main" id="{886CB8D4-60DF-43BD-B513-D5DB6897F962}"/>
              </a:ext>
            </a:extLst>
          </p:cNvPr>
          <p:cNvSpPr txBox="1"/>
          <p:nvPr/>
        </p:nvSpPr>
        <p:spPr>
          <a:xfrm>
            <a:off x="111949" y="6174959"/>
            <a:ext cx="4192185"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Ⅰ-6</a:t>
            </a:r>
            <a:r>
              <a:rPr kumimoji="1" lang="ja-JP" altLang="en-US" sz="1600" dirty="0">
                <a:latin typeface="+mj-ea"/>
                <a:ea typeface="+mj-ea"/>
              </a:rPr>
              <a:t>～</a:t>
            </a:r>
            <a:r>
              <a:rPr kumimoji="1" lang="en-US" altLang="ja-JP" sz="1600" dirty="0">
                <a:latin typeface="+mj-ea"/>
                <a:ea typeface="+mj-ea"/>
              </a:rPr>
              <a:t>14</a:t>
            </a:r>
            <a:r>
              <a:rPr kumimoji="1" lang="ja-JP" altLang="en-US" sz="1600" dirty="0">
                <a:latin typeface="+mj-ea"/>
                <a:ea typeface="+mj-ea"/>
              </a:rPr>
              <a:t>（報告書</a:t>
            </a:r>
            <a:r>
              <a:rPr kumimoji="1" lang="en-US" altLang="ja-JP" sz="1600" dirty="0">
                <a:latin typeface="+mj-ea"/>
                <a:ea typeface="+mj-ea"/>
              </a:rPr>
              <a:t>P110</a:t>
            </a:r>
            <a:r>
              <a:rPr kumimoji="1" lang="ja-JP" altLang="en-US" sz="1600" dirty="0">
                <a:latin typeface="+mj-ea"/>
                <a:ea typeface="+mj-ea"/>
              </a:rPr>
              <a:t>～</a:t>
            </a:r>
            <a:r>
              <a:rPr lang="en-US" altLang="ja-JP" sz="1600" dirty="0">
                <a:latin typeface="+mj-ea"/>
                <a:ea typeface="+mj-ea"/>
              </a:rPr>
              <a:t>113</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pic>
        <p:nvPicPr>
          <p:cNvPr id="7" name="図 6">
            <a:extLst>
              <a:ext uri="{FF2B5EF4-FFF2-40B4-BE49-F238E27FC236}">
                <a16:creationId xmlns:a16="http://schemas.microsoft.com/office/drawing/2014/main" id="{F2BBE4BC-0D88-4DC5-88E0-4D6784F21B95}"/>
              </a:ext>
            </a:extLst>
          </p:cNvPr>
          <p:cNvPicPr>
            <a:picLocks noChangeAspect="1"/>
          </p:cNvPicPr>
          <p:nvPr/>
        </p:nvPicPr>
        <p:blipFill>
          <a:blip r:embed="rId3"/>
          <a:stretch>
            <a:fillRect/>
          </a:stretch>
        </p:blipFill>
        <p:spPr>
          <a:xfrm>
            <a:off x="4123531" y="2262733"/>
            <a:ext cx="2611575" cy="3271973"/>
          </a:xfrm>
          <a:prstGeom prst="rect">
            <a:avLst/>
          </a:prstGeom>
          <a:solidFill>
            <a:schemeClr val="bg1"/>
          </a:solidFill>
        </p:spPr>
      </p:pic>
      <p:pic>
        <p:nvPicPr>
          <p:cNvPr id="16" name="図 15">
            <a:extLst>
              <a:ext uri="{FF2B5EF4-FFF2-40B4-BE49-F238E27FC236}">
                <a16:creationId xmlns:a16="http://schemas.microsoft.com/office/drawing/2014/main" id="{5A5E73F6-D9CC-4816-A329-3EC2132A7CE1}"/>
              </a:ext>
            </a:extLst>
          </p:cNvPr>
          <p:cNvPicPr>
            <a:picLocks noChangeAspect="1"/>
          </p:cNvPicPr>
          <p:nvPr/>
        </p:nvPicPr>
        <p:blipFill>
          <a:blip r:embed="rId4"/>
          <a:stretch>
            <a:fillRect/>
          </a:stretch>
        </p:blipFill>
        <p:spPr>
          <a:xfrm>
            <a:off x="6912963" y="2262733"/>
            <a:ext cx="2686714" cy="3520522"/>
          </a:xfrm>
          <a:prstGeom prst="rect">
            <a:avLst/>
          </a:prstGeom>
          <a:solidFill>
            <a:schemeClr val="bg1"/>
          </a:solidFill>
        </p:spPr>
      </p:pic>
    </p:spTree>
    <p:extLst>
      <p:ext uri="{BB962C8B-B14F-4D97-AF65-F5344CB8AC3E}">
        <p14:creationId xmlns:p14="http://schemas.microsoft.com/office/powerpoint/2010/main" val="23574772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13163" y="346075"/>
            <a:ext cx="2476500" cy="644525"/>
          </a:xfrm>
        </p:spPr>
        <p:txBody>
          <a:bodyPr/>
          <a:lstStyle/>
          <a:p>
            <a:pPr eaLnBrk="1" hangingPunct="1"/>
            <a:r>
              <a:rPr lang="ja-JP" altLang="en-US" dirty="0"/>
              <a:t>③妊娠経過</a:t>
            </a:r>
          </a:p>
        </p:txBody>
      </p:sp>
      <p:sp>
        <p:nvSpPr>
          <p:cNvPr id="27651" name="AutoShape 3"/>
          <p:cNvSpPr>
            <a:spLocks noGrp="1" noChangeArrowheads="1"/>
          </p:cNvSpPr>
          <p:nvPr>
            <p:ph idx="1"/>
          </p:nvPr>
        </p:nvSpPr>
        <p:spPr>
          <a:xfrm>
            <a:off x="495300" y="1236663"/>
            <a:ext cx="3592810" cy="4538662"/>
          </a:xfrm>
          <a:prstGeom prst="wedgeRoundRectCallout">
            <a:avLst>
              <a:gd name="adj1" fmla="val 67289"/>
              <a:gd name="adj2" fmla="val -37408"/>
              <a:gd name="adj3" fmla="val 16667"/>
            </a:avLst>
          </a:prstGeom>
          <a:solidFill>
            <a:srgbClr val="CCFFFF"/>
          </a:soli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400" dirty="0">
                <a:latin typeface="+mj-ea"/>
                <a:ea typeface="+mj-ea"/>
              </a:rPr>
              <a:t>・不妊治療の有無</a:t>
            </a:r>
          </a:p>
          <a:p>
            <a:pPr marL="257175" indent="-257175" eaLnBrk="1" hangingPunct="1">
              <a:lnSpc>
                <a:spcPct val="150000"/>
              </a:lnSpc>
              <a:buFontTx/>
              <a:buNone/>
            </a:pPr>
            <a:r>
              <a:rPr lang="ja-JP" altLang="en-US" sz="2400" dirty="0">
                <a:latin typeface="+mj-ea"/>
                <a:ea typeface="+mj-ea"/>
              </a:rPr>
              <a:t>・</a:t>
            </a:r>
            <a:r>
              <a:rPr lang="ja-JP" altLang="en-US" sz="2400" u="sng" dirty="0">
                <a:latin typeface="+mj-ea"/>
                <a:ea typeface="+mj-ea"/>
              </a:rPr>
              <a:t>妊婦健診受診状況</a:t>
            </a:r>
          </a:p>
          <a:p>
            <a:pPr marL="257175" indent="-257175" eaLnBrk="1" hangingPunct="1">
              <a:lnSpc>
                <a:spcPct val="150000"/>
              </a:lnSpc>
              <a:buFontTx/>
              <a:buNone/>
            </a:pPr>
            <a:r>
              <a:rPr lang="ja-JP" altLang="en-US" sz="2400" dirty="0">
                <a:latin typeface="+mj-ea"/>
                <a:ea typeface="+mj-ea"/>
              </a:rPr>
              <a:t>・</a:t>
            </a:r>
            <a:r>
              <a:rPr lang="ja-JP" altLang="en-US" sz="2400" u="sng" dirty="0">
                <a:latin typeface="+mj-ea"/>
                <a:ea typeface="+mj-ea"/>
              </a:rPr>
              <a:t>胎児数</a:t>
            </a:r>
          </a:p>
          <a:p>
            <a:pPr marL="257175" indent="-257175" eaLnBrk="1" hangingPunct="1">
              <a:lnSpc>
                <a:spcPct val="150000"/>
              </a:lnSpc>
              <a:buFontTx/>
              <a:buNone/>
            </a:pPr>
            <a:r>
              <a:rPr lang="ja-JP" altLang="en-US" sz="2400" dirty="0">
                <a:latin typeface="+mj-ea"/>
                <a:ea typeface="+mj-ea"/>
              </a:rPr>
              <a:t>・胎盤位置</a:t>
            </a:r>
          </a:p>
          <a:p>
            <a:pPr marL="257175" indent="-257175" eaLnBrk="1" hangingPunct="1">
              <a:lnSpc>
                <a:spcPct val="150000"/>
              </a:lnSpc>
              <a:buFontTx/>
              <a:buNone/>
            </a:pPr>
            <a:r>
              <a:rPr lang="ja-JP" altLang="en-US" sz="2400" dirty="0">
                <a:latin typeface="+mj-ea"/>
                <a:ea typeface="+mj-ea"/>
              </a:rPr>
              <a:t>・羊水量異常</a:t>
            </a:r>
          </a:p>
          <a:p>
            <a:pPr marL="257175" indent="-257175" eaLnBrk="1" hangingPunct="1">
              <a:lnSpc>
                <a:spcPct val="150000"/>
              </a:lnSpc>
              <a:buFontTx/>
              <a:buNone/>
            </a:pPr>
            <a:r>
              <a:rPr lang="ja-JP" altLang="en-US" sz="2400" dirty="0">
                <a:latin typeface="+mj-ea"/>
                <a:ea typeface="+mj-ea"/>
              </a:rPr>
              <a:t>・産科合併症</a:t>
            </a:r>
          </a:p>
        </p:txBody>
      </p:sp>
      <p:sp>
        <p:nvSpPr>
          <p:cNvPr id="27683" name="Rectangle 105"/>
          <p:cNvSpPr>
            <a:spLocks noChangeArrowheads="1"/>
          </p:cNvSpPr>
          <p:nvPr/>
        </p:nvSpPr>
        <p:spPr bwMode="auto">
          <a:xfrm>
            <a:off x="4705350" y="3574318"/>
            <a:ext cx="25747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Ⅰ-17 </a:t>
            </a:r>
            <a:r>
              <a:rPr lang="ja-JP" altLang="en-US" sz="2000" dirty="0">
                <a:latin typeface="+mj-ea"/>
                <a:ea typeface="+mj-ea"/>
              </a:rPr>
              <a:t>胎児数＞</a:t>
            </a:r>
          </a:p>
        </p:txBody>
      </p:sp>
      <p:sp>
        <p:nvSpPr>
          <p:cNvPr id="27684" name="Rectangle 293"/>
          <p:cNvSpPr>
            <a:spLocks noChangeArrowheads="1"/>
          </p:cNvSpPr>
          <p:nvPr/>
        </p:nvSpPr>
        <p:spPr bwMode="auto">
          <a:xfrm>
            <a:off x="4705350" y="1083483"/>
            <a:ext cx="38571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Ⅰ-16 </a:t>
            </a:r>
            <a:r>
              <a:rPr lang="ja-JP" altLang="en-US" sz="2000" dirty="0">
                <a:latin typeface="+mj-ea"/>
                <a:ea typeface="+mj-ea"/>
              </a:rPr>
              <a:t>妊婦健診受診状況＞</a:t>
            </a:r>
          </a:p>
        </p:txBody>
      </p:sp>
      <p:sp>
        <p:nvSpPr>
          <p:cNvPr id="2" name="スライド番号プレースホルダー 1">
            <a:extLst>
              <a:ext uri="{FF2B5EF4-FFF2-40B4-BE49-F238E27FC236}">
                <a16:creationId xmlns:a16="http://schemas.microsoft.com/office/drawing/2014/main" id="{17954F3D-5B63-40B8-8357-EC4738C81B6D}"/>
              </a:ext>
            </a:extLst>
          </p:cNvPr>
          <p:cNvSpPr>
            <a:spLocks noGrp="1"/>
          </p:cNvSpPr>
          <p:nvPr>
            <p:ph type="sldNum" sz="quarter" idx="12"/>
          </p:nvPr>
        </p:nvSpPr>
        <p:spPr/>
        <p:txBody>
          <a:bodyPr/>
          <a:lstStyle/>
          <a:p>
            <a:pPr>
              <a:defRPr/>
            </a:pPr>
            <a:fld id="{930F64EC-FE0A-4460-B896-894E0E1B6F85}" type="slidenum">
              <a:rPr lang="ja-JP" altLang="en-US" smtClean="0"/>
              <a:pPr>
                <a:defRPr/>
              </a:pPr>
              <a:t>102</a:t>
            </a:fld>
            <a:endParaRPr lang="en-US" altLang="ja-JP" dirty="0"/>
          </a:p>
        </p:txBody>
      </p:sp>
      <p:sp>
        <p:nvSpPr>
          <p:cNvPr id="13" name="Rectangle 57">
            <a:extLst>
              <a:ext uri="{FF2B5EF4-FFF2-40B4-BE49-F238E27FC236}">
                <a16:creationId xmlns:a16="http://schemas.microsoft.com/office/drawing/2014/main" id="{7EC4DBE4-6D73-4FD4-90ED-3D41AE8C8F7F}"/>
              </a:ext>
            </a:extLst>
          </p:cNvPr>
          <p:cNvSpPr>
            <a:spLocks noChangeArrowheads="1"/>
          </p:cNvSpPr>
          <p:nvPr/>
        </p:nvSpPr>
        <p:spPr bwMode="auto">
          <a:xfrm>
            <a:off x="5341379" y="6427118"/>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113</a:t>
            </a:r>
            <a:r>
              <a:rPr lang="ja-JP" altLang="en-US" sz="900" dirty="0">
                <a:latin typeface="+mj-ea"/>
                <a:ea typeface="+mj-ea"/>
              </a:rPr>
              <a:t>・</a:t>
            </a:r>
            <a:r>
              <a:rPr lang="en-US" altLang="ja-JP" sz="900" dirty="0">
                <a:latin typeface="+mj-ea"/>
                <a:ea typeface="+mj-ea"/>
              </a:rPr>
              <a:t>114</a:t>
            </a:r>
            <a:r>
              <a:rPr lang="ja-JP" altLang="en-US" sz="900" dirty="0">
                <a:latin typeface="+mj-ea"/>
                <a:ea typeface="+mj-ea"/>
              </a:rPr>
              <a:t>参照</a:t>
            </a:r>
          </a:p>
        </p:txBody>
      </p:sp>
      <p:sp>
        <p:nvSpPr>
          <p:cNvPr id="10" name="テキスト ボックス 9">
            <a:extLst>
              <a:ext uri="{FF2B5EF4-FFF2-40B4-BE49-F238E27FC236}">
                <a16:creationId xmlns:a16="http://schemas.microsoft.com/office/drawing/2014/main" id="{B1835CFD-E1AB-4483-AE59-08FDEB35E774}"/>
              </a:ext>
            </a:extLst>
          </p:cNvPr>
          <p:cNvSpPr txBox="1"/>
          <p:nvPr/>
        </p:nvSpPr>
        <p:spPr>
          <a:xfrm>
            <a:off x="271686" y="5852111"/>
            <a:ext cx="429134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Ⅰ-15</a:t>
            </a:r>
            <a:r>
              <a:rPr kumimoji="1" lang="ja-JP" altLang="en-US" sz="1600" dirty="0">
                <a:latin typeface="+mj-ea"/>
                <a:ea typeface="+mj-ea"/>
              </a:rPr>
              <a:t>～</a:t>
            </a:r>
            <a:r>
              <a:rPr kumimoji="1" lang="en-US" altLang="ja-JP" sz="1600" dirty="0">
                <a:latin typeface="+mj-ea"/>
                <a:ea typeface="+mj-ea"/>
              </a:rPr>
              <a:t>20</a:t>
            </a:r>
            <a:r>
              <a:rPr kumimoji="1" lang="ja-JP" altLang="en-US" sz="1600" dirty="0">
                <a:latin typeface="+mj-ea"/>
                <a:ea typeface="+mj-ea"/>
              </a:rPr>
              <a:t>（報告書</a:t>
            </a:r>
            <a:r>
              <a:rPr kumimoji="1" lang="en-US" altLang="ja-JP" sz="1600" dirty="0">
                <a:latin typeface="+mj-ea"/>
                <a:ea typeface="+mj-ea"/>
              </a:rPr>
              <a:t>P113</a:t>
            </a:r>
            <a:r>
              <a:rPr kumimoji="1" lang="ja-JP" altLang="en-US" sz="1600" dirty="0">
                <a:latin typeface="+mj-ea"/>
                <a:ea typeface="+mj-ea"/>
              </a:rPr>
              <a:t>～</a:t>
            </a:r>
            <a:r>
              <a:rPr lang="en-US" altLang="ja-JP" sz="1600" dirty="0">
                <a:latin typeface="+mj-ea"/>
                <a:ea typeface="+mj-ea"/>
              </a:rPr>
              <a:t>114</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pic>
        <p:nvPicPr>
          <p:cNvPr id="5" name="図 4">
            <a:extLst>
              <a:ext uri="{FF2B5EF4-FFF2-40B4-BE49-F238E27FC236}">
                <a16:creationId xmlns:a16="http://schemas.microsoft.com/office/drawing/2014/main" id="{6D178E05-F5A8-4874-945A-36F46495F5D9}"/>
              </a:ext>
            </a:extLst>
          </p:cNvPr>
          <p:cNvPicPr>
            <a:picLocks noChangeAspect="1"/>
          </p:cNvPicPr>
          <p:nvPr/>
        </p:nvPicPr>
        <p:blipFill>
          <a:blip r:embed="rId3"/>
          <a:stretch>
            <a:fillRect/>
          </a:stretch>
        </p:blipFill>
        <p:spPr>
          <a:xfrm>
            <a:off x="4920137" y="1528883"/>
            <a:ext cx="3955267" cy="1814603"/>
          </a:xfrm>
          <a:prstGeom prst="rect">
            <a:avLst/>
          </a:prstGeom>
          <a:solidFill>
            <a:schemeClr val="bg1"/>
          </a:solidFill>
        </p:spPr>
      </p:pic>
      <p:pic>
        <p:nvPicPr>
          <p:cNvPr id="8" name="図 7">
            <a:extLst>
              <a:ext uri="{FF2B5EF4-FFF2-40B4-BE49-F238E27FC236}">
                <a16:creationId xmlns:a16="http://schemas.microsoft.com/office/drawing/2014/main" id="{FB136F8D-2921-4883-A6A3-4DA95E8826C4}"/>
              </a:ext>
            </a:extLst>
          </p:cNvPr>
          <p:cNvPicPr>
            <a:picLocks noChangeAspect="1"/>
          </p:cNvPicPr>
          <p:nvPr/>
        </p:nvPicPr>
        <p:blipFill>
          <a:blip r:embed="rId4"/>
          <a:stretch>
            <a:fillRect/>
          </a:stretch>
        </p:blipFill>
        <p:spPr>
          <a:xfrm>
            <a:off x="4920137" y="4011610"/>
            <a:ext cx="4210369" cy="2452355"/>
          </a:xfrm>
          <a:prstGeom prst="rect">
            <a:avLst/>
          </a:prstGeom>
          <a:solidFill>
            <a:schemeClr val="bg1"/>
          </a:solidFill>
        </p:spPr>
      </p:pic>
    </p:spTree>
    <p:extLst>
      <p:ext uri="{BB962C8B-B14F-4D97-AF65-F5344CB8AC3E}">
        <p14:creationId xmlns:p14="http://schemas.microsoft.com/office/powerpoint/2010/main" val="39843477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41563" y="346075"/>
            <a:ext cx="5219700" cy="644525"/>
          </a:xfrm>
        </p:spPr>
        <p:txBody>
          <a:bodyPr/>
          <a:lstStyle/>
          <a:p>
            <a:pPr eaLnBrk="1" hangingPunct="1"/>
            <a:r>
              <a:rPr lang="ja-JP" altLang="en-US" dirty="0"/>
              <a:t>④分娩経過（主な結果）</a:t>
            </a:r>
          </a:p>
        </p:txBody>
      </p:sp>
      <p:sp>
        <p:nvSpPr>
          <p:cNvPr id="28675" name="AutoShape 3"/>
          <p:cNvSpPr>
            <a:spLocks noGrp="1" noChangeArrowheads="1"/>
          </p:cNvSpPr>
          <p:nvPr>
            <p:ph idx="1"/>
          </p:nvPr>
        </p:nvSpPr>
        <p:spPr>
          <a:xfrm>
            <a:off x="167217" y="1223596"/>
            <a:ext cx="3895511" cy="4798485"/>
          </a:xfrm>
          <a:prstGeom prst="wedgeRoundRectCallout">
            <a:avLst>
              <a:gd name="adj1" fmla="val 61245"/>
              <a:gd name="adj2" fmla="val -33787"/>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100" dirty="0">
                <a:latin typeface="+mj-ea"/>
                <a:ea typeface="+mj-ea"/>
              </a:rPr>
              <a:t>・</a:t>
            </a:r>
            <a:r>
              <a:rPr lang="ja-JP" altLang="en-US" sz="2100" u="sng" dirty="0">
                <a:latin typeface="+mj-ea"/>
                <a:ea typeface="+mj-ea"/>
              </a:rPr>
              <a:t>児娩出経路</a:t>
            </a:r>
          </a:p>
          <a:p>
            <a:pPr marL="269875" indent="-269875" eaLnBrk="1" hangingPunct="1">
              <a:lnSpc>
                <a:spcPct val="130000"/>
              </a:lnSpc>
              <a:buFontTx/>
              <a:buNone/>
            </a:pPr>
            <a:r>
              <a:rPr lang="ja-JP" altLang="en-US" sz="2100" dirty="0">
                <a:latin typeface="+mj-ea"/>
                <a:ea typeface="+mj-ea"/>
              </a:rPr>
              <a:t>・臍帯脱出の有無および関連因子</a:t>
            </a:r>
          </a:p>
          <a:p>
            <a:pPr marL="269875" indent="-269875" eaLnBrk="1" hangingPunct="1">
              <a:lnSpc>
                <a:spcPct val="130000"/>
              </a:lnSpc>
              <a:buFontTx/>
              <a:buNone/>
            </a:pPr>
            <a:r>
              <a:rPr lang="ja-JP" altLang="en-US" sz="2100" dirty="0">
                <a:latin typeface="+mj-ea"/>
                <a:ea typeface="+mj-ea"/>
              </a:rPr>
              <a:t>・分娩誘発・促進の処置の方法</a:t>
            </a:r>
          </a:p>
          <a:p>
            <a:pPr marL="269875" indent="-269875" eaLnBrk="1" hangingPunct="1">
              <a:lnSpc>
                <a:spcPct val="130000"/>
              </a:lnSpc>
              <a:buFontTx/>
              <a:buNone/>
            </a:pPr>
            <a:r>
              <a:rPr lang="ja-JP" altLang="en-US" sz="2100" dirty="0">
                <a:latin typeface="+mj-ea"/>
                <a:ea typeface="+mj-ea"/>
              </a:rPr>
              <a:t>・急速遂娩決定から児娩出までの時間</a:t>
            </a:r>
          </a:p>
          <a:p>
            <a:pPr marL="269875" indent="-269875" eaLnBrk="1" hangingPunct="1">
              <a:lnSpc>
                <a:spcPct val="130000"/>
              </a:lnSpc>
              <a:buFontTx/>
              <a:buNone/>
            </a:pPr>
            <a:r>
              <a:rPr lang="ja-JP" altLang="en-US" sz="2100" dirty="0">
                <a:latin typeface="+mj-ea"/>
                <a:ea typeface="+mj-ea"/>
              </a:rPr>
              <a:t>・吸引分娩の回数</a:t>
            </a:r>
            <a:endParaRPr lang="en-US" altLang="ja-JP" sz="2100" dirty="0">
              <a:latin typeface="+mj-ea"/>
              <a:ea typeface="+mj-ea"/>
            </a:endParaRPr>
          </a:p>
          <a:p>
            <a:pPr marL="269875" indent="-269875" eaLnBrk="1" hangingPunct="1">
              <a:lnSpc>
                <a:spcPct val="130000"/>
              </a:lnSpc>
              <a:buFontTx/>
              <a:buNone/>
            </a:pPr>
            <a:r>
              <a:rPr lang="ja-JP" altLang="en-US" sz="2100" dirty="0">
                <a:latin typeface="+mj-ea"/>
                <a:ea typeface="+mj-ea"/>
              </a:rPr>
              <a:t>・鉗子分娩の回数　　　　　　など</a:t>
            </a:r>
          </a:p>
        </p:txBody>
      </p:sp>
      <p:sp>
        <p:nvSpPr>
          <p:cNvPr id="28731" name="Rectangle 526"/>
          <p:cNvSpPr>
            <a:spLocks noChangeArrowheads="1"/>
          </p:cNvSpPr>
          <p:nvPr/>
        </p:nvSpPr>
        <p:spPr bwMode="auto">
          <a:xfrm>
            <a:off x="4374777" y="1314778"/>
            <a:ext cx="3087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Ⅰ-22 </a:t>
            </a:r>
            <a:r>
              <a:rPr lang="ja-JP" altLang="en-US" sz="2000" dirty="0">
                <a:latin typeface="+mj-ea"/>
                <a:ea typeface="+mj-ea"/>
              </a:rPr>
              <a:t>児娩出経路＞</a:t>
            </a:r>
          </a:p>
        </p:txBody>
      </p:sp>
      <p:sp>
        <p:nvSpPr>
          <p:cNvPr id="2" name="スライド番号プレースホルダー 1">
            <a:extLst>
              <a:ext uri="{FF2B5EF4-FFF2-40B4-BE49-F238E27FC236}">
                <a16:creationId xmlns:a16="http://schemas.microsoft.com/office/drawing/2014/main" id="{888D0CC7-9A97-45D9-84DC-509B35E0D4ED}"/>
              </a:ext>
            </a:extLst>
          </p:cNvPr>
          <p:cNvSpPr>
            <a:spLocks noGrp="1"/>
          </p:cNvSpPr>
          <p:nvPr>
            <p:ph type="sldNum" sz="quarter" idx="12"/>
          </p:nvPr>
        </p:nvSpPr>
        <p:spPr/>
        <p:txBody>
          <a:bodyPr/>
          <a:lstStyle/>
          <a:p>
            <a:pPr>
              <a:defRPr/>
            </a:pPr>
            <a:fld id="{930F64EC-FE0A-4460-B896-894E0E1B6F85}" type="slidenum">
              <a:rPr lang="ja-JP" altLang="en-US" smtClean="0"/>
              <a:pPr>
                <a:defRPr/>
              </a:pPr>
              <a:t>103</a:t>
            </a:fld>
            <a:endParaRPr lang="en-US" altLang="ja-JP" dirty="0"/>
          </a:p>
        </p:txBody>
      </p:sp>
      <p:sp>
        <p:nvSpPr>
          <p:cNvPr id="9" name="Rectangle 57">
            <a:extLst>
              <a:ext uri="{FF2B5EF4-FFF2-40B4-BE49-F238E27FC236}">
                <a16:creationId xmlns:a16="http://schemas.microsoft.com/office/drawing/2014/main" id="{C390D167-E455-4882-83BE-7A8EF0579017}"/>
              </a:ext>
            </a:extLst>
          </p:cNvPr>
          <p:cNvSpPr>
            <a:spLocks noChangeArrowheads="1"/>
          </p:cNvSpPr>
          <p:nvPr/>
        </p:nvSpPr>
        <p:spPr bwMode="auto">
          <a:xfrm>
            <a:off x="5841685" y="5013970"/>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115</a:t>
            </a:r>
            <a:r>
              <a:rPr lang="ja-JP" altLang="en-US" sz="900" dirty="0">
                <a:latin typeface="+mj-ea"/>
                <a:ea typeface="+mj-ea"/>
              </a:rPr>
              <a:t>参照</a:t>
            </a:r>
          </a:p>
        </p:txBody>
      </p:sp>
      <p:sp>
        <p:nvSpPr>
          <p:cNvPr id="8" name="テキスト ボックス 7">
            <a:extLst>
              <a:ext uri="{FF2B5EF4-FFF2-40B4-BE49-F238E27FC236}">
                <a16:creationId xmlns:a16="http://schemas.microsoft.com/office/drawing/2014/main" id="{970E1327-D52C-47F5-A248-3ABA4CF74637}"/>
              </a:ext>
            </a:extLst>
          </p:cNvPr>
          <p:cNvSpPr txBox="1"/>
          <p:nvPr/>
        </p:nvSpPr>
        <p:spPr>
          <a:xfrm>
            <a:off x="167217" y="6031559"/>
            <a:ext cx="4207559"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Ⅰ-21</a:t>
            </a:r>
            <a:r>
              <a:rPr kumimoji="1" lang="ja-JP" altLang="en-US" sz="1600" dirty="0">
                <a:latin typeface="+mj-ea"/>
                <a:ea typeface="+mj-ea"/>
              </a:rPr>
              <a:t>～</a:t>
            </a:r>
            <a:r>
              <a:rPr lang="en-US" altLang="ja-JP" sz="1600" dirty="0">
                <a:latin typeface="+mj-ea"/>
                <a:ea typeface="+mj-ea"/>
              </a:rPr>
              <a:t>45</a:t>
            </a:r>
            <a:r>
              <a:rPr kumimoji="1" lang="ja-JP" altLang="en-US" sz="1600" dirty="0">
                <a:latin typeface="+mj-ea"/>
                <a:ea typeface="+mj-ea"/>
              </a:rPr>
              <a:t>（報告書</a:t>
            </a:r>
            <a:r>
              <a:rPr kumimoji="1" lang="en-US" altLang="ja-JP" sz="1600" dirty="0">
                <a:latin typeface="+mj-ea"/>
                <a:ea typeface="+mj-ea"/>
              </a:rPr>
              <a:t>P115</a:t>
            </a:r>
            <a:r>
              <a:rPr kumimoji="1" lang="ja-JP" altLang="en-US" sz="1600" dirty="0">
                <a:latin typeface="+mj-ea"/>
                <a:ea typeface="+mj-ea"/>
              </a:rPr>
              <a:t>～</a:t>
            </a:r>
            <a:r>
              <a:rPr kumimoji="1" lang="en-US" altLang="ja-JP" sz="1600" dirty="0">
                <a:latin typeface="+mj-ea"/>
                <a:ea typeface="+mj-ea"/>
              </a:rPr>
              <a:t>121</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pic>
        <p:nvPicPr>
          <p:cNvPr id="4" name="図 3">
            <a:extLst>
              <a:ext uri="{FF2B5EF4-FFF2-40B4-BE49-F238E27FC236}">
                <a16:creationId xmlns:a16="http://schemas.microsoft.com/office/drawing/2014/main" id="{5B1FBFDA-7CD6-4250-AB5B-61C0E142B4D6}"/>
              </a:ext>
            </a:extLst>
          </p:cNvPr>
          <p:cNvPicPr>
            <a:picLocks noChangeAspect="1"/>
          </p:cNvPicPr>
          <p:nvPr/>
        </p:nvPicPr>
        <p:blipFill>
          <a:blip r:embed="rId3"/>
          <a:stretch>
            <a:fillRect/>
          </a:stretch>
        </p:blipFill>
        <p:spPr>
          <a:xfrm>
            <a:off x="4520158" y="1759216"/>
            <a:ext cx="4826590" cy="3237528"/>
          </a:xfrm>
          <a:prstGeom prst="rect">
            <a:avLst/>
          </a:prstGeom>
          <a:solidFill>
            <a:schemeClr val="bg1"/>
          </a:solidFill>
        </p:spPr>
      </p:pic>
    </p:spTree>
    <p:extLst>
      <p:ext uri="{BB962C8B-B14F-4D97-AF65-F5344CB8AC3E}">
        <p14:creationId xmlns:p14="http://schemas.microsoft.com/office/powerpoint/2010/main" val="9486590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27363" y="346075"/>
            <a:ext cx="3848100" cy="644525"/>
          </a:xfrm>
        </p:spPr>
        <p:txBody>
          <a:bodyPr/>
          <a:lstStyle/>
          <a:p>
            <a:pPr eaLnBrk="1" hangingPunct="1"/>
            <a:r>
              <a:rPr lang="ja-JP" altLang="en-US" dirty="0"/>
              <a:t>⑤新生児期の経過</a:t>
            </a:r>
          </a:p>
        </p:txBody>
      </p:sp>
      <p:sp>
        <p:nvSpPr>
          <p:cNvPr id="29699" name="AutoShape 3"/>
          <p:cNvSpPr>
            <a:spLocks noGrp="1" noChangeArrowheads="1"/>
          </p:cNvSpPr>
          <p:nvPr>
            <p:ph idx="1"/>
          </p:nvPr>
        </p:nvSpPr>
        <p:spPr>
          <a:xfrm>
            <a:off x="271686" y="1431925"/>
            <a:ext cx="3682181" cy="4446141"/>
          </a:xfrm>
          <a:prstGeom prst="wedgeRoundRectCallout">
            <a:avLst>
              <a:gd name="adj1" fmla="val 57157"/>
              <a:gd name="adj2" fmla="val -34953"/>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900" dirty="0">
                <a:latin typeface="+mj-ea"/>
                <a:ea typeface="+mj-ea"/>
              </a:rPr>
              <a:t>・出生体重</a:t>
            </a:r>
          </a:p>
          <a:p>
            <a:pPr marL="269875" indent="-269875" eaLnBrk="1" hangingPunct="1">
              <a:lnSpc>
                <a:spcPct val="130000"/>
              </a:lnSpc>
              <a:buFontTx/>
              <a:buNone/>
            </a:pPr>
            <a:r>
              <a:rPr lang="ja-JP" altLang="en-US" sz="1900" dirty="0">
                <a:latin typeface="+mj-ea"/>
                <a:ea typeface="+mj-ea"/>
              </a:rPr>
              <a:t>・出生時の発育状態</a:t>
            </a:r>
          </a:p>
          <a:p>
            <a:pPr marL="269875" indent="-269875" eaLnBrk="1" hangingPunct="1">
              <a:lnSpc>
                <a:spcPct val="130000"/>
              </a:lnSpc>
              <a:buFontTx/>
              <a:buNone/>
            </a:pPr>
            <a:r>
              <a:rPr lang="ja-JP" altLang="en-US" sz="1900" dirty="0">
                <a:latin typeface="+mj-ea"/>
                <a:ea typeface="+mj-ea"/>
              </a:rPr>
              <a:t>・新生児の性別</a:t>
            </a:r>
          </a:p>
          <a:p>
            <a:pPr marL="269875" indent="-269875" eaLnBrk="1" hangingPunct="1">
              <a:lnSpc>
                <a:spcPct val="130000"/>
              </a:lnSpc>
              <a:buFontTx/>
              <a:buNone/>
            </a:pPr>
            <a:r>
              <a:rPr lang="ja-JP" altLang="en-US" sz="1900" dirty="0">
                <a:latin typeface="+mj-ea"/>
                <a:ea typeface="+mj-ea"/>
              </a:rPr>
              <a:t>・</a:t>
            </a:r>
            <a:r>
              <a:rPr lang="ja-JP" altLang="en-US" sz="1900" u="sng" dirty="0">
                <a:latin typeface="+mj-ea"/>
                <a:ea typeface="+mj-ea"/>
              </a:rPr>
              <a:t>アプガースコア</a:t>
            </a:r>
          </a:p>
          <a:p>
            <a:pPr marL="269875" indent="-269875" eaLnBrk="1" hangingPunct="1">
              <a:lnSpc>
                <a:spcPct val="130000"/>
              </a:lnSpc>
              <a:buFontTx/>
              <a:buNone/>
            </a:pPr>
            <a:r>
              <a:rPr lang="ja-JP" altLang="en-US" sz="1900" dirty="0">
                <a:latin typeface="+mj-ea"/>
                <a:ea typeface="+mj-ea"/>
              </a:rPr>
              <a:t>・臍帯動脈血ガス分析の</a:t>
            </a:r>
            <a:r>
              <a:rPr lang="en-US" altLang="ja-JP" sz="1900" dirty="0">
                <a:latin typeface="+mj-ea"/>
                <a:ea typeface="+mj-ea"/>
              </a:rPr>
              <a:t>pH</a:t>
            </a:r>
            <a:endParaRPr lang="ja-JP" altLang="en-US" sz="1900" dirty="0">
              <a:latin typeface="+mj-ea"/>
              <a:ea typeface="+mj-ea"/>
            </a:endParaRPr>
          </a:p>
          <a:p>
            <a:pPr marL="269875" indent="-269875" eaLnBrk="1" hangingPunct="1">
              <a:lnSpc>
                <a:spcPct val="130000"/>
              </a:lnSpc>
              <a:buFontTx/>
              <a:buNone/>
            </a:pPr>
            <a:r>
              <a:rPr lang="ja-JP" altLang="en-US" sz="1900" dirty="0">
                <a:latin typeface="+mj-ea"/>
                <a:ea typeface="+mj-ea"/>
              </a:rPr>
              <a:t>・新生児蘇生処置の実施の有無</a:t>
            </a:r>
          </a:p>
          <a:p>
            <a:pPr marL="269875" indent="-269875" eaLnBrk="1" hangingPunct="1">
              <a:lnSpc>
                <a:spcPct val="130000"/>
              </a:lnSpc>
              <a:buFontTx/>
              <a:buNone/>
            </a:pPr>
            <a:r>
              <a:rPr lang="ja-JP" altLang="en-US" sz="1900" dirty="0">
                <a:latin typeface="+mj-ea"/>
                <a:ea typeface="+mj-ea"/>
              </a:rPr>
              <a:t>・新生児搬送の有無</a:t>
            </a:r>
          </a:p>
          <a:p>
            <a:pPr marL="269875" indent="-269875" eaLnBrk="1" hangingPunct="1">
              <a:lnSpc>
                <a:spcPct val="130000"/>
              </a:lnSpc>
              <a:buFontTx/>
              <a:buNone/>
            </a:pPr>
            <a:r>
              <a:rPr lang="ja-JP" altLang="en-US" sz="1900" dirty="0">
                <a:latin typeface="+mj-ea"/>
                <a:ea typeface="+mj-ea"/>
              </a:rPr>
              <a:t>・新生児期の診断名</a:t>
            </a:r>
            <a:endParaRPr lang="en-US" altLang="ja-JP" sz="1900" dirty="0">
              <a:latin typeface="+mj-ea"/>
              <a:ea typeface="+mj-ea"/>
            </a:endParaRPr>
          </a:p>
        </p:txBody>
      </p:sp>
      <p:sp>
        <p:nvSpPr>
          <p:cNvPr id="29797" name="Rectangle 278"/>
          <p:cNvSpPr>
            <a:spLocks noChangeArrowheads="1"/>
          </p:cNvSpPr>
          <p:nvPr/>
        </p:nvSpPr>
        <p:spPr bwMode="auto">
          <a:xfrm>
            <a:off x="4232126" y="1125010"/>
            <a:ext cx="3600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Ⅰ-49 </a:t>
            </a:r>
            <a:r>
              <a:rPr lang="ja-JP" altLang="en-US" sz="2000" dirty="0">
                <a:latin typeface="+mj-ea"/>
                <a:ea typeface="+mj-ea"/>
              </a:rPr>
              <a:t>アプガースコア＞</a:t>
            </a:r>
          </a:p>
        </p:txBody>
      </p:sp>
      <p:sp>
        <p:nvSpPr>
          <p:cNvPr id="2" name="スライド番号プレースホルダー 1">
            <a:extLst>
              <a:ext uri="{FF2B5EF4-FFF2-40B4-BE49-F238E27FC236}">
                <a16:creationId xmlns:a16="http://schemas.microsoft.com/office/drawing/2014/main" id="{365FFAFC-E93C-44E5-8A61-A562EC851E5C}"/>
              </a:ext>
            </a:extLst>
          </p:cNvPr>
          <p:cNvSpPr>
            <a:spLocks noGrp="1"/>
          </p:cNvSpPr>
          <p:nvPr>
            <p:ph type="sldNum" sz="quarter" idx="12"/>
          </p:nvPr>
        </p:nvSpPr>
        <p:spPr/>
        <p:txBody>
          <a:bodyPr/>
          <a:lstStyle/>
          <a:p>
            <a:pPr>
              <a:defRPr/>
            </a:pPr>
            <a:fld id="{930F64EC-FE0A-4460-B896-894E0E1B6F85}" type="slidenum">
              <a:rPr lang="ja-JP" altLang="en-US" smtClean="0"/>
              <a:pPr>
                <a:defRPr/>
              </a:pPr>
              <a:t>104</a:t>
            </a:fld>
            <a:endParaRPr lang="en-US" altLang="ja-JP" dirty="0"/>
          </a:p>
        </p:txBody>
      </p:sp>
      <p:sp>
        <p:nvSpPr>
          <p:cNvPr id="7" name="テキスト ボックス 6">
            <a:extLst>
              <a:ext uri="{FF2B5EF4-FFF2-40B4-BE49-F238E27FC236}">
                <a16:creationId xmlns:a16="http://schemas.microsoft.com/office/drawing/2014/main" id="{FD9F9399-229E-48FD-B9A7-7744B30B670A}"/>
              </a:ext>
            </a:extLst>
          </p:cNvPr>
          <p:cNvSpPr txBox="1"/>
          <p:nvPr/>
        </p:nvSpPr>
        <p:spPr>
          <a:xfrm>
            <a:off x="25400" y="5980837"/>
            <a:ext cx="4206725"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Ⅰ-46</a:t>
            </a:r>
            <a:r>
              <a:rPr kumimoji="1" lang="ja-JP" altLang="en-US" sz="1600" dirty="0">
                <a:latin typeface="+mj-ea"/>
                <a:ea typeface="+mj-ea"/>
              </a:rPr>
              <a:t>～</a:t>
            </a:r>
            <a:r>
              <a:rPr kumimoji="1" lang="en-US" altLang="ja-JP" sz="1600" dirty="0">
                <a:latin typeface="+mj-ea"/>
                <a:ea typeface="+mj-ea"/>
              </a:rPr>
              <a:t>53</a:t>
            </a:r>
            <a:r>
              <a:rPr kumimoji="1" lang="ja-JP" altLang="en-US" sz="1600" dirty="0">
                <a:latin typeface="+mj-ea"/>
                <a:ea typeface="+mj-ea"/>
              </a:rPr>
              <a:t>（報告書</a:t>
            </a:r>
            <a:r>
              <a:rPr kumimoji="1" lang="en-US" altLang="ja-JP" sz="1600" dirty="0">
                <a:latin typeface="+mj-ea"/>
                <a:ea typeface="+mj-ea"/>
              </a:rPr>
              <a:t>P122</a:t>
            </a:r>
            <a:r>
              <a:rPr kumimoji="1" lang="ja-JP" altLang="en-US" sz="1600" dirty="0">
                <a:latin typeface="+mj-ea"/>
                <a:ea typeface="+mj-ea"/>
              </a:rPr>
              <a:t>～</a:t>
            </a:r>
            <a:r>
              <a:rPr kumimoji="1" lang="en-US" altLang="ja-JP" sz="1600" dirty="0">
                <a:latin typeface="+mj-ea"/>
                <a:ea typeface="+mj-ea"/>
              </a:rPr>
              <a:t>124</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pic>
        <p:nvPicPr>
          <p:cNvPr id="8" name="図 7">
            <a:extLst>
              <a:ext uri="{FF2B5EF4-FFF2-40B4-BE49-F238E27FC236}">
                <a16:creationId xmlns:a16="http://schemas.microsoft.com/office/drawing/2014/main" id="{4C3FBC0F-08DE-4EFC-8C8C-1FC93F6E596E}"/>
              </a:ext>
            </a:extLst>
          </p:cNvPr>
          <p:cNvPicPr>
            <a:picLocks noChangeAspect="1"/>
          </p:cNvPicPr>
          <p:nvPr/>
        </p:nvPicPr>
        <p:blipFill>
          <a:blip r:embed="rId3"/>
          <a:stretch>
            <a:fillRect/>
          </a:stretch>
        </p:blipFill>
        <p:spPr>
          <a:xfrm>
            <a:off x="4379677" y="1506662"/>
            <a:ext cx="4991572" cy="4778517"/>
          </a:xfrm>
          <a:prstGeom prst="rect">
            <a:avLst/>
          </a:prstGeom>
          <a:solidFill>
            <a:schemeClr val="bg1"/>
          </a:solidFill>
        </p:spPr>
      </p:pic>
      <p:sp>
        <p:nvSpPr>
          <p:cNvPr id="12" name="Rectangle 57">
            <a:extLst>
              <a:ext uri="{FF2B5EF4-FFF2-40B4-BE49-F238E27FC236}">
                <a16:creationId xmlns:a16="http://schemas.microsoft.com/office/drawing/2014/main" id="{95890145-E0EB-468E-87DF-C307988CC044}"/>
              </a:ext>
            </a:extLst>
          </p:cNvPr>
          <p:cNvSpPr>
            <a:spLocks noChangeArrowheads="1"/>
          </p:cNvSpPr>
          <p:nvPr/>
        </p:nvSpPr>
        <p:spPr bwMode="auto">
          <a:xfrm>
            <a:off x="5967137" y="6269981"/>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123</a:t>
            </a:r>
            <a:r>
              <a:rPr lang="ja-JP" altLang="en-US" sz="900" dirty="0">
                <a:latin typeface="+mj-ea"/>
                <a:ea typeface="+mj-ea"/>
              </a:rPr>
              <a:t>参照</a:t>
            </a:r>
          </a:p>
        </p:txBody>
      </p:sp>
    </p:spTree>
    <p:extLst>
      <p:ext uri="{BB962C8B-B14F-4D97-AF65-F5344CB8AC3E}">
        <p14:creationId xmlns:p14="http://schemas.microsoft.com/office/powerpoint/2010/main" val="36172358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22051" y="342975"/>
            <a:ext cx="5082483" cy="650725"/>
          </a:xfrm>
        </p:spPr>
        <p:txBody>
          <a:bodyPr/>
          <a:lstStyle/>
          <a:p>
            <a:pPr eaLnBrk="1" hangingPunct="1"/>
            <a:r>
              <a:rPr lang="ja-JP" altLang="en-US" dirty="0"/>
              <a:t>⑥診療体制（主な結果）</a:t>
            </a:r>
          </a:p>
        </p:txBody>
      </p:sp>
      <p:sp>
        <p:nvSpPr>
          <p:cNvPr id="30723" name="AutoShape 3"/>
          <p:cNvSpPr>
            <a:spLocks noGrp="1" noChangeArrowheads="1"/>
          </p:cNvSpPr>
          <p:nvPr>
            <p:ph idx="1"/>
          </p:nvPr>
        </p:nvSpPr>
        <p:spPr>
          <a:xfrm>
            <a:off x="263436" y="1500370"/>
            <a:ext cx="3604694" cy="3816995"/>
          </a:xfrm>
          <a:prstGeom prst="wedgeRoundRectCallout">
            <a:avLst>
              <a:gd name="adj1" fmla="val 60723"/>
              <a:gd name="adj2" fmla="val -25017"/>
              <a:gd name="adj3" fmla="val 16667"/>
            </a:avLst>
          </a:prstGeom>
          <a:solidFill>
            <a:srgbClr val="CCFFFF"/>
          </a:soli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・病院における診療体制</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・年間分娩件数</a:t>
            </a: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4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400" dirty="0">
                <a:latin typeface="HG丸ｺﾞｼｯｸM-PRO" panose="020F0600000000000000" pitchFamily="50" charset="-128"/>
                <a:ea typeface="HG丸ｺﾞｼｯｸM-PRO" panose="020F0600000000000000" pitchFamily="50" charset="-128"/>
              </a:rPr>
              <a:t>　など</a:t>
            </a:r>
          </a:p>
        </p:txBody>
      </p:sp>
      <p:sp>
        <p:nvSpPr>
          <p:cNvPr id="30725" name="Rectangle 50"/>
          <p:cNvSpPr>
            <a:spLocks noChangeArrowheads="1"/>
          </p:cNvSpPr>
          <p:nvPr/>
        </p:nvSpPr>
        <p:spPr bwMode="auto">
          <a:xfrm>
            <a:off x="4376142" y="1229484"/>
            <a:ext cx="34099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latin typeface="+mj-ea"/>
                <a:ea typeface="+mj-ea"/>
              </a:rPr>
              <a:t>＜表</a:t>
            </a:r>
            <a:r>
              <a:rPr lang="en-US" altLang="ja-JP" sz="2000" dirty="0">
                <a:latin typeface="+mj-ea"/>
                <a:ea typeface="+mj-ea"/>
              </a:rPr>
              <a:t>Ⅱ-4 </a:t>
            </a:r>
            <a:r>
              <a:rPr lang="ja-JP" altLang="en-US" sz="2000" dirty="0">
                <a:latin typeface="+mj-ea"/>
                <a:ea typeface="+mj-ea"/>
              </a:rPr>
              <a:t>分娩機関の病棟＞</a:t>
            </a:r>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a:solidFill>
                  <a:schemeClr val="bg1"/>
                </a:solidFill>
              </a:rPr>
              <a:t>職種</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400" b="1" dirty="0">
                <a:solidFill>
                  <a:schemeClr val="bg1"/>
                </a:solidFill>
              </a:rPr>
              <a:t>職種</a:t>
            </a:r>
          </a:p>
        </p:txBody>
      </p:sp>
      <p:sp>
        <p:nvSpPr>
          <p:cNvPr id="2" name="スライド番号プレースホルダー 1">
            <a:extLst>
              <a:ext uri="{FF2B5EF4-FFF2-40B4-BE49-F238E27FC236}">
                <a16:creationId xmlns:a16="http://schemas.microsoft.com/office/drawing/2014/main" id="{2F890BCA-A434-4ABA-BC9C-08289E974BD9}"/>
              </a:ext>
            </a:extLst>
          </p:cNvPr>
          <p:cNvSpPr>
            <a:spLocks noGrp="1"/>
          </p:cNvSpPr>
          <p:nvPr>
            <p:ph type="sldNum" sz="quarter" idx="12"/>
          </p:nvPr>
        </p:nvSpPr>
        <p:spPr/>
        <p:txBody>
          <a:bodyPr/>
          <a:lstStyle/>
          <a:p>
            <a:pPr>
              <a:defRPr/>
            </a:pPr>
            <a:fld id="{930F64EC-FE0A-4460-B896-894E0E1B6F85}" type="slidenum">
              <a:rPr lang="ja-JP" altLang="en-US" smtClean="0"/>
              <a:pPr>
                <a:defRPr/>
              </a:pPr>
              <a:t>105</a:t>
            </a:fld>
            <a:endParaRPr lang="en-US" altLang="ja-JP" dirty="0"/>
          </a:p>
        </p:txBody>
      </p:sp>
      <p:sp>
        <p:nvSpPr>
          <p:cNvPr id="11" name="テキスト ボックス 10">
            <a:extLst>
              <a:ext uri="{FF2B5EF4-FFF2-40B4-BE49-F238E27FC236}">
                <a16:creationId xmlns:a16="http://schemas.microsoft.com/office/drawing/2014/main" id="{FA6E5EB9-31A9-42B0-8D50-40DBBCFEAC9F}"/>
              </a:ext>
            </a:extLst>
          </p:cNvPr>
          <p:cNvSpPr txBox="1"/>
          <p:nvPr/>
        </p:nvSpPr>
        <p:spPr>
          <a:xfrm>
            <a:off x="264177" y="5467695"/>
            <a:ext cx="3895510"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lang="en-US" altLang="ja-JP" sz="1600" dirty="0">
                <a:latin typeface="+mj-ea"/>
                <a:ea typeface="+mj-ea"/>
              </a:rPr>
              <a:t>Ⅱ</a:t>
            </a:r>
            <a:r>
              <a:rPr kumimoji="1" lang="en-US" altLang="ja-JP" sz="1600" dirty="0">
                <a:latin typeface="+mj-ea"/>
                <a:ea typeface="+mj-ea"/>
              </a:rPr>
              <a:t>-1</a:t>
            </a:r>
            <a:r>
              <a:rPr kumimoji="1" lang="ja-JP" altLang="en-US" sz="1600" dirty="0">
                <a:latin typeface="+mj-ea"/>
                <a:ea typeface="+mj-ea"/>
              </a:rPr>
              <a:t>～</a:t>
            </a:r>
            <a:r>
              <a:rPr lang="en-US" altLang="ja-JP" sz="1600" dirty="0">
                <a:latin typeface="+mj-ea"/>
                <a:ea typeface="+mj-ea"/>
              </a:rPr>
              <a:t>6</a:t>
            </a:r>
            <a:r>
              <a:rPr kumimoji="1" lang="ja-JP" altLang="en-US" sz="1600" dirty="0">
                <a:latin typeface="+mj-ea"/>
                <a:ea typeface="+mj-ea"/>
              </a:rPr>
              <a:t>（報告書</a:t>
            </a:r>
            <a:r>
              <a:rPr kumimoji="1" lang="en-US" altLang="ja-JP" sz="1600" dirty="0">
                <a:latin typeface="+mj-ea"/>
                <a:ea typeface="+mj-ea"/>
              </a:rPr>
              <a:t>P125</a:t>
            </a:r>
            <a:r>
              <a:rPr kumimoji="1" lang="ja-JP" altLang="en-US" sz="1600" dirty="0">
                <a:latin typeface="+mj-ea"/>
                <a:ea typeface="+mj-ea"/>
              </a:rPr>
              <a:t>～</a:t>
            </a:r>
            <a:r>
              <a:rPr lang="en-US" altLang="ja-JP" sz="1600" dirty="0">
                <a:latin typeface="+mj-ea"/>
                <a:ea typeface="+mj-ea"/>
              </a:rPr>
              <a:t>126</a:t>
            </a:r>
            <a:r>
              <a:rPr kumimoji="1" lang="ja-JP" altLang="en-US" sz="1600" dirty="0">
                <a:latin typeface="+mj-ea"/>
                <a:ea typeface="+mj-ea"/>
              </a:rPr>
              <a:t>）</a:t>
            </a:r>
            <a:r>
              <a:rPr lang="en-US" altLang="ja-JP" sz="1600" dirty="0">
                <a:latin typeface="+mj-ea"/>
                <a:ea typeface="+mj-ea"/>
              </a:rPr>
              <a:t>】</a:t>
            </a:r>
            <a:endParaRPr kumimoji="1" lang="ja-JP" altLang="en-US" sz="1600" dirty="0">
              <a:latin typeface="+mj-ea"/>
              <a:ea typeface="+mj-ea"/>
            </a:endParaRPr>
          </a:p>
        </p:txBody>
      </p:sp>
      <p:pic>
        <p:nvPicPr>
          <p:cNvPr id="5" name="図 4">
            <a:extLst>
              <a:ext uri="{FF2B5EF4-FFF2-40B4-BE49-F238E27FC236}">
                <a16:creationId xmlns:a16="http://schemas.microsoft.com/office/drawing/2014/main" id="{80C9BDA9-8588-443D-92A3-7CF6EC0F0AE9}"/>
              </a:ext>
            </a:extLst>
          </p:cNvPr>
          <p:cNvPicPr>
            <a:picLocks noChangeAspect="1"/>
          </p:cNvPicPr>
          <p:nvPr/>
        </p:nvPicPr>
        <p:blipFill>
          <a:blip r:embed="rId3"/>
          <a:stretch>
            <a:fillRect/>
          </a:stretch>
        </p:blipFill>
        <p:spPr>
          <a:xfrm>
            <a:off x="4304134" y="1741488"/>
            <a:ext cx="4957761" cy="2862932"/>
          </a:xfrm>
          <a:prstGeom prst="rect">
            <a:avLst/>
          </a:prstGeom>
          <a:solidFill>
            <a:schemeClr val="bg1"/>
          </a:solidFill>
        </p:spPr>
      </p:pic>
    </p:spTree>
    <p:extLst>
      <p:ext uri="{BB962C8B-B14F-4D97-AF65-F5344CB8AC3E}">
        <p14:creationId xmlns:p14="http://schemas.microsoft.com/office/powerpoint/2010/main" val="20714818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821"/>
          <p:cNvSpPr>
            <a:spLocks noChangeArrowheads="1"/>
          </p:cNvSpPr>
          <p:nvPr/>
        </p:nvSpPr>
        <p:spPr bwMode="auto">
          <a:xfrm>
            <a:off x="307181" y="1116617"/>
            <a:ext cx="9290050" cy="5616624"/>
          </a:xfrm>
          <a:prstGeom prst="roundRect">
            <a:avLst>
              <a:gd name="adj" fmla="val 5333"/>
            </a:avLst>
          </a:prstGeom>
          <a:solidFill>
            <a:srgbClr val="CCFFFF"/>
          </a:solidFill>
          <a:ln w="9525" algn="ctr">
            <a:solidFill>
              <a:schemeClr val="tx1"/>
            </a:solidFill>
            <a:round/>
            <a:headEnd/>
            <a:tailEnd/>
          </a:ln>
          <a:effec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400" dirty="0">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id="{F1E7BA3B-71D5-4712-B4A9-041D27E6206A}"/>
              </a:ext>
            </a:extLst>
          </p:cNvPr>
          <p:cNvSpPr/>
          <p:nvPr/>
        </p:nvSpPr>
        <p:spPr>
          <a:xfrm>
            <a:off x="775742" y="1106015"/>
            <a:ext cx="8106264" cy="338554"/>
          </a:xfrm>
          <a:prstGeom prst="rect">
            <a:avLst/>
          </a:prstGeom>
        </p:spPr>
        <p:txBody>
          <a:bodyPr wrap="square">
            <a:spAutoFit/>
          </a:bodyPr>
          <a:lstStyle/>
          <a:p>
            <a:r>
              <a:rPr lang="ja-JP" altLang="en-US" sz="1600" dirty="0">
                <a:latin typeface="+mj-ea"/>
                <a:ea typeface="+mj-ea"/>
              </a:rPr>
              <a:t>＜表</a:t>
            </a:r>
            <a:r>
              <a:rPr lang="en-US" altLang="ja-JP" sz="1600" dirty="0">
                <a:latin typeface="+mj-ea"/>
                <a:ea typeface="+mj-ea"/>
              </a:rPr>
              <a:t>Ⅲ-1 </a:t>
            </a:r>
            <a:r>
              <a:rPr lang="ja-JP" altLang="en-US" sz="1600" dirty="0">
                <a:latin typeface="+mj-ea"/>
                <a:ea typeface="+mj-ea"/>
              </a:rPr>
              <a:t>原因分析報告書において脳性麻痺発症の主たる原因として記載された病態＞</a:t>
            </a:r>
          </a:p>
        </p:txBody>
      </p:sp>
      <p:sp>
        <p:nvSpPr>
          <p:cNvPr id="11" name="タイトル 10">
            <a:extLst>
              <a:ext uri="{FF2B5EF4-FFF2-40B4-BE49-F238E27FC236}">
                <a16:creationId xmlns:a16="http://schemas.microsoft.com/office/drawing/2014/main" id="{52C8F0F8-A3A9-4827-BFED-B9B2D4C5B7CD}"/>
              </a:ext>
            </a:extLst>
          </p:cNvPr>
          <p:cNvSpPr>
            <a:spLocks noGrp="1"/>
          </p:cNvSpPr>
          <p:nvPr>
            <p:ph type="title"/>
          </p:nvPr>
        </p:nvSpPr>
        <p:spPr>
          <a:xfrm>
            <a:off x="1230927" y="342975"/>
            <a:ext cx="8041759" cy="650725"/>
          </a:xfrm>
        </p:spPr>
        <p:txBody>
          <a:bodyPr/>
          <a:lstStyle/>
          <a:p>
            <a:r>
              <a:rPr lang="ja-JP" altLang="en-US" dirty="0"/>
              <a:t>⑦脳性麻痺発症の主たる原因について</a:t>
            </a:r>
          </a:p>
        </p:txBody>
      </p:sp>
      <p:sp>
        <p:nvSpPr>
          <p:cNvPr id="8" name="Rectangle 57">
            <a:extLst>
              <a:ext uri="{FF2B5EF4-FFF2-40B4-BE49-F238E27FC236}">
                <a16:creationId xmlns:a16="http://schemas.microsoft.com/office/drawing/2014/main" id="{05E0BFAD-6237-488E-87B0-0E4F85F07E01}"/>
              </a:ext>
            </a:extLst>
          </p:cNvPr>
          <p:cNvSpPr>
            <a:spLocks noChangeArrowheads="1"/>
          </p:cNvSpPr>
          <p:nvPr/>
        </p:nvSpPr>
        <p:spPr bwMode="auto">
          <a:xfrm>
            <a:off x="7077607" y="6356476"/>
            <a:ext cx="2456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a:t>
            </a:r>
            <a:endParaRPr lang="en-US" altLang="ja-JP" sz="900" dirty="0">
              <a:latin typeface="+mj-ea"/>
              <a:ea typeface="+mj-ea"/>
            </a:endParaRPr>
          </a:p>
          <a:p>
            <a:pPr eaLnBrk="1" hangingPunct="1"/>
            <a:r>
              <a:rPr lang="ja-JP" altLang="en-US" sz="900" dirty="0">
                <a:latin typeface="+mj-ea"/>
                <a:ea typeface="+mj-ea"/>
              </a:rPr>
              <a:t>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127</a:t>
            </a:r>
            <a:r>
              <a:rPr lang="ja-JP" altLang="en-US" sz="900" dirty="0">
                <a:latin typeface="+mj-ea"/>
                <a:ea typeface="+mj-ea"/>
              </a:rPr>
              <a:t>参照</a:t>
            </a:r>
          </a:p>
        </p:txBody>
      </p:sp>
      <p:sp>
        <p:nvSpPr>
          <p:cNvPr id="2" name="スライド番号プレースホルダー 1">
            <a:extLst>
              <a:ext uri="{FF2B5EF4-FFF2-40B4-BE49-F238E27FC236}">
                <a16:creationId xmlns:a16="http://schemas.microsoft.com/office/drawing/2014/main" id="{61126010-F304-4FCD-AA4C-05C41BC48516}"/>
              </a:ext>
            </a:extLst>
          </p:cNvPr>
          <p:cNvSpPr>
            <a:spLocks noGrp="1"/>
          </p:cNvSpPr>
          <p:nvPr>
            <p:ph type="sldNum" sz="quarter" idx="12"/>
          </p:nvPr>
        </p:nvSpPr>
        <p:spPr/>
        <p:txBody>
          <a:bodyPr/>
          <a:lstStyle/>
          <a:p>
            <a:pPr>
              <a:defRPr/>
            </a:pPr>
            <a:fld id="{930F64EC-FE0A-4460-B896-894E0E1B6F85}" type="slidenum">
              <a:rPr lang="ja-JP" altLang="en-US" smtClean="0"/>
              <a:pPr>
                <a:defRPr/>
              </a:pPr>
              <a:t>106</a:t>
            </a:fld>
            <a:endParaRPr lang="en-US" altLang="ja-JP" dirty="0"/>
          </a:p>
        </p:txBody>
      </p:sp>
      <p:pic>
        <p:nvPicPr>
          <p:cNvPr id="9" name="図 8">
            <a:extLst>
              <a:ext uri="{FF2B5EF4-FFF2-40B4-BE49-F238E27FC236}">
                <a16:creationId xmlns:a16="http://schemas.microsoft.com/office/drawing/2014/main" id="{70224274-BE41-4312-B328-78D7E5006EE3}"/>
              </a:ext>
            </a:extLst>
          </p:cNvPr>
          <p:cNvPicPr>
            <a:picLocks noChangeAspect="1"/>
          </p:cNvPicPr>
          <p:nvPr/>
        </p:nvPicPr>
        <p:blipFill>
          <a:blip r:embed="rId3"/>
          <a:stretch>
            <a:fillRect/>
          </a:stretch>
        </p:blipFill>
        <p:spPr>
          <a:xfrm>
            <a:off x="1605601" y="1423472"/>
            <a:ext cx="5506845" cy="5294902"/>
          </a:xfrm>
          <a:prstGeom prst="rect">
            <a:avLst/>
          </a:prstGeom>
          <a:solidFill>
            <a:schemeClr val="bg1"/>
          </a:solidFill>
        </p:spPr>
      </p:pic>
    </p:spTree>
    <p:extLst>
      <p:ext uri="{BB962C8B-B14F-4D97-AF65-F5344CB8AC3E}">
        <p14:creationId xmlns:p14="http://schemas.microsoft.com/office/powerpoint/2010/main" val="32869363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9429" y="2554352"/>
            <a:ext cx="9577063" cy="1752600"/>
          </a:xfrm>
        </p:spPr>
        <p:txBody>
          <a:bodyPr anchor="ctr"/>
          <a:lstStyle/>
          <a:p>
            <a:pPr marL="0" indent="0" algn="ctr" eaLnBrk="1" hangingPunct="1">
              <a:lnSpc>
                <a:spcPct val="90000"/>
              </a:lnSpc>
              <a:buFontTx/>
              <a:buNone/>
            </a:pPr>
            <a:r>
              <a:rPr lang="en-US" altLang="ja-JP" sz="5400" dirty="0">
                <a:latin typeface="+mj-ea"/>
                <a:ea typeface="+mj-ea"/>
              </a:rPr>
              <a:t>Ⅵ</a:t>
            </a:r>
            <a:r>
              <a:rPr lang="ja-JP" altLang="en-US" sz="5400" dirty="0">
                <a:latin typeface="+mj-ea"/>
                <a:ea typeface="+mj-ea"/>
              </a:rPr>
              <a:t>．関係学会・団体等の動き</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107</a:t>
            </a:fld>
            <a:endParaRPr lang="en-US" altLang="ja-JP" dirty="0"/>
          </a:p>
        </p:txBody>
      </p:sp>
      <p:sp>
        <p:nvSpPr>
          <p:cNvPr id="4" name="Rectangle 2">
            <a:extLst>
              <a:ext uri="{FF2B5EF4-FFF2-40B4-BE49-F238E27FC236}">
                <a16:creationId xmlns:a16="http://schemas.microsoft.com/office/drawing/2014/main" id="{B95DF1C4-1490-4468-AA77-8BB24DBDE95D}"/>
              </a:ext>
            </a:extLst>
          </p:cNvPr>
          <p:cNvSpPr txBox="1">
            <a:spLocks noChangeArrowheads="1"/>
          </p:cNvSpPr>
          <p:nvPr/>
        </p:nvSpPr>
        <p:spPr bwMode="auto">
          <a:xfrm>
            <a:off x="2071886" y="5103646"/>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FontTx/>
              <a:buNone/>
            </a:pPr>
            <a:r>
              <a:rPr lang="ja-JP" altLang="en-US" sz="1800" dirty="0">
                <a:latin typeface="+mj-ea"/>
                <a:ea typeface="+mj-ea"/>
              </a:rPr>
              <a:t>報告書</a:t>
            </a:r>
            <a:r>
              <a:rPr lang="en-US" altLang="ja-JP" sz="1800" dirty="0">
                <a:latin typeface="+mj-ea"/>
                <a:ea typeface="+mj-ea"/>
              </a:rPr>
              <a:t>131</a:t>
            </a:r>
            <a:r>
              <a:rPr lang="ja-JP" altLang="en-US" sz="1800" dirty="0">
                <a:latin typeface="+mj-ea"/>
                <a:ea typeface="+mj-ea"/>
              </a:rPr>
              <a:t>ページ「関係学会・団体等の動き」より</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315528" y="342975"/>
            <a:ext cx="5271770" cy="650725"/>
          </a:xfrm>
        </p:spPr>
        <p:txBody>
          <a:bodyPr/>
          <a:lstStyle/>
          <a:p>
            <a:pPr eaLnBrk="1" hangingPunct="1"/>
            <a:r>
              <a:rPr lang="ja-JP" altLang="en-US" dirty="0"/>
              <a:t>関係学会・団体等の動き</a:t>
            </a:r>
          </a:p>
        </p:txBody>
      </p:sp>
      <p:sp>
        <p:nvSpPr>
          <p:cNvPr id="39940" name="AutoShape 3"/>
          <p:cNvSpPr>
            <a:spLocks noChangeArrowheads="1"/>
          </p:cNvSpPr>
          <p:nvPr/>
        </p:nvSpPr>
        <p:spPr bwMode="auto">
          <a:xfrm>
            <a:off x="342901" y="1230265"/>
            <a:ext cx="9217024" cy="5439889"/>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indent="-266700" defTabSz="914400" eaLnBrk="1" hangingPunct="1">
              <a:lnSpc>
                <a:spcPct val="90000"/>
              </a:lnSpc>
              <a:spcBef>
                <a:spcPct val="0"/>
              </a:spcBef>
              <a:buFont typeface="HG丸ｺﾞｼｯｸM-PRO" panose="020F0600000000000000" pitchFamily="50" charset="-128"/>
              <a:buChar char="○"/>
              <a:defRPr/>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73</a:t>
            </a:r>
            <a:r>
              <a:rPr lang="ja-JP" altLang="en-US" sz="2000" dirty="0">
                <a:latin typeface="HG丸ｺﾞｼｯｸM-PRO" panose="020F0600000000000000" pitchFamily="50" charset="-128"/>
                <a:ea typeface="HG丸ｺﾞｼｯｸM-PRO" panose="020F0600000000000000" pitchFamily="50" charset="-128"/>
              </a:rPr>
              <a:t>回日本産科婦人科学会学術講演会では、医会と学会の共同企画であるプログラム「これからの周産期の医療安全のためにすべきこと」において、本制度の改定と脳性麻痺発症の原因の推移、再発防止ワーキンググループで実施した脳性麻痺発症の時期と胎児心拍数陣痛図の所見に関する研究などが取り上げられた。</a:t>
            </a:r>
            <a:endParaRPr lang="en-US" altLang="ja-JP" sz="2000" dirty="0">
              <a:latin typeface="HG丸ｺﾞｼｯｸM-PRO" panose="020F0600000000000000" pitchFamily="50" charset="-128"/>
              <a:ea typeface="HG丸ｺﾞｼｯｸM-PRO" panose="020F0600000000000000" pitchFamily="50" charset="-128"/>
            </a:endParaRPr>
          </a:p>
          <a:p>
            <a:pPr marL="266700" indent="-266700" defTabSz="914400" eaLnBrk="1" hangingPunct="1">
              <a:lnSpc>
                <a:spcPct val="90000"/>
              </a:lnSpc>
              <a:spcBef>
                <a:spcPct val="0"/>
              </a:spcBef>
              <a:buFont typeface="HG丸ｺﾞｼｯｸM-PRO" panose="020F0600000000000000" pitchFamily="50" charset="-128"/>
              <a:buChar char="○"/>
              <a:defRPr/>
            </a:pPr>
            <a:endParaRPr lang="en-US" altLang="ja-JP" sz="2000" dirty="0">
              <a:latin typeface="HG丸ｺﾞｼｯｸM-PRO" panose="020F0600000000000000" pitchFamily="50" charset="-128"/>
              <a:ea typeface="HG丸ｺﾞｼｯｸM-PRO" panose="020F0600000000000000" pitchFamily="50" charset="-128"/>
            </a:endParaRPr>
          </a:p>
          <a:p>
            <a:pPr marL="266700" indent="-266700" defTabSz="914400" eaLnBrk="1" hangingPunct="1">
              <a:lnSpc>
                <a:spcPct val="90000"/>
              </a:lnSpc>
              <a:spcBef>
                <a:spcPct val="0"/>
              </a:spcBef>
              <a:buFont typeface="HG丸ｺﾞｼｯｸM-PRO" panose="020F0600000000000000" pitchFamily="50" charset="-128"/>
              <a:buChar char="○"/>
              <a:defRPr/>
            </a:pPr>
            <a:r>
              <a:rPr lang="en-US" altLang="ja-JP" sz="2000" dirty="0">
                <a:latin typeface="HG丸ｺﾞｼｯｸM-PRO" panose="020F0600000000000000" pitchFamily="50" charset="-128"/>
                <a:ea typeface="HG丸ｺﾞｼｯｸM-PRO" panose="020F0600000000000000" pitchFamily="50" charset="-128"/>
              </a:rPr>
              <a:t>2022</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月、子宮収縮薬を販売する製薬会社</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社から、医療従事者に対し、同薬使用時には必要性および危険性の十分な説明と同意取得を行うよう、また分娩監視装置を用いた連続的なモニタリングの実施と異常が認められた場合は適切な処置を実施するよう、「適正使用に関するお願い」の文書が改めて発出された。文書には、「第</a:t>
            </a:r>
            <a:r>
              <a:rPr lang="en-US" altLang="ja-JP" sz="2000" dirty="0">
                <a:latin typeface="HG丸ｺﾞｼｯｸM-PRO" panose="020F0600000000000000" pitchFamily="50" charset="-128"/>
                <a:ea typeface="HG丸ｺﾞｼｯｸM-PRO" panose="020F0600000000000000" pitchFamily="50" charset="-128"/>
              </a:rPr>
              <a:t>11</a:t>
            </a:r>
            <a:r>
              <a:rPr lang="ja-JP" altLang="en-US" sz="2000" dirty="0">
                <a:latin typeface="HG丸ｺﾞｼｯｸM-PRO" panose="020F0600000000000000" pitchFamily="50" charset="-128"/>
                <a:ea typeface="HG丸ｺﾞｼｯｸM-PRO" panose="020F0600000000000000" pitchFamily="50" charset="-128"/>
              </a:rPr>
              <a:t>回　再発防止に関する報告書」の「第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章　産科医療の質の向上への取組みの動向」のうち、「</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．子宮収縮薬について」に掲載されたデータ等が引用されており、詳細は各製薬会社のホームページおよび独立行政法人医薬品医療機器総合機構（</a:t>
            </a:r>
            <a:r>
              <a:rPr lang="en-US" altLang="ja-JP" sz="2000" dirty="0">
                <a:latin typeface="HG丸ｺﾞｼｯｸM-PRO" panose="020F0600000000000000" pitchFamily="50" charset="-128"/>
                <a:ea typeface="HG丸ｺﾞｼｯｸM-PRO" panose="020F0600000000000000" pitchFamily="50" charset="-128"/>
              </a:rPr>
              <a:t>PMDA</a:t>
            </a:r>
            <a:r>
              <a:rPr lang="ja-JP" altLang="en-US" sz="2000" dirty="0">
                <a:latin typeface="HG丸ｺﾞｼｯｸM-PRO" panose="020F0600000000000000" pitchFamily="50" charset="-128"/>
                <a:ea typeface="HG丸ｺﾞｼｯｸM-PRO" panose="020F0600000000000000" pitchFamily="50" charset="-128"/>
              </a:rPr>
              <a:t>）のホームページに掲載されている。</a:t>
            </a:r>
            <a:endParaRPr lang="en-US" altLang="ja-JP" sz="2000" dirty="0">
              <a:latin typeface="HG丸ｺﾞｼｯｸM-PRO" panose="020F0600000000000000" pitchFamily="50" charset="-128"/>
              <a:ea typeface="HG丸ｺﾞｼｯｸM-PRO" panose="020F0600000000000000" pitchFamily="50" charset="-128"/>
            </a:endParaRPr>
          </a:p>
          <a:p>
            <a:pPr marL="265113" indent="0" defTabSz="914400" eaLnBrk="1" hangingPunct="1">
              <a:lnSpc>
                <a:spcPct val="90000"/>
              </a:lnSpc>
              <a:spcBef>
                <a:spcPct val="0"/>
              </a:spcBef>
              <a:buNone/>
              <a:defRPr/>
            </a:pPr>
            <a:r>
              <a:rPr lang="ja-JP" altLang="en-US" sz="2000" dirty="0">
                <a:latin typeface="HG丸ｺﾞｼｯｸM-PRO" panose="020F0600000000000000" pitchFamily="50" charset="-128"/>
                <a:ea typeface="HG丸ｺﾞｼｯｸM-PRO" panose="020F0600000000000000" pitchFamily="50" charset="-128"/>
              </a:rPr>
              <a:t>なお、文書では説明用資材として、「出産されるお母さん、ご家族の方へ」が案内されている。</a:t>
            </a: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a:defRPr/>
            </a:pPr>
            <a:fld id="{930F64EC-FE0A-4460-B896-894E0E1B6F85}" type="slidenum">
              <a:rPr lang="ja-JP" altLang="en-US" smtClean="0"/>
              <a:pPr>
                <a:defRPr/>
              </a:pPr>
              <a:t>108</a:t>
            </a:fld>
            <a:endParaRPr lang="en-US" altLang="ja-JP" dirty="0"/>
          </a:p>
        </p:txBody>
      </p:sp>
    </p:spTree>
    <p:extLst>
      <p:ext uri="{BB962C8B-B14F-4D97-AF65-F5344CB8AC3E}">
        <p14:creationId xmlns:p14="http://schemas.microsoft.com/office/powerpoint/2010/main" val="176073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71750" y="346075"/>
            <a:ext cx="4762500" cy="644525"/>
          </a:xfrm>
        </p:spPr>
        <p:txBody>
          <a:bodyPr/>
          <a:lstStyle/>
          <a:p>
            <a:pPr eaLnBrk="1" hangingPunct="1"/>
            <a:r>
              <a:rPr lang="ja-JP" altLang="en-US" dirty="0"/>
              <a:t>再発防止委員会　委員</a:t>
            </a:r>
          </a:p>
        </p:txBody>
      </p:sp>
      <p:sp>
        <p:nvSpPr>
          <p:cNvPr id="13317" name="Rectangle 470"/>
          <p:cNvSpPr>
            <a:spLocks noChangeArrowheads="1"/>
          </p:cNvSpPr>
          <p:nvPr/>
        </p:nvSpPr>
        <p:spPr bwMode="auto">
          <a:xfrm>
            <a:off x="7004050" y="6582046"/>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400" dirty="0">
                <a:latin typeface="HG丸ｺﾞｼｯｸM-PRO" panose="020F0600000000000000" pitchFamily="50" charset="-128"/>
              </a:rPr>
              <a:t>2022</a:t>
            </a:r>
            <a:r>
              <a:rPr lang="ja-JP" altLang="en-US" sz="1400" dirty="0">
                <a:latin typeface="HG丸ｺﾞｼｯｸM-PRO" panose="020F0600000000000000" pitchFamily="50" charset="-128"/>
              </a:rPr>
              <a:t>年</a:t>
            </a:r>
            <a:r>
              <a:rPr lang="en-US" altLang="ja-JP" sz="1400" dirty="0">
                <a:latin typeface="HG丸ｺﾞｼｯｸM-PRO" panose="020F0600000000000000" pitchFamily="50" charset="-128"/>
              </a:rPr>
              <a:t>2</a:t>
            </a:r>
            <a:r>
              <a:rPr lang="ja-JP" altLang="en-US" sz="1400" dirty="0">
                <a:latin typeface="HG丸ｺﾞｼｯｸM-PRO" panose="020F0600000000000000" pitchFamily="50" charset="-128"/>
              </a:rPr>
              <a:t>月現在（</a:t>
            </a:r>
            <a:r>
              <a:rPr lang="en-US" altLang="ja-JP" sz="1400" dirty="0">
                <a:latin typeface="HG丸ｺﾞｼｯｸM-PRO" panose="020F0600000000000000" pitchFamily="50" charset="-128"/>
              </a:rPr>
              <a:t>50</a:t>
            </a:r>
            <a:r>
              <a:rPr lang="ja-JP" altLang="en-US" sz="1400" dirty="0">
                <a:latin typeface="HG丸ｺﾞｼｯｸM-PRO" panose="020F0600000000000000" pitchFamily="50" charset="-128"/>
              </a:rPr>
              <a:t>音順）</a:t>
            </a:r>
          </a:p>
        </p:txBody>
      </p:sp>
      <p:sp>
        <p:nvSpPr>
          <p:cNvPr id="2" name="スライド番号プレースホルダー 1">
            <a:extLst>
              <a:ext uri="{FF2B5EF4-FFF2-40B4-BE49-F238E27FC236}">
                <a16:creationId xmlns:a16="http://schemas.microsoft.com/office/drawing/2014/main" id="{E97AA372-9E26-41CE-9F22-6CED132F5809}"/>
              </a:ext>
            </a:extLst>
          </p:cNvPr>
          <p:cNvSpPr>
            <a:spLocks noGrp="1"/>
          </p:cNvSpPr>
          <p:nvPr>
            <p:ph type="sldNum" sz="quarter" idx="12"/>
          </p:nvPr>
        </p:nvSpPr>
        <p:spPr/>
        <p:txBody>
          <a:bodyPr/>
          <a:lstStyle/>
          <a:p>
            <a:pPr>
              <a:defRPr/>
            </a:pPr>
            <a:fld id="{930F64EC-FE0A-4460-B896-894E0E1B6F85}" type="slidenum">
              <a:rPr lang="ja-JP" altLang="en-US" smtClean="0"/>
              <a:pPr>
                <a:defRPr/>
              </a:pPr>
              <a:t>10</a:t>
            </a:fld>
            <a:endParaRPr lang="en-US" altLang="ja-JP" dirty="0"/>
          </a:p>
        </p:txBody>
      </p:sp>
      <p:sp>
        <p:nvSpPr>
          <p:cNvPr id="4" name="正方形/長方形 3">
            <a:extLst>
              <a:ext uri="{FF2B5EF4-FFF2-40B4-BE49-F238E27FC236}">
                <a16:creationId xmlns:a16="http://schemas.microsoft.com/office/drawing/2014/main" id="{8B0215E2-1F7D-4A1E-8ADA-88A9CDF69AEF}"/>
              </a:ext>
            </a:extLst>
          </p:cNvPr>
          <p:cNvSpPr/>
          <p:nvPr/>
        </p:nvSpPr>
        <p:spPr bwMode="auto">
          <a:xfrm>
            <a:off x="271686" y="1154960"/>
            <a:ext cx="8640960" cy="5427085"/>
          </a:xfrm>
          <a:prstGeom prst="rect">
            <a:avLst/>
          </a:prstGeom>
          <a:solidFill>
            <a:srgbClr val="E5FFE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dirty="0">
              <a:latin typeface="+mj-lt"/>
            </a:endParaRPr>
          </a:p>
        </p:txBody>
      </p:sp>
      <p:graphicFrame>
        <p:nvGraphicFramePr>
          <p:cNvPr id="3" name="表 4">
            <a:extLst>
              <a:ext uri="{FF2B5EF4-FFF2-40B4-BE49-F238E27FC236}">
                <a16:creationId xmlns:a16="http://schemas.microsoft.com/office/drawing/2014/main" id="{1C249447-0ADA-47C5-A93B-3AA7876F245F}"/>
              </a:ext>
            </a:extLst>
          </p:cNvPr>
          <p:cNvGraphicFramePr>
            <a:graphicFrameLocks noGrp="1"/>
          </p:cNvGraphicFramePr>
          <p:nvPr/>
        </p:nvGraphicFramePr>
        <p:xfrm>
          <a:off x="415702" y="1144742"/>
          <a:ext cx="8640960" cy="5447520"/>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1204860908"/>
                    </a:ext>
                  </a:extLst>
                </a:gridCol>
                <a:gridCol w="1656184">
                  <a:extLst>
                    <a:ext uri="{9D8B030D-6E8A-4147-A177-3AD203B41FA5}">
                      <a16:colId xmlns:a16="http://schemas.microsoft.com/office/drawing/2014/main" val="2188214892"/>
                    </a:ext>
                  </a:extLst>
                </a:gridCol>
                <a:gridCol w="5616624">
                  <a:extLst>
                    <a:ext uri="{9D8B030D-6E8A-4147-A177-3AD203B41FA5}">
                      <a16:colId xmlns:a16="http://schemas.microsoft.com/office/drawing/2014/main" val="3412320261"/>
                    </a:ext>
                  </a:extLst>
                </a:gridCol>
              </a:tblGrid>
              <a:tr h="360000">
                <a:tc>
                  <a:txBody>
                    <a:bodyPr/>
                    <a:lstStyle/>
                    <a:p>
                      <a:r>
                        <a:rPr kumimoji="1" lang="zh-CN" altLang="en-US" sz="1800" kern="1200" dirty="0">
                          <a:solidFill>
                            <a:schemeClr val="dk1"/>
                          </a:solidFill>
                          <a:latin typeface="+mj-ea"/>
                          <a:ea typeface="+mj-ea"/>
                          <a:cs typeface="+mn-cs"/>
                        </a:rPr>
                        <a:t>委員長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木村　正</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国立大学法人大阪大学大学院医学系研究科産科学婦人科学講座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6636"/>
                  </a:ext>
                </a:extLst>
              </a:tr>
              <a:tr h="360000">
                <a:tc>
                  <a:txBody>
                    <a:bodyPr/>
                    <a:lstStyle/>
                    <a:p>
                      <a:r>
                        <a:rPr kumimoji="1" lang="zh-TW"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委員長代理</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　勇</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石渡産婦人科病院　院長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022578"/>
                  </a:ext>
                </a:extLst>
              </a:tr>
              <a:tr h="360000">
                <a:tc>
                  <a:txBody>
                    <a:bodyPr/>
                    <a:lstStyle/>
                    <a:p>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鮎澤　純子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国立大学法人九州大学大学院医学研究院医療経営・管理学講座　准教授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275249"/>
                  </a:ext>
                </a:extLst>
              </a:tr>
              <a:tr h="360000">
                <a:tc>
                  <a:txBody>
                    <a:bodyPr/>
                    <a:lstStyle/>
                    <a:p>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市塚　清健</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昭和大学横浜市北部病院産婦人科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69801"/>
                  </a:ext>
                </a:extLst>
              </a:tr>
              <a:tr h="324000">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井本　寛子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公益社団法人日本看護協会　常任理事</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87063"/>
                  </a:ext>
                </a:extLst>
              </a:tr>
              <a:tr h="324000">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荻田　和秀</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地方独立行政法人りんくう総合医療センター</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周産期センター産科医療センター長 兼 産婦人科部長</a:t>
                      </a: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870878"/>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勝村　久司</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日本労働組合総連合会「患者本位の医療を確立する連絡会」　委員</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425783"/>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金山　尚裕</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学校法人十全</a:t>
                      </a:r>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青翔学園静岡医療科学専門大学校　学校長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010543"/>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北田　淳子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一般社団法人ヘルパーステーションとまり木　代表理事</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522794"/>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小林　廉毅</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国立大学法人東京大学大学院医学系研究科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068271"/>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田中　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慶應義塾大学医学部産婦人科学教室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0863528"/>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田村　正徳</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埼玉医科大学総合医療センター小児科学教室　客員教授 兼 名誉教授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865429"/>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布施　明美</a:t>
                      </a:r>
                      <a:endParaRPr kumimoji="1" lang="ja-JP" altLang="en-US"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公益社団法人日本助産師会　総務担当理事</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医療法人産育会堀病院　看護部長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933707"/>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水野　克己</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学校法人昭和大学医学部小児科学講座　主任教授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414176"/>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和田　雅樹</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東京女子医科大学母子総合医療センター新生児医学科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3419"/>
                  </a:ext>
                </a:extLst>
              </a:tr>
            </a:tbl>
          </a:graphicData>
        </a:graphic>
      </p:graphicFrame>
    </p:spTree>
    <p:extLst>
      <p:ext uri="{BB962C8B-B14F-4D97-AF65-F5344CB8AC3E}">
        <p14:creationId xmlns:p14="http://schemas.microsoft.com/office/powerpoint/2010/main" val="22721732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127670" y="2555875"/>
            <a:ext cx="9577063" cy="1752600"/>
          </a:xfrm>
        </p:spPr>
        <p:txBody>
          <a:bodyPr anchor="ctr"/>
          <a:lstStyle/>
          <a:p>
            <a:pPr marL="0" indent="0" algn="ctr" eaLnBrk="1" hangingPunct="1">
              <a:lnSpc>
                <a:spcPct val="90000"/>
              </a:lnSpc>
              <a:buFontTx/>
              <a:buNone/>
            </a:pPr>
            <a:r>
              <a:rPr lang="en-US" altLang="ja-JP" sz="5400" dirty="0">
                <a:latin typeface="+mj-ea"/>
                <a:ea typeface="+mj-ea"/>
              </a:rPr>
              <a:t>Ⅶ</a:t>
            </a:r>
            <a:r>
              <a:rPr lang="ja-JP" altLang="en-US" sz="5400" dirty="0">
                <a:latin typeface="+mj-ea"/>
                <a:ea typeface="+mj-ea"/>
              </a:rPr>
              <a:t>．参考</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109</a:t>
            </a:fld>
            <a:endParaRPr lang="en-US" altLang="ja-JP" dirty="0"/>
          </a:p>
        </p:txBody>
      </p:sp>
    </p:spTree>
    <p:extLst>
      <p:ext uri="{BB962C8B-B14F-4D97-AF65-F5344CB8AC3E}">
        <p14:creationId xmlns:p14="http://schemas.microsoft.com/office/powerpoint/2010/main" val="9699253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AC9599-9A8A-42C5-ACEC-AA4E20FDEE05}" type="slidenum">
              <a:rPr lang="ja-JP" altLang="en-US" smtClean="0"/>
              <a:pPr>
                <a:defRPr/>
              </a:pPr>
              <a:t>110</a:t>
            </a:fld>
            <a:endParaRPr lang="en-US" altLang="ja-JP" dirty="0"/>
          </a:p>
        </p:txBody>
      </p:sp>
      <p:sp>
        <p:nvSpPr>
          <p:cNvPr id="101380" name="Text Box 4"/>
          <p:cNvSpPr txBox="1">
            <a:spLocks noChangeArrowheads="1"/>
          </p:cNvSpPr>
          <p:nvPr/>
        </p:nvSpPr>
        <p:spPr bwMode="auto">
          <a:xfrm>
            <a:off x="453393" y="1125538"/>
            <a:ext cx="8565580" cy="11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5" tIns="45728" rIns="91455" bIns="45728">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900" dirty="0">
                <a:solidFill>
                  <a:srgbClr val="000000"/>
                </a:solidFill>
                <a:latin typeface="+mj-ea"/>
                <a:ea typeface="+mj-ea"/>
              </a:rPr>
              <a:t>第１回～第</a:t>
            </a:r>
            <a:r>
              <a:rPr lang="en-US" altLang="ja-JP" sz="1900" dirty="0">
                <a:solidFill>
                  <a:srgbClr val="000000"/>
                </a:solidFill>
                <a:latin typeface="+mj-ea"/>
                <a:ea typeface="+mj-ea"/>
              </a:rPr>
              <a:t>10</a:t>
            </a:r>
            <a:r>
              <a:rPr lang="ja-JP" altLang="en-US" sz="1900" dirty="0">
                <a:solidFill>
                  <a:srgbClr val="000000"/>
                </a:solidFill>
                <a:latin typeface="+mj-ea"/>
                <a:ea typeface="+mj-ea"/>
              </a:rPr>
              <a:t>回までの再発防止報告書の内容をもとに、これまで再発防止委員会で作成したリーフレット等を「リーフレット・ポスター　アーカイブ集」として一冊にまとめている。</a:t>
            </a:r>
          </a:p>
        </p:txBody>
      </p:sp>
      <p:sp>
        <p:nvSpPr>
          <p:cNvPr id="3" name="正方形/長方形 2">
            <a:extLst>
              <a:ext uri="{FF2B5EF4-FFF2-40B4-BE49-F238E27FC236}">
                <a16:creationId xmlns:a16="http://schemas.microsoft.com/office/drawing/2014/main" id="{50A401DB-1D22-4E16-9CCB-57A20CC07553}"/>
              </a:ext>
            </a:extLst>
          </p:cNvPr>
          <p:cNvSpPr/>
          <p:nvPr/>
        </p:nvSpPr>
        <p:spPr>
          <a:xfrm>
            <a:off x="1207790" y="477466"/>
            <a:ext cx="8171495" cy="480131"/>
          </a:xfrm>
          <a:prstGeom prst="rect">
            <a:avLst/>
          </a:prstGeom>
        </p:spPr>
        <p:txBody>
          <a:bodyPr wrap="square">
            <a:spAutoFit/>
          </a:bodyPr>
          <a:lstStyle/>
          <a:p>
            <a:pPr algn="ctr" eaLnBrk="1" hangingPunct="1">
              <a:lnSpc>
                <a:spcPct val="90000"/>
              </a:lnSpc>
            </a:pPr>
            <a:r>
              <a:rPr lang="ja-JP" altLang="en-US" sz="2800" dirty="0">
                <a:solidFill>
                  <a:srgbClr val="000000"/>
                </a:solidFill>
                <a:latin typeface="+mj-ea"/>
                <a:ea typeface="+mj-ea"/>
              </a:rPr>
              <a:t>リーフレット・ポスター　アーカイブ集</a:t>
            </a:r>
          </a:p>
        </p:txBody>
      </p:sp>
      <p:pic>
        <p:nvPicPr>
          <p:cNvPr id="5" name="図 4" descr="グラフ, バブル チャート&#10;&#10;自動的に生成された説明">
            <a:extLst>
              <a:ext uri="{FF2B5EF4-FFF2-40B4-BE49-F238E27FC236}">
                <a16:creationId xmlns:a16="http://schemas.microsoft.com/office/drawing/2014/main" id="{BFCF73C1-4741-48DB-979D-CA04F3703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826" y="2281042"/>
            <a:ext cx="3152357" cy="4457896"/>
          </a:xfrm>
          <a:prstGeom prst="rect">
            <a:avLst/>
          </a:prstGeom>
          <a:ln>
            <a:solidFill>
              <a:schemeClr val="tx1"/>
            </a:solidFill>
          </a:ln>
        </p:spPr>
      </p:pic>
      <p:pic>
        <p:nvPicPr>
          <p:cNvPr id="7" name="図 6">
            <a:extLst>
              <a:ext uri="{FF2B5EF4-FFF2-40B4-BE49-F238E27FC236}">
                <a16:creationId xmlns:a16="http://schemas.microsoft.com/office/drawing/2014/main" id="{E6BEFB58-27DB-490F-A192-DC42E2B9D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230" y="2264071"/>
            <a:ext cx="3152357" cy="4457897"/>
          </a:xfrm>
          <a:prstGeom prst="rect">
            <a:avLst/>
          </a:prstGeom>
          <a:ln>
            <a:solidFill>
              <a:schemeClr val="tx1"/>
            </a:solidFill>
          </a:ln>
        </p:spPr>
      </p:pic>
    </p:spTree>
    <p:extLst>
      <p:ext uri="{BB962C8B-B14F-4D97-AF65-F5344CB8AC3E}">
        <p14:creationId xmlns:p14="http://schemas.microsoft.com/office/powerpoint/2010/main" val="10984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95822" y="-26988"/>
            <a:ext cx="6286500" cy="1069976"/>
          </a:xfrm>
        </p:spPr>
        <p:txBody>
          <a:bodyPr/>
          <a:lstStyle/>
          <a:p>
            <a:pPr eaLnBrk="1" hangingPunct="1"/>
            <a:r>
              <a:rPr lang="ja-JP" altLang="en-US" sz="3200" dirty="0"/>
              <a:t>再発防止に関する報告書</a:t>
            </a:r>
            <a:br>
              <a:rPr lang="ja-JP" altLang="en-US" sz="3200" dirty="0"/>
            </a:br>
            <a:r>
              <a:rPr lang="ja-JP" altLang="en-US" sz="3200" dirty="0"/>
              <a:t>～産科医療の質の向上に向けて～</a:t>
            </a:r>
          </a:p>
        </p:txBody>
      </p:sp>
      <p:sp>
        <p:nvSpPr>
          <p:cNvPr id="17412" name="Text Box 3"/>
          <p:cNvSpPr txBox="1">
            <a:spLocks noChangeArrowheads="1"/>
          </p:cNvSpPr>
          <p:nvPr/>
        </p:nvSpPr>
        <p:spPr bwMode="auto">
          <a:xfrm>
            <a:off x="4808190" y="1281516"/>
            <a:ext cx="4846637" cy="437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再発防止に関する報告書を公表</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
            <a:extLst>
              <a:ext uri="{FF2B5EF4-FFF2-40B4-BE49-F238E27FC236}">
                <a16:creationId xmlns:a16="http://schemas.microsoft.com/office/drawing/2014/main" id="{2633C8B9-520D-4EE4-9DE3-07081F4C76A6}"/>
              </a:ext>
            </a:extLst>
          </p:cNvPr>
          <p:cNvSpPr>
            <a:spLocks noChangeArrowheads="1"/>
          </p:cNvSpPr>
          <p:nvPr/>
        </p:nvSpPr>
        <p:spPr bwMode="auto">
          <a:xfrm>
            <a:off x="1598487" y="1269554"/>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 name="正方形/長方形 1">
            <a:extLst>
              <a:ext uri="{FF2B5EF4-FFF2-40B4-BE49-F238E27FC236}">
                <a16:creationId xmlns:a16="http://schemas.microsoft.com/office/drawing/2014/main" id="{16DB83C3-F7ED-47F4-8D9D-A124D62DF87A}"/>
              </a:ext>
            </a:extLst>
          </p:cNvPr>
          <p:cNvSpPr>
            <a:spLocks noChangeArrowheads="1"/>
          </p:cNvSpPr>
          <p:nvPr/>
        </p:nvSpPr>
        <p:spPr bwMode="auto">
          <a:xfrm>
            <a:off x="1456676" y="1371603"/>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3" name="正方形/長方形 1">
            <a:extLst>
              <a:ext uri="{FF2B5EF4-FFF2-40B4-BE49-F238E27FC236}">
                <a16:creationId xmlns:a16="http://schemas.microsoft.com/office/drawing/2014/main" id="{9586A91A-8A84-47CF-9F39-0F4912AC480A}"/>
              </a:ext>
            </a:extLst>
          </p:cNvPr>
          <p:cNvSpPr>
            <a:spLocks noChangeArrowheads="1"/>
          </p:cNvSpPr>
          <p:nvPr/>
        </p:nvSpPr>
        <p:spPr bwMode="auto">
          <a:xfrm>
            <a:off x="1314865" y="1473652"/>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4" name="正方形/長方形 1">
            <a:extLst>
              <a:ext uri="{FF2B5EF4-FFF2-40B4-BE49-F238E27FC236}">
                <a16:creationId xmlns:a16="http://schemas.microsoft.com/office/drawing/2014/main" id="{A76FD7FF-8293-4F83-812E-505F9FB2DCD6}"/>
              </a:ext>
            </a:extLst>
          </p:cNvPr>
          <p:cNvSpPr>
            <a:spLocks noChangeArrowheads="1"/>
          </p:cNvSpPr>
          <p:nvPr/>
        </p:nvSpPr>
        <p:spPr bwMode="auto">
          <a:xfrm>
            <a:off x="1173054" y="1575701"/>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5" name="正方形/長方形 1">
            <a:extLst>
              <a:ext uri="{FF2B5EF4-FFF2-40B4-BE49-F238E27FC236}">
                <a16:creationId xmlns:a16="http://schemas.microsoft.com/office/drawing/2014/main" id="{327CB2B5-42FC-41E4-A92A-CA08FB8D4451}"/>
              </a:ext>
            </a:extLst>
          </p:cNvPr>
          <p:cNvSpPr>
            <a:spLocks noChangeArrowheads="1"/>
          </p:cNvSpPr>
          <p:nvPr/>
        </p:nvSpPr>
        <p:spPr bwMode="auto">
          <a:xfrm>
            <a:off x="1031243" y="1677750"/>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6" name="正方形/長方形 1">
            <a:extLst>
              <a:ext uri="{FF2B5EF4-FFF2-40B4-BE49-F238E27FC236}">
                <a16:creationId xmlns:a16="http://schemas.microsoft.com/office/drawing/2014/main" id="{4154AA6B-BDA5-40DA-8A41-F243B82B7920}"/>
              </a:ext>
            </a:extLst>
          </p:cNvPr>
          <p:cNvSpPr>
            <a:spLocks noChangeArrowheads="1"/>
          </p:cNvSpPr>
          <p:nvPr/>
        </p:nvSpPr>
        <p:spPr bwMode="auto">
          <a:xfrm>
            <a:off x="889432" y="1779799"/>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FD93185B-EF82-44B1-A462-C0FAEC7FA76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pic>
        <p:nvPicPr>
          <p:cNvPr id="4" name="図 3">
            <a:extLst>
              <a:ext uri="{FF2B5EF4-FFF2-40B4-BE49-F238E27FC236}">
                <a16:creationId xmlns:a16="http://schemas.microsoft.com/office/drawing/2014/main" id="{BDCF2172-DBA5-4770-9B06-FAAFB6292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39" y="1953734"/>
            <a:ext cx="3215421" cy="4547079"/>
          </a:xfrm>
          <a:prstGeom prst="rect">
            <a:avLst/>
          </a:prstGeom>
          <a:ln>
            <a:solidFill>
              <a:schemeClr val="tx1"/>
            </a:solidFill>
          </a:ln>
        </p:spPr>
      </p:pic>
      <p:sp>
        <p:nvSpPr>
          <p:cNvPr id="17" name="Text Box 3">
            <a:extLst>
              <a:ext uri="{FF2B5EF4-FFF2-40B4-BE49-F238E27FC236}">
                <a16:creationId xmlns:a16="http://schemas.microsoft.com/office/drawing/2014/main" id="{9C7BDCD3-1984-43AA-91A2-F008C341A875}"/>
              </a:ext>
            </a:extLst>
          </p:cNvPr>
          <p:cNvSpPr txBox="1">
            <a:spLocks noChangeArrowheads="1"/>
          </p:cNvSpPr>
          <p:nvPr/>
        </p:nvSpPr>
        <p:spPr bwMode="auto">
          <a:xfrm>
            <a:off x="4099135" y="5680969"/>
            <a:ext cx="6038934" cy="74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本制度の</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HP</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に掲載：</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hlinkClick r:id="rId4"/>
              </a:rPr>
              <a:t>http://www.sanka-hp.jcqhc.or.jp/documents/prevention/index.html</a:t>
            </a:r>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Tree>
    <p:extLst>
      <p:ext uri="{BB962C8B-B14F-4D97-AF65-F5344CB8AC3E}">
        <p14:creationId xmlns:p14="http://schemas.microsoft.com/office/powerpoint/2010/main" val="154885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6062" y="315913"/>
            <a:ext cx="2501900" cy="650875"/>
          </a:xfrm>
        </p:spPr>
        <p:txBody>
          <a:bodyPr/>
          <a:lstStyle/>
          <a:p>
            <a:pPr eaLnBrk="1" hangingPunct="1"/>
            <a:r>
              <a:rPr lang="ja-JP" altLang="en-US" dirty="0"/>
              <a:t>分析の対象</a:t>
            </a:r>
          </a:p>
        </p:txBody>
      </p:sp>
      <p:sp>
        <p:nvSpPr>
          <p:cNvPr id="18436" name="AutoShape 5"/>
          <p:cNvSpPr>
            <a:spLocks noChangeArrowheads="1"/>
          </p:cNvSpPr>
          <p:nvPr/>
        </p:nvSpPr>
        <p:spPr bwMode="auto">
          <a:xfrm>
            <a:off x="509799" y="1341561"/>
            <a:ext cx="8762889" cy="5159252"/>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p:cNvSpPr txBox="1"/>
          <p:nvPr/>
        </p:nvSpPr>
        <p:spPr>
          <a:xfrm>
            <a:off x="602728" y="1738159"/>
            <a:ext cx="8459725" cy="4378122"/>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原因分析委員会において取りまとめ、児・保護者および分娩機関に送付した原因分析報告書等の情報。</a:t>
            </a:r>
            <a:endPar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回報告書の分析対象は、本制度で補償対象となった脳性麻痺事例のうち、</a:t>
            </a:r>
            <a:r>
              <a:rPr kumimoji="1" lang="en-US" altLang="ja-JP"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5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a:t>
            </a: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事例</a:t>
            </a:r>
            <a:r>
              <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2,792</a:t>
            </a: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2FD022FE-B5DA-4AB4-A49E-4B9CEC65C29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316676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57588" y="315913"/>
            <a:ext cx="2500312" cy="650875"/>
          </a:xfrm>
        </p:spPr>
        <p:txBody>
          <a:bodyPr/>
          <a:lstStyle/>
          <a:p>
            <a:pPr eaLnBrk="1" hangingPunct="1"/>
            <a:r>
              <a:rPr lang="ja-JP" altLang="en-US"/>
              <a:t>分析の方法</a:t>
            </a:r>
          </a:p>
        </p:txBody>
      </p:sp>
      <p:sp>
        <p:nvSpPr>
          <p:cNvPr id="19460" name="AutoShape 6"/>
          <p:cNvSpPr>
            <a:spLocks noChangeArrowheads="1"/>
          </p:cNvSpPr>
          <p:nvPr/>
        </p:nvSpPr>
        <p:spPr bwMode="auto">
          <a:xfrm>
            <a:off x="451260" y="1377788"/>
            <a:ext cx="8749418" cy="4716301"/>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14400" rtl="0" eaLnBrk="1" fontAlgn="base" latinLnBrk="0" hangingPunct="1">
              <a:lnSpc>
                <a:spcPct val="16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2" name="スライド番号プレースホルダー 1">
            <a:extLst>
              <a:ext uri="{FF2B5EF4-FFF2-40B4-BE49-F238E27FC236}">
                <a16:creationId xmlns:a16="http://schemas.microsoft.com/office/drawing/2014/main" id="{92DECFAF-A6CB-4556-AFAB-27F7D8E42CE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テキスト ボックス 4">
            <a:extLst>
              <a:ext uri="{FF2B5EF4-FFF2-40B4-BE49-F238E27FC236}">
                <a16:creationId xmlns:a16="http://schemas.microsoft.com/office/drawing/2014/main" id="{F9CC0221-12FE-47A6-83F0-4E6CBEA204A0}"/>
              </a:ext>
            </a:extLst>
          </p:cNvPr>
          <p:cNvSpPr txBox="1"/>
          <p:nvPr/>
        </p:nvSpPr>
        <p:spPr>
          <a:xfrm>
            <a:off x="703735" y="2012204"/>
            <a:ext cx="8208911" cy="3464666"/>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原因分析報告書等の情報をもとに、再発防止の視点で必要な情報を整理する。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これらに基づいて「テーマに沿った分析」を行う。また、「産科医療の質の向上への取組みの動向」を把握する。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982913" y="333375"/>
            <a:ext cx="3424237" cy="650875"/>
          </a:xfrm>
        </p:spPr>
        <p:txBody>
          <a:bodyPr/>
          <a:lstStyle/>
          <a:p>
            <a:r>
              <a:rPr lang="ja-JP" altLang="en-US"/>
              <a:t>分析にあたって</a:t>
            </a:r>
          </a:p>
        </p:txBody>
      </p:sp>
      <p:sp>
        <p:nvSpPr>
          <p:cNvPr id="256005" name="AutoShape 3"/>
          <p:cNvSpPr>
            <a:spLocks noChangeArrowheads="1"/>
          </p:cNvSpPr>
          <p:nvPr/>
        </p:nvSpPr>
        <p:spPr bwMode="auto">
          <a:xfrm>
            <a:off x="268533" y="1544506"/>
            <a:ext cx="9364638"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○本制度の補償対象となり、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月末までに原因分析報告書を児・保護者および分娩機関に送付した脳性麻痺の事例。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6006" name="AutoShape 3"/>
          <p:cNvSpPr>
            <a:spLocks noChangeArrowheads="1"/>
          </p:cNvSpPr>
          <p:nvPr/>
        </p:nvSpPr>
        <p:spPr bwMode="auto">
          <a:xfrm>
            <a:off x="287694" y="449420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～次の視点より取りまとめ～</a:t>
            </a:r>
          </a:p>
        </p:txBody>
      </p:sp>
      <p:sp>
        <p:nvSpPr>
          <p:cNvPr id="256007" name="AutoShape 7"/>
          <p:cNvSpPr>
            <a:spLocks noChangeArrowheads="1"/>
          </p:cNvSpPr>
          <p:nvPr/>
        </p:nvSpPr>
        <p:spPr bwMode="auto">
          <a:xfrm>
            <a:off x="3847934" y="4152780"/>
            <a:ext cx="2205836" cy="442853"/>
          </a:xfrm>
          <a:prstGeom prst="downArrow">
            <a:avLst>
              <a:gd name="adj1" fmla="val 48704"/>
              <a:gd name="adj2" fmla="val 53158"/>
            </a:avLst>
          </a:prstGeom>
          <a:solidFill>
            <a:srgbClr val="6699FF"/>
          </a:solidFill>
          <a:ln w="9525">
            <a:solidFill>
              <a:schemeClr val="tx1"/>
            </a:solidFill>
            <a:miter lim="800000"/>
            <a:headEnd/>
            <a:tailEnd/>
          </a:ln>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16"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9AC0633A-B985-430E-B811-06574CB5217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8" name="AutoShape 3">
            <a:extLst>
              <a:ext uri="{FF2B5EF4-FFF2-40B4-BE49-F238E27FC236}">
                <a16:creationId xmlns:a16="http://schemas.microsoft.com/office/drawing/2014/main" id="{C595C3C7-B942-4EF8-ABDF-04322B261146}"/>
              </a:ext>
            </a:extLst>
          </p:cNvPr>
          <p:cNvSpPr>
            <a:spLocks noChangeArrowheads="1"/>
          </p:cNvSpPr>
          <p:nvPr/>
        </p:nvSpPr>
        <p:spPr bwMode="auto">
          <a:xfrm>
            <a:off x="268533" y="2278216"/>
            <a:ext cx="9361933" cy="1039808"/>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○補償対象基準を満たし、除外基準に該当しない、身体障害者障害程度等級１級・２級に相当する重度脳性麻痺の事例のため、国内すべての脳性麻痺の事例ではない。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AutoShape 3">
            <a:extLst>
              <a:ext uri="{FF2B5EF4-FFF2-40B4-BE49-F238E27FC236}">
                <a16:creationId xmlns:a16="http://schemas.microsoft.com/office/drawing/2014/main" id="{FEEEF305-F027-48DD-8C3F-1298B85FC827}"/>
              </a:ext>
            </a:extLst>
          </p:cNvPr>
          <p:cNvSpPr>
            <a:spLocks noChangeArrowheads="1"/>
          </p:cNvSpPr>
          <p:nvPr/>
        </p:nvSpPr>
        <p:spPr bwMode="auto">
          <a:xfrm>
            <a:off x="271237" y="4993525"/>
            <a:ext cx="9361933" cy="1520440"/>
          </a:xfrm>
          <a:prstGeom prst="roundRect">
            <a:avLst>
              <a:gd name="adj" fmla="val 12806"/>
            </a:avLst>
          </a:prstGeom>
          <a:solidFill>
            <a:srgbClr val="E5FF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○疫学的な分析としては必ずしも十分ではないが、再発防止および産科医療の質の向上を図る上で教訓となる事例の分析結果などが得られている。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○今後、データが蓄積されることにより何らかの傾向を導き出せると考えられる。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AutoShape 3">
            <a:extLst>
              <a:ext uri="{FF2B5EF4-FFF2-40B4-BE49-F238E27FC236}">
                <a16:creationId xmlns:a16="http://schemas.microsoft.com/office/drawing/2014/main" id="{5773860F-F4BB-4754-8B9D-DF7AE916A59E}"/>
              </a:ext>
            </a:extLst>
          </p:cNvPr>
          <p:cNvSpPr>
            <a:spLocks noChangeArrowheads="1"/>
          </p:cNvSpPr>
          <p:nvPr/>
        </p:nvSpPr>
        <p:spPr bwMode="auto">
          <a:xfrm>
            <a:off x="271237" y="103774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AutoShape 3">
            <a:extLst>
              <a:ext uri="{FF2B5EF4-FFF2-40B4-BE49-F238E27FC236}">
                <a16:creationId xmlns:a16="http://schemas.microsoft.com/office/drawing/2014/main" id="{B41DC705-BEA5-4D2B-8997-1F32B0AAE167}"/>
              </a:ext>
            </a:extLst>
          </p:cNvPr>
          <p:cNvSpPr>
            <a:spLocks noChangeArrowheads="1"/>
          </p:cNvSpPr>
          <p:nvPr/>
        </p:nvSpPr>
        <p:spPr bwMode="auto">
          <a:xfrm>
            <a:off x="263276" y="3361362"/>
            <a:ext cx="9361933"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○正常分娩との比較を行っておらず、同一年に出生した補償対象事例の中で原因分析報告書の送付が完了していない事例は分析対象事例に含まれない。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2758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319088"/>
            <a:ext cx="4762500" cy="644525"/>
          </a:xfrm>
        </p:spPr>
        <p:txBody>
          <a:bodyPr/>
          <a:lstStyle/>
          <a:p>
            <a:pPr eaLnBrk="1" hangingPunct="1"/>
            <a:r>
              <a:rPr lang="ja-JP" altLang="en-US"/>
              <a:t>再発防止に関する分析</a:t>
            </a:r>
          </a:p>
        </p:txBody>
      </p:sp>
      <p:sp>
        <p:nvSpPr>
          <p:cNvPr id="7" name="AutoShape 8">
            <a:extLst>
              <a:ext uri="{FF2B5EF4-FFF2-40B4-BE49-F238E27FC236}">
                <a16:creationId xmlns:a16="http://schemas.microsoft.com/office/drawing/2014/main" id="{A3035C51-2E73-4E8F-9762-05375EBDE5AD}"/>
              </a:ext>
            </a:extLst>
          </p:cNvPr>
          <p:cNvSpPr>
            <a:spLocks noChangeArrowheads="1"/>
          </p:cNvSpPr>
          <p:nvPr/>
        </p:nvSpPr>
        <p:spPr bwMode="auto">
          <a:xfrm>
            <a:off x="187993" y="1317335"/>
            <a:ext cx="9552924" cy="1412353"/>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「テーマに沿った分析」</a:t>
            </a:r>
            <a:endParaRPr lang="ja-JP" altLang="en-US" sz="1600" b="1" dirty="0">
              <a:latin typeface="HG丸ｺﾞｼｯｸM-PRO" panose="020F0600000000000000" pitchFamily="50" charset="-128"/>
              <a:ea typeface="HG丸ｺﾞｼｯｸM-PRO" panose="020F0600000000000000" pitchFamily="50" charset="-128"/>
            </a:endParaRP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○深く分析することが必要な内容についてテーマを設けて分析を行い、再発防止策等を示す。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8" name="AutoShape 8">
            <a:extLst>
              <a:ext uri="{FF2B5EF4-FFF2-40B4-BE49-F238E27FC236}">
                <a16:creationId xmlns:a16="http://schemas.microsoft.com/office/drawing/2014/main" id="{8DB68FFC-0BFC-40A7-9B86-B60BD481D62C}"/>
              </a:ext>
            </a:extLst>
          </p:cNvPr>
          <p:cNvSpPr>
            <a:spLocks noChangeArrowheads="1"/>
          </p:cNvSpPr>
          <p:nvPr/>
        </p:nvSpPr>
        <p:spPr bwMode="auto">
          <a:xfrm>
            <a:off x="187992" y="2992329"/>
            <a:ext cx="9528427" cy="1614984"/>
          </a:xfrm>
          <a:prstGeom prst="roundRect">
            <a:avLst>
              <a:gd name="adj" fmla="val 16667"/>
            </a:avLst>
          </a:prstGeom>
          <a:solidFill>
            <a:srgbClr val="FFE5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00" b="1" dirty="0">
                <a:latin typeface="HG丸ｺﾞｼｯｸM-PRO" panose="020F0600000000000000" pitchFamily="50" charset="-128"/>
                <a:ea typeface="HG丸ｺﾞｼｯｸM-PRO" panose="020F0600000000000000" pitchFamily="50" charset="-128"/>
              </a:rPr>
              <a:t>「産科医療の質の向上への取組みの動向」</a:t>
            </a:r>
          </a:p>
          <a:p>
            <a:pPr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○「テーマに沿った分析」において取りまとめた「再発防止委員会からの提言」が産科医療の質の向上に活かされているか、その動向を把握するため、出生年毎の年次推移を示す。</a:t>
            </a:r>
          </a:p>
        </p:txBody>
      </p:sp>
      <p:sp>
        <p:nvSpPr>
          <p:cNvPr id="9" name="AutoShape 7">
            <a:extLst>
              <a:ext uri="{FF2B5EF4-FFF2-40B4-BE49-F238E27FC236}">
                <a16:creationId xmlns:a16="http://schemas.microsoft.com/office/drawing/2014/main" id="{6B1C88ED-4054-4C41-A90A-C70FE3CD304C}"/>
              </a:ext>
            </a:extLst>
          </p:cNvPr>
          <p:cNvSpPr>
            <a:spLocks noChangeArrowheads="1"/>
          </p:cNvSpPr>
          <p:nvPr/>
        </p:nvSpPr>
        <p:spPr bwMode="auto">
          <a:xfrm>
            <a:off x="212490" y="4869954"/>
            <a:ext cx="9528427" cy="1614984"/>
          </a:xfrm>
          <a:prstGeom prst="roundRect">
            <a:avLst>
              <a:gd name="adj" fmla="val 16667"/>
            </a:avLst>
          </a:prstGeom>
          <a:solidFill>
            <a:srgbClr val="CCFF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buFontTx/>
              <a:buNone/>
            </a:pPr>
            <a:r>
              <a:rPr lang="ja-JP" altLang="en-US" sz="2200" b="1" dirty="0">
                <a:latin typeface="HG丸ｺﾞｼｯｸM-PRO" panose="020F0600000000000000" pitchFamily="50" charset="-128"/>
                <a:ea typeface="HG丸ｺﾞｼｯｸM-PRO" panose="020F0600000000000000" pitchFamily="50" charset="-128"/>
              </a:rPr>
              <a:t>「分析対象事例の概況」</a:t>
            </a:r>
          </a:p>
          <a:p>
            <a:pPr marL="180975" indent="-180975" eaLnBrk="1" hangingPunct="1">
              <a:lnSpc>
                <a:spcPct val="150000"/>
              </a:lnSpc>
              <a:buFontTx/>
              <a:buNone/>
            </a:pPr>
            <a:r>
              <a:rPr lang="ja-JP" altLang="en-US" sz="1600" dirty="0">
                <a:latin typeface="HG丸ｺﾞｼｯｸM-PRO" panose="020F0600000000000000" pitchFamily="50" charset="-128"/>
                <a:ea typeface="HG丸ｺﾞｼｯｸM-PRO" panose="020F0600000000000000" pitchFamily="50" charset="-128"/>
              </a:rPr>
              <a:t>○個々の事例から妊産婦の基本情報、妊娠経過、分娩経過、新生児期の経過、診療体制等の情報を抽出し、蓄積された情報を基本統計により示す。</a:t>
            </a:r>
          </a:p>
        </p:txBody>
      </p:sp>
      <p:sp>
        <p:nvSpPr>
          <p:cNvPr id="2" name="スライド番号プレースホルダー 1">
            <a:extLst>
              <a:ext uri="{FF2B5EF4-FFF2-40B4-BE49-F238E27FC236}">
                <a16:creationId xmlns:a16="http://schemas.microsoft.com/office/drawing/2014/main" id="{825912CC-F075-4A18-AB15-B3663F4707DF}"/>
              </a:ext>
            </a:extLst>
          </p:cNvPr>
          <p:cNvSpPr>
            <a:spLocks noGrp="1"/>
          </p:cNvSpPr>
          <p:nvPr>
            <p:ph type="sldNum" sz="quarter" idx="12"/>
          </p:nvPr>
        </p:nvSpPr>
        <p:spPr/>
        <p:txBody>
          <a:bodyPr/>
          <a:lstStyle/>
          <a:p>
            <a:pPr>
              <a:defRPr/>
            </a:pPr>
            <a:fld id="{930F64EC-FE0A-4460-B896-894E0E1B6F85}" type="slidenum">
              <a:rPr lang="ja-JP" altLang="en-US" smtClean="0"/>
              <a:pPr>
                <a:defRPr/>
              </a:pPr>
              <a:t>15</a:t>
            </a:fld>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en-US" altLang="ja-JP" sz="5400" dirty="0">
                <a:latin typeface="+mj-ea"/>
                <a:ea typeface="+mj-ea"/>
              </a:rPr>
              <a:t>Ⅲ</a:t>
            </a:r>
            <a:r>
              <a:rPr lang="ja-JP" altLang="en-US" sz="5400" dirty="0">
                <a:latin typeface="+mj-ea"/>
                <a:ea typeface="+mj-ea"/>
              </a:rPr>
              <a:t>．テーマに沿った分析</a:t>
            </a:r>
          </a:p>
        </p:txBody>
      </p:sp>
      <p:sp>
        <p:nvSpPr>
          <p:cNvPr id="4" name="Rectangle 2">
            <a:extLst>
              <a:ext uri="{FF2B5EF4-FFF2-40B4-BE49-F238E27FC236}">
                <a16:creationId xmlns:a16="http://schemas.microsoft.com/office/drawing/2014/main" id="{4E844DB6-5539-43BF-BBAF-4B4179B3787E}"/>
              </a:ext>
            </a:extLst>
          </p:cNvPr>
          <p:cNvSpPr txBox="1">
            <a:spLocks noChangeArrowheads="1"/>
          </p:cNvSpPr>
          <p:nvPr/>
        </p:nvSpPr>
        <p:spPr bwMode="auto">
          <a:xfrm>
            <a:off x="3079998" y="5103217"/>
            <a:ext cx="658299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16</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87</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ページ「第</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章　テーマに沿った分析」より</a:t>
            </a:r>
          </a:p>
        </p:txBody>
      </p:sp>
    </p:spTree>
    <p:extLst>
      <p:ext uri="{BB962C8B-B14F-4D97-AF65-F5344CB8AC3E}">
        <p14:creationId xmlns:p14="http://schemas.microsoft.com/office/powerpoint/2010/main" val="189630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317846EF-7912-42CD-80DF-86A7BDC6F378}"/>
              </a:ext>
            </a:extLst>
          </p:cNvPr>
          <p:cNvSpPr>
            <a:spLocks noGrp="1"/>
          </p:cNvSpPr>
          <p:nvPr>
            <p:ph type="sldNum" sz="quarter" idx="12"/>
          </p:nvPr>
        </p:nvSpPr>
        <p:spPr/>
        <p:txBody>
          <a:bodyPr/>
          <a:lstStyle/>
          <a:p>
            <a:pPr>
              <a:defRPr/>
            </a:pPr>
            <a:fld id="{930F64EC-FE0A-4460-B896-894E0E1B6F85}" type="slidenum">
              <a:rPr lang="ja-JP" altLang="en-US" smtClean="0"/>
              <a:pPr>
                <a:defRPr/>
              </a:pPr>
              <a:t>17</a:t>
            </a:fld>
            <a:endParaRPr lang="en-US" altLang="ja-JP" dirty="0"/>
          </a:p>
        </p:txBody>
      </p:sp>
      <p:sp>
        <p:nvSpPr>
          <p:cNvPr id="5" name="AutoShape 3">
            <a:extLst>
              <a:ext uri="{FF2B5EF4-FFF2-40B4-BE49-F238E27FC236}">
                <a16:creationId xmlns:a16="http://schemas.microsoft.com/office/drawing/2014/main" id="{AC4C6C15-20E5-40A1-8959-98A8B9C3ECD1}"/>
              </a:ext>
            </a:extLst>
          </p:cNvPr>
          <p:cNvSpPr>
            <a:spLocks noChangeArrowheads="1"/>
          </p:cNvSpPr>
          <p:nvPr/>
        </p:nvSpPr>
        <p:spPr bwMode="auto">
          <a:xfrm>
            <a:off x="271686" y="1341562"/>
            <a:ext cx="9213850" cy="3240360"/>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集積された事例から見えてきた知見などを中心に、深く分析することが必要な事項について、テーマを選定し、分析を行うことにより再発防止策等を取りまとめている。</a:t>
            </a: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「テーマに沿った分析」は、次の４つの視点を踏まえて行う。</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721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466725" y="1349375"/>
            <a:ext cx="8972550" cy="1303338"/>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buFont typeface="+mj-ea"/>
              <a:buAutoNum type="circleNumDbPlain"/>
            </a:pPr>
            <a:r>
              <a:rPr lang="ja-JP" altLang="en-US" sz="1800" b="1" dirty="0">
                <a:latin typeface="HG丸ｺﾞｼｯｸM-PRO" panose="020F0600000000000000" pitchFamily="50" charset="-128"/>
                <a:ea typeface="HG丸ｺﾞｼｯｸM-PRO" panose="020F0600000000000000" pitchFamily="50" charset="-128"/>
              </a:rPr>
              <a:t>集積された事例を通して分析を行う視点</a:t>
            </a:r>
          </a:p>
          <a:p>
            <a:pPr eaLnBrk="1" hangingPunct="1">
              <a:buFontTx/>
              <a:buNone/>
            </a:pPr>
            <a:r>
              <a:rPr lang="ja-JP" altLang="en-US" sz="1800" dirty="0">
                <a:latin typeface="HG丸ｺﾞｼｯｸM-PRO" panose="020F0600000000000000" pitchFamily="50" charset="-128"/>
                <a:ea typeface="HG丸ｺﾞｼｯｸM-PRO" panose="020F0600000000000000" pitchFamily="50" charset="-128"/>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6725" y="2735263"/>
            <a:ext cx="8972550" cy="1071562"/>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lnSpc>
                <a:spcPct val="90000"/>
              </a:lnSpc>
              <a:buFont typeface="+mj-ea"/>
              <a:buAutoNum type="circleNumDbPlain" startAt="2"/>
            </a:pPr>
            <a:r>
              <a:rPr lang="ja-JP" altLang="en-US" sz="1800" b="1" dirty="0">
                <a:latin typeface="HG丸ｺﾞｼｯｸM-PRO" panose="020F0600000000000000" pitchFamily="50" charset="-128"/>
                <a:ea typeface="HG丸ｺﾞｼｯｸM-PRO" panose="020F0600000000000000" pitchFamily="50" charset="-128"/>
              </a:rPr>
              <a:t>実施可能な視点</a:t>
            </a:r>
          </a:p>
          <a:p>
            <a:pPr eaLnBrk="1" hangingPunct="1">
              <a:lnSpc>
                <a:spcPct val="90000"/>
              </a:lnSpc>
              <a:buFontTx/>
              <a:buNone/>
            </a:pPr>
            <a:r>
              <a:rPr lang="ja-JP" altLang="en-US" sz="1800" dirty="0">
                <a:latin typeface="HG丸ｺﾞｼｯｸM-PRO" panose="020F0600000000000000" pitchFamily="50" charset="-128"/>
                <a:ea typeface="HG丸ｺﾞｼｯｸM-PRO" panose="020F0600000000000000" pitchFamily="50" charset="-128"/>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6725" y="3890963"/>
            <a:ext cx="8972550" cy="1303337"/>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buFont typeface="+mj-ea"/>
              <a:buAutoNum type="circleNumDbPlain" startAt="3"/>
            </a:pPr>
            <a:r>
              <a:rPr lang="ja-JP" altLang="en-US" sz="1800" b="1" dirty="0">
                <a:latin typeface="HG丸ｺﾞｼｯｸM-PRO" panose="020F0600000000000000" pitchFamily="50" charset="-128"/>
                <a:ea typeface="HG丸ｺﾞｼｯｸM-PRO" panose="020F0600000000000000" pitchFamily="50" charset="-128"/>
              </a:rPr>
              <a:t>積極的に取り組まれる視点</a:t>
            </a:r>
          </a:p>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多くの産科医療関係者が、提供された再発防止に関する情報を積極的に活用して、再発防止に取り組むことが重要である。したがって、「明日、自分たちの分娩機関でも起こるかもしれない」と思えるテーマを取り上げる。</a:t>
            </a:r>
          </a:p>
        </p:txBody>
      </p:sp>
      <p:sp>
        <p:nvSpPr>
          <p:cNvPr id="40967" name="AutoShape 10"/>
          <p:cNvSpPr>
            <a:spLocks noChangeArrowheads="1"/>
          </p:cNvSpPr>
          <p:nvPr/>
        </p:nvSpPr>
        <p:spPr bwMode="auto">
          <a:xfrm>
            <a:off x="466725" y="5278438"/>
            <a:ext cx="8972550" cy="1071562"/>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lnSpc>
                <a:spcPct val="110000"/>
              </a:lnSpc>
              <a:buFont typeface="+mj-ea"/>
              <a:buAutoNum type="circleNumDbPlain" startAt="4"/>
            </a:pPr>
            <a:r>
              <a:rPr lang="ja-JP" altLang="en-US" sz="1800" b="1" dirty="0">
                <a:ea typeface="HG丸ｺﾞｼｯｸM-PRO" panose="020F0600000000000000" pitchFamily="50" charset="-128"/>
              </a:rPr>
              <a:t>妊産婦や病院運営者等においても活用される視点</a:t>
            </a:r>
          </a:p>
          <a:p>
            <a:pPr eaLnBrk="1" hangingPunct="1">
              <a:lnSpc>
                <a:spcPct val="110000"/>
              </a:lnSpc>
              <a:spcBef>
                <a:spcPct val="0"/>
              </a:spcBef>
              <a:buFontTx/>
              <a:buNone/>
            </a:pPr>
            <a:r>
              <a:rPr lang="ja-JP" altLang="en-US" sz="1800" dirty="0">
                <a:ea typeface="HG丸ｺﾞｼｯｸM-PRO" panose="020F0600000000000000" pitchFamily="50" charset="-128"/>
              </a:rPr>
              <a:t>産科医療に直接携わる者だけでなく、妊産婦や病院運営者等も認識することが重要である情報など、産科医療関係者以外にも活用されるテーマを取り上げる。</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11" name="Rectangle 2">
            <a:extLst>
              <a:ext uri="{FF2B5EF4-FFF2-40B4-BE49-F238E27FC236}">
                <a16:creationId xmlns:a16="http://schemas.microsoft.com/office/drawing/2014/main" id="{9F46470B-3AAD-41EF-B0F5-7C1D1685064F}"/>
              </a:ext>
            </a:extLst>
          </p:cNvPr>
          <p:cNvSpPr>
            <a:spLocks noGrp="1" noChangeArrowheads="1"/>
          </p:cNvSpPr>
          <p:nvPr>
            <p:ph type="title"/>
          </p:nvPr>
        </p:nvSpPr>
        <p:spPr>
          <a:xfrm>
            <a:off x="1453098" y="342975"/>
            <a:ext cx="6999807" cy="650725"/>
          </a:xfrm>
        </p:spPr>
        <p:txBody>
          <a:bodyPr/>
          <a:lstStyle/>
          <a:p>
            <a:pPr eaLnBrk="1" hangingPunct="1"/>
            <a:r>
              <a:rPr lang="ja-JP" altLang="en-US" dirty="0"/>
              <a:t>テーマに沿った分析の</a:t>
            </a:r>
            <a:r>
              <a:rPr lang="en-US" altLang="ja-JP" dirty="0"/>
              <a:t>4</a:t>
            </a:r>
            <a:r>
              <a:rPr lang="ja-JP" altLang="en-US" dirty="0"/>
              <a:t>つの視点</a:t>
            </a:r>
          </a:p>
        </p:txBody>
      </p:sp>
      <p:sp>
        <p:nvSpPr>
          <p:cNvPr id="2" name="スライド番号プレースホルダー 1">
            <a:extLst>
              <a:ext uri="{FF2B5EF4-FFF2-40B4-BE49-F238E27FC236}">
                <a16:creationId xmlns:a16="http://schemas.microsoft.com/office/drawing/2014/main" id="{6DE751EF-6E30-4929-9A93-02DA02C92C5D}"/>
              </a:ext>
            </a:extLst>
          </p:cNvPr>
          <p:cNvSpPr>
            <a:spLocks noGrp="1"/>
          </p:cNvSpPr>
          <p:nvPr>
            <p:ph type="sldNum" sz="quarter" idx="12"/>
          </p:nvPr>
        </p:nvSpPr>
        <p:spPr/>
        <p:txBody>
          <a:bodyPr/>
          <a:lstStyle/>
          <a:p>
            <a:pPr>
              <a:defRPr/>
            </a:pPr>
            <a:fld id="{930F64EC-FE0A-4460-B896-894E0E1B6F85}" type="slidenum">
              <a:rPr lang="ja-JP" altLang="en-US" smtClean="0"/>
              <a:pPr>
                <a:defRPr/>
              </a:pPr>
              <a:t>18</a:t>
            </a:fld>
            <a:endParaRPr lang="en-US" altLang="ja-JP" dirty="0"/>
          </a:p>
        </p:txBody>
      </p:sp>
    </p:spTree>
    <p:extLst>
      <p:ext uri="{BB962C8B-B14F-4D97-AF65-F5344CB8AC3E}">
        <p14:creationId xmlns:p14="http://schemas.microsoft.com/office/powerpoint/2010/main" val="173911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1FCC5-9B11-409A-AEB6-24A1827D9842}"/>
              </a:ext>
            </a:extLst>
          </p:cNvPr>
          <p:cNvSpPr>
            <a:spLocks noGrp="1"/>
          </p:cNvSpPr>
          <p:nvPr>
            <p:ph type="ctrTitle"/>
          </p:nvPr>
        </p:nvSpPr>
        <p:spPr>
          <a:xfrm>
            <a:off x="1312653" y="1125538"/>
            <a:ext cx="6528525" cy="5498206"/>
          </a:xfrm>
        </p:spPr>
        <p:txBody>
          <a:bodyPr/>
          <a:lstStyle/>
          <a:p>
            <a:pPr algn="l" eaLnBrk="1" hangingPunct="1">
              <a:lnSpc>
                <a:spcPct val="90000"/>
              </a:lnSpc>
            </a:pPr>
            <a:r>
              <a:rPr lang="en-US" altLang="ja-JP" sz="2600" dirty="0">
                <a:solidFill>
                  <a:schemeClr val="tx1"/>
                </a:solidFill>
              </a:rPr>
              <a:t>Ⅰ</a:t>
            </a:r>
            <a:r>
              <a:rPr kumimoji="1" lang="ja-JP" altLang="en-US" sz="2600" dirty="0">
                <a:solidFill>
                  <a:schemeClr val="tx1"/>
                </a:solidFill>
              </a:rPr>
              <a:t>．産科医療補償制度</a:t>
            </a:r>
            <a:br>
              <a:rPr kumimoji="1" lang="en-US" altLang="ja-JP" sz="2600" dirty="0">
                <a:solidFill>
                  <a:schemeClr val="tx1"/>
                </a:solidFill>
              </a:rPr>
            </a:br>
            <a:br>
              <a:rPr kumimoji="1" lang="en-US" altLang="ja-JP" sz="2600" dirty="0">
                <a:solidFill>
                  <a:schemeClr val="tx1"/>
                </a:solidFill>
              </a:rPr>
            </a:br>
            <a:r>
              <a:rPr lang="en-US" altLang="ja-JP" sz="2600" dirty="0">
                <a:solidFill>
                  <a:schemeClr val="tx1"/>
                </a:solidFill>
              </a:rPr>
              <a:t>Ⅱ</a:t>
            </a:r>
            <a:r>
              <a:rPr kumimoji="1" lang="ja-JP" altLang="en-US" sz="2600" dirty="0">
                <a:solidFill>
                  <a:schemeClr val="tx1"/>
                </a:solidFill>
              </a:rPr>
              <a:t>．再発防止</a:t>
            </a:r>
            <a:br>
              <a:rPr kumimoji="1" lang="en-US" altLang="ja-JP" sz="2600" dirty="0">
                <a:solidFill>
                  <a:schemeClr val="tx1"/>
                </a:solidFill>
              </a:rPr>
            </a:br>
            <a:br>
              <a:rPr kumimoji="1" lang="en-US" altLang="ja-JP" sz="2600" dirty="0">
                <a:solidFill>
                  <a:schemeClr val="tx1"/>
                </a:solidFill>
              </a:rPr>
            </a:br>
            <a:r>
              <a:rPr lang="en-US" altLang="ja-JP" sz="2600" dirty="0">
                <a:solidFill>
                  <a:schemeClr val="tx1"/>
                </a:solidFill>
              </a:rPr>
              <a:t>Ⅲ</a:t>
            </a:r>
            <a:r>
              <a:rPr kumimoji="1" lang="ja-JP" altLang="en-US" sz="2600" dirty="0">
                <a:solidFill>
                  <a:schemeClr val="tx1"/>
                </a:solidFill>
              </a:rPr>
              <a:t>．テーマに沿った分析</a:t>
            </a:r>
            <a:br>
              <a:rPr kumimoji="1" lang="en-US" altLang="ja-JP" sz="2600" dirty="0">
                <a:solidFill>
                  <a:schemeClr val="tx1"/>
                </a:solidFill>
              </a:rPr>
            </a:br>
            <a:r>
              <a:rPr kumimoji="1" lang="ja-JP" altLang="en-US" sz="2600" dirty="0">
                <a:solidFill>
                  <a:schemeClr val="tx1"/>
                </a:solidFill>
              </a:rPr>
              <a:t>　　１．新生児蘇生について</a:t>
            </a:r>
            <a:br>
              <a:rPr kumimoji="1" lang="en-US" altLang="ja-JP" sz="2600" dirty="0">
                <a:solidFill>
                  <a:schemeClr val="tx1"/>
                </a:solidFill>
              </a:rPr>
            </a:br>
            <a:r>
              <a:rPr kumimoji="1" lang="ja-JP" altLang="en-US" sz="2600" dirty="0">
                <a:solidFill>
                  <a:schemeClr val="tx1"/>
                </a:solidFill>
              </a:rPr>
              <a:t>　　２．子宮内感染について</a:t>
            </a:r>
            <a:br>
              <a:rPr kumimoji="1" lang="en-US" altLang="ja-JP" sz="2600" dirty="0">
                <a:solidFill>
                  <a:schemeClr val="tx1"/>
                </a:solidFill>
              </a:rPr>
            </a:br>
            <a:br>
              <a:rPr kumimoji="1" lang="en-US" altLang="ja-JP" sz="2600" dirty="0">
                <a:solidFill>
                  <a:schemeClr val="tx1"/>
                </a:solidFill>
              </a:rPr>
            </a:br>
            <a:r>
              <a:rPr lang="en-US" altLang="ja-JP" sz="2600" dirty="0">
                <a:solidFill>
                  <a:schemeClr val="tx1"/>
                </a:solidFill>
              </a:rPr>
              <a:t>Ⅳ</a:t>
            </a:r>
            <a:r>
              <a:rPr kumimoji="1" lang="ja-JP" altLang="en-US" sz="2600" dirty="0">
                <a:solidFill>
                  <a:schemeClr val="tx1"/>
                </a:solidFill>
              </a:rPr>
              <a:t>．</a:t>
            </a:r>
            <a:r>
              <a:rPr lang="ja-JP" altLang="en-US" sz="2600" dirty="0">
                <a:solidFill>
                  <a:schemeClr val="tx1"/>
                </a:solidFill>
                <a:latin typeface="+mj-ea"/>
              </a:rPr>
              <a:t>産科医療の質の向上への取組みの動向</a:t>
            </a:r>
            <a:br>
              <a:rPr lang="en-US" altLang="ja-JP" sz="2600" dirty="0">
                <a:solidFill>
                  <a:schemeClr val="tx1"/>
                </a:solidFill>
                <a:latin typeface="+mj-ea"/>
              </a:rPr>
            </a:br>
            <a:br>
              <a:rPr lang="en-US" altLang="ja-JP" sz="2600" dirty="0">
                <a:solidFill>
                  <a:schemeClr val="tx1"/>
                </a:solidFill>
                <a:latin typeface="+mj-ea"/>
              </a:rPr>
            </a:br>
            <a:r>
              <a:rPr lang="en-US" altLang="ja-JP" sz="2600" dirty="0">
                <a:solidFill>
                  <a:schemeClr val="tx1"/>
                </a:solidFill>
                <a:latin typeface="+mj-ea"/>
              </a:rPr>
              <a:t>Ⅴ</a:t>
            </a:r>
            <a:r>
              <a:rPr lang="ja-JP" altLang="en-US" sz="2600" dirty="0">
                <a:solidFill>
                  <a:schemeClr val="tx1"/>
                </a:solidFill>
                <a:latin typeface="+mj-ea"/>
              </a:rPr>
              <a:t>．分析対象事例の概況</a:t>
            </a:r>
            <a:br>
              <a:rPr lang="en-US" altLang="ja-JP" sz="2600" dirty="0">
                <a:solidFill>
                  <a:schemeClr val="tx1"/>
                </a:solidFill>
                <a:latin typeface="+mj-ea"/>
              </a:rPr>
            </a:br>
            <a:br>
              <a:rPr lang="en-US" altLang="ja-JP" sz="2600" dirty="0">
                <a:solidFill>
                  <a:schemeClr val="tx1"/>
                </a:solidFill>
                <a:latin typeface="+mj-ea"/>
              </a:rPr>
            </a:br>
            <a:r>
              <a:rPr lang="en-US" altLang="ja-JP" sz="2600" dirty="0">
                <a:solidFill>
                  <a:schemeClr val="tx1"/>
                </a:solidFill>
                <a:latin typeface="+mj-ea"/>
              </a:rPr>
              <a:t>Ⅵ</a:t>
            </a:r>
            <a:r>
              <a:rPr lang="ja-JP" altLang="en-US" sz="2600" dirty="0">
                <a:solidFill>
                  <a:schemeClr val="tx1"/>
                </a:solidFill>
                <a:latin typeface="+mj-ea"/>
              </a:rPr>
              <a:t>．関係学会・団体等の動き</a:t>
            </a:r>
            <a:br>
              <a:rPr lang="en-US" altLang="ja-JP" sz="2600" dirty="0">
                <a:solidFill>
                  <a:schemeClr val="tx1"/>
                </a:solidFill>
                <a:latin typeface="+mj-ea"/>
              </a:rPr>
            </a:br>
            <a:br>
              <a:rPr lang="en-US" altLang="ja-JP" sz="2600" dirty="0">
                <a:solidFill>
                  <a:schemeClr val="tx1"/>
                </a:solidFill>
                <a:latin typeface="+mj-ea"/>
              </a:rPr>
            </a:br>
            <a:r>
              <a:rPr lang="en-US" altLang="ja-JP" sz="2600" dirty="0">
                <a:solidFill>
                  <a:schemeClr val="tx1"/>
                </a:solidFill>
                <a:latin typeface="+mj-ea"/>
              </a:rPr>
              <a:t>Ⅶ</a:t>
            </a:r>
            <a:r>
              <a:rPr lang="ja-JP" altLang="en-US" sz="2600" dirty="0">
                <a:solidFill>
                  <a:schemeClr val="tx1"/>
                </a:solidFill>
                <a:latin typeface="+mj-ea"/>
              </a:rPr>
              <a:t>．</a:t>
            </a:r>
            <a:r>
              <a:rPr lang="ja-JP" altLang="en-US" sz="2600" dirty="0">
                <a:latin typeface="+mj-ea"/>
              </a:rPr>
              <a:t>参考</a:t>
            </a:r>
            <a:endParaRPr kumimoji="1" lang="ja-JP" altLang="en-US" sz="2600" dirty="0"/>
          </a:p>
        </p:txBody>
      </p:sp>
      <p:sp>
        <p:nvSpPr>
          <p:cNvPr id="4" name="スライド番号プレースホルダー 3">
            <a:extLst>
              <a:ext uri="{FF2B5EF4-FFF2-40B4-BE49-F238E27FC236}">
                <a16:creationId xmlns:a16="http://schemas.microsoft.com/office/drawing/2014/main" id="{BEC42FF5-7F61-4393-A0C2-E63D9C41E18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1B280D3-1307-4EE1-A505-30AAC21C8D7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5" name="Rectangle 4">
            <a:extLst>
              <a:ext uri="{FF2B5EF4-FFF2-40B4-BE49-F238E27FC236}">
                <a16:creationId xmlns:a16="http://schemas.microsoft.com/office/drawing/2014/main" id="{81273220-451E-4591-B131-CFB507A5D181}"/>
              </a:ext>
            </a:extLst>
          </p:cNvPr>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目次</a:t>
            </a:r>
          </a:p>
        </p:txBody>
      </p:sp>
    </p:spTree>
    <p:extLst>
      <p:ext uri="{BB962C8B-B14F-4D97-AF65-F5344CB8AC3E}">
        <p14:creationId xmlns:p14="http://schemas.microsoft.com/office/powerpoint/2010/main" val="195465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4149" y="342975"/>
            <a:ext cx="5034527" cy="650725"/>
          </a:xfrm>
        </p:spPr>
        <p:txBody>
          <a:bodyPr/>
          <a:lstStyle/>
          <a:p>
            <a:pPr eaLnBrk="1" hangingPunct="1"/>
            <a:r>
              <a:rPr lang="ja-JP" altLang="en-US" dirty="0"/>
              <a:t>第</a:t>
            </a:r>
            <a:r>
              <a:rPr lang="en-US" altLang="ja-JP" dirty="0"/>
              <a:t>12</a:t>
            </a:r>
            <a:r>
              <a:rPr lang="ja-JP" altLang="en-US" dirty="0"/>
              <a:t>回報告書のテーマ</a:t>
            </a:r>
          </a:p>
        </p:txBody>
      </p:sp>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a:defRPr/>
            </a:pPr>
            <a:fld id="{930F64EC-FE0A-4460-B896-894E0E1B6F85}" type="slidenum">
              <a:rPr lang="ja-JP" altLang="en-US" smtClean="0"/>
              <a:pPr>
                <a:defRPr/>
              </a:pPr>
              <a:t>19</a:t>
            </a:fld>
            <a:endParaRPr lang="en-US" altLang="ja-JP" dirty="0"/>
          </a:p>
        </p:txBody>
      </p:sp>
      <p:sp>
        <p:nvSpPr>
          <p:cNvPr id="41988" name="AutoShape 3"/>
          <p:cNvSpPr>
            <a:spLocks noChangeArrowheads="1"/>
          </p:cNvSpPr>
          <p:nvPr/>
        </p:nvSpPr>
        <p:spPr bwMode="auto">
          <a:xfrm>
            <a:off x="461658" y="1580736"/>
            <a:ext cx="8943975" cy="1849057"/>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indent="180975" eaLnBrk="1" hangingPunct="1">
              <a:lnSpc>
                <a:spcPct val="80000"/>
              </a:lnSpc>
              <a:buNone/>
            </a:pPr>
            <a:r>
              <a:rPr lang="en-US" altLang="ja-JP" sz="4000" b="1" dirty="0">
                <a:latin typeface="HG丸ｺﾞｼｯｸM-PRO" panose="020F0600000000000000" pitchFamily="50" charset="-128"/>
                <a:ea typeface="HG丸ｺﾞｼｯｸM-PRO" panose="020F0600000000000000" pitchFamily="50" charset="-128"/>
              </a:rPr>
              <a:t>1</a:t>
            </a:r>
            <a:r>
              <a:rPr lang="ja-JP" altLang="en-US" sz="4000" b="1" dirty="0">
                <a:latin typeface="HG丸ｺﾞｼｯｸM-PRO" panose="020F0600000000000000" pitchFamily="50" charset="-128"/>
                <a:ea typeface="HG丸ｺﾞｼｯｸM-PRO" panose="020F0600000000000000" pitchFamily="50" charset="-128"/>
              </a:rPr>
              <a:t>．新生児蘇生について</a:t>
            </a:r>
            <a:endParaRPr lang="en-US" altLang="ja-JP" sz="4000" b="1" dirty="0">
              <a:latin typeface="HG丸ｺﾞｼｯｸM-PRO" panose="020F0600000000000000" pitchFamily="50" charset="-128"/>
              <a:ea typeface="HG丸ｺﾞｼｯｸM-PRO" panose="020F0600000000000000" pitchFamily="50" charset="-128"/>
            </a:endParaRPr>
          </a:p>
          <a:p>
            <a:pPr eaLnBrk="1" hangingPunct="1">
              <a:lnSpc>
                <a:spcPct val="80000"/>
              </a:lnSpc>
              <a:buNone/>
            </a:pPr>
            <a:endParaRPr lang="en-US" altLang="ja-JP" sz="1800" b="1" dirty="0">
              <a:latin typeface="HG丸ｺﾞｼｯｸM-PRO" panose="020F0600000000000000" pitchFamily="50" charset="-128"/>
              <a:ea typeface="HG丸ｺﾞｼｯｸM-PRO" panose="020F0600000000000000" pitchFamily="50" charset="-128"/>
            </a:endParaRPr>
          </a:p>
          <a:p>
            <a:pPr indent="361950" eaLnBrk="1" hangingPunct="1">
              <a:lnSpc>
                <a:spcPct val="80000"/>
              </a:lnSpc>
              <a:spcAft>
                <a:spcPts val="600"/>
              </a:spcAft>
              <a:buNone/>
            </a:pPr>
            <a:r>
              <a:rPr lang="en-US" altLang="ja-JP" sz="1800" b="1" dirty="0">
                <a:latin typeface="HG丸ｺﾞｼｯｸM-PRO" panose="020F0600000000000000" pitchFamily="50" charset="-128"/>
                <a:ea typeface="HG丸ｺﾞｼｯｸM-PRO" panose="020F0600000000000000" pitchFamily="50" charset="-128"/>
              </a:rPr>
              <a:t>1</a:t>
            </a:r>
            <a:r>
              <a:rPr lang="ja-JP" altLang="en-US" sz="1800" b="1" dirty="0">
                <a:latin typeface="HG丸ｺﾞｼｯｸM-PRO" panose="020F0600000000000000" pitchFamily="50" charset="-128"/>
                <a:ea typeface="HG丸ｺﾞｼｯｸM-PRO" panose="020F0600000000000000" pitchFamily="50" charset="-128"/>
              </a:rPr>
              <a:t>）分析対象の出生後─新生児蘇生処置について</a:t>
            </a:r>
            <a:endParaRPr lang="en-US" altLang="ja-JP" sz="1800" b="1" dirty="0">
              <a:latin typeface="HG丸ｺﾞｼｯｸM-PRO" panose="020F0600000000000000" pitchFamily="50" charset="-128"/>
              <a:ea typeface="HG丸ｺﾞｼｯｸM-PRO" panose="020F0600000000000000" pitchFamily="50" charset="-128"/>
            </a:endParaRPr>
          </a:p>
          <a:p>
            <a:pPr indent="361950" eaLnBrk="1" hangingPunct="1">
              <a:lnSpc>
                <a:spcPct val="80000"/>
              </a:lnSpc>
              <a:spcAft>
                <a:spcPts val="600"/>
              </a:spcAft>
              <a:buNone/>
            </a:pPr>
            <a:r>
              <a:rPr lang="en-US" altLang="ja-JP" sz="1800" b="1" dirty="0">
                <a:latin typeface="HG丸ｺﾞｼｯｸM-PRO" panose="020F0600000000000000" pitchFamily="50" charset="-128"/>
                <a:ea typeface="HG丸ｺﾞｼｯｸM-PRO" panose="020F0600000000000000" pitchFamily="50" charset="-128"/>
              </a:rPr>
              <a:t>2</a:t>
            </a:r>
            <a:r>
              <a:rPr lang="ja-JP" altLang="en-US" sz="1800" b="1" dirty="0">
                <a:latin typeface="HG丸ｺﾞｼｯｸM-PRO" panose="020F0600000000000000" pitchFamily="50" charset="-128"/>
                <a:ea typeface="HG丸ｺﾞｼｯｸM-PRO" panose="020F0600000000000000" pitchFamily="50" charset="-128"/>
              </a:rPr>
              <a:t>）分析対象の出生前─妊娠・分娩管理について</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7" name="AutoShape 3">
            <a:extLst>
              <a:ext uri="{FF2B5EF4-FFF2-40B4-BE49-F238E27FC236}">
                <a16:creationId xmlns:a16="http://schemas.microsoft.com/office/drawing/2014/main" id="{4AB3EC72-F6EB-489E-B985-C4DB281ED29E}"/>
              </a:ext>
            </a:extLst>
          </p:cNvPr>
          <p:cNvSpPr>
            <a:spLocks noChangeArrowheads="1"/>
          </p:cNvSpPr>
          <p:nvPr/>
        </p:nvSpPr>
        <p:spPr bwMode="auto">
          <a:xfrm>
            <a:off x="461657" y="3863454"/>
            <a:ext cx="8943975" cy="1849057"/>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indent="180975" eaLnBrk="1" hangingPunct="1">
              <a:lnSpc>
                <a:spcPct val="80000"/>
              </a:lnSpc>
              <a:buNone/>
            </a:pPr>
            <a:r>
              <a:rPr lang="en-US" altLang="ja-JP" sz="4000" b="1" dirty="0">
                <a:latin typeface="HG丸ｺﾞｼｯｸM-PRO" panose="020F0600000000000000" pitchFamily="50" charset="-128"/>
                <a:ea typeface="HG丸ｺﾞｼｯｸM-PRO" panose="020F0600000000000000" pitchFamily="50" charset="-128"/>
              </a:rPr>
              <a:t>2</a:t>
            </a:r>
            <a:r>
              <a:rPr lang="ja-JP" altLang="en-US" sz="4000" b="1" dirty="0">
                <a:latin typeface="HG丸ｺﾞｼｯｸM-PRO" panose="020F0600000000000000" pitchFamily="50" charset="-128"/>
                <a:ea typeface="HG丸ｺﾞｼｯｸM-PRO" panose="020F0600000000000000" pitchFamily="50" charset="-128"/>
              </a:rPr>
              <a:t>．子宮内感染について</a:t>
            </a:r>
            <a:endParaRPr lang="en-US" altLang="ja-JP" sz="4000" b="1" dirty="0">
              <a:latin typeface="HG丸ｺﾞｼｯｸM-PRO" panose="020F0600000000000000" pitchFamily="50" charset="-128"/>
              <a:ea typeface="HG丸ｺﾞｼｯｸM-PRO" panose="020F0600000000000000" pitchFamily="50" charset="-128"/>
            </a:endParaRPr>
          </a:p>
          <a:p>
            <a:pPr eaLnBrk="1" hangingPunct="1">
              <a:lnSpc>
                <a:spcPct val="80000"/>
              </a:lnSpc>
              <a:buNone/>
            </a:pPr>
            <a:endParaRPr lang="en-US" altLang="ja-JP" sz="1800" b="1" dirty="0">
              <a:latin typeface="HG丸ｺﾞｼｯｸM-PRO" panose="020F0600000000000000" pitchFamily="50" charset="-128"/>
              <a:ea typeface="HG丸ｺﾞｼｯｸM-PRO" panose="020F0600000000000000" pitchFamily="50" charset="-128"/>
            </a:endParaRPr>
          </a:p>
          <a:p>
            <a:pPr indent="361950" eaLnBrk="1" hangingPunct="1">
              <a:lnSpc>
                <a:spcPct val="80000"/>
              </a:lnSpc>
              <a:spcAft>
                <a:spcPts val="600"/>
              </a:spcAft>
              <a:buNone/>
            </a:pPr>
            <a:r>
              <a:rPr lang="en-US" altLang="ja-JP" sz="1800" b="1" dirty="0">
                <a:latin typeface="HG丸ｺﾞｼｯｸM-PRO" panose="020F0600000000000000" pitchFamily="50" charset="-128"/>
                <a:ea typeface="HG丸ｺﾞｼｯｸM-PRO" panose="020F0600000000000000" pitchFamily="50" charset="-128"/>
              </a:rPr>
              <a:t>1</a:t>
            </a:r>
            <a:r>
              <a:rPr lang="ja-JP" altLang="en-US" sz="1800" b="1" dirty="0">
                <a:latin typeface="HG丸ｺﾞｼｯｸM-PRO" panose="020F0600000000000000" pitchFamily="50" charset="-128"/>
                <a:ea typeface="HG丸ｺﾞｼｯｸM-PRO" panose="020F0600000000000000" pitchFamily="50" charset="-128"/>
              </a:rPr>
              <a:t>）子宮内感染を発症したと考えられる事例について</a:t>
            </a:r>
            <a:endParaRPr lang="en-US" altLang="ja-JP" sz="1800" b="1" dirty="0">
              <a:latin typeface="HG丸ｺﾞｼｯｸM-PRO" panose="020F0600000000000000" pitchFamily="50" charset="-128"/>
              <a:ea typeface="HG丸ｺﾞｼｯｸM-PRO" panose="020F0600000000000000" pitchFamily="50" charset="-128"/>
            </a:endParaRPr>
          </a:p>
          <a:p>
            <a:pPr indent="361950" eaLnBrk="1" hangingPunct="1">
              <a:lnSpc>
                <a:spcPct val="80000"/>
              </a:lnSpc>
              <a:spcAft>
                <a:spcPts val="600"/>
              </a:spcAft>
              <a:buNone/>
            </a:pPr>
            <a:r>
              <a:rPr lang="en-US" altLang="ja-JP" sz="1800" b="1" dirty="0">
                <a:latin typeface="HG丸ｺﾞｼｯｸM-PRO" panose="020F0600000000000000" pitchFamily="50" charset="-128"/>
                <a:ea typeface="HG丸ｺﾞｼｯｸM-PRO" panose="020F0600000000000000" pitchFamily="50" charset="-128"/>
              </a:rPr>
              <a:t>2</a:t>
            </a:r>
            <a:r>
              <a:rPr lang="ja-JP" altLang="en-US" sz="1800" b="1" dirty="0">
                <a:latin typeface="HG丸ｺﾞｼｯｸM-PRO" panose="020F0600000000000000" pitchFamily="50" charset="-128"/>
                <a:ea typeface="HG丸ｺﾞｼｯｸM-PRO" panose="020F0600000000000000" pitchFamily="50" charset="-128"/>
              </a:rPr>
              <a:t>）胎盤病理組織学検査において臍帯炎と診断された事例について</a:t>
            </a:r>
            <a:endParaRPr lang="en-US" altLang="ja-JP" sz="1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054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a:defRPr/>
            </a:pPr>
            <a:fld id="{930F64EC-FE0A-4460-B896-894E0E1B6F85}" type="slidenum">
              <a:rPr lang="ja-JP" altLang="en-US" smtClean="0"/>
              <a:pPr>
                <a:defRPr/>
              </a:pPr>
              <a:t>20</a:t>
            </a:fld>
            <a:endParaRPr lang="en-US" altLang="ja-JP" dirty="0"/>
          </a:p>
        </p:txBody>
      </p:sp>
      <p:sp>
        <p:nvSpPr>
          <p:cNvPr id="8" name="Rectangle 2">
            <a:extLst>
              <a:ext uri="{FF2B5EF4-FFF2-40B4-BE49-F238E27FC236}">
                <a16:creationId xmlns:a16="http://schemas.microsoft.com/office/drawing/2014/main" id="{6EE43A39-E12E-461C-93CA-A88F0802EC7E}"/>
              </a:ext>
            </a:extLst>
          </p:cNvPr>
          <p:cNvSpPr>
            <a:spLocks noGrp="1" noChangeArrowheads="1"/>
          </p:cNvSpPr>
          <p:nvPr/>
        </p:nvSpPr>
        <p:spPr bwMode="hidden">
          <a:xfrm>
            <a:off x="0" y="2025650"/>
            <a:ext cx="9577388" cy="28082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hangingPunct="1">
              <a:buNone/>
            </a:pPr>
            <a:r>
              <a:rPr lang="ja-JP" altLang="en-US" sz="4800" dirty="0">
                <a:latin typeface="+mj-ea"/>
                <a:ea typeface="+mj-ea"/>
              </a:rPr>
              <a:t>１．</a:t>
            </a:r>
            <a:r>
              <a:rPr lang="ja-JP" altLang="en-US" sz="4800" dirty="0">
                <a:ea typeface="HG丸ｺﾞｼｯｸM-PRO" panose="020F0600000000000000" pitchFamily="50" charset="-128"/>
              </a:rPr>
              <a:t>新生児蘇生について</a:t>
            </a:r>
            <a:endParaRPr lang="en-US" altLang="ja-JP" sz="4800" dirty="0">
              <a:ea typeface="HG丸ｺﾞｼｯｸM-PRO" panose="020F0600000000000000" pitchFamily="50" charset="-128"/>
            </a:endParaRPr>
          </a:p>
        </p:txBody>
      </p:sp>
      <p:sp>
        <p:nvSpPr>
          <p:cNvPr id="4" name="Rectangle 2">
            <a:extLst>
              <a:ext uri="{FF2B5EF4-FFF2-40B4-BE49-F238E27FC236}">
                <a16:creationId xmlns:a16="http://schemas.microsoft.com/office/drawing/2014/main" id="{282CE7E5-8B9F-4E98-B7D3-269D9A84C073}"/>
              </a:ext>
            </a:extLst>
          </p:cNvPr>
          <p:cNvSpPr txBox="1">
            <a:spLocks noChangeArrowheads="1"/>
          </p:cNvSpPr>
          <p:nvPr/>
        </p:nvSpPr>
        <p:spPr bwMode="auto">
          <a:xfrm>
            <a:off x="3426445" y="5066903"/>
            <a:ext cx="6150943"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FontTx/>
              <a:buNone/>
            </a:pPr>
            <a:r>
              <a:rPr lang="ja-JP" altLang="en-US" sz="1800" dirty="0">
                <a:latin typeface="+mj-ea"/>
                <a:ea typeface="+mj-ea"/>
              </a:rPr>
              <a:t>報告書</a:t>
            </a:r>
            <a:r>
              <a:rPr lang="en-US" altLang="ja-JP" sz="1800" dirty="0">
                <a:latin typeface="+mj-ea"/>
                <a:ea typeface="+mj-ea"/>
              </a:rPr>
              <a:t>23</a:t>
            </a:r>
            <a:r>
              <a:rPr lang="ja-JP" altLang="en-US" sz="1800" dirty="0">
                <a:latin typeface="+mj-ea"/>
                <a:ea typeface="+mj-ea"/>
              </a:rPr>
              <a:t>～</a:t>
            </a:r>
            <a:r>
              <a:rPr lang="en-US" altLang="ja-JP" sz="1800" dirty="0">
                <a:latin typeface="+mj-ea"/>
                <a:ea typeface="+mj-ea"/>
              </a:rPr>
              <a:t>61</a:t>
            </a:r>
            <a:r>
              <a:rPr lang="ja-JP" altLang="en-US" sz="1800" dirty="0">
                <a:latin typeface="+mj-ea"/>
                <a:ea typeface="+mj-ea"/>
              </a:rPr>
              <a:t>ページ「</a:t>
            </a:r>
            <a:r>
              <a:rPr lang="en-US" altLang="ja-JP" sz="1800" dirty="0">
                <a:latin typeface="+mj-ea"/>
                <a:ea typeface="+mj-ea"/>
              </a:rPr>
              <a:t>Ⅳ</a:t>
            </a:r>
            <a:r>
              <a:rPr lang="ja-JP" altLang="en-US" sz="1800" dirty="0">
                <a:latin typeface="+mj-ea"/>
                <a:ea typeface="+mj-ea"/>
              </a:rPr>
              <a:t>．新生児蘇生について」より</a:t>
            </a:r>
          </a:p>
        </p:txBody>
      </p:sp>
    </p:spTree>
    <p:extLst>
      <p:ext uri="{BB962C8B-B14F-4D97-AF65-F5344CB8AC3E}">
        <p14:creationId xmlns:p14="http://schemas.microsoft.com/office/powerpoint/2010/main" val="159994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6" y="342975"/>
            <a:ext cx="2040117" cy="650725"/>
          </a:xfrm>
        </p:spPr>
        <p:txBody>
          <a:bodyPr/>
          <a:lstStyle/>
          <a:p>
            <a:pPr eaLnBrk="1" hangingPunct="1"/>
            <a:r>
              <a:rPr lang="ja-JP" altLang="en-US" dirty="0"/>
              <a:t>はじめに</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21</a:t>
            </a:fld>
            <a:endParaRPr lang="en-US" altLang="ja-JP" dirty="0"/>
          </a:p>
        </p:txBody>
      </p:sp>
      <p:sp>
        <p:nvSpPr>
          <p:cNvPr id="44036" name="AutoShape 3"/>
          <p:cNvSpPr>
            <a:spLocks noChangeArrowheads="1"/>
          </p:cNvSpPr>
          <p:nvPr/>
        </p:nvSpPr>
        <p:spPr bwMode="auto">
          <a:xfrm>
            <a:off x="345281" y="1413570"/>
            <a:ext cx="9213850" cy="4917901"/>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近年、産科管理の向上により、ハイリスク分娩は地域の周産期母子医療センターで管理・分娩する体制が整備されてきた。</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一方で、すべてのハイリスク児の出生前予測は不可能であり、また順調な妊娠・分娩経過であった場合でも、出生時に新生児蘇生処置を要することもまれではない。</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新生児蘇生については、これまで、第</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回、第</a:t>
            </a:r>
            <a:r>
              <a:rPr lang="en-US" altLang="ja-JP" sz="2200" dirty="0">
                <a:latin typeface="HG丸ｺﾞｼｯｸM-PRO" panose="020F0600000000000000" pitchFamily="50" charset="-128"/>
                <a:ea typeface="HG丸ｺﾞｼｯｸM-PRO" panose="020F0600000000000000" pitchFamily="50" charset="-128"/>
              </a:rPr>
              <a:t>3</a:t>
            </a:r>
            <a:r>
              <a:rPr lang="ja-JP" altLang="en-US" sz="2200" dirty="0">
                <a:latin typeface="HG丸ｺﾞｼｯｸM-PRO" panose="020F0600000000000000" pitchFamily="50" charset="-128"/>
                <a:ea typeface="HG丸ｺﾞｼｯｸM-PRO" panose="020F0600000000000000" pitchFamily="50" charset="-128"/>
              </a:rPr>
              <a:t>回、第</a:t>
            </a:r>
            <a:r>
              <a:rPr lang="en-US" altLang="ja-JP" sz="2200" dirty="0">
                <a:latin typeface="HG丸ｺﾞｼｯｸM-PRO" panose="020F0600000000000000" pitchFamily="50" charset="-128"/>
                <a:ea typeface="HG丸ｺﾞｼｯｸM-PRO" panose="020F0600000000000000" pitchFamily="50" charset="-128"/>
              </a:rPr>
              <a:t>5</a:t>
            </a:r>
            <a:r>
              <a:rPr lang="ja-JP" altLang="en-US" sz="2200" dirty="0">
                <a:latin typeface="HG丸ｺﾞｼｯｸM-PRO" panose="020F0600000000000000" pitchFamily="50" charset="-128"/>
                <a:ea typeface="HG丸ｺﾞｼｯｸM-PRO" panose="020F0600000000000000" pitchFamily="50" charset="-128"/>
              </a:rPr>
              <a:t>回の再発防止報告書のテーマに沿った分析で取り上げてきた。今回、第</a:t>
            </a:r>
            <a:r>
              <a:rPr lang="en-US" altLang="ja-JP" sz="2200" dirty="0">
                <a:latin typeface="HG丸ｺﾞｼｯｸM-PRO" panose="020F0600000000000000" pitchFamily="50" charset="-128"/>
                <a:ea typeface="HG丸ｺﾞｼｯｸM-PRO" panose="020F0600000000000000" pitchFamily="50" charset="-128"/>
              </a:rPr>
              <a:t>5</a:t>
            </a:r>
            <a:r>
              <a:rPr lang="ja-JP" altLang="en-US" sz="2200" dirty="0">
                <a:latin typeface="HG丸ｺﾞｼｯｸM-PRO" panose="020F0600000000000000" pitchFamily="50" charset="-128"/>
                <a:ea typeface="HG丸ｺﾞｼｯｸM-PRO" panose="020F0600000000000000" pitchFamily="50" charset="-128"/>
              </a:rPr>
              <a:t>回で取り上げてから</a:t>
            </a:r>
            <a:r>
              <a:rPr lang="en-US" altLang="ja-JP" sz="2200" dirty="0">
                <a:latin typeface="HG丸ｺﾞｼｯｸM-PRO" panose="020F0600000000000000" pitchFamily="50" charset="-128"/>
                <a:ea typeface="HG丸ｺﾞｼｯｸM-PRO" panose="020F0600000000000000" pitchFamily="50" charset="-128"/>
              </a:rPr>
              <a:t>7</a:t>
            </a:r>
            <a:r>
              <a:rPr lang="ja-JP" altLang="en-US" sz="2200" dirty="0">
                <a:latin typeface="HG丸ｺﾞｼｯｸM-PRO" panose="020F0600000000000000" pitchFamily="50" charset="-128"/>
                <a:ea typeface="HG丸ｺﾞｼｯｸM-PRO" panose="020F0600000000000000" pitchFamily="50" charset="-128"/>
              </a:rPr>
              <a:t>年が経過し分析対象事例数が増え、動向の確認やより詳細な分析が可能となったことから、改めて新生児蘇生処置が実施された事例を概観し分析することは、産科医療の質の向上を図るために重要であると考えテーマとして取り上げる。</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7614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39838" y="213549"/>
            <a:ext cx="5212460" cy="743058"/>
          </a:xfrm>
        </p:spPr>
        <p:txBody>
          <a:bodyPr/>
          <a:lstStyle/>
          <a:p>
            <a:pPr algn="l" eaLnBrk="1" hangingPunct="1"/>
            <a:r>
              <a:rPr lang="en-US" altLang="ja-JP" sz="1800" dirty="0"/>
              <a:t>1</a:t>
            </a:r>
            <a:r>
              <a:rPr lang="ja-JP" altLang="en-US" sz="1800" dirty="0"/>
              <a:t>）分析対象の出生後─新生児蘇生処置について</a:t>
            </a:r>
            <a:br>
              <a:rPr lang="en-US" altLang="ja-JP" sz="2400" dirty="0"/>
            </a:br>
            <a:r>
              <a:rPr lang="ja-JP" altLang="en-US" sz="2400" dirty="0"/>
              <a:t>分析対象</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22</a:t>
            </a:fld>
            <a:endParaRPr lang="en-US" altLang="ja-JP" dirty="0"/>
          </a:p>
        </p:txBody>
      </p:sp>
      <p:sp>
        <p:nvSpPr>
          <p:cNvPr id="44036" name="AutoShape 3"/>
          <p:cNvSpPr>
            <a:spLocks noChangeArrowheads="1"/>
          </p:cNvSpPr>
          <p:nvPr/>
        </p:nvSpPr>
        <p:spPr bwMode="auto">
          <a:xfrm>
            <a:off x="199679" y="1125538"/>
            <a:ext cx="9505056" cy="5610240"/>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pic>
        <p:nvPicPr>
          <p:cNvPr id="7" name="図 6" descr="ダイアグラム&#10;&#10;自動的に生成された説明">
            <a:extLst>
              <a:ext uri="{FF2B5EF4-FFF2-40B4-BE49-F238E27FC236}">
                <a16:creationId xmlns:a16="http://schemas.microsoft.com/office/drawing/2014/main" id="{368E8D63-8CD9-4CAA-B5E7-EA600459932B}"/>
              </a:ext>
            </a:extLst>
          </p:cNvPr>
          <p:cNvPicPr>
            <a:picLocks noChangeAspect="1"/>
          </p:cNvPicPr>
          <p:nvPr/>
        </p:nvPicPr>
        <p:blipFill rotWithShape="1">
          <a:blip r:embed="rId3">
            <a:extLst>
              <a:ext uri="{28A0092B-C50C-407E-A947-70E740481C1C}">
                <a14:useLocalDpi xmlns:a14="http://schemas.microsoft.com/office/drawing/2010/main" val="0"/>
              </a:ext>
            </a:extLst>
          </a:blip>
          <a:srcRect l="12886" t="11160" r="24703" b="47899"/>
          <a:stretch/>
        </p:blipFill>
        <p:spPr>
          <a:xfrm>
            <a:off x="4083099" y="1478026"/>
            <a:ext cx="5367177" cy="4978974"/>
          </a:xfrm>
          <a:prstGeom prst="rect">
            <a:avLst/>
          </a:prstGeom>
        </p:spPr>
      </p:pic>
      <p:sp>
        <p:nvSpPr>
          <p:cNvPr id="3" name="テキスト ボックス 2">
            <a:extLst>
              <a:ext uri="{FF2B5EF4-FFF2-40B4-BE49-F238E27FC236}">
                <a16:creationId xmlns:a16="http://schemas.microsoft.com/office/drawing/2014/main" id="{00E59F29-1C23-48E9-87BB-E84E576DDCBF}"/>
              </a:ext>
            </a:extLst>
          </p:cNvPr>
          <p:cNvSpPr txBox="1"/>
          <p:nvPr/>
        </p:nvSpPr>
        <p:spPr>
          <a:xfrm>
            <a:off x="344485" y="1330167"/>
            <a:ext cx="3703460" cy="5170646"/>
          </a:xfrm>
          <a:prstGeom prst="rect">
            <a:avLst/>
          </a:prstGeom>
          <a:noFill/>
        </p:spPr>
        <p:txBody>
          <a:bodyPr wrap="square" rtlCol="0">
            <a:spAutoFit/>
          </a:bodyPr>
          <a:lstStyle/>
          <a:p>
            <a:pPr marL="180975" indent="-180975">
              <a:spcAft>
                <a:spcPts val="1200"/>
              </a:spcAft>
            </a:pPr>
            <a:r>
              <a:rPr kumimoji="1" lang="ja-JP" altLang="en-US" sz="2000" dirty="0"/>
              <a:t>○</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回報告書で本テーマを取り上げた以降に医療機関で新生児蘇生処置が実施された事例の特徴的な傾向を分析するため、</a:t>
            </a:r>
            <a:r>
              <a:rPr lang="en-US" altLang="ja-JP" sz="2000" dirty="0">
                <a:latin typeface="HG丸ｺﾞｼｯｸM-PRO" panose="020F0600000000000000" pitchFamily="50" charset="-128"/>
                <a:ea typeface="HG丸ｺﾞｼｯｸM-PRO" panose="020F0600000000000000" pitchFamily="50" charset="-128"/>
              </a:rPr>
              <a:t>2020</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月末までに原因分析報告書を児・保護者および分娩機関に送付した</a:t>
            </a:r>
            <a:r>
              <a:rPr lang="en-US" altLang="ja-JP" sz="2000" dirty="0">
                <a:latin typeface="HG丸ｺﾞｼｯｸM-PRO" panose="020F0600000000000000" pitchFamily="50" charset="-128"/>
                <a:ea typeface="HG丸ｺﾞｼｯｸM-PRO" panose="020F0600000000000000" pitchFamily="50" charset="-128"/>
              </a:rPr>
              <a:t>2,792</a:t>
            </a:r>
            <a:r>
              <a:rPr lang="ja-JP" altLang="en-US" sz="2000" dirty="0">
                <a:latin typeface="HG丸ｺﾞｼｯｸM-PRO" panose="020F0600000000000000" pitchFamily="50" charset="-128"/>
                <a:ea typeface="HG丸ｺﾞｼｯｸM-PRO" panose="020F0600000000000000" pitchFamily="50" charset="-128"/>
              </a:rPr>
              <a:t>件のうち、</a:t>
            </a:r>
            <a:r>
              <a:rPr lang="en-US" altLang="ja-JP" sz="2000" dirty="0">
                <a:latin typeface="HG丸ｺﾞｼｯｸM-PRO" panose="020F0600000000000000" pitchFamily="50" charset="-128"/>
                <a:ea typeface="HG丸ｺﾞｼｯｸM-PRO" panose="020F0600000000000000" pitchFamily="50" charset="-128"/>
              </a:rPr>
              <a:t>2016</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月以降に出生し、生後</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分未満の新生児蘇生処置の有無が明らかな事例</a:t>
            </a:r>
            <a:r>
              <a:rPr lang="en-US" altLang="ja-JP" sz="2000" dirty="0">
                <a:latin typeface="HG丸ｺﾞｼｯｸM-PRO" panose="020F0600000000000000" pitchFamily="50" charset="-128"/>
                <a:ea typeface="HG丸ｺﾞｼｯｸM-PRO" panose="020F0600000000000000" pitchFamily="50" charset="-128"/>
              </a:rPr>
              <a:t>282</a:t>
            </a:r>
            <a:r>
              <a:rPr lang="ja-JP" altLang="en-US" sz="2000" dirty="0">
                <a:latin typeface="HG丸ｺﾞｼｯｸM-PRO" panose="020F0600000000000000" pitchFamily="50" charset="-128"/>
                <a:ea typeface="HG丸ｺﾞｼｯｸM-PRO" panose="020F0600000000000000" pitchFamily="50" charset="-128"/>
              </a:rPr>
              <a:t>件を分析対象とした。</a:t>
            </a:r>
            <a:endParaRPr lang="en-US" altLang="ja-JP" sz="2000" dirty="0">
              <a:latin typeface="HG丸ｺﾞｼｯｸM-PRO" panose="020F0600000000000000" pitchFamily="50" charset="-128"/>
              <a:ea typeface="HG丸ｺﾞｼｯｸM-PRO" panose="020F0600000000000000" pitchFamily="50" charset="-128"/>
            </a:endParaRPr>
          </a:p>
          <a:p>
            <a:pPr marL="180975" indent="-180975"/>
            <a:r>
              <a:rPr lang="ja-JP" altLang="en-US" sz="2000" dirty="0">
                <a:latin typeface="HG丸ｺﾞｼｯｸM-PRO" panose="020F0600000000000000" pitchFamily="50" charset="-128"/>
                <a:ea typeface="HG丸ｺﾞｼｯｸM-PRO" panose="020F0600000000000000" pitchFamily="50" charset="-128"/>
              </a:rPr>
              <a:t>○なお、分娩機関以外で分娩となった事例や新生児蘇生処置の有無が不明の事例等は分析対象から除外した。</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7196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23</a:t>
            </a:fld>
            <a:endParaRPr lang="en-US" altLang="ja-JP" dirty="0"/>
          </a:p>
        </p:txBody>
      </p:sp>
      <p:sp>
        <p:nvSpPr>
          <p:cNvPr id="44036" name="AutoShape 3"/>
          <p:cNvSpPr>
            <a:spLocks noChangeArrowheads="1"/>
          </p:cNvSpPr>
          <p:nvPr/>
        </p:nvSpPr>
        <p:spPr bwMode="auto">
          <a:xfrm>
            <a:off x="345281" y="1413569"/>
            <a:ext cx="9213850" cy="5087243"/>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分析対象</a:t>
            </a:r>
            <a:r>
              <a:rPr lang="en-US" altLang="ja-JP" sz="2200" dirty="0">
                <a:solidFill>
                  <a:srgbClr val="000000"/>
                </a:solidFill>
                <a:latin typeface="HG丸ｺﾞｼｯｸM-PRO"/>
                <a:ea typeface="HG丸ｺﾞｼｯｸM-PRO"/>
              </a:rPr>
              <a:t>282</a:t>
            </a:r>
            <a:r>
              <a:rPr lang="ja-JP" altLang="en-US" sz="2200" dirty="0">
                <a:solidFill>
                  <a:srgbClr val="000000"/>
                </a:solidFill>
                <a:latin typeface="HG丸ｺﾞｼｯｸM-PRO"/>
                <a:ea typeface="HG丸ｺﾞｼｯｸM-PRO"/>
              </a:rPr>
              <a:t>件にみられた新生児蘇生の概況について集計した（表</a:t>
            </a:r>
            <a:r>
              <a:rPr lang="en-US" altLang="ja-JP" sz="2200" dirty="0">
                <a:solidFill>
                  <a:srgbClr val="000000"/>
                </a:solidFill>
                <a:latin typeface="HG丸ｺﾞｼｯｸM-PRO"/>
                <a:ea typeface="HG丸ｺﾞｼｯｸM-PRO"/>
              </a:rPr>
              <a:t>3―Ⅳ―1</a:t>
            </a:r>
            <a:r>
              <a:rPr lang="ja-JP" altLang="en-US" sz="2200" dirty="0">
                <a:solidFill>
                  <a:srgbClr val="000000"/>
                </a:solidFill>
                <a:latin typeface="HG丸ｺﾞｼｯｸM-PRO"/>
                <a:ea typeface="HG丸ｺﾞｼｯｸM-PRO"/>
              </a:rPr>
              <a:t>）。</a:t>
            </a: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生後</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分のアプガースコアが</a:t>
            </a:r>
            <a:r>
              <a:rPr lang="en-US" altLang="ja-JP" sz="2200" dirty="0">
                <a:solidFill>
                  <a:srgbClr val="000000"/>
                </a:solidFill>
                <a:latin typeface="HG丸ｺﾞｼｯｸM-PRO"/>
                <a:ea typeface="HG丸ｺﾞｼｯｸM-PRO"/>
              </a:rPr>
              <a:t>0</a:t>
            </a:r>
            <a:r>
              <a:rPr lang="ja-JP" altLang="en-US" sz="2200" dirty="0">
                <a:solidFill>
                  <a:srgbClr val="000000"/>
                </a:solidFill>
                <a:latin typeface="HG丸ｺﾞｼｯｸM-PRO"/>
                <a:ea typeface="HG丸ｺﾞｼｯｸM-PRO"/>
              </a:rPr>
              <a:t>～</a:t>
            </a:r>
            <a:r>
              <a:rPr lang="en-US" altLang="ja-JP" sz="2200" dirty="0">
                <a:solidFill>
                  <a:srgbClr val="000000"/>
                </a:solidFill>
                <a:latin typeface="HG丸ｺﾞｼｯｸM-PRO"/>
                <a:ea typeface="HG丸ｺﾞｼｯｸM-PRO"/>
              </a:rPr>
              <a:t>4</a:t>
            </a:r>
            <a:r>
              <a:rPr lang="ja-JP" altLang="en-US" sz="2200" dirty="0">
                <a:solidFill>
                  <a:srgbClr val="000000"/>
                </a:solidFill>
                <a:latin typeface="HG丸ｺﾞｼｯｸM-PRO"/>
                <a:ea typeface="HG丸ｺﾞｼｯｸM-PRO"/>
              </a:rPr>
              <a:t>点の事例は新生児仮死の重症度がより高いと考え、生後</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分未満に新生児蘇生処置ありの事例</a:t>
            </a:r>
            <a:r>
              <a:rPr lang="en-US" altLang="ja-JP" sz="2200" dirty="0">
                <a:solidFill>
                  <a:srgbClr val="000000"/>
                </a:solidFill>
                <a:latin typeface="HG丸ｺﾞｼｯｸM-PRO"/>
                <a:ea typeface="HG丸ｺﾞｼｯｸM-PRO"/>
              </a:rPr>
              <a:t>240</a:t>
            </a:r>
            <a:r>
              <a:rPr lang="ja-JP" altLang="en-US" sz="2200" dirty="0">
                <a:solidFill>
                  <a:srgbClr val="000000"/>
                </a:solidFill>
                <a:latin typeface="HG丸ｺﾞｼｯｸM-PRO"/>
                <a:ea typeface="HG丸ｺﾞｼｯｸM-PRO"/>
              </a:rPr>
              <a:t>件については、生後</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分のアプガースコアが</a:t>
            </a:r>
            <a:r>
              <a:rPr lang="en-US" altLang="ja-JP" sz="2200" dirty="0">
                <a:solidFill>
                  <a:srgbClr val="000000"/>
                </a:solidFill>
                <a:latin typeface="HG丸ｺﾞｼｯｸM-PRO"/>
                <a:ea typeface="HG丸ｺﾞｼｯｸM-PRO"/>
              </a:rPr>
              <a:t>0</a:t>
            </a:r>
            <a:r>
              <a:rPr lang="ja-JP" altLang="en-US" sz="2200" dirty="0">
                <a:solidFill>
                  <a:srgbClr val="000000"/>
                </a:solidFill>
                <a:latin typeface="HG丸ｺﾞｼｯｸM-PRO"/>
                <a:ea typeface="HG丸ｺﾞｼｯｸM-PRO"/>
              </a:rPr>
              <a:t>～</a:t>
            </a:r>
            <a:r>
              <a:rPr lang="en-US" altLang="ja-JP" sz="2200" dirty="0">
                <a:solidFill>
                  <a:srgbClr val="000000"/>
                </a:solidFill>
                <a:latin typeface="HG丸ｺﾞｼｯｸM-PRO"/>
                <a:ea typeface="HG丸ｺﾞｼｯｸM-PRO"/>
              </a:rPr>
              <a:t>4</a:t>
            </a:r>
            <a:r>
              <a:rPr lang="ja-JP" altLang="en-US" sz="2200" dirty="0">
                <a:solidFill>
                  <a:srgbClr val="000000"/>
                </a:solidFill>
                <a:latin typeface="HG丸ｺﾞｼｯｸM-PRO"/>
                <a:ea typeface="HG丸ｺﾞｼｯｸM-PRO"/>
              </a:rPr>
              <a:t>点の事例</a:t>
            </a:r>
            <a:r>
              <a:rPr lang="en-US" altLang="ja-JP" sz="2200" dirty="0">
                <a:solidFill>
                  <a:srgbClr val="000000"/>
                </a:solidFill>
                <a:latin typeface="HG丸ｺﾞｼｯｸM-PRO"/>
                <a:ea typeface="HG丸ｺﾞｼｯｸM-PRO"/>
              </a:rPr>
              <a:t>195</a:t>
            </a:r>
            <a:r>
              <a:rPr lang="ja-JP" altLang="en-US" sz="2200" dirty="0">
                <a:solidFill>
                  <a:srgbClr val="000000"/>
                </a:solidFill>
                <a:latin typeface="HG丸ｺﾞｼｯｸM-PRO"/>
                <a:ea typeface="HG丸ｺﾞｼｯｸM-PRO"/>
              </a:rPr>
              <a:t>件と</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a:t>
            </a:r>
            <a:r>
              <a:rPr lang="en-US" altLang="ja-JP" sz="2200" dirty="0">
                <a:solidFill>
                  <a:srgbClr val="000000"/>
                </a:solidFill>
                <a:latin typeface="HG丸ｺﾞｼｯｸM-PRO"/>
                <a:ea typeface="HG丸ｺﾞｼｯｸM-PRO"/>
              </a:rPr>
              <a:t>10</a:t>
            </a:r>
            <a:r>
              <a:rPr lang="ja-JP" altLang="en-US" sz="2200" dirty="0">
                <a:solidFill>
                  <a:srgbClr val="000000"/>
                </a:solidFill>
                <a:latin typeface="HG丸ｺﾞｼｯｸM-PRO"/>
                <a:ea typeface="HG丸ｺﾞｼｯｸM-PRO"/>
              </a:rPr>
              <a:t>点の事例</a:t>
            </a:r>
            <a:r>
              <a:rPr lang="en-US" altLang="ja-JP" sz="2200" dirty="0">
                <a:solidFill>
                  <a:srgbClr val="000000"/>
                </a:solidFill>
                <a:latin typeface="HG丸ｺﾞｼｯｸM-PRO"/>
                <a:ea typeface="HG丸ｺﾞｼｯｸM-PRO"/>
              </a:rPr>
              <a:t>45</a:t>
            </a:r>
            <a:r>
              <a:rPr lang="ja-JP" altLang="en-US" sz="2200" dirty="0">
                <a:solidFill>
                  <a:srgbClr val="000000"/>
                </a:solidFill>
                <a:latin typeface="HG丸ｺﾞｼｯｸM-PRO"/>
                <a:ea typeface="HG丸ｺﾞｼｯｸM-PRO"/>
              </a:rPr>
              <a:t>件に分類した。</a:t>
            </a:r>
            <a:endParaRPr lang="en-US" altLang="ja-JP" sz="2200" dirty="0">
              <a:solidFill>
                <a:srgbClr val="000000"/>
              </a:solidFill>
              <a:latin typeface="HG丸ｺﾞｼｯｸM-PRO"/>
              <a:ea typeface="HG丸ｺﾞｼｯｸM-PRO"/>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639838" y="276831"/>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lang="ja-JP" altLang="en-US" sz="2400" dirty="0"/>
              <a:t>分析対象事例の概況①</a:t>
            </a:r>
            <a:endParaRPr lang="ja-JP" altLang="en-US" sz="2000" dirty="0"/>
          </a:p>
        </p:txBody>
      </p:sp>
    </p:spTree>
    <p:extLst>
      <p:ext uri="{BB962C8B-B14F-4D97-AF65-F5344CB8AC3E}">
        <p14:creationId xmlns:p14="http://schemas.microsoft.com/office/powerpoint/2010/main" val="117715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24</a:t>
            </a:fld>
            <a:endParaRPr lang="en-US" altLang="ja-JP" dirty="0"/>
          </a:p>
        </p:txBody>
      </p:sp>
      <p:sp>
        <p:nvSpPr>
          <p:cNvPr id="44036" name="AutoShape 3"/>
          <p:cNvSpPr>
            <a:spLocks noChangeArrowheads="1"/>
          </p:cNvSpPr>
          <p:nvPr/>
        </p:nvSpPr>
        <p:spPr bwMode="auto">
          <a:xfrm>
            <a:off x="345280" y="1197547"/>
            <a:ext cx="9215437" cy="5574630"/>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endParaRPr lang="en-US" altLang="ja-JP" sz="2200" dirty="0">
              <a:solidFill>
                <a:srgbClr val="000000"/>
              </a:solidFill>
              <a:latin typeface="HG丸ｺﾞｼｯｸM-PRO"/>
              <a:ea typeface="HG丸ｺﾞｼｯｸM-PRO"/>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721002" y="295633"/>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分析対象事例の概況②</a:t>
            </a:r>
            <a:endParaRPr lang="ja-JP" altLang="en-US" sz="2000" dirty="0"/>
          </a:p>
        </p:txBody>
      </p:sp>
      <p:sp>
        <p:nvSpPr>
          <p:cNvPr id="5" name="テキスト ボックス 4">
            <a:extLst>
              <a:ext uri="{FF2B5EF4-FFF2-40B4-BE49-F238E27FC236}">
                <a16:creationId xmlns:a16="http://schemas.microsoft.com/office/drawing/2014/main" id="{35CA650B-345F-454D-9996-A80481767C0F}"/>
              </a:ext>
            </a:extLst>
          </p:cNvPr>
          <p:cNvSpPr txBox="1"/>
          <p:nvPr/>
        </p:nvSpPr>
        <p:spPr>
          <a:xfrm>
            <a:off x="775742" y="1197547"/>
            <a:ext cx="7245735" cy="369332"/>
          </a:xfrm>
          <a:prstGeom prst="rect">
            <a:avLst/>
          </a:prstGeom>
          <a:noFill/>
        </p:spPr>
        <p:txBody>
          <a:bodyPr wrap="square" rtlCol="0">
            <a:spAutoFit/>
          </a:bodyPr>
          <a:lstStyle/>
          <a:p>
            <a:r>
              <a:rPr kumimoji="1" lang="en-US" altLang="ja-JP" dirty="0">
                <a:latin typeface="+mj-ea"/>
                <a:ea typeface="+mj-ea"/>
              </a:rPr>
              <a:t>【</a:t>
            </a:r>
            <a:r>
              <a:rPr kumimoji="1" lang="ja-JP" altLang="en-US" dirty="0">
                <a:latin typeface="+mj-ea"/>
                <a:ea typeface="+mj-ea"/>
              </a:rPr>
              <a:t>表</a:t>
            </a:r>
            <a:r>
              <a:rPr kumimoji="1" lang="en-US" altLang="ja-JP" dirty="0">
                <a:latin typeface="+mj-ea"/>
                <a:ea typeface="+mj-ea"/>
              </a:rPr>
              <a:t>3</a:t>
            </a:r>
            <a:r>
              <a:rPr kumimoji="1" lang="ja-JP" altLang="en-US" dirty="0">
                <a:latin typeface="+mj-ea"/>
                <a:ea typeface="+mj-ea"/>
              </a:rPr>
              <a:t>－</a:t>
            </a:r>
            <a:r>
              <a:rPr kumimoji="1" lang="en-US" altLang="ja-JP" dirty="0">
                <a:latin typeface="+mj-ea"/>
                <a:ea typeface="+mj-ea"/>
              </a:rPr>
              <a:t>Ⅳ―1</a:t>
            </a:r>
            <a:r>
              <a:rPr kumimoji="1" lang="ja-JP" altLang="en-US" dirty="0">
                <a:latin typeface="+mj-ea"/>
                <a:ea typeface="+mj-ea"/>
              </a:rPr>
              <a:t>　新生児蘇生の概況</a:t>
            </a:r>
            <a:r>
              <a:rPr lang="en-US" altLang="ja-JP" dirty="0">
                <a:latin typeface="+mj-ea"/>
                <a:ea typeface="+mj-ea"/>
              </a:rPr>
              <a:t>】</a:t>
            </a:r>
            <a:r>
              <a:rPr lang="ja-JP" altLang="en-US" dirty="0">
                <a:latin typeface="+mj-ea"/>
                <a:ea typeface="+mj-ea"/>
              </a:rPr>
              <a:t>抜粋</a:t>
            </a:r>
            <a:endParaRPr kumimoji="1" lang="ja-JP" altLang="en-US" dirty="0">
              <a:latin typeface="+mj-ea"/>
              <a:ea typeface="+mj-ea"/>
            </a:endParaRPr>
          </a:p>
        </p:txBody>
      </p:sp>
      <p:pic>
        <p:nvPicPr>
          <p:cNvPr id="4" name="図 3">
            <a:extLst>
              <a:ext uri="{FF2B5EF4-FFF2-40B4-BE49-F238E27FC236}">
                <a16:creationId xmlns:a16="http://schemas.microsoft.com/office/drawing/2014/main" id="{2B9C003C-0CEC-46D1-9A48-D03D5FCF7CF4}"/>
              </a:ext>
            </a:extLst>
          </p:cNvPr>
          <p:cNvPicPr>
            <a:picLocks noChangeAspect="1"/>
          </p:cNvPicPr>
          <p:nvPr/>
        </p:nvPicPr>
        <p:blipFill>
          <a:blip r:embed="rId3"/>
          <a:stretch>
            <a:fillRect/>
          </a:stretch>
        </p:blipFill>
        <p:spPr>
          <a:xfrm>
            <a:off x="913405" y="1542048"/>
            <a:ext cx="7927233" cy="5037296"/>
          </a:xfrm>
          <a:prstGeom prst="rect">
            <a:avLst/>
          </a:prstGeom>
          <a:solidFill>
            <a:schemeClr val="bg1"/>
          </a:solidFill>
        </p:spPr>
      </p:pic>
      <p:sp>
        <p:nvSpPr>
          <p:cNvPr id="8" name="Rectangle 57">
            <a:extLst>
              <a:ext uri="{FF2B5EF4-FFF2-40B4-BE49-F238E27FC236}">
                <a16:creationId xmlns:a16="http://schemas.microsoft.com/office/drawing/2014/main" id="{35C81775-758F-4139-ACAD-D17DF5D389F7}"/>
              </a:ext>
            </a:extLst>
          </p:cNvPr>
          <p:cNvSpPr>
            <a:spLocks noChangeArrowheads="1"/>
          </p:cNvSpPr>
          <p:nvPr/>
        </p:nvSpPr>
        <p:spPr bwMode="auto">
          <a:xfrm>
            <a:off x="5544431" y="6541345"/>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29</a:t>
            </a:r>
            <a:r>
              <a:rPr lang="ja-JP" altLang="en-US" sz="900" dirty="0">
                <a:latin typeface="+mj-ea"/>
                <a:ea typeface="+mj-ea"/>
              </a:rPr>
              <a:t>参照</a:t>
            </a:r>
          </a:p>
        </p:txBody>
      </p:sp>
    </p:spTree>
    <p:extLst>
      <p:ext uri="{BB962C8B-B14F-4D97-AF65-F5344CB8AC3E}">
        <p14:creationId xmlns:p14="http://schemas.microsoft.com/office/powerpoint/2010/main" val="394295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25</a:t>
            </a:fld>
            <a:endParaRPr lang="en-US" altLang="ja-JP" dirty="0"/>
          </a:p>
        </p:txBody>
      </p:sp>
      <p:sp>
        <p:nvSpPr>
          <p:cNvPr id="44036" name="AutoShape 3"/>
          <p:cNvSpPr>
            <a:spLocks noChangeArrowheads="1"/>
          </p:cNvSpPr>
          <p:nvPr/>
        </p:nvSpPr>
        <p:spPr bwMode="auto">
          <a:xfrm>
            <a:off x="345281" y="1413569"/>
            <a:ext cx="9213850" cy="5087243"/>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生後</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分のアプガースコアが</a:t>
            </a:r>
            <a:r>
              <a:rPr lang="en-US" altLang="ja-JP" sz="2200" dirty="0">
                <a:solidFill>
                  <a:srgbClr val="000000"/>
                </a:solidFill>
                <a:latin typeface="HG丸ｺﾞｼｯｸM-PRO"/>
                <a:ea typeface="HG丸ｺﾞｼｯｸM-PRO"/>
              </a:rPr>
              <a:t>0</a:t>
            </a:r>
            <a:r>
              <a:rPr lang="ja-JP" altLang="en-US" sz="2200" dirty="0">
                <a:solidFill>
                  <a:srgbClr val="000000"/>
                </a:solidFill>
                <a:latin typeface="HG丸ｺﾞｼｯｸM-PRO"/>
                <a:ea typeface="HG丸ｺﾞｼｯｸM-PRO"/>
              </a:rPr>
              <a:t>～</a:t>
            </a:r>
            <a:r>
              <a:rPr lang="en-US" altLang="ja-JP" sz="2200" dirty="0">
                <a:solidFill>
                  <a:srgbClr val="000000"/>
                </a:solidFill>
                <a:latin typeface="HG丸ｺﾞｼｯｸM-PRO"/>
                <a:ea typeface="HG丸ｺﾞｼｯｸM-PRO"/>
              </a:rPr>
              <a:t>4</a:t>
            </a:r>
            <a:r>
              <a:rPr lang="ja-JP" altLang="en-US" sz="2200" dirty="0">
                <a:solidFill>
                  <a:srgbClr val="000000"/>
                </a:solidFill>
                <a:latin typeface="HG丸ｺﾞｼｯｸM-PRO"/>
                <a:ea typeface="HG丸ｺﾞｼｯｸM-PRO"/>
              </a:rPr>
              <a:t>点の事例では、人工呼吸実施ありは</a:t>
            </a:r>
            <a:r>
              <a:rPr lang="en-US" altLang="ja-JP" sz="2200" dirty="0">
                <a:solidFill>
                  <a:srgbClr val="000000"/>
                </a:solidFill>
                <a:latin typeface="HG丸ｺﾞｼｯｸM-PRO"/>
                <a:ea typeface="HG丸ｺﾞｼｯｸM-PRO"/>
              </a:rPr>
              <a:t>195</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100.0</a:t>
            </a:r>
            <a:r>
              <a:rPr lang="ja-JP" altLang="en-US" sz="2200" dirty="0">
                <a:solidFill>
                  <a:srgbClr val="000000"/>
                </a:solidFill>
                <a:latin typeface="HG丸ｺﾞｼｯｸM-PRO"/>
                <a:ea typeface="HG丸ｺﾞｼｯｸM-PRO"/>
              </a:rPr>
              <a:t>％）であり、このうち、生後</a:t>
            </a:r>
            <a:r>
              <a:rPr lang="en-US" altLang="ja-JP" sz="2200" dirty="0">
                <a:solidFill>
                  <a:srgbClr val="000000"/>
                </a:solidFill>
                <a:latin typeface="HG丸ｺﾞｼｯｸM-PRO"/>
                <a:ea typeface="HG丸ｺﾞｼｯｸM-PRO"/>
              </a:rPr>
              <a:t>1</a:t>
            </a:r>
            <a:r>
              <a:rPr lang="ja-JP" altLang="en-US" sz="2200" dirty="0">
                <a:solidFill>
                  <a:srgbClr val="000000"/>
                </a:solidFill>
                <a:latin typeface="HG丸ｺﾞｼｯｸM-PRO"/>
                <a:ea typeface="HG丸ｺﾞｼｯｸM-PRO"/>
              </a:rPr>
              <a:t>分未満に実施ありは</a:t>
            </a:r>
            <a:r>
              <a:rPr lang="en-US" altLang="ja-JP" sz="2200" dirty="0">
                <a:solidFill>
                  <a:srgbClr val="000000"/>
                </a:solidFill>
                <a:latin typeface="HG丸ｺﾞｼｯｸM-PRO"/>
                <a:ea typeface="HG丸ｺﾞｼｯｸM-PRO"/>
              </a:rPr>
              <a:t>137</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70.3</a:t>
            </a:r>
            <a:r>
              <a:rPr lang="ja-JP" altLang="en-US" sz="2200" dirty="0">
                <a:solidFill>
                  <a:srgbClr val="000000"/>
                </a:solidFill>
                <a:latin typeface="HG丸ｺﾞｼｯｸM-PRO"/>
                <a:ea typeface="HG丸ｺﾞｼｯｸM-PRO"/>
              </a:rPr>
              <a:t>％）、生後</a:t>
            </a:r>
            <a:r>
              <a:rPr lang="en-US" altLang="ja-JP" sz="2200" dirty="0">
                <a:solidFill>
                  <a:srgbClr val="000000"/>
                </a:solidFill>
                <a:latin typeface="HG丸ｺﾞｼｯｸM-PRO"/>
                <a:ea typeface="HG丸ｺﾞｼｯｸM-PRO"/>
              </a:rPr>
              <a:t>1</a:t>
            </a:r>
            <a:r>
              <a:rPr lang="ja-JP" altLang="en-US" sz="2200" dirty="0">
                <a:solidFill>
                  <a:srgbClr val="000000"/>
                </a:solidFill>
                <a:latin typeface="HG丸ｺﾞｼｯｸM-PRO"/>
                <a:ea typeface="HG丸ｺﾞｼｯｸM-PRO"/>
              </a:rPr>
              <a:t>分以降</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分未満に実施ありが</a:t>
            </a:r>
            <a:r>
              <a:rPr lang="en-US" altLang="ja-JP" sz="2200" dirty="0">
                <a:solidFill>
                  <a:srgbClr val="000000"/>
                </a:solidFill>
                <a:latin typeface="HG丸ｺﾞｼｯｸM-PRO"/>
                <a:ea typeface="HG丸ｺﾞｼｯｸM-PRO"/>
              </a:rPr>
              <a:t>53</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27.2</a:t>
            </a:r>
            <a:r>
              <a:rPr lang="ja-JP" altLang="en-US" sz="2200" dirty="0">
                <a:solidFill>
                  <a:srgbClr val="000000"/>
                </a:solidFill>
                <a:latin typeface="HG丸ｺﾞｼｯｸM-PRO"/>
                <a:ea typeface="HG丸ｺﾞｼｯｸM-PRO"/>
              </a:rPr>
              <a:t>％）、生後</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分以降に実施ありが</a:t>
            </a:r>
            <a:r>
              <a:rPr lang="en-US" altLang="ja-JP" sz="2200" dirty="0">
                <a:solidFill>
                  <a:srgbClr val="000000"/>
                </a:solidFill>
                <a:latin typeface="HG丸ｺﾞｼｯｸM-PRO"/>
                <a:ea typeface="HG丸ｺﾞｼｯｸM-PRO"/>
              </a:rPr>
              <a:t>2</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1.0</a:t>
            </a:r>
            <a:r>
              <a:rPr lang="ja-JP" altLang="en-US" sz="2200" dirty="0">
                <a:solidFill>
                  <a:srgbClr val="000000"/>
                </a:solidFill>
                <a:latin typeface="HG丸ｺﾞｼｯｸM-PRO"/>
                <a:ea typeface="HG丸ｺﾞｼｯｸM-PRO"/>
              </a:rPr>
              <a:t>％）であった。</a:t>
            </a: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また、人工呼吸実施ありのうち、人工呼吸中にパルスオキシメータ装着ありは</a:t>
            </a:r>
            <a:r>
              <a:rPr lang="en-US" altLang="ja-JP" sz="2200" dirty="0">
                <a:solidFill>
                  <a:srgbClr val="000000"/>
                </a:solidFill>
                <a:latin typeface="HG丸ｺﾞｼｯｸM-PRO"/>
                <a:ea typeface="HG丸ｺﾞｼｯｸM-PRO"/>
              </a:rPr>
              <a:t>156</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80.0</a:t>
            </a:r>
            <a:r>
              <a:rPr lang="ja-JP" altLang="en-US" sz="2200" dirty="0">
                <a:solidFill>
                  <a:srgbClr val="000000"/>
                </a:solidFill>
                <a:latin typeface="HG丸ｺﾞｼｯｸM-PRO"/>
                <a:ea typeface="HG丸ｺﾞｼｯｸM-PRO"/>
              </a:rPr>
              <a:t>％）であった。</a:t>
            </a: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心電図モニタ装着ありは</a:t>
            </a:r>
            <a:r>
              <a:rPr lang="en-US" altLang="ja-JP" sz="2200" dirty="0">
                <a:solidFill>
                  <a:srgbClr val="000000"/>
                </a:solidFill>
                <a:latin typeface="HG丸ｺﾞｼｯｸM-PRO"/>
                <a:ea typeface="HG丸ｺﾞｼｯｸM-PRO"/>
              </a:rPr>
              <a:t>29</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14.9</a:t>
            </a:r>
            <a:r>
              <a:rPr lang="ja-JP" altLang="en-US" sz="2200" dirty="0">
                <a:solidFill>
                  <a:srgbClr val="000000"/>
                </a:solidFill>
                <a:latin typeface="HG丸ｺﾞｼｯｸM-PRO"/>
                <a:ea typeface="HG丸ｺﾞｼｯｸM-PRO"/>
              </a:rPr>
              <a:t>％）であった。</a:t>
            </a: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アドレナリン投与ありは</a:t>
            </a:r>
            <a:r>
              <a:rPr lang="en-US" altLang="ja-JP" sz="2200" dirty="0">
                <a:solidFill>
                  <a:srgbClr val="000000"/>
                </a:solidFill>
                <a:latin typeface="HG丸ｺﾞｼｯｸM-PRO"/>
                <a:ea typeface="HG丸ｺﾞｼｯｸM-PRO"/>
              </a:rPr>
              <a:t>70</a:t>
            </a:r>
            <a:r>
              <a:rPr lang="ja-JP" altLang="en-US" sz="2200" dirty="0">
                <a:solidFill>
                  <a:srgbClr val="000000"/>
                </a:solidFill>
                <a:latin typeface="HG丸ｺﾞｼｯｸM-PRO"/>
                <a:ea typeface="HG丸ｺﾞｼｯｸM-PRO"/>
              </a:rPr>
              <a:t>件（</a:t>
            </a:r>
            <a:r>
              <a:rPr lang="en-US" altLang="ja-JP" sz="2200" dirty="0">
                <a:solidFill>
                  <a:srgbClr val="000000"/>
                </a:solidFill>
                <a:latin typeface="HG丸ｺﾞｼｯｸM-PRO"/>
                <a:ea typeface="HG丸ｺﾞｼｯｸM-PRO"/>
              </a:rPr>
              <a:t>35.9</a:t>
            </a:r>
            <a:r>
              <a:rPr lang="ja-JP" altLang="en-US" sz="2200" dirty="0">
                <a:solidFill>
                  <a:srgbClr val="000000"/>
                </a:solidFill>
                <a:latin typeface="HG丸ｺﾞｼｯｸM-PRO"/>
                <a:ea typeface="HG丸ｺﾞｼｯｸM-PRO"/>
              </a:rPr>
              <a:t>％）で、このうち投与経路が気管は</a:t>
            </a:r>
            <a:r>
              <a:rPr lang="en-US" altLang="ja-JP" sz="2200" dirty="0">
                <a:solidFill>
                  <a:srgbClr val="000000"/>
                </a:solidFill>
                <a:latin typeface="HG丸ｺﾞｼｯｸM-PRO"/>
                <a:ea typeface="HG丸ｺﾞｼｯｸM-PRO"/>
              </a:rPr>
              <a:t>57</a:t>
            </a:r>
            <a:r>
              <a:rPr lang="ja-JP" altLang="en-US" sz="2200" dirty="0">
                <a:solidFill>
                  <a:srgbClr val="000000"/>
                </a:solidFill>
                <a:latin typeface="HG丸ｺﾞｼｯｸM-PRO"/>
                <a:ea typeface="HG丸ｺﾞｼｯｸM-PRO"/>
              </a:rPr>
              <a:t>件であり、アドレナリン投与ありに占める割合は</a:t>
            </a:r>
            <a:r>
              <a:rPr lang="en-US" altLang="ja-JP" sz="2200" dirty="0">
                <a:solidFill>
                  <a:srgbClr val="000000"/>
                </a:solidFill>
                <a:latin typeface="HG丸ｺﾞｼｯｸM-PRO"/>
                <a:ea typeface="HG丸ｺﾞｼｯｸM-PRO"/>
              </a:rPr>
              <a:t>81.4</a:t>
            </a:r>
            <a:r>
              <a:rPr lang="ja-JP" altLang="en-US" sz="2200" dirty="0">
                <a:solidFill>
                  <a:srgbClr val="000000"/>
                </a:solidFill>
                <a:latin typeface="HG丸ｺﾞｼｯｸM-PRO"/>
                <a:ea typeface="HG丸ｺﾞｼｯｸM-PRO"/>
              </a:rPr>
              <a:t>％であった。なお、投与経路が臍帯静脈は</a:t>
            </a:r>
            <a:r>
              <a:rPr lang="en-US" altLang="ja-JP" sz="2200" dirty="0">
                <a:solidFill>
                  <a:srgbClr val="000000"/>
                </a:solidFill>
                <a:latin typeface="HG丸ｺﾞｼｯｸM-PRO"/>
                <a:ea typeface="HG丸ｺﾞｼｯｸM-PRO"/>
              </a:rPr>
              <a:t>1</a:t>
            </a:r>
            <a:r>
              <a:rPr lang="ja-JP" altLang="en-US" sz="2200" dirty="0">
                <a:solidFill>
                  <a:srgbClr val="000000"/>
                </a:solidFill>
                <a:latin typeface="HG丸ｺﾞｼｯｸM-PRO"/>
                <a:ea typeface="HG丸ｺﾞｼｯｸM-PRO"/>
              </a:rPr>
              <a:t>件、末梢静脈は</a:t>
            </a:r>
            <a:r>
              <a:rPr lang="en-US" altLang="ja-JP" sz="2200" dirty="0">
                <a:solidFill>
                  <a:srgbClr val="000000"/>
                </a:solidFill>
                <a:latin typeface="HG丸ｺﾞｼｯｸM-PRO"/>
                <a:ea typeface="HG丸ｺﾞｼｯｸM-PRO"/>
              </a:rPr>
              <a:t>2</a:t>
            </a:r>
            <a:r>
              <a:rPr lang="ja-JP" altLang="en-US" sz="2200" dirty="0">
                <a:solidFill>
                  <a:srgbClr val="000000"/>
                </a:solidFill>
                <a:latin typeface="HG丸ｺﾞｼｯｸM-PRO"/>
                <a:ea typeface="HG丸ｺﾞｼｯｸM-PRO"/>
              </a:rPr>
              <a:t>件であった。</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639838" y="276831"/>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分析対象事例の概況③</a:t>
            </a:r>
            <a:endParaRPr lang="ja-JP" altLang="en-US" sz="2000" dirty="0"/>
          </a:p>
        </p:txBody>
      </p:sp>
    </p:spTree>
    <p:extLst>
      <p:ext uri="{BB962C8B-B14F-4D97-AF65-F5344CB8AC3E}">
        <p14:creationId xmlns:p14="http://schemas.microsoft.com/office/powerpoint/2010/main" val="297807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26</a:t>
            </a:fld>
            <a:endParaRPr lang="en-US" altLang="ja-JP" dirty="0"/>
          </a:p>
        </p:txBody>
      </p:sp>
      <p:sp>
        <p:nvSpPr>
          <p:cNvPr id="44036" name="AutoShape 3"/>
          <p:cNvSpPr>
            <a:spLocks noChangeArrowheads="1"/>
          </p:cNvSpPr>
          <p:nvPr/>
        </p:nvSpPr>
        <p:spPr bwMode="auto">
          <a:xfrm>
            <a:off x="271686" y="1125538"/>
            <a:ext cx="9361039"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solidFill>
                  <a:srgbClr val="000000"/>
                </a:solidFill>
                <a:latin typeface="HG丸ｺﾞｼｯｸM-PRO"/>
                <a:ea typeface="HG丸ｺﾞｼｯｸM-PRO"/>
              </a:rPr>
              <a:t>ア．生後</a:t>
            </a:r>
            <a:r>
              <a:rPr lang="en-US" altLang="ja-JP" sz="2200" u="sng" dirty="0">
                <a:solidFill>
                  <a:srgbClr val="000000"/>
                </a:solidFill>
                <a:latin typeface="HG丸ｺﾞｼｯｸM-PRO"/>
                <a:ea typeface="HG丸ｺﾞｼｯｸM-PRO"/>
              </a:rPr>
              <a:t>1</a:t>
            </a:r>
            <a:r>
              <a:rPr lang="ja-JP" altLang="en-US" sz="2200" u="sng" dirty="0">
                <a:solidFill>
                  <a:srgbClr val="000000"/>
                </a:solidFill>
                <a:latin typeface="HG丸ｺﾞｼｯｸM-PRO"/>
                <a:ea typeface="HG丸ｺﾞｼｯｸM-PRO"/>
              </a:rPr>
              <a:t>分のアプガースコアにおける「呼吸」が</a:t>
            </a:r>
            <a:r>
              <a:rPr lang="en-US" altLang="ja-JP" sz="2200" u="sng" dirty="0">
                <a:solidFill>
                  <a:srgbClr val="000000"/>
                </a:solidFill>
                <a:latin typeface="HG丸ｺﾞｼｯｸM-PRO"/>
                <a:ea typeface="HG丸ｺﾞｼｯｸM-PRO"/>
              </a:rPr>
              <a:t>0</a:t>
            </a:r>
            <a:r>
              <a:rPr lang="ja-JP" altLang="en-US" sz="2200" u="sng" dirty="0">
                <a:solidFill>
                  <a:srgbClr val="000000"/>
                </a:solidFill>
                <a:latin typeface="HG丸ｺﾞｼｯｸM-PRO"/>
                <a:ea typeface="HG丸ｺﾞｼｯｸM-PRO"/>
              </a:rPr>
              <a:t>点の事例について</a:t>
            </a:r>
            <a:endParaRPr lang="en-US" altLang="ja-JP" sz="2200" u="sng"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分析対象のうち、生後</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分のアプガースコアにおける「呼吸」が</a:t>
            </a:r>
            <a:r>
              <a:rPr lang="en-US" altLang="ja-JP" sz="2000" dirty="0">
                <a:solidFill>
                  <a:srgbClr val="000000"/>
                </a:solidFill>
                <a:latin typeface="HG丸ｺﾞｼｯｸM-PRO"/>
                <a:ea typeface="HG丸ｺﾞｼｯｸM-PRO"/>
              </a:rPr>
              <a:t>0</a:t>
            </a:r>
            <a:r>
              <a:rPr lang="ja-JP" altLang="en-US" sz="2000" dirty="0">
                <a:solidFill>
                  <a:srgbClr val="000000"/>
                </a:solidFill>
                <a:latin typeface="HG丸ｺﾞｼｯｸM-PRO"/>
                <a:ea typeface="HG丸ｺﾞｼｯｸM-PRO"/>
              </a:rPr>
              <a:t>点の事例について、施設区分別に人工呼吸と胸骨圧迫の実施状況を集計した。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marL="0" indent="0" eaLnBrk="1" hangingPunct="1">
              <a:lnSpc>
                <a:spcPct val="120000"/>
              </a:lnSpc>
              <a:buNone/>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「呼吸」が</a:t>
            </a:r>
            <a:r>
              <a:rPr lang="en-US" altLang="ja-JP" sz="2000" dirty="0">
                <a:latin typeface="HG丸ｺﾞｼｯｸM-PRO" panose="020F0600000000000000" pitchFamily="50" charset="-128"/>
                <a:ea typeface="HG丸ｺﾞｼｯｸM-PRO" panose="020F0600000000000000" pitchFamily="50" charset="-128"/>
              </a:rPr>
              <a:t>0</a:t>
            </a:r>
            <a:r>
              <a:rPr lang="ja-JP" altLang="en-US" sz="2000" dirty="0">
                <a:latin typeface="HG丸ｺﾞｼｯｸM-PRO" panose="020F0600000000000000" pitchFamily="50" charset="-128"/>
                <a:ea typeface="HG丸ｺﾞｼｯｸM-PRO" panose="020F0600000000000000" pitchFamily="50" charset="-128"/>
              </a:rPr>
              <a:t>点の事例すべてにおいて人工呼吸が実施されていたが生後</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分以降に実施ありは、周産期指定ありの病院で</a:t>
            </a:r>
            <a:r>
              <a:rPr lang="en-US" altLang="ja-JP" sz="2000" dirty="0">
                <a:latin typeface="HG丸ｺﾞｼｯｸM-PRO" panose="020F0600000000000000" pitchFamily="50" charset="-128"/>
                <a:ea typeface="HG丸ｺﾞｼｯｸM-PRO" panose="020F0600000000000000" pitchFamily="50" charset="-128"/>
              </a:rPr>
              <a:t>22.0</a:t>
            </a:r>
            <a:r>
              <a:rPr lang="ja-JP" altLang="en-US" sz="2000" dirty="0">
                <a:latin typeface="HG丸ｺﾞｼｯｸM-PRO" panose="020F0600000000000000" pitchFamily="50" charset="-128"/>
                <a:ea typeface="HG丸ｺﾞｼｯｸM-PRO" panose="020F0600000000000000" pitchFamily="50" charset="-128"/>
              </a:rPr>
              <a:t>％、周産期指定なしの病院で</a:t>
            </a:r>
            <a:r>
              <a:rPr lang="en-US" altLang="ja-JP" sz="2000" dirty="0">
                <a:latin typeface="HG丸ｺﾞｼｯｸM-PRO" panose="020F0600000000000000" pitchFamily="50" charset="-128"/>
                <a:ea typeface="HG丸ｺﾞｼｯｸM-PRO" panose="020F0600000000000000" pitchFamily="50" charset="-128"/>
              </a:rPr>
              <a:t>32.7</a:t>
            </a:r>
            <a:r>
              <a:rPr lang="ja-JP" altLang="en-US" sz="2000" dirty="0">
                <a:latin typeface="HG丸ｺﾞｼｯｸM-PRO" panose="020F0600000000000000" pitchFamily="50" charset="-128"/>
                <a:ea typeface="HG丸ｺﾞｼｯｸM-PRO" panose="020F0600000000000000" pitchFamily="50" charset="-128"/>
              </a:rPr>
              <a:t>％、診療所では</a:t>
            </a:r>
            <a:r>
              <a:rPr lang="en-US" altLang="ja-JP" sz="2000" dirty="0">
                <a:latin typeface="HG丸ｺﾞｼｯｸM-PRO" panose="020F0600000000000000" pitchFamily="50" charset="-128"/>
                <a:ea typeface="HG丸ｺﾞｼｯｸM-PRO" panose="020F0600000000000000" pitchFamily="50" charset="-128"/>
              </a:rPr>
              <a:t>31.9</a:t>
            </a:r>
            <a:r>
              <a:rPr lang="ja-JP" altLang="en-US" sz="2000" dirty="0">
                <a:latin typeface="HG丸ｺﾞｼｯｸM-PRO" panose="020F0600000000000000" pitchFamily="50" charset="-128"/>
                <a:ea typeface="HG丸ｺﾞｼｯｸM-PRO" panose="020F0600000000000000" pitchFamily="50" charset="-128"/>
              </a:rPr>
              <a:t>％であり、周産期指定ありの病院の割合がやや低くなっていた。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639838" y="275815"/>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分析結果①</a:t>
            </a:r>
            <a:endParaRPr lang="ja-JP" altLang="en-US" sz="2000" dirty="0"/>
          </a:p>
        </p:txBody>
      </p:sp>
      <p:pic>
        <p:nvPicPr>
          <p:cNvPr id="4" name="図 3">
            <a:extLst>
              <a:ext uri="{FF2B5EF4-FFF2-40B4-BE49-F238E27FC236}">
                <a16:creationId xmlns:a16="http://schemas.microsoft.com/office/drawing/2014/main" id="{14C16A22-FEDA-40EB-ABF0-70FC240F90FF}"/>
              </a:ext>
            </a:extLst>
          </p:cNvPr>
          <p:cNvPicPr>
            <a:picLocks noChangeAspect="1"/>
          </p:cNvPicPr>
          <p:nvPr/>
        </p:nvPicPr>
        <p:blipFill>
          <a:blip r:embed="rId3"/>
          <a:stretch>
            <a:fillRect/>
          </a:stretch>
        </p:blipFill>
        <p:spPr>
          <a:xfrm>
            <a:off x="703734" y="2755280"/>
            <a:ext cx="6966421" cy="2256381"/>
          </a:xfrm>
          <a:prstGeom prst="rect">
            <a:avLst/>
          </a:prstGeom>
          <a:solidFill>
            <a:schemeClr val="bg1"/>
          </a:solidFill>
        </p:spPr>
      </p:pic>
      <p:sp>
        <p:nvSpPr>
          <p:cNvPr id="8" name="テキスト ボックス 7">
            <a:extLst>
              <a:ext uri="{FF2B5EF4-FFF2-40B4-BE49-F238E27FC236}">
                <a16:creationId xmlns:a16="http://schemas.microsoft.com/office/drawing/2014/main" id="{4888345D-E764-4F4A-B56B-7E465B7AB106}"/>
              </a:ext>
            </a:extLst>
          </p:cNvPr>
          <p:cNvSpPr txBox="1"/>
          <p:nvPr/>
        </p:nvSpPr>
        <p:spPr>
          <a:xfrm>
            <a:off x="487710" y="2482155"/>
            <a:ext cx="8420795" cy="307777"/>
          </a:xfrm>
          <a:prstGeom prst="rect">
            <a:avLst/>
          </a:prstGeom>
          <a:noFill/>
        </p:spPr>
        <p:txBody>
          <a:bodyPr wrap="square" rtlCol="0">
            <a:spAutoFit/>
          </a:bodyPr>
          <a:lstStyle/>
          <a:p>
            <a:r>
              <a:rPr kumimoji="1" lang="en-US" altLang="ja-JP" sz="1400" dirty="0">
                <a:latin typeface="+mj-ea"/>
                <a:ea typeface="+mj-ea"/>
              </a:rPr>
              <a:t>【</a:t>
            </a:r>
            <a:r>
              <a:rPr kumimoji="1" lang="ja-JP" altLang="en-US" sz="1400" dirty="0">
                <a:latin typeface="+mj-ea"/>
                <a:ea typeface="+mj-ea"/>
              </a:rPr>
              <a:t>表</a:t>
            </a:r>
            <a:r>
              <a:rPr kumimoji="1" lang="en-US" altLang="ja-JP" sz="1400" dirty="0">
                <a:latin typeface="+mj-ea"/>
                <a:ea typeface="+mj-ea"/>
              </a:rPr>
              <a:t>3</a:t>
            </a:r>
            <a:r>
              <a:rPr kumimoji="1" lang="ja-JP" altLang="en-US" sz="1400" dirty="0">
                <a:latin typeface="+mj-ea"/>
                <a:ea typeface="+mj-ea"/>
              </a:rPr>
              <a:t>－</a:t>
            </a:r>
            <a:r>
              <a:rPr kumimoji="1" lang="en-US" altLang="ja-JP" sz="1400" dirty="0">
                <a:latin typeface="+mj-ea"/>
                <a:ea typeface="+mj-ea"/>
              </a:rPr>
              <a:t>Ⅳ―2</a:t>
            </a:r>
            <a:r>
              <a:rPr lang="ja-JP" altLang="en-US" sz="1400" dirty="0">
                <a:latin typeface="+mj-ea"/>
                <a:ea typeface="+mj-ea"/>
              </a:rPr>
              <a:t>　生後</a:t>
            </a:r>
            <a:r>
              <a:rPr lang="en-US" altLang="ja-JP" sz="1400" dirty="0">
                <a:latin typeface="+mj-ea"/>
                <a:ea typeface="+mj-ea"/>
              </a:rPr>
              <a:t>1</a:t>
            </a:r>
            <a:r>
              <a:rPr lang="ja-JP" altLang="en-US" sz="1400" dirty="0">
                <a:latin typeface="+mj-ea"/>
                <a:ea typeface="+mj-ea"/>
              </a:rPr>
              <a:t>分のアプガースコアにおける「呼吸」が</a:t>
            </a:r>
            <a:r>
              <a:rPr lang="en-US" altLang="ja-JP" sz="1400" dirty="0">
                <a:latin typeface="+mj-ea"/>
                <a:ea typeface="+mj-ea"/>
              </a:rPr>
              <a:t>0</a:t>
            </a:r>
            <a:r>
              <a:rPr lang="ja-JP" altLang="en-US" sz="1400" dirty="0">
                <a:latin typeface="+mj-ea"/>
                <a:ea typeface="+mj-ea"/>
              </a:rPr>
              <a:t>点の</a:t>
            </a:r>
            <a:r>
              <a:rPr kumimoji="1" lang="ja-JP" altLang="en-US" sz="1400" dirty="0">
                <a:latin typeface="+mj-ea"/>
                <a:ea typeface="+mj-ea"/>
              </a:rPr>
              <a:t>新生児蘇生処置実施概況</a:t>
            </a:r>
            <a:r>
              <a:rPr lang="en-US" altLang="ja-JP" sz="1400" dirty="0">
                <a:latin typeface="+mj-ea"/>
                <a:ea typeface="+mj-ea"/>
              </a:rPr>
              <a:t>】</a:t>
            </a:r>
            <a:r>
              <a:rPr lang="ja-JP" altLang="en-US" sz="1400" dirty="0">
                <a:latin typeface="+mj-ea"/>
                <a:ea typeface="+mj-ea"/>
              </a:rPr>
              <a:t>抜粋</a:t>
            </a:r>
            <a:endParaRPr kumimoji="1" lang="ja-JP" altLang="en-US" sz="1400" dirty="0">
              <a:latin typeface="+mj-ea"/>
              <a:ea typeface="+mj-ea"/>
            </a:endParaRPr>
          </a:p>
        </p:txBody>
      </p:sp>
      <p:sp>
        <p:nvSpPr>
          <p:cNvPr id="9" name="Rectangle 57">
            <a:extLst>
              <a:ext uri="{FF2B5EF4-FFF2-40B4-BE49-F238E27FC236}">
                <a16:creationId xmlns:a16="http://schemas.microsoft.com/office/drawing/2014/main" id="{E0F8BB83-A10B-4454-A260-128A38601045}"/>
              </a:ext>
            </a:extLst>
          </p:cNvPr>
          <p:cNvSpPr>
            <a:spLocks noChangeArrowheads="1"/>
          </p:cNvSpPr>
          <p:nvPr/>
        </p:nvSpPr>
        <p:spPr bwMode="auto">
          <a:xfrm>
            <a:off x="5860358" y="4967703"/>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30</a:t>
            </a:r>
            <a:r>
              <a:rPr lang="ja-JP" altLang="en-US" sz="900" dirty="0">
                <a:latin typeface="+mj-ea"/>
                <a:ea typeface="+mj-ea"/>
              </a:rPr>
              <a:t>参照</a:t>
            </a:r>
          </a:p>
        </p:txBody>
      </p:sp>
    </p:spTree>
    <p:extLst>
      <p:ext uri="{BB962C8B-B14F-4D97-AF65-F5344CB8AC3E}">
        <p14:creationId xmlns:p14="http://schemas.microsoft.com/office/powerpoint/2010/main" val="274860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27</a:t>
            </a:fld>
            <a:endParaRPr lang="en-US" altLang="ja-JP" dirty="0"/>
          </a:p>
        </p:txBody>
      </p:sp>
      <p:sp>
        <p:nvSpPr>
          <p:cNvPr id="44036" name="AutoShape 3"/>
          <p:cNvSpPr>
            <a:spLocks noChangeArrowheads="1"/>
          </p:cNvSpPr>
          <p:nvPr/>
        </p:nvSpPr>
        <p:spPr bwMode="auto">
          <a:xfrm>
            <a:off x="271686" y="1125538"/>
            <a:ext cx="9361039"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solidFill>
                  <a:srgbClr val="000000"/>
                </a:solidFill>
                <a:latin typeface="HG丸ｺﾞｼｯｸM-PRO"/>
                <a:ea typeface="HG丸ｺﾞｼｯｸM-PRO"/>
              </a:rPr>
              <a:t>イ．分娩から新生児蘇生までに関わった医療スタッフについて</a:t>
            </a:r>
            <a:endParaRPr lang="en-US" altLang="ja-JP" sz="2200" u="sng"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分析対象において、分娩から新生児蘇生までに</a:t>
            </a:r>
            <a:r>
              <a:rPr lang="en-US" altLang="ja-JP" sz="2000" dirty="0">
                <a:solidFill>
                  <a:srgbClr val="000000"/>
                </a:solidFill>
                <a:latin typeface="HG丸ｺﾞｼｯｸM-PRO"/>
                <a:ea typeface="HG丸ｺﾞｼｯｸM-PRO"/>
              </a:rPr>
              <a:t>NCPR</a:t>
            </a:r>
            <a:r>
              <a:rPr lang="ja-JP" altLang="en-US" sz="2000" dirty="0">
                <a:solidFill>
                  <a:srgbClr val="000000"/>
                </a:solidFill>
                <a:latin typeface="HG丸ｺﾞｼｯｸM-PRO"/>
                <a:ea typeface="HG丸ｺﾞｼｯｸM-PRO"/>
              </a:rPr>
              <a:t>を修了した医療スタッフの関与があったか否かを確認したところ、ありが</a:t>
            </a:r>
            <a:r>
              <a:rPr lang="en-US" altLang="ja-JP" sz="2000" dirty="0">
                <a:solidFill>
                  <a:srgbClr val="000000"/>
                </a:solidFill>
                <a:latin typeface="HG丸ｺﾞｼｯｸM-PRO"/>
                <a:ea typeface="HG丸ｺﾞｼｯｸM-PRO"/>
              </a:rPr>
              <a:t>256</a:t>
            </a:r>
            <a:r>
              <a:rPr lang="ja-JP" altLang="en-US" sz="2000" dirty="0">
                <a:solidFill>
                  <a:srgbClr val="000000"/>
                </a:solidFill>
                <a:latin typeface="HG丸ｺﾞｼｯｸM-PRO"/>
                <a:ea typeface="HG丸ｺﾞｼｯｸM-PRO"/>
              </a:rPr>
              <a:t>件（</a:t>
            </a:r>
            <a:r>
              <a:rPr lang="en-US" altLang="ja-JP" sz="2000" dirty="0">
                <a:solidFill>
                  <a:srgbClr val="000000"/>
                </a:solidFill>
                <a:latin typeface="HG丸ｺﾞｼｯｸM-PRO"/>
                <a:ea typeface="HG丸ｺﾞｼｯｸM-PRO"/>
              </a:rPr>
              <a:t>90.8</a:t>
            </a:r>
            <a:r>
              <a:rPr lang="ja-JP" altLang="en-US" sz="2000" dirty="0">
                <a:solidFill>
                  <a:srgbClr val="000000"/>
                </a:solidFill>
                <a:latin typeface="HG丸ｺﾞｼｯｸM-PRO"/>
                <a:ea typeface="HG丸ｺﾞｼｯｸM-PRO"/>
              </a:rPr>
              <a:t>％）であった。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p:txBody>
      </p:sp>
      <p:sp>
        <p:nvSpPr>
          <p:cNvPr id="8" name="テキスト ボックス 7">
            <a:extLst>
              <a:ext uri="{FF2B5EF4-FFF2-40B4-BE49-F238E27FC236}">
                <a16:creationId xmlns:a16="http://schemas.microsoft.com/office/drawing/2014/main" id="{4888345D-E764-4F4A-B56B-7E465B7AB106}"/>
              </a:ext>
            </a:extLst>
          </p:cNvPr>
          <p:cNvSpPr txBox="1"/>
          <p:nvPr/>
        </p:nvSpPr>
        <p:spPr>
          <a:xfrm>
            <a:off x="1927870" y="3120059"/>
            <a:ext cx="6298706" cy="307777"/>
          </a:xfrm>
          <a:prstGeom prst="rect">
            <a:avLst/>
          </a:prstGeom>
          <a:noFill/>
        </p:spPr>
        <p:txBody>
          <a:bodyPr wrap="square" rtlCol="0">
            <a:spAutoFit/>
          </a:bodyPr>
          <a:lstStyle/>
          <a:p>
            <a:r>
              <a:rPr kumimoji="1" lang="en-US" altLang="ja-JP" sz="1400" dirty="0">
                <a:latin typeface="+mj-ea"/>
                <a:ea typeface="+mj-ea"/>
              </a:rPr>
              <a:t>【</a:t>
            </a:r>
            <a:r>
              <a:rPr lang="ja-JP" altLang="en-US" sz="1400" dirty="0">
                <a:latin typeface="+mj-ea"/>
                <a:ea typeface="+mj-ea"/>
              </a:rPr>
              <a:t>図</a:t>
            </a:r>
            <a:r>
              <a:rPr kumimoji="1" lang="en-US" altLang="ja-JP" sz="1400" dirty="0">
                <a:latin typeface="+mj-ea"/>
                <a:ea typeface="+mj-ea"/>
              </a:rPr>
              <a:t>3</a:t>
            </a:r>
            <a:r>
              <a:rPr kumimoji="1" lang="ja-JP" altLang="en-US" sz="1400" dirty="0">
                <a:latin typeface="+mj-ea"/>
                <a:ea typeface="+mj-ea"/>
              </a:rPr>
              <a:t>－</a:t>
            </a:r>
            <a:r>
              <a:rPr kumimoji="1" lang="en-US" altLang="ja-JP" sz="1400" dirty="0">
                <a:latin typeface="+mj-ea"/>
                <a:ea typeface="+mj-ea"/>
              </a:rPr>
              <a:t>Ⅳ―2</a:t>
            </a:r>
            <a:r>
              <a:rPr lang="ja-JP" altLang="en-US" sz="1400" dirty="0">
                <a:latin typeface="+mj-ea"/>
                <a:ea typeface="+mj-ea"/>
              </a:rPr>
              <a:t>　分析対象事例における</a:t>
            </a:r>
            <a:r>
              <a:rPr lang="en-US" altLang="ja-JP" sz="1400" dirty="0">
                <a:latin typeface="+mj-ea"/>
                <a:ea typeface="+mj-ea"/>
              </a:rPr>
              <a:t>NCPR</a:t>
            </a:r>
            <a:r>
              <a:rPr lang="ja-JP" altLang="en-US" sz="1400" dirty="0">
                <a:latin typeface="+mj-ea"/>
                <a:ea typeface="+mj-ea"/>
              </a:rPr>
              <a:t>修了者の関与の有無</a:t>
            </a:r>
            <a:r>
              <a:rPr lang="en-US" altLang="ja-JP" sz="1400" dirty="0">
                <a:latin typeface="+mj-ea"/>
                <a:ea typeface="+mj-ea"/>
              </a:rPr>
              <a:t>】</a:t>
            </a:r>
            <a:endParaRPr kumimoji="1" lang="ja-JP" altLang="en-US" sz="1400" dirty="0">
              <a:latin typeface="+mj-ea"/>
              <a:ea typeface="+mj-ea"/>
            </a:endParaRPr>
          </a:p>
        </p:txBody>
      </p:sp>
      <p:grpSp>
        <p:nvGrpSpPr>
          <p:cNvPr id="10" name="グループ化 9">
            <a:extLst>
              <a:ext uri="{FF2B5EF4-FFF2-40B4-BE49-F238E27FC236}">
                <a16:creationId xmlns:a16="http://schemas.microsoft.com/office/drawing/2014/main" id="{8554E875-D424-4F71-B498-935ED38D0E09}"/>
              </a:ext>
            </a:extLst>
          </p:cNvPr>
          <p:cNvGrpSpPr/>
          <p:nvPr/>
        </p:nvGrpSpPr>
        <p:grpSpPr>
          <a:xfrm>
            <a:off x="2154972" y="3536026"/>
            <a:ext cx="5207508" cy="3008376"/>
            <a:chOff x="2154972" y="3536026"/>
            <a:chExt cx="5207508" cy="3008376"/>
          </a:xfrm>
        </p:grpSpPr>
        <p:pic>
          <p:nvPicPr>
            <p:cNvPr id="5" name="図 4" descr="グラフ, 円グラフ&#10;&#10;自動的に生成された説明">
              <a:extLst>
                <a:ext uri="{FF2B5EF4-FFF2-40B4-BE49-F238E27FC236}">
                  <a16:creationId xmlns:a16="http://schemas.microsoft.com/office/drawing/2014/main" id="{B5925684-BA6A-4397-B78C-498A87770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972" y="3536026"/>
              <a:ext cx="5207508" cy="3008376"/>
            </a:xfrm>
            <a:prstGeom prst="rect">
              <a:avLst/>
            </a:prstGeom>
          </p:spPr>
        </p:pic>
        <p:sp>
          <p:nvSpPr>
            <p:cNvPr id="6" name="テキスト ボックス 5">
              <a:extLst>
                <a:ext uri="{FF2B5EF4-FFF2-40B4-BE49-F238E27FC236}">
                  <a16:creationId xmlns:a16="http://schemas.microsoft.com/office/drawing/2014/main" id="{6054F079-6549-4BFB-8767-79DA1EB9CACF}"/>
                </a:ext>
              </a:extLst>
            </p:cNvPr>
            <p:cNvSpPr txBox="1"/>
            <p:nvPr/>
          </p:nvSpPr>
          <p:spPr>
            <a:xfrm>
              <a:off x="6392366" y="3638622"/>
              <a:ext cx="970114" cy="253916"/>
            </a:xfrm>
            <a:prstGeom prst="rect">
              <a:avLst/>
            </a:prstGeom>
            <a:noFill/>
          </p:spPr>
          <p:txBody>
            <a:bodyPr wrap="square" rtlCol="0">
              <a:spAutoFit/>
            </a:bodyPr>
            <a:lstStyle/>
            <a:p>
              <a:r>
                <a:rPr kumimoji="1" lang="ja-JP" altLang="en-US" sz="1050" dirty="0">
                  <a:latin typeface="+mn-lt"/>
                </a:rPr>
                <a:t>対象数＝</a:t>
              </a:r>
              <a:r>
                <a:rPr kumimoji="1" lang="en-US" altLang="ja-JP" sz="1050" dirty="0">
                  <a:latin typeface="+mn-lt"/>
                </a:rPr>
                <a:t>282</a:t>
              </a:r>
              <a:endParaRPr kumimoji="1" lang="ja-JP" altLang="en-US" sz="1050" dirty="0">
                <a:latin typeface="+mn-lt"/>
              </a:endParaRPr>
            </a:p>
          </p:txBody>
        </p:sp>
      </p:grpSp>
      <p:sp>
        <p:nvSpPr>
          <p:cNvPr id="9" name="Rectangle 2">
            <a:extLst>
              <a:ext uri="{FF2B5EF4-FFF2-40B4-BE49-F238E27FC236}">
                <a16:creationId xmlns:a16="http://schemas.microsoft.com/office/drawing/2014/main" id="{2F9BA9A7-4A85-4283-A722-1F4088613B6E}"/>
              </a:ext>
            </a:extLst>
          </p:cNvPr>
          <p:cNvSpPr txBox="1">
            <a:spLocks noChangeArrowheads="1"/>
          </p:cNvSpPr>
          <p:nvPr/>
        </p:nvSpPr>
        <p:spPr bwMode="auto">
          <a:xfrm>
            <a:off x="1639838" y="275815"/>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分析結果②</a:t>
            </a:r>
            <a:endParaRPr lang="ja-JP" altLang="en-US" sz="2000" dirty="0"/>
          </a:p>
        </p:txBody>
      </p:sp>
    </p:spTree>
    <p:extLst>
      <p:ext uri="{BB962C8B-B14F-4D97-AF65-F5344CB8AC3E}">
        <p14:creationId xmlns:p14="http://schemas.microsoft.com/office/powerpoint/2010/main" val="67026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28</a:t>
            </a:fld>
            <a:endParaRPr lang="en-US" altLang="ja-JP" dirty="0"/>
          </a:p>
        </p:txBody>
      </p:sp>
      <p:sp>
        <p:nvSpPr>
          <p:cNvPr id="44036" name="AutoShape 3"/>
          <p:cNvSpPr>
            <a:spLocks noChangeArrowheads="1"/>
          </p:cNvSpPr>
          <p:nvPr/>
        </p:nvSpPr>
        <p:spPr bwMode="auto">
          <a:xfrm>
            <a:off x="271686" y="1125538"/>
            <a:ext cx="9361039"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dirty="0">
                <a:solidFill>
                  <a:srgbClr val="000000"/>
                </a:solidFill>
                <a:latin typeface="HG丸ｺﾞｼｯｸM-PRO"/>
                <a:ea typeface="HG丸ｺﾞｼｯｸM-PRO"/>
              </a:rPr>
              <a:t>　</a:t>
            </a:r>
            <a:r>
              <a:rPr lang="ja-JP" altLang="en-US" sz="2200" u="sng" dirty="0">
                <a:solidFill>
                  <a:srgbClr val="000000"/>
                </a:solidFill>
                <a:latin typeface="HG丸ｺﾞｼｯｸM-PRO"/>
                <a:ea typeface="HG丸ｺﾞｼｯｸM-PRO"/>
              </a:rPr>
              <a:t>ウ．新生児蘇生処置の実施状況について（</a:t>
            </a:r>
            <a:r>
              <a:rPr lang="en-US" altLang="ja-JP" sz="2200" u="sng" dirty="0">
                <a:solidFill>
                  <a:srgbClr val="000000"/>
                </a:solidFill>
                <a:latin typeface="HG丸ｺﾞｼｯｸM-PRO"/>
                <a:ea typeface="HG丸ｺﾞｼｯｸM-PRO"/>
              </a:rPr>
              <a:t>1</a:t>
            </a:r>
            <a:r>
              <a:rPr lang="ja-JP" altLang="en-US" sz="2200" u="sng" dirty="0">
                <a:solidFill>
                  <a:srgbClr val="000000"/>
                </a:solidFill>
                <a:latin typeface="HG丸ｺﾞｼｯｸM-PRO"/>
                <a:ea typeface="HG丸ｺﾞｼｯｸM-PRO"/>
              </a:rPr>
              <a:t>）</a:t>
            </a:r>
            <a:endParaRPr lang="en-US" altLang="ja-JP" sz="2200" u="sng"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1800" dirty="0">
                <a:solidFill>
                  <a:srgbClr val="000000"/>
                </a:solidFill>
                <a:latin typeface="HG丸ｺﾞｼｯｸM-PRO"/>
                <a:ea typeface="HG丸ｺﾞｼｯｸM-PRO"/>
              </a:rPr>
              <a:t>生後</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分のアプガースコア別の、生後</a:t>
            </a:r>
            <a:r>
              <a:rPr lang="en-US" altLang="ja-JP" sz="1800" dirty="0">
                <a:solidFill>
                  <a:srgbClr val="000000"/>
                </a:solidFill>
                <a:latin typeface="HG丸ｺﾞｼｯｸM-PRO"/>
                <a:ea typeface="HG丸ｺﾞｼｯｸM-PRO"/>
              </a:rPr>
              <a:t>5</a:t>
            </a:r>
            <a:r>
              <a:rPr lang="ja-JP" altLang="en-US" sz="1800" dirty="0">
                <a:solidFill>
                  <a:srgbClr val="000000"/>
                </a:solidFill>
                <a:latin typeface="HG丸ｺﾞｼｯｸM-PRO"/>
                <a:ea typeface="HG丸ｺﾞｼｯｸM-PRO"/>
              </a:rPr>
              <a:t>分未満の新生児蘇生処置の実施状況について、今回の分析対象である</a:t>
            </a:r>
            <a:r>
              <a:rPr lang="en-US" altLang="ja-JP" sz="1800" dirty="0">
                <a:solidFill>
                  <a:srgbClr val="000000"/>
                </a:solidFill>
                <a:latin typeface="HG丸ｺﾞｼｯｸM-PRO"/>
                <a:ea typeface="HG丸ｺﾞｼｯｸM-PRO"/>
              </a:rPr>
              <a:t>2016</a:t>
            </a:r>
            <a:r>
              <a:rPr lang="ja-JP" altLang="en-US" sz="1800" dirty="0">
                <a:solidFill>
                  <a:srgbClr val="000000"/>
                </a:solidFill>
                <a:latin typeface="HG丸ｺﾞｼｯｸM-PRO"/>
                <a:ea typeface="HG丸ｺﾞｼｯｸM-PRO"/>
              </a:rPr>
              <a:t>年</a:t>
            </a:r>
            <a:r>
              <a:rPr lang="en-US" altLang="ja-JP" sz="1800" dirty="0">
                <a:solidFill>
                  <a:srgbClr val="000000"/>
                </a:solidFill>
                <a:latin typeface="HG丸ｺﾞｼｯｸM-PRO"/>
                <a:ea typeface="HG丸ｺﾞｼｯｸM-PRO"/>
              </a:rPr>
              <a:t>4</a:t>
            </a:r>
            <a:r>
              <a:rPr lang="ja-JP" altLang="en-US" sz="1800" dirty="0">
                <a:solidFill>
                  <a:srgbClr val="000000"/>
                </a:solidFill>
                <a:latin typeface="HG丸ｺﾞｼｯｸM-PRO"/>
                <a:ea typeface="HG丸ｺﾞｼｯｸM-PRO"/>
              </a:rPr>
              <a:t>月以降出生の事例</a:t>
            </a:r>
            <a:r>
              <a:rPr lang="en-US" altLang="ja-JP" sz="1800" dirty="0">
                <a:solidFill>
                  <a:srgbClr val="000000"/>
                </a:solidFill>
                <a:latin typeface="HG丸ｺﾞｼｯｸM-PRO"/>
                <a:ea typeface="HG丸ｺﾞｼｯｸM-PRO"/>
              </a:rPr>
              <a:t>282</a:t>
            </a:r>
            <a:r>
              <a:rPr lang="ja-JP" altLang="en-US" sz="1800" dirty="0">
                <a:solidFill>
                  <a:srgbClr val="000000"/>
                </a:solidFill>
                <a:latin typeface="HG丸ｺﾞｼｯｸM-PRO"/>
                <a:ea typeface="HG丸ｺﾞｼｯｸM-PRO"/>
              </a:rPr>
              <a:t>件と、</a:t>
            </a:r>
            <a:r>
              <a:rPr lang="en-US" altLang="ja-JP" sz="1800" dirty="0">
                <a:solidFill>
                  <a:srgbClr val="000000"/>
                </a:solidFill>
                <a:latin typeface="HG丸ｺﾞｼｯｸM-PRO"/>
                <a:ea typeface="HG丸ｺﾞｼｯｸM-PRO"/>
              </a:rPr>
              <a:t>2010</a:t>
            </a:r>
            <a:r>
              <a:rPr lang="ja-JP" altLang="en-US" sz="1800" dirty="0">
                <a:solidFill>
                  <a:srgbClr val="000000"/>
                </a:solidFill>
                <a:latin typeface="HG丸ｺﾞｼｯｸM-PRO"/>
                <a:ea typeface="HG丸ｺﾞｼｯｸM-PRO"/>
              </a:rPr>
              <a:t>年</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月～</a:t>
            </a:r>
            <a:r>
              <a:rPr lang="en-US" altLang="ja-JP" sz="1800" dirty="0">
                <a:solidFill>
                  <a:srgbClr val="000000"/>
                </a:solidFill>
                <a:latin typeface="HG丸ｺﾞｼｯｸM-PRO"/>
                <a:ea typeface="HG丸ｺﾞｼｯｸM-PRO"/>
              </a:rPr>
              <a:t>2011</a:t>
            </a:r>
            <a:r>
              <a:rPr lang="ja-JP" altLang="en-US" sz="1800" dirty="0">
                <a:solidFill>
                  <a:srgbClr val="000000"/>
                </a:solidFill>
                <a:latin typeface="HG丸ｺﾞｼｯｸM-PRO"/>
                <a:ea typeface="HG丸ｺﾞｼｯｸM-PRO"/>
              </a:rPr>
              <a:t>年</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月出生の事例</a:t>
            </a:r>
            <a:r>
              <a:rPr lang="en-US" altLang="ja-JP" sz="1800" dirty="0">
                <a:solidFill>
                  <a:srgbClr val="000000"/>
                </a:solidFill>
                <a:latin typeface="HG丸ｺﾞｼｯｸM-PRO"/>
                <a:ea typeface="HG丸ｺﾞｼｯｸM-PRO"/>
              </a:rPr>
              <a:t>243</a:t>
            </a:r>
            <a:r>
              <a:rPr lang="ja-JP" altLang="en-US" sz="1800" dirty="0">
                <a:solidFill>
                  <a:srgbClr val="000000"/>
                </a:solidFill>
                <a:latin typeface="HG丸ｺﾞｼｯｸM-PRO"/>
                <a:ea typeface="HG丸ｺﾞｼｯｸM-PRO"/>
              </a:rPr>
              <a:t>件のそれぞれで集計し、新生児蘇生処置の実施率を比較した。</a:t>
            </a:r>
            <a:endParaRPr lang="en-US" altLang="ja-JP" sz="18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8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1800" dirty="0">
              <a:solidFill>
                <a:srgbClr val="000000"/>
              </a:solidFill>
              <a:latin typeface="HG丸ｺﾞｼｯｸM-PRO"/>
              <a:ea typeface="HG丸ｺﾞｼｯｸM-PRO"/>
            </a:endParaRPr>
          </a:p>
          <a:p>
            <a:pPr marL="0" indent="0" eaLnBrk="1" hangingPunct="1">
              <a:lnSpc>
                <a:spcPct val="120000"/>
              </a:lnSpc>
              <a:buNone/>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p:txBody>
      </p:sp>
      <p:sp>
        <p:nvSpPr>
          <p:cNvPr id="8" name="テキスト ボックス 7">
            <a:extLst>
              <a:ext uri="{FF2B5EF4-FFF2-40B4-BE49-F238E27FC236}">
                <a16:creationId xmlns:a16="http://schemas.microsoft.com/office/drawing/2014/main" id="{4888345D-E764-4F4A-B56B-7E465B7AB106}"/>
              </a:ext>
            </a:extLst>
          </p:cNvPr>
          <p:cNvSpPr txBox="1"/>
          <p:nvPr/>
        </p:nvSpPr>
        <p:spPr>
          <a:xfrm>
            <a:off x="590380" y="2805081"/>
            <a:ext cx="8197452" cy="307777"/>
          </a:xfrm>
          <a:prstGeom prst="rect">
            <a:avLst/>
          </a:prstGeom>
          <a:noFill/>
        </p:spPr>
        <p:txBody>
          <a:bodyPr wrap="square" rtlCol="0">
            <a:spAutoFit/>
          </a:bodyPr>
          <a:lstStyle/>
          <a:p>
            <a:r>
              <a:rPr kumimoji="1" lang="en-US" altLang="ja-JP" sz="1400" dirty="0">
                <a:latin typeface="+mj-ea"/>
                <a:ea typeface="+mj-ea"/>
              </a:rPr>
              <a:t>【</a:t>
            </a:r>
            <a:r>
              <a:rPr lang="ja-JP" altLang="en-US" sz="1400" dirty="0">
                <a:latin typeface="+mj-ea"/>
                <a:ea typeface="+mj-ea"/>
              </a:rPr>
              <a:t>図</a:t>
            </a:r>
            <a:r>
              <a:rPr kumimoji="1" lang="en-US" altLang="ja-JP" sz="1400" dirty="0">
                <a:latin typeface="+mj-ea"/>
                <a:ea typeface="+mj-ea"/>
              </a:rPr>
              <a:t>3</a:t>
            </a:r>
            <a:r>
              <a:rPr kumimoji="1" lang="ja-JP" altLang="en-US" sz="1400" dirty="0">
                <a:latin typeface="+mj-ea"/>
                <a:ea typeface="+mj-ea"/>
              </a:rPr>
              <a:t>－</a:t>
            </a:r>
            <a:r>
              <a:rPr kumimoji="1" lang="en-US" altLang="ja-JP" sz="1400" dirty="0">
                <a:latin typeface="+mj-ea"/>
                <a:ea typeface="+mj-ea"/>
              </a:rPr>
              <a:t>Ⅳ―3</a:t>
            </a:r>
            <a:r>
              <a:rPr lang="ja-JP" altLang="en-US" sz="1400" dirty="0">
                <a:latin typeface="+mj-ea"/>
                <a:ea typeface="+mj-ea"/>
              </a:rPr>
              <a:t>　生後</a:t>
            </a:r>
            <a:r>
              <a:rPr lang="en-US" altLang="ja-JP" sz="1400" dirty="0">
                <a:latin typeface="+mj-ea"/>
                <a:ea typeface="+mj-ea"/>
              </a:rPr>
              <a:t>1</a:t>
            </a:r>
            <a:r>
              <a:rPr lang="ja-JP" altLang="en-US" sz="1400" dirty="0">
                <a:latin typeface="+mj-ea"/>
                <a:ea typeface="+mj-ea"/>
              </a:rPr>
              <a:t>分のアプガースコア別の生後</a:t>
            </a:r>
            <a:r>
              <a:rPr lang="en-US" altLang="ja-JP" sz="1400" dirty="0">
                <a:latin typeface="+mj-ea"/>
                <a:ea typeface="+mj-ea"/>
              </a:rPr>
              <a:t>5</a:t>
            </a:r>
            <a:r>
              <a:rPr lang="ja-JP" altLang="en-US" sz="1400" dirty="0">
                <a:latin typeface="+mj-ea"/>
                <a:ea typeface="+mj-ea"/>
              </a:rPr>
              <a:t>分未満の</a:t>
            </a:r>
            <a:r>
              <a:rPr kumimoji="1" lang="ja-JP" altLang="en-US" sz="1400" dirty="0">
                <a:latin typeface="+mj-ea"/>
                <a:ea typeface="+mj-ea"/>
              </a:rPr>
              <a:t>新生児蘇生処置実施率</a:t>
            </a:r>
            <a:r>
              <a:rPr lang="en-US" altLang="ja-JP" sz="1400" dirty="0">
                <a:latin typeface="+mj-ea"/>
                <a:ea typeface="+mj-ea"/>
              </a:rPr>
              <a:t>】</a:t>
            </a:r>
            <a:endParaRPr kumimoji="1" lang="ja-JP" altLang="en-US" sz="1400" dirty="0">
              <a:latin typeface="+mj-ea"/>
              <a:ea typeface="+mj-ea"/>
            </a:endParaRPr>
          </a:p>
        </p:txBody>
      </p:sp>
      <p:pic>
        <p:nvPicPr>
          <p:cNvPr id="5" name="図 4" descr="グラフ, 棒グラフ&#10;&#10;自動的に生成された説明">
            <a:extLst>
              <a:ext uri="{FF2B5EF4-FFF2-40B4-BE49-F238E27FC236}">
                <a16:creationId xmlns:a16="http://schemas.microsoft.com/office/drawing/2014/main" id="{50CA1905-F83C-4D29-99FF-2CE96BD173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78" b="9768"/>
          <a:stretch/>
        </p:blipFill>
        <p:spPr>
          <a:xfrm>
            <a:off x="813723" y="3154544"/>
            <a:ext cx="7974108" cy="3545932"/>
          </a:xfrm>
          <a:prstGeom prst="rect">
            <a:avLst/>
          </a:prstGeom>
        </p:spPr>
      </p:pic>
      <p:sp>
        <p:nvSpPr>
          <p:cNvPr id="9" name="Rectangle 2">
            <a:extLst>
              <a:ext uri="{FF2B5EF4-FFF2-40B4-BE49-F238E27FC236}">
                <a16:creationId xmlns:a16="http://schemas.microsoft.com/office/drawing/2014/main" id="{DE961018-1E75-4B77-8308-90F2A66B88BB}"/>
              </a:ext>
            </a:extLst>
          </p:cNvPr>
          <p:cNvSpPr txBox="1">
            <a:spLocks noChangeArrowheads="1"/>
          </p:cNvSpPr>
          <p:nvPr/>
        </p:nvSpPr>
        <p:spPr bwMode="auto">
          <a:xfrm>
            <a:off x="1639838" y="275815"/>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分析結果③</a:t>
            </a:r>
            <a:endParaRPr lang="ja-JP" altLang="en-US" sz="2000" dirty="0"/>
          </a:p>
        </p:txBody>
      </p:sp>
    </p:spTree>
    <p:extLst>
      <p:ext uri="{BB962C8B-B14F-4D97-AF65-F5344CB8AC3E}">
        <p14:creationId xmlns:p14="http://schemas.microsoft.com/office/powerpoint/2010/main" val="387495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2</a:t>
            </a:fld>
            <a:endParaRPr lang="en-US" altLang="ja-JP" dirty="0"/>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en-US" altLang="ja-JP" sz="5400" dirty="0">
                <a:latin typeface="+mj-ea"/>
                <a:ea typeface="+mj-ea"/>
              </a:rPr>
              <a:t>Ⅰ</a:t>
            </a:r>
            <a:r>
              <a:rPr lang="ja-JP" altLang="en-US" sz="5400" dirty="0">
                <a:latin typeface="+mj-ea"/>
                <a:ea typeface="+mj-ea"/>
              </a:rPr>
              <a:t>．産科医療補償制度</a:t>
            </a:r>
          </a:p>
        </p:txBody>
      </p:sp>
      <p:sp>
        <p:nvSpPr>
          <p:cNvPr id="4" name="Rectangle 2">
            <a:extLst>
              <a:ext uri="{FF2B5EF4-FFF2-40B4-BE49-F238E27FC236}">
                <a16:creationId xmlns:a16="http://schemas.microsoft.com/office/drawing/2014/main" id="{F274A159-9756-40A3-9771-06C8B1F8F275}"/>
              </a:ext>
            </a:extLst>
          </p:cNvPr>
          <p:cNvSpPr txBox="1">
            <a:spLocks noChangeArrowheads="1"/>
          </p:cNvSpPr>
          <p:nvPr/>
        </p:nvSpPr>
        <p:spPr bwMode="auto">
          <a:xfrm>
            <a:off x="3440038" y="5103217"/>
            <a:ext cx="622295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FontTx/>
              <a:buNone/>
            </a:pPr>
            <a:r>
              <a:rPr lang="ja-JP" altLang="en-US" sz="1800" dirty="0">
                <a:latin typeface="+mj-ea"/>
                <a:ea typeface="+mj-ea"/>
              </a:rPr>
              <a:t>報告書</a:t>
            </a:r>
            <a:r>
              <a:rPr lang="en-US" altLang="ja-JP" sz="1800" dirty="0">
                <a:latin typeface="+mj-ea"/>
                <a:ea typeface="+mj-ea"/>
              </a:rPr>
              <a:t>8</a:t>
            </a:r>
            <a:r>
              <a:rPr lang="ja-JP" altLang="en-US" sz="1800" dirty="0">
                <a:latin typeface="+mj-ea"/>
                <a:ea typeface="+mj-ea"/>
              </a:rPr>
              <a:t>～</a:t>
            </a:r>
            <a:r>
              <a:rPr lang="en-US" altLang="ja-JP" sz="1800" dirty="0">
                <a:latin typeface="+mj-ea"/>
                <a:ea typeface="+mj-ea"/>
              </a:rPr>
              <a:t>13</a:t>
            </a:r>
            <a:r>
              <a:rPr lang="ja-JP" altLang="en-US" sz="1800" dirty="0">
                <a:latin typeface="+mj-ea"/>
                <a:ea typeface="+mj-ea"/>
              </a:rPr>
              <a:t>ページ「第</a:t>
            </a:r>
            <a:r>
              <a:rPr lang="en-US" altLang="ja-JP" sz="1800" dirty="0">
                <a:latin typeface="+mj-ea"/>
                <a:ea typeface="+mj-ea"/>
              </a:rPr>
              <a:t>1</a:t>
            </a:r>
            <a:r>
              <a:rPr lang="ja-JP" altLang="en-US" sz="1800" dirty="0">
                <a:latin typeface="+mj-ea"/>
                <a:ea typeface="+mj-ea"/>
              </a:rPr>
              <a:t>章　産科医療補償制度」より</a:t>
            </a:r>
          </a:p>
        </p:txBody>
      </p:sp>
    </p:spTree>
    <p:extLst>
      <p:ext uri="{BB962C8B-B14F-4D97-AF65-F5344CB8AC3E}">
        <p14:creationId xmlns:p14="http://schemas.microsoft.com/office/powerpoint/2010/main" val="383618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29</a:t>
            </a:fld>
            <a:endParaRPr lang="en-US" altLang="ja-JP" dirty="0"/>
          </a:p>
        </p:txBody>
      </p:sp>
      <p:sp>
        <p:nvSpPr>
          <p:cNvPr id="44036" name="AutoShape 3"/>
          <p:cNvSpPr>
            <a:spLocks noChangeArrowheads="1"/>
          </p:cNvSpPr>
          <p:nvPr/>
        </p:nvSpPr>
        <p:spPr bwMode="auto">
          <a:xfrm>
            <a:off x="271686" y="1197546"/>
            <a:ext cx="9361039"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solidFill>
                  <a:srgbClr val="000000"/>
                </a:solidFill>
                <a:latin typeface="HG丸ｺﾞｼｯｸM-PRO"/>
                <a:ea typeface="HG丸ｺﾞｼｯｸM-PRO"/>
              </a:rPr>
              <a:t>ウ．新生児蘇生処置の実施状況について（</a:t>
            </a:r>
            <a:r>
              <a:rPr lang="en-US" altLang="ja-JP" sz="2200" u="sng" dirty="0">
                <a:solidFill>
                  <a:srgbClr val="000000"/>
                </a:solidFill>
                <a:latin typeface="HG丸ｺﾞｼｯｸM-PRO"/>
                <a:ea typeface="HG丸ｺﾞｼｯｸM-PRO"/>
              </a:rPr>
              <a:t>2</a:t>
            </a:r>
            <a:r>
              <a:rPr lang="ja-JP" altLang="en-US" sz="2200" u="sng" dirty="0">
                <a:solidFill>
                  <a:srgbClr val="000000"/>
                </a:solidFill>
                <a:latin typeface="HG丸ｺﾞｼｯｸM-PRO"/>
                <a:ea typeface="HG丸ｺﾞｼｯｸM-PRO"/>
              </a:rPr>
              <a:t>）</a:t>
            </a:r>
            <a:endParaRPr lang="en-US" altLang="ja-JP" sz="2200" u="sng"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en-US" altLang="ja-JP" sz="1800" dirty="0">
                <a:solidFill>
                  <a:srgbClr val="000000"/>
                </a:solidFill>
                <a:latin typeface="HG丸ｺﾞｼｯｸM-PRO"/>
                <a:ea typeface="HG丸ｺﾞｼｯｸM-PRO"/>
              </a:rPr>
              <a:t>2010</a:t>
            </a:r>
            <a:r>
              <a:rPr lang="ja-JP" altLang="en-US" sz="1800" dirty="0">
                <a:solidFill>
                  <a:srgbClr val="000000"/>
                </a:solidFill>
                <a:latin typeface="HG丸ｺﾞｼｯｸM-PRO"/>
                <a:ea typeface="HG丸ｺﾞｼｯｸM-PRO"/>
              </a:rPr>
              <a:t>年</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月～</a:t>
            </a:r>
            <a:r>
              <a:rPr lang="en-US" altLang="ja-JP" sz="1800" dirty="0">
                <a:solidFill>
                  <a:srgbClr val="000000"/>
                </a:solidFill>
                <a:latin typeface="HG丸ｺﾞｼｯｸM-PRO"/>
                <a:ea typeface="HG丸ｺﾞｼｯｸM-PRO"/>
              </a:rPr>
              <a:t>2011</a:t>
            </a:r>
            <a:r>
              <a:rPr lang="ja-JP" altLang="en-US" sz="1800" dirty="0">
                <a:solidFill>
                  <a:srgbClr val="000000"/>
                </a:solidFill>
                <a:latin typeface="HG丸ｺﾞｼｯｸM-PRO"/>
                <a:ea typeface="HG丸ｺﾞｼｯｸM-PRO"/>
              </a:rPr>
              <a:t>年</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月出生の事例</a:t>
            </a:r>
            <a:r>
              <a:rPr lang="en-US" altLang="ja-JP" sz="1800" dirty="0">
                <a:solidFill>
                  <a:srgbClr val="000000"/>
                </a:solidFill>
                <a:latin typeface="HG丸ｺﾞｼｯｸM-PRO"/>
                <a:ea typeface="HG丸ｺﾞｼｯｸM-PRO"/>
              </a:rPr>
              <a:t>243</a:t>
            </a:r>
            <a:r>
              <a:rPr lang="ja-JP" altLang="en-US" sz="1800" dirty="0">
                <a:solidFill>
                  <a:srgbClr val="000000"/>
                </a:solidFill>
                <a:latin typeface="HG丸ｺﾞｼｯｸM-PRO"/>
                <a:ea typeface="HG丸ｺﾞｼｯｸM-PRO"/>
              </a:rPr>
              <a:t>件のうち、生後</a:t>
            </a:r>
            <a:r>
              <a:rPr lang="en-US" altLang="ja-JP" sz="1800" dirty="0">
                <a:solidFill>
                  <a:srgbClr val="000000"/>
                </a:solidFill>
                <a:latin typeface="HG丸ｺﾞｼｯｸM-PRO"/>
                <a:ea typeface="HG丸ｺﾞｼｯｸM-PRO"/>
              </a:rPr>
              <a:t>5</a:t>
            </a:r>
            <a:r>
              <a:rPr lang="ja-JP" altLang="en-US" sz="1800" dirty="0">
                <a:solidFill>
                  <a:srgbClr val="000000"/>
                </a:solidFill>
                <a:latin typeface="HG丸ｺﾞｼｯｸM-PRO"/>
                <a:ea typeface="HG丸ｺﾞｼｯｸM-PRO"/>
              </a:rPr>
              <a:t>分未満に新生児蘇生処置が行われた事例は</a:t>
            </a:r>
            <a:r>
              <a:rPr lang="en-US" altLang="ja-JP" sz="1800" dirty="0">
                <a:solidFill>
                  <a:srgbClr val="000000"/>
                </a:solidFill>
                <a:latin typeface="HG丸ｺﾞｼｯｸM-PRO"/>
                <a:ea typeface="HG丸ｺﾞｼｯｸM-PRO"/>
              </a:rPr>
              <a:t>208</a:t>
            </a:r>
            <a:r>
              <a:rPr lang="ja-JP" altLang="en-US" sz="1800" dirty="0">
                <a:solidFill>
                  <a:srgbClr val="000000"/>
                </a:solidFill>
                <a:latin typeface="HG丸ｺﾞｼｯｸM-PRO"/>
                <a:ea typeface="HG丸ｺﾞｼｯｸM-PRO"/>
              </a:rPr>
              <a:t>件であった。</a:t>
            </a:r>
            <a:r>
              <a:rPr lang="en-US" altLang="ja-JP" sz="1800" dirty="0">
                <a:solidFill>
                  <a:srgbClr val="000000"/>
                </a:solidFill>
                <a:latin typeface="HG丸ｺﾞｼｯｸM-PRO"/>
                <a:ea typeface="HG丸ｺﾞｼｯｸM-PRO"/>
              </a:rPr>
              <a:t>243</a:t>
            </a:r>
            <a:r>
              <a:rPr lang="ja-JP" altLang="en-US" sz="1800" dirty="0">
                <a:solidFill>
                  <a:srgbClr val="000000"/>
                </a:solidFill>
                <a:latin typeface="HG丸ｺﾞｼｯｸM-PRO"/>
                <a:ea typeface="HG丸ｺﾞｼｯｸM-PRO"/>
              </a:rPr>
              <a:t>件の生後</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分のアプガースコア別の生後</a:t>
            </a:r>
            <a:r>
              <a:rPr lang="en-US" altLang="ja-JP" sz="1800" dirty="0">
                <a:solidFill>
                  <a:srgbClr val="000000"/>
                </a:solidFill>
                <a:latin typeface="HG丸ｺﾞｼｯｸM-PRO"/>
                <a:ea typeface="HG丸ｺﾞｼｯｸM-PRO"/>
              </a:rPr>
              <a:t>5</a:t>
            </a:r>
            <a:r>
              <a:rPr lang="ja-JP" altLang="en-US" sz="1800" dirty="0">
                <a:solidFill>
                  <a:srgbClr val="000000"/>
                </a:solidFill>
                <a:latin typeface="HG丸ｺﾞｼｯｸM-PRO"/>
                <a:ea typeface="HG丸ｺﾞｼｯｸM-PRO"/>
              </a:rPr>
              <a:t>分未満の新生児蘇生処置実施率をみたところ、</a:t>
            </a:r>
            <a:r>
              <a:rPr lang="en-US" altLang="ja-JP" sz="1800" dirty="0">
                <a:solidFill>
                  <a:srgbClr val="000000"/>
                </a:solidFill>
                <a:latin typeface="HG丸ｺﾞｼｯｸM-PRO"/>
                <a:ea typeface="HG丸ｺﾞｼｯｸM-PRO"/>
              </a:rPr>
              <a:t>0</a:t>
            </a:r>
            <a:r>
              <a:rPr lang="ja-JP" altLang="en-US" sz="1800" dirty="0">
                <a:solidFill>
                  <a:srgbClr val="000000"/>
                </a:solidFill>
                <a:latin typeface="HG丸ｺﾞｼｯｸM-PRO"/>
                <a:ea typeface="HG丸ｺﾞｼｯｸM-PRO"/>
              </a:rPr>
              <a:t>点の事例では</a:t>
            </a:r>
            <a:r>
              <a:rPr lang="en-US" altLang="ja-JP" sz="1800" dirty="0">
                <a:solidFill>
                  <a:srgbClr val="000000"/>
                </a:solidFill>
                <a:latin typeface="HG丸ｺﾞｼｯｸM-PRO"/>
                <a:ea typeface="HG丸ｺﾞｼｯｸM-PRO"/>
              </a:rPr>
              <a:t>100.0</a:t>
            </a:r>
            <a:r>
              <a:rPr lang="ja-JP" altLang="en-US" sz="1800" dirty="0">
                <a:solidFill>
                  <a:srgbClr val="000000"/>
                </a:solidFill>
                <a:latin typeface="HG丸ｺﾞｼｯｸM-PRO"/>
                <a:ea typeface="HG丸ｺﾞｼｯｸM-PRO"/>
              </a:rPr>
              <a:t>％であったものの、</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点の事例では</a:t>
            </a:r>
            <a:r>
              <a:rPr lang="en-US" altLang="ja-JP" sz="1800" dirty="0">
                <a:solidFill>
                  <a:srgbClr val="000000"/>
                </a:solidFill>
                <a:latin typeface="HG丸ｺﾞｼｯｸM-PRO"/>
                <a:ea typeface="HG丸ｺﾞｼｯｸM-PRO"/>
              </a:rPr>
              <a:t>97.4</a:t>
            </a:r>
            <a:r>
              <a:rPr lang="ja-JP" altLang="en-US" sz="1800" dirty="0">
                <a:solidFill>
                  <a:srgbClr val="000000"/>
                </a:solidFill>
                <a:latin typeface="HG丸ｺﾞｼｯｸM-PRO"/>
                <a:ea typeface="HG丸ｺﾞｼｯｸM-PRO"/>
              </a:rPr>
              <a:t>％、</a:t>
            </a:r>
            <a:r>
              <a:rPr lang="en-US" altLang="ja-JP" sz="1800" dirty="0">
                <a:solidFill>
                  <a:srgbClr val="000000"/>
                </a:solidFill>
                <a:latin typeface="HG丸ｺﾞｼｯｸM-PRO"/>
                <a:ea typeface="HG丸ｺﾞｼｯｸM-PRO"/>
              </a:rPr>
              <a:t>2</a:t>
            </a:r>
            <a:r>
              <a:rPr lang="ja-JP" altLang="en-US" sz="1800" dirty="0">
                <a:solidFill>
                  <a:srgbClr val="000000"/>
                </a:solidFill>
                <a:latin typeface="HG丸ｺﾞｼｯｸM-PRO"/>
                <a:ea typeface="HG丸ｺﾞｼｯｸM-PRO"/>
              </a:rPr>
              <a:t>点の事例では</a:t>
            </a:r>
            <a:r>
              <a:rPr lang="en-US" altLang="ja-JP" sz="1800" dirty="0">
                <a:solidFill>
                  <a:srgbClr val="000000"/>
                </a:solidFill>
                <a:latin typeface="HG丸ｺﾞｼｯｸM-PRO"/>
                <a:ea typeface="HG丸ｺﾞｼｯｸM-PRO"/>
              </a:rPr>
              <a:t>94.4</a:t>
            </a:r>
            <a:r>
              <a:rPr lang="ja-JP" altLang="en-US" sz="1800" dirty="0">
                <a:solidFill>
                  <a:srgbClr val="000000"/>
                </a:solidFill>
                <a:latin typeface="HG丸ｺﾞｼｯｸM-PRO"/>
                <a:ea typeface="HG丸ｺﾞｼｯｸM-PRO"/>
              </a:rPr>
              <a:t>％、</a:t>
            </a:r>
            <a:r>
              <a:rPr lang="en-US" altLang="ja-JP" sz="1800" dirty="0">
                <a:solidFill>
                  <a:srgbClr val="000000"/>
                </a:solidFill>
                <a:latin typeface="HG丸ｺﾞｼｯｸM-PRO"/>
                <a:ea typeface="HG丸ｺﾞｼｯｸM-PRO"/>
              </a:rPr>
              <a:t>3</a:t>
            </a:r>
            <a:r>
              <a:rPr lang="ja-JP" altLang="en-US" sz="1800" dirty="0">
                <a:solidFill>
                  <a:srgbClr val="000000"/>
                </a:solidFill>
                <a:latin typeface="HG丸ｺﾞｼｯｸM-PRO"/>
                <a:ea typeface="HG丸ｺﾞｼｯｸM-PRO"/>
              </a:rPr>
              <a:t>点の事例では</a:t>
            </a:r>
            <a:r>
              <a:rPr lang="en-US" altLang="ja-JP" sz="1800" dirty="0">
                <a:solidFill>
                  <a:srgbClr val="000000"/>
                </a:solidFill>
                <a:latin typeface="HG丸ｺﾞｼｯｸM-PRO"/>
                <a:ea typeface="HG丸ｺﾞｼｯｸM-PRO"/>
              </a:rPr>
              <a:t>80.6</a:t>
            </a:r>
            <a:r>
              <a:rPr lang="ja-JP" altLang="en-US" sz="1800" dirty="0">
                <a:solidFill>
                  <a:srgbClr val="000000"/>
                </a:solidFill>
                <a:latin typeface="HG丸ｺﾞｼｯｸM-PRO"/>
                <a:ea typeface="HG丸ｺﾞｼｯｸM-PRO"/>
              </a:rPr>
              <a:t>％であった。</a:t>
            </a:r>
            <a:endParaRPr lang="en-US" altLang="ja-JP" sz="8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en-US" altLang="ja-JP" sz="1800" dirty="0">
                <a:solidFill>
                  <a:srgbClr val="000000"/>
                </a:solidFill>
                <a:latin typeface="HG丸ｺﾞｼｯｸM-PRO"/>
                <a:ea typeface="HG丸ｺﾞｼｯｸM-PRO"/>
              </a:rPr>
              <a:t>2016</a:t>
            </a:r>
            <a:r>
              <a:rPr lang="ja-JP" altLang="en-US" sz="1800" dirty="0">
                <a:solidFill>
                  <a:srgbClr val="000000"/>
                </a:solidFill>
                <a:latin typeface="HG丸ｺﾞｼｯｸM-PRO"/>
                <a:ea typeface="HG丸ｺﾞｼｯｸM-PRO"/>
              </a:rPr>
              <a:t>年</a:t>
            </a:r>
            <a:r>
              <a:rPr lang="en-US" altLang="ja-JP" sz="1800" dirty="0">
                <a:solidFill>
                  <a:srgbClr val="000000"/>
                </a:solidFill>
                <a:latin typeface="HG丸ｺﾞｼｯｸM-PRO"/>
                <a:ea typeface="HG丸ｺﾞｼｯｸM-PRO"/>
              </a:rPr>
              <a:t>4</a:t>
            </a:r>
            <a:r>
              <a:rPr lang="ja-JP" altLang="en-US" sz="1800" dirty="0">
                <a:solidFill>
                  <a:srgbClr val="000000"/>
                </a:solidFill>
                <a:latin typeface="HG丸ｺﾞｼｯｸM-PRO"/>
                <a:ea typeface="HG丸ｺﾞｼｯｸM-PRO"/>
              </a:rPr>
              <a:t>月以降出生の事例</a:t>
            </a:r>
            <a:r>
              <a:rPr lang="en-US" altLang="ja-JP" sz="1800" dirty="0">
                <a:solidFill>
                  <a:srgbClr val="000000"/>
                </a:solidFill>
                <a:latin typeface="HG丸ｺﾞｼｯｸM-PRO"/>
                <a:ea typeface="HG丸ｺﾞｼｯｸM-PRO"/>
              </a:rPr>
              <a:t>282</a:t>
            </a:r>
            <a:r>
              <a:rPr lang="ja-JP" altLang="en-US" sz="1800" dirty="0">
                <a:solidFill>
                  <a:srgbClr val="000000"/>
                </a:solidFill>
                <a:latin typeface="HG丸ｺﾞｼｯｸM-PRO"/>
                <a:ea typeface="HG丸ｺﾞｼｯｸM-PRO"/>
              </a:rPr>
              <a:t>件のうち、生後</a:t>
            </a:r>
            <a:r>
              <a:rPr lang="en-US" altLang="ja-JP" sz="1800" dirty="0">
                <a:solidFill>
                  <a:srgbClr val="000000"/>
                </a:solidFill>
                <a:latin typeface="HG丸ｺﾞｼｯｸM-PRO"/>
                <a:ea typeface="HG丸ｺﾞｼｯｸM-PRO"/>
              </a:rPr>
              <a:t>5</a:t>
            </a:r>
            <a:r>
              <a:rPr lang="ja-JP" altLang="en-US" sz="1800" dirty="0">
                <a:solidFill>
                  <a:srgbClr val="000000"/>
                </a:solidFill>
                <a:latin typeface="HG丸ｺﾞｼｯｸM-PRO"/>
                <a:ea typeface="HG丸ｺﾞｼｯｸM-PRO"/>
              </a:rPr>
              <a:t>分未満に新生児蘇生処置が行われた事例は</a:t>
            </a:r>
            <a:r>
              <a:rPr lang="en-US" altLang="ja-JP" sz="1800" dirty="0">
                <a:solidFill>
                  <a:srgbClr val="000000"/>
                </a:solidFill>
                <a:latin typeface="HG丸ｺﾞｼｯｸM-PRO"/>
                <a:ea typeface="HG丸ｺﾞｼｯｸM-PRO"/>
              </a:rPr>
              <a:t>240</a:t>
            </a:r>
            <a:r>
              <a:rPr lang="ja-JP" altLang="en-US" sz="1800" dirty="0">
                <a:solidFill>
                  <a:srgbClr val="000000"/>
                </a:solidFill>
                <a:latin typeface="HG丸ｺﾞｼｯｸM-PRO"/>
                <a:ea typeface="HG丸ｺﾞｼｯｸM-PRO"/>
              </a:rPr>
              <a:t>件であった。</a:t>
            </a:r>
            <a:r>
              <a:rPr lang="en-US" altLang="ja-JP" sz="1800" dirty="0">
                <a:solidFill>
                  <a:srgbClr val="000000"/>
                </a:solidFill>
                <a:latin typeface="HG丸ｺﾞｼｯｸM-PRO"/>
                <a:ea typeface="HG丸ｺﾞｼｯｸM-PRO"/>
              </a:rPr>
              <a:t>282</a:t>
            </a:r>
            <a:r>
              <a:rPr lang="ja-JP" altLang="en-US" sz="1800" dirty="0">
                <a:solidFill>
                  <a:srgbClr val="000000"/>
                </a:solidFill>
                <a:latin typeface="HG丸ｺﾞｼｯｸM-PRO"/>
                <a:ea typeface="HG丸ｺﾞｼｯｸM-PRO"/>
              </a:rPr>
              <a:t>件の生後</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分のアプガースコア別の生後</a:t>
            </a:r>
            <a:r>
              <a:rPr lang="en-US" altLang="ja-JP" sz="1800" dirty="0">
                <a:solidFill>
                  <a:srgbClr val="000000"/>
                </a:solidFill>
                <a:latin typeface="HG丸ｺﾞｼｯｸM-PRO"/>
                <a:ea typeface="HG丸ｺﾞｼｯｸM-PRO"/>
              </a:rPr>
              <a:t>5</a:t>
            </a:r>
            <a:r>
              <a:rPr lang="ja-JP" altLang="en-US" sz="1800" dirty="0">
                <a:solidFill>
                  <a:srgbClr val="000000"/>
                </a:solidFill>
                <a:latin typeface="HG丸ｺﾞｼｯｸM-PRO"/>
                <a:ea typeface="HG丸ｺﾞｼｯｸM-PRO"/>
              </a:rPr>
              <a:t>分未満の新生児蘇生処置実施率は、</a:t>
            </a:r>
            <a:r>
              <a:rPr lang="en-US" altLang="ja-JP" sz="1800" dirty="0">
                <a:solidFill>
                  <a:srgbClr val="000000"/>
                </a:solidFill>
                <a:latin typeface="HG丸ｺﾞｼｯｸM-PRO"/>
                <a:ea typeface="HG丸ｺﾞｼｯｸM-PRO"/>
              </a:rPr>
              <a:t>0</a:t>
            </a:r>
            <a:r>
              <a:rPr lang="ja-JP" altLang="en-US" sz="1800" dirty="0">
                <a:solidFill>
                  <a:srgbClr val="000000"/>
                </a:solidFill>
                <a:latin typeface="HG丸ｺﾞｼｯｸM-PRO"/>
                <a:ea typeface="HG丸ｺﾞｼｯｸM-PRO"/>
              </a:rPr>
              <a:t>～</a:t>
            </a:r>
            <a:r>
              <a:rPr lang="en-US" altLang="ja-JP" sz="1800" dirty="0">
                <a:solidFill>
                  <a:srgbClr val="000000"/>
                </a:solidFill>
                <a:latin typeface="HG丸ｺﾞｼｯｸM-PRO"/>
                <a:ea typeface="HG丸ｺﾞｼｯｸM-PRO"/>
              </a:rPr>
              <a:t>2</a:t>
            </a:r>
            <a:r>
              <a:rPr lang="ja-JP" altLang="en-US" sz="1800" dirty="0">
                <a:solidFill>
                  <a:srgbClr val="000000"/>
                </a:solidFill>
                <a:latin typeface="HG丸ｺﾞｼｯｸM-PRO"/>
                <a:ea typeface="HG丸ｺﾞｼｯｸM-PRO"/>
              </a:rPr>
              <a:t>点の事例では</a:t>
            </a:r>
            <a:r>
              <a:rPr lang="en-US" altLang="ja-JP" sz="1800" dirty="0">
                <a:solidFill>
                  <a:srgbClr val="000000"/>
                </a:solidFill>
                <a:latin typeface="HG丸ｺﾞｼｯｸM-PRO"/>
                <a:ea typeface="HG丸ｺﾞｼｯｸM-PRO"/>
              </a:rPr>
              <a:t>100.0</a:t>
            </a:r>
            <a:r>
              <a:rPr lang="ja-JP" altLang="en-US" sz="1800" dirty="0">
                <a:solidFill>
                  <a:srgbClr val="000000"/>
                </a:solidFill>
                <a:latin typeface="HG丸ｺﾞｼｯｸM-PRO"/>
                <a:ea typeface="HG丸ｺﾞｼｯｸM-PRO"/>
              </a:rPr>
              <a:t>％、</a:t>
            </a:r>
            <a:r>
              <a:rPr lang="en-US" altLang="ja-JP" sz="1800" dirty="0">
                <a:solidFill>
                  <a:srgbClr val="000000"/>
                </a:solidFill>
                <a:latin typeface="HG丸ｺﾞｼｯｸM-PRO"/>
                <a:ea typeface="HG丸ｺﾞｼｯｸM-PRO"/>
              </a:rPr>
              <a:t>3</a:t>
            </a:r>
            <a:r>
              <a:rPr lang="ja-JP" altLang="en-US" sz="1800" dirty="0">
                <a:solidFill>
                  <a:srgbClr val="000000"/>
                </a:solidFill>
                <a:latin typeface="HG丸ｺﾞｼｯｸM-PRO"/>
                <a:ea typeface="HG丸ｺﾞｼｯｸM-PRO"/>
              </a:rPr>
              <a:t>点の事例では</a:t>
            </a:r>
            <a:r>
              <a:rPr lang="en-US" altLang="ja-JP" sz="1800" dirty="0">
                <a:solidFill>
                  <a:srgbClr val="000000"/>
                </a:solidFill>
                <a:latin typeface="HG丸ｺﾞｼｯｸM-PRO"/>
                <a:ea typeface="HG丸ｺﾞｼｯｸM-PRO"/>
              </a:rPr>
              <a:t>95.0</a:t>
            </a:r>
            <a:r>
              <a:rPr lang="ja-JP" altLang="en-US" sz="1800" dirty="0">
                <a:solidFill>
                  <a:srgbClr val="000000"/>
                </a:solidFill>
                <a:latin typeface="HG丸ｺﾞｼｯｸM-PRO"/>
                <a:ea typeface="HG丸ｺﾞｼｯｸM-PRO"/>
              </a:rPr>
              <a:t>％であった。</a:t>
            </a:r>
            <a:endParaRPr lang="en-US" altLang="ja-JP" sz="18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en-US" altLang="ja-JP" sz="1800" dirty="0">
                <a:solidFill>
                  <a:srgbClr val="000000"/>
                </a:solidFill>
                <a:latin typeface="HG丸ｺﾞｼｯｸM-PRO"/>
                <a:ea typeface="HG丸ｺﾞｼｯｸM-PRO"/>
              </a:rPr>
              <a:t>2016</a:t>
            </a:r>
            <a:r>
              <a:rPr lang="ja-JP" altLang="en-US" sz="1800" dirty="0">
                <a:solidFill>
                  <a:srgbClr val="000000"/>
                </a:solidFill>
                <a:latin typeface="HG丸ｺﾞｼｯｸM-PRO"/>
                <a:ea typeface="HG丸ｺﾞｼｯｸM-PRO"/>
              </a:rPr>
              <a:t>年</a:t>
            </a:r>
            <a:r>
              <a:rPr lang="en-US" altLang="ja-JP" sz="1800" dirty="0">
                <a:solidFill>
                  <a:srgbClr val="000000"/>
                </a:solidFill>
                <a:latin typeface="HG丸ｺﾞｼｯｸM-PRO"/>
                <a:ea typeface="HG丸ｺﾞｼｯｸM-PRO"/>
              </a:rPr>
              <a:t>4</a:t>
            </a:r>
            <a:r>
              <a:rPr lang="ja-JP" altLang="en-US" sz="1800" dirty="0">
                <a:solidFill>
                  <a:srgbClr val="000000"/>
                </a:solidFill>
                <a:latin typeface="HG丸ｺﾞｼｯｸM-PRO"/>
                <a:ea typeface="HG丸ｺﾞｼｯｸM-PRO"/>
              </a:rPr>
              <a:t>月以降出生の事例における重症新生児仮死の事例では、</a:t>
            </a:r>
            <a:r>
              <a:rPr lang="en-US" altLang="ja-JP" sz="1800" dirty="0">
                <a:solidFill>
                  <a:srgbClr val="000000"/>
                </a:solidFill>
                <a:latin typeface="HG丸ｺﾞｼｯｸM-PRO"/>
                <a:ea typeface="HG丸ｺﾞｼｯｸM-PRO"/>
              </a:rPr>
              <a:t>1</a:t>
            </a:r>
            <a:r>
              <a:rPr lang="ja-JP" altLang="en-US" sz="1800" dirty="0">
                <a:solidFill>
                  <a:srgbClr val="000000"/>
                </a:solidFill>
                <a:latin typeface="HG丸ｺﾞｼｯｸM-PRO"/>
                <a:ea typeface="HG丸ｺﾞｼｯｸM-PRO"/>
              </a:rPr>
              <a:t>件を除くほぼすべての事例で、生後</a:t>
            </a:r>
            <a:r>
              <a:rPr lang="en-US" altLang="ja-JP" sz="1800" dirty="0">
                <a:solidFill>
                  <a:srgbClr val="000000"/>
                </a:solidFill>
                <a:latin typeface="HG丸ｺﾞｼｯｸM-PRO"/>
                <a:ea typeface="HG丸ｺﾞｼｯｸM-PRO"/>
              </a:rPr>
              <a:t>5</a:t>
            </a:r>
            <a:r>
              <a:rPr lang="ja-JP" altLang="en-US" sz="1800" dirty="0">
                <a:solidFill>
                  <a:srgbClr val="000000"/>
                </a:solidFill>
                <a:latin typeface="HG丸ｺﾞｼｯｸM-PRO"/>
                <a:ea typeface="HG丸ｺﾞｼｯｸM-PRO"/>
              </a:rPr>
              <a:t>分未満に新生児蘇生処置が実施されていた。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p:txBody>
      </p:sp>
      <p:sp>
        <p:nvSpPr>
          <p:cNvPr id="5" name="Rectangle 2">
            <a:extLst>
              <a:ext uri="{FF2B5EF4-FFF2-40B4-BE49-F238E27FC236}">
                <a16:creationId xmlns:a16="http://schemas.microsoft.com/office/drawing/2014/main" id="{70D3DAF2-AD3C-4828-9651-B70879F55B29}"/>
              </a:ext>
            </a:extLst>
          </p:cNvPr>
          <p:cNvSpPr txBox="1">
            <a:spLocks noChangeArrowheads="1"/>
          </p:cNvSpPr>
          <p:nvPr/>
        </p:nvSpPr>
        <p:spPr bwMode="auto">
          <a:xfrm>
            <a:off x="1639838" y="275815"/>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分析結果④</a:t>
            </a:r>
            <a:endParaRPr lang="ja-JP" altLang="en-US" sz="2000" dirty="0"/>
          </a:p>
        </p:txBody>
      </p:sp>
    </p:spTree>
    <p:extLst>
      <p:ext uri="{BB962C8B-B14F-4D97-AF65-F5344CB8AC3E}">
        <p14:creationId xmlns:p14="http://schemas.microsoft.com/office/powerpoint/2010/main" val="254830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30</a:t>
            </a:fld>
            <a:endParaRPr lang="en-US" altLang="ja-JP" dirty="0"/>
          </a:p>
        </p:txBody>
      </p:sp>
      <p:sp>
        <p:nvSpPr>
          <p:cNvPr id="44036" name="AutoShape 3"/>
          <p:cNvSpPr>
            <a:spLocks noChangeArrowheads="1"/>
          </p:cNvSpPr>
          <p:nvPr/>
        </p:nvSpPr>
        <p:spPr bwMode="auto">
          <a:xfrm>
            <a:off x="271686" y="1197546"/>
            <a:ext cx="9361039"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solidFill>
                  <a:srgbClr val="000000"/>
                </a:solidFill>
                <a:latin typeface="HG丸ｺﾞｼｯｸM-PRO"/>
                <a:ea typeface="HG丸ｺﾞｼｯｸM-PRO"/>
              </a:rPr>
              <a:t>エ．生後</a:t>
            </a:r>
            <a:r>
              <a:rPr lang="en-US" altLang="ja-JP" sz="2200" u="sng" dirty="0">
                <a:solidFill>
                  <a:srgbClr val="000000"/>
                </a:solidFill>
                <a:latin typeface="HG丸ｺﾞｼｯｸM-PRO"/>
                <a:ea typeface="HG丸ｺﾞｼｯｸM-PRO"/>
              </a:rPr>
              <a:t>1</a:t>
            </a:r>
            <a:r>
              <a:rPr lang="ja-JP" altLang="en-US" sz="2200" u="sng" dirty="0">
                <a:solidFill>
                  <a:srgbClr val="000000"/>
                </a:solidFill>
                <a:latin typeface="HG丸ｺﾞｼｯｸM-PRO"/>
                <a:ea typeface="HG丸ｺﾞｼｯｸM-PRO"/>
              </a:rPr>
              <a:t>分のアプガースコアに対する</a:t>
            </a:r>
            <a:endParaRPr lang="en-US" altLang="ja-JP" sz="2200" u="sng" dirty="0">
              <a:solidFill>
                <a:srgbClr val="000000"/>
              </a:solidFill>
              <a:latin typeface="HG丸ｺﾞｼｯｸM-PRO"/>
              <a:ea typeface="HG丸ｺﾞｼｯｸM-PRO"/>
            </a:endParaRPr>
          </a:p>
          <a:p>
            <a:pPr marL="0" indent="0" eaLnBrk="1" hangingPunct="1">
              <a:lnSpc>
                <a:spcPct val="120000"/>
              </a:lnSpc>
              <a:buNone/>
            </a:pPr>
            <a:r>
              <a:rPr lang="ja-JP" altLang="en-US" sz="2200" dirty="0">
                <a:solidFill>
                  <a:srgbClr val="000000"/>
                </a:solidFill>
                <a:latin typeface="HG丸ｺﾞｼｯｸM-PRO"/>
                <a:ea typeface="HG丸ｺﾞｼｯｸM-PRO"/>
              </a:rPr>
              <a:t>　　　　　　　　　　　　</a:t>
            </a:r>
            <a:r>
              <a:rPr lang="ja-JP" altLang="en-US" sz="2200" u="sng" dirty="0">
                <a:solidFill>
                  <a:srgbClr val="000000"/>
                </a:solidFill>
                <a:latin typeface="HG丸ｺﾞｼｯｸM-PRO"/>
                <a:ea typeface="HG丸ｺﾞｼｯｸM-PRO"/>
              </a:rPr>
              <a:t>生後</a:t>
            </a:r>
            <a:r>
              <a:rPr lang="en-US" altLang="ja-JP" sz="2200" u="sng" dirty="0">
                <a:solidFill>
                  <a:srgbClr val="000000"/>
                </a:solidFill>
                <a:latin typeface="HG丸ｺﾞｼｯｸM-PRO"/>
                <a:ea typeface="HG丸ｺﾞｼｯｸM-PRO"/>
              </a:rPr>
              <a:t>5</a:t>
            </a:r>
            <a:r>
              <a:rPr lang="ja-JP" altLang="en-US" sz="2200" u="sng" dirty="0">
                <a:solidFill>
                  <a:srgbClr val="000000"/>
                </a:solidFill>
                <a:latin typeface="HG丸ｺﾞｼｯｸM-PRO"/>
                <a:ea typeface="HG丸ｺﾞｼｯｸM-PRO"/>
              </a:rPr>
              <a:t>分のアプガースコアの変化について</a:t>
            </a:r>
            <a:endParaRPr lang="en-US" altLang="ja-JP" sz="2200" u="sng"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分未満に新生児蘇生処置を実施した事例における、生後</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分のアプガースコアに対する生後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分のアプガースコアの変化について、</a:t>
            </a:r>
            <a:r>
              <a:rPr lang="en-US" altLang="ja-JP" sz="2000" dirty="0">
                <a:solidFill>
                  <a:srgbClr val="000000"/>
                </a:solidFill>
                <a:latin typeface="HG丸ｺﾞｼｯｸM-PRO"/>
                <a:ea typeface="HG丸ｺﾞｼｯｸM-PRO"/>
              </a:rPr>
              <a:t>2010</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月～</a:t>
            </a:r>
            <a:r>
              <a:rPr lang="en-US" altLang="ja-JP" sz="2000" dirty="0">
                <a:solidFill>
                  <a:srgbClr val="000000"/>
                </a:solidFill>
                <a:latin typeface="HG丸ｺﾞｼｯｸM-PRO"/>
                <a:ea typeface="HG丸ｺﾞｼｯｸM-PRO"/>
              </a:rPr>
              <a:t>2011</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月出生の事例と今回の分析対象である</a:t>
            </a:r>
            <a:r>
              <a:rPr lang="en-US" altLang="ja-JP" sz="2000" dirty="0">
                <a:solidFill>
                  <a:srgbClr val="000000"/>
                </a:solidFill>
                <a:latin typeface="HG丸ｺﾞｼｯｸM-PRO"/>
                <a:ea typeface="HG丸ｺﾞｼｯｸM-PRO"/>
              </a:rPr>
              <a:t>2016</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4</a:t>
            </a:r>
            <a:r>
              <a:rPr lang="ja-JP" altLang="en-US" sz="2000" dirty="0">
                <a:solidFill>
                  <a:srgbClr val="000000"/>
                </a:solidFill>
                <a:latin typeface="HG丸ｺﾞｼｯｸM-PRO"/>
                <a:ea typeface="HG丸ｺﾞｼｯｸM-PRO"/>
              </a:rPr>
              <a:t>月以降出生の事例について比較分析した。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重症新生児仮死である生後</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分のアプガースコア</a:t>
            </a:r>
            <a:r>
              <a:rPr lang="en-US" altLang="ja-JP" sz="2000" dirty="0">
                <a:solidFill>
                  <a:srgbClr val="000000"/>
                </a:solidFill>
                <a:latin typeface="HG丸ｺﾞｼｯｸM-PRO"/>
                <a:ea typeface="HG丸ｺﾞｼｯｸM-PRO"/>
              </a:rPr>
              <a:t>0</a:t>
            </a:r>
            <a:r>
              <a:rPr lang="ja-JP" altLang="en-US" sz="2000" dirty="0">
                <a:solidFill>
                  <a:srgbClr val="000000"/>
                </a:solidFill>
                <a:latin typeface="HG丸ｺﾞｼｯｸM-PRO"/>
                <a:ea typeface="HG丸ｺﾞｼｯｸM-PRO"/>
              </a:rPr>
              <a:t>～</a:t>
            </a:r>
            <a:r>
              <a:rPr lang="en-US" altLang="ja-JP" sz="2000" dirty="0">
                <a:solidFill>
                  <a:srgbClr val="000000"/>
                </a:solidFill>
                <a:latin typeface="HG丸ｺﾞｼｯｸM-PRO"/>
                <a:ea typeface="HG丸ｺﾞｼｯｸM-PRO"/>
              </a:rPr>
              <a:t>3</a:t>
            </a:r>
            <a:r>
              <a:rPr lang="ja-JP" altLang="en-US" sz="2000" dirty="0">
                <a:solidFill>
                  <a:srgbClr val="000000"/>
                </a:solidFill>
                <a:latin typeface="HG丸ｺﾞｼｯｸM-PRO"/>
                <a:ea typeface="HG丸ｺﾞｼｯｸM-PRO"/>
              </a:rPr>
              <a:t>点の事例として、</a:t>
            </a:r>
            <a:r>
              <a:rPr lang="en-US" altLang="ja-JP" sz="2000" dirty="0">
                <a:solidFill>
                  <a:srgbClr val="000000"/>
                </a:solidFill>
                <a:latin typeface="HG丸ｺﾞｼｯｸM-PRO"/>
                <a:ea typeface="HG丸ｺﾞｼｯｸM-PRO"/>
              </a:rPr>
              <a:t>2010</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月～</a:t>
            </a:r>
            <a:r>
              <a:rPr lang="en-US" altLang="ja-JP" sz="2000" dirty="0">
                <a:solidFill>
                  <a:srgbClr val="000000"/>
                </a:solidFill>
                <a:latin typeface="HG丸ｺﾞｼｯｸM-PRO"/>
                <a:ea typeface="HG丸ｺﾞｼｯｸM-PRO"/>
              </a:rPr>
              <a:t>2011</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月出生の事例</a:t>
            </a:r>
            <a:r>
              <a:rPr lang="en-US" altLang="ja-JP" sz="2000" dirty="0">
                <a:solidFill>
                  <a:srgbClr val="000000"/>
                </a:solidFill>
                <a:latin typeface="HG丸ｺﾞｼｯｸM-PRO"/>
                <a:ea typeface="HG丸ｺﾞｼｯｸM-PRO"/>
              </a:rPr>
              <a:t>170</a:t>
            </a:r>
            <a:r>
              <a:rPr lang="ja-JP" altLang="en-US" sz="2000" dirty="0">
                <a:solidFill>
                  <a:srgbClr val="000000"/>
                </a:solidFill>
                <a:latin typeface="HG丸ｺﾞｼｯｸM-PRO"/>
                <a:ea typeface="HG丸ｺﾞｼｯｸM-PRO"/>
              </a:rPr>
              <a:t>件、</a:t>
            </a:r>
            <a:r>
              <a:rPr lang="en-US" altLang="ja-JP" sz="2000" dirty="0">
                <a:solidFill>
                  <a:srgbClr val="000000"/>
                </a:solidFill>
                <a:latin typeface="HG丸ｺﾞｼｯｸM-PRO"/>
                <a:ea typeface="HG丸ｺﾞｼｯｸM-PRO"/>
              </a:rPr>
              <a:t>2016</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4</a:t>
            </a:r>
            <a:r>
              <a:rPr lang="ja-JP" altLang="en-US" sz="2000" dirty="0">
                <a:solidFill>
                  <a:srgbClr val="000000"/>
                </a:solidFill>
                <a:latin typeface="HG丸ｺﾞｼｯｸM-PRO"/>
                <a:ea typeface="HG丸ｺﾞｼｯｸM-PRO"/>
              </a:rPr>
              <a:t>月以降出生の事例</a:t>
            </a:r>
            <a:r>
              <a:rPr lang="en-US" altLang="ja-JP" sz="2000" dirty="0">
                <a:solidFill>
                  <a:srgbClr val="000000"/>
                </a:solidFill>
                <a:latin typeface="HG丸ｺﾞｼｯｸM-PRO"/>
                <a:ea typeface="HG丸ｺﾞｼｯｸM-PRO"/>
              </a:rPr>
              <a:t>223</a:t>
            </a:r>
            <a:r>
              <a:rPr lang="ja-JP" altLang="en-US" sz="2000" dirty="0">
                <a:solidFill>
                  <a:srgbClr val="000000"/>
                </a:solidFill>
                <a:latin typeface="HG丸ｺﾞｼｯｸM-PRO"/>
                <a:ea typeface="HG丸ｺﾞｼｯｸM-PRO"/>
              </a:rPr>
              <a:t>件について、生後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分のアプガースコアの変化を施設区分別に比較したが、特徴的な傾向はみられなかった。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solidFill>
                <a:srgbClr val="000000"/>
              </a:solidFill>
              <a:latin typeface="HG丸ｺﾞｼｯｸM-PRO"/>
              <a:ea typeface="HG丸ｺﾞｼｯｸM-PRO"/>
            </a:endParaRPr>
          </a:p>
        </p:txBody>
      </p:sp>
      <p:sp>
        <p:nvSpPr>
          <p:cNvPr id="5" name="Rectangle 2">
            <a:extLst>
              <a:ext uri="{FF2B5EF4-FFF2-40B4-BE49-F238E27FC236}">
                <a16:creationId xmlns:a16="http://schemas.microsoft.com/office/drawing/2014/main" id="{72F3DA15-0AAB-4A3D-A0DD-F01DE7D7DF18}"/>
              </a:ext>
            </a:extLst>
          </p:cNvPr>
          <p:cNvSpPr txBox="1">
            <a:spLocks noChangeArrowheads="1"/>
          </p:cNvSpPr>
          <p:nvPr/>
        </p:nvSpPr>
        <p:spPr bwMode="auto">
          <a:xfrm>
            <a:off x="1639838" y="275815"/>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分析結果⑤</a:t>
            </a:r>
            <a:endParaRPr lang="ja-JP" altLang="en-US" sz="2000" dirty="0"/>
          </a:p>
        </p:txBody>
      </p:sp>
    </p:spTree>
    <p:extLst>
      <p:ext uri="{BB962C8B-B14F-4D97-AF65-F5344CB8AC3E}">
        <p14:creationId xmlns:p14="http://schemas.microsoft.com/office/powerpoint/2010/main" val="1026163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31</a:t>
            </a:fld>
            <a:endParaRPr lang="en-US" altLang="ja-JP" dirty="0"/>
          </a:p>
        </p:txBody>
      </p:sp>
      <p:sp>
        <p:nvSpPr>
          <p:cNvPr id="44036" name="AutoShape 3"/>
          <p:cNvSpPr>
            <a:spLocks noChangeArrowheads="1"/>
          </p:cNvSpPr>
          <p:nvPr/>
        </p:nvSpPr>
        <p:spPr bwMode="auto">
          <a:xfrm>
            <a:off x="271686" y="1197546"/>
            <a:ext cx="9361039"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分析対象</a:t>
            </a:r>
            <a:r>
              <a:rPr lang="en-US" altLang="ja-JP" sz="2000" dirty="0">
                <a:solidFill>
                  <a:srgbClr val="000000"/>
                </a:solidFill>
                <a:latin typeface="HG丸ｺﾞｼｯｸM-PRO"/>
                <a:ea typeface="HG丸ｺﾞｼｯｸM-PRO"/>
              </a:rPr>
              <a:t>282</a:t>
            </a:r>
            <a:r>
              <a:rPr lang="ja-JP" altLang="en-US" sz="2000" dirty="0">
                <a:solidFill>
                  <a:srgbClr val="000000"/>
                </a:solidFill>
                <a:latin typeface="HG丸ｺﾞｼｯｸM-PRO"/>
                <a:ea typeface="HG丸ｺﾞｼｯｸM-PRO"/>
              </a:rPr>
              <a:t>件のうち、生後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分未満に新生児蘇生処置あり、かつ生後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分のアプガースコアが</a:t>
            </a:r>
            <a:r>
              <a:rPr lang="en-US" altLang="ja-JP" sz="2000" dirty="0">
                <a:solidFill>
                  <a:srgbClr val="000000"/>
                </a:solidFill>
                <a:latin typeface="HG丸ｺﾞｼｯｸM-PRO"/>
                <a:ea typeface="HG丸ｺﾞｼｯｸM-PRO"/>
              </a:rPr>
              <a:t>0</a:t>
            </a:r>
            <a:r>
              <a:rPr lang="ja-JP" altLang="en-US" sz="2000" dirty="0">
                <a:solidFill>
                  <a:srgbClr val="000000"/>
                </a:solidFill>
                <a:latin typeface="HG丸ｺﾞｼｯｸM-PRO"/>
                <a:ea typeface="HG丸ｺﾞｼｯｸM-PRO"/>
              </a:rPr>
              <a:t>～</a:t>
            </a:r>
            <a:r>
              <a:rPr lang="en-US" altLang="ja-JP" sz="2000" dirty="0">
                <a:solidFill>
                  <a:srgbClr val="000000"/>
                </a:solidFill>
                <a:latin typeface="HG丸ｺﾞｼｯｸM-PRO"/>
                <a:ea typeface="HG丸ｺﾞｼｯｸM-PRO"/>
              </a:rPr>
              <a:t>4</a:t>
            </a:r>
            <a:r>
              <a:rPr lang="ja-JP" altLang="en-US" sz="2000" dirty="0">
                <a:solidFill>
                  <a:srgbClr val="000000"/>
                </a:solidFill>
                <a:latin typeface="HG丸ｺﾞｼｯｸM-PRO"/>
                <a:ea typeface="HG丸ｺﾞｼｯｸM-PRO"/>
              </a:rPr>
              <a:t>点の事例</a:t>
            </a:r>
            <a:r>
              <a:rPr lang="en-US" altLang="ja-JP" sz="2000" dirty="0">
                <a:solidFill>
                  <a:srgbClr val="000000"/>
                </a:solidFill>
                <a:latin typeface="HG丸ｺﾞｼｯｸM-PRO"/>
                <a:ea typeface="HG丸ｺﾞｼｯｸM-PRO"/>
              </a:rPr>
              <a:t>195</a:t>
            </a:r>
            <a:r>
              <a:rPr lang="ja-JP" altLang="en-US" sz="2000" dirty="0">
                <a:solidFill>
                  <a:srgbClr val="000000"/>
                </a:solidFill>
                <a:latin typeface="HG丸ｺﾞｼｯｸM-PRO"/>
                <a:ea typeface="HG丸ｺﾞｼｯｸM-PRO"/>
              </a:rPr>
              <a:t>件においては、人工呼吸実施が生後</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分以降</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分未満は</a:t>
            </a:r>
            <a:r>
              <a:rPr lang="en-US" altLang="ja-JP" sz="2000" dirty="0">
                <a:solidFill>
                  <a:srgbClr val="000000"/>
                </a:solidFill>
                <a:latin typeface="HG丸ｺﾞｼｯｸM-PRO"/>
                <a:ea typeface="HG丸ｺﾞｼｯｸM-PRO"/>
              </a:rPr>
              <a:t>27.2</a:t>
            </a:r>
            <a:r>
              <a:rPr lang="ja-JP" altLang="en-US" sz="2000" dirty="0">
                <a:solidFill>
                  <a:srgbClr val="000000"/>
                </a:solidFill>
                <a:latin typeface="HG丸ｺﾞｼｯｸM-PRO"/>
                <a:ea typeface="HG丸ｺﾞｼｯｸM-PRO"/>
              </a:rPr>
              <a:t>％であった。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en-US" altLang="ja-JP" sz="2000" dirty="0">
                <a:solidFill>
                  <a:srgbClr val="000000"/>
                </a:solidFill>
                <a:latin typeface="HG丸ｺﾞｼｯｸM-PRO"/>
                <a:ea typeface="HG丸ｺﾞｼｯｸM-PRO"/>
              </a:rPr>
              <a:t>NCPR</a:t>
            </a:r>
            <a:r>
              <a:rPr lang="ja-JP" altLang="en-US" sz="2000" dirty="0">
                <a:solidFill>
                  <a:srgbClr val="000000"/>
                </a:solidFill>
                <a:latin typeface="HG丸ｺﾞｼｯｸM-PRO"/>
                <a:ea typeface="HG丸ｺﾞｼｯｸM-PRO"/>
              </a:rPr>
              <a:t>アルゴリズムでは、人工呼吸が必要と判断した場合には、遅くとも生後</a:t>
            </a:r>
            <a:r>
              <a:rPr lang="en-US" altLang="ja-JP" sz="2000" dirty="0">
                <a:solidFill>
                  <a:srgbClr val="000000"/>
                </a:solidFill>
                <a:latin typeface="HG丸ｺﾞｼｯｸM-PRO"/>
                <a:ea typeface="HG丸ｺﾞｼｯｸM-PRO"/>
              </a:rPr>
              <a:t>60</a:t>
            </a:r>
            <a:r>
              <a:rPr lang="ja-JP" altLang="en-US" sz="2000" dirty="0">
                <a:solidFill>
                  <a:srgbClr val="000000"/>
                </a:solidFill>
                <a:latin typeface="HG丸ｺﾞｼｯｸM-PRO"/>
                <a:ea typeface="HG丸ｺﾞｼｯｸM-PRO"/>
              </a:rPr>
              <a:t>秒以内に人工呼吸を開始することが重要であるとされている。</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また、アドレナリンの投与経路が気管であった事例はアドレナリンが投与された事例の</a:t>
            </a:r>
            <a:r>
              <a:rPr lang="en-US" altLang="ja-JP" sz="2000" dirty="0">
                <a:solidFill>
                  <a:srgbClr val="000000"/>
                </a:solidFill>
                <a:latin typeface="HG丸ｺﾞｼｯｸM-PRO"/>
                <a:ea typeface="HG丸ｺﾞｼｯｸM-PRO"/>
              </a:rPr>
              <a:t>81.4</a:t>
            </a:r>
            <a:r>
              <a:rPr lang="ja-JP" altLang="en-US" sz="2000" dirty="0">
                <a:solidFill>
                  <a:srgbClr val="000000"/>
                </a:solidFill>
                <a:latin typeface="HG丸ｺﾞｼｯｸM-PRO"/>
                <a:ea typeface="HG丸ｺﾞｼｯｸM-PRO"/>
              </a:rPr>
              <a:t>％を占めた。</a:t>
            </a:r>
            <a:endParaRPr lang="en-US" altLang="ja-JP" sz="2000" dirty="0">
              <a:solidFill>
                <a:srgbClr val="000000"/>
              </a:solidFill>
              <a:latin typeface="HG丸ｺﾞｼｯｸM-PRO"/>
              <a:ea typeface="HG丸ｺﾞｼｯｸM-PRO"/>
            </a:endParaRPr>
          </a:p>
          <a:p>
            <a:pPr eaLnBrk="1" hangingPunct="1">
              <a:lnSpc>
                <a:spcPct val="120000"/>
              </a:lnSpc>
              <a:spcAft>
                <a:spcPts val="1200"/>
              </a:spcAft>
              <a:buFont typeface="HG丸ｺﾞｼｯｸM-PRO" panose="020F0600000000000000" pitchFamily="50" charset="-128"/>
              <a:buChar char="○"/>
            </a:pPr>
            <a:r>
              <a:rPr lang="en-US" altLang="ja-JP" sz="2000" dirty="0">
                <a:latin typeface="HG丸ｺﾞｼｯｸM-PRO" panose="020F0600000000000000" pitchFamily="50" charset="-128"/>
                <a:ea typeface="HG丸ｺﾞｼｯｸM-PRO" panose="020F0600000000000000" pitchFamily="50" charset="-128"/>
              </a:rPr>
              <a:t>NCPR</a:t>
            </a:r>
            <a:r>
              <a:rPr lang="ja-JP" altLang="en-US" sz="2000" dirty="0">
                <a:latin typeface="HG丸ｺﾞｼｯｸM-PRO" panose="020F0600000000000000" pitchFamily="50" charset="-128"/>
                <a:ea typeface="HG丸ｺﾞｼｯｸM-PRO" panose="020F0600000000000000" pitchFamily="50" charset="-128"/>
              </a:rPr>
              <a:t>アルゴリズムでは、アドレナリンの静脈内投与が推奨されている。</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分析対象</a:t>
            </a:r>
            <a:r>
              <a:rPr lang="en-US" altLang="ja-JP" sz="2000" dirty="0">
                <a:solidFill>
                  <a:srgbClr val="000000"/>
                </a:solidFill>
                <a:latin typeface="HG丸ｺﾞｼｯｸM-PRO"/>
                <a:ea typeface="HG丸ｺﾞｼｯｸM-PRO"/>
              </a:rPr>
              <a:t>282</a:t>
            </a:r>
            <a:r>
              <a:rPr lang="ja-JP" altLang="en-US" sz="2000" dirty="0">
                <a:solidFill>
                  <a:srgbClr val="000000"/>
                </a:solidFill>
                <a:latin typeface="HG丸ｺﾞｼｯｸM-PRO"/>
                <a:ea typeface="HG丸ｺﾞｼｯｸM-PRO"/>
              </a:rPr>
              <a:t>件において、分娩から新生児蘇生までに</a:t>
            </a:r>
            <a:r>
              <a:rPr lang="en-US" altLang="ja-JP" sz="2000" dirty="0">
                <a:solidFill>
                  <a:srgbClr val="000000"/>
                </a:solidFill>
                <a:latin typeface="HG丸ｺﾞｼｯｸM-PRO"/>
                <a:ea typeface="HG丸ｺﾞｼｯｸM-PRO"/>
              </a:rPr>
              <a:t>NCPR</a:t>
            </a:r>
            <a:r>
              <a:rPr lang="ja-JP" altLang="en-US" sz="2000" dirty="0">
                <a:solidFill>
                  <a:srgbClr val="000000"/>
                </a:solidFill>
                <a:latin typeface="HG丸ｺﾞｼｯｸM-PRO"/>
                <a:ea typeface="HG丸ｺﾞｼｯｸM-PRO"/>
              </a:rPr>
              <a:t>を修了した医療スタッフの関与ありは</a:t>
            </a:r>
            <a:r>
              <a:rPr lang="en-US" altLang="ja-JP" sz="2000" dirty="0">
                <a:solidFill>
                  <a:srgbClr val="000000"/>
                </a:solidFill>
                <a:latin typeface="HG丸ｺﾞｼｯｸM-PRO"/>
                <a:ea typeface="HG丸ｺﾞｼｯｸM-PRO"/>
              </a:rPr>
              <a:t>90.8</a:t>
            </a:r>
            <a:r>
              <a:rPr lang="ja-JP" altLang="en-US" sz="2000" dirty="0">
                <a:solidFill>
                  <a:srgbClr val="000000"/>
                </a:solidFill>
                <a:latin typeface="HG丸ｺﾞｼｯｸM-PRO"/>
                <a:ea typeface="HG丸ｺﾞｼｯｸM-PRO"/>
              </a:rPr>
              <a:t>％であった。多くの産科・小児科医療関係者が</a:t>
            </a:r>
            <a:r>
              <a:rPr lang="en-US" altLang="ja-JP" sz="2000" dirty="0">
                <a:solidFill>
                  <a:srgbClr val="000000"/>
                </a:solidFill>
                <a:latin typeface="HG丸ｺﾞｼｯｸM-PRO"/>
                <a:ea typeface="HG丸ｺﾞｼｯｸM-PRO"/>
              </a:rPr>
              <a:t>NCPR</a:t>
            </a:r>
            <a:r>
              <a:rPr lang="ja-JP" altLang="en-US" sz="2000" dirty="0">
                <a:solidFill>
                  <a:srgbClr val="000000"/>
                </a:solidFill>
                <a:latin typeface="HG丸ｺﾞｼｯｸM-PRO"/>
                <a:ea typeface="HG丸ｺﾞｼｯｸM-PRO"/>
              </a:rPr>
              <a:t>を修了した上で、分娩や新生児蘇生に関わっていると考えられる。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5" name="Rectangle 2">
            <a:extLst>
              <a:ext uri="{FF2B5EF4-FFF2-40B4-BE49-F238E27FC236}">
                <a16:creationId xmlns:a16="http://schemas.microsoft.com/office/drawing/2014/main" id="{DDC86918-54B7-415D-B71D-81F22AE93B59}"/>
              </a:ext>
            </a:extLst>
          </p:cNvPr>
          <p:cNvSpPr txBox="1">
            <a:spLocks noChangeArrowheads="1"/>
          </p:cNvSpPr>
          <p:nvPr/>
        </p:nvSpPr>
        <p:spPr bwMode="auto">
          <a:xfrm>
            <a:off x="1639838" y="275815"/>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lang="ja-JP" altLang="en-US" sz="2400" dirty="0">
                <a:solidFill>
                  <a:srgbClr val="000000"/>
                </a:solidFill>
                <a:latin typeface="Arial" panose="020B0604020202020204" pitchFamily="34" charset="0"/>
                <a:ea typeface="HG丸ｺﾞｼｯｸM-PRO" panose="020F0600000000000000" pitchFamily="50" charset="-128"/>
                <a:cs typeface="+mn-cs"/>
              </a:rPr>
              <a:t>考察①</a:t>
            </a:r>
            <a:endParaRPr lang="ja-JP" altLang="en-US" sz="2000" dirty="0"/>
          </a:p>
        </p:txBody>
      </p:sp>
    </p:spTree>
    <p:extLst>
      <p:ext uri="{BB962C8B-B14F-4D97-AF65-F5344CB8AC3E}">
        <p14:creationId xmlns:p14="http://schemas.microsoft.com/office/powerpoint/2010/main" val="1127283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32</a:t>
            </a:fld>
            <a:endParaRPr lang="en-US" altLang="ja-JP" dirty="0"/>
          </a:p>
        </p:txBody>
      </p:sp>
      <p:sp>
        <p:nvSpPr>
          <p:cNvPr id="44036" name="AutoShape 3"/>
          <p:cNvSpPr>
            <a:spLocks noChangeArrowheads="1"/>
          </p:cNvSpPr>
          <p:nvPr/>
        </p:nvSpPr>
        <p:spPr bwMode="auto">
          <a:xfrm>
            <a:off x="271686" y="1197546"/>
            <a:ext cx="9361039" cy="5293789"/>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今回の分析対象である</a:t>
            </a:r>
            <a:r>
              <a:rPr lang="en-US" altLang="ja-JP" sz="2000" dirty="0">
                <a:solidFill>
                  <a:srgbClr val="000000"/>
                </a:solidFill>
                <a:latin typeface="HG丸ｺﾞｼｯｸM-PRO"/>
                <a:ea typeface="HG丸ｺﾞｼｯｸM-PRO"/>
              </a:rPr>
              <a:t>2016</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4</a:t>
            </a:r>
            <a:r>
              <a:rPr lang="ja-JP" altLang="en-US" sz="2000" dirty="0">
                <a:solidFill>
                  <a:srgbClr val="000000"/>
                </a:solidFill>
                <a:latin typeface="HG丸ｺﾞｼｯｸM-PRO"/>
                <a:ea typeface="HG丸ｺﾞｼｯｸM-PRO"/>
              </a:rPr>
              <a:t>月以降出生の事例と</a:t>
            </a:r>
            <a:r>
              <a:rPr lang="en-US" altLang="ja-JP" sz="2000" dirty="0">
                <a:solidFill>
                  <a:srgbClr val="000000"/>
                </a:solidFill>
                <a:latin typeface="HG丸ｺﾞｼｯｸM-PRO"/>
                <a:ea typeface="HG丸ｺﾞｼｯｸM-PRO"/>
              </a:rPr>
              <a:t>2010</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月～</a:t>
            </a:r>
            <a:r>
              <a:rPr lang="en-US" altLang="ja-JP" sz="2000" dirty="0">
                <a:solidFill>
                  <a:srgbClr val="000000"/>
                </a:solidFill>
                <a:latin typeface="HG丸ｺﾞｼｯｸM-PRO"/>
                <a:ea typeface="HG丸ｺﾞｼｯｸM-PRO"/>
              </a:rPr>
              <a:t>2011</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月出生の事例を比較したところ、後者の事例では、重症新生児仮死である生後</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分のアプガースコアが</a:t>
            </a:r>
            <a:r>
              <a:rPr lang="en-US" altLang="ja-JP" sz="2000" dirty="0">
                <a:solidFill>
                  <a:srgbClr val="000000"/>
                </a:solidFill>
                <a:latin typeface="HG丸ｺﾞｼｯｸM-PRO"/>
                <a:ea typeface="HG丸ｺﾞｼｯｸM-PRO"/>
              </a:rPr>
              <a:t>0</a:t>
            </a:r>
            <a:r>
              <a:rPr lang="ja-JP" altLang="en-US" sz="2000" dirty="0">
                <a:solidFill>
                  <a:srgbClr val="000000"/>
                </a:solidFill>
                <a:latin typeface="HG丸ｺﾞｼｯｸM-PRO"/>
                <a:ea typeface="HG丸ｺﾞｼｯｸM-PRO"/>
              </a:rPr>
              <a:t>～</a:t>
            </a:r>
            <a:r>
              <a:rPr lang="en-US" altLang="ja-JP" sz="2000" dirty="0">
                <a:solidFill>
                  <a:srgbClr val="000000"/>
                </a:solidFill>
                <a:latin typeface="HG丸ｺﾞｼｯｸM-PRO"/>
                <a:ea typeface="HG丸ｺﾞｼｯｸM-PRO"/>
              </a:rPr>
              <a:t>3</a:t>
            </a:r>
            <a:r>
              <a:rPr lang="ja-JP" altLang="en-US" sz="2000" dirty="0">
                <a:solidFill>
                  <a:srgbClr val="000000"/>
                </a:solidFill>
                <a:latin typeface="HG丸ｺﾞｼｯｸM-PRO"/>
                <a:ea typeface="HG丸ｺﾞｼｯｸM-PRO"/>
              </a:rPr>
              <a:t>点の事例において、生後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分未満に新生児蘇生処置が行われていない事例がみられた。それに対し、</a:t>
            </a:r>
            <a:r>
              <a:rPr lang="en-US" altLang="ja-JP" sz="2000" dirty="0">
                <a:solidFill>
                  <a:srgbClr val="000000"/>
                </a:solidFill>
                <a:latin typeface="HG丸ｺﾞｼｯｸM-PRO"/>
                <a:ea typeface="HG丸ｺﾞｼｯｸM-PRO"/>
              </a:rPr>
              <a:t>2016</a:t>
            </a:r>
            <a:r>
              <a:rPr lang="ja-JP" altLang="en-US" sz="2000" dirty="0">
                <a:solidFill>
                  <a:srgbClr val="000000"/>
                </a:solidFill>
                <a:latin typeface="HG丸ｺﾞｼｯｸM-PRO"/>
                <a:ea typeface="HG丸ｺﾞｼｯｸM-PRO"/>
              </a:rPr>
              <a:t>年</a:t>
            </a:r>
            <a:r>
              <a:rPr lang="en-US" altLang="ja-JP" sz="2000" dirty="0">
                <a:solidFill>
                  <a:srgbClr val="000000"/>
                </a:solidFill>
                <a:latin typeface="HG丸ｺﾞｼｯｸM-PRO"/>
                <a:ea typeface="HG丸ｺﾞｼｯｸM-PRO"/>
              </a:rPr>
              <a:t>4</a:t>
            </a:r>
            <a:r>
              <a:rPr lang="ja-JP" altLang="en-US" sz="2000" dirty="0">
                <a:solidFill>
                  <a:srgbClr val="000000"/>
                </a:solidFill>
                <a:latin typeface="HG丸ｺﾞｼｯｸM-PRO"/>
                <a:ea typeface="HG丸ｺﾞｼｯｸM-PRO"/>
              </a:rPr>
              <a:t>月以降出生の事例では、生後</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分のアプガースコアが</a:t>
            </a:r>
            <a:r>
              <a:rPr lang="en-US" altLang="ja-JP" sz="2000" dirty="0">
                <a:solidFill>
                  <a:srgbClr val="000000"/>
                </a:solidFill>
                <a:latin typeface="HG丸ｺﾞｼｯｸM-PRO"/>
                <a:ea typeface="HG丸ｺﾞｼｯｸM-PRO"/>
              </a:rPr>
              <a:t>0</a:t>
            </a:r>
            <a:r>
              <a:rPr lang="ja-JP" altLang="en-US" sz="2000" dirty="0">
                <a:solidFill>
                  <a:srgbClr val="000000"/>
                </a:solidFill>
                <a:latin typeface="HG丸ｺﾞｼｯｸM-PRO"/>
                <a:ea typeface="HG丸ｺﾞｼｯｸM-PRO"/>
              </a:rPr>
              <a:t>～</a:t>
            </a:r>
            <a:r>
              <a:rPr lang="en-US" altLang="ja-JP" sz="2000" dirty="0">
                <a:solidFill>
                  <a:srgbClr val="000000"/>
                </a:solidFill>
                <a:latin typeface="HG丸ｺﾞｼｯｸM-PRO"/>
                <a:ea typeface="HG丸ｺﾞｼｯｸM-PRO"/>
              </a:rPr>
              <a:t>3</a:t>
            </a:r>
            <a:r>
              <a:rPr lang="ja-JP" altLang="en-US" sz="2000" dirty="0">
                <a:solidFill>
                  <a:srgbClr val="000000"/>
                </a:solidFill>
                <a:latin typeface="HG丸ｺﾞｼｯｸM-PRO"/>
                <a:ea typeface="HG丸ｺﾞｼｯｸM-PRO"/>
              </a:rPr>
              <a:t>点の事例のうち、</a:t>
            </a:r>
            <a:r>
              <a:rPr lang="en-US" altLang="ja-JP" sz="2000" dirty="0">
                <a:solidFill>
                  <a:srgbClr val="000000"/>
                </a:solidFill>
                <a:latin typeface="HG丸ｺﾞｼｯｸM-PRO"/>
                <a:ea typeface="HG丸ｺﾞｼｯｸM-PRO"/>
              </a:rPr>
              <a:t>1</a:t>
            </a:r>
            <a:r>
              <a:rPr lang="ja-JP" altLang="en-US" sz="2000" dirty="0">
                <a:solidFill>
                  <a:srgbClr val="000000"/>
                </a:solidFill>
                <a:latin typeface="HG丸ｺﾞｼｯｸM-PRO"/>
                <a:ea typeface="HG丸ｺﾞｼｯｸM-PRO"/>
              </a:rPr>
              <a:t>件を除いたほぼすべての事例で、生後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分未満に新生児蘇生処置が実施されていた。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多くの産科・小児科医療関係者が新生児蘇生法講習会を受講し、新生児蘇生法を習得したことにより、新生児仮死を認める事例への新生児蘇生処置の実施率が高くなったと考えられる。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5" name="Rectangle 2">
            <a:extLst>
              <a:ext uri="{FF2B5EF4-FFF2-40B4-BE49-F238E27FC236}">
                <a16:creationId xmlns:a16="http://schemas.microsoft.com/office/drawing/2014/main" id="{2E9D711A-87E5-4B3B-9ED1-C2348305420A}"/>
              </a:ext>
            </a:extLst>
          </p:cNvPr>
          <p:cNvSpPr txBox="1">
            <a:spLocks noChangeArrowheads="1"/>
          </p:cNvSpPr>
          <p:nvPr/>
        </p:nvSpPr>
        <p:spPr bwMode="auto">
          <a:xfrm>
            <a:off x="1639838" y="275815"/>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1</a:t>
            </a:r>
            <a:r>
              <a:rPr lang="ja-JP" altLang="en-US" sz="1800" dirty="0"/>
              <a:t>）分析対象の出生後─新生児蘇生処置について</a:t>
            </a:r>
            <a:endParaRPr lang="en-US" altLang="ja-JP" sz="1800" dirty="0"/>
          </a:p>
          <a:p>
            <a:pPr algn="l" eaLnBrk="1" hangingPunct="1"/>
            <a:r>
              <a:rPr lang="ja-JP" altLang="en-US" sz="2400" dirty="0">
                <a:solidFill>
                  <a:srgbClr val="000000"/>
                </a:solidFill>
                <a:latin typeface="Arial" panose="020B0604020202020204" pitchFamily="34" charset="0"/>
                <a:ea typeface="HG丸ｺﾞｼｯｸM-PRO" panose="020F0600000000000000" pitchFamily="50" charset="-128"/>
                <a:cs typeface="+mn-cs"/>
              </a:rPr>
              <a:t>考察②</a:t>
            </a:r>
            <a:endParaRPr lang="ja-JP" altLang="en-US" sz="2000" dirty="0"/>
          </a:p>
        </p:txBody>
      </p:sp>
    </p:spTree>
    <p:extLst>
      <p:ext uri="{BB962C8B-B14F-4D97-AF65-F5344CB8AC3E}">
        <p14:creationId xmlns:p14="http://schemas.microsoft.com/office/powerpoint/2010/main" val="268876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39838" y="213550"/>
            <a:ext cx="5212460" cy="743058"/>
          </a:xfrm>
        </p:spPr>
        <p:txBody>
          <a:bodyPr/>
          <a:lstStyle/>
          <a:p>
            <a:pPr algn="l" eaLnBrk="1" hangingPunct="1"/>
            <a:r>
              <a:rPr lang="en-US" altLang="ja-JP" sz="1800" dirty="0"/>
              <a:t>2</a:t>
            </a:r>
            <a:r>
              <a:rPr lang="ja-JP" altLang="en-US" sz="1800" dirty="0"/>
              <a:t>）分析対象の出生前─妊娠・分娩管理について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33</a:t>
            </a:fld>
            <a:endParaRPr lang="en-US" altLang="ja-JP" dirty="0"/>
          </a:p>
        </p:txBody>
      </p:sp>
      <p:sp>
        <p:nvSpPr>
          <p:cNvPr id="44036" name="AutoShape 3"/>
          <p:cNvSpPr>
            <a:spLocks noChangeArrowheads="1"/>
          </p:cNvSpPr>
          <p:nvPr/>
        </p:nvSpPr>
        <p:spPr bwMode="auto">
          <a:xfrm>
            <a:off x="199678" y="1125538"/>
            <a:ext cx="9433048"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pic>
        <p:nvPicPr>
          <p:cNvPr id="6" name="図 5" descr="ダイアグラム&#10;&#10;自動的に生成された説明">
            <a:extLst>
              <a:ext uri="{FF2B5EF4-FFF2-40B4-BE49-F238E27FC236}">
                <a16:creationId xmlns:a16="http://schemas.microsoft.com/office/drawing/2014/main" id="{9D563330-F555-442A-ABAE-3B02656A111A}"/>
              </a:ext>
            </a:extLst>
          </p:cNvPr>
          <p:cNvPicPr>
            <a:picLocks noChangeAspect="1"/>
          </p:cNvPicPr>
          <p:nvPr/>
        </p:nvPicPr>
        <p:blipFill rotWithShape="1">
          <a:blip r:embed="rId3">
            <a:extLst>
              <a:ext uri="{28A0092B-C50C-407E-A947-70E740481C1C}">
                <a14:useLocalDpi xmlns:a14="http://schemas.microsoft.com/office/drawing/2010/main" val="0"/>
              </a:ext>
            </a:extLst>
          </a:blip>
          <a:srcRect l="12887" t="41602" r="26248" b="11160"/>
          <a:stretch/>
        </p:blipFill>
        <p:spPr>
          <a:xfrm>
            <a:off x="4232126" y="1235532"/>
            <a:ext cx="4910535" cy="5389612"/>
          </a:xfrm>
          <a:prstGeom prst="rect">
            <a:avLst/>
          </a:prstGeom>
        </p:spPr>
      </p:pic>
      <p:sp>
        <p:nvSpPr>
          <p:cNvPr id="7" name="テキスト ボックス 6">
            <a:extLst>
              <a:ext uri="{FF2B5EF4-FFF2-40B4-BE49-F238E27FC236}">
                <a16:creationId xmlns:a16="http://schemas.microsoft.com/office/drawing/2014/main" id="{7CF9EBE2-2056-406C-9E73-4949CCF63A4F}"/>
              </a:ext>
            </a:extLst>
          </p:cNvPr>
          <p:cNvSpPr txBox="1"/>
          <p:nvPr/>
        </p:nvSpPr>
        <p:spPr>
          <a:xfrm>
            <a:off x="243968" y="1547555"/>
            <a:ext cx="3847476" cy="4921540"/>
          </a:xfrm>
          <a:prstGeom prst="rect">
            <a:avLst/>
          </a:prstGeom>
          <a:noFill/>
        </p:spPr>
        <p:txBody>
          <a:bodyPr wrap="square" rtlCol="0">
            <a:spAutoFit/>
          </a:bodyPr>
          <a:lstStyle/>
          <a:p>
            <a:pPr marL="271463" indent="-271463" eaLnBrk="1" hangingPunct="1">
              <a:lnSpc>
                <a:spcPct val="120000"/>
              </a:lnSpc>
              <a:spcAft>
                <a:spcPts val="600"/>
              </a:spcAft>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生後</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分未満に新生児蘇生処置を実施した事例の妊娠・分娩経過でみられた特徴的な傾向等を分析するため、判読可能な胎児心拍数陣痛図があった事例</a:t>
            </a:r>
            <a:r>
              <a:rPr lang="en-US" altLang="ja-JP" sz="2000" dirty="0">
                <a:latin typeface="HG丸ｺﾞｼｯｸM-PRO" panose="020F0600000000000000" pitchFamily="50" charset="-128"/>
                <a:ea typeface="HG丸ｺﾞｼｯｸM-PRO" panose="020F0600000000000000" pitchFamily="50" charset="-128"/>
              </a:rPr>
              <a:t>99</a:t>
            </a:r>
            <a:r>
              <a:rPr lang="ja-JP" altLang="en-US" sz="2000" dirty="0">
                <a:latin typeface="HG丸ｺﾞｼｯｸM-PRO" panose="020F0600000000000000" pitchFamily="50" charset="-128"/>
                <a:ea typeface="HG丸ｺﾞｼｯｸM-PRO" panose="020F0600000000000000" pitchFamily="50" charset="-128"/>
              </a:rPr>
              <a:t>件を分析対象とした。</a:t>
            </a:r>
            <a:endParaRPr lang="en-US" altLang="ja-JP" sz="2000" dirty="0">
              <a:latin typeface="HG丸ｺﾞｼｯｸM-PRO" panose="020F0600000000000000" pitchFamily="50" charset="-128"/>
              <a:ea typeface="HG丸ｺﾞｼｯｸM-PRO" panose="020F0600000000000000" pitchFamily="50" charset="-128"/>
            </a:endParaRPr>
          </a:p>
          <a:p>
            <a:pPr marL="271463" indent="-271463"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なお、在胎週数</a:t>
            </a:r>
            <a:r>
              <a:rPr lang="en-US" altLang="ja-JP" sz="2000" dirty="0">
                <a:latin typeface="HG丸ｺﾞｼｯｸM-PRO" panose="020F0600000000000000" pitchFamily="50" charset="-128"/>
                <a:ea typeface="HG丸ｺﾞｼｯｸM-PRO" panose="020F0600000000000000" pitchFamily="50" charset="-128"/>
              </a:rPr>
              <a:t>37</a:t>
            </a:r>
            <a:r>
              <a:rPr lang="ja-JP" altLang="en-US" sz="2000" dirty="0">
                <a:latin typeface="HG丸ｺﾞｼｯｸM-PRO" panose="020F0600000000000000" pitchFamily="50" charset="-128"/>
                <a:ea typeface="HG丸ｺﾞｼｯｸM-PRO" panose="020F0600000000000000" pitchFamily="50" charset="-128"/>
              </a:rPr>
              <a:t>週未満の事例や、陣痛のなかった事例・陣痛の有無が不明の事例、また胎児心拍数陣痛図の判読が困難な事例は分析対象から除外した。</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5191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34</a:t>
            </a:fld>
            <a:endParaRPr lang="en-US" altLang="ja-JP" dirty="0"/>
          </a:p>
        </p:txBody>
      </p:sp>
      <p:sp>
        <p:nvSpPr>
          <p:cNvPr id="44036" name="AutoShape 3"/>
          <p:cNvSpPr>
            <a:spLocks noChangeArrowheads="1"/>
          </p:cNvSpPr>
          <p:nvPr/>
        </p:nvSpPr>
        <p:spPr bwMode="auto">
          <a:xfrm>
            <a:off x="345281" y="1413569"/>
            <a:ext cx="9213850" cy="5087243"/>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分析対象</a:t>
            </a:r>
            <a:r>
              <a:rPr lang="en-US" altLang="ja-JP" sz="2200" dirty="0">
                <a:solidFill>
                  <a:srgbClr val="000000"/>
                </a:solidFill>
                <a:latin typeface="HG丸ｺﾞｼｯｸM-PRO"/>
                <a:ea typeface="HG丸ｺﾞｼｯｸM-PRO"/>
              </a:rPr>
              <a:t>99</a:t>
            </a:r>
            <a:r>
              <a:rPr lang="ja-JP" altLang="en-US" sz="2200" dirty="0">
                <a:solidFill>
                  <a:srgbClr val="000000"/>
                </a:solidFill>
                <a:latin typeface="HG丸ｺﾞｼｯｸM-PRO"/>
                <a:ea typeface="HG丸ｺﾞｼｯｸM-PRO"/>
              </a:rPr>
              <a:t>件（判読可能な胎児心拍数陣痛図ありの事例）について、妊娠・分娩経過の状況を確認するため、「産婦人科診療ガイドライン─産科編</a:t>
            </a:r>
            <a:r>
              <a:rPr lang="en-US" altLang="ja-JP" sz="2200" dirty="0">
                <a:solidFill>
                  <a:srgbClr val="000000"/>
                </a:solidFill>
                <a:latin typeface="HG丸ｺﾞｼｯｸM-PRO"/>
                <a:ea typeface="HG丸ｺﾞｼｯｸM-PRO"/>
              </a:rPr>
              <a:t>2020</a:t>
            </a:r>
            <a:r>
              <a:rPr lang="ja-JP" altLang="en-US" sz="2200" dirty="0">
                <a:solidFill>
                  <a:srgbClr val="000000"/>
                </a:solidFill>
                <a:latin typeface="HG丸ｺﾞｼｯｸM-PRO"/>
                <a:ea typeface="HG丸ｺﾞｼｯｸM-PRO"/>
              </a:rPr>
              <a:t>」に掲載されている分娩中の連続モニタリングが推奨される条件に該当する事例を集計した（表</a:t>
            </a:r>
            <a:r>
              <a:rPr lang="en-US" altLang="ja-JP" sz="2200" dirty="0">
                <a:solidFill>
                  <a:srgbClr val="000000"/>
                </a:solidFill>
                <a:latin typeface="HG丸ｺﾞｼｯｸM-PRO"/>
                <a:ea typeface="HG丸ｺﾞｼｯｸM-PRO"/>
              </a:rPr>
              <a:t>3―Ⅳ―8</a:t>
            </a:r>
            <a:r>
              <a:rPr lang="ja-JP" altLang="en-US" sz="2200" dirty="0">
                <a:solidFill>
                  <a:srgbClr val="000000"/>
                </a:solidFill>
                <a:latin typeface="HG丸ｺﾞｼｯｸM-PRO"/>
                <a:ea typeface="HG丸ｺﾞｼｯｸM-PRO"/>
              </a:rPr>
              <a:t>）。</a:t>
            </a:r>
            <a:endParaRPr lang="en-US" altLang="ja-JP" sz="2200" dirty="0">
              <a:solidFill>
                <a:srgbClr val="000000"/>
              </a:solidFill>
              <a:latin typeface="HG丸ｺﾞｼｯｸM-PRO"/>
              <a:ea typeface="HG丸ｺﾞｼｯｸM-PRO"/>
            </a:endParaRPr>
          </a:p>
          <a:p>
            <a:pPr marL="0" indent="0" eaLnBrk="1" hangingPunct="1">
              <a:lnSpc>
                <a:spcPct val="120000"/>
              </a:lnSpc>
              <a:buNone/>
            </a:pP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分娩第</a:t>
            </a:r>
            <a:r>
              <a:rPr lang="en-US" altLang="ja-JP" sz="2200" dirty="0">
                <a:solidFill>
                  <a:srgbClr val="000000"/>
                </a:solidFill>
                <a:latin typeface="HG丸ｺﾞｼｯｸM-PRO"/>
                <a:ea typeface="HG丸ｺﾞｼｯｸM-PRO"/>
              </a:rPr>
              <a:t>2</a:t>
            </a:r>
            <a:r>
              <a:rPr lang="ja-JP" altLang="en-US" sz="2200" dirty="0">
                <a:solidFill>
                  <a:srgbClr val="000000"/>
                </a:solidFill>
                <a:latin typeface="HG丸ｺﾞｼｯｸM-PRO"/>
                <a:ea typeface="HG丸ｺﾞｼｯｸM-PRO"/>
              </a:rPr>
              <a:t>期ありの事例と子宮収縮薬による陣痛誘発・促進ありの事例を除くと、条件に該当する事例は</a:t>
            </a:r>
            <a:r>
              <a:rPr lang="en-US" altLang="ja-JP" sz="2200" dirty="0">
                <a:solidFill>
                  <a:srgbClr val="000000"/>
                </a:solidFill>
                <a:latin typeface="HG丸ｺﾞｼｯｸM-PRO"/>
                <a:ea typeface="HG丸ｺﾞｼｯｸM-PRO"/>
              </a:rPr>
              <a:t>10</a:t>
            </a:r>
            <a:r>
              <a:rPr lang="ja-JP" altLang="en-US" sz="2200" dirty="0">
                <a:solidFill>
                  <a:srgbClr val="000000"/>
                </a:solidFill>
                <a:latin typeface="HG丸ｺﾞｼｯｸM-PRO"/>
                <a:ea typeface="HG丸ｺﾞｼｯｸM-PRO"/>
              </a:rPr>
              <a:t>％未満であった 。</a:t>
            </a: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2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200" dirty="0">
                <a:solidFill>
                  <a:srgbClr val="000000"/>
                </a:solidFill>
                <a:latin typeface="HG丸ｺﾞｼｯｸM-PRO"/>
                <a:ea typeface="HG丸ｺﾞｼｯｸM-PRO"/>
              </a:rPr>
              <a:t>分析対象は生後</a:t>
            </a:r>
            <a:r>
              <a:rPr lang="en-US" altLang="ja-JP" sz="2200" dirty="0">
                <a:solidFill>
                  <a:srgbClr val="000000"/>
                </a:solidFill>
                <a:latin typeface="HG丸ｺﾞｼｯｸM-PRO"/>
                <a:ea typeface="HG丸ｺﾞｼｯｸM-PRO"/>
              </a:rPr>
              <a:t>5</a:t>
            </a:r>
            <a:r>
              <a:rPr lang="ja-JP" altLang="en-US" sz="2200" dirty="0">
                <a:solidFill>
                  <a:srgbClr val="000000"/>
                </a:solidFill>
                <a:latin typeface="HG丸ｺﾞｼｯｸM-PRO"/>
                <a:ea typeface="HG丸ｺﾞｼｯｸM-PRO"/>
              </a:rPr>
              <a:t>分未満に新生児蘇生処置が実施された事例であるが、分娩中の連続モニタリングが推奨される条件に該当する事例は少なかった。</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567830" y="261442"/>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2</a:t>
            </a:r>
            <a:r>
              <a:rPr lang="ja-JP" altLang="en-US" sz="1800" dirty="0"/>
              <a:t>）分析対象の出生前─妊娠・分娩管理について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分析対象事例の概況①</a:t>
            </a:r>
            <a:endParaRPr lang="ja-JP" altLang="en-US" sz="2000" dirty="0"/>
          </a:p>
        </p:txBody>
      </p:sp>
    </p:spTree>
    <p:extLst>
      <p:ext uri="{BB962C8B-B14F-4D97-AF65-F5344CB8AC3E}">
        <p14:creationId xmlns:p14="http://schemas.microsoft.com/office/powerpoint/2010/main" val="3116704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35</a:t>
            </a:fld>
            <a:endParaRPr lang="en-US" altLang="ja-JP" dirty="0"/>
          </a:p>
        </p:txBody>
      </p:sp>
      <p:sp>
        <p:nvSpPr>
          <p:cNvPr id="44036" name="AutoShape 3"/>
          <p:cNvSpPr>
            <a:spLocks noChangeArrowheads="1"/>
          </p:cNvSpPr>
          <p:nvPr/>
        </p:nvSpPr>
        <p:spPr bwMode="auto">
          <a:xfrm>
            <a:off x="401513" y="1107829"/>
            <a:ext cx="9213850" cy="564427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endParaRPr lang="en-US" altLang="ja-JP" sz="2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476C1309-91F6-48F5-96AC-FAD5E6F16171}"/>
              </a:ext>
            </a:extLst>
          </p:cNvPr>
          <p:cNvSpPr txBox="1"/>
          <p:nvPr/>
        </p:nvSpPr>
        <p:spPr>
          <a:xfrm>
            <a:off x="600174" y="1125538"/>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kumimoji="1" lang="en-US" altLang="ja-JP" sz="1600" dirty="0">
                <a:latin typeface="+mj-ea"/>
                <a:ea typeface="+mj-ea"/>
              </a:rPr>
              <a:t>Ⅳ―8</a:t>
            </a:r>
            <a:r>
              <a:rPr kumimoji="1" lang="ja-JP" altLang="en-US" sz="1600" dirty="0">
                <a:latin typeface="+mj-ea"/>
                <a:ea typeface="+mj-ea"/>
              </a:rPr>
              <a:t>　</a:t>
            </a:r>
            <a:r>
              <a:rPr lang="ja-JP" altLang="en-US" sz="1600" dirty="0">
                <a:latin typeface="+mj-ea"/>
                <a:ea typeface="+mj-ea"/>
              </a:rPr>
              <a:t>分析対象事例</a:t>
            </a:r>
            <a:r>
              <a:rPr kumimoji="1" lang="ja-JP" altLang="en-US" sz="1600" dirty="0">
                <a:latin typeface="+mj-ea"/>
                <a:ea typeface="+mj-ea"/>
              </a:rPr>
              <a:t>の概況（連続モニタリング推奨の条件に該当する事例）</a:t>
            </a:r>
            <a:r>
              <a:rPr lang="en-US" altLang="ja-JP" sz="1600" dirty="0">
                <a:latin typeface="+mj-ea"/>
                <a:ea typeface="+mj-ea"/>
              </a:rPr>
              <a:t>】</a:t>
            </a:r>
            <a:endParaRPr kumimoji="1" lang="ja-JP" altLang="en-US" sz="1600" dirty="0">
              <a:latin typeface="+mj-ea"/>
              <a:ea typeface="+mj-ea"/>
            </a:endParaRPr>
          </a:p>
        </p:txBody>
      </p:sp>
      <p:pic>
        <p:nvPicPr>
          <p:cNvPr id="4" name="図 3">
            <a:extLst>
              <a:ext uri="{FF2B5EF4-FFF2-40B4-BE49-F238E27FC236}">
                <a16:creationId xmlns:a16="http://schemas.microsoft.com/office/drawing/2014/main" id="{E0599BE3-8BA5-4255-B871-A84C7C1E6D2A}"/>
              </a:ext>
            </a:extLst>
          </p:cNvPr>
          <p:cNvPicPr>
            <a:picLocks noChangeAspect="1"/>
          </p:cNvPicPr>
          <p:nvPr/>
        </p:nvPicPr>
        <p:blipFill>
          <a:blip r:embed="rId3"/>
          <a:stretch>
            <a:fillRect/>
          </a:stretch>
        </p:blipFill>
        <p:spPr>
          <a:xfrm>
            <a:off x="847750" y="1464092"/>
            <a:ext cx="7560840" cy="5140373"/>
          </a:xfrm>
          <a:prstGeom prst="rect">
            <a:avLst/>
          </a:prstGeom>
          <a:solidFill>
            <a:schemeClr val="bg1"/>
          </a:solidFill>
        </p:spPr>
      </p:pic>
      <p:sp>
        <p:nvSpPr>
          <p:cNvPr id="8" name="Rectangle 57">
            <a:extLst>
              <a:ext uri="{FF2B5EF4-FFF2-40B4-BE49-F238E27FC236}">
                <a16:creationId xmlns:a16="http://schemas.microsoft.com/office/drawing/2014/main" id="{E5B673F6-D161-4ED0-85FC-03D3E3B38774}"/>
              </a:ext>
            </a:extLst>
          </p:cNvPr>
          <p:cNvSpPr>
            <a:spLocks noChangeArrowheads="1"/>
          </p:cNvSpPr>
          <p:nvPr/>
        </p:nvSpPr>
        <p:spPr bwMode="auto">
          <a:xfrm>
            <a:off x="5823561" y="6538980"/>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36</a:t>
            </a:r>
            <a:r>
              <a:rPr lang="ja-JP" altLang="en-US" sz="900" dirty="0">
                <a:latin typeface="+mj-ea"/>
                <a:ea typeface="+mj-ea"/>
              </a:rPr>
              <a:t>参照</a:t>
            </a:r>
          </a:p>
        </p:txBody>
      </p:sp>
      <p:sp>
        <p:nvSpPr>
          <p:cNvPr id="9" name="Rectangle 2">
            <a:extLst>
              <a:ext uri="{FF2B5EF4-FFF2-40B4-BE49-F238E27FC236}">
                <a16:creationId xmlns:a16="http://schemas.microsoft.com/office/drawing/2014/main" id="{EE063369-12D6-4EB1-A836-9174FE49F29B}"/>
              </a:ext>
            </a:extLst>
          </p:cNvPr>
          <p:cNvSpPr txBox="1">
            <a:spLocks noChangeArrowheads="1"/>
          </p:cNvSpPr>
          <p:nvPr/>
        </p:nvSpPr>
        <p:spPr bwMode="auto">
          <a:xfrm>
            <a:off x="1567830" y="261442"/>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2</a:t>
            </a:r>
            <a:r>
              <a:rPr lang="ja-JP" altLang="en-US" sz="1800" dirty="0"/>
              <a:t>）分析対象の出生前─妊娠・分娩管理について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分析対象事例の概況②</a:t>
            </a:r>
            <a:endParaRPr lang="ja-JP" altLang="en-US" sz="2000" dirty="0"/>
          </a:p>
        </p:txBody>
      </p:sp>
    </p:spTree>
    <p:extLst>
      <p:ext uri="{BB962C8B-B14F-4D97-AF65-F5344CB8AC3E}">
        <p14:creationId xmlns:p14="http://schemas.microsoft.com/office/powerpoint/2010/main" val="2168149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36</a:t>
            </a:fld>
            <a:endParaRPr lang="en-US" altLang="ja-JP" dirty="0"/>
          </a:p>
        </p:txBody>
      </p:sp>
      <p:sp>
        <p:nvSpPr>
          <p:cNvPr id="44036" name="AutoShape 3"/>
          <p:cNvSpPr>
            <a:spLocks noChangeArrowheads="1"/>
          </p:cNvSpPr>
          <p:nvPr/>
        </p:nvSpPr>
        <p:spPr bwMode="auto">
          <a:xfrm>
            <a:off x="271686" y="1125538"/>
            <a:ext cx="9361039"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分析対象</a:t>
            </a:r>
            <a:r>
              <a:rPr lang="en-US" altLang="ja-JP" sz="2000" dirty="0">
                <a:solidFill>
                  <a:srgbClr val="000000"/>
                </a:solidFill>
                <a:latin typeface="HG丸ｺﾞｼｯｸM-PRO"/>
                <a:ea typeface="HG丸ｺﾞｼｯｸM-PRO"/>
              </a:rPr>
              <a:t>99</a:t>
            </a:r>
            <a:r>
              <a:rPr lang="ja-JP" altLang="en-US" sz="2000" dirty="0">
                <a:solidFill>
                  <a:srgbClr val="000000"/>
                </a:solidFill>
                <a:latin typeface="HG丸ｺﾞｼｯｸM-PRO"/>
                <a:ea typeface="HG丸ｺﾞｼｯｸM-PRO"/>
              </a:rPr>
              <a:t>件のうち、脳性麻痺発症の原因が分娩経過中の低酸素・酸血症とされた事例において、原因分析報告書の</a:t>
            </a:r>
            <a:r>
              <a:rPr lang="ja-JP" altLang="en-US" sz="2000" dirty="0">
                <a:latin typeface="HG丸ｺﾞｼｯｸM-PRO"/>
                <a:ea typeface="HG丸ｺﾞｼｯｸM-PRO"/>
              </a:rPr>
              <a:t>「今後の産科医療の質の向上のために検討すべき事項」</a:t>
            </a:r>
            <a:r>
              <a:rPr lang="ja-JP" altLang="en-US" sz="2000" dirty="0">
                <a:solidFill>
                  <a:srgbClr val="000000"/>
                </a:solidFill>
                <a:latin typeface="HG丸ｺﾞｼｯｸM-PRO"/>
                <a:ea typeface="HG丸ｺﾞｼｯｸM-PRO"/>
              </a:rPr>
              <a:t>として、分娩経過中の胎児心拍数陣痛図の判読と対応に関して提言された</a:t>
            </a:r>
            <a:r>
              <a:rPr lang="en-US" altLang="ja-JP" sz="2000" dirty="0">
                <a:solidFill>
                  <a:srgbClr val="000000"/>
                </a:solidFill>
                <a:latin typeface="HG丸ｺﾞｼｯｸM-PRO"/>
                <a:ea typeface="HG丸ｺﾞｼｯｸM-PRO"/>
              </a:rPr>
              <a:t>33</a:t>
            </a:r>
            <a:r>
              <a:rPr lang="ja-JP" altLang="en-US" sz="2000" dirty="0">
                <a:solidFill>
                  <a:srgbClr val="000000"/>
                </a:solidFill>
                <a:latin typeface="HG丸ｺﾞｼｯｸM-PRO"/>
                <a:ea typeface="HG丸ｺﾞｼｯｸM-PRO"/>
              </a:rPr>
              <a:t>件について分析した。</a:t>
            </a:r>
            <a:endParaRPr lang="en-US" altLang="ja-JP" sz="2000" dirty="0">
              <a:solidFill>
                <a:srgbClr val="000000"/>
              </a:solidFill>
              <a:latin typeface="HG丸ｺﾞｼｯｸM-PRO"/>
              <a:ea typeface="HG丸ｺﾞｼｯｸM-PRO"/>
            </a:endParaRPr>
          </a:p>
          <a:p>
            <a:pPr marL="0" indent="0" eaLnBrk="1" hangingPunct="1">
              <a:lnSpc>
                <a:spcPct val="120000"/>
              </a:lnSpc>
              <a:buNone/>
            </a:pPr>
            <a:endParaRPr lang="en-US" altLang="ja-JP" sz="2000" u="sng" dirty="0">
              <a:solidFill>
                <a:srgbClr val="000000"/>
              </a:solidFill>
              <a:latin typeface="HG丸ｺﾞｼｯｸM-PRO"/>
              <a:ea typeface="HG丸ｺﾞｼｯｸM-PRO"/>
            </a:endParaRPr>
          </a:p>
          <a:p>
            <a:pPr marL="533400" indent="-533400" eaLnBrk="1" hangingPunct="1">
              <a:lnSpc>
                <a:spcPct val="120000"/>
              </a:lnSpc>
              <a:buNone/>
            </a:pPr>
            <a:r>
              <a:rPr lang="ja-JP" altLang="en-US" sz="2200" u="sng" dirty="0">
                <a:solidFill>
                  <a:srgbClr val="000000"/>
                </a:solidFill>
                <a:latin typeface="HG丸ｺﾞｼｯｸM-PRO"/>
                <a:ea typeface="HG丸ｺﾞｼｯｸM-PRO"/>
              </a:rPr>
              <a:t>ア．分娩経過中の胎児心拍数陣痛図の判読と対応に関して提言された事例における胎児心拍数陣痛図の所見について</a:t>
            </a:r>
            <a:endParaRPr lang="en-US" altLang="ja-JP" sz="2200" u="sng" dirty="0">
              <a:solidFill>
                <a:srgbClr val="000000"/>
              </a:solidFill>
              <a:latin typeface="HG丸ｺﾞｼｯｸM-PRO"/>
              <a:ea typeface="HG丸ｺﾞｼｯｸM-PRO"/>
            </a:endParaRPr>
          </a:p>
          <a:p>
            <a:pPr marL="0" indent="0" eaLnBrk="1" hangingPunct="1">
              <a:lnSpc>
                <a:spcPct val="120000"/>
              </a:lnSpc>
              <a:buNone/>
            </a:pP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分娩経過中の胎児心拍数陣痛図の判読と対応に関して提言された</a:t>
            </a:r>
            <a:r>
              <a:rPr lang="en-US" altLang="ja-JP" sz="2000" dirty="0">
                <a:latin typeface="HG丸ｺﾞｼｯｸM-PRO" panose="020F0600000000000000" pitchFamily="50" charset="-128"/>
                <a:ea typeface="HG丸ｺﾞｼｯｸM-PRO" panose="020F0600000000000000" pitchFamily="50" charset="-128"/>
              </a:rPr>
              <a:t>33</a:t>
            </a:r>
            <a:r>
              <a:rPr lang="ja-JP" altLang="en-US" sz="2000" dirty="0">
                <a:latin typeface="HG丸ｺﾞｼｯｸM-PRO" panose="020F0600000000000000" pitchFamily="50" charset="-128"/>
                <a:ea typeface="HG丸ｺﾞｼｯｸM-PRO" panose="020F0600000000000000" pitchFamily="50" charset="-128"/>
              </a:rPr>
              <a:t>件について、判読と対応を指摘された具体的な胎児心拍数陣痛図の所見を集計した（表</a:t>
            </a:r>
            <a:r>
              <a:rPr lang="en-US" altLang="ja-JP" sz="2000" dirty="0">
                <a:latin typeface="HG丸ｺﾞｼｯｸM-PRO" panose="020F0600000000000000" pitchFamily="50" charset="-128"/>
                <a:ea typeface="HG丸ｺﾞｼｯｸM-PRO" panose="020F0600000000000000" pitchFamily="50" charset="-128"/>
              </a:rPr>
              <a:t>3―Ⅳ―9</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711846" y="261442"/>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2</a:t>
            </a:r>
            <a:r>
              <a:rPr lang="ja-JP" altLang="en-US" sz="1800" dirty="0"/>
              <a:t>）分析対象の出生前─妊娠・分娩管理について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分析結果①</a:t>
            </a:r>
            <a:endParaRPr lang="ja-JP" altLang="en-US" sz="2000" dirty="0"/>
          </a:p>
        </p:txBody>
      </p:sp>
    </p:spTree>
    <p:extLst>
      <p:ext uri="{BB962C8B-B14F-4D97-AF65-F5344CB8AC3E}">
        <p14:creationId xmlns:p14="http://schemas.microsoft.com/office/powerpoint/2010/main" val="1699568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37</a:t>
            </a:fld>
            <a:endParaRPr lang="en-US" altLang="ja-JP" dirty="0"/>
          </a:p>
        </p:txBody>
      </p:sp>
      <p:sp>
        <p:nvSpPr>
          <p:cNvPr id="44036" name="AutoShape 3"/>
          <p:cNvSpPr>
            <a:spLocks noChangeArrowheads="1"/>
          </p:cNvSpPr>
          <p:nvPr/>
        </p:nvSpPr>
        <p:spPr bwMode="auto">
          <a:xfrm>
            <a:off x="271686" y="1125538"/>
            <a:ext cx="9361039"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基線細変動減少・消失は</a:t>
            </a:r>
            <a:r>
              <a:rPr lang="en-US" altLang="ja-JP" sz="2000" dirty="0">
                <a:latin typeface="HG丸ｺﾞｼｯｸM-PRO" panose="020F0600000000000000" pitchFamily="50" charset="-128"/>
                <a:ea typeface="HG丸ｺﾞｼｯｸM-PRO" panose="020F0600000000000000" pitchFamily="50" charset="-128"/>
              </a:rPr>
              <a:t>17</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51.5</a:t>
            </a:r>
            <a:r>
              <a:rPr lang="ja-JP" altLang="en-US" sz="2000" dirty="0">
                <a:latin typeface="HG丸ｺﾞｼｯｸM-PRO" panose="020F0600000000000000" pitchFamily="50" charset="-128"/>
                <a:ea typeface="HG丸ｺﾞｼｯｸM-PRO" panose="020F0600000000000000" pitchFamily="50" charset="-128"/>
              </a:rPr>
              <a:t>％）であった。変動一過性徐脈は</a:t>
            </a:r>
            <a:r>
              <a:rPr lang="en-US" altLang="ja-JP" sz="2000" dirty="0">
                <a:latin typeface="HG丸ｺﾞｼｯｸM-PRO" panose="020F0600000000000000" pitchFamily="50" charset="-128"/>
                <a:ea typeface="HG丸ｺﾞｼｯｸM-PRO" panose="020F0600000000000000" pitchFamily="50" charset="-128"/>
              </a:rPr>
              <a:t>19</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57.6</a:t>
            </a:r>
            <a:r>
              <a:rPr lang="ja-JP" altLang="en-US" sz="2000" dirty="0">
                <a:latin typeface="HG丸ｺﾞｼｯｸM-PRO" panose="020F0600000000000000" pitchFamily="50" charset="-128"/>
                <a:ea typeface="HG丸ｺﾞｼｯｸM-PRO" panose="020F0600000000000000" pitchFamily="50" charset="-128"/>
              </a:rPr>
              <a:t>％）であり、うち高度変動一過性徐脈ありは</a:t>
            </a:r>
            <a:r>
              <a:rPr lang="en-US" altLang="ja-JP" sz="2000" dirty="0">
                <a:latin typeface="HG丸ｺﾞｼｯｸM-PRO" panose="020F0600000000000000" pitchFamily="50" charset="-128"/>
                <a:ea typeface="HG丸ｺﾞｼｯｸM-PRO" panose="020F0600000000000000" pitchFamily="50" charset="-128"/>
              </a:rPr>
              <a:t>9</a:t>
            </a:r>
            <a:r>
              <a:rPr lang="ja-JP" altLang="en-US" sz="2000" dirty="0">
                <a:latin typeface="HG丸ｺﾞｼｯｸM-PRO" panose="020F0600000000000000" pitchFamily="50" charset="-128"/>
                <a:ea typeface="HG丸ｺﾞｼｯｸM-PRO" panose="020F0600000000000000" pitchFamily="50" charset="-128"/>
              </a:rPr>
              <a:t>件で、変動一過性徐脈に占める割合は</a:t>
            </a:r>
            <a:r>
              <a:rPr lang="en-US" altLang="ja-JP" sz="2000" dirty="0">
                <a:latin typeface="HG丸ｺﾞｼｯｸM-PRO" panose="020F0600000000000000" pitchFamily="50" charset="-128"/>
                <a:ea typeface="HG丸ｺﾞｼｯｸM-PRO" panose="020F0600000000000000" pitchFamily="50" charset="-128"/>
              </a:rPr>
              <a:t>47.4</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遅発一過性徐脈は</a:t>
            </a:r>
            <a:r>
              <a:rPr lang="en-US" altLang="ja-JP" sz="2000" dirty="0">
                <a:latin typeface="HG丸ｺﾞｼｯｸM-PRO" panose="020F0600000000000000" pitchFamily="50" charset="-128"/>
                <a:ea typeface="HG丸ｺﾞｼｯｸM-PRO" panose="020F0600000000000000" pitchFamily="50" charset="-128"/>
              </a:rPr>
              <a:t>20</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60.6</a:t>
            </a:r>
            <a:r>
              <a:rPr lang="ja-JP" altLang="en-US" sz="2000" dirty="0">
                <a:latin typeface="HG丸ｺﾞｼｯｸM-PRO" panose="020F0600000000000000" pitchFamily="50" charset="-128"/>
                <a:ea typeface="HG丸ｺﾞｼｯｸM-PRO" panose="020F0600000000000000" pitchFamily="50" charset="-128"/>
              </a:rPr>
              <a:t>％）であり、うち高度遅発一過性徐脈ありは</a:t>
            </a:r>
            <a:r>
              <a:rPr lang="en-US" altLang="ja-JP" sz="2000" dirty="0">
                <a:latin typeface="HG丸ｺﾞｼｯｸM-PRO" panose="020F0600000000000000" pitchFamily="50" charset="-128"/>
                <a:ea typeface="HG丸ｺﾞｼｯｸM-PRO" panose="020F0600000000000000" pitchFamily="50" charset="-128"/>
              </a:rPr>
              <a:t>13</a:t>
            </a:r>
            <a:r>
              <a:rPr lang="ja-JP" altLang="en-US" sz="2000" dirty="0">
                <a:latin typeface="HG丸ｺﾞｼｯｸM-PRO" panose="020F0600000000000000" pitchFamily="50" charset="-128"/>
                <a:ea typeface="HG丸ｺﾞｼｯｸM-PRO" panose="020F0600000000000000" pitchFamily="50" charset="-128"/>
              </a:rPr>
              <a:t>件で、遅発一過性徐脈に占める割合は</a:t>
            </a:r>
            <a:r>
              <a:rPr lang="en-US" altLang="ja-JP" sz="2000" dirty="0">
                <a:latin typeface="HG丸ｺﾞｼｯｸM-PRO" panose="020F0600000000000000" pitchFamily="50" charset="-128"/>
                <a:ea typeface="HG丸ｺﾞｼｯｸM-PRO" panose="020F0600000000000000" pitchFamily="50" charset="-128"/>
              </a:rPr>
              <a:t>65.0</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9" name="Rectangle 57">
            <a:extLst>
              <a:ext uri="{FF2B5EF4-FFF2-40B4-BE49-F238E27FC236}">
                <a16:creationId xmlns:a16="http://schemas.microsoft.com/office/drawing/2014/main" id="{E0F8BB83-A10B-4454-A260-128A38601045}"/>
              </a:ext>
            </a:extLst>
          </p:cNvPr>
          <p:cNvSpPr>
            <a:spLocks noChangeArrowheads="1"/>
          </p:cNvSpPr>
          <p:nvPr/>
        </p:nvSpPr>
        <p:spPr bwMode="auto">
          <a:xfrm>
            <a:off x="3808787" y="4438115"/>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37</a:t>
            </a:r>
            <a:r>
              <a:rPr lang="ja-JP" altLang="en-US" sz="900" dirty="0">
                <a:latin typeface="+mj-ea"/>
                <a:ea typeface="+mj-ea"/>
              </a:rPr>
              <a:t>参照</a:t>
            </a:r>
          </a:p>
        </p:txBody>
      </p:sp>
      <p:sp>
        <p:nvSpPr>
          <p:cNvPr id="6" name="テキスト ボックス 5">
            <a:extLst>
              <a:ext uri="{FF2B5EF4-FFF2-40B4-BE49-F238E27FC236}">
                <a16:creationId xmlns:a16="http://schemas.microsoft.com/office/drawing/2014/main" id="{5841FAE3-B473-4D85-B70A-53F6BB5B1DE3}"/>
              </a:ext>
            </a:extLst>
          </p:cNvPr>
          <p:cNvSpPr txBox="1"/>
          <p:nvPr/>
        </p:nvSpPr>
        <p:spPr>
          <a:xfrm>
            <a:off x="600174" y="1125538"/>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kumimoji="1" lang="en-US" altLang="ja-JP" sz="1600" dirty="0">
                <a:latin typeface="+mj-ea"/>
                <a:ea typeface="+mj-ea"/>
              </a:rPr>
              <a:t>Ⅳ―9</a:t>
            </a:r>
            <a:r>
              <a:rPr kumimoji="1" lang="ja-JP" altLang="en-US" sz="1600" dirty="0">
                <a:latin typeface="+mj-ea"/>
                <a:ea typeface="+mj-ea"/>
              </a:rPr>
              <a:t>　胎児心拍数陣痛図の判読と対応に関して提言された具体的な所見</a:t>
            </a:r>
            <a:r>
              <a:rPr lang="en-US" altLang="ja-JP" sz="1600" dirty="0">
                <a:latin typeface="+mj-ea"/>
                <a:ea typeface="+mj-ea"/>
              </a:rPr>
              <a:t>】</a:t>
            </a:r>
            <a:endParaRPr kumimoji="1" lang="ja-JP" altLang="en-US" sz="1600" dirty="0">
              <a:latin typeface="+mj-ea"/>
              <a:ea typeface="+mj-ea"/>
            </a:endParaRPr>
          </a:p>
        </p:txBody>
      </p:sp>
      <p:pic>
        <p:nvPicPr>
          <p:cNvPr id="8" name="図 7">
            <a:extLst>
              <a:ext uri="{FF2B5EF4-FFF2-40B4-BE49-F238E27FC236}">
                <a16:creationId xmlns:a16="http://schemas.microsoft.com/office/drawing/2014/main" id="{BFCF592C-C66D-4462-8DD0-DDF6DF1B73D5}"/>
              </a:ext>
            </a:extLst>
          </p:cNvPr>
          <p:cNvPicPr>
            <a:picLocks noChangeAspect="1"/>
          </p:cNvPicPr>
          <p:nvPr/>
        </p:nvPicPr>
        <p:blipFill>
          <a:blip r:embed="rId3"/>
          <a:stretch>
            <a:fillRect/>
          </a:stretch>
        </p:blipFill>
        <p:spPr>
          <a:xfrm>
            <a:off x="847750" y="1480015"/>
            <a:ext cx="6264696" cy="2993865"/>
          </a:xfrm>
          <a:prstGeom prst="rect">
            <a:avLst/>
          </a:prstGeom>
          <a:solidFill>
            <a:schemeClr val="bg1"/>
          </a:solidFill>
        </p:spPr>
      </p:pic>
      <p:sp>
        <p:nvSpPr>
          <p:cNvPr id="10" name="Rectangle 2">
            <a:extLst>
              <a:ext uri="{FF2B5EF4-FFF2-40B4-BE49-F238E27FC236}">
                <a16:creationId xmlns:a16="http://schemas.microsoft.com/office/drawing/2014/main" id="{57DF52BA-97E8-4D05-88A7-593DD59BE4C7}"/>
              </a:ext>
            </a:extLst>
          </p:cNvPr>
          <p:cNvSpPr txBox="1">
            <a:spLocks noChangeArrowheads="1"/>
          </p:cNvSpPr>
          <p:nvPr/>
        </p:nvSpPr>
        <p:spPr bwMode="auto">
          <a:xfrm>
            <a:off x="1711846" y="261442"/>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2</a:t>
            </a:r>
            <a:r>
              <a:rPr lang="ja-JP" altLang="en-US" sz="1800" dirty="0"/>
              <a:t>）分析対象の出生前─妊娠・分娩管理について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分析結果②</a:t>
            </a:r>
            <a:endParaRPr lang="ja-JP" altLang="en-US" sz="2000" dirty="0"/>
          </a:p>
        </p:txBody>
      </p:sp>
    </p:spTree>
    <p:extLst>
      <p:ext uri="{BB962C8B-B14F-4D97-AF65-F5344CB8AC3E}">
        <p14:creationId xmlns:p14="http://schemas.microsoft.com/office/powerpoint/2010/main" val="472965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38</a:t>
            </a:fld>
            <a:endParaRPr lang="en-US" altLang="ja-JP" dirty="0"/>
          </a:p>
        </p:txBody>
      </p:sp>
      <p:sp>
        <p:nvSpPr>
          <p:cNvPr id="44036" name="AutoShape 3"/>
          <p:cNvSpPr>
            <a:spLocks noChangeArrowheads="1"/>
          </p:cNvSpPr>
          <p:nvPr/>
        </p:nvSpPr>
        <p:spPr bwMode="auto">
          <a:xfrm>
            <a:off x="271686" y="1125537"/>
            <a:ext cx="9361039" cy="560610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533400" indent="-533400" eaLnBrk="1" hangingPunct="1">
              <a:lnSpc>
                <a:spcPct val="120000"/>
              </a:lnSpc>
              <a:buNone/>
            </a:pPr>
            <a:r>
              <a:rPr lang="ja-JP" altLang="en-US" sz="2200" u="sng" dirty="0">
                <a:solidFill>
                  <a:srgbClr val="000000"/>
                </a:solidFill>
                <a:latin typeface="HG丸ｺﾞｼｯｸM-PRO"/>
                <a:ea typeface="HG丸ｺﾞｼｯｸM-PRO"/>
              </a:rPr>
              <a:t>イ．分娩経過中の胎児心拍数陣痛図の判読と対応に関して提言された事例における小児科医および</a:t>
            </a:r>
            <a:r>
              <a:rPr lang="en-US" altLang="ja-JP" sz="2200" u="sng" dirty="0">
                <a:solidFill>
                  <a:srgbClr val="000000"/>
                </a:solidFill>
                <a:latin typeface="HG丸ｺﾞｼｯｸM-PRO"/>
                <a:ea typeface="HG丸ｺﾞｼｯｸM-PRO"/>
              </a:rPr>
              <a:t>NCPR</a:t>
            </a:r>
            <a:r>
              <a:rPr lang="ja-JP" altLang="en-US" sz="2200" u="sng" dirty="0">
                <a:solidFill>
                  <a:srgbClr val="000000"/>
                </a:solidFill>
                <a:latin typeface="HG丸ｺﾞｼｯｸM-PRO"/>
                <a:ea typeface="HG丸ｺﾞｼｯｸM-PRO"/>
              </a:rPr>
              <a:t>修了者の立ち会いについて</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分娩経過中の胎児心拍数陣痛図の判読と対応に関して提言された</a:t>
            </a:r>
            <a:r>
              <a:rPr lang="en-US" altLang="ja-JP" sz="2000" dirty="0">
                <a:latin typeface="HG丸ｺﾞｼｯｸM-PRO" panose="020F0600000000000000" pitchFamily="50" charset="-128"/>
                <a:ea typeface="HG丸ｺﾞｼｯｸM-PRO" panose="020F0600000000000000" pitchFamily="50" charset="-128"/>
              </a:rPr>
              <a:t>33</a:t>
            </a:r>
            <a:r>
              <a:rPr lang="ja-JP" altLang="en-US" sz="2000" dirty="0">
                <a:latin typeface="HG丸ｺﾞｼｯｸM-PRO" panose="020F0600000000000000" pitchFamily="50" charset="-128"/>
                <a:ea typeface="HG丸ｺﾞｼｯｸM-PRO" panose="020F0600000000000000" pitchFamily="50" charset="-128"/>
              </a:rPr>
              <a:t>件について、小児科医および</a:t>
            </a:r>
            <a:r>
              <a:rPr lang="en-US" altLang="ja-JP" sz="2000" dirty="0">
                <a:latin typeface="HG丸ｺﾞｼｯｸM-PRO" panose="020F0600000000000000" pitchFamily="50" charset="-128"/>
                <a:ea typeface="HG丸ｺﾞｼｯｸM-PRO" panose="020F0600000000000000" pitchFamily="50" charset="-128"/>
              </a:rPr>
              <a:t>NCPR</a:t>
            </a:r>
            <a:r>
              <a:rPr lang="ja-JP" altLang="en-US" sz="2000" dirty="0">
                <a:latin typeface="HG丸ｺﾞｼｯｸM-PRO" panose="020F0600000000000000" pitchFamily="50" charset="-128"/>
                <a:ea typeface="HG丸ｺﾞｼｯｸM-PRO" panose="020F0600000000000000" pitchFamily="50" charset="-128"/>
              </a:rPr>
              <a:t>修了者の立ち会い状況を集計した（表</a:t>
            </a:r>
            <a:r>
              <a:rPr lang="en-US" altLang="ja-JP" sz="2000" dirty="0">
                <a:latin typeface="HG丸ｺﾞｼｯｸM-PRO" panose="020F0600000000000000" pitchFamily="50" charset="-128"/>
                <a:ea typeface="HG丸ｺﾞｼｯｸM-PRO" panose="020F0600000000000000" pitchFamily="50" charset="-128"/>
              </a:rPr>
              <a:t>3―Ⅳ―10</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9" name="Rectangle 57">
            <a:extLst>
              <a:ext uri="{FF2B5EF4-FFF2-40B4-BE49-F238E27FC236}">
                <a16:creationId xmlns:a16="http://schemas.microsoft.com/office/drawing/2014/main" id="{E0F8BB83-A10B-4454-A260-128A38601045}"/>
              </a:ext>
            </a:extLst>
          </p:cNvPr>
          <p:cNvSpPr>
            <a:spLocks noChangeArrowheads="1"/>
          </p:cNvSpPr>
          <p:nvPr/>
        </p:nvSpPr>
        <p:spPr bwMode="auto">
          <a:xfrm>
            <a:off x="5737214" y="6452831"/>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38</a:t>
            </a:r>
            <a:r>
              <a:rPr lang="ja-JP" altLang="en-US" sz="900" dirty="0">
                <a:latin typeface="+mj-ea"/>
                <a:ea typeface="+mj-ea"/>
              </a:rPr>
              <a:t>参照</a:t>
            </a:r>
          </a:p>
        </p:txBody>
      </p:sp>
      <p:sp>
        <p:nvSpPr>
          <p:cNvPr id="6" name="テキスト ボックス 5">
            <a:extLst>
              <a:ext uri="{FF2B5EF4-FFF2-40B4-BE49-F238E27FC236}">
                <a16:creationId xmlns:a16="http://schemas.microsoft.com/office/drawing/2014/main" id="{7C67DD62-8F17-4807-A0FE-4A3068BBF369}"/>
              </a:ext>
            </a:extLst>
          </p:cNvPr>
          <p:cNvSpPr txBox="1"/>
          <p:nvPr/>
        </p:nvSpPr>
        <p:spPr>
          <a:xfrm>
            <a:off x="795337" y="3729398"/>
            <a:ext cx="8816528" cy="584775"/>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kumimoji="1" lang="en-US" altLang="ja-JP" sz="1600" dirty="0">
                <a:latin typeface="+mj-ea"/>
                <a:ea typeface="+mj-ea"/>
              </a:rPr>
              <a:t>Ⅳ―10</a:t>
            </a:r>
            <a:r>
              <a:rPr kumimoji="1" lang="ja-JP" altLang="en-US" sz="1600" dirty="0">
                <a:latin typeface="+mj-ea"/>
                <a:ea typeface="+mj-ea"/>
              </a:rPr>
              <a:t>　胎児心拍数陣痛図の判読と対応に関して提言された</a:t>
            </a:r>
            <a:r>
              <a:rPr lang="ja-JP" altLang="en-US" sz="1600" dirty="0">
                <a:latin typeface="+mj-ea"/>
                <a:ea typeface="+mj-ea"/>
              </a:rPr>
              <a:t>事例における</a:t>
            </a:r>
            <a:endParaRPr lang="en-US" altLang="ja-JP" sz="1600" dirty="0">
              <a:latin typeface="+mj-ea"/>
              <a:ea typeface="+mj-ea"/>
            </a:endParaRPr>
          </a:p>
          <a:p>
            <a:pPr indent="1701800"/>
            <a:r>
              <a:rPr lang="ja-JP" altLang="en-US" sz="1600" dirty="0">
                <a:latin typeface="+mj-ea"/>
                <a:ea typeface="+mj-ea"/>
              </a:rPr>
              <a:t>小児科医および</a:t>
            </a:r>
            <a:r>
              <a:rPr lang="en-US" altLang="ja-JP" sz="1600" dirty="0">
                <a:latin typeface="+mj-ea"/>
                <a:ea typeface="+mj-ea"/>
              </a:rPr>
              <a:t>NCPR</a:t>
            </a:r>
            <a:r>
              <a:rPr lang="ja-JP" altLang="en-US" sz="1600" dirty="0">
                <a:latin typeface="+mj-ea"/>
                <a:ea typeface="+mj-ea"/>
              </a:rPr>
              <a:t>修了者の立ち会い状況</a:t>
            </a:r>
            <a:r>
              <a:rPr lang="en-US" altLang="ja-JP" sz="1600" dirty="0">
                <a:latin typeface="+mj-ea"/>
                <a:ea typeface="+mj-ea"/>
              </a:rPr>
              <a:t>】</a:t>
            </a:r>
            <a:endParaRPr kumimoji="1" lang="ja-JP" altLang="en-US" sz="1600" dirty="0">
              <a:latin typeface="+mj-ea"/>
              <a:ea typeface="+mj-ea"/>
            </a:endParaRPr>
          </a:p>
        </p:txBody>
      </p:sp>
      <p:pic>
        <p:nvPicPr>
          <p:cNvPr id="4" name="図 3">
            <a:extLst>
              <a:ext uri="{FF2B5EF4-FFF2-40B4-BE49-F238E27FC236}">
                <a16:creationId xmlns:a16="http://schemas.microsoft.com/office/drawing/2014/main" id="{2C30E79A-180E-43F5-A483-4EB37C4608E3}"/>
              </a:ext>
            </a:extLst>
          </p:cNvPr>
          <p:cNvPicPr>
            <a:picLocks noChangeAspect="1"/>
          </p:cNvPicPr>
          <p:nvPr/>
        </p:nvPicPr>
        <p:blipFill>
          <a:blip r:embed="rId3"/>
          <a:stretch>
            <a:fillRect/>
          </a:stretch>
        </p:blipFill>
        <p:spPr>
          <a:xfrm>
            <a:off x="1063774" y="4314173"/>
            <a:ext cx="7448008" cy="2115183"/>
          </a:xfrm>
          <a:prstGeom prst="rect">
            <a:avLst/>
          </a:prstGeom>
          <a:solidFill>
            <a:schemeClr val="bg1"/>
          </a:solidFill>
        </p:spPr>
      </p:pic>
      <p:sp>
        <p:nvSpPr>
          <p:cNvPr id="8" name="Rectangle 2">
            <a:extLst>
              <a:ext uri="{FF2B5EF4-FFF2-40B4-BE49-F238E27FC236}">
                <a16:creationId xmlns:a16="http://schemas.microsoft.com/office/drawing/2014/main" id="{1C6A66A9-8F5C-43BC-9E63-D77DFCBDD030}"/>
              </a:ext>
            </a:extLst>
          </p:cNvPr>
          <p:cNvSpPr txBox="1">
            <a:spLocks noChangeArrowheads="1"/>
          </p:cNvSpPr>
          <p:nvPr/>
        </p:nvSpPr>
        <p:spPr bwMode="auto">
          <a:xfrm>
            <a:off x="1711846" y="261442"/>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2</a:t>
            </a:r>
            <a:r>
              <a:rPr lang="ja-JP" altLang="en-US" sz="1800" dirty="0"/>
              <a:t>）分析対象の出生前─妊娠・分娩管理について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分析結果③</a:t>
            </a:r>
            <a:endParaRPr lang="ja-JP" altLang="en-US" sz="2000" dirty="0"/>
          </a:p>
        </p:txBody>
      </p:sp>
    </p:spTree>
    <p:extLst>
      <p:ext uri="{BB962C8B-B14F-4D97-AF65-F5344CB8AC3E}">
        <p14:creationId xmlns:p14="http://schemas.microsoft.com/office/powerpoint/2010/main" val="386289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271463" y="1260475"/>
            <a:ext cx="9439275" cy="617538"/>
          </a:xfrm>
          <a:prstGeom prst="rect">
            <a:avLst/>
          </a:prstGeom>
          <a:solidFill>
            <a:srgbClr val="FFFFE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高い水準にある日本の周産期医療の課題</a:t>
            </a:r>
          </a:p>
        </p:txBody>
      </p:sp>
      <p:sp>
        <p:nvSpPr>
          <p:cNvPr id="222212" name="AutoShape 4"/>
          <p:cNvSpPr>
            <a:spLocks noChangeArrowheads="1"/>
          </p:cNvSpPr>
          <p:nvPr/>
        </p:nvSpPr>
        <p:spPr bwMode="auto">
          <a:xfrm>
            <a:off x="271463" y="2000250"/>
            <a:ext cx="9399587" cy="1801813"/>
          </a:xfrm>
          <a:prstGeom prst="roundRect">
            <a:avLst>
              <a:gd name="adj" fmla="val 11477"/>
            </a:avLst>
          </a:prstGeom>
          <a:solidFill>
            <a:schemeClr val="bg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現状</a:t>
            </a:r>
            <a:r>
              <a:rPr kumimoji="0" lang="en-US" altLang="ja-JP"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3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過酷な労働環境、医事紛争の増加</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○分娩を取扱わない医療機関の増加</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○産科医療の地域偏差</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○産科医を希望する若手医師の減少</a:t>
            </a:r>
          </a:p>
        </p:txBody>
      </p:sp>
      <p:grpSp>
        <p:nvGrpSpPr>
          <p:cNvPr id="222213" name="Group 5"/>
          <p:cNvGrpSpPr>
            <a:grpSpLocks/>
          </p:cNvGrpSpPr>
          <p:nvPr/>
        </p:nvGrpSpPr>
        <p:grpSpPr bwMode="auto">
          <a:xfrm>
            <a:off x="350838" y="4473575"/>
            <a:ext cx="9240837" cy="1093788"/>
            <a:chOff x="204" y="2590"/>
            <a:chExt cx="5374" cy="817"/>
          </a:xfrm>
        </p:grpSpPr>
        <p:sp>
          <p:nvSpPr>
            <p:cNvPr id="370694" name="Rectangle 6"/>
            <p:cNvSpPr>
              <a:spLocks noChangeArrowheads="1"/>
            </p:cNvSpPr>
            <p:nvPr/>
          </p:nvSpPr>
          <p:spPr bwMode="auto">
            <a:xfrm>
              <a:off x="204"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産科医不足</a:t>
              </a:r>
              <a:b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の改善</a:t>
              </a:r>
            </a:p>
          </p:txBody>
        </p:sp>
        <p:sp>
          <p:nvSpPr>
            <p:cNvPr id="370695" name="Rectangle 7"/>
            <p:cNvSpPr>
              <a:spLocks noChangeArrowheads="1"/>
            </p:cNvSpPr>
            <p:nvPr/>
          </p:nvSpPr>
          <p:spPr bwMode="auto">
            <a:xfrm>
              <a:off x="3220"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産科医療提供</a:t>
              </a:r>
              <a:b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体制の確保</a:t>
              </a:r>
            </a:p>
          </p:txBody>
        </p:sp>
      </p:grpSp>
      <p:grpSp>
        <p:nvGrpSpPr>
          <p:cNvPr id="222214" name="Group 8"/>
          <p:cNvGrpSpPr>
            <a:grpSpLocks/>
          </p:cNvGrpSpPr>
          <p:nvPr/>
        </p:nvGrpSpPr>
        <p:grpSpPr bwMode="auto">
          <a:xfrm>
            <a:off x="1169988" y="3879850"/>
            <a:ext cx="7839075" cy="504825"/>
            <a:chOff x="680" y="2227"/>
            <a:chExt cx="4559" cy="318"/>
          </a:xfrm>
        </p:grpSpPr>
        <p:sp>
          <p:nvSpPr>
            <p:cNvPr id="222216" name="AutoShape 9"/>
            <p:cNvSpPr>
              <a:spLocks noChangeArrowheads="1"/>
            </p:cNvSpPr>
            <p:nvPr/>
          </p:nvSpPr>
          <p:spPr bwMode="auto">
            <a:xfrm>
              <a:off x="680" y="2227"/>
              <a:ext cx="1565" cy="318"/>
            </a:xfrm>
            <a:prstGeom prst="downArrow">
              <a:avLst>
                <a:gd name="adj1" fmla="val 71500"/>
                <a:gd name="adj2" fmla="val 62102"/>
              </a:avLst>
            </a:prstGeom>
            <a:solidFill>
              <a:srgbClr val="0000FF"/>
            </a:solidFill>
            <a:ln w="9525">
              <a:noFill/>
              <a:miter lim="800000"/>
              <a:headEnd/>
              <a:tailEnd/>
            </a:ln>
          </p:spPr>
          <p:txBody>
            <a:bodyPr wrap="none" anchor="ct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2217" name="AutoShape 10"/>
            <p:cNvSpPr>
              <a:spLocks noChangeArrowheads="1"/>
            </p:cNvSpPr>
            <p:nvPr/>
          </p:nvSpPr>
          <p:spPr bwMode="auto">
            <a:xfrm>
              <a:off x="3674" y="2227"/>
              <a:ext cx="1565" cy="318"/>
            </a:xfrm>
            <a:prstGeom prst="downArrow">
              <a:avLst>
                <a:gd name="adj1" fmla="val 71500"/>
                <a:gd name="adj2" fmla="val 62102"/>
              </a:avLst>
            </a:prstGeom>
            <a:solidFill>
              <a:srgbClr val="0000FF"/>
            </a:solidFill>
            <a:ln w="9525">
              <a:noFill/>
              <a:miter lim="800000"/>
              <a:headEnd/>
              <a:tailEnd/>
            </a:ln>
          </p:spPr>
          <p:txBody>
            <a:bodyPr wrap="none" anchor="ct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3" name="Rectangle 4"/>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産科医療補償制度創設の背景</a:t>
            </a:r>
          </a:p>
        </p:txBody>
      </p:sp>
      <p:sp>
        <p:nvSpPr>
          <p:cNvPr id="2" name="テキスト ボックス 1">
            <a:extLst>
              <a:ext uri="{FF2B5EF4-FFF2-40B4-BE49-F238E27FC236}">
                <a16:creationId xmlns:a16="http://schemas.microsoft.com/office/drawing/2014/main" id="{4FCE69D4-8954-4EA5-8D93-543D40A36ABD}"/>
              </a:ext>
            </a:extLst>
          </p:cNvPr>
          <p:cNvSpPr txBox="1"/>
          <p:nvPr/>
        </p:nvSpPr>
        <p:spPr>
          <a:xfrm>
            <a:off x="215726" y="5656263"/>
            <a:ext cx="9511060" cy="954107"/>
          </a:xfrm>
          <a:prstGeom prst="rect">
            <a:avLst/>
          </a:prstGeom>
          <a:noFill/>
        </p:spPr>
        <p:txBody>
          <a:bodyPr wrap="square" rtlCol="0">
            <a:spAutoFit/>
          </a:bodyPr>
          <a:lstStyle/>
          <a:p>
            <a:pPr algn="ctr"/>
            <a:r>
              <a:rPr kumimoji="1" lang="ja-JP" altLang="en-US" sz="2800" b="1" dirty="0">
                <a:solidFill>
                  <a:srgbClr val="FF0000"/>
                </a:solidFill>
              </a:rPr>
              <a:t>無過失補償の考え方を取り入れた産科医療</a:t>
            </a:r>
            <a:endParaRPr kumimoji="1" lang="en-US" altLang="ja-JP" sz="2800" b="1" dirty="0">
              <a:solidFill>
                <a:srgbClr val="FF0000"/>
              </a:solidFill>
            </a:endParaRPr>
          </a:p>
          <a:p>
            <a:pPr algn="ctr"/>
            <a:r>
              <a:rPr lang="ja-JP" altLang="en-US" sz="2800" b="1" dirty="0">
                <a:solidFill>
                  <a:srgbClr val="FF0000"/>
                </a:solidFill>
              </a:rPr>
              <a:t>分野における補償制度の創設が唱えられた</a:t>
            </a:r>
            <a:endParaRPr kumimoji="1" lang="en-US" altLang="ja-JP" sz="2800" b="1" dirty="0">
              <a:solidFill>
                <a:srgbClr val="FF0000"/>
              </a:solidFill>
            </a:endParaRPr>
          </a:p>
        </p:txBody>
      </p:sp>
      <p:sp>
        <p:nvSpPr>
          <p:cNvPr id="14" name="スライド番号プレースホルダー 1">
            <a:extLst>
              <a:ext uri="{FF2B5EF4-FFF2-40B4-BE49-F238E27FC236}">
                <a16:creationId xmlns:a16="http://schemas.microsoft.com/office/drawing/2014/main" id="{25063F94-EEE4-432C-9227-EED873E66069}"/>
              </a:ext>
            </a:extLst>
          </p:cNvPr>
          <p:cNvSpPr>
            <a:spLocks noGrp="1"/>
          </p:cNvSpPr>
          <p:nvPr>
            <p:ph type="sldNum" sz="quarter" idx="12"/>
          </p:nvPr>
        </p:nvSpPr>
        <p:spPr>
          <a:xfrm>
            <a:off x="7567613" y="6500813"/>
            <a:ext cx="2311400" cy="476250"/>
          </a:xfrm>
        </p:spPr>
        <p:txBody>
          <a:bodyPr/>
          <a:lstStyle/>
          <a:p>
            <a:pPr>
              <a:defRPr/>
            </a:pPr>
            <a:fld id="{79880AA3-151B-4366-92A4-EF0E210BCF61}" type="slidenum">
              <a:rPr lang="ja-JP" altLang="en-US" smtClean="0"/>
              <a:pPr>
                <a:defRPr/>
              </a:pPr>
              <a:t>3</a:t>
            </a:fld>
            <a:endParaRPr lang="en-US" altLang="ja-JP" dirty="0"/>
          </a:p>
        </p:txBody>
      </p:sp>
    </p:spTree>
    <p:extLst>
      <p:ext uri="{BB962C8B-B14F-4D97-AF65-F5344CB8AC3E}">
        <p14:creationId xmlns:p14="http://schemas.microsoft.com/office/powerpoint/2010/main" val="16182678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39</a:t>
            </a:fld>
            <a:endParaRPr lang="en-US" altLang="ja-JP" dirty="0"/>
          </a:p>
        </p:txBody>
      </p:sp>
      <p:sp>
        <p:nvSpPr>
          <p:cNvPr id="44036" name="AutoShape 3"/>
          <p:cNvSpPr>
            <a:spLocks noChangeArrowheads="1"/>
          </p:cNvSpPr>
          <p:nvPr/>
        </p:nvSpPr>
        <p:spPr bwMode="auto">
          <a:xfrm>
            <a:off x="271686" y="1197546"/>
            <a:ext cx="9361039" cy="5381798"/>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判読可能な胎児心拍数陣痛図ありの事例</a:t>
            </a:r>
            <a:r>
              <a:rPr lang="en-US" altLang="ja-JP" sz="2000" dirty="0">
                <a:solidFill>
                  <a:srgbClr val="000000"/>
                </a:solidFill>
                <a:latin typeface="HG丸ｺﾞｼｯｸM-PRO"/>
                <a:ea typeface="HG丸ｺﾞｼｯｸM-PRO"/>
              </a:rPr>
              <a:t>99</a:t>
            </a:r>
            <a:r>
              <a:rPr lang="ja-JP" altLang="en-US" sz="2000" dirty="0">
                <a:solidFill>
                  <a:srgbClr val="000000"/>
                </a:solidFill>
                <a:latin typeface="HG丸ｺﾞｼｯｸM-PRO"/>
                <a:ea typeface="HG丸ｺﾞｼｯｸM-PRO"/>
              </a:rPr>
              <a:t>件のうち、脳性麻痺発症の原因が分娩中の低酸素・酸血症とされた事例は</a:t>
            </a:r>
            <a:r>
              <a:rPr lang="en-US" altLang="ja-JP" sz="2000" dirty="0">
                <a:solidFill>
                  <a:srgbClr val="000000"/>
                </a:solidFill>
                <a:latin typeface="HG丸ｺﾞｼｯｸM-PRO"/>
                <a:ea typeface="HG丸ｺﾞｼｯｸM-PRO"/>
              </a:rPr>
              <a:t>67.7</a:t>
            </a:r>
            <a:r>
              <a:rPr lang="ja-JP" altLang="en-US" sz="2000" dirty="0">
                <a:solidFill>
                  <a:srgbClr val="000000"/>
                </a:solidFill>
                <a:latin typeface="HG丸ｺﾞｼｯｸM-PRO"/>
                <a:ea typeface="HG丸ｺﾞｼｯｸM-PRO"/>
              </a:rPr>
              <a:t>％であり、原因分析報告書において今後の産科医療の質の向上のために検討すべき事項として分娩経過中の胎児心拍数陣痛図の判読と対応に関して提言された事例は</a:t>
            </a:r>
            <a:r>
              <a:rPr lang="en-US" altLang="ja-JP" sz="2000" dirty="0">
                <a:solidFill>
                  <a:srgbClr val="000000"/>
                </a:solidFill>
                <a:latin typeface="HG丸ｺﾞｼｯｸM-PRO"/>
                <a:ea typeface="HG丸ｺﾞｼｯｸM-PRO"/>
              </a:rPr>
              <a:t>33.3</a:t>
            </a:r>
            <a:r>
              <a:rPr lang="ja-JP" altLang="en-US" sz="2000" dirty="0">
                <a:solidFill>
                  <a:srgbClr val="000000"/>
                </a:solidFill>
                <a:latin typeface="HG丸ｺﾞｼｯｸM-PRO"/>
                <a:ea typeface="HG丸ｺﾞｼｯｸM-PRO"/>
              </a:rPr>
              <a:t>％であった。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また、分析対象</a:t>
            </a:r>
            <a:r>
              <a:rPr lang="en-US" altLang="ja-JP" sz="2000" dirty="0">
                <a:solidFill>
                  <a:srgbClr val="000000"/>
                </a:solidFill>
                <a:latin typeface="HG丸ｺﾞｼｯｸM-PRO"/>
                <a:ea typeface="HG丸ｺﾞｼｯｸM-PRO"/>
              </a:rPr>
              <a:t>99</a:t>
            </a:r>
            <a:r>
              <a:rPr lang="ja-JP" altLang="en-US" sz="2000" dirty="0">
                <a:solidFill>
                  <a:srgbClr val="000000"/>
                </a:solidFill>
                <a:latin typeface="HG丸ｺﾞｼｯｸM-PRO"/>
                <a:ea typeface="HG丸ｺﾞｼｯｸM-PRO"/>
              </a:rPr>
              <a:t>件は生後</a:t>
            </a:r>
            <a:r>
              <a:rPr lang="en-US" altLang="ja-JP" sz="2000" dirty="0">
                <a:solidFill>
                  <a:srgbClr val="000000"/>
                </a:solidFill>
                <a:latin typeface="HG丸ｺﾞｼｯｸM-PRO"/>
                <a:ea typeface="HG丸ｺﾞｼｯｸM-PRO"/>
              </a:rPr>
              <a:t>5</a:t>
            </a:r>
            <a:r>
              <a:rPr lang="ja-JP" altLang="en-US" sz="2000" dirty="0">
                <a:solidFill>
                  <a:srgbClr val="000000"/>
                </a:solidFill>
                <a:latin typeface="HG丸ｺﾞｼｯｸM-PRO"/>
                <a:ea typeface="HG丸ｺﾞｼｯｸM-PRO"/>
              </a:rPr>
              <a:t>分未満に新生児蘇生が実施された事例であるが、分娩中の連続モニタリングが推奨される条件に該当する事例は少なかった。</a:t>
            </a:r>
            <a:endParaRPr lang="en-US" altLang="ja-JP" sz="2000" dirty="0">
              <a:solidFill>
                <a:srgbClr val="000000"/>
              </a:solidFill>
              <a:latin typeface="HG丸ｺﾞｼｯｸM-PRO"/>
              <a:ea typeface="HG丸ｺﾞｼｯｸM-PRO"/>
            </a:endParaRPr>
          </a:p>
          <a:p>
            <a:pPr eaLnBrk="1" hangingPunct="1">
              <a:lnSpc>
                <a:spcPct val="120000"/>
              </a:lnSpc>
              <a:buFont typeface="HG丸ｺﾞｼｯｸM-PRO" panose="020F0600000000000000" pitchFamily="50" charset="-128"/>
              <a:buChar char="○"/>
            </a:pPr>
            <a:r>
              <a:rPr lang="ja-JP" altLang="en-US" sz="2000" dirty="0">
                <a:solidFill>
                  <a:srgbClr val="000000"/>
                </a:solidFill>
                <a:latin typeface="HG丸ｺﾞｼｯｸM-PRO"/>
                <a:ea typeface="HG丸ｺﾞｼｯｸM-PRO"/>
              </a:rPr>
              <a:t>さらに、分析対象</a:t>
            </a:r>
            <a:r>
              <a:rPr lang="en-US" altLang="ja-JP" sz="2000" dirty="0">
                <a:solidFill>
                  <a:srgbClr val="000000"/>
                </a:solidFill>
                <a:latin typeface="HG丸ｺﾞｼｯｸM-PRO"/>
                <a:ea typeface="HG丸ｺﾞｼｯｸM-PRO"/>
              </a:rPr>
              <a:t>99</a:t>
            </a:r>
            <a:r>
              <a:rPr lang="ja-JP" altLang="en-US" sz="2000" dirty="0">
                <a:solidFill>
                  <a:srgbClr val="000000"/>
                </a:solidFill>
                <a:latin typeface="HG丸ｺﾞｼｯｸM-PRO"/>
                <a:ea typeface="HG丸ｺﾞｼｯｸM-PRO"/>
              </a:rPr>
              <a:t>件の中には、胎児心拍数陣痛図において低酸素・酸血症を示唆する所見を認めないものの、出生した児に対する新生児蘇生処置を必要とした事例もみられた。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787386" y="295633"/>
            <a:ext cx="5212460" cy="74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algn="l" eaLnBrk="1" hangingPunct="1"/>
            <a:r>
              <a:rPr lang="en-US" altLang="ja-JP" sz="1800" dirty="0"/>
              <a:t>2</a:t>
            </a:r>
            <a:r>
              <a:rPr lang="ja-JP" altLang="en-US" sz="1800" dirty="0"/>
              <a:t>）分析対象の出生前─妊娠・分娩管理について</a:t>
            </a:r>
            <a:endParaRPr lang="en-US" altLang="ja-JP" sz="1800" dirty="0"/>
          </a:p>
          <a:p>
            <a:pPr algn="l" eaLnBrk="1" hangingPunct="1"/>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考察</a:t>
            </a:r>
            <a:endParaRPr lang="ja-JP" altLang="en-US" sz="2000" dirty="0"/>
          </a:p>
        </p:txBody>
      </p:sp>
    </p:spTree>
    <p:extLst>
      <p:ext uri="{BB962C8B-B14F-4D97-AF65-F5344CB8AC3E}">
        <p14:creationId xmlns:p14="http://schemas.microsoft.com/office/powerpoint/2010/main" val="1550775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5087244"/>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）分娩に携わるすべての医師、助産師、看護師等が、胎児心拍数陣痛図を正確に判読し、適切に対応ができるよう、研鑽することが必要である。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40</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産科・小児科医療関係者に対する提言</a:t>
            </a:r>
          </a:p>
        </p:txBody>
      </p:sp>
    </p:spTree>
    <p:extLst>
      <p:ext uri="{BB962C8B-B14F-4D97-AF65-F5344CB8AC3E}">
        <p14:creationId xmlns:p14="http://schemas.microsoft.com/office/powerpoint/2010/main" val="3110812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5087244"/>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）すべての分娩に</a:t>
            </a:r>
            <a:r>
              <a:rPr lang="en-US" altLang="ja-JP" sz="2400" dirty="0">
                <a:solidFill>
                  <a:srgbClr val="000000"/>
                </a:solidFill>
                <a:latin typeface="HG丸ｺﾞｼｯｸM-PRO" panose="020F0600000000000000" pitchFamily="50" charset="-128"/>
                <a:ea typeface="HG丸ｺﾞｼｯｸM-PRO" panose="020F0600000000000000" pitchFamily="50" charset="-128"/>
              </a:rPr>
              <a:t>NCPR</a:t>
            </a:r>
            <a:r>
              <a:rPr lang="ja-JP" altLang="en-US" sz="2400" dirty="0">
                <a:solidFill>
                  <a:srgbClr val="000000"/>
                </a:solidFill>
                <a:latin typeface="HG丸ｺﾞｼｯｸM-PRO" panose="020F0600000000000000" pitchFamily="50" charset="-128"/>
                <a:ea typeface="HG丸ｺﾞｼｯｸM-PRO" panose="020F0600000000000000" pitchFamily="50" charset="-128"/>
              </a:rPr>
              <a:t>修了者が立ち会うことのできる体制を整備することが望まれる。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1588"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また、胎児心拍数陣痛図において重篤な状態の児が出生することが予測される場合、小児科医や</a:t>
            </a:r>
            <a:r>
              <a:rPr lang="en-US" altLang="ja-JP" sz="2400" dirty="0">
                <a:solidFill>
                  <a:srgbClr val="000000"/>
                </a:solidFill>
                <a:latin typeface="HG丸ｺﾞｼｯｸM-PRO" panose="020F0600000000000000" pitchFamily="50" charset="-128"/>
                <a:ea typeface="HG丸ｺﾞｼｯｸM-PRO" panose="020F0600000000000000" pitchFamily="50" charset="-128"/>
              </a:rPr>
              <a:t>NCPR</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を修了し新生児蘇生に習熟した産科医、看護スタッフが分娩に立ち会えるよう、体制を整備することが望まれる。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41</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産科・小児科医療関係者に対する提言</a:t>
            </a:r>
          </a:p>
        </p:txBody>
      </p:sp>
    </p:spTree>
    <p:extLst>
      <p:ext uri="{BB962C8B-B14F-4D97-AF65-F5344CB8AC3E}">
        <p14:creationId xmlns:p14="http://schemas.microsoft.com/office/powerpoint/2010/main" val="3285030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5087244"/>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）すべての産科・小児科医療関係者が標準的な新生児蘇生法を体得できるよう、新生児蘇生法講習会を受講し、講習会の受講後も定期的に知識や技能の更新を図ることが勧められる。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42</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産科・小児科医療関係者に対する提言</a:t>
            </a:r>
          </a:p>
        </p:txBody>
      </p:sp>
    </p:spTree>
    <p:extLst>
      <p:ext uri="{BB962C8B-B14F-4D97-AF65-F5344CB8AC3E}">
        <p14:creationId xmlns:p14="http://schemas.microsoft.com/office/powerpoint/2010/main" val="1286123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269555"/>
            <a:ext cx="9238342"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）新生児仮死の重症度が高いと考えられる事例において、人工呼吸が生後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分未満に実施されていた事例は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70.3</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％であった。また、アドレナリン投与の信頼度において、気管経路は静脈経路に比較して劣ると考えられているが、アドレナリン投与が実施された事例のうち、</a:t>
            </a:r>
            <a:r>
              <a:rPr lang="en-US" altLang="ja-JP" sz="2400" dirty="0">
                <a:solidFill>
                  <a:srgbClr val="000000"/>
                </a:solidFill>
                <a:latin typeface="HG丸ｺﾞｼｯｸM-PRO" panose="020F0600000000000000" pitchFamily="50" charset="-128"/>
                <a:ea typeface="HG丸ｺﾞｼｯｸM-PRO" panose="020F0600000000000000" pitchFamily="50" charset="-128"/>
              </a:rPr>
              <a:t>81.4</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％の投与経路が気管であった。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1588"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これらのことから、新生児蘇生法講習会において、受講者が</a:t>
            </a:r>
            <a:r>
              <a:rPr lang="en-US" altLang="ja-JP" sz="2400" dirty="0">
                <a:solidFill>
                  <a:srgbClr val="000000"/>
                </a:solidFill>
                <a:latin typeface="HG丸ｺﾞｼｯｸM-PRO" panose="020F0600000000000000" pitchFamily="50" charset="-128"/>
                <a:ea typeface="HG丸ｺﾞｼｯｸM-PRO" panose="020F0600000000000000" pitchFamily="50" charset="-128"/>
              </a:rPr>
              <a:t>2020</a:t>
            </a:r>
            <a:r>
              <a:rPr lang="ja-JP" altLang="en-US" sz="2400" dirty="0">
                <a:solidFill>
                  <a:srgbClr val="000000"/>
                </a:solidFill>
                <a:latin typeface="HG丸ｺﾞｼｯｸM-PRO" panose="020F0600000000000000" pitchFamily="50" charset="-128"/>
                <a:ea typeface="HG丸ｺﾞｼｯｸM-PRO" panose="020F0600000000000000" pitchFamily="50" charset="-128"/>
              </a:rPr>
              <a:t>年版</a:t>
            </a:r>
            <a:r>
              <a:rPr lang="en-US" altLang="ja-JP" sz="2400" dirty="0">
                <a:solidFill>
                  <a:srgbClr val="000000"/>
                </a:solidFill>
                <a:latin typeface="HG丸ｺﾞｼｯｸM-PRO" panose="020F0600000000000000" pitchFamily="50" charset="-128"/>
                <a:ea typeface="HG丸ｺﾞｼｯｸM-PRO" panose="020F0600000000000000" pitchFamily="50" charset="-128"/>
              </a:rPr>
              <a:t>NCPR</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アルゴリズムに沿った新生児蘇生処置を実施できるよう、注意すべきポイント（生後</a:t>
            </a:r>
            <a:r>
              <a:rPr lang="en-US" altLang="ja-JP" sz="2400" dirty="0">
                <a:solidFill>
                  <a:srgbClr val="000000"/>
                </a:solidFill>
                <a:latin typeface="HG丸ｺﾞｼｯｸM-PRO" panose="020F0600000000000000" pitchFamily="50" charset="-128"/>
                <a:ea typeface="HG丸ｺﾞｼｯｸM-PRO" panose="020F0600000000000000" pitchFamily="50" charset="-128"/>
              </a:rPr>
              <a:t>60</a:t>
            </a:r>
            <a:r>
              <a:rPr lang="ja-JP" altLang="en-US" sz="2400" dirty="0">
                <a:solidFill>
                  <a:srgbClr val="000000"/>
                </a:solidFill>
                <a:latin typeface="HG丸ｺﾞｼｯｸM-PRO" panose="020F0600000000000000" pitchFamily="50" charset="-128"/>
                <a:ea typeface="HG丸ｺﾞｼｯｸM-PRO" panose="020F0600000000000000" pitchFamily="50" charset="-128"/>
              </a:rPr>
              <a:t>秒以内の人工呼吸開始、アドレナリンの静脈内投与等）を含めた教育を実施することを要望する。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43</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学会・職能団体に対する要望</a:t>
            </a:r>
          </a:p>
        </p:txBody>
      </p:sp>
    </p:spTree>
    <p:extLst>
      <p:ext uri="{BB962C8B-B14F-4D97-AF65-F5344CB8AC3E}">
        <p14:creationId xmlns:p14="http://schemas.microsoft.com/office/powerpoint/2010/main" val="112749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269555"/>
            <a:ext cx="9238342"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）新生児仮死の重症度が高いと考えられる事例において、心電図モニタが装着された事例は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14.9</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％であった。新生児蘇生の必要性や効果を判断する上で、正確な心拍を知ることは重要であるとされていることから、新生児蘇生の際に心電図モニタの使用を推奨することを要望する。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1588"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また、新生児蘇生法講習会において、心電図モニタ装着の重要性を教育することを要望する。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44</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学会・職能団体に対する要望</a:t>
            </a:r>
          </a:p>
        </p:txBody>
      </p:sp>
    </p:spTree>
    <p:extLst>
      <p:ext uri="{BB962C8B-B14F-4D97-AF65-F5344CB8AC3E}">
        <p14:creationId xmlns:p14="http://schemas.microsoft.com/office/powerpoint/2010/main" val="408340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269555"/>
            <a:ext cx="9238342"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NCPR</a:t>
            </a:r>
            <a:r>
              <a:rPr lang="ja-JP" altLang="en-US" sz="2400" dirty="0">
                <a:solidFill>
                  <a:srgbClr val="000000"/>
                </a:solidFill>
                <a:latin typeface="HG丸ｺﾞｼｯｸM-PRO" panose="020F0600000000000000" pitchFamily="50" charset="-128"/>
                <a:ea typeface="HG丸ｺﾞｼｯｸM-PRO" panose="020F0600000000000000" pitchFamily="50" charset="-128"/>
              </a:rPr>
              <a:t>修了後は、新生児蘇生処置の手技や知識の更新についてフォローアップし復習する体制を整備することが重要である。医療機関における実際の体制に即した新生児蘇生法の継続教育を行うことを要望する。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45</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学会・職能団体に対する要望</a:t>
            </a:r>
          </a:p>
        </p:txBody>
      </p:sp>
    </p:spTree>
    <p:extLst>
      <p:ext uri="{BB962C8B-B14F-4D97-AF65-F5344CB8AC3E}">
        <p14:creationId xmlns:p14="http://schemas.microsoft.com/office/powerpoint/2010/main" val="1233594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269555"/>
            <a:ext cx="9238342"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）常勤の小児科医が在籍していない医療機関の産科と高次医療機関の小児科が、円滑に連携を図れるよう、体制を整備することを要望する。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46</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国・地方自治体に対する要望</a:t>
            </a:r>
          </a:p>
        </p:txBody>
      </p:sp>
    </p:spTree>
    <p:extLst>
      <p:ext uri="{BB962C8B-B14F-4D97-AF65-F5344CB8AC3E}">
        <p14:creationId xmlns:p14="http://schemas.microsoft.com/office/powerpoint/2010/main" val="374123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269555"/>
            <a:ext cx="9238342"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）産科・小児科医療関係者が</a:t>
            </a:r>
            <a:r>
              <a:rPr lang="en-US" altLang="ja-JP" sz="2400" dirty="0">
                <a:solidFill>
                  <a:srgbClr val="000000"/>
                </a:solidFill>
                <a:latin typeface="HG丸ｺﾞｼｯｸM-PRO" panose="020F0600000000000000" pitchFamily="50" charset="-128"/>
                <a:ea typeface="HG丸ｺﾞｼｯｸM-PRO" panose="020F0600000000000000" pitchFamily="50" charset="-128"/>
              </a:rPr>
              <a:t>NCPR</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を修了し、修了後も新生児蘇生処置の手技や知識を更新できるよう、支援することを要望する。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47</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国・地方自治体に対する要望</a:t>
            </a:r>
          </a:p>
        </p:txBody>
      </p:sp>
    </p:spTree>
    <p:extLst>
      <p:ext uri="{BB962C8B-B14F-4D97-AF65-F5344CB8AC3E}">
        <p14:creationId xmlns:p14="http://schemas.microsoft.com/office/powerpoint/2010/main" val="78864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269555"/>
            <a:ext cx="9238342"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2020</a:t>
            </a:r>
            <a:r>
              <a:rPr lang="ja-JP" altLang="en-US" sz="2400" dirty="0">
                <a:solidFill>
                  <a:srgbClr val="000000"/>
                </a:solidFill>
                <a:latin typeface="HG丸ｺﾞｼｯｸM-PRO" panose="020F0600000000000000" pitchFamily="50" charset="-128"/>
                <a:ea typeface="HG丸ｺﾞｼｯｸM-PRO" panose="020F0600000000000000" pitchFamily="50" charset="-128"/>
              </a:rPr>
              <a:t>年版</a:t>
            </a:r>
            <a:r>
              <a:rPr lang="en-US" altLang="ja-JP" sz="2400" dirty="0">
                <a:solidFill>
                  <a:srgbClr val="000000"/>
                </a:solidFill>
                <a:latin typeface="HG丸ｺﾞｼｯｸM-PRO" panose="020F0600000000000000" pitchFamily="50" charset="-128"/>
                <a:ea typeface="HG丸ｺﾞｼｯｸM-PRO" panose="020F0600000000000000" pitchFamily="50" charset="-128"/>
              </a:rPr>
              <a:t>NCPR</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アルゴリズムでは、「アドレナリンの投与」が独立した表記に変更された。また、アドレナリンの投与については、静脈内投与が推奨されている。現在、わが国で市販されている新生児蘇生に用いられるアドレナリン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0.1</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％までの製剤であり、臨床現場では</a:t>
            </a:r>
            <a:r>
              <a:rPr lang="en-US" altLang="ja-JP" sz="2400" dirty="0">
                <a:solidFill>
                  <a:srgbClr val="000000"/>
                </a:solidFill>
                <a:latin typeface="HG丸ｺﾞｼｯｸM-PRO" panose="020F0600000000000000" pitchFamily="50" charset="-128"/>
                <a:ea typeface="HG丸ｺﾞｼｯｸM-PRO" panose="020F0600000000000000" pitchFamily="50" charset="-128"/>
              </a:rPr>
              <a:t>0.01</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％に調製する必要がある。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1588"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アドレナリン投与が必要な場合に、安全かつ迅速に投与できる</a:t>
            </a:r>
            <a:r>
              <a:rPr lang="en-US" altLang="ja-JP" sz="2400" dirty="0">
                <a:solidFill>
                  <a:srgbClr val="000000"/>
                </a:solidFill>
                <a:latin typeface="HG丸ｺﾞｼｯｸM-PRO" panose="020F0600000000000000" pitchFamily="50" charset="-128"/>
                <a:ea typeface="HG丸ｺﾞｼｯｸM-PRO" panose="020F0600000000000000" pitchFamily="50" charset="-128"/>
              </a:rPr>
              <a:t>0.01</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％アドレナリンが販売されるよう、支援することを要望する。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48</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国・地方自治体に対する要望</a:t>
            </a:r>
          </a:p>
        </p:txBody>
      </p:sp>
    </p:spTree>
    <p:extLst>
      <p:ext uri="{BB962C8B-B14F-4D97-AF65-F5344CB8AC3E}">
        <p14:creationId xmlns:p14="http://schemas.microsoft.com/office/powerpoint/2010/main" val="203267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4BCA8D-63F3-45E0-A4D9-5274EB5B5ACD}"/>
              </a:ext>
            </a:extLst>
          </p:cNvPr>
          <p:cNvSpPr>
            <a:spLocks noGrp="1"/>
          </p:cNvSpPr>
          <p:nvPr>
            <p:ph type="sldNum" sz="quarter" idx="12"/>
          </p:nvPr>
        </p:nvSpPr>
        <p:spPr/>
        <p:txBody>
          <a:bodyPr/>
          <a:lstStyle/>
          <a:p>
            <a:pPr>
              <a:defRPr/>
            </a:pPr>
            <a:fld id="{79880AA3-151B-4366-92A4-EF0E210BCF61}" type="slidenum">
              <a:rPr lang="ja-JP" altLang="en-US" smtClean="0"/>
              <a:pPr>
                <a:defRPr/>
              </a:pPr>
              <a:t>4</a:t>
            </a:fld>
            <a:endParaRPr lang="en-US" altLang="ja-JP" dirty="0"/>
          </a:p>
        </p:txBody>
      </p:sp>
      <p:graphicFrame>
        <p:nvGraphicFramePr>
          <p:cNvPr id="3" name="表 3">
            <a:extLst>
              <a:ext uri="{FF2B5EF4-FFF2-40B4-BE49-F238E27FC236}">
                <a16:creationId xmlns:a16="http://schemas.microsoft.com/office/drawing/2014/main" id="{D259D462-4BC8-4BCE-A5A6-21D6D00794AC}"/>
              </a:ext>
            </a:extLst>
          </p:cNvPr>
          <p:cNvGraphicFramePr>
            <a:graphicFrameLocks noGrp="1"/>
          </p:cNvGraphicFramePr>
          <p:nvPr>
            <p:extLst>
              <p:ext uri="{D42A27DB-BD31-4B8C-83A1-F6EECF244321}">
                <p14:modId xmlns:p14="http://schemas.microsoft.com/office/powerpoint/2010/main" val="2323988685"/>
              </p:ext>
            </p:extLst>
          </p:nvPr>
        </p:nvGraphicFramePr>
        <p:xfrm>
          <a:off x="188781" y="1413570"/>
          <a:ext cx="9443945" cy="4464496"/>
        </p:xfrm>
        <a:graphic>
          <a:graphicData uri="http://schemas.openxmlformats.org/drawingml/2006/table">
            <a:tbl>
              <a:tblPr>
                <a:tableStyleId>{5C22544A-7EE6-4342-B048-85BDC9FD1C3A}</a:tableStyleId>
              </a:tblPr>
              <a:tblGrid>
                <a:gridCol w="2091664">
                  <a:extLst>
                    <a:ext uri="{9D8B030D-6E8A-4147-A177-3AD203B41FA5}">
                      <a16:colId xmlns:a16="http://schemas.microsoft.com/office/drawing/2014/main" val="4029639127"/>
                    </a:ext>
                  </a:extLst>
                </a:gridCol>
                <a:gridCol w="7352281">
                  <a:extLst>
                    <a:ext uri="{9D8B030D-6E8A-4147-A177-3AD203B41FA5}">
                      <a16:colId xmlns:a16="http://schemas.microsoft.com/office/drawing/2014/main" val="3495825939"/>
                    </a:ext>
                  </a:extLst>
                </a:gridCol>
              </a:tblGrid>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ja-JP" altLang="en-US" dirty="0">
                          <a:latin typeface="+mj-ea"/>
                          <a:ea typeface="+mj-ea"/>
                        </a:rPr>
                        <a:t>自民党「医療紛争処理のあり方検討会」にて、</a:t>
                      </a:r>
                      <a:r>
                        <a:rPr kumimoji="1" lang="en-US" altLang="ja-JP" dirty="0">
                          <a:latin typeface="+mj-ea"/>
                          <a:ea typeface="+mj-ea"/>
                        </a:rPr>
                        <a:t>『</a:t>
                      </a:r>
                      <a:r>
                        <a:rPr kumimoji="1" lang="ja-JP" altLang="en-US" dirty="0">
                          <a:latin typeface="+mj-ea"/>
                          <a:ea typeface="+mj-ea"/>
                        </a:rPr>
                        <a:t>産科医療における無過失補償制度の枠組みについて</a:t>
                      </a:r>
                      <a:r>
                        <a:rPr kumimoji="1" lang="en-US" altLang="ja-JP" dirty="0">
                          <a:latin typeface="+mj-ea"/>
                          <a:ea typeface="+mj-ea"/>
                        </a:rPr>
                        <a:t>』</a:t>
                      </a:r>
                      <a:r>
                        <a:rPr kumimoji="1" lang="ja-JP" altLang="en-US" dirty="0">
                          <a:latin typeface="+mj-ea"/>
                          <a:ea typeface="+mj-ea"/>
                        </a:rPr>
                        <a:t>が示される</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2267329487"/>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r>
                        <a:rPr kumimoji="1" lang="ja-JP" altLang="en-US" dirty="0">
                          <a:latin typeface="+mj-ea"/>
                          <a:ea typeface="+mj-ea"/>
                        </a:rPr>
                        <a:t>日本医療機能評価機構に</a:t>
                      </a:r>
                    </a:p>
                    <a:p>
                      <a:r>
                        <a:rPr kumimoji="1" lang="ja-JP" altLang="en-US" dirty="0">
                          <a:latin typeface="+mj-ea"/>
                          <a:ea typeface="+mj-ea"/>
                        </a:rPr>
                        <a:t>「産科医療補償制度運営組織準備委員会」設置</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43132755"/>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産科医療補償制度運営組織準備委員会報告書」が取りまとめられる</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821861599"/>
                  </a:ext>
                </a:extLst>
              </a:tr>
              <a:tr h="1116124">
                <a:tc>
                  <a:txBody>
                    <a:bodyPr/>
                    <a:lstStyle/>
                    <a:p>
                      <a:pPr algn="ct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8FBCFF"/>
                    </a:solidFill>
                  </a:tcPr>
                </a:tc>
                <a:tc>
                  <a:txBody>
                    <a:bodyPr/>
                    <a:lstStyle/>
                    <a:p>
                      <a:r>
                        <a:rPr kumimoji="1" lang="zh-TW"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「産科医療補償制度」創設	</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CCFFFF"/>
                    </a:solidFill>
                  </a:tcPr>
                </a:tc>
                <a:extLst>
                  <a:ext uri="{0D108BD9-81ED-4DB2-BD59-A6C34878D82A}">
                    <a16:rowId xmlns:a16="http://schemas.microsoft.com/office/drawing/2014/main" val="2606015183"/>
                  </a:ext>
                </a:extLst>
              </a:tr>
            </a:tbl>
          </a:graphicData>
        </a:graphic>
      </p:graphicFrame>
      <p:sp>
        <p:nvSpPr>
          <p:cNvPr id="5" name="正方形/長方形 4">
            <a:extLst>
              <a:ext uri="{FF2B5EF4-FFF2-40B4-BE49-F238E27FC236}">
                <a16:creationId xmlns:a16="http://schemas.microsoft.com/office/drawing/2014/main" id="{B12B08B6-A2FF-4DF1-BA5E-0AFF8A751AE7}"/>
              </a:ext>
            </a:extLst>
          </p:cNvPr>
          <p:cNvSpPr/>
          <p:nvPr/>
        </p:nvSpPr>
        <p:spPr bwMode="auto">
          <a:xfrm>
            <a:off x="188781" y="4797946"/>
            <a:ext cx="9443945" cy="10801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HG丸ｺﾞｼｯｸM-PRO" panose="020F0600000000000000" pitchFamily="50" charset="-128"/>
            </a:endParaRPr>
          </a:p>
        </p:txBody>
      </p:sp>
      <p:sp>
        <p:nvSpPr>
          <p:cNvPr id="6" name="Rectangle 2">
            <a:extLst>
              <a:ext uri="{FF2B5EF4-FFF2-40B4-BE49-F238E27FC236}">
                <a16:creationId xmlns:a16="http://schemas.microsoft.com/office/drawing/2014/main" id="{16AD6C69-E934-4EC3-837B-2DC8F9AE733B}"/>
              </a:ext>
            </a:extLst>
          </p:cNvPr>
          <p:cNvSpPr txBox="1">
            <a:spLocks noChangeArrowheads="1"/>
          </p:cNvSpPr>
          <p:nvPr/>
        </p:nvSpPr>
        <p:spPr>
          <a:xfrm>
            <a:off x="1884363" y="346075"/>
            <a:ext cx="6134100" cy="6445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a:t>産科医療補償制度創設の経緯</a:t>
            </a:r>
            <a:endParaRPr lang="ja-JP" altLang="en-US" dirty="0"/>
          </a:p>
        </p:txBody>
      </p:sp>
    </p:spTree>
    <p:extLst>
      <p:ext uri="{BB962C8B-B14F-4D97-AF65-F5344CB8AC3E}">
        <p14:creationId xmlns:p14="http://schemas.microsoft.com/office/powerpoint/2010/main" val="266656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269555"/>
            <a:ext cx="9238342" cy="5112568"/>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4</a:t>
            </a:r>
            <a:r>
              <a:rPr lang="ja-JP" altLang="en-US" sz="2400" dirty="0">
                <a:solidFill>
                  <a:srgbClr val="000000"/>
                </a:solidFill>
                <a:latin typeface="HG丸ｺﾞｼｯｸM-PRO" panose="020F0600000000000000" pitchFamily="50" charset="-128"/>
                <a:ea typeface="HG丸ｺﾞｼｯｸM-PRO" panose="020F0600000000000000" pitchFamily="50" charset="-128"/>
              </a:rPr>
              <a:t>）新生児蘇生の際の心電図モニタ装着が普及するよう、支援することを要望する。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49</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国・地方自治体に対する要望</a:t>
            </a:r>
          </a:p>
        </p:txBody>
      </p:sp>
    </p:spTree>
    <p:extLst>
      <p:ext uri="{BB962C8B-B14F-4D97-AF65-F5344CB8AC3E}">
        <p14:creationId xmlns:p14="http://schemas.microsoft.com/office/powerpoint/2010/main" val="2854570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a:defRPr/>
            </a:pPr>
            <a:fld id="{930F64EC-FE0A-4460-B896-894E0E1B6F85}" type="slidenum">
              <a:rPr lang="ja-JP" altLang="en-US" smtClean="0"/>
              <a:pPr>
                <a:defRPr/>
              </a:pPr>
              <a:t>50</a:t>
            </a:fld>
            <a:endParaRPr lang="en-US" altLang="ja-JP" dirty="0"/>
          </a:p>
        </p:txBody>
      </p:sp>
      <p:sp>
        <p:nvSpPr>
          <p:cNvPr id="8" name="Rectangle 2">
            <a:extLst>
              <a:ext uri="{FF2B5EF4-FFF2-40B4-BE49-F238E27FC236}">
                <a16:creationId xmlns:a16="http://schemas.microsoft.com/office/drawing/2014/main" id="{6EE43A39-E12E-461C-93CA-A88F0802EC7E}"/>
              </a:ext>
            </a:extLst>
          </p:cNvPr>
          <p:cNvSpPr>
            <a:spLocks noGrp="1" noChangeArrowheads="1"/>
          </p:cNvSpPr>
          <p:nvPr/>
        </p:nvSpPr>
        <p:spPr bwMode="hidden">
          <a:xfrm>
            <a:off x="7848" y="2025650"/>
            <a:ext cx="9577388" cy="28082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hangingPunct="1">
              <a:buNone/>
            </a:pPr>
            <a:r>
              <a:rPr lang="ja-JP" altLang="en-US" sz="4800" dirty="0">
                <a:latin typeface="+mj-ea"/>
                <a:ea typeface="+mj-ea"/>
              </a:rPr>
              <a:t>２．</a:t>
            </a:r>
            <a:r>
              <a:rPr lang="ja-JP" altLang="en-US" sz="4800" dirty="0">
                <a:latin typeface="HG丸ｺﾞｼｯｸM-PRO" panose="020F0600000000000000" pitchFamily="50" charset="-128"/>
                <a:ea typeface="HG丸ｺﾞｼｯｸM-PRO" panose="020F0600000000000000" pitchFamily="50" charset="-128"/>
              </a:rPr>
              <a:t>子宮内感染</a:t>
            </a:r>
            <a:r>
              <a:rPr lang="ja-JP" altLang="en-US" sz="4800" dirty="0">
                <a:ea typeface="HG丸ｺﾞｼｯｸM-PRO" panose="020F0600000000000000" pitchFamily="50" charset="-128"/>
              </a:rPr>
              <a:t>について</a:t>
            </a:r>
            <a:endParaRPr lang="en-US" altLang="ja-JP" sz="4800" dirty="0">
              <a:ea typeface="HG丸ｺﾞｼｯｸM-PRO" panose="020F0600000000000000" pitchFamily="50" charset="-128"/>
            </a:endParaRPr>
          </a:p>
        </p:txBody>
      </p:sp>
      <p:sp>
        <p:nvSpPr>
          <p:cNvPr id="4" name="Rectangle 2">
            <a:extLst>
              <a:ext uri="{FF2B5EF4-FFF2-40B4-BE49-F238E27FC236}">
                <a16:creationId xmlns:a16="http://schemas.microsoft.com/office/drawing/2014/main" id="{FE240209-C611-4FFF-9321-8A5E4046DD14}"/>
              </a:ext>
            </a:extLst>
          </p:cNvPr>
          <p:cNvSpPr txBox="1">
            <a:spLocks noChangeArrowheads="1"/>
          </p:cNvSpPr>
          <p:nvPr/>
        </p:nvSpPr>
        <p:spPr bwMode="auto">
          <a:xfrm>
            <a:off x="3506301" y="5066903"/>
            <a:ext cx="6078935"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FontTx/>
              <a:buNone/>
            </a:pPr>
            <a:r>
              <a:rPr lang="ja-JP" altLang="en-US" sz="1800" dirty="0">
                <a:latin typeface="+mj-ea"/>
                <a:ea typeface="+mj-ea"/>
              </a:rPr>
              <a:t>報告書</a:t>
            </a:r>
            <a:r>
              <a:rPr lang="en-US" altLang="ja-JP" sz="1800" dirty="0">
                <a:latin typeface="+mj-ea"/>
                <a:ea typeface="+mj-ea"/>
              </a:rPr>
              <a:t>62</a:t>
            </a:r>
            <a:r>
              <a:rPr lang="ja-JP" altLang="en-US" sz="1800" dirty="0">
                <a:latin typeface="+mj-ea"/>
                <a:ea typeface="+mj-ea"/>
              </a:rPr>
              <a:t>～</a:t>
            </a:r>
            <a:r>
              <a:rPr lang="en-US" altLang="ja-JP" sz="1800" dirty="0">
                <a:latin typeface="+mj-ea"/>
                <a:ea typeface="+mj-ea"/>
              </a:rPr>
              <a:t>87</a:t>
            </a:r>
            <a:r>
              <a:rPr lang="ja-JP" altLang="en-US" sz="1800" dirty="0">
                <a:latin typeface="+mj-ea"/>
                <a:ea typeface="+mj-ea"/>
              </a:rPr>
              <a:t>ページ「</a:t>
            </a:r>
            <a:r>
              <a:rPr lang="en-US" altLang="ja-JP" sz="1800" dirty="0">
                <a:latin typeface="+mj-ea"/>
                <a:ea typeface="+mj-ea"/>
              </a:rPr>
              <a:t>Ⅴ</a:t>
            </a:r>
            <a:r>
              <a:rPr lang="ja-JP" altLang="en-US" sz="1800" dirty="0">
                <a:latin typeface="+mj-ea"/>
                <a:ea typeface="+mj-ea"/>
              </a:rPr>
              <a:t>．子宮内感染について」より</a:t>
            </a:r>
          </a:p>
        </p:txBody>
      </p:sp>
    </p:spTree>
    <p:extLst>
      <p:ext uri="{BB962C8B-B14F-4D97-AF65-F5344CB8AC3E}">
        <p14:creationId xmlns:p14="http://schemas.microsoft.com/office/powerpoint/2010/main" val="778772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99986" y="342975"/>
            <a:ext cx="2040117" cy="650725"/>
          </a:xfrm>
        </p:spPr>
        <p:txBody>
          <a:bodyPr/>
          <a:lstStyle/>
          <a:p>
            <a:pPr eaLnBrk="1" hangingPunct="1"/>
            <a:r>
              <a:rPr lang="ja-JP" altLang="en-US" dirty="0"/>
              <a:t>はじめに</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51</a:t>
            </a:fld>
            <a:endParaRPr lang="en-US" altLang="ja-JP" dirty="0"/>
          </a:p>
        </p:txBody>
      </p:sp>
      <p:sp>
        <p:nvSpPr>
          <p:cNvPr id="44036" name="AutoShape 3"/>
          <p:cNvSpPr>
            <a:spLocks noChangeArrowheads="1"/>
          </p:cNvSpPr>
          <p:nvPr/>
        </p:nvSpPr>
        <p:spPr bwMode="auto">
          <a:xfrm>
            <a:off x="345281" y="1197546"/>
            <a:ext cx="9213850" cy="5472608"/>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Aft>
                <a:spcPts val="600"/>
              </a:spcAft>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子宮内感染は子宮内を病巣とする感染の総称であり、子宮内感染が生じた結果、胎児炎症反応症候群（</a:t>
            </a:r>
            <a:r>
              <a:rPr lang="en-US" altLang="ja-JP" sz="2200" dirty="0">
                <a:latin typeface="HG丸ｺﾞｼｯｸM-PRO" panose="020F0600000000000000" pitchFamily="50" charset="-128"/>
                <a:ea typeface="HG丸ｺﾞｼｯｸM-PRO" panose="020F0600000000000000" pitchFamily="50" charset="-128"/>
              </a:rPr>
              <a:t>FIRS</a:t>
            </a:r>
            <a:r>
              <a:rPr lang="ja-JP" altLang="en-US" sz="2200" dirty="0">
                <a:latin typeface="HG丸ｺﾞｼｯｸM-PRO" panose="020F0600000000000000" pitchFamily="50" charset="-128"/>
                <a:ea typeface="HG丸ｺﾞｼｯｸM-PRO" panose="020F0600000000000000" pitchFamily="50" charset="-128"/>
              </a:rPr>
              <a:t>）を呈する場合ある。これにより脳神経の障害（脳性麻痺、精神発達遅滞）や肺・腸管の障害等の多臓器障害など、重篤な後遺症を来すと考えられているため、分娩前の臨床症状等から子宮内感染を早期に発見し適切な管理を行うことが重要である。</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子宮内感染については、これまで、第</a:t>
            </a:r>
            <a:r>
              <a:rPr lang="en-US" altLang="ja-JP" sz="2200" dirty="0">
                <a:latin typeface="HG丸ｺﾞｼｯｸM-PRO" panose="020F0600000000000000" pitchFamily="50" charset="-128"/>
                <a:ea typeface="HG丸ｺﾞｼｯｸM-PRO" panose="020F0600000000000000" pitchFamily="50" charset="-128"/>
              </a:rPr>
              <a:t>4</a:t>
            </a:r>
            <a:r>
              <a:rPr lang="ja-JP" altLang="en-US" sz="2200" dirty="0">
                <a:latin typeface="HG丸ｺﾞｼｯｸM-PRO" panose="020F0600000000000000" pitchFamily="50" charset="-128"/>
                <a:ea typeface="HG丸ｺﾞｼｯｸM-PRO" panose="020F0600000000000000" pitchFamily="50" charset="-128"/>
              </a:rPr>
              <a:t>回の再発防止報告書のテーマに沿った分析で取り上げた。今回、第</a:t>
            </a:r>
            <a:r>
              <a:rPr lang="en-US" altLang="ja-JP" sz="2200" dirty="0">
                <a:latin typeface="HG丸ｺﾞｼｯｸM-PRO" panose="020F0600000000000000" pitchFamily="50" charset="-128"/>
                <a:ea typeface="HG丸ｺﾞｼｯｸM-PRO" panose="020F0600000000000000" pitchFamily="50" charset="-128"/>
              </a:rPr>
              <a:t>4</a:t>
            </a:r>
            <a:r>
              <a:rPr lang="ja-JP" altLang="en-US" sz="2200" dirty="0">
                <a:latin typeface="HG丸ｺﾞｼｯｸM-PRO" panose="020F0600000000000000" pitchFamily="50" charset="-128"/>
                <a:ea typeface="HG丸ｺﾞｼｯｸM-PRO" panose="020F0600000000000000" pitchFamily="50" charset="-128"/>
              </a:rPr>
              <a:t>回で取り上げてから</a:t>
            </a:r>
            <a:r>
              <a:rPr lang="en-US" altLang="ja-JP" sz="2200" dirty="0">
                <a:latin typeface="HG丸ｺﾞｼｯｸM-PRO" panose="020F0600000000000000" pitchFamily="50" charset="-128"/>
                <a:ea typeface="HG丸ｺﾞｼｯｸM-PRO" panose="020F0600000000000000" pitchFamily="50" charset="-128"/>
              </a:rPr>
              <a:t>8</a:t>
            </a:r>
            <a:r>
              <a:rPr lang="ja-JP" altLang="en-US" sz="2200" dirty="0">
                <a:latin typeface="HG丸ｺﾞｼｯｸM-PRO" panose="020F0600000000000000" pitchFamily="50" charset="-128"/>
                <a:ea typeface="HG丸ｺﾞｼｯｸM-PRO" panose="020F0600000000000000" pitchFamily="50" charset="-128"/>
              </a:rPr>
              <a:t>年が経過し分析対象事例数が増え、動向の確認やより詳細な分析が可能となったことから、改めて子宮内感染を発症したと考えられる事例を分析することは、産科医療の質の向上を図るために重要であると考えテーマとして取り上げる。</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9105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67830" y="209845"/>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分析対象①</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52</a:t>
            </a:fld>
            <a:endParaRPr lang="en-US" altLang="ja-JP" dirty="0"/>
          </a:p>
        </p:txBody>
      </p:sp>
      <p:sp>
        <p:nvSpPr>
          <p:cNvPr id="44036" name="AutoShape 3"/>
          <p:cNvSpPr>
            <a:spLocks noChangeArrowheads="1"/>
          </p:cNvSpPr>
          <p:nvPr/>
        </p:nvSpPr>
        <p:spPr bwMode="auto">
          <a:xfrm>
            <a:off x="345281" y="1197546"/>
            <a:ext cx="9071421"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回報告書で本テーマを取り上げてから、分析対象が増加したことで子宮内感染を発症したと考えられる事例の分析結果の傾向に変化がみられるかを確認するため、</a:t>
            </a:r>
            <a:r>
              <a:rPr lang="en-US" altLang="ja-JP" sz="2000" dirty="0">
                <a:latin typeface="HG丸ｺﾞｼｯｸM-PRO" panose="020F0600000000000000" pitchFamily="50" charset="-128"/>
                <a:ea typeface="HG丸ｺﾞｼｯｸM-PRO" panose="020F0600000000000000" pitchFamily="50" charset="-128"/>
              </a:rPr>
              <a:t>2018</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月以降に原因分析報告書を児・保護者および分娩機関に送付した事例のうち、子宮内感染を発症したと考えられる事例</a:t>
            </a:r>
            <a:r>
              <a:rPr lang="en-US" altLang="ja-JP" sz="2000" dirty="0">
                <a:latin typeface="HG丸ｺﾞｼｯｸM-PRO" panose="020F0600000000000000" pitchFamily="50" charset="-128"/>
                <a:ea typeface="HG丸ｺﾞｼｯｸM-PRO" panose="020F0600000000000000" pitchFamily="50" charset="-128"/>
              </a:rPr>
              <a:t>285</a:t>
            </a:r>
            <a:r>
              <a:rPr lang="ja-JP" altLang="en-US" sz="2000" dirty="0">
                <a:latin typeface="HG丸ｺﾞｼｯｸM-PRO" panose="020F0600000000000000" pitchFamily="50" charset="-128"/>
                <a:ea typeface="HG丸ｺﾞｼｯｸM-PRO" panose="020F0600000000000000" pitchFamily="50" charset="-128"/>
              </a:rPr>
              <a:t>件を分析対象とした（図</a:t>
            </a:r>
            <a:r>
              <a:rPr lang="en-US" altLang="ja-JP" sz="2000" dirty="0">
                <a:latin typeface="HG丸ｺﾞｼｯｸM-PRO" panose="020F0600000000000000" pitchFamily="50" charset="-128"/>
                <a:ea typeface="HG丸ｺﾞｼｯｸM-PRO" panose="020F0600000000000000" pitchFamily="50" charset="-128"/>
              </a:rPr>
              <a:t>3―Ⅴ―2</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600174" y="3349312"/>
            <a:ext cx="8816528"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図</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―2</a:t>
            </a:r>
            <a:r>
              <a:rPr kumimoji="1" lang="ja-JP" altLang="en-US" sz="1600" dirty="0">
                <a:latin typeface="+mj-ea"/>
                <a:ea typeface="+mj-ea"/>
              </a:rPr>
              <a:t>　分析対象事例の概要図</a:t>
            </a:r>
            <a:r>
              <a:rPr lang="en-US" altLang="ja-JP" sz="1600" dirty="0">
                <a:latin typeface="+mj-ea"/>
                <a:ea typeface="+mj-ea"/>
              </a:rPr>
              <a:t>】</a:t>
            </a:r>
            <a:endParaRPr kumimoji="1" lang="ja-JP" altLang="en-US" sz="1600" dirty="0">
              <a:latin typeface="+mj-ea"/>
              <a:ea typeface="+mj-ea"/>
            </a:endParaRPr>
          </a:p>
        </p:txBody>
      </p:sp>
      <p:pic>
        <p:nvPicPr>
          <p:cNvPr id="4" name="図 3" descr="ダイアグラム&#10;&#10;自動的に生成された説明">
            <a:extLst>
              <a:ext uri="{FF2B5EF4-FFF2-40B4-BE49-F238E27FC236}">
                <a16:creationId xmlns:a16="http://schemas.microsoft.com/office/drawing/2014/main" id="{DC2875DF-731F-40DB-936B-CF18DE0869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96" t="11016" r="2689" b="10933"/>
          <a:stretch/>
        </p:blipFill>
        <p:spPr>
          <a:xfrm>
            <a:off x="703734" y="3698815"/>
            <a:ext cx="8133776" cy="2818636"/>
          </a:xfrm>
          <a:prstGeom prst="rect">
            <a:avLst/>
          </a:prstGeom>
        </p:spPr>
      </p:pic>
    </p:spTree>
    <p:extLst>
      <p:ext uri="{BB962C8B-B14F-4D97-AF65-F5344CB8AC3E}">
        <p14:creationId xmlns:p14="http://schemas.microsoft.com/office/powerpoint/2010/main" val="664589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53</a:t>
            </a:fld>
            <a:endParaRPr lang="en-US" altLang="ja-JP" dirty="0"/>
          </a:p>
        </p:txBody>
      </p:sp>
      <p:sp>
        <p:nvSpPr>
          <p:cNvPr id="44036" name="AutoShape 3"/>
          <p:cNvSpPr>
            <a:spLocks noChangeArrowheads="1"/>
          </p:cNvSpPr>
          <p:nvPr/>
        </p:nvSpPr>
        <p:spPr bwMode="auto">
          <a:xfrm>
            <a:off x="199679" y="1125538"/>
            <a:ext cx="9433048"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Aft>
                <a:spcPts val="600"/>
              </a:spcAft>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分析対象である「子宮内感染を発症したと考えられる事例」</a:t>
            </a:r>
            <a:r>
              <a:rPr lang="en-US" altLang="ja-JP" sz="2000" dirty="0">
                <a:latin typeface="HG丸ｺﾞｼｯｸM-PRO" panose="020F0600000000000000" pitchFamily="50" charset="-128"/>
                <a:ea typeface="HG丸ｺﾞｼｯｸM-PRO" panose="020F0600000000000000" pitchFamily="50" charset="-128"/>
              </a:rPr>
              <a:t>285</a:t>
            </a:r>
            <a:r>
              <a:rPr lang="ja-JP" altLang="en-US" sz="2000" dirty="0">
                <a:latin typeface="HG丸ｺﾞｼｯｸM-PRO" panose="020F0600000000000000" pitchFamily="50" charset="-128"/>
                <a:ea typeface="HG丸ｺﾞｼｯｸM-PRO" panose="020F0600000000000000" pitchFamily="50" charset="-128"/>
              </a:rPr>
              <a:t>件の定義は以下の通りである（図</a:t>
            </a:r>
            <a:r>
              <a:rPr lang="en-US" altLang="ja-JP" sz="2000" dirty="0">
                <a:latin typeface="HG丸ｺﾞｼｯｸM-PRO" panose="020F0600000000000000" pitchFamily="50" charset="-128"/>
                <a:ea typeface="HG丸ｺﾞｼｯｸM-PRO" panose="020F0600000000000000" pitchFamily="50" charset="-128"/>
              </a:rPr>
              <a:t>3―Ⅴ―3</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501447" y="3456466"/>
            <a:ext cx="8816528"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図</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―3</a:t>
            </a:r>
            <a:r>
              <a:rPr kumimoji="1" lang="ja-JP" altLang="en-US" sz="1600" dirty="0">
                <a:latin typeface="+mj-ea"/>
                <a:ea typeface="+mj-ea"/>
              </a:rPr>
              <a:t>　子宮内感染を発症したと考えられる事例（分析対象）</a:t>
            </a:r>
            <a:r>
              <a:rPr lang="en-US" altLang="ja-JP" sz="1600" dirty="0">
                <a:latin typeface="+mj-ea"/>
                <a:ea typeface="+mj-ea"/>
              </a:rPr>
              <a:t>】</a:t>
            </a:r>
            <a:endParaRPr kumimoji="1" lang="ja-JP" altLang="en-US" sz="1600" dirty="0">
              <a:latin typeface="+mj-ea"/>
              <a:ea typeface="+mj-ea"/>
            </a:endParaRPr>
          </a:p>
        </p:txBody>
      </p:sp>
      <p:pic>
        <p:nvPicPr>
          <p:cNvPr id="5" name="図 4" descr="ダイアグラム, ベン図表&#10;&#10;自動的に生成された説明">
            <a:extLst>
              <a:ext uri="{FF2B5EF4-FFF2-40B4-BE49-F238E27FC236}">
                <a16:creationId xmlns:a16="http://schemas.microsoft.com/office/drawing/2014/main" id="{4829E88D-9B83-40BB-8A9D-3358332211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59" t="9748" r="7073" b="9401"/>
          <a:stretch/>
        </p:blipFill>
        <p:spPr>
          <a:xfrm>
            <a:off x="703733" y="3794707"/>
            <a:ext cx="8084941" cy="2866720"/>
          </a:xfrm>
          <a:prstGeom prst="rect">
            <a:avLst/>
          </a:prstGeom>
        </p:spPr>
      </p:pic>
      <p:sp>
        <p:nvSpPr>
          <p:cNvPr id="9" name="テキスト ボックス 8">
            <a:extLst>
              <a:ext uri="{FF2B5EF4-FFF2-40B4-BE49-F238E27FC236}">
                <a16:creationId xmlns:a16="http://schemas.microsoft.com/office/drawing/2014/main" id="{6D563C8F-0A49-4113-9E71-9B3F32F8D76C}"/>
              </a:ext>
            </a:extLst>
          </p:cNvPr>
          <p:cNvSpPr txBox="1"/>
          <p:nvPr/>
        </p:nvSpPr>
        <p:spPr>
          <a:xfrm>
            <a:off x="353751" y="2293405"/>
            <a:ext cx="9278976" cy="1045351"/>
          </a:xfrm>
          <a:prstGeom prst="rect">
            <a:avLst/>
          </a:prstGeom>
          <a:noFill/>
        </p:spPr>
        <p:txBody>
          <a:bodyPr wrap="square" rtlCol="0">
            <a:spAutoFit/>
          </a:bodyPr>
          <a:lstStyle/>
          <a:p>
            <a:pPr marL="0" indent="0" eaLnBrk="1" hangingPunct="1">
              <a:lnSpc>
                <a:spcPct val="120000"/>
              </a:lnSpc>
              <a:buNone/>
            </a:pPr>
            <a:r>
              <a:rPr lang="en-US" altLang="ja-JP" b="1" dirty="0">
                <a:latin typeface="HG丸ｺﾞｼｯｸM-PRO" panose="020F0600000000000000" pitchFamily="50" charset="-128"/>
                <a:ea typeface="HG丸ｺﾞｼｯｸM-PRO" panose="020F0600000000000000" pitchFamily="50" charset="-128"/>
              </a:rPr>
              <a:t>ⅰ</a:t>
            </a:r>
            <a:r>
              <a:rPr lang="ja-JP" altLang="en-US" b="1" dirty="0">
                <a:latin typeface="HG丸ｺﾞｼｯｸM-PRO" panose="020F0600000000000000" pitchFamily="50" charset="-128"/>
                <a:ea typeface="HG丸ｺﾞｼｯｸM-PRO" panose="020F0600000000000000" pitchFamily="50" charset="-128"/>
              </a:rPr>
              <a:t>）原因分析報告書に子宮内感染またはその疑いありと記載のあった事例：</a:t>
            </a:r>
            <a:r>
              <a:rPr lang="en-US" altLang="ja-JP" b="1" dirty="0">
                <a:latin typeface="HG丸ｺﾞｼｯｸM-PRO" panose="020F0600000000000000" pitchFamily="50" charset="-128"/>
                <a:ea typeface="HG丸ｺﾞｼｯｸM-PRO" panose="020F0600000000000000" pitchFamily="50" charset="-128"/>
              </a:rPr>
              <a:t>189</a:t>
            </a:r>
            <a:r>
              <a:rPr lang="ja-JP" altLang="en-US" b="1" dirty="0">
                <a:latin typeface="HG丸ｺﾞｼｯｸM-PRO" panose="020F0600000000000000" pitchFamily="50" charset="-128"/>
                <a:ea typeface="HG丸ｺﾞｼｯｸM-PRO" panose="020F0600000000000000" pitchFamily="50" charset="-128"/>
              </a:rPr>
              <a:t>件</a:t>
            </a:r>
            <a:endParaRPr lang="en-US" altLang="ja-JP" b="1"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en-US" altLang="ja-JP" b="1" dirty="0">
                <a:latin typeface="HG丸ｺﾞｼｯｸM-PRO" panose="020F0600000000000000" pitchFamily="50" charset="-128"/>
                <a:ea typeface="HG丸ｺﾞｼｯｸM-PRO" panose="020F0600000000000000" pitchFamily="50" charset="-128"/>
              </a:rPr>
              <a:t>ⅱ</a:t>
            </a:r>
            <a:r>
              <a:rPr lang="ja-JP" altLang="en-US" b="1" dirty="0">
                <a:latin typeface="HG丸ｺﾞｼｯｸM-PRO" panose="020F0600000000000000" pitchFamily="50" charset="-128"/>
                <a:ea typeface="HG丸ｺﾞｼｯｸM-PRO" panose="020F0600000000000000" pitchFamily="50" charset="-128"/>
              </a:rPr>
              <a:t>）胎盤病理組織学検査において絨毛膜羊膜炎または臍帯炎と診断された事例：</a:t>
            </a:r>
            <a:r>
              <a:rPr lang="en-US" altLang="ja-JP" b="1" dirty="0">
                <a:latin typeface="HG丸ｺﾞｼｯｸM-PRO" panose="020F0600000000000000" pitchFamily="50" charset="-128"/>
                <a:ea typeface="HG丸ｺﾞｼｯｸM-PRO" panose="020F0600000000000000" pitchFamily="50" charset="-128"/>
              </a:rPr>
              <a:t>228</a:t>
            </a:r>
            <a:r>
              <a:rPr lang="ja-JP" altLang="en-US" b="1" dirty="0">
                <a:latin typeface="HG丸ｺﾞｼｯｸM-PRO" panose="020F0600000000000000" pitchFamily="50" charset="-128"/>
                <a:ea typeface="HG丸ｺﾞｼｯｸM-PRO" panose="020F0600000000000000" pitchFamily="50" charset="-128"/>
              </a:rPr>
              <a:t>件</a:t>
            </a:r>
            <a:endParaRPr lang="en-US" altLang="ja-JP" b="1"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en-US" altLang="ja-JP" b="1" dirty="0">
                <a:latin typeface="HG丸ｺﾞｼｯｸM-PRO" panose="020F0600000000000000" pitchFamily="50" charset="-128"/>
                <a:ea typeface="HG丸ｺﾞｼｯｸM-PRO" panose="020F0600000000000000" pitchFamily="50" charset="-128"/>
              </a:rPr>
              <a:t>ⅲ</a:t>
            </a:r>
            <a:r>
              <a:rPr lang="ja-JP" altLang="en-US" b="1" dirty="0">
                <a:latin typeface="HG丸ｺﾞｼｯｸM-PRO" panose="020F0600000000000000" pitchFamily="50" charset="-128"/>
                <a:ea typeface="HG丸ｺﾞｼｯｸM-PRO" panose="020F0600000000000000" pitchFamily="50" charset="-128"/>
              </a:rPr>
              <a:t>）</a:t>
            </a:r>
            <a:r>
              <a:rPr lang="en-US" altLang="ja-JP" b="1" dirty="0" err="1">
                <a:latin typeface="HG丸ｺﾞｼｯｸM-PRO" panose="020F0600000000000000" pitchFamily="50" charset="-128"/>
                <a:ea typeface="HG丸ｺﾞｼｯｸM-PRO" panose="020F0600000000000000" pitchFamily="50" charset="-128"/>
              </a:rPr>
              <a:t>Lencki</a:t>
            </a:r>
            <a:r>
              <a:rPr lang="ja-JP" altLang="en-US" b="1" dirty="0">
                <a:latin typeface="HG丸ｺﾞｼｯｸM-PRO" panose="020F0600000000000000" pitchFamily="50" charset="-128"/>
                <a:ea typeface="HG丸ｺﾞｼｯｸM-PRO" panose="020F0600000000000000" pitchFamily="50" charset="-128"/>
              </a:rPr>
              <a:t>らによる臨床的絨毛膜羊膜炎の診断基準に該当した事例：</a:t>
            </a:r>
            <a:r>
              <a:rPr lang="en-US" altLang="ja-JP" b="1" dirty="0">
                <a:latin typeface="HG丸ｺﾞｼｯｸM-PRO" panose="020F0600000000000000" pitchFamily="50" charset="-128"/>
                <a:ea typeface="HG丸ｺﾞｼｯｸM-PRO" panose="020F0600000000000000" pitchFamily="50" charset="-128"/>
              </a:rPr>
              <a:t>47</a:t>
            </a:r>
            <a:r>
              <a:rPr lang="ja-JP" altLang="en-US" b="1" dirty="0">
                <a:latin typeface="HG丸ｺﾞｼｯｸM-PRO" panose="020F0600000000000000" pitchFamily="50" charset="-128"/>
                <a:ea typeface="HG丸ｺﾞｼｯｸM-PRO" panose="020F0600000000000000" pitchFamily="50" charset="-128"/>
              </a:rPr>
              <a:t>件</a:t>
            </a:r>
            <a:endParaRPr lang="en-US" altLang="ja-JP" b="1" dirty="0">
              <a:latin typeface="HG丸ｺﾞｼｯｸM-PRO" panose="020F0600000000000000" pitchFamily="50" charset="-128"/>
              <a:ea typeface="HG丸ｺﾞｼｯｸM-PRO" panose="020F0600000000000000" pitchFamily="50" charset="-128"/>
            </a:endParaRPr>
          </a:p>
        </p:txBody>
      </p:sp>
      <p:sp>
        <p:nvSpPr>
          <p:cNvPr id="10" name="Rectangle 2">
            <a:extLst>
              <a:ext uri="{FF2B5EF4-FFF2-40B4-BE49-F238E27FC236}">
                <a16:creationId xmlns:a16="http://schemas.microsoft.com/office/drawing/2014/main" id="{4FB2966F-9217-4A14-BB3A-59476A740380}"/>
              </a:ext>
            </a:extLst>
          </p:cNvPr>
          <p:cNvSpPr>
            <a:spLocks noGrp="1" noChangeArrowheads="1"/>
          </p:cNvSpPr>
          <p:nvPr>
            <p:ph type="title"/>
          </p:nvPr>
        </p:nvSpPr>
        <p:spPr>
          <a:xfrm>
            <a:off x="1567830" y="209845"/>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分析対象②</a:t>
            </a:r>
            <a:endParaRPr lang="ja-JP" altLang="en-US" sz="2000" dirty="0"/>
          </a:p>
        </p:txBody>
      </p:sp>
    </p:spTree>
    <p:extLst>
      <p:ext uri="{BB962C8B-B14F-4D97-AF65-F5344CB8AC3E}">
        <p14:creationId xmlns:p14="http://schemas.microsoft.com/office/powerpoint/2010/main" val="1982929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95822" y="236702"/>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分析対象事例の概況①</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54</a:t>
            </a:fld>
            <a:endParaRPr lang="en-US" altLang="ja-JP" dirty="0"/>
          </a:p>
        </p:txBody>
      </p:sp>
      <p:sp>
        <p:nvSpPr>
          <p:cNvPr id="44036" name="AutoShape 3"/>
          <p:cNvSpPr>
            <a:spLocks noChangeArrowheads="1"/>
          </p:cNvSpPr>
          <p:nvPr/>
        </p:nvSpPr>
        <p:spPr bwMode="auto">
          <a:xfrm>
            <a:off x="345281" y="1197546"/>
            <a:ext cx="9071421"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子宮内感染を発症したと考えられる事例</a:t>
            </a:r>
            <a:r>
              <a:rPr lang="en-US" altLang="ja-JP" sz="2000" dirty="0">
                <a:latin typeface="HG丸ｺﾞｼｯｸM-PRO" panose="020F0600000000000000" pitchFamily="50" charset="-128"/>
                <a:ea typeface="HG丸ｺﾞｼｯｸM-PRO" panose="020F0600000000000000" pitchFamily="50" charset="-128"/>
              </a:rPr>
              <a:t>285</a:t>
            </a:r>
            <a:r>
              <a:rPr lang="ja-JP" altLang="en-US" sz="2000" dirty="0">
                <a:latin typeface="HG丸ｺﾞｼｯｸM-PRO" panose="020F0600000000000000" pitchFamily="50" charset="-128"/>
                <a:ea typeface="HG丸ｺﾞｼｯｸM-PRO" panose="020F0600000000000000" pitchFamily="50" charset="-128"/>
              </a:rPr>
              <a:t>件について、第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回報告書の子宮内感染を発症したと考えられる事例</a:t>
            </a:r>
            <a:r>
              <a:rPr lang="en-US" altLang="ja-JP" sz="2000" dirty="0">
                <a:latin typeface="HG丸ｺﾞｼｯｸM-PRO" panose="020F0600000000000000" pitchFamily="50" charset="-128"/>
                <a:ea typeface="HG丸ｺﾞｼｯｸM-PRO" panose="020F0600000000000000" pitchFamily="50" charset="-128"/>
              </a:rPr>
              <a:t>63</a:t>
            </a:r>
            <a:r>
              <a:rPr lang="ja-JP" altLang="en-US" sz="2000" dirty="0">
                <a:latin typeface="HG丸ｺﾞｼｯｸM-PRO" panose="020F0600000000000000" pitchFamily="50" charset="-128"/>
                <a:ea typeface="HG丸ｺﾞｼｯｸM-PRO" panose="020F0600000000000000" pitchFamily="50" charset="-128"/>
              </a:rPr>
              <a:t>件の集計結果と可能な範囲で同様の条件で集計し、結果の比較を行った。</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ア．臨床的絨毛膜羊膜炎の診断基準に関連する項目について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母体体温が</a:t>
            </a:r>
            <a:r>
              <a:rPr lang="en-US" altLang="ja-JP" sz="2000" dirty="0">
                <a:latin typeface="HG丸ｺﾞｼｯｸM-PRO" panose="020F0600000000000000" pitchFamily="50" charset="-128"/>
                <a:ea typeface="HG丸ｺﾞｼｯｸM-PRO" panose="020F0600000000000000" pitchFamily="50" charset="-128"/>
              </a:rPr>
              <a:t>38.0</a:t>
            </a:r>
            <a:r>
              <a:rPr lang="ja-JP" altLang="en-US" sz="2000" dirty="0">
                <a:latin typeface="HG丸ｺﾞｼｯｸM-PRO" panose="020F0600000000000000" pitchFamily="50" charset="-128"/>
                <a:ea typeface="HG丸ｺﾞｼｯｸM-PRO" panose="020F0600000000000000" pitchFamily="50" charset="-128"/>
              </a:rPr>
              <a:t>℃以上は、第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回報告書と比較して第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回報告書における割合が少なかったが、母体脈拍数が</a:t>
            </a:r>
            <a:r>
              <a:rPr lang="en-US" altLang="ja-JP" sz="2000" dirty="0">
                <a:latin typeface="HG丸ｺﾞｼｯｸM-PRO" panose="020F0600000000000000" pitchFamily="50" charset="-128"/>
                <a:ea typeface="HG丸ｺﾞｼｯｸM-PRO" panose="020F0600000000000000" pitchFamily="50" charset="-128"/>
              </a:rPr>
              <a:t>100</a:t>
            </a:r>
            <a:r>
              <a:rPr lang="ja-JP" altLang="en-US" sz="2000" dirty="0">
                <a:latin typeface="HG丸ｺﾞｼｯｸM-PRO" panose="020F0600000000000000" pitchFamily="50" charset="-128"/>
                <a:ea typeface="HG丸ｺﾞｼｯｸM-PRO" panose="020F0600000000000000" pitchFamily="50" charset="-128"/>
              </a:rPr>
              <a:t>回／分以上は、第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回報告書における割合が多かった。</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465264" y="2953544"/>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―1</a:t>
            </a:r>
            <a:r>
              <a:rPr kumimoji="1" lang="ja-JP" altLang="en-US" sz="1600" dirty="0">
                <a:latin typeface="+mj-ea"/>
                <a:ea typeface="+mj-ea"/>
              </a:rPr>
              <a:t>　臨床的絨毛膜羊膜炎の診断基準に関連する項目</a:t>
            </a:r>
            <a:r>
              <a:rPr lang="en-US" altLang="ja-JP" sz="1600" dirty="0">
                <a:latin typeface="+mj-ea"/>
                <a:ea typeface="+mj-ea"/>
              </a:rPr>
              <a:t>】</a:t>
            </a:r>
            <a:endParaRPr kumimoji="1" lang="ja-JP" altLang="en-US" sz="1600" dirty="0">
              <a:latin typeface="+mj-ea"/>
              <a:ea typeface="+mj-ea"/>
            </a:endParaRPr>
          </a:p>
        </p:txBody>
      </p:sp>
      <p:pic>
        <p:nvPicPr>
          <p:cNvPr id="4" name="図 3">
            <a:extLst>
              <a:ext uri="{FF2B5EF4-FFF2-40B4-BE49-F238E27FC236}">
                <a16:creationId xmlns:a16="http://schemas.microsoft.com/office/drawing/2014/main" id="{B4AADB68-BA9B-40DC-A018-F8BB426637C2}"/>
              </a:ext>
            </a:extLst>
          </p:cNvPr>
          <p:cNvPicPr>
            <a:picLocks noChangeAspect="1"/>
          </p:cNvPicPr>
          <p:nvPr/>
        </p:nvPicPr>
        <p:blipFill>
          <a:blip r:embed="rId3"/>
          <a:stretch>
            <a:fillRect/>
          </a:stretch>
        </p:blipFill>
        <p:spPr>
          <a:xfrm>
            <a:off x="622621" y="3292098"/>
            <a:ext cx="8250644" cy="2022322"/>
          </a:xfrm>
          <a:prstGeom prst="rect">
            <a:avLst/>
          </a:prstGeom>
          <a:solidFill>
            <a:schemeClr val="bg1"/>
          </a:solidFill>
        </p:spPr>
      </p:pic>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5521191" y="5309137"/>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66</a:t>
            </a:r>
            <a:r>
              <a:rPr lang="ja-JP" altLang="en-US" sz="900" dirty="0">
                <a:latin typeface="+mj-ea"/>
                <a:ea typeface="+mj-ea"/>
              </a:rPr>
              <a:t>参照</a:t>
            </a:r>
          </a:p>
        </p:txBody>
      </p:sp>
    </p:spTree>
    <p:extLst>
      <p:ext uri="{BB962C8B-B14F-4D97-AF65-F5344CB8AC3E}">
        <p14:creationId xmlns:p14="http://schemas.microsoft.com/office/powerpoint/2010/main" val="473064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55</a:t>
            </a:fld>
            <a:endParaRPr lang="en-US" altLang="ja-JP" dirty="0"/>
          </a:p>
        </p:txBody>
      </p:sp>
      <p:sp>
        <p:nvSpPr>
          <p:cNvPr id="44036" name="AutoShape 3"/>
          <p:cNvSpPr>
            <a:spLocks noChangeArrowheads="1"/>
          </p:cNvSpPr>
          <p:nvPr/>
        </p:nvSpPr>
        <p:spPr bwMode="auto">
          <a:xfrm>
            <a:off x="345281" y="1197546"/>
            <a:ext cx="9071421" cy="5400600"/>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イ．妊娠・分娩経過の背景について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切迫早産ありや前期破水ありの事例、母体</a:t>
            </a:r>
            <a:r>
              <a:rPr lang="en-US" altLang="ja-JP" sz="2000" dirty="0">
                <a:latin typeface="HG丸ｺﾞｼｯｸM-PRO" panose="020F0600000000000000" pitchFamily="50" charset="-128"/>
                <a:ea typeface="HG丸ｺﾞｼｯｸM-PRO" panose="020F0600000000000000" pitchFamily="50" charset="-128"/>
              </a:rPr>
              <a:t>CRP</a:t>
            </a:r>
            <a:r>
              <a:rPr lang="ja-JP" altLang="en-US" sz="2000" dirty="0">
                <a:latin typeface="HG丸ｺﾞｼｯｸM-PRO" panose="020F0600000000000000" pitchFamily="50" charset="-128"/>
                <a:ea typeface="HG丸ｺﾞｼｯｸM-PRO" panose="020F0600000000000000" pitchFamily="50" charset="-128"/>
              </a:rPr>
              <a:t>陽性の事例は、第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回報告書の総計と比較して第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回報告書における総計の割合が増加していた。</a:t>
            </a:r>
          </a:p>
          <a:p>
            <a:pPr marL="0" indent="0" eaLnBrk="1" hangingPunct="1">
              <a:lnSpc>
                <a:spcPct val="120000"/>
              </a:lnSpc>
              <a:buNone/>
            </a:pP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465548" y="1906268"/>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―2</a:t>
            </a:r>
            <a:r>
              <a:rPr kumimoji="1" lang="ja-JP" altLang="en-US" sz="1600" dirty="0">
                <a:latin typeface="+mj-ea"/>
                <a:ea typeface="+mj-ea"/>
              </a:rPr>
              <a:t>　</a:t>
            </a:r>
            <a:r>
              <a:rPr lang="ja-JP" altLang="en-US" sz="1600" dirty="0">
                <a:latin typeface="+mj-ea"/>
                <a:ea typeface="+mj-ea"/>
              </a:rPr>
              <a:t>妊娠・分娩経過の背景</a:t>
            </a:r>
            <a:r>
              <a:rPr lang="en-US" altLang="ja-JP" sz="1600" dirty="0">
                <a:latin typeface="+mj-ea"/>
                <a:ea typeface="+mj-ea"/>
              </a:rPr>
              <a:t>】</a:t>
            </a:r>
            <a:r>
              <a:rPr lang="ja-JP" altLang="en-US" sz="1600" dirty="0">
                <a:latin typeface="+mj-ea"/>
                <a:ea typeface="+mj-ea"/>
              </a:rPr>
              <a:t>（抜粋）</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5707220" y="4819709"/>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67</a:t>
            </a:r>
            <a:r>
              <a:rPr lang="ja-JP" altLang="en-US" sz="900" dirty="0">
                <a:latin typeface="+mj-ea"/>
                <a:ea typeface="+mj-ea"/>
              </a:rPr>
              <a:t>参照</a:t>
            </a:r>
          </a:p>
        </p:txBody>
      </p:sp>
      <p:pic>
        <p:nvPicPr>
          <p:cNvPr id="5" name="図 4">
            <a:extLst>
              <a:ext uri="{FF2B5EF4-FFF2-40B4-BE49-F238E27FC236}">
                <a16:creationId xmlns:a16="http://schemas.microsoft.com/office/drawing/2014/main" id="{F932DB56-E1DE-4D54-B7FC-04CB323E20DF}"/>
              </a:ext>
            </a:extLst>
          </p:cNvPr>
          <p:cNvPicPr>
            <a:picLocks noChangeAspect="1"/>
          </p:cNvPicPr>
          <p:nvPr/>
        </p:nvPicPr>
        <p:blipFill>
          <a:blip r:embed="rId3"/>
          <a:stretch>
            <a:fillRect/>
          </a:stretch>
        </p:blipFill>
        <p:spPr>
          <a:xfrm>
            <a:off x="559718" y="2244822"/>
            <a:ext cx="8496944" cy="2580170"/>
          </a:xfrm>
          <a:prstGeom prst="rect">
            <a:avLst/>
          </a:prstGeom>
          <a:solidFill>
            <a:schemeClr val="bg1"/>
          </a:solidFill>
        </p:spPr>
      </p:pic>
      <p:sp>
        <p:nvSpPr>
          <p:cNvPr id="9" name="Rectangle 2">
            <a:extLst>
              <a:ext uri="{FF2B5EF4-FFF2-40B4-BE49-F238E27FC236}">
                <a16:creationId xmlns:a16="http://schemas.microsoft.com/office/drawing/2014/main" id="{05C7E63B-1F59-404C-9C7E-19A0ABF27979}"/>
              </a:ext>
            </a:extLst>
          </p:cNvPr>
          <p:cNvSpPr>
            <a:spLocks noGrp="1" noChangeArrowheads="1"/>
          </p:cNvSpPr>
          <p:nvPr>
            <p:ph type="title"/>
          </p:nvPr>
        </p:nvSpPr>
        <p:spPr>
          <a:xfrm>
            <a:off x="1495822" y="236702"/>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分析対象事例の概況②</a:t>
            </a:r>
            <a:endParaRPr lang="ja-JP" altLang="en-US" sz="2000" dirty="0"/>
          </a:p>
        </p:txBody>
      </p:sp>
    </p:spTree>
    <p:extLst>
      <p:ext uri="{BB962C8B-B14F-4D97-AF65-F5344CB8AC3E}">
        <p14:creationId xmlns:p14="http://schemas.microsoft.com/office/powerpoint/2010/main" val="1487935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56</a:t>
            </a:fld>
            <a:endParaRPr lang="en-US" altLang="ja-JP" dirty="0"/>
          </a:p>
        </p:txBody>
      </p:sp>
      <p:sp>
        <p:nvSpPr>
          <p:cNvPr id="44036" name="AutoShape 3"/>
          <p:cNvSpPr>
            <a:spLocks noChangeArrowheads="1"/>
          </p:cNvSpPr>
          <p:nvPr/>
        </p:nvSpPr>
        <p:spPr bwMode="auto">
          <a:xfrm>
            <a:off x="345281" y="1197546"/>
            <a:ext cx="9071421"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ウ．破水から児娩出までの時間について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破水から児娩出までの時間が</a:t>
            </a:r>
            <a:r>
              <a:rPr lang="en-US" altLang="ja-JP" sz="2000" dirty="0">
                <a:latin typeface="HG丸ｺﾞｼｯｸM-PRO" panose="020F0600000000000000" pitchFamily="50" charset="-128"/>
                <a:ea typeface="HG丸ｺﾞｼｯｸM-PRO" panose="020F0600000000000000" pitchFamily="50" charset="-128"/>
              </a:rPr>
              <a:t>48</a:t>
            </a:r>
            <a:r>
              <a:rPr lang="ja-JP" altLang="en-US" sz="2000" dirty="0">
                <a:latin typeface="HG丸ｺﾞｼｯｸM-PRO" panose="020F0600000000000000" pitchFamily="50" charset="-128"/>
                <a:ea typeface="HG丸ｺﾞｼｯｸM-PRO" panose="020F0600000000000000" pitchFamily="50" charset="-128"/>
              </a:rPr>
              <a:t>時間以上である事例は、第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回報告書と比較して第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回報告書における割合がやや増加していた。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一方で、</a:t>
            </a:r>
            <a:r>
              <a:rPr lang="en-US" altLang="ja-JP" sz="2000" dirty="0">
                <a:latin typeface="HG丸ｺﾞｼｯｸM-PRO" panose="020F0600000000000000" pitchFamily="50" charset="-128"/>
                <a:ea typeface="HG丸ｺﾞｼｯｸM-PRO" panose="020F0600000000000000" pitchFamily="50" charset="-128"/>
              </a:rPr>
              <a:t>6</a:t>
            </a:r>
            <a:r>
              <a:rPr lang="ja-JP" altLang="en-US" sz="2000" dirty="0">
                <a:latin typeface="HG丸ｺﾞｼｯｸM-PRO" panose="020F0600000000000000" pitchFamily="50" charset="-128"/>
                <a:ea typeface="HG丸ｺﾞｼｯｸM-PRO" panose="020F0600000000000000" pitchFamily="50" charset="-128"/>
              </a:rPr>
              <a:t>時間未満の事例は、第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回報告書における割合が減少していた。</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465548" y="1906268"/>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―3</a:t>
            </a:r>
            <a:r>
              <a:rPr kumimoji="1" lang="ja-JP" altLang="en-US" sz="1600" dirty="0">
                <a:latin typeface="+mj-ea"/>
                <a:ea typeface="+mj-ea"/>
              </a:rPr>
              <a:t>　破水から児娩出までの時間</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5811096" y="4660855"/>
            <a:ext cx="34152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68</a:t>
            </a:r>
            <a:r>
              <a:rPr lang="ja-JP" altLang="en-US" sz="900" dirty="0">
                <a:latin typeface="+mj-ea"/>
                <a:ea typeface="+mj-ea"/>
              </a:rPr>
              <a:t>参照</a:t>
            </a:r>
          </a:p>
        </p:txBody>
      </p:sp>
      <p:pic>
        <p:nvPicPr>
          <p:cNvPr id="4" name="図 3">
            <a:extLst>
              <a:ext uri="{FF2B5EF4-FFF2-40B4-BE49-F238E27FC236}">
                <a16:creationId xmlns:a16="http://schemas.microsoft.com/office/drawing/2014/main" id="{DD79E9F0-289A-4762-AF19-BCD274110828}"/>
              </a:ext>
            </a:extLst>
          </p:cNvPr>
          <p:cNvPicPr>
            <a:picLocks noChangeAspect="1"/>
          </p:cNvPicPr>
          <p:nvPr/>
        </p:nvPicPr>
        <p:blipFill>
          <a:blip r:embed="rId3"/>
          <a:stretch>
            <a:fillRect/>
          </a:stretch>
        </p:blipFill>
        <p:spPr>
          <a:xfrm>
            <a:off x="507852" y="2249828"/>
            <a:ext cx="8731919" cy="2403623"/>
          </a:xfrm>
          <a:prstGeom prst="rect">
            <a:avLst/>
          </a:prstGeom>
          <a:solidFill>
            <a:schemeClr val="bg1"/>
          </a:solidFill>
        </p:spPr>
      </p:pic>
      <p:sp>
        <p:nvSpPr>
          <p:cNvPr id="9" name="Rectangle 2">
            <a:extLst>
              <a:ext uri="{FF2B5EF4-FFF2-40B4-BE49-F238E27FC236}">
                <a16:creationId xmlns:a16="http://schemas.microsoft.com/office/drawing/2014/main" id="{168187A0-42B3-4B20-B8EC-1A767B3C25DB}"/>
              </a:ext>
            </a:extLst>
          </p:cNvPr>
          <p:cNvSpPr>
            <a:spLocks noGrp="1" noChangeArrowheads="1"/>
          </p:cNvSpPr>
          <p:nvPr>
            <p:ph type="title"/>
          </p:nvPr>
        </p:nvSpPr>
        <p:spPr>
          <a:xfrm>
            <a:off x="1495822" y="236702"/>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分析対象事例の概況③</a:t>
            </a:r>
            <a:endParaRPr lang="ja-JP" altLang="en-US" sz="2000" dirty="0"/>
          </a:p>
        </p:txBody>
      </p:sp>
    </p:spTree>
    <p:extLst>
      <p:ext uri="{BB962C8B-B14F-4D97-AF65-F5344CB8AC3E}">
        <p14:creationId xmlns:p14="http://schemas.microsoft.com/office/powerpoint/2010/main" val="1687881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57</a:t>
            </a:fld>
            <a:endParaRPr lang="en-US" altLang="ja-JP" dirty="0"/>
          </a:p>
        </p:txBody>
      </p:sp>
      <p:sp>
        <p:nvSpPr>
          <p:cNvPr id="44036" name="AutoShape 3"/>
          <p:cNvSpPr>
            <a:spLocks noChangeArrowheads="1"/>
          </p:cNvSpPr>
          <p:nvPr/>
        </p:nvSpPr>
        <p:spPr bwMode="auto">
          <a:xfrm>
            <a:off x="345281" y="1125538"/>
            <a:ext cx="9071421"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エ．胎盤病理組織学検査の実施状況について</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ts val="1200"/>
              </a:spcBef>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胎盤病理組織学検査の実施あり、かつ絨毛膜羊膜炎・臍帯炎の診断ありの事例のうち、絨毛膜羊膜炎は、第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回報告書が</a:t>
            </a:r>
            <a:r>
              <a:rPr lang="en-US" altLang="ja-JP" sz="2000" dirty="0">
                <a:latin typeface="HG丸ｺﾞｼｯｸM-PRO" panose="020F0600000000000000" pitchFamily="50" charset="-128"/>
                <a:ea typeface="HG丸ｺﾞｼｯｸM-PRO" panose="020F0600000000000000" pitchFamily="50" charset="-128"/>
              </a:rPr>
              <a:t>60.3</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回報告書が</a:t>
            </a:r>
            <a:r>
              <a:rPr lang="en-US" altLang="ja-JP" sz="2000" dirty="0">
                <a:latin typeface="HG丸ｺﾞｼｯｸM-PRO" panose="020F0600000000000000" pitchFamily="50" charset="-128"/>
                <a:ea typeface="HG丸ｺﾞｼｯｸM-PRO" panose="020F0600000000000000" pitchFamily="50" charset="-128"/>
              </a:rPr>
              <a:t>76.1</a:t>
            </a:r>
            <a:r>
              <a:rPr lang="ja-JP" altLang="en-US" sz="2000" dirty="0">
                <a:latin typeface="HG丸ｺﾞｼｯｸM-PRO" panose="020F0600000000000000" pitchFamily="50" charset="-128"/>
                <a:ea typeface="HG丸ｺﾞｼｯｸM-PRO" panose="020F0600000000000000" pitchFamily="50" charset="-128"/>
              </a:rPr>
              <a:t>％であった。臍帯炎は、第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回報告書が</a:t>
            </a:r>
            <a:r>
              <a:rPr lang="en-US" altLang="ja-JP" sz="2000" dirty="0">
                <a:latin typeface="HG丸ｺﾞｼｯｸM-PRO" panose="020F0600000000000000" pitchFamily="50" charset="-128"/>
                <a:ea typeface="HG丸ｺﾞｼｯｸM-PRO" panose="020F0600000000000000" pitchFamily="50" charset="-128"/>
              </a:rPr>
              <a:t>34.9</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回報告書が</a:t>
            </a:r>
            <a:r>
              <a:rPr lang="en-US" altLang="ja-JP" sz="2000" dirty="0">
                <a:latin typeface="HG丸ｺﾞｼｯｸM-PRO" panose="020F0600000000000000" pitchFamily="50" charset="-128"/>
                <a:ea typeface="HG丸ｺﾞｼｯｸM-PRO" panose="020F0600000000000000" pitchFamily="50" charset="-128"/>
              </a:rPr>
              <a:t>41.8</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胎盤病理組織学検査の実施なしは。第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回報告書が</a:t>
            </a:r>
            <a:r>
              <a:rPr lang="en-US" altLang="ja-JP" sz="2000" dirty="0">
                <a:latin typeface="HG丸ｺﾞｼｯｸM-PRO" panose="020F0600000000000000" pitchFamily="50" charset="-128"/>
                <a:ea typeface="HG丸ｺﾞｼｯｸM-PRO" panose="020F0600000000000000" pitchFamily="50" charset="-128"/>
              </a:rPr>
              <a:t>28.6</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回報告書が</a:t>
            </a:r>
            <a:r>
              <a:rPr lang="en-US" altLang="ja-JP" sz="2000" dirty="0">
                <a:latin typeface="HG丸ｺﾞｼｯｸM-PRO" panose="020F0600000000000000" pitchFamily="50" charset="-128"/>
                <a:ea typeface="HG丸ｺﾞｼｯｸM-PRO" panose="020F0600000000000000" pitchFamily="50" charset="-128"/>
              </a:rPr>
              <a:t>13.0</a:t>
            </a:r>
            <a:r>
              <a:rPr lang="ja-JP" altLang="en-US" sz="2000" dirty="0">
                <a:latin typeface="HG丸ｺﾞｼｯｸM-PRO" panose="020F0600000000000000" pitchFamily="50" charset="-128"/>
                <a:ea typeface="HG丸ｺﾞｼｯｸM-PRO" panose="020F0600000000000000" pitchFamily="50" charset="-128"/>
              </a:rPr>
              <a:t>％であった。 </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487711" y="1705871"/>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―4</a:t>
            </a:r>
            <a:r>
              <a:rPr kumimoji="1" lang="ja-JP" altLang="en-US" sz="1600" dirty="0">
                <a:latin typeface="+mj-ea"/>
                <a:ea typeface="+mj-ea"/>
              </a:rPr>
              <a:t>　胎盤病理組織学検査の実施状況</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5641457" y="4223377"/>
            <a:ext cx="34152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68</a:t>
            </a:r>
            <a:r>
              <a:rPr lang="ja-JP" altLang="en-US" sz="900" dirty="0">
                <a:latin typeface="+mj-ea"/>
                <a:ea typeface="+mj-ea"/>
              </a:rPr>
              <a:t>参照</a:t>
            </a:r>
          </a:p>
        </p:txBody>
      </p:sp>
      <p:pic>
        <p:nvPicPr>
          <p:cNvPr id="5" name="図 4">
            <a:extLst>
              <a:ext uri="{FF2B5EF4-FFF2-40B4-BE49-F238E27FC236}">
                <a16:creationId xmlns:a16="http://schemas.microsoft.com/office/drawing/2014/main" id="{A6BACC55-98A2-42F3-9103-F7FACF9273EF}"/>
              </a:ext>
            </a:extLst>
          </p:cNvPr>
          <p:cNvPicPr>
            <a:picLocks noChangeAspect="1"/>
          </p:cNvPicPr>
          <p:nvPr/>
        </p:nvPicPr>
        <p:blipFill>
          <a:blip r:embed="rId3"/>
          <a:stretch>
            <a:fillRect/>
          </a:stretch>
        </p:blipFill>
        <p:spPr>
          <a:xfrm>
            <a:off x="703734" y="2015219"/>
            <a:ext cx="8136904" cy="2278671"/>
          </a:xfrm>
          <a:prstGeom prst="rect">
            <a:avLst/>
          </a:prstGeom>
          <a:solidFill>
            <a:schemeClr val="bg1"/>
          </a:solidFill>
        </p:spPr>
      </p:pic>
      <p:sp>
        <p:nvSpPr>
          <p:cNvPr id="9" name="Rectangle 2">
            <a:extLst>
              <a:ext uri="{FF2B5EF4-FFF2-40B4-BE49-F238E27FC236}">
                <a16:creationId xmlns:a16="http://schemas.microsoft.com/office/drawing/2014/main" id="{C0DD0C76-E6DD-4FD8-A0D1-1C8113350891}"/>
              </a:ext>
            </a:extLst>
          </p:cNvPr>
          <p:cNvSpPr>
            <a:spLocks noGrp="1" noChangeArrowheads="1"/>
          </p:cNvSpPr>
          <p:nvPr>
            <p:ph type="title"/>
          </p:nvPr>
        </p:nvSpPr>
        <p:spPr>
          <a:xfrm>
            <a:off x="1495822" y="236702"/>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分析対象事例の概況④</a:t>
            </a:r>
            <a:endParaRPr lang="ja-JP" altLang="en-US" sz="2000" dirty="0"/>
          </a:p>
        </p:txBody>
      </p:sp>
    </p:spTree>
    <p:extLst>
      <p:ext uri="{BB962C8B-B14F-4D97-AF65-F5344CB8AC3E}">
        <p14:creationId xmlns:p14="http://schemas.microsoft.com/office/powerpoint/2010/main" val="3267035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58</a:t>
            </a:fld>
            <a:endParaRPr lang="en-US" altLang="ja-JP" dirty="0"/>
          </a:p>
        </p:txBody>
      </p:sp>
      <p:sp>
        <p:nvSpPr>
          <p:cNvPr id="44036" name="AutoShape 3"/>
          <p:cNvSpPr>
            <a:spLocks noChangeArrowheads="1"/>
          </p:cNvSpPr>
          <p:nvPr/>
        </p:nvSpPr>
        <p:spPr bwMode="auto">
          <a:xfrm>
            <a:off x="345281" y="1197546"/>
            <a:ext cx="9071421"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オ．臍帯動脈血ガス分析値</a:t>
            </a:r>
            <a:r>
              <a:rPr lang="en-US" altLang="ja-JP" sz="2200" u="sng" dirty="0">
                <a:latin typeface="HG丸ｺﾞｼｯｸM-PRO" panose="020F0600000000000000" pitchFamily="50" charset="-128"/>
                <a:ea typeface="HG丸ｺﾞｼｯｸM-PRO" panose="020F0600000000000000" pitchFamily="50" charset="-128"/>
              </a:rPr>
              <a:t>pH</a:t>
            </a:r>
            <a:r>
              <a:rPr lang="ja-JP" altLang="en-US" sz="2200" u="sng" dirty="0">
                <a:latin typeface="HG丸ｺﾞｼｯｸM-PRO" panose="020F0600000000000000" pitchFamily="50" charset="-128"/>
                <a:ea typeface="HG丸ｺﾞｼｯｸM-PRO" panose="020F0600000000000000" pitchFamily="50" charset="-128"/>
              </a:rPr>
              <a:t>について</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ts val="1200"/>
              </a:spcBef>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臍帯動脈血ガス分析値</a:t>
            </a:r>
            <a:r>
              <a:rPr lang="en-US" altLang="ja-JP" sz="2000" dirty="0">
                <a:latin typeface="HG丸ｺﾞｼｯｸM-PRO" panose="020F0600000000000000" pitchFamily="50" charset="-128"/>
                <a:ea typeface="HG丸ｺﾞｼｯｸM-PRO" panose="020F0600000000000000" pitchFamily="50" charset="-128"/>
              </a:rPr>
              <a:t>pH7.2</a:t>
            </a:r>
            <a:r>
              <a:rPr lang="ja-JP" altLang="en-US" sz="2000" dirty="0">
                <a:latin typeface="HG丸ｺﾞｼｯｸM-PRO" panose="020F0600000000000000" pitchFamily="50" charset="-128"/>
                <a:ea typeface="HG丸ｺﾞｼｯｸM-PRO" panose="020F0600000000000000" pitchFamily="50" charset="-128"/>
              </a:rPr>
              <a:t>以上は、第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14.3</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40.0</a:t>
            </a:r>
            <a:r>
              <a:rPr lang="ja-JP" altLang="en-US" sz="2000" dirty="0">
                <a:latin typeface="HG丸ｺﾞｼｯｸM-PRO" panose="020F0600000000000000" pitchFamily="50" charset="-128"/>
                <a:ea typeface="HG丸ｺﾞｼｯｸM-PRO" panose="020F0600000000000000" pitchFamily="50" charset="-128"/>
              </a:rPr>
              <a:t>％であった。</a:t>
            </a:r>
            <a:r>
              <a:rPr lang="en-US" altLang="ja-JP" sz="2000" dirty="0">
                <a:latin typeface="HG丸ｺﾞｼｯｸM-PRO" panose="020F0600000000000000" pitchFamily="50" charset="-128"/>
                <a:ea typeface="HG丸ｺﾞｼｯｸM-PRO" panose="020F0600000000000000" pitchFamily="50" charset="-128"/>
              </a:rPr>
              <a:t>pH6.9</a:t>
            </a:r>
            <a:r>
              <a:rPr lang="ja-JP" altLang="en-US" sz="2000" dirty="0">
                <a:latin typeface="HG丸ｺﾞｼｯｸM-PRO" panose="020F0600000000000000" pitchFamily="50" charset="-128"/>
                <a:ea typeface="HG丸ｺﾞｼｯｸM-PRO" panose="020F0600000000000000" pitchFamily="50" charset="-128"/>
              </a:rPr>
              <a:t>未満は、第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12.8</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18.2</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ts val="1200"/>
              </a:spcBef>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501447" y="1989634"/>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―5</a:t>
            </a:r>
            <a:r>
              <a:rPr kumimoji="1" lang="ja-JP" altLang="en-US" sz="1600" dirty="0">
                <a:latin typeface="+mj-ea"/>
                <a:ea typeface="+mj-ea"/>
              </a:rPr>
              <a:t>　臍帯動脈血ガス分析値</a:t>
            </a:r>
            <a:r>
              <a:rPr kumimoji="1" lang="en-US" altLang="ja-JP" sz="1600" dirty="0">
                <a:latin typeface="+mj-ea"/>
                <a:ea typeface="+mj-ea"/>
              </a:rPr>
              <a:t>pH</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5655193" y="4409693"/>
            <a:ext cx="34152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69</a:t>
            </a:r>
            <a:r>
              <a:rPr lang="ja-JP" altLang="en-US" sz="900" dirty="0">
                <a:latin typeface="+mj-ea"/>
                <a:ea typeface="+mj-ea"/>
              </a:rPr>
              <a:t>参照</a:t>
            </a:r>
          </a:p>
        </p:txBody>
      </p:sp>
      <p:pic>
        <p:nvPicPr>
          <p:cNvPr id="9" name="図 8">
            <a:extLst>
              <a:ext uri="{FF2B5EF4-FFF2-40B4-BE49-F238E27FC236}">
                <a16:creationId xmlns:a16="http://schemas.microsoft.com/office/drawing/2014/main" id="{1FDFD0E8-87F3-4932-818A-22C5ACD30FC6}"/>
              </a:ext>
            </a:extLst>
          </p:cNvPr>
          <p:cNvPicPr>
            <a:picLocks noChangeAspect="1"/>
          </p:cNvPicPr>
          <p:nvPr/>
        </p:nvPicPr>
        <p:blipFill>
          <a:blip r:embed="rId3"/>
          <a:stretch>
            <a:fillRect/>
          </a:stretch>
        </p:blipFill>
        <p:spPr>
          <a:xfrm>
            <a:off x="620612" y="2328188"/>
            <a:ext cx="8449785" cy="2081505"/>
          </a:xfrm>
          <a:prstGeom prst="rect">
            <a:avLst/>
          </a:prstGeom>
          <a:solidFill>
            <a:schemeClr val="bg1"/>
          </a:solidFill>
        </p:spPr>
      </p:pic>
      <p:sp>
        <p:nvSpPr>
          <p:cNvPr id="10" name="Rectangle 2">
            <a:extLst>
              <a:ext uri="{FF2B5EF4-FFF2-40B4-BE49-F238E27FC236}">
                <a16:creationId xmlns:a16="http://schemas.microsoft.com/office/drawing/2014/main" id="{A99EAA95-FFBA-414B-BC1B-267E0BF592F0}"/>
              </a:ext>
            </a:extLst>
          </p:cNvPr>
          <p:cNvSpPr>
            <a:spLocks noGrp="1" noChangeArrowheads="1"/>
          </p:cNvSpPr>
          <p:nvPr>
            <p:ph type="title"/>
          </p:nvPr>
        </p:nvSpPr>
        <p:spPr>
          <a:xfrm>
            <a:off x="1495822" y="236702"/>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分析対象事例の概況⑤</a:t>
            </a:r>
            <a:endParaRPr lang="ja-JP" altLang="en-US" sz="2000" dirty="0"/>
          </a:p>
        </p:txBody>
      </p:sp>
    </p:spTree>
    <p:extLst>
      <p:ext uri="{BB962C8B-B14F-4D97-AF65-F5344CB8AC3E}">
        <p14:creationId xmlns:p14="http://schemas.microsoft.com/office/powerpoint/2010/main" val="343374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15528" y="342975"/>
            <a:ext cx="5271770" cy="650725"/>
          </a:xfrm>
        </p:spPr>
        <p:txBody>
          <a:bodyPr/>
          <a:lstStyle/>
          <a:p>
            <a:pPr eaLnBrk="1" hangingPunct="1"/>
            <a:r>
              <a:rPr lang="ja-JP" altLang="en-US" dirty="0"/>
              <a:t>産科医療補償制度の</a:t>
            </a:r>
            <a:r>
              <a:rPr lang="ja-JP" altLang="en-US" dirty="0">
                <a:solidFill>
                  <a:schemeClr val="tx1"/>
                </a:solidFill>
              </a:rPr>
              <a:t>目的</a:t>
            </a:r>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500">
              <a:solidFill>
                <a:srgbClr val="3333FF"/>
              </a:solidFill>
              <a:ea typeface="HGSｺﾞｼｯｸE" panose="020B0900000000000000" pitchFamily="50" charset="-128"/>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dirty="0">
                <a:ea typeface="HG丸ｺﾞｼｯｸM-PRO" panose="020F0600000000000000" pitchFamily="50" charset="-128"/>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2900" b="1" dirty="0">
                <a:solidFill>
                  <a:schemeClr val="tx2"/>
                </a:solidFill>
                <a:ea typeface="HG丸ｺﾞｼｯｸM-PRO" panose="020F0600000000000000" pitchFamily="50" charset="-128"/>
              </a:rPr>
              <a:t>産科医療の質の向上</a:t>
            </a:r>
            <a:endParaRPr lang="ja-JP" altLang="en-US" sz="2900" b="1" dirty="0">
              <a:ea typeface="HG丸ｺﾞｼｯｸM-PRO" panose="020F0600000000000000" pitchFamily="50" charset="-128"/>
            </a:endParaRP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dirty="0">
                <a:ea typeface="HGPｺﾞｼｯｸE" panose="020B0900000000000000" pitchFamily="50" charset="-128"/>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2500">
                <a:ea typeface="HGPｺﾞｼｯｸE" panose="020B0900000000000000" pitchFamily="50" charset="-128"/>
              </a:rPr>
              <a:t>原因分析・再発防止の機能</a:t>
            </a:r>
          </a:p>
        </p:txBody>
      </p:sp>
      <p:sp>
        <p:nvSpPr>
          <p:cNvPr id="12299" name="Rectangle 22"/>
          <p:cNvSpPr>
            <a:spLocks noChangeArrowheads="1"/>
          </p:cNvSpPr>
          <p:nvPr/>
        </p:nvSpPr>
        <p:spPr bwMode="auto">
          <a:xfrm>
            <a:off x="1871663" y="3838575"/>
            <a:ext cx="992311"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0" name="Rectangle 23"/>
          <p:cNvSpPr>
            <a:spLocks noChangeArrowheads="1"/>
          </p:cNvSpPr>
          <p:nvPr/>
        </p:nvSpPr>
        <p:spPr bwMode="auto">
          <a:xfrm>
            <a:off x="6989638" y="3840163"/>
            <a:ext cx="992311"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a:p>
        </p:txBody>
      </p:sp>
      <p:sp>
        <p:nvSpPr>
          <p:cNvPr id="12302" name="AutoShape 25"/>
          <p:cNvSpPr>
            <a:spLocks noChangeArrowheads="1"/>
          </p:cNvSpPr>
          <p:nvPr/>
        </p:nvSpPr>
        <p:spPr bwMode="auto">
          <a:xfrm rot="5400000">
            <a:off x="4629944" y="3237707"/>
            <a:ext cx="647700" cy="3001962"/>
          </a:xfrm>
          <a:prstGeom prst="rightArrow">
            <a:avLst>
              <a:gd name="adj1" fmla="val 47601"/>
              <a:gd name="adj2" fmla="val 60780"/>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en-US" dirty="0"/>
          </a:p>
        </p:txBody>
      </p:sp>
      <p:sp>
        <p:nvSpPr>
          <p:cNvPr id="12303" name="Rectangle 26"/>
          <p:cNvSpPr>
            <a:spLocks noChangeArrowheads="1"/>
          </p:cNvSpPr>
          <p:nvPr/>
        </p:nvSpPr>
        <p:spPr bwMode="auto">
          <a:xfrm>
            <a:off x="190186" y="2303463"/>
            <a:ext cx="4548815" cy="134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spc="-100" dirty="0">
                <a:solidFill>
                  <a:srgbClr val="3333FF"/>
                </a:solidFill>
                <a:ea typeface="HG丸ｺﾞｼｯｸM-PRO" panose="020F0600000000000000" pitchFamily="50" charset="-128"/>
              </a:rPr>
              <a:t>分娩に関連して発症した</a:t>
            </a:r>
            <a:br>
              <a:rPr lang="ja-JP" altLang="en-US" sz="2700" b="1" spc="-100" dirty="0">
                <a:solidFill>
                  <a:srgbClr val="3333FF"/>
                </a:solidFill>
                <a:ea typeface="HG丸ｺﾞｼｯｸM-PRO" panose="020F0600000000000000" pitchFamily="50" charset="-128"/>
              </a:rPr>
            </a:br>
            <a:r>
              <a:rPr lang="ja-JP" altLang="en-US" sz="2700" b="1" spc="-100" dirty="0">
                <a:solidFill>
                  <a:srgbClr val="3333FF"/>
                </a:solidFill>
                <a:ea typeface="HG丸ｺﾞｼｯｸM-PRO" panose="020F0600000000000000" pitchFamily="50" charset="-128"/>
              </a:rPr>
              <a:t>重度脳性麻痺児とその家族の</a:t>
            </a:r>
            <a:br>
              <a:rPr lang="ja-JP" altLang="en-US" sz="2700" b="1" spc="-100" dirty="0">
                <a:solidFill>
                  <a:srgbClr val="3333FF"/>
                </a:solidFill>
                <a:ea typeface="HG丸ｺﾞｼｯｸM-PRO" panose="020F0600000000000000" pitchFamily="50" charset="-128"/>
              </a:rPr>
            </a:br>
            <a:r>
              <a:rPr lang="ja-JP" altLang="en-US" sz="2700" b="1" spc="-100" dirty="0">
                <a:solidFill>
                  <a:srgbClr val="3333FF"/>
                </a:solidFill>
                <a:ea typeface="HG丸ｺﾞｼｯｸM-PRO" panose="020F0600000000000000" pitchFamily="50" charset="-128"/>
              </a:rPr>
              <a:t>経済的負担を速やかに補償</a:t>
            </a:r>
          </a:p>
        </p:txBody>
      </p:sp>
      <p:sp>
        <p:nvSpPr>
          <p:cNvPr id="12304" name="Rectangle 27"/>
          <p:cNvSpPr>
            <a:spLocks noChangeArrowheads="1"/>
          </p:cNvSpPr>
          <p:nvPr/>
        </p:nvSpPr>
        <p:spPr bwMode="auto">
          <a:xfrm>
            <a:off x="5661646" y="2308225"/>
            <a:ext cx="3370609" cy="134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700" b="1" spc="-100" dirty="0">
                <a:solidFill>
                  <a:srgbClr val="3333FF"/>
                </a:solidFill>
                <a:ea typeface="HG丸ｺﾞｼｯｸM-PRO" panose="020F0600000000000000" pitchFamily="50" charset="-128"/>
              </a:rPr>
              <a:t>脳性麻痺発症の原因</a:t>
            </a:r>
            <a:br>
              <a:rPr lang="ja-JP" altLang="en-US" sz="2700" b="1" spc="-100" dirty="0">
                <a:solidFill>
                  <a:srgbClr val="3333FF"/>
                </a:solidFill>
                <a:ea typeface="HG丸ｺﾞｼｯｸM-PRO" panose="020F0600000000000000" pitchFamily="50" charset="-128"/>
              </a:rPr>
            </a:br>
            <a:r>
              <a:rPr lang="ja-JP" altLang="en-US" sz="2700" b="1" spc="-100" dirty="0">
                <a:solidFill>
                  <a:srgbClr val="3333FF"/>
                </a:solidFill>
                <a:ea typeface="HG丸ｺﾞｼｯｸM-PRO" panose="020F0600000000000000" pitchFamily="50" charset="-128"/>
              </a:rPr>
              <a:t>分析を行い</a:t>
            </a:r>
            <a:r>
              <a:rPr lang="en-US" altLang="ja-JP" sz="2700" b="1" spc="-100" dirty="0">
                <a:solidFill>
                  <a:srgbClr val="3333FF"/>
                </a:solidFill>
                <a:ea typeface="HG丸ｺﾞｼｯｸM-PRO" panose="020F0600000000000000" pitchFamily="50" charset="-128"/>
              </a:rPr>
              <a:t>､</a:t>
            </a:r>
            <a:r>
              <a:rPr lang="ja-JP" altLang="en-US" sz="2700" b="1" spc="-100" dirty="0">
                <a:solidFill>
                  <a:srgbClr val="3333FF"/>
                </a:solidFill>
                <a:ea typeface="HG丸ｺﾞｼｯｸM-PRO" panose="020F0600000000000000" pitchFamily="50" charset="-128"/>
              </a:rPr>
              <a:t>再発防止</a:t>
            </a:r>
            <a:br>
              <a:rPr lang="ja-JP" altLang="en-US" sz="2700" b="1" spc="-100" dirty="0">
                <a:solidFill>
                  <a:srgbClr val="3333FF"/>
                </a:solidFill>
                <a:ea typeface="HG丸ｺﾞｼｯｸM-PRO" panose="020F0600000000000000" pitchFamily="50" charset="-128"/>
              </a:rPr>
            </a:br>
            <a:r>
              <a:rPr lang="ja-JP" altLang="en-US" sz="2700" b="1" spc="-100" dirty="0">
                <a:solidFill>
                  <a:srgbClr val="3333FF"/>
                </a:solidFill>
                <a:ea typeface="HG丸ｺﾞｼｯｸM-PRO" panose="020F0600000000000000" pitchFamily="50" charset="-128"/>
              </a:rPr>
              <a:t>に資する情報の提供</a:t>
            </a:r>
          </a:p>
        </p:txBody>
      </p:sp>
      <p:sp>
        <p:nvSpPr>
          <p:cNvPr id="2" name="スライド番号プレースホルダー 1">
            <a:extLst>
              <a:ext uri="{FF2B5EF4-FFF2-40B4-BE49-F238E27FC236}">
                <a16:creationId xmlns:a16="http://schemas.microsoft.com/office/drawing/2014/main" id="{C1834B72-1C9B-4A33-95BC-B9FFCE8BBF19}"/>
              </a:ext>
            </a:extLst>
          </p:cNvPr>
          <p:cNvSpPr>
            <a:spLocks noGrp="1"/>
          </p:cNvSpPr>
          <p:nvPr>
            <p:ph type="sldNum" sz="quarter" idx="12"/>
          </p:nvPr>
        </p:nvSpPr>
        <p:spPr/>
        <p:txBody>
          <a:bodyPr/>
          <a:lstStyle/>
          <a:p>
            <a:pPr>
              <a:defRPr/>
            </a:pPr>
            <a:fld id="{930F64EC-FE0A-4460-B896-894E0E1B6F85}" type="slidenum">
              <a:rPr lang="ja-JP" altLang="en-US" smtClean="0"/>
              <a:pPr>
                <a:defRPr/>
              </a:pPr>
              <a:t>5</a:t>
            </a:fld>
            <a:endParaRPr lang="en-US" altLang="ja-JP"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59</a:t>
            </a:fld>
            <a:endParaRPr lang="en-US" altLang="ja-JP" dirty="0"/>
          </a:p>
        </p:txBody>
      </p:sp>
      <p:sp>
        <p:nvSpPr>
          <p:cNvPr id="44036" name="AutoShape 3"/>
          <p:cNvSpPr>
            <a:spLocks noChangeArrowheads="1"/>
          </p:cNvSpPr>
          <p:nvPr/>
        </p:nvSpPr>
        <p:spPr bwMode="auto">
          <a:xfrm>
            <a:off x="345281" y="1197546"/>
            <a:ext cx="9071421"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カ．生後</a:t>
            </a:r>
            <a:r>
              <a:rPr lang="en-US" altLang="ja-JP" sz="2200" u="sng" dirty="0">
                <a:latin typeface="HG丸ｺﾞｼｯｸM-PRO" panose="020F0600000000000000" pitchFamily="50" charset="-128"/>
                <a:ea typeface="HG丸ｺﾞｼｯｸM-PRO" panose="020F0600000000000000" pitchFamily="50" charset="-128"/>
              </a:rPr>
              <a:t>5</a:t>
            </a:r>
            <a:r>
              <a:rPr lang="ja-JP" altLang="en-US" sz="2200" u="sng" dirty="0">
                <a:latin typeface="HG丸ｺﾞｼｯｸM-PRO" panose="020F0600000000000000" pitchFamily="50" charset="-128"/>
                <a:ea typeface="HG丸ｺﾞｼｯｸM-PRO" panose="020F0600000000000000" pitchFamily="50" charset="-128"/>
              </a:rPr>
              <a:t>分のアプガースコアについて</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11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spcBef>
                <a:spcPts val="1200"/>
              </a:spcBef>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生後</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分のアプガースコアが</a:t>
            </a:r>
            <a:r>
              <a:rPr lang="en-US" altLang="ja-JP" sz="2000" dirty="0">
                <a:latin typeface="HG丸ｺﾞｼｯｸM-PRO" panose="020F0600000000000000" pitchFamily="50" charset="-128"/>
                <a:ea typeface="HG丸ｺﾞｼｯｸM-PRO" panose="020F0600000000000000" pitchFamily="50" charset="-128"/>
              </a:rPr>
              <a:t>0</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点は、第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52.4</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35.1</a:t>
            </a:r>
            <a:r>
              <a:rPr lang="ja-JP" altLang="en-US" sz="2000" dirty="0">
                <a:latin typeface="HG丸ｺﾞｼｯｸM-PRO" panose="020F0600000000000000" pitchFamily="50" charset="-128"/>
                <a:ea typeface="HG丸ｺﾞｼｯｸM-PRO" panose="020F0600000000000000" pitchFamily="50" charset="-128"/>
              </a:rPr>
              <a:t>％であった。生後</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分のアプガースコアが</a:t>
            </a:r>
            <a:r>
              <a:rPr lang="en-US" altLang="ja-JP" sz="2000" dirty="0">
                <a:latin typeface="HG丸ｺﾞｼｯｸM-PRO" panose="020F0600000000000000" pitchFamily="50" charset="-128"/>
                <a:ea typeface="HG丸ｺﾞｼｯｸM-PRO" panose="020F0600000000000000" pitchFamily="50" charset="-128"/>
              </a:rPr>
              <a:t>7</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点は、第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7.9</a:t>
            </a: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回報告書の総計が</a:t>
            </a:r>
            <a:r>
              <a:rPr lang="en-US" altLang="ja-JP" sz="2000" dirty="0">
                <a:latin typeface="HG丸ｺﾞｼｯｸM-PRO" panose="020F0600000000000000" pitchFamily="50" charset="-128"/>
                <a:ea typeface="HG丸ｺﾞｼｯｸM-PRO" panose="020F0600000000000000" pitchFamily="50" charset="-128"/>
              </a:rPr>
              <a:t>35.4</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501447" y="2004375"/>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―6</a:t>
            </a:r>
            <a:r>
              <a:rPr kumimoji="1" lang="ja-JP" altLang="en-US" sz="1600" dirty="0">
                <a:latin typeface="+mj-ea"/>
                <a:ea typeface="+mj-ea"/>
              </a:rPr>
              <a:t>　生後</a:t>
            </a:r>
            <a:r>
              <a:rPr kumimoji="1" lang="en-US" altLang="ja-JP" sz="1600" dirty="0">
                <a:latin typeface="+mj-ea"/>
                <a:ea typeface="+mj-ea"/>
              </a:rPr>
              <a:t>5</a:t>
            </a:r>
            <a:r>
              <a:rPr kumimoji="1" lang="ja-JP" altLang="en-US" sz="1600" dirty="0">
                <a:latin typeface="+mj-ea"/>
                <a:ea typeface="+mj-ea"/>
              </a:rPr>
              <a:t>分のアプガースコア</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5902771" y="4286609"/>
            <a:ext cx="341520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69</a:t>
            </a:r>
            <a:r>
              <a:rPr lang="ja-JP" altLang="en-US" sz="900" dirty="0">
                <a:latin typeface="+mj-ea"/>
                <a:ea typeface="+mj-ea"/>
              </a:rPr>
              <a:t>参照</a:t>
            </a:r>
          </a:p>
        </p:txBody>
      </p:sp>
      <p:pic>
        <p:nvPicPr>
          <p:cNvPr id="4" name="図 3">
            <a:extLst>
              <a:ext uri="{FF2B5EF4-FFF2-40B4-BE49-F238E27FC236}">
                <a16:creationId xmlns:a16="http://schemas.microsoft.com/office/drawing/2014/main" id="{70096AB4-82DF-4D5E-BD47-7BDBE4867973}"/>
              </a:ext>
            </a:extLst>
          </p:cNvPr>
          <p:cNvPicPr>
            <a:picLocks noChangeAspect="1"/>
          </p:cNvPicPr>
          <p:nvPr/>
        </p:nvPicPr>
        <p:blipFill>
          <a:blip r:embed="rId3"/>
          <a:stretch>
            <a:fillRect/>
          </a:stretch>
        </p:blipFill>
        <p:spPr>
          <a:xfrm>
            <a:off x="682838" y="2349674"/>
            <a:ext cx="8538735" cy="1958957"/>
          </a:xfrm>
          <a:prstGeom prst="rect">
            <a:avLst/>
          </a:prstGeom>
          <a:solidFill>
            <a:schemeClr val="bg1"/>
          </a:solidFill>
        </p:spPr>
      </p:pic>
      <p:sp>
        <p:nvSpPr>
          <p:cNvPr id="9" name="Rectangle 2">
            <a:extLst>
              <a:ext uri="{FF2B5EF4-FFF2-40B4-BE49-F238E27FC236}">
                <a16:creationId xmlns:a16="http://schemas.microsoft.com/office/drawing/2014/main" id="{7B7BAD07-E04A-4558-86B9-DA3F1CED384B}"/>
              </a:ext>
            </a:extLst>
          </p:cNvPr>
          <p:cNvSpPr>
            <a:spLocks noGrp="1" noChangeArrowheads="1"/>
          </p:cNvSpPr>
          <p:nvPr>
            <p:ph type="title"/>
          </p:nvPr>
        </p:nvSpPr>
        <p:spPr>
          <a:xfrm>
            <a:off x="1495822" y="236702"/>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a:t>
            </a:r>
            <a:r>
              <a:rPr lang="ja-JP" altLang="en-US" sz="2400" dirty="0">
                <a:solidFill>
                  <a:srgbClr val="000000"/>
                </a:solidFill>
                <a:latin typeface="HG丸ｺﾞｼｯｸM-PRO"/>
                <a:ea typeface="HG丸ｺﾞｼｯｸM-PRO"/>
              </a:rPr>
              <a:t>⑥</a:t>
            </a:r>
            <a:endParaRPr lang="ja-JP" altLang="en-US" sz="2000" dirty="0"/>
          </a:p>
        </p:txBody>
      </p:sp>
    </p:spTree>
    <p:extLst>
      <p:ext uri="{BB962C8B-B14F-4D97-AF65-F5344CB8AC3E}">
        <p14:creationId xmlns:p14="http://schemas.microsoft.com/office/powerpoint/2010/main" val="3658203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23814" y="268936"/>
            <a:ext cx="5674124" cy="743058"/>
          </a:xfrm>
        </p:spPr>
        <p:txBody>
          <a:bodyPr/>
          <a:lstStyle/>
          <a:p>
            <a:pPr algn="l" eaLnBrk="1" hangingPunct="1"/>
            <a:r>
              <a:rPr lang="en-US" altLang="ja-JP" sz="1800" dirty="0"/>
              <a:t>1</a:t>
            </a:r>
            <a:r>
              <a:rPr lang="ja-JP" altLang="en-US" sz="1800" dirty="0"/>
              <a:t>）子宮内感染を発症したと考えられる事例について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考察</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60</a:t>
            </a:fld>
            <a:endParaRPr lang="en-US" altLang="ja-JP" dirty="0"/>
          </a:p>
        </p:txBody>
      </p:sp>
      <p:sp>
        <p:nvSpPr>
          <p:cNvPr id="44036" name="AutoShape 3"/>
          <p:cNvSpPr>
            <a:spLocks noChangeArrowheads="1"/>
          </p:cNvSpPr>
          <p:nvPr/>
        </p:nvSpPr>
        <p:spPr bwMode="auto">
          <a:xfrm>
            <a:off x="345281" y="1197546"/>
            <a:ext cx="9071421"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第</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回報告書の分析対象</a:t>
            </a:r>
            <a:r>
              <a:rPr lang="en-US" altLang="ja-JP" sz="2000" dirty="0">
                <a:latin typeface="HG丸ｺﾞｼｯｸM-PRO" panose="020F0600000000000000" pitchFamily="50" charset="-128"/>
                <a:ea typeface="HG丸ｺﾞｼｯｸM-PRO" panose="020F0600000000000000" pitchFamily="50" charset="-128"/>
              </a:rPr>
              <a:t>63</a:t>
            </a:r>
            <a:r>
              <a:rPr lang="ja-JP" altLang="en-US" sz="2000" dirty="0">
                <a:latin typeface="HG丸ｺﾞｼｯｸM-PRO" panose="020F0600000000000000" pitchFamily="50" charset="-128"/>
                <a:ea typeface="HG丸ｺﾞｼｯｸM-PRO" panose="020F0600000000000000" pitchFamily="50" charset="-128"/>
              </a:rPr>
              <a:t>件と今回の分析対象</a:t>
            </a:r>
            <a:r>
              <a:rPr lang="en-US" altLang="ja-JP" sz="2000" dirty="0">
                <a:latin typeface="HG丸ｺﾞｼｯｸM-PRO" panose="020F0600000000000000" pitchFamily="50" charset="-128"/>
                <a:ea typeface="HG丸ｺﾞｼｯｸM-PRO" panose="020F0600000000000000" pitchFamily="50" charset="-128"/>
              </a:rPr>
              <a:t>285</a:t>
            </a:r>
            <a:r>
              <a:rPr lang="ja-JP" altLang="en-US" sz="2000" dirty="0">
                <a:latin typeface="HG丸ｺﾞｼｯｸM-PRO" panose="020F0600000000000000" pitchFamily="50" charset="-128"/>
                <a:ea typeface="HG丸ｺﾞｼｯｸM-PRO" panose="020F0600000000000000" pitchFamily="50" charset="-128"/>
              </a:rPr>
              <a:t>件を比較したところ、いずれにおいても母体発熱や母体頻脈などの子宮内感染を示唆する主な所見を認めた事例は多くなかった。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また、分析対象</a:t>
            </a:r>
            <a:r>
              <a:rPr lang="en-US" altLang="ja-JP" sz="2000" dirty="0">
                <a:latin typeface="HG丸ｺﾞｼｯｸM-PRO" panose="020F0600000000000000" pitchFamily="50" charset="-128"/>
                <a:ea typeface="HG丸ｺﾞｼｯｸM-PRO" panose="020F0600000000000000" pitchFamily="50" charset="-128"/>
              </a:rPr>
              <a:t>285</a:t>
            </a:r>
            <a:r>
              <a:rPr lang="ja-JP" altLang="en-US" sz="2000" dirty="0">
                <a:latin typeface="HG丸ｺﾞｼｯｸM-PRO" panose="020F0600000000000000" pitchFamily="50" charset="-128"/>
                <a:ea typeface="HG丸ｺﾞｼｯｸM-PRO" panose="020F0600000000000000" pitchFamily="50" charset="-128"/>
              </a:rPr>
              <a:t>件のうち、臨床的絨毛膜羊膜炎の診断基準に該当した事例</a:t>
            </a:r>
            <a:r>
              <a:rPr lang="en-US" altLang="ja-JP" sz="2000" dirty="0">
                <a:latin typeface="HG丸ｺﾞｼｯｸM-PRO" panose="020F0600000000000000" pitchFamily="50" charset="-128"/>
                <a:ea typeface="HG丸ｺﾞｼｯｸM-PRO" panose="020F0600000000000000" pitchFamily="50" charset="-128"/>
              </a:rPr>
              <a:t>47</a:t>
            </a:r>
            <a:r>
              <a:rPr lang="ja-JP" altLang="en-US" sz="2000" dirty="0">
                <a:latin typeface="HG丸ｺﾞｼｯｸM-PRO" panose="020F0600000000000000" pitchFamily="50" charset="-128"/>
                <a:ea typeface="HG丸ｺﾞｼｯｸM-PRO" panose="020F0600000000000000" pitchFamily="50" charset="-128"/>
              </a:rPr>
              <a:t>件に対して、胎盤病理組織学検査が実施されたのは</a:t>
            </a:r>
            <a:r>
              <a:rPr lang="en-US" altLang="ja-JP" sz="2000" dirty="0">
                <a:latin typeface="HG丸ｺﾞｼｯｸM-PRO" panose="020F0600000000000000" pitchFamily="50" charset="-128"/>
                <a:ea typeface="HG丸ｺﾞｼｯｸM-PRO" panose="020F0600000000000000" pitchFamily="50" charset="-128"/>
              </a:rPr>
              <a:t>37</a:t>
            </a:r>
            <a:r>
              <a:rPr lang="ja-JP" altLang="en-US" sz="2000" dirty="0">
                <a:latin typeface="HG丸ｺﾞｼｯｸM-PRO" panose="020F0600000000000000" pitchFamily="50" charset="-128"/>
                <a:ea typeface="HG丸ｺﾞｼｯｸM-PRO" panose="020F0600000000000000" pitchFamily="50" charset="-128"/>
              </a:rPr>
              <a:t>件であり、この中で</a:t>
            </a:r>
            <a:r>
              <a:rPr lang="en-US" altLang="ja-JP" sz="2000" dirty="0">
                <a:latin typeface="HG丸ｺﾞｼｯｸM-PRO" panose="020F0600000000000000" pitchFamily="50" charset="-128"/>
                <a:ea typeface="HG丸ｺﾞｼｯｸM-PRO" panose="020F0600000000000000" pitchFamily="50" charset="-128"/>
              </a:rPr>
              <a:t>30</a:t>
            </a:r>
            <a:r>
              <a:rPr lang="ja-JP" altLang="en-US" sz="2000" dirty="0">
                <a:latin typeface="HG丸ｺﾞｼｯｸM-PRO" panose="020F0600000000000000" pitchFamily="50" charset="-128"/>
                <a:ea typeface="HG丸ｺﾞｼｯｸM-PRO" panose="020F0600000000000000" pitchFamily="50" charset="-128"/>
              </a:rPr>
              <a:t>件が胎盤病理組織学検査において絨毛膜羊膜炎または臍帯炎と診断されていた。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en-US" altLang="ja-JP" sz="2000" dirty="0" err="1">
                <a:latin typeface="HG丸ｺﾞｼｯｸM-PRO" panose="020F0600000000000000" pitchFamily="50" charset="-128"/>
                <a:ea typeface="HG丸ｺﾞｼｯｸM-PRO" panose="020F0600000000000000" pitchFamily="50" charset="-128"/>
              </a:rPr>
              <a:t>Lencki</a:t>
            </a:r>
            <a:r>
              <a:rPr lang="ja-JP" altLang="en-US" sz="2000" dirty="0">
                <a:latin typeface="HG丸ｺﾞｼｯｸM-PRO" panose="020F0600000000000000" pitchFamily="50" charset="-128"/>
                <a:ea typeface="HG丸ｺﾞｼｯｸM-PRO" panose="020F0600000000000000" pitchFamily="50" charset="-128"/>
              </a:rPr>
              <a:t>らによる臨床的絨毛膜羊膜炎の診断基準に該当した場合は、子宮内感染を発症している可能性を考慮する必要があると考えられる。</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10712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22646" y="261442"/>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61</a:t>
            </a:fld>
            <a:endParaRPr lang="en-US" altLang="ja-JP" dirty="0"/>
          </a:p>
        </p:txBody>
      </p:sp>
      <p:sp>
        <p:nvSpPr>
          <p:cNvPr id="44036" name="AutoShape 3"/>
          <p:cNvSpPr>
            <a:spLocks noChangeArrowheads="1"/>
          </p:cNvSpPr>
          <p:nvPr/>
        </p:nvSpPr>
        <p:spPr bwMode="auto">
          <a:xfrm>
            <a:off x="199679" y="1197545"/>
            <a:ext cx="9433048"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Aft>
                <a:spcPts val="1200"/>
              </a:spcAft>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子宮内感染のうち臍帯炎は、感染が胎児の臍帯局所で炎症性組織反応を示すレベルにまで進行した結果、胎児感染まで波及する可能性が高いと考えられる。臍帯炎を生じるような子宮内感染は早産や陣痛を誘発するだけではなく、新生児の重篤な合併症を引き起こす可能性があるため、子宮内感染を早期に発見し適切な管理を行うことは、周産期管理における重要な課題の一つであるとされている。</a:t>
            </a:r>
            <a:endParaRPr lang="en-US" altLang="ja-JP" sz="2200" dirty="0">
              <a:latin typeface="HG丸ｺﾞｼｯｸM-PRO" panose="020F0600000000000000" pitchFamily="50" charset="-128"/>
              <a:ea typeface="HG丸ｺﾞｼｯｸM-PRO" panose="020F0600000000000000" pitchFamily="50" charset="-128"/>
            </a:endParaRPr>
          </a:p>
          <a:p>
            <a:pPr eaLnBrk="1" hangingPunct="1">
              <a:lnSpc>
                <a:spcPct val="120000"/>
              </a:lnSpc>
              <a:spcAft>
                <a:spcPts val="600"/>
              </a:spcAft>
              <a:buFont typeface="HG丸ｺﾞｼｯｸM-PRO" panose="020F0600000000000000" pitchFamily="50" charset="-128"/>
              <a:buChar char="○"/>
            </a:pPr>
            <a:r>
              <a:rPr lang="ja-JP" altLang="en-US" sz="2200" dirty="0">
                <a:latin typeface="HG丸ｺﾞｼｯｸM-PRO" panose="020F0600000000000000" pitchFamily="50" charset="-128"/>
                <a:ea typeface="HG丸ｺﾞｼｯｸM-PRO" panose="020F0600000000000000" pitchFamily="50" charset="-128"/>
              </a:rPr>
              <a:t>分析対象</a:t>
            </a:r>
            <a:r>
              <a:rPr lang="en-US" altLang="ja-JP" sz="2200" dirty="0">
                <a:latin typeface="HG丸ｺﾞｼｯｸM-PRO" panose="020F0600000000000000" pitchFamily="50" charset="-128"/>
                <a:ea typeface="HG丸ｺﾞｼｯｸM-PRO" panose="020F0600000000000000" pitchFamily="50" charset="-128"/>
              </a:rPr>
              <a:t>285</a:t>
            </a:r>
            <a:r>
              <a:rPr lang="ja-JP" altLang="en-US" sz="2200" dirty="0">
                <a:latin typeface="HG丸ｺﾞｼｯｸM-PRO" panose="020F0600000000000000" pitchFamily="50" charset="-128"/>
                <a:ea typeface="HG丸ｺﾞｼｯｸM-PRO" panose="020F0600000000000000" pitchFamily="50" charset="-128"/>
              </a:rPr>
              <a:t>件のうち、胎盤病理組織学検査において絨毛膜羊膜炎または臍帯炎と診断された事例は</a:t>
            </a:r>
            <a:r>
              <a:rPr lang="en-US" altLang="ja-JP" sz="2200" dirty="0">
                <a:latin typeface="HG丸ｺﾞｼｯｸM-PRO" panose="020F0600000000000000" pitchFamily="50" charset="-128"/>
                <a:ea typeface="HG丸ｺﾞｼｯｸM-PRO" panose="020F0600000000000000" pitchFamily="50" charset="-128"/>
              </a:rPr>
              <a:t>228</a:t>
            </a:r>
            <a:r>
              <a:rPr lang="ja-JP" altLang="en-US" sz="2200" dirty="0">
                <a:latin typeface="HG丸ｺﾞｼｯｸM-PRO" panose="020F0600000000000000" pitchFamily="50" charset="-128"/>
                <a:ea typeface="HG丸ｺﾞｼｯｸM-PRO" panose="020F0600000000000000" pitchFamily="50" charset="-128"/>
              </a:rPr>
              <a:t>件であった。このうち、胎盤病理組織学検査において臍帯炎と診断された事例</a:t>
            </a:r>
            <a:r>
              <a:rPr lang="en-US" altLang="ja-JP" sz="2200" dirty="0">
                <a:latin typeface="HG丸ｺﾞｼｯｸM-PRO" panose="020F0600000000000000" pitchFamily="50" charset="-128"/>
                <a:ea typeface="HG丸ｺﾞｼｯｸM-PRO" panose="020F0600000000000000" pitchFamily="50" charset="-128"/>
              </a:rPr>
              <a:t>119</a:t>
            </a:r>
            <a:r>
              <a:rPr lang="ja-JP" altLang="en-US" sz="2200" dirty="0">
                <a:latin typeface="HG丸ｺﾞｼｯｸM-PRO" panose="020F0600000000000000" pitchFamily="50" charset="-128"/>
                <a:ea typeface="HG丸ｺﾞｼｯｸM-PRO" panose="020F0600000000000000" pitchFamily="50" charset="-128"/>
              </a:rPr>
              <a:t>件を分析対象とした。</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3191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23814" y="268936"/>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分析対象事例の概況①</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62</a:t>
            </a:fld>
            <a:endParaRPr lang="en-US" altLang="ja-JP" dirty="0"/>
          </a:p>
        </p:txBody>
      </p:sp>
      <p:sp>
        <p:nvSpPr>
          <p:cNvPr id="44036" name="AutoShape 3"/>
          <p:cNvSpPr>
            <a:spLocks noChangeArrowheads="1"/>
          </p:cNvSpPr>
          <p:nvPr/>
        </p:nvSpPr>
        <p:spPr bwMode="auto">
          <a:xfrm>
            <a:off x="345281" y="1197546"/>
            <a:ext cx="9071421"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胎盤病理組織学検査において臍帯炎と診断された事例</a:t>
            </a:r>
            <a:r>
              <a:rPr lang="en-US" altLang="ja-JP" sz="2000" dirty="0">
                <a:latin typeface="HG丸ｺﾞｼｯｸM-PRO" panose="020F0600000000000000" pitchFamily="50" charset="-128"/>
                <a:ea typeface="HG丸ｺﾞｼｯｸM-PRO" panose="020F0600000000000000" pitchFamily="50" charset="-128"/>
              </a:rPr>
              <a:t>119</a:t>
            </a:r>
            <a:r>
              <a:rPr lang="ja-JP" altLang="en-US" sz="2000" dirty="0">
                <a:latin typeface="HG丸ｺﾞｼｯｸM-PRO" panose="020F0600000000000000" pitchFamily="50" charset="-128"/>
                <a:ea typeface="HG丸ｺﾞｼｯｸM-PRO" panose="020F0600000000000000" pitchFamily="50" charset="-128"/>
              </a:rPr>
              <a:t>件について、妊産婦の状況、胎児の状況および新生児の状況を確認するため集計を行った。</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ア．臨床的絨毛膜羊膜炎の診断基準に関連する項目について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母体体温には特定の傾向はみられなかった。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臨床的絨毛膜羊膜炎の診断基準に該当する事例は</a:t>
            </a:r>
            <a:r>
              <a:rPr lang="en-US" altLang="ja-JP" sz="2000" dirty="0">
                <a:latin typeface="HG丸ｺﾞｼｯｸM-PRO" panose="020F0600000000000000" pitchFamily="50" charset="-128"/>
                <a:ea typeface="HG丸ｺﾞｼｯｸM-PRO" panose="020F0600000000000000" pitchFamily="50" charset="-128"/>
              </a:rPr>
              <a:t>23</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19.3</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465264" y="2953544"/>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―7</a:t>
            </a:r>
            <a:r>
              <a:rPr kumimoji="1" lang="ja-JP" altLang="en-US" sz="1600" dirty="0">
                <a:latin typeface="+mj-ea"/>
                <a:ea typeface="+mj-ea"/>
              </a:rPr>
              <a:t>　臨床的絨毛膜羊膜炎の診断基準に関連する項目</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2719958" y="5307225"/>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70</a:t>
            </a:r>
            <a:r>
              <a:rPr lang="ja-JP" altLang="en-US" sz="900" dirty="0">
                <a:latin typeface="+mj-ea"/>
                <a:ea typeface="+mj-ea"/>
              </a:rPr>
              <a:t>参照</a:t>
            </a:r>
          </a:p>
        </p:txBody>
      </p:sp>
      <p:pic>
        <p:nvPicPr>
          <p:cNvPr id="9" name="図 8">
            <a:extLst>
              <a:ext uri="{FF2B5EF4-FFF2-40B4-BE49-F238E27FC236}">
                <a16:creationId xmlns:a16="http://schemas.microsoft.com/office/drawing/2014/main" id="{792416D4-2179-49E1-B616-EC76DDB8FD3F}"/>
              </a:ext>
            </a:extLst>
          </p:cNvPr>
          <p:cNvPicPr>
            <a:picLocks noChangeAspect="1"/>
          </p:cNvPicPr>
          <p:nvPr/>
        </p:nvPicPr>
        <p:blipFill>
          <a:blip r:embed="rId3"/>
          <a:stretch>
            <a:fillRect/>
          </a:stretch>
        </p:blipFill>
        <p:spPr>
          <a:xfrm>
            <a:off x="685893" y="3253344"/>
            <a:ext cx="5334000" cy="2114550"/>
          </a:xfrm>
          <a:prstGeom prst="rect">
            <a:avLst/>
          </a:prstGeom>
          <a:solidFill>
            <a:schemeClr val="bg1"/>
          </a:solidFill>
        </p:spPr>
      </p:pic>
    </p:spTree>
    <p:extLst>
      <p:ext uri="{BB962C8B-B14F-4D97-AF65-F5344CB8AC3E}">
        <p14:creationId xmlns:p14="http://schemas.microsoft.com/office/powerpoint/2010/main" val="2607658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63</a:t>
            </a:fld>
            <a:endParaRPr lang="en-US" altLang="ja-JP" dirty="0"/>
          </a:p>
        </p:txBody>
      </p:sp>
      <p:sp>
        <p:nvSpPr>
          <p:cNvPr id="44036" name="AutoShape 3"/>
          <p:cNvSpPr>
            <a:spLocks noChangeArrowheads="1"/>
          </p:cNvSpPr>
          <p:nvPr/>
        </p:nvSpPr>
        <p:spPr bwMode="auto">
          <a:xfrm>
            <a:off x="345281" y="1197546"/>
            <a:ext cx="9071421"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イ．胎児心拍数陣痛図の判読所見について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胎児心拍数陣痛図の判読所見に異常があった事例は</a:t>
            </a:r>
            <a:r>
              <a:rPr lang="en-US" altLang="ja-JP" sz="2000" dirty="0">
                <a:latin typeface="HG丸ｺﾞｼｯｸM-PRO" panose="020F0600000000000000" pitchFamily="50" charset="-128"/>
                <a:ea typeface="HG丸ｺﾞｼｯｸM-PRO" panose="020F0600000000000000" pitchFamily="50" charset="-128"/>
              </a:rPr>
              <a:t>109</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91.6</a:t>
            </a:r>
            <a:r>
              <a:rPr lang="ja-JP" altLang="en-US" sz="2000" dirty="0">
                <a:latin typeface="HG丸ｺﾞｼｯｸM-PRO" panose="020F0600000000000000" pitchFamily="50" charset="-128"/>
                <a:ea typeface="HG丸ｺﾞｼｯｸM-PRO" panose="020F0600000000000000" pitchFamily="50" charset="-128"/>
              </a:rPr>
              <a:t>％）であり、このうち、基線細変動減少・消失が</a:t>
            </a:r>
            <a:r>
              <a:rPr lang="en-US" altLang="ja-JP" sz="2000" dirty="0">
                <a:latin typeface="HG丸ｺﾞｼｯｸM-PRO" panose="020F0600000000000000" pitchFamily="50" charset="-128"/>
                <a:ea typeface="HG丸ｺﾞｼｯｸM-PRO" panose="020F0600000000000000" pitchFamily="50" charset="-128"/>
              </a:rPr>
              <a:t>60</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50.4</a:t>
            </a:r>
            <a:r>
              <a:rPr lang="ja-JP" altLang="en-US" sz="2000" dirty="0">
                <a:latin typeface="HG丸ｺﾞｼｯｸM-PRO" panose="020F0600000000000000" pitchFamily="50" charset="-128"/>
                <a:ea typeface="HG丸ｺﾞｼｯｸM-PRO" panose="020F0600000000000000" pitchFamily="50" charset="-128"/>
              </a:rPr>
              <a:t>％）、変動一過性徐脈が</a:t>
            </a:r>
            <a:r>
              <a:rPr lang="en-US" altLang="ja-JP" sz="2000" dirty="0">
                <a:latin typeface="HG丸ｺﾞｼｯｸM-PRO" panose="020F0600000000000000" pitchFamily="50" charset="-128"/>
                <a:ea typeface="HG丸ｺﾞｼｯｸM-PRO" panose="020F0600000000000000" pitchFamily="50" charset="-128"/>
              </a:rPr>
              <a:t>57</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47.9</a:t>
            </a:r>
            <a:r>
              <a:rPr lang="ja-JP" altLang="en-US" sz="2000" dirty="0">
                <a:latin typeface="HG丸ｺﾞｼｯｸM-PRO" panose="020F0600000000000000" pitchFamily="50" charset="-128"/>
                <a:ea typeface="HG丸ｺﾞｼｯｸM-PRO" panose="020F0600000000000000" pitchFamily="50" charset="-128"/>
              </a:rPr>
              <a:t>％）、徐脈が</a:t>
            </a:r>
            <a:r>
              <a:rPr lang="en-US" altLang="ja-JP" sz="2000" dirty="0">
                <a:latin typeface="HG丸ｺﾞｼｯｸM-PRO" panose="020F0600000000000000" pitchFamily="50" charset="-128"/>
                <a:ea typeface="HG丸ｺﾞｼｯｸM-PRO" panose="020F0600000000000000" pitchFamily="50" charset="-128"/>
              </a:rPr>
              <a:t>25</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21.0</a:t>
            </a:r>
            <a:r>
              <a:rPr lang="ja-JP" altLang="en-US" sz="2000" dirty="0">
                <a:latin typeface="HG丸ｺﾞｼｯｸM-PRO" panose="020F0600000000000000" pitchFamily="50" charset="-128"/>
                <a:ea typeface="HG丸ｺﾞｼｯｸM-PRO" panose="020F0600000000000000" pitchFamily="50" charset="-128"/>
              </a:rPr>
              <a:t>％）、頻脈が</a:t>
            </a:r>
            <a:r>
              <a:rPr lang="en-US" altLang="ja-JP" sz="2000" dirty="0">
                <a:latin typeface="HG丸ｺﾞｼｯｸM-PRO" panose="020F0600000000000000" pitchFamily="50" charset="-128"/>
                <a:ea typeface="HG丸ｺﾞｼｯｸM-PRO" panose="020F0600000000000000" pitchFamily="50" charset="-128"/>
              </a:rPr>
              <a:t>40</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33.6</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667949" y="1845698"/>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―8</a:t>
            </a:r>
            <a:r>
              <a:rPr kumimoji="1" lang="ja-JP" altLang="en-US" sz="1600" dirty="0">
                <a:latin typeface="+mj-ea"/>
                <a:ea typeface="+mj-ea"/>
              </a:rPr>
              <a:t>　胎児心拍数陣痛図の判読所見</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4162386" y="4869954"/>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71</a:t>
            </a:r>
            <a:r>
              <a:rPr lang="ja-JP" altLang="en-US" sz="900" dirty="0">
                <a:latin typeface="+mj-ea"/>
                <a:ea typeface="+mj-ea"/>
              </a:rPr>
              <a:t>参照</a:t>
            </a:r>
          </a:p>
        </p:txBody>
      </p:sp>
      <p:pic>
        <p:nvPicPr>
          <p:cNvPr id="4" name="図 3">
            <a:extLst>
              <a:ext uri="{FF2B5EF4-FFF2-40B4-BE49-F238E27FC236}">
                <a16:creationId xmlns:a16="http://schemas.microsoft.com/office/drawing/2014/main" id="{092F6EAF-9949-410E-BEA0-279CD4B4D89A}"/>
              </a:ext>
            </a:extLst>
          </p:cNvPr>
          <p:cNvPicPr>
            <a:picLocks noChangeAspect="1"/>
          </p:cNvPicPr>
          <p:nvPr/>
        </p:nvPicPr>
        <p:blipFill>
          <a:blip r:embed="rId3"/>
          <a:stretch>
            <a:fillRect/>
          </a:stretch>
        </p:blipFill>
        <p:spPr>
          <a:xfrm>
            <a:off x="847750" y="2164794"/>
            <a:ext cx="6641105" cy="2705160"/>
          </a:xfrm>
          <a:prstGeom prst="rect">
            <a:avLst/>
          </a:prstGeom>
          <a:solidFill>
            <a:schemeClr val="bg1"/>
          </a:solidFill>
        </p:spPr>
      </p:pic>
      <p:sp>
        <p:nvSpPr>
          <p:cNvPr id="9" name="Rectangle 2">
            <a:extLst>
              <a:ext uri="{FF2B5EF4-FFF2-40B4-BE49-F238E27FC236}">
                <a16:creationId xmlns:a16="http://schemas.microsoft.com/office/drawing/2014/main" id="{549985D6-5BA2-4B9E-B3B4-740C652CAD5E}"/>
              </a:ext>
            </a:extLst>
          </p:cNvPr>
          <p:cNvSpPr>
            <a:spLocks noGrp="1" noChangeArrowheads="1"/>
          </p:cNvSpPr>
          <p:nvPr>
            <p:ph type="title"/>
          </p:nvPr>
        </p:nvSpPr>
        <p:spPr>
          <a:xfrm>
            <a:off x="1423814" y="268936"/>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分析対象事例の概況②</a:t>
            </a:r>
            <a:endParaRPr lang="ja-JP" altLang="en-US" sz="2000" dirty="0"/>
          </a:p>
        </p:txBody>
      </p:sp>
    </p:spTree>
    <p:extLst>
      <p:ext uri="{BB962C8B-B14F-4D97-AF65-F5344CB8AC3E}">
        <p14:creationId xmlns:p14="http://schemas.microsoft.com/office/powerpoint/2010/main" val="239785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64</a:t>
            </a:fld>
            <a:endParaRPr lang="en-US" altLang="ja-JP" dirty="0"/>
          </a:p>
        </p:txBody>
      </p:sp>
      <p:sp>
        <p:nvSpPr>
          <p:cNvPr id="44036" name="AutoShape 3"/>
          <p:cNvSpPr>
            <a:spLocks noChangeArrowheads="1"/>
          </p:cNvSpPr>
          <p:nvPr/>
        </p:nvSpPr>
        <p:spPr bwMode="auto">
          <a:xfrm>
            <a:off x="345281" y="1197546"/>
            <a:ext cx="9071421" cy="5544616"/>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ウ．臍帯動脈血ガス分析について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エ．生後</a:t>
            </a:r>
            <a:r>
              <a:rPr lang="en-US" altLang="ja-JP" sz="2200" u="sng" dirty="0">
                <a:latin typeface="HG丸ｺﾞｼｯｸM-PRO" panose="020F0600000000000000" pitchFamily="50" charset="-128"/>
                <a:ea typeface="HG丸ｺﾞｼｯｸM-PRO" panose="020F0600000000000000" pitchFamily="50" charset="-128"/>
              </a:rPr>
              <a:t>1</a:t>
            </a:r>
            <a:r>
              <a:rPr lang="ja-JP" altLang="en-US" sz="2200" u="sng" dirty="0">
                <a:latin typeface="HG丸ｺﾞｼｯｸM-PRO" panose="020F0600000000000000" pitchFamily="50" charset="-128"/>
                <a:ea typeface="HG丸ｺﾞｼｯｸM-PRO" panose="020F0600000000000000" pitchFamily="50" charset="-128"/>
              </a:rPr>
              <a:t>分および生後</a:t>
            </a:r>
            <a:r>
              <a:rPr lang="en-US" altLang="ja-JP" sz="2200" u="sng" dirty="0">
                <a:latin typeface="HG丸ｺﾞｼｯｸM-PRO" panose="020F0600000000000000" pitchFamily="50" charset="-128"/>
                <a:ea typeface="HG丸ｺﾞｼｯｸM-PRO" panose="020F0600000000000000" pitchFamily="50" charset="-128"/>
              </a:rPr>
              <a:t>5</a:t>
            </a:r>
            <a:r>
              <a:rPr lang="ja-JP" altLang="en-US" sz="2200" u="sng" dirty="0">
                <a:latin typeface="HG丸ｺﾞｼｯｸM-PRO" panose="020F0600000000000000" pitchFamily="50" charset="-128"/>
                <a:ea typeface="HG丸ｺﾞｼｯｸM-PRO" panose="020F0600000000000000" pitchFamily="50" charset="-128"/>
              </a:rPr>
              <a:t>分のアプガースコアについて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臍帯動脈血ガス分析の実施ありの事例は</a:t>
            </a:r>
            <a:r>
              <a:rPr lang="en-US" altLang="ja-JP" sz="2000" dirty="0">
                <a:latin typeface="HG丸ｺﾞｼｯｸM-PRO" panose="020F0600000000000000" pitchFamily="50" charset="-128"/>
                <a:ea typeface="HG丸ｺﾞｼｯｸM-PRO" panose="020F0600000000000000" pitchFamily="50" charset="-128"/>
              </a:rPr>
              <a:t>100</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84.0</a:t>
            </a:r>
            <a:r>
              <a:rPr lang="ja-JP" altLang="en-US" sz="2000" dirty="0">
                <a:latin typeface="HG丸ｺﾞｼｯｸM-PRO" panose="020F0600000000000000" pitchFamily="50" charset="-128"/>
                <a:ea typeface="HG丸ｺﾞｼｯｸM-PRO" panose="020F0600000000000000" pitchFamily="50" charset="-128"/>
              </a:rPr>
              <a:t>％）で、このうち、</a:t>
            </a:r>
            <a:r>
              <a:rPr lang="en-US" altLang="ja-JP" sz="2000" dirty="0">
                <a:latin typeface="HG丸ｺﾞｼｯｸM-PRO" panose="020F0600000000000000" pitchFamily="50" charset="-128"/>
                <a:ea typeface="HG丸ｺﾞｼｯｸM-PRO" panose="020F0600000000000000" pitchFamily="50" charset="-128"/>
              </a:rPr>
              <a:t>pH7.1</a:t>
            </a:r>
            <a:r>
              <a:rPr lang="ja-JP" altLang="en-US" sz="2000" dirty="0">
                <a:latin typeface="HG丸ｺﾞｼｯｸM-PRO" panose="020F0600000000000000" pitchFamily="50" charset="-128"/>
                <a:ea typeface="HG丸ｺﾞｼｯｸM-PRO" panose="020F0600000000000000" pitchFamily="50" charset="-128"/>
              </a:rPr>
              <a:t>未満は</a:t>
            </a:r>
            <a:r>
              <a:rPr lang="en-US" altLang="ja-JP" sz="2000" dirty="0">
                <a:latin typeface="HG丸ｺﾞｼｯｸM-PRO" panose="020F0600000000000000" pitchFamily="50" charset="-128"/>
                <a:ea typeface="HG丸ｺﾞｼｯｸM-PRO" panose="020F0600000000000000" pitchFamily="50" charset="-128"/>
              </a:rPr>
              <a:t>40</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33.6</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pH7.1</a:t>
            </a:r>
            <a:r>
              <a:rPr lang="ja-JP" altLang="en-US" sz="2000" dirty="0">
                <a:latin typeface="HG丸ｺﾞｼｯｸM-PRO" panose="020F0600000000000000" pitchFamily="50" charset="-128"/>
                <a:ea typeface="HG丸ｺﾞｼｯｸM-PRO" panose="020F0600000000000000" pitchFamily="50" charset="-128"/>
              </a:rPr>
              <a:t>以上は</a:t>
            </a:r>
            <a:r>
              <a:rPr lang="en-US" altLang="ja-JP" sz="2000" dirty="0">
                <a:latin typeface="HG丸ｺﾞｼｯｸM-PRO" panose="020F0600000000000000" pitchFamily="50" charset="-128"/>
                <a:ea typeface="HG丸ｺﾞｼｯｸM-PRO" panose="020F0600000000000000" pitchFamily="50" charset="-128"/>
              </a:rPr>
              <a:t>57</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47.9</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生後</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分のアプガースコアは、</a:t>
            </a:r>
            <a:r>
              <a:rPr lang="en-US" altLang="ja-JP" sz="2000" dirty="0">
                <a:latin typeface="HG丸ｺﾞｼｯｸM-PRO" panose="020F0600000000000000" pitchFamily="50" charset="-128"/>
                <a:ea typeface="HG丸ｺﾞｼｯｸM-PRO" panose="020F0600000000000000" pitchFamily="50" charset="-128"/>
              </a:rPr>
              <a:t>0</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点が</a:t>
            </a:r>
            <a:r>
              <a:rPr lang="en-US" altLang="ja-JP" sz="2000" dirty="0">
                <a:latin typeface="HG丸ｺﾞｼｯｸM-PRO" panose="020F0600000000000000" pitchFamily="50" charset="-128"/>
                <a:ea typeface="HG丸ｺﾞｼｯｸM-PRO" panose="020F0600000000000000" pitchFamily="50" charset="-128"/>
              </a:rPr>
              <a:t>90</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75.6</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7</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点が</a:t>
            </a:r>
            <a:r>
              <a:rPr lang="en-US" altLang="ja-JP" sz="2000" dirty="0">
                <a:latin typeface="HG丸ｺﾞｼｯｸM-PRO" panose="020F0600000000000000" pitchFamily="50" charset="-128"/>
                <a:ea typeface="HG丸ｺﾞｼｯｸM-PRO" panose="020F0600000000000000" pitchFamily="50" charset="-128"/>
              </a:rPr>
              <a:t>12</a:t>
            </a:r>
            <a:r>
              <a:rPr lang="ja-JP" altLang="en-US" sz="2000" dirty="0">
                <a:latin typeface="HG丸ｺﾞｼｯｸM-PRO" panose="020F0600000000000000" pitchFamily="50" charset="-128"/>
                <a:ea typeface="HG丸ｺﾞｼｯｸM-PRO" panose="020F0600000000000000" pitchFamily="50" charset="-128"/>
              </a:rPr>
              <a:t>件（</a:t>
            </a:r>
            <a:r>
              <a:rPr lang="en-US" altLang="ja-JP" sz="2000" dirty="0">
                <a:latin typeface="HG丸ｺﾞｼｯｸM-PRO" panose="020F0600000000000000" pitchFamily="50" charset="-128"/>
                <a:ea typeface="HG丸ｺﾞｼｯｸM-PRO" panose="020F0600000000000000" pitchFamily="50" charset="-128"/>
              </a:rPr>
              <a:t>10.1</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373743" y="2315767"/>
            <a:ext cx="3933452"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―9</a:t>
            </a:r>
            <a:r>
              <a:rPr kumimoji="1" lang="ja-JP" altLang="en-US" sz="1600" dirty="0">
                <a:latin typeface="+mj-ea"/>
                <a:ea typeface="+mj-ea"/>
              </a:rPr>
              <a:t>　臍帯動脈血ガス分析</a:t>
            </a:r>
            <a:r>
              <a:rPr lang="en-US" altLang="ja-JP" sz="1600" dirty="0">
                <a:latin typeface="+mj-ea"/>
                <a:ea typeface="+mj-ea"/>
              </a:rPr>
              <a:t>】</a:t>
            </a:r>
            <a:endParaRPr kumimoji="1" lang="ja-JP" altLang="en-US" sz="1600" dirty="0">
              <a:latin typeface="+mj-ea"/>
              <a:ea typeface="+mj-ea"/>
            </a:endParaRPr>
          </a:p>
        </p:txBody>
      </p:sp>
      <p:pic>
        <p:nvPicPr>
          <p:cNvPr id="9" name="図 8">
            <a:extLst>
              <a:ext uri="{FF2B5EF4-FFF2-40B4-BE49-F238E27FC236}">
                <a16:creationId xmlns:a16="http://schemas.microsoft.com/office/drawing/2014/main" id="{ACA1581A-0D48-41F5-8F78-BB5E124B0301}"/>
              </a:ext>
            </a:extLst>
          </p:cNvPr>
          <p:cNvPicPr>
            <a:picLocks noChangeAspect="1"/>
          </p:cNvPicPr>
          <p:nvPr/>
        </p:nvPicPr>
        <p:blipFill>
          <a:blip r:embed="rId3"/>
          <a:stretch>
            <a:fillRect/>
          </a:stretch>
        </p:blipFill>
        <p:spPr>
          <a:xfrm>
            <a:off x="631726" y="2739402"/>
            <a:ext cx="3240360" cy="1779542"/>
          </a:xfrm>
          <a:prstGeom prst="rect">
            <a:avLst/>
          </a:prstGeom>
          <a:solidFill>
            <a:schemeClr val="bg1"/>
          </a:solidFill>
        </p:spPr>
      </p:pic>
      <p:pic>
        <p:nvPicPr>
          <p:cNvPr id="13" name="図 12">
            <a:extLst>
              <a:ext uri="{FF2B5EF4-FFF2-40B4-BE49-F238E27FC236}">
                <a16:creationId xmlns:a16="http://schemas.microsoft.com/office/drawing/2014/main" id="{075D9EAE-0D6B-4FD4-909A-F62284ED987D}"/>
              </a:ext>
            </a:extLst>
          </p:cNvPr>
          <p:cNvPicPr>
            <a:picLocks noChangeAspect="1"/>
          </p:cNvPicPr>
          <p:nvPr/>
        </p:nvPicPr>
        <p:blipFill>
          <a:blip r:embed="rId4"/>
          <a:stretch>
            <a:fillRect/>
          </a:stretch>
        </p:blipFill>
        <p:spPr>
          <a:xfrm>
            <a:off x="4592166" y="2755697"/>
            <a:ext cx="3456384" cy="1976809"/>
          </a:xfrm>
          <a:prstGeom prst="rect">
            <a:avLst/>
          </a:prstGeom>
          <a:solidFill>
            <a:schemeClr val="bg1"/>
          </a:solidFill>
        </p:spPr>
      </p:pic>
      <p:sp>
        <p:nvSpPr>
          <p:cNvPr id="16" name="テキスト ボックス 15">
            <a:extLst>
              <a:ext uri="{FF2B5EF4-FFF2-40B4-BE49-F238E27FC236}">
                <a16:creationId xmlns:a16="http://schemas.microsoft.com/office/drawing/2014/main" id="{7593B033-B15D-4FFD-A5AF-F517A175339F}"/>
              </a:ext>
            </a:extLst>
          </p:cNvPr>
          <p:cNvSpPr txBox="1"/>
          <p:nvPr/>
        </p:nvSpPr>
        <p:spPr>
          <a:xfrm>
            <a:off x="4335656" y="2227210"/>
            <a:ext cx="5081045" cy="584775"/>
          </a:xfrm>
          <a:prstGeom prst="rect">
            <a:avLst/>
          </a:prstGeom>
          <a:noFill/>
        </p:spPr>
        <p:txBody>
          <a:bodyPr wrap="square" rtlCol="0">
            <a:spAutoFit/>
          </a:bodyPr>
          <a:lstStyle/>
          <a:p>
            <a:pPr marL="2689225" indent="-2689225"/>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―10</a:t>
            </a:r>
            <a:r>
              <a:rPr kumimoji="1" lang="ja-JP" altLang="en-US" sz="1600" dirty="0">
                <a:latin typeface="+mj-ea"/>
                <a:ea typeface="+mj-ea"/>
              </a:rPr>
              <a:t>　生後</a:t>
            </a:r>
            <a:r>
              <a:rPr kumimoji="1" lang="en-US" altLang="ja-JP" sz="1600" dirty="0">
                <a:latin typeface="+mj-ea"/>
                <a:ea typeface="+mj-ea"/>
              </a:rPr>
              <a:t>1</a:t>
            </a:r>
            <a:r>
              <a:rPr kumimoji="1" lang="ja-JP" altLang="en-US" sz="1600" dirty="0">
                <a:latin typeface="+mj-ea"/>
                <a:ea typeface="+mj-ea"/>
              </a:rPr>
              <a:t>分および生後</a:t>
            </a:r>
            <a:r>
              <a:rPr kumimoji="1" lang="en-US" altLang="ja-JP" sz="1600" dirty="0">
                <a:latin typeface="+mj-ea"/>
                <a:ea typeface="+mj-ea"/>
              </a:rPr>
              <a:t>5</a:t>
            </a:r>
            <a:r>
              <a:rPr kumimoji="1" lang="ja-JP" altLang="en-US" sz="1600" dirty="0">
                <a:latin typeface="+mj-ea"/>
                <a:ea typeface="+mj-ea"/>
              </a:rPr>
              <a:t>分の</a:t>
            </a:r>
            <a:endParaRPr kumimoji="1" lang="en-US" altLang="ja-JP" sz="1600" dirty="0">
              <a:latin typeface="+mj-ea"/>
              <a:ea typeface="+mj-ea"/>
            </a:endParaRPr>
          </a:p>
          <a:p>
            <a:pPr marL="180975" indent="3051175"/>
            <a:r>
              <a:rPr kumimoji="1" lang="ja-JP" altLang="en-US" sz="1600" dirty="0">
                <a:latin typeface="+mj-ea"/>
                <a:ea typeface="+mj-ea"/>
              </a:rPr>
              <a:t>アプガースコア</a:t>
            </a:r>
            <a:r>
              <a:rPr lang="en-US" altLang="ja-JP" sz="1600" dirty="0">
                <a:latin typeface="+mj-ea"/>
                <a:ea typeface="+mj-ea"/>
              </a:rPr>
              <a:t>】</a:t>
            </a:r>
            <a:endParaRPr kumimoji="1" lang="ja-JP" altLang="en-US" sz="1600" dirty="0">
              <a:latin typeface="+mj-ea"/>
              <a:ea typeface="+mj-ea"/>
            </a:endParaRPr>
          </a:p>
        </p:txBody>
      </p:sp>
      <p:sp>
        <p:nvSpPr>
          <p:cNvPr id="10" name="Rectangle 2">
            <a:extLst>
              <a:ext uri="{FF2B5EF4-FFF2-40B4-BE49-F238E27FC236}">
                <a16:creationId xmlns:a16="http://schemas.microsoft.com/office/drawing/2014/main" id="{E5F15A9E-7C26-432C-948E-4C6BE269FBA1}"/>
              </a:ext>
            </a:extLst>
          </p:cNvPr>
          <p:cNvSpPr>
            <a:spLocks noGrp="1" noChangeArrowheads="1"/>
          </p:cNvSpPr>
          <p:nvPr>
            <p:ph type="title"/>
          </p:nvPr>
        </p:nvSpPr>
        <p:spPr>
          <a:xfrm>
            <a:off x="1423814" y="268936"/>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分析対象事例の概況③</a:t>
            </a:r>
            <a:endParaRPr lang="ja-JP" altLang="en-US" sz="2000" dirty="0"/>
          </a:p>
        </p:txBody>
      </p:sp>
    </p:spTree>
    <p:extLst>
      <p:ext uri="{BB962C8B-B14F-4D97-AF65-F5344CB8AC3E}">
        <p14:creationId xmlns:p14="http://schemas.microsoft.com/office/powerpoint/2010/main" val="2949614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23814" y="268936"/>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分析結果①</a:t>
            </a:r>
            <a:endParaRPr lang="ja-JP" altLang="en-US" sz="2000"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65</a:t>
            </a:fld>
            <a:endParaRPr lang="en-US" altLang="ja-JP" dirty="0"/>
          </a:p>
        </p:txBody>
      </p:sp>
      <p:sp>
        <p:nvSpPr>
          <p:cNvPr id="44036" name="AutoShape 3"/>
          <p:cNvSpPr>
            <a:spLocks noChangeArrowheads="1"/>
          </p:cNvSpPr>
          <p:nvPr/>
        </p:nvSpPr>
        <p:spPr bwMode="auto">
          <a:xfrm>
            <a:off x="345281" y="1197546"/>
            <a:ext cx="9071421"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分析対象事例の概況より、子宮内感染を生じた場合、臍帯動脈血ガス分析値</a:t>
            </a:r>
            <a:r>
              <a:rPr lang="en-US" altLang="ja-JP" sz="2000" dirty="0">
                <a:latin typeface="HG丸ｺﾞｼｯｸM-PRO" panose="020F0600000000000000" pitchFamily="50" charset="-128"/>
                <a:ea typeface="HG丸ｺﾞｼｯｸM-PRO" panose="020F0600000000000000" pitchFamily="50" charset="-128"/>
              </a:rPr>
              <a:t>pH</a:t>
            </a:r>
            <a:r>
              <a:rPr lang="ja-JP" altLang="en-US" sz="2000" dirty="0">
                <a:latin typeface="HG丸ｺﾞｼｯｸM-PRO" panose="020F0600000000000000" pitchFamily="50" charset="-128"/>
                <a:ea typeface="HG丸ｺﾞｼｯｸM-PRO" panose="020F0600000000000000" pitchFamily="50" charset="-128"/>
              </a:rPr>
              <a:t>は良好であるにもかかわらず、生後</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分のアプガースコアは低い事例があることが示された。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そこで、胎盤病理組織学検査において臍帯炎と診断された事例</a:t>
            </a:r>
            <a:r>
              <a:rPr lang="en-US" altLang="ja-JP" sz="2000" dirty="0">
                <a:latin typeface="HG丸ｺﾞｼｯｸM-PRO" panose="020F0600000000000000" pitchFamily="50" charset="-128"/>
                <a:ea typeface="HG丸ｺﾞｼｯｸM-PRO" panose="020F0600000000000000" pitchFamily="50" charset="-128"/>
              </a:rPr>
              <a:t>119</a:t>
            </a:r>
            <a:r>
              <a:rPr lang="ja-JP" altLang="en-US" sz="2000" dirty="0">
                <a:latin typeface="HG丸ｺﾞｼｯｸM-PRO" panose="020F0600000000000000" pitchFamily="50" charset="-128"/>
                <a:ea typeface="HG丸ｺﾞｼｯｸM-PRO" panose="020F0600000000000000" pitchFamily="50" charset="-128"/>
              </a:rPr>
              <a:t>件のうち、原因分析報告書に臍帯動脈血ガス分析値</a:t>
            </a:r>
            <a:r>
              <a:rPr lang="en-US" altLang="ja-JP" sz="2000" dirty="0">
                <a:latin typeface="HG丸ｺﾞｼｯｸM-PRO" panose="020F0600000000000000" pitchFamily="50" charset="-128"/>
                <a:ea typeface="HG丸ｺﾞｼｯｸM-PRO" panose="020F0600000000000000" pitchFamily="50" charset="-128"/>
              </a:rPr>
              <a:t>pH</a:t>
            </a:r>
            <a:r>
              <a:rPr lang="ja-JP" altLang="en-US" sz="2000" dirty="0">
                <a:latin typeface="HG丸ｺﾞｼｯｸM-PRO" panose="020F0600000000000000" pitchFamily="50" charset="-128"/>
                <a:ea typeface="HG丸ｺﾞｼｯｸM-PRO" panose="020F0600000000000000" pitchFamily="50" charset="-128"/>
              </a:rPr>
              <a:t>が記載されていた事例</a:t>
            </a:r>
            <a:r>
              <a:rPr lang="en-US" altLang="ja-JP" sz="2000" dirty="0">
                <a:latin typeface="HG丸ｺﾞｼｯｸM-PRO" panose="020F0600000000000000" pitchFamily="50" charset="-128"/>
                <a:ea typeface="HG丸ｺﾞｼｯｸM-PRO" panose="020F0600000000000000" pitchFamily="50" charset="-128"/>
              </a:rPr>
              <a:t>97</a:t>
            </a:r>
            <a:r>
              <a:rPr lang="ja-JP" altLang="en-US" sz="2000" dirty="0">
                <a:latin typeface="HG丸ｺﾞｼｯｸM-PRO" panose="020F0600000000000000" pitchFamily="50" charset="-128"/>
                <a:ea typeface="HG丸ｺﾞｼｯｸM-PRO" panose="020F0600000000000000" pitchFamily="50" charset="-128"/>
              </a:rPr>
              <a:t>件について、臍帯動脈血ガス分析値</a:t>
            </a:r>
            <a:r>
              <a:rPr lang="en-US" altLang="ja-JP" sz="2000" dirty="0">
                <a:latin typeface="HG丸ｺﾞｼｯｸM-PRO" panose="020F0600000000000000" pitchFamily="50" charset="-128"/>
                <a:ea typeface="HG丸ｺﾞｼｯｸM-PRO" panose="020F0600000000000000" pitchFamily="50" charset="-128"/>
              </a:rPr>
              <a:t>pH</a:t>
            </a:r>
            <a:r>
              <a:rPr lang="ja-JP" altLang="en-US" sz="2000" dirty="0">
                <a:latin typeface="HG丸ｺﾞｼｯｸM-PRO" panose="020F0600000000000000" pitchFamily="50" charset="-128"/>
                <a:ea typeface="HG丸ｺﾞｼｯｸM-PRO" panose="020F0600000000000000" pitchFamily="50" charset="-128"/>
              </a:rPr>
              <a:t>と生後</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分のアプガースコアの分布を確認し（図</a:t>
            </a:r>
            <a:r>
              <a:rPr lang="en-US" altLang="ja-JP" sz="2000" dirty="0">
                <a:latin typeface="HG丸ｺﾞｼｯｸM-PRO" panose="020F0600000000000000" pitchFamily="50" charset="-128"/>
                <a:ea typeface="HG丸ｺﾞｼｯｸM-PRO" panose="020F0600000000000000" pitchFamily="50" charset="-128"/>
              </a:rPr>
              <a:t>3―Ⅴ―4</a:t>
            </a:r>
            <a:r>
              <a:rPr lang="ja-JP" altLang="en-US" sz="2000" dirty="0">
                <a:latin typeface="HG丸ｺﾞｼｯｸM-PRO" panose="020F0600000000000000" pitchFamily="50" charset="-128"/>
                <a:ea typeface="HG丸ｺﾞｼｯｸM-PRO" panose="020F0600000000000000" pitchFamily="50" charset="-128"/>
              </a:rPr>
              <a:t>）、群間比較を行った。</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56873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66</a:t>
            </a:fld>
            <a:endParaRPr lang="en-US" altLang="ja-JP" dirty="0"/>
          </a:p>
        </p:txBody>
      </p:sp>
      <p:sp>
        <p:nvSpPr>
          <p:cNvPr id="44036" name="AutoShape 3"/>
          <p:cNvSpPr>
            <a:spLocks noChangeArrowheads="1"/>
          </p:cNvSpPr>
          <p:nvPr/>
        </p:nvSpPr>
        <p:spPr bwMode="auto">
          <a:xfrm>
            <a:off x="345281" y="1125538"/>
            <a:ext cx="9071421" cy="5616624"/>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E6E7D1E5-9594-4B5F-B600-610D41F6FD70}"/>
              </a:ext>
            </a:extLst>
          </p:cNvPr>
          <p:cNvSpPr txBox="1"/>
          <p:nvPr/>
        </p:nvSpPr>
        <p:spPr>
          <a:xfrm>
            <a:off x="600174" y="1208565"/>
            <a:ext cx="8816528" cy="338554"/>
          </a:xfrm>
          <a:prstGeom prst="rect">
            <a:avLst/>
          </a:prstGeom>
          <a:noFill/>
        </p:spPr>
        <p:txBody>
          <a:bodyPr wrap="square" rtlCol="0">
            <a:spAutoFit/>
          </a:bodyPr>
          <a:lstStyle/>
          <a:p>
            <a:r>
              <a:rPr kumimoji="1" lang="en-US" altLang="ja-JP" sz="1600" dirty="0">
                <a:latin typeface="+mj-ea"/>
                <a:ea typeface="+mj-ea"/>
              </a:rPr>
              <a:t>【</a:t>
            </a:r>
            <a:r>
              <a:rPr lang="ja-JP" altLang="en-US" sz="1600" dirty="0">
                <a:latin typeface="+mj-ea"/>
                <a:ea typeface="+mj-ea"/>
              </a:rPr>
              <a:t>図</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―4</a:t>
            </a:r>
            <a:r>
              <a:rPr kumimoji="1" lang="ja-JP" altLang="en-US" sz="1600" dirty="0">
                <a:latin typeface="+mj-ea"/>
                <a:ea typeface="+mj-ea"/>
              </a:rPr>
              <a:t>　臍帯動脈血ガス分析値</a:t>
            </a:r>
            <a:r>
              <a:rPr kumimoji="1" lang="en-US" altLang="ja-JP" sz="1600" dirty="0">
                <a:latin typeface="+mj-ea"/>
                <a:ea typeface="+mj-ea"/>
              </a:rPr>
              <a:t>pH</a:t>
            </a:r>
            <a:r>
              <a:rPr kumimoji="1" lang="ja-JP" altLang="en-US" sz="1600" dirty="0">
                <a:latin typeface="+mj-ea"/>
                <a:ea typeface="+mj-ea"/>
              </a:rPr>
              <a:t>および生後１分のアプガースコアの分布</a:t>
            </a:r>
            <a:r>
              <a:rPr lang="en-US" altLang="ja-JP" sz="1600" dirty="0">
                <a:latin typeface="+mj-ea"/>
                <a:ea typeface="+mj-ea"/>
              </a:rPr>
              <a:t>】</a:t>
            </a:r>
            <a:endParaRPr kumimoji="1" lang="ja-JP" altLang="en-US" sz="1600" dirty="0">
              <a:latin typeface="+mj-ea"/>
              <a:ea typeface="+mj-ea"/>
            </a:endParaRPr>
          </a:p>
        </p:txBody>
      </p:sp>
      <p:pic>
        <p:nvPicPr>
          <p:cNvPr id="7" name="図 6" descr="カレンダー&#10;&#10;自動的に生成された説明">
            <a:extLst>
              <a:ext uri="{FF2B5EF4-FFF2-40B4-BE49-F238E27FC236}">
                <a16:creationId xmlns:a16="http://schemas.microsoft.com/office/drawing/2014/main" id="{C10A37B5-110A-4FFA-BCFE-8F3E206ED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64" t="5911" r="8425" b="31105"/>
          <a:stretch/>
        </p:blipFill>
        <p:spPr>
          <a:xfrm>
            <a:off x="1331578" y="1560959"/>
            <a:ext cx="5924884" cy="3831051"/>
          </a:xfrm>
          <a:prstGeom prst="rect">
            <a:avLst/>
          </a:prstGeom>
        </p:spPr>
      </p:pic>
      <p:grpSp>
        <p:nvGrpSpPr>
          <p:cNvPr id="10" name="グループ化 9">
            <a:extLst>
              <a:ext uri="{FF2B5EF4-FFF2-40B4-BE49-F238E27FC236}">
                <a16:creationId xmlns:a16="http://schemas.microsoft.com/office/drawing/2014/main" id="{3E9D2A9D-C24F-4FF3-B067-62D984087215}"/>
              </a:ext>
            </a:extLst>
          </p:cNvPr>
          <p:cNvGrpSpPr/>
          <p:nvPr/>
        </p:nvGrpSpPr>
        <p:grpSpPr>
          <a:xfrm>
            <a:off x="723962" y="5514337"/>
            <a:ext cx="8568952" cy="1077218"/>
            <a:chOff x="703734" y="5085978"/>
            <a:chExt cx="8568952" cy="1077218"/>
          </a:xfrm>
        </p:grpSpPr>
        <p:sp>
          <p:nvSpPr>
            <p:cNvPr id="8" name="テキスト ボックス 7">
              <a:extLst>
                <a:ext uri="{FF2B5EF4-FFF2-40B4-BE49-F238E27FC236}">
                  <a16:creationId xmlns:a16="http://schemas.microsoft.com/office/drawing/2014/main" id="{9F95F24A-9D70-4C67-83FC-608BC4350265}"/>
                </a:ext>
              </a:extLst>
            </p:cNvPr>
            <p:cNvSpPr txBox="1"/>
            <p:nvPr/>
          </p:nvSpPr>
          <p:spPr>
            <a:xfrm>
              <a:off x="703734" y="5085978"/>
              <a:ext cx="8568952" cy="1077218"/>
            </a:xfrm>
            <a:prstGeom prst="rect">
              <a:avLst/>
            </a:prstGeom>
            <a:noFill/>
          </p:spPr>
          <p:txBody>
            <a:bodyPr wrap="square" rtlCol="0">
              <a:spAutoFit/>
            </a:bodyPr>
            <a:lstStyle/>
            <a:p>
              <a:r>
                <a:rPr kumimoji="1" lang="ja-JP" altLang="en-US" sz="1600" dirty="0"/>
                <a:t>　　　臍帯動脈血ガス分析値</a:t>
              </a:r>
              <a:r>
                <a:rPr kumimoji="1" lang="en-US" altLang="ja-JP" sz="1600" dirty="0"/>
                <a:t>pH</a:t>
              </a:r>
              <a:r>
                <a:rPr kumimoji="1" lang="en-US" altLang="ja-JP" sz="1600" dirty="0">
                  <a:solidFill>
                    <a:srgbClr val="FF0000"/>
                  </a:solidFill>
                </a:rPr>
                <a:t>7.1</a:t>
              </a:r>
              <a:r>
                <a:rPr kumimoji="1" lang="ja-JP" altLang="en-US" sz="1600" dirty="0"/>
                <a:t>以上かつ生後</a:t>
              </a:r>
              <a:r>
                <a:rPr kumimoji="1" lang="en-US" altLang="ja-JP" sz="1600" dirty="0"/>
                <a:t>1</a:t>
              </a:r>
              <a:r>
                <a:rPr kumimoji="1" lang="ja-JP" altLang="en-US" sz="1600" dirty="0"/>
                <a:t>分未満のアプガースコア</a:t>
              </a:r>
              <a:r>
                <a:rPr kumimoji="1" lang="en-US" altLang="ja-JP" sz="1600" dirty="0">
                  <a:solidFill>
                    <a:srgbClr val="FF0000"/>
                  </a:solidFill>
                </a:rPr>
                <a:t>4</a:t>
              </a:r>
              <a:r>
                <a:rPr kumimoji="1" lang="ja-JP" altLang="en-US" sz="1600" dirty="0">
                  <a:solidFill>
                    <a:srgbClr val="FF0000"/>
                  </a:solidFill>
                </a:rPr>
                <a:t>点</a:t>
              </a:r>
              <a:r>
                <a:rPr kumimoji="1" lang="ja-JP" altLang="en-US" sz="1600" dirty="0"/>
                <a:t>以上（</a:t>
              </a:r>
              <a:r>
                <a:rPr kumimoji="1" lang="en-US" altLang="ja-JP" sz="1600" dirty="0"/>
                <a:t>25</a:t>
              </a:r>
              <a:r>
                <a:rPr kumimoji="1" lang="ja-JP" altLang="en-US" sz="1600" dirty="0"/>
                <a:t>件）</a:t>
              </a:r>
              <a:endParaRPr kumimoji="1" lang="en-US" altLang="ja-JP" sz="1600" dirty="0"/>
            </a:p>
            <a:p>
              <a:r>
                <a:rPr lang="ja-JP" altLang="en-US" sz="1600" dirty="0"/>
                <a:t>　　　</a:t>
              </a:r>
              <a:r>
                <a:rPr kumimoji="1" lang="ja-JP" altLang="en-US" sz="1600" dirty="0"/>
                <a:t>臍帯動脈血ガス分析値</a:t>
              </a:r>
              <a:r>
                <a:rPr kumimoji="1" lang="en-US" altLang="ja-JP" sz="1600" dirty="0"/>
                <a:t>pH</a:t>
              </a:r>
              <a:r>
                <a:rPr kumimoji="1" lang="en-US" altLang="ja-JP" sz="1600" dirty="0">
                  <a:solidFill>
                    <a:srgbClr val="FF0000"/>
                  </a:solidFill>
                </a:rPr>
                <a:t>7.1</a:t>
              </a:r>
              <a:r>
                <a:rPr kumimoji="1" lang="ja-JP" altLang="en-US" sz="1600" dirty="0"/>
                <a:t>以上かつ生後</a:t>
              </a:r>
              <a:r>
                <a:rPr kumimoji="1" lang="en-US" altLang="ja-JP" sz="1600" dirty="0"/>
                <a:t>1</a:t>
              </a:r>
              <a:r>
                <a:rPr kumimoji="1" lang="ja-JP" altLang="en-US" sz="1600" dirty="0"/>
                <a:t>分未満のアプガースコア</a:t>
              </a:r>
              <a:r>
                <a:rPr lang="en-US" altLang="ja-JP" sz="1600" dirty="0">
                  <a:solidFill>
                    <a:srgbClr val="FF0000"/>
                  </a:solidFill>
                </a:rPr>
                <a:t>3</a:t>
              </a:r>
              <a:r>
                <a:rPr kumimoji="1" lang="ja-JP" altLang="en-US" sz="1600" dirty="0">
                  <a:solidFill>
                    <a:srgbClr val="FF0000"/>
                  </a:solidFill>
                </a:rPr>
                <a:t>点</a:t>
              </a:r>
              <a:r>
                <a:rPr kumimoji="1" lang="ja-JP" altLang="en-US" sz="1600" dirty="0"/>
                <a:t>以下（</a:t>
              </a:r>
              <a:r>
                <a:rPr kumimoji="1" lang="en-US" altLang="ja-JP" sz="1600" dirty="0"/>
                <a:t>32</a:t>
              </a:r>
              <a:r>
                <a:rPr kumimoji="1" lang="ja-JP" altLang="en-US" sz="1600" dirty="0"/>
                <a:t>件）</a:t>
              </a:r>
              <a:endParaRPr kumimoji="1" lang="en-US" altLang="ja-JP" sz="1600" dirty="0"/>
            </a:p>
            <a:p>
              <a:r>
                <a:rPr lang="ja-JP" altLang="en-US" sz="1600" dirty="0"/>
                <a:t>　　　</a:t>
              </a:r>
              <a:r>
                <a:rPr kumimoji="1" lang="ja-JP" altLang="en-US" sz="1600" dirty="0"/>
                <a:t>臍帯動脈血ガス分析値</a:t>
              </a:r>
              <a:r>
                <a:rPr kumimoji="1" lang="en-US" altLang="ja-JP" sz="1600" dirty="0"/>
                <a:t>pH</a:t>
              </a:r>
              <a:r>
                <a:rPr kumimoji="1" lang="en-US" altLang="ja-JP" sz="1600" dirty="0">
                  <a:solidFill>
                    <a:srgbClr val="FF0000"/>
                  </a:solidFill>
                </a:rPr>
                <a:t>7.1</a:t>
              </a:r>
              <a:r>
                <a:rPr kumimoji="1" lang="ja-JP" altLang="en-US" sz="1600" dirty="0"/>
                <a:t>未満かつ生後</a:t>
              </a:r>
              <a:r>
                <a:rPr kumimoji="1" lang="en-US" altLang="ja-JP" sz="1600" dirty="0"/>
                <a:t>1</a:t>
              </a:r>
              <a:r>
                <a:rPr kumimoji="1" lang="ja-JP" altLang="en-US" sz="1600" dirty="0"/>
                <a:t>分未満のアプガースコア</a:t>
              </a:r>
              <a:r>
                <a:rPr lang="en-US" altLang="ja-JP" sz="1600" dirty="0">
                  <a:solidFill>
                    <a:srgbClr val="FF0000"/>
                  </a:solidFill>
                </a:rPr>
                <a:t>3</a:t>
              </a:r>
              <a:r>
                <a:rPr kumimoji="1" lang="ja-JP" altLang="en-US" sz="1600" dirty="0">
                  <a:solidFill>
                    <a:srgbClr val="FF0000"/>
                  </a:solidFill>
                </a:rPr>
                <a:t>点</a:t>
              </a:r>
              <a:r>
                <a:rPr kumimoji="1" lang="ja-JP" altLang="en-US" sz="1600" dirty="0"/>
                <a:t>以下（</a:t>
              </a:r>
              <a:r>
                <a:rPr kumimoji="1" lang="en-US" altLang="ja-JP" sz="1600" dirty="0"/>
                <a:t>28</a:t>
              </a:r>
              <a:r>
                <a:rPr kumimoji="1" lang="ja-JP" altLang="en-US" sz="1600" dirty="0"/>
                <a:t>件）</a:t>
              </a:r>
              <a:endParaRPr kumimoji="1" lang="en-US" altLang="ja-JP" sz="1600" dirty="0"/>
            </a:p>
            <a:p>
              <a:r>
                <a:rPr lang="ja-JP" altLang="en-US" sz="1600" dirty="0"/>
                <a:t>　　　</a:t>
              </a:r>
              <a:r>
                <a:rPr kumimoji="1" lang="ja-JP" altLang="en-US" sz="1600" dirty="0"/>
                <a:t>臍帯動脈血ガス分析値</a:t>
              </a:r>
              <a:r>
                <a:rPr kumimoji="1" lang="en-US" altLang="ja-JP" sz="1600" dirty="0"/>
                <a:t>pH</a:t>
              </a:r>
              <a:r>
                <a:rPr kumimoji="1" lang="en-US" altLang="ja-JP" sz="1600" dirty="0">
                  <a:solidFill>
                    <a:srgbClr val="FF0000"/>
                  </a:solidFill>
                </a:rPr>
                <a:t>7.1</a:t>
              </a:r>
              <a:r>
                <a:rPr kumimoji="1" lang="ja-JP" altLang="en-US" sz="1600" dirty="0"/>
                <a:t>未満かつ生後</a:t>
              </a:r>
              <a:r>
                <a:rPr kumimoji="1" lang="en-US" altLang="ja-JP" sz="1600" dirty="0"/>
                <a:t>1</a:t>
              </a:r>
              <a:r>
                <a:rPr kumimoji="1" lang="ja-JP" altLang="en-US" sz="1600" dirty="0"/>
                <a:t>分未満のアプガースコア</a:t>
              </a:r>
              <a:r>
                <a:rPr kumimoji="1" lang="en-US" altLang="ja-JP" sz="1600" dirty="0">
                  <a:solidFill>
                    <a:srgbClr val="FF0000"/>
                  </a:solidFill>
                </a:rPr>
                <a:t>4</a:t>
              </a:r>
              <a:r>
                <a:rPr kumimoji="1" lang="ja-JP" altLang="en-US" sz="1600" dirty="0">
                  <a:solidFill>
                    <a:srgbClr val="FF0000"/>
                  </a:solidFill>
                </a:rPr>
                <a:t>点</a:t>
              </a:r>
              <a:r>
                <a:rPr kumimoji="1" lang="ja-JP" altLang="en-US" sz="1600" dirty="0"/>
                <a:t>以上（</a:t>
              </a:r>
              <a:r>
                <a:rPr kumimoji="1" lang="en-US" altLang="ja-JP" sz="1600" dirty="0"/>
                <a:t>2</a:t>
              </a:r>
              <a:r>
                <a:rPr kumimoji="1" lang="ja-JP" altLang="en-US" sz="1600" dirty="0"/>
                <a:t>件）</a:t>
              </a:r>
            </a:p>
          </p:txBody>
        </p:sp>
        <p:sp>
          <p:nvSpPr>
            <p:cNvPr id="9" name="四角形: 角を丸くする 8">
              <a:extLst>
                <a:ext uri="{FF2B5EF4-FFF2-40B4-BE49-F238E27FC236}">
                  <a16:creationId xmlns:a16="http://schemas.microsoft.com/office/drawing/2014/main" id="{D17CE4D8-0348-4C13-922E-0568265464A0}"/>
                </a:ext>
              </a:extLst>
            </p:cNvPr>
            <p:cNvSpPr/>
            <p:nvPr/>
          </p:nvSpPr>
          <p:spPr bwMode="auto">
            <a:xfrm>
              <a:off x="708253" y="5162204"/>
              <a:ext cx="607616" cy="179341"/>
            </a:xfrm>
            <a:prstGeom prst="roundRect">
              <a:avLst/>
            </a:prstGeom>
            <a:solidFill>
              <a:srgbClr val="FFBDCB"/>
            </a:solidFill>
            <a:ln w="9525" cap="flat" cmpd="sng" algn="ctr">
              <a:solidFill>
                <a:srgbClr val="FFBDCB"/>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rgbClr val="F8027D"/>
                  </a:solidFill>
                  <a:effectLst/>
                  <a:latin typeface="HG丸ｺﾞｼｯｸM-PRO" panose="020F0600000000000000" pitchFamily="50" charset="-128"/>
                </a:rPr>
                <a:t>1</a:t>
              </a:r>
              <a:r>
                <a:rPr kumimoji="1" lang="ja-JP" altLang="en-US" sz="1200" b="1" i="0" u="none" strike="noStrike" cap="none" normalizeH="0" baseline="0" dirty="0">
                  <a:ln>
                    <a:noFill/>
                  </a:ln>
                  <a:solidFill>
                    <a:srgbClr val="F8027D"/>
                  </a:solidFill>
                  <a:effectLst/>
                  <a:latin typeface="HG丸ｺﾞｼｯｸM-PRO" panose="020F0600000000000000" pitchFamily="50" charset="-128"/>
                </a:rPr>
                <a:t>群</a:t>
              </a:r>
            </a:p>
          </p:txBody>
        </p:sp>
        <p:sp>
          <p:nvSpPr>
            <p:cNvPr id="12" name="四角形: 角を丸くする 11">
              <a:extLst>
                <a:ext uri="{FF2B5EF4-FFF2-40B4-BE49-F238E27FC236}">
                  <a16:creationId xmlns:a16="http://schemas.microsoft.com/office/drawing/2014/main" id="{3F555598-B552-4AA3-8EA7-02088D74B47F}"/>
                </a:ext>
              </a:extLst>
            </p:cNvPr>
            <p:cNvSpPr/>
            <p:nvPr/>
          </p:nvSpPr>
          <p:spPr bwMode="auto">
            <a:xfrm>
              <a:off x="703734" y="5420879"/>
              <a:ext cx="607616" cy="178949"/>
            </a:xfrm>
            <a:prstGeom prst="roundRect">
              <a:avLst/>
            </a:prstGeom>
            <a:solidFill>
              <a:srgbClr val="FFEE8B"/>
            </a:solidFill>
            <a:ln w="9525" cap="flat" cmpd="sng" algn="ctr">
              <a:solidFill>
                <a:srgbClr val="FFEE8B"/>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rgbClr val="F25C00"/>
                  </a:solidFill>
                  <a:effectLst/>
                  <a:latin typeface="HG丸ｺﾞｼｯｸM-PRO" panose="020F0600000000000000" pitchFamily="50" charset="-128"/>
                </a:rPr>
                <a:t>2</a:t>
              </a:r>
              <a:r>
                <a:rPr kumimoji="1" lang="ja-JP" altLang="en-US" sz="1200" b="1" i="0" u="none" strike="noStrike" cap="none" normalizeH="0" baseline="0" dirty="0">
                  <a:ln>
                    <a:noFill/>
                  </a:ln>
                  <a:solidFill>
                    <a:srgbClr val="F25C00"/>
                  </a:solidFill>
                  <a:effectLst/>
                  <a:latin typeface="HG丸ｺﾞｼｯｸM-PRO" panose="020F0600000000000000" pitchFamily="50" charset="-128"/>
                </a:rPr>
                <a:t>群</a:t>
              </a:r>
            </a:p>
          </p:txBody>
        </p:sp>
        <p:sp>
          <p:nvSpPr>
            <p:cNvPr id="13" name="四角形: 角を丸くする 12">
              <a:extLst>
                <a:ext uri="{FF2B5EF4-FFF2-40B4-BE49-F238E27FC236}">
                  <a16:creationId xmlns:a16="http://schemas.microsoft.com/office/drawing/2014/main" id="{E90693A9-1C1F-4FC1-850A-17B6FEC69ED6}"/>
                </a:ext>
              </a:extLst>
            </p:cNvPr>
            <p:cNvSpPr/>
            <p:nvPr/>
          </p:nvSpPr>
          <p:spPr bwMode="auto">
            <a:xfrm>
              <a:off x="703734" y="5676446"/>
              <a:ext cx="607616" cy="178949"/>
            </a:xfrm>
            <a:prstGeom prst="roundRect">
              <a:avLst/>
            </a:prstGeom>
            <a:solidFill>
              <a:srgbClr val="85CEFF"/>
            </a:solidFill>
            <a:ln w="9525" cap="flat" cmpd="sng" algn="ctr">
              <a:solidFill>
                <a:srgbClr val="85CEFF"/>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b="1" dirty="0">
                  <a:solidFill>
                    <a:srgbClr val="0070C0"/>
                  </a:solidFill>
                  <a:latin typeface="HG丸ｺﾞｼｯｸM-PRO" panose="020F0600000000000000" pitchFamily="50" charset="-128"/>
                </a:rPr>
                <a:t>3</a:t>
              </a:r>
              <a:r>
                <a:rPr kumimoji="1" lang="ja-JP" altLang="en-US" sz="1200" b="1" i="0" u="none" strike="noStrike" cap="none" normalizeH="0" baseline="0" dirty="0">
                  <a:ln>
                    <a:noFill/>
                  </a:ln>
                  <a:solidFill>
                    <a:srgbClr val="0070C0"/>
                  </a:solidFill>
                  <a:effectLst/>
                  <a:latin typeface="HG丸ｺﾞｼｯｸM-PRO" panose="020F0600000000000000" pitchFamily="50" charset="-128"/>
                </a:rPr>
                <a:t>群</a:t>
              </a:r>
            </a:p>
          </p:txBody>
        </p:sp>
        <p:sp>
          <p:nvSpPr>
            <p:cNvPr id="14" name="四角形: 角を丸くする 13">
              <a:extLst>
                <a:ext uri="{FF2B5EF4-FFF2-40B4-BE49-F238E27FC236}">
                  <a16:creationId xmlns:a16="http://schemas.microsoft.com/office/drawing/2014/main" id="{6CE209CA-C6B3-4834-BB6C-5945DCFFCD20}"/>
                </a:ext>
              </a:extLst>
            </p:cNvPr>
            <p:cNvSpPr/>
            <p:nvPr/>
          </p:nvSpPr>
          <p:spPr bwMode="auto">
            <a:xfrm>
              <a:off x="703734" y="5929802"/>
              <a:ext cx="607616" cy="178949"/>
            </a:xfrm>
            <a:prstGeom prst="roundRect">
              <a:avLst/>
            </a:prstGeom>
            <a:solidFill>
              <a:srgbClr val="CFCBC9"/>
            </a:solidFill>
            <a:ln w="9525" cap="flat" cmpd="sng" algn="ctr">
              <a:solidFill>
                <a:srgbClr val="CFCBC9"/>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rgbClr val="716965"/>
                  </a:solidFill>
                  <a:effectLst/>
                  <a:latin typeface="HG丸ｺﾞｼｯｸM-PRO" panose="020F0600000000000000" pitchFamily="50" charset="-128"/>
                </a:rPr>
                <a:t>4</a:t>
              </a:r>
              <a:r>
                <a:rPr kumimoji="1" lang="ja-JP" altLang="en-US" sz="1200" b="1" i="0" u="none" strike="noStrike" cap="none" normalizeH="0" baseline="0" dirty="0">
                  <a:ln>
                    <a:noFill/>
                  </a:ln>
                  <a:solidFill>
                    <a:srgbClr val="716965"/>
                  </a:solidFill>
                  <a:effectLst/>
                  <a:latin typeface="HG丸ｺﾞｼｯｸM-PRO" panose="020F0600000000000000" pitchFamily="50" charset="-128"/>
                </a:rPr>
                <a:t>群</a:t>
              </a:r>
            </a:p>
          </p:txBody>
        </p:sp>
      </p:grpSp>
      <p:sp>
        <p:nvSpPr>
          <p:cNvPr id="11" name="テキスト ボックス 10">
            <a:extLst>
              <a:ext uri="{FF2B5EF4-FFF2-40B4-BE49-F238E27FC236}">
                <a16:creationId xmlns:a16="http://schemas.microsoft.com/office/drawing/2014/main" id="{580C482F-A2A4-4AF2-9F48-06C461D29BB7}"/>
              </a:ext>
            </a:extLst>
          </p:cNvPr>
          <p:cNvSpPr txBox="1"/>
          <p:nvPr/>
        </p:nvSpPr>
        <p:spPr>
          <a:xfrm>
            <a:off x="7229321" y="1568724"/>
            <a:ext cx="936104" cy="246221"/>
          </a:xfrm>
          <a:prstGeom prst="rect">
            <a:avLst/>
          </a:prstGeom>
          <a:noFill/>
        </p:spPr>
        <p:txBody>
          <a:bodyPr wrap="square" rtlCol="0">
            <a:spAutoFit/>
          </a:bodyPr>
          <a:lstStyle/>
          <a:p>
            <a:r>
              <a:rPr kumimoji="1" lang="ja-JP" altLang="en-US" sz="1000" dirty="0"/>
              <a:t>対象数＝</a:t>
            </a:r>
            <a:r>
              <a:rPr kumimoji="1" lang="en-US" altLang="ja-JP" sz="1000" dirty="0"/>
              <a:t>97</a:t>
            </a:r>
            <a:endParaRPr kumimoji="1" lang="ja-JP" altLang="en-US" sz="1000" dirty="0"/>
          </a:p>
        </p:txBody>
      </p:sp>
      <p:sp>
        <p:nvSpPr>
          <p:cNvPr id="15" name="Rectangle 2">
            <a:extLst>
              <a:ext uri="{FF2B5EF4-FFF2-40B4-BE49-F238E27FC236}">
                <a16:creationId xmlns:a16="http://schemas.microsoft.com/office/drawing/2014/main" id="{251F82CB-452F-4EC3-80F5-E8FD31BF4C77}"/>
              </a:ext>
            </a:extLst>
          </p:cNvPr>
          <p:cNvSpPr>
            <a:spLocks noGrp="1" noChangeArrowheads="1"/>
          </p:cNvSpPr>
          <p:nvPr>
            <p:ph type="title"/>
          </p:nvPr>
        </p:nvSpPr>
        <p:spPr>
          <a:xfrm>
            <a:off x="1423814" y="268936"/>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分析結果②</a:t>
            </a:r>
            <a:endParaRPr lang="ja-JP" altLang="en-US" sz="2000" dirty="0"/>
          </a:p>
        </p:txBody>
      </p:sp>
    </p:spTree>
    <p:extLst>
      <p:ext uri="{BB962C8B-B14F-4D97-AF65-F5344CB8AC3E}">
        <p14:creationId xmlns:p14="http://schemas.microsoft.com/office/powerpoint/2010/main" val="2758397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67</a:t>
            </a:fld>
            <a:endParaRPr lang="en-US" altLang="ja-JP" dirty="0"/>
          </a:p>
        </p:txBody>
      </p:sp>
      <p:sp>
        <p:nvSpPr>
          <p:cNvPr id="44036" name="AutoShape 3"/>
          <p:cNvSpPr>
            <a:spLocks noChangeArrowheads="1"/>
          </p:cNvSpPr>
          <p:nvPr/>
        </p:nvSpPr>
        <p:spPr bwMode="auto">
          <a:xfrm>
            <a:off x="345281" y="1142799"/>
            <a:ext cx="9071421" cy="5599363"/>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群から</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群について、妊産婦の状況および胎児の状況について集計を行い、群間比較を行った。</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ア．臨床的絨毛膜羊膜炎の診断基準に関連する項目について</a:t>
            </a:r>
            <a:endParaRPr lang="en-US" altLang="ja-JP" sz="2200" u="sng"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14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臨床的絨毛膜羊膜炎の診断基準に該当した事例は、</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16.0</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15.6</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15.8</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487711" y="2539667"/>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―11</a:t>
            </a:r>
            <a:r>
              <a:rPr kumimoji="1" lang="ja-JP" altLang="en-US" sz="1600" dirty="0">
                <a:latin typeface="+mj-ea"/>
                <a:ea typeface="+mj-ea"/>
              </a:rPr>
              <a:t>　臨床的絨毛膜羊膜炎の診断基準に関連する項目</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4592166" y="5508116"/>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74</a:t>
            </a:r>
            <a:r>
              <a:rPr lang="ja-JP" altLang="en-US" sz="900" dirty="0">
                <a:latin typeface="+mj-ea"/>
                <a:ea typeface="+mj-ea"/>
              </a:rPr>
              <a:t>参照</a:t>
            </a:r>
          </a:p>
        </p:txBody>
      </p:sp>
      <p:pic>
        <p:nvPicPr>
          <p:cNvPr id="4" name="図 3">
            <a:extLst>
              <a:ext uri="{FF2B5EF4-FFF2-40B4-BE49-F238E27FC236}">
                <a16:creationId xmlns:a16="http://schemas.microsoft.com/office/drawing/2014/main" id="{6E250B89-09EC-4F69-B57D-57773E799FE6}"/>
              </a:ext>
            </a:extLst>
          </p:cNvPr>
          <p:cNvPicPr>
            <a:picLocks noChangeAspect="1"/>
          </p:cNvPicPr>
          <p:nvPr/>
        </p:nvPicPr>
        <p:blipFill>
          <a:blip r:embed="rId3"/>
          <a:stretch>
            <a:fillRect/>
          </a:stretch>
        </p:blipFill>
        <p:spPr>
          <a:xfrm>
            <a:off x="631726" y="2878220"/>
            <a:ext cx="7272808" cy="2636155"/>
          </a:xfrm>
          <a:prstGeom prst="rect">
            <a:avLst/>
          </a:prstGeom>
          <a:solidFill>
            <a:schemeClr val="bg1"/>
          </a:solidFill>
        </p:spPr>
      </p:pic>
      <p:sp>
        <p:nvSpPr>
          <p:cNvPr id="9" name="Rectangle 2">
            <a:extLst>
              <a:ext uri="{FF2B5EF4-FFF2-40B4-BE49-F238E27FC236}">
                <a16:creationId xmlns:a16="http://schemas.microsoft.com/office/drawing/2014/main" id="{B0690F85-9084-4805-B2AA-364A10FC0800}"/>
              </a:ext>
            </a:extLst>
          </p:cNvPr>
          <p:cNvSpPr>
            <a:spLocks noGrp="1" noChangeArrowheads="1"/>
          </p:cNvSpPr>
          <p:nvPr>
            <p:ph type="title"/>
          </p:nvPr>
        </p:nvSpPr>
        <p:spPr>
          <a:xfrm>
            <a:off x="1423814" y="268936"/>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分析結果③</a:t>
            </a:r>
            <a:endParaRPr lang="ja-JP" altLang="en-US" sz="2000" dirty="0"/>
          </a:p>
        </p:txBody>
      </p:sp>
    </p:spTree>
    <p:extLst>
      <p:ext uri="{BB962C8B-B14F-4D97-AF65-F5344CB8AC3E}">
        <p14:creationId xmlns:p14="http://schemas.microsoft.com/office/powerpoint/2010/main" val="1360809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68</a:t>
            </a:fld>
            <a:endParaRPr lang="en-US" altLang="ja-JP" dirty="0"/>
          </a:p>
        </p:txBody>
      </p:sp>
      <p:sp>
        <p:nvSpPr>
          <p:cNvPr id="44036" name="AutoShape 3"/>
          <p:cNvSpPr>
            <a:spLocks noChangeArrowheads="1"/>
          </p:cNvSpPr>
          <p:nvPr/>
        </p:nvSpPr>
        <p:spPr bwMode="auto">
          <a:xfrm>
            <a:off x="345281" y="1142799"/>
            <a:ext cx="9071421" cy="5599363"/>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0000"/>
              </a:lnSpc>
              <a:buNone/>
            </a:pPr>
            <a:r>
              <a:rPr lang="ja-JP" altLang="en-US" sz="2200" u="sng" dirty="0">
                <a:latin typeface="HG丸ｺﾞｼｯｸM-PRO" panose="020F0600000000000000" pitchFamily="50" charset="-128"/>
                <a:ea typeface="HG丸ｺﾞｼｯｸM-PRO" panose="020F0600000000000000" pitchFamily="50" charset="-128"/>
              </a:rPr>
              <a:t>イ．胎児心拍数陣痛図の判読所見について</a:t>
            </a: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2000" dirty="0">
              <a:latin typeface="HG丸ｺﾞｼｯｸM-PRO" panose="020F0600000000000000" pitchFamily="50" charset="-128"/>
              <a:ea typeface="HG丸ｺﾞｼｯｸM-PRO" panose="020F0600000000000000" pitchFamily="50" charset="-128"/>
            </a:endParaRPr>
          </a:p>
          <a:p>
            <a:pPr marL="0" indent="0" eaLnBrk="1" hangingPunct="1">
              <a:lnSpc>
                <a:spcPct val="120000"/>
              </a:lnSpc>
              <a:buNone/>
            </a:pPr>
            <a:endParaRPr lang="en-US" altLang="ja-JP" sz="14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基線細変動減少・消失を認めた事例は、</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24.0</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50.0</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60.5</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徐脈を認めた事例は、</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8.0</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15.6</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群が</a:t>
            </a:r>
            <a:r>
              <a:rPr lang="en-US" altLang="ja-JP" sz="2000" dirty="0">
                <a:latin typeface="HG丸ｺﾞｼｯｸM-PRO" panose="020F0600000000000000" pitchFamily="50" charset="-128"/>
                <a:ea typeface="HG丸ｺﾞｼｯｸM-PRO" panose="020F0600000000000000" pitchFamily="50" charset="-128"/>
              </a:rPr>
              <a:t>31.6</a:t>
            </a:r>
            <a:r>
              <a:rPr lang="ja-JP" altLang="en-US" sz="2000" dirty="0">
                <a:latin typeface="HG丸ｺﾞｼｯｸM-PRO" panose="020F0600000000000000" pitchFamily="50" charset="-128"/>
                <a:ea typeface="HG丸ｺﾞｼｯｸM-PRO" panose="020F0600000000000000" pitchFamily="50" charset="-128"/>
              </a:rPr>
              <a:t>％であった。</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471424" y="1821803"/>
            <a:ext cx="8816528"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表</a:t>
            </a:r>
            <a:r>
              <a:rPr kumimoji="1" lang="en-US" altLang="ja-JP" sz="1600" dirty="0">
                <a:latin typeface="+mj-ea"/>
                <a:ea typeface="+mj-ea"/>
              </a:rPr>
              <a:t>3</a:t>
            </a:r>
            <a:r>
              <a:rPr kumimoji="1" lang="ja-JP" altLang="en-US" sz="1600" dirty="0">
                <a:latin typeface="+mj-ea"/>
                <a:ea typeface="+mj-ea"/>
              </a:rPr>
              <a:t>－</a:t>
            </a:r>
            <a:r>
              <a:rPr lang="en-US" altLang="ja-JP" sz="1600" dirty="0">
                <a:latin typeface="+mj-ea"/>
                <a:ea typeface="+mj-ea"/>
              </a:rPr>
              <a:t>Ⅴ</a:t>
            </a:r>
            <a:r>
              <a:rPr kumimoji="1" lang="en-US" altLang="ja-JP" sz="1600" dirty="0">
                <a:latin typeface="+mj-ea"/>
                <a:ea typeface="+mj-ea"/>
              </a:rPr>
              <a:t>―12</a:t>
            </a:r>
            <a:r>
              <a:rPr kumimoji="1" lang="ja-JP" altLang="en-US" sz="1600" dirty="0">
                <a:latin typeface="+mj-ea"/>
                <a:ea typeface="+mj-ea"/>
              </a:rPr>
              <a:t>　臨床的絨毛膜羊膜炎の診断基準に関連する項目</a:t>
            </a:r>
            <a:r>
              <a:rPr lang="en-US" altLang="ja-JP" sz="1600" dirty="0">
                <a:latin typeface="+mj-ea"/>
                <a:ea typeface="+mj-ea"/>
              </a:rPr>
              <a:t>】</a:t>
            </a:r>
            <a:endParaRPr kumimoji="1" lang="ja-JP" altLang="en-US" sz="1600" dirty="0">
              <a:latin typeface="+mj-ea"/>
              <a:ea typeface="+mj-ea"/>
            </a:endParaRPr>
          </a:p>
        </p:txBody>
      </p:sp>
      <p:sp>
        <p:nvSpPr>
          <p:cNvPr id="8" name="Rectangle 57">
            <a:extLst>
              <a:ext uri="{FF2B5EF4-FFF2-40B4-BE49-F238E27FC236}">
                <a16:creationId xmlns:a16="http://schemas.microsoft.com/office/drawing/2014/main" id="{1468101D-BFE0-4C8F-8C65-59590F24DBE4}"/>
              </a:ext>
            </a:extLst>
          </p:cNvPr>
          <p:cNvSpPr>
            <a:spLocks noChangeArrowheads="1"/>
          </p:cNvSpPr>
          <p:nvPr/>
        </p:nvSpPr>
        <p:spPr bwMode="auto">
          <a:xfrm>
            <a:off x="4304134" y="4723668"/>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dirty="0">
                <a:latin typeface="+mj-ea"/>
                <a:ea typeface="+mj-ea"/>
              </a:rPr>
              <a:t>※</a:t>
            </a: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75</a:t>
            </a:r>
            <a:r>
              <a:rPr lang="ja-JP" altLang="en-US" sz="900" dirty="0">
                <a:latin typeface="+mj-ea"/>
                <a:ea typeface="+mj-ea"/>
              </a:rPr>
              <a:t>参照</a:t>
            </a:r>
          </a:p>
        </p:txBody>
      </p:sp>
      <p:pic>
        <p:nvPicPr>
          <p:cNvPr id="5" name="図 4">
            <a:extLst>
              <a:ext uri="{FF2B5EF4-FFF2-40B4-BE49-F238E27FC236}">
                <a16:creationId xmlns:a16="http://schemas.microsoft.com/office/drawing/2014/main" id="{DB6C25DF-BC0A-43FE-9E66-654C8D22023C}"/>
              </a:ext>
            </a:extLst>
          </p:cNvPr>
          <p:cNvPicPr>
            <a:picLocks noChangeAspect="1"/>
          </p:cNvPicPr>
          <p:nvPr/>
        </p:nvPicPr>
        <p:blipFill>
          <a:blip r:embed="rId3"/>
          <a:stretch>
            <a:fillRect/>
          </a:stretch>
        </p:blipFill>
        <p:spPr>
          <a:xfrm>
            <a:off x="631726" y="2156068"/>
            <a:ext cx="6922640" cy="2595990"/>
          </a:xfrm>
          <a:prstGeom prst="rect">
            <a:avLst/>
          </a:prstGeom>
          <a:solidFill>
            <a:schemeClr val="bg1"/>
          </a:solidFill>
        </p:spPr>
      </p:pic>
      <p:sp>
        <p:nvSpPr>
          <p:cNvPr id="9" name="Rectangle 2">
            <a:extLst>
              <a:ext uri="{FF2B5EF4-FFF2-40B4-BE49-F238E27FC236}">
                <a16:creationId xmlns:a16="http://schemas.microsoft.com/office/drawing/2014/main" id="{780387A1-34D8-4250-B913-D21FE4E4B7BF}"/>
              </a:ext>
            </a:extLst>
          </p:cNvPr>
          <p:cNvSpPr>
            <a:spLocks noGrp="1" noChangeArrowheads="1"/>
          </p:cNvSpPr>
          <p:nvPr>
            <p:ph type="title"/>
          </p:nvPr>
        </p:nvSpPr>
        <p:spPr>
          <a:xfrm>
            <a:off x="1423814" y="268936"/>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分析結果④</a:t>
            </a:r>
            <a:endParaRPr lang="ja-JP" altLang="en-US" sz="2000" dirty="0"/>
          </a:p>
        </p:txBody>
      </p:sp>
    </p:spTree>
    <p:extLst>
      <p:ext uri="{BB962C8B-B14F-4D97-AF65-F5344CB8AC3E}">
        <p14:creationId xmlns:p14="http://schemas.microsoft.com/office/powerpoint/2010/main" val="59963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36B454-679B-4552-A369-A2061EB4B41A}"/>
              </a:ext>
            </a:extLst>
          </p:cNvPr>
          <p:cNvSpPr>
            <a:spLocks noGrp="1"/>
          </p:cNvSpPr>
          <p:nvPr>
            <p:ph type="sldNum" sz="quarter" idx="12"/>
          </p:nvPr>
        </p:nvSpPr>
        <p:spPr/>
        <p:txBody>
          <a:bodyPr/>
          <a:lstStyle/>
          <a:p>
            <a:pPr>
              <a:defRPr/>
            </a:pPr>
            <a:fld id="{79880AA3-151B-4366-92A4-EF0E210BCF61}" type="slidenum">
              <a:rPr lang="ja-JP" altLang="en-US" smtClean="0"/>
              <a:pPr>
                <a:defRPr/>
              </a:pPr>
              <a:t>6</a:t>
            </a:fld>
            <a:endParaRPr lang="en-US" altLang="ja-JP" dirty="0"/>
          </a:p>
        </p:txBody>
      </p:sp>
      <p:sp>
        <p:nvSpPr>
          <p:cNvPr id="3" name="Rectangle 2">
            <a:extLst>
              <a:ext uri="{FF2B5EF4-FFF2-40B4-BE49-F238E27FC236}">
                <a16:creationId xmlns:a16="http://schemas.microsoft.com/office/drawing/2014/main" id="{C7F3F139-9841-420A-9AAC-B5E10E0CB182}"/>
              </a:ext>
            </a:extLst>
          </p:cNvPr>
          <p:cNvSpPr txBox="1">
            <a:spLocks noChangeArrowheads="1"/>
          </p:cNvSpPr>
          <p:nvPr/>
        </p:nvSpPr>
        <p:spPr>
          <a:xfrm>
            <a:off x="1234481" y="333450"/>
            <a:ext cx="7488832"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産科医療補償制度の</a:t>
            </a:r>
            <a:r>
              <a:rPr lang="ja-JP" altLang="en-US" dirty="0">
                <a:solidFill>
                  <a:schemeClr val="tx1"/>
                </a:solidFill>
              </a:rPr>
              <a:t>補償対象者</a:t>
            </a:r>
          </a:p>
        </p:txBody>
      </p:sp>
      <p:sp>
        <p:nvSpPr>
          <p:cNvPr id="4" name="テキスト ボックス 3">
            <a:extLst>
              <a:ext uri="{FF2B5EF4-FFF2-40B4-BE49-F238E27FC236}">
                <a16:creationId xmlns:a16="http://schemas.microsoft.com/office/drawing/2014/main" id="{25C1F0A6-1966-4673-B970-E84F5D579AD6}"/>
              </a:ext>
            </a:extLst>
          </p:cNvPr>
          <p:cNvSpPr txBox="1"/>
          <p:nvPr/>
        </p:nvSpPr>
        <p:spPr>
          <a:xfrm>
            <a:off x="451705" y="1125187"/>
            <a:ext cx="9001001" cy="369332"/>
          </a:xfrm>
          <a:prstGeom prst="rect">
            <a:avLst/>
          </a:prstGeom>
          <a:noFill/>
        </p:spPr>
        <p:txBody>
          <a:bodyPr wrap="square" rtlCol="0">
            <a:spAutoFit/>
          </a:bodyPr>
          <a:lstStyle/>
          <a:p>
            <a:r>
              <a:rPr kumimoji="1" lang="en-US" altLang="ja-JP" dirty="0">
                <a:latin typeface="+mj-lt"/>
              </a:rPr>
              <a:t>2009</a:t>
            </a:r>
            <a:r>
              <a:rPr kumimoji="1" lang="ja-JP" altLang="en-US" dirty="0">
                <a:latin typeface="+mj-lt"/>
              </a:rPr>
              <a:t>年</a:t>
            </a:r>
            <a:r>
              <a:rPr kumimoji="1" lang="en-US" altLang="ja-JP" dirty="0">
                <a:latin typeface="+mj-lt"/>
              </a:rPr>
              <a:t>1</a:t>
            </a:r>
            <a:r>
              <a:rPr kumimoji="1" lang="ja-JP" altLang="en-US" dirty="0">
                <a:latin typeface="+mj-lt"/>
              </a:rPr>
              <a:t>月</a:t>
            </a:r>
            <a:r>
              <a:rPr kumimoji="1" lang="en-US" altLang="ja-JP" dirty="0">
                <a:latin typeface="+mj-lt"/>
              </a:rPr>
              <a:t>1</a:t>
            </a:r>
            <a:r>
              <a:rPr kumimoji="1" lang="ja-JP" altLang="en-US" dirty="0">
                <a:latin typeface="+mj-lt"/>
              </a:rPr>
              <a:t>日以降に出生した児で、次の基準を全て満たす場合、補償対象となる。</a:t>
            </a:r>
          </a:p>
        </p:txBody>
      </p:sp>
      <p:graphicFrame>
        <p:nvGraphicFramePr>
          <p:cNvPr id="6" name="表 6">
            <a:extLst>
              <a:ext uri="{FF2B5EF4-FFF2-40B4-BE49-F238E27FC236}">
                <a16:creationId xmlns:a16="http://schemas.microsoft.com/office/drawing/2014/main" id="{653954A2-8EF3-4DC8-A67F-C475DEDD6D5E}"/>
              </a:ext>
            </a:extLst>
          </p:cNvPr>
          <p:cNvGraphicFramePr>
            <a:graphicFrameLocks noGrp="1"/>
          </p:cNvGraphicFramePr>
          <p:nvPr>
            <p:extLst>
              <p:ext uri="{D42A27DB-BD31-4B8C-83A1-F6EECF244321}">
                <p14:modId xmlns:p14="http://schemas.microsoft.com/office/powerpoint/2010/main" val="1468144580"/>
              </p:ext>
            </p:extLst>
          </p:nvPr>
        </p:nvGraphicFramePr>
        <p:xfrm>
          <a:off x="487710" y="1571463"/>
          <a:ext cx="8640960" cy="1619867"/>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7">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2009</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2014</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2,000g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33</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graphicFrame>
        <p:nvGraphicFramePr>
          <p:cNvPr id="8" name="表 6">
            <a:extLst>
              <a:ext uri="{FF2B5EF4-FFF2-40B4-BE49-F238E27FC236}">
                <a16:creationId xmlns:a16="http://schemas.microsoft.com/office/drawing/2014/main" id="{578F1CB1-F14A-4B13-A2C2-63C5E344D670}"/>
              </a:ext>
            </a:extLst>
          </p:cNvPr>
          <p:cNvGraphicFramePr>
            <a:graphicFrameLocks noGrp="1"/>
          </p:cNvGraphicFramePr>
          <p:nvPr>
            <p:extLst>
              <p:ext uri="{D42A27DB-BD31-4B8C-83A1-F6EECF244321}">
                <p14:modId xmlns:p14="http://schemas.microsoft.com/office/powerpoint/2010/main" val="2153928523"/>
              </p:ext>
            </p:extLst>
          </p:nvPr>
        </p:nvGraphicFramePr>
        <p:xfrm>
          <a:off x="487710" y="4923274"/>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2022</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月</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日以降</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extLst>
                  <a:ext uri="{0D108BD9-81ED-4DB2-BD59-A6C34878D82A}">
                    <a16:rowId xmlns:a16="http://schemas.microsoft.com/office/drawing/2014/main" val="4146326973"/>
                  </a:ext>
                </a:extLst>
              </a:tr>
            </a:tbl>
          </a:graphicData>
        </a:graphic>
      </p:graphicFrame>
      <p:sp>
        <p:nvSpPr>
          <p:cNvPr id="10" name="正方形/長方形 9">
            <a:extLst>
              <a:ext uri="{FF2B5EF4-FFF2-40B4-BE49-F238E27FC236}">
                <a16:creationId xmlns:a16="http://schemas.microsoft.com/office/drawing/2014/main" id="{C16D4690-9BF2-41DC-9DB5-3C20427EE714}"/>
              </a:ext>
            </a:extLst>
          </p:cNvPr>
          <p:cNvSpPr/>
          <p:nvPr/>
        </p:nvSpPr>
        <p:spPr>
          <a:xfrm>
            <a:off x="3728070" y="6543142"/>
            <a:ext cx="5519689" cy="261610"/>
          </a:xfrm>
          <a:prstGeom prst="rect">
            <a:avLst/>
          </a:prstGeom>
        </p:spPr>
        <p:txBody>
          <a:bodyPr wrap="square">
            <a:spAutoFit/>
          </a:bodyPr>
          <a:lstStyle/>
          <a:p>
            <a:pPr eaLnBrk="1" hangingPunct="1"/>
            <a:r>
              <a:rPr lang="en-US" altLang="ja-JP" sz="1100" dirty="0">
                <a:latin typeface="+mj-ea"/>
                <a:ea typeface="+mj-ea"/>
              </a:rPr>
              <a:t>※</a:t>
            </a:r>
            <a:r>
              <a:rPr lang="ja-JP" altLang="en-US" sz="1100" dirty="0">
                <a:latin typeface="+mj-ea"/>
                <a:ea typeface="+mj-ea"/>
              </a:rPr>
              <a:t>所定の要件等の詳細については、産科医療補償制度のホームページに掲載している。</a:t>
            </a:r>
          </a:p>
        </p:txBody>
      </p:sp>
      <p:graphicFrame>
        <p:nvGraphicFramePr>
          <p:cNvPr id="9" name="表 6">
            <a:extLst>
              <a:ext uri="{FF2B5EF4-FFF2-40B4-BE49-F238E27FC236}">
                <a16:creationId xmlns:a16="http://schemas.microsoft.com/office/drawing/2014/main" id="{C966BDFA-EDE2-451C-9570-2D1C440D1D84}"/>
              </a:ext>
            </a:extLst>
          </p:cNvPr>
          <p:cNvGraphicFramePr>
            <a:graphicFrameLocks noGrp="1"/>
          </p:cNvGraphicFramePr>
          <p:nvPr>
            <p:extLst>
              <p:ext uri="{D42A27DB-BD31-4B8C-83A1-F6EECF244321}">
                <p14:modId xmlns:p14="http://schemas.microsoft.com/office/powerpoint/2010/main" val="773861048"/>
              </p:ext>
            </p:extLst>
          </p:nvPr>
        </p:nvGraphicFramePr>
        <p:xfrm>
          <a:off x="487710" y="3243991"/>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2015</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2021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1,400g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32</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spTree>
    <p:extLst>
      <p:ext uri="{BB962C8B-B14F-4D97-AF65-F5344CB8AC3E}">
        <p14:creationId xmlns:p14="http://schemas.microsoft.com/office/powerpoint/2010/main" val="1189966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22646" y="261442"/>
            <a:ext cx="7059119" cy="743058"/>
          </a:xfrm>
        </p:spPr>
        <p:txBody>
          <a:bodyPr/>
          <a:lstStyle/>
          <a:p>
            <a:pPr algn="l" eaLnBrk="1" hangingPunct="1"/>
            <a:r>
              <a:rPr lang="en-US" altLang="ja-JP" sz="1800" dirty="0"/>
              <a:t>2</a:t>
            </a:r>
            <a:r>
              <a:rPr lang="ja-JP" altLang="en-US" sz="1800" dirty="0"/>
              <a:t>）胎盤病理組織学検査において臍帯炎と診断された事例について</a:t>
            </a:r>
            <a:br>
              <a:rPr lang="en-US" altLang="ja-JP" sz="2000" dirty="0"/>
            </a:b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j-cs"/>
              </a:rPr>
              <a:t>考察</a:t>
            </a:r>
            <a:endParaRPr lang="ja-JP" altLang="en-US" sz="2000" dirty="0">
              <a:solidFill>
                <a:srgbClr val="FF0000"/>
              </a:solidFill>
            </a:endParaRP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a:defRPr/>
            </a:pPr>
            <a:fld id="{930F64EC-FE0A-4460-B896-894E0E1B6F85}" type="slidenum">
              <a:rPr lang="ja-JP" altLang="en-US" smtClean="0"/>
              <a:pPr>
                <a:defRPr/>
              </a:pPr>
              <a:t>69</a:t>
            </a:fld>
            <a:endParaRPr lang="en-US" altLang="ja-JP" dirty="0"/>
          </a:p>
        </p:txBody>
      </p:sp>
      <p:sp>
        <p:nvSpPr>
          <p:cNvPr id="44036" name="AutoShape 3"/>
          <p:cNvSpPr>
            <a:spLocks noChangeArrowheads="1"/>
          </p:cNvSpPr>
          <p:nvPr/>
        </p:nvSpPr>
        <p:spPr bwMode="auto">
          <a:xfrm>
            <a:off x="345281" y="1197546"/>
            <a:ext cx="9071421" cy="5303267"/>
          </a:xfrm>
          <a:prstGeom prst="roundRect">
            <a:avLst>
              <a:gd name="adj" fmla="val 12806"/>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胎盤病理組織学検査において臍帯炎と診断された事例</a:t>
            </a:r>
            <a:r>
              <a:rPr lang="en-US" altLang="ja-JP" sz="2000" dirty="0">
                <a:latin typeface="HG丸ｺﾞｼｯｸM-PRO" panose="020F0600000000000000" pitchFamily="50" charset="-128"/>
                <a:ea typeface="HG丸ｺﾞｼｯｸM-PRO" panose="020F0600000000000000" pitchFamily="50" charset="-128"/>
              </a:rPr>
              <a:t>119</a:t>
            </a:r>
            <a:r>
              <a:rPr lang="ja-JP" altLang="en-US" sz="2000" dirty="0">
                <a:latin typeface="HG丸ｺﾞｼｯｸM-PRO" panose="020F0600000000000000" pitchFamily="50" charset="-128"/>
                <a:ea typeface="HG丸ｺﾞｼｯｸM-PRO" panose="020F0600000000000000" pitchFamily="50" charset="-128"/>
              </a:rPr>
              <a:t>件のうち、臨床的絨毛膜羊膜炎の診断基準に該当する事例は</a:t>
            </a:r>
            <a:r>
              <a:rPr lang="en-US" altLang="ja-JP" sz="2000" dirty="0">
                <a:latin typeface="HG丸ｺﾞｼｯｸM-PRO" panose="020F0600000000000000" pitchFamily="50" charset="-128"/>
                <a:ea typeface="HG丸ｺﾞｼｯｸM-PRO" panose="020F0600000000000000" pitchFamily="50" charset="-128"/>
              </a:rPr>
              <a:t>19.3</a:t>
            </a:r>
            <a:r>
              <a:rPr lang="ja-JP" altLang="en-US" sz="2000" dirty="0">
                <a:latin typeface="HG丸ｺﾞｼｯｸM-PRO" panose="020F0600000000000000" pitchFamily="50" charset="-128"/>
                <a:ea typeface="HG丸ｺﾞｼｯｸM-PRO" panose="020F0600000000000000" pitchFamily="50" charset="-128"/>
              </a:rPr>
              <a:t>％であったことから、診断基準には該当しないが子宮内感染を発症している事例が多く存在することが示された。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臍帯動脈血ガス分析値</a:t>
            </a:r>
            <a:r>
              <a:rPr lang="en-US" altLang="ja-JP" sz="2000" dirty="0">
                <a:latin typeface="HG丸ｺﾞｼｯｸM-PRO" panose="020F0600000000000000" pitchFamily="50" charset="-128"/>
                <a:ea typeface="HG丸ｺﾞｼｯｸM-PRO" panose="020F0600000000000000" pitchFamily="50" charset="-128"/>
              </a:rPr>
              <a:t>pH</a:t>
            </a:r>
            <a:r>
              <a:rPr lang="ja-JP" altLang="en-US" sz="2000" dirty="0">
                <a:latin typeface="HG丸ｺﾞｼｯｸM-PRO" panose="020F0600000000000000" pitchFamily="50" charset="-128"/>
                <a:ea typeface="HG丸ｺﾞｼｯｸM-PRO" panose="020F0600000000000000" pitchFamily="50" charset="-128"/>
              </a:rPr>
              <a:t>および生後</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分のアプガースコアの分布から</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群に分けて群間比較を行ったところ、</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群とも</a:t>
            </a:r>
            <a:r>
              <a:rPr lang="en-US" altLang="ja-JP" sz="2000" dirty="0">
                <a:latin typeface="HG丸ｺﾞｼｯｸM-PRO" panose="020F0600000000000000" pitchFamily="50" charset="-128"/>
                <a:ea typeface="HG丸ｺﾞｼｯｸM-PRO" panose="020F0600000000000000" pitchFamily="50" charset="-128"/>
              </a:rPr>
              <a:t>8</a:t>
            </a:r>
            <a:r>
              <a:rPr lang="ja-JP" altLang="en-US" sz="2000" dirty="0">
                <a:latin typeface="HG丸ｺﾞｼｯｸM-PRO" panose="020F0600000000000000" pitchFamily="50" charset="-128"/>
                <a:ea typeface="HG丸ｺﾞｼｯｸM-PRO" panose="020F0600000000000000" pitchFamily="50" charset="-128"/>
              </a:rPr>
              <a:t>割以上が臨床的絨毛膜羊膜炎の診断基準に該当せず、妊娠・分娩経過で母体発熱や母体頻脈等を認めない事例が多かったことから、どのような妊娠・分娩経過でも子宮内感染が存在する可能性があることを示す結果となった。</a:t>
            </a:r>
            <a:endParaRPr lang="en-US" altLang="ja-JP" sz="2000" dirty="0">
              <a:latin typeface="HG丸ｺﾞｼｯｸM-PRO" panose="020F0600000000000000" pitchFamily="50" charset="-128"/>
              <a:ea typeface="HG丸ｺﾞｼｯｸM-PRO" panose="020F0600000000000000" pitchFamily="50" charset="-128"/>
            </a:endParaRPr>
          </a:p>
          <a:p>
            <a:pPr eaLnBrk="1" hangingPunct="1">
              <a:lnSpc>
                <a:spcPct val="120000"/>
              </a:lnSpc>
              <a:buFont typeface="HG丸ｺﾞｼｯｸM-PRO" panose="020F0600000000000000" pitchFamily="50" charset="-128"/>
              <a:buChar char="○"/>
            </a:pPr>
            <a:r>
              <a:rPr lang="ja-JP" altLang="en-US" sz="2000" dirty="0">
                <a:latin typeface="HG丸ｺﾞｼｯｸM-PRO" panose="020F0600000000000000" pitchFamily="50" charset="-128"/>
                <a:ea typeface="HG丸ｺﾞｼｯｸM-PRO" panose="020F0600000000000000" pitchFamily="50" charset="-128"/>
              </a:rPr>
              <a:t>胎児心拍数陣痛図の判読所見を各群で比較した結果は、</a:t>
            </a:r>
            <a:r>
              <a:rPr lang="en-US" altLang="ja-JP" sz="2000" dirty="0">
                <a:latin typeface="HG丸ｺﾞｼｯｸM-PRO" panose="020F0600000000000000" pitchFamily="50" charset="-128"/>
                <a:ea typeface="HG丸ｺﾞｼｯｸM-PRO" panose="020F0600000000000000" pitchFamily="50" charset="-128"/>
              </a:rPr>
              <a:t>pH7.1</a:t>
            </a:r>
            <a:r>
              <a:rPr lang="ja-JP" altLang="en-US" sz="2000" dirty="0">
                <a:latin typeface="HG丸ｺﾞｼｯｸM-PRO" panose="020F0600000000000000" pitchFamily="50" charset="-128"/>
                <a:ea typeface="HG丸ｺﾞｼｯｸM-PRO" panose="020F0600000000000000" pitchFamily="50" charset="-128"/>
              </a:rPr>
              <a:t>以上かつ</a:t>
            </a:r>
            <a:r>
              <a:rPr lang="en-US" altLang="ja-JP" sz="2000" dirty="0">
                <a:latin typeface="HG丸ｺﾞｼｯｸM-PRO" panose="020F0600000000000000" pitchFamily="50" charset="-128"/>
                <a:ea typeface="HG丸ｺﾞｼｯｸM-PRO" panose="020F0600000000000000" pitchFamily="50" charset="-128"/>
              </a:rPr>
              <a:t>Ap4</a:t>
            </a:r>
            <a:r>
              <a:rPr lang="ja-JP" altLang="en-US" sz="2000" dirty="0">
                <a:latin typeface="HG丸ｺﾞｼｯｸM-PRO" panose="020F0600000000000000" pitchFamily="50" charset="-128"/>
                <a:ea typeface="HG丸ｺﾞｼｯｸM-PRO" panose="020F0600000000000000" pitchFamily="50" charset="-128"/>
              </a:rPr>
              <a:t>点以上の群（</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群）で、基線細変動減少・消失、および徐脈等の胎児低酸素・酸血症を示唆する所見の割合が低い傾向にあった。</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42826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5087244"/>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）子宮内感染を早期に発見し適切な管理を行うためには、まず</a:t>
            </a:r>
            <a:r>
              <a:rPr lang="en-US" altLang="ja-JP" sz="2400" dirty="0" err="1">
                <a:solidFill>
                  <a:srgbClr val="000000"/>
                </a:solidFill>
                <a:latin typeface="HG丸ｺﾞｼｯｸM-PRO" panose="020F0600000000000000" pitchFamily="50" charset="-128"/>
                <a:ea typeface="HG丸ｺﾞｼｯｸM-PRO" panose="020F0600000000000000" pitchFamily="50" charset="-128"/>
              </a:rPr>
              <a:t>Lencki</a:t>
            </a:r>
            <a:r>
              <a:rPr lang="ja-JP" altLang="en-US" sz="2400" dirty="0">
                <a:solidFill>
                  <a:srgbClr val="000000"/>
                </a:solidFill>
                <a:latin typeface="HG丸ｺﾞｼｯｸM-PRO" panose="020F0600000000000000" pitchFamily="50" charset="-128"/>
                <a:ea typeface="HG丸ｺﾞｼｯｸM-PRO" panose="020F0600000000000000" pitchFamily="50" charset="-128"/>
              </a:rPr>
              <a:t>らによる臨床的絨毛膜羊膜炎の診断基準</a:t>
            </a:r>
            <a:r>
              <a:rPr lang="ja-JP" altLang="en-US" sz="2400" baseline="30000" dirty="0">
                <a:solidFill>
                  <a:srgbClr val="000000"/>
                </a:solidFill>
                <a:latin typeface="HG丸ｺﾞｼｯｸM-PRO" panose="020F0600000000000000" pitchFamily="50" charset="-128"/>
                <a:ea typeface="HG丸ｺﾞｼｯｸM-PRO" panose="020F0600000000000000" pitchFamily="50" charset="-128"/>
              </a:rPr>
              <a:t>＊</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に関連する項目である母体の体温、脈拍数、血液検査（白血球数）および子宮の圧痛の有無や腟分泌物・羊水の状態の観察を行い、診断基準への該当の有無を確認する必要がある。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6350"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該当した場合は、胎児心拍数の連続モニタリングの実施、出生後の児の呼吸状態を含む全身状態の注意深い観察等、妊娠・分娩経過中の母児の状態を厳重に管理する。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6350"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6350"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6350" eaLnBrk="1" hangingPunct="1">
              <a:buFontTx/>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70</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
        <p:nvSpPr>
          <p:cNvPr id="5" name="テキスト ボックス 4">
            <a:extLst>
              <a:ext uri="{FF2B5EF4-FFF2-40B4-BE49-F238E27FC236}">
                <a16:creationId xmlns:a16="http://schemas.microsoft.com/office/drawing/2014/main" id="{1E8BF70D-3401-41D5-8FBC-DE14CBB02941}"/>
              </a:ext>
            </a:extLst>
          </p:cNvPr>
          <p:cNvSpPr txBox="1"/>
          <p:nvPr/>
        </p:nvSpPr>
        <p:spPr>
          <a:xfrm>
            <a:off x="775742" y="5261611"/>
            <a:ext cx="8352928" cy="984885"/>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600" dirty="0" err="1">
                <a:solidFill>
                  <a:srgbClr val="000000"/>
                </a:solidFill>
                <a:latin typeface="HG丸ｺﾞｼｯｸM-PRO"/>
                <a:ea typeface="HG丸ｺﾞｼｯｸM-PRO"/>
              </a:rPr>
              <a:t>Lencki</a:t>
            </a:r>
            <a:r>
              <a:rPr lang="ja-JP" altLang="en-US" sz="1600" dirty="0">
                <a:solidFill>
                  <a:srgbClr val="000000"/>
                </a:solidFill>
                <a:latin typeface="HG丸ｺﾞｼｯｸM-PRO"/>
                <a:ea typeface="HG丸ｺﾞｼｯｸM-PRO"/>
              </a:rPr>
              <a:t>らによる臨床的絨毛膜羊膜炎の診断基準</a:t>
            </a:r>
            <a:endPar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71463" lvl="0">
              <a:defRPr/>
            </a:pPr>
            <a:r>
              <a:rPr lang="ja-JP" altLang="en-US" sz="1400" dirty="0">
                <a:solidFill>
                  <a:srgbClr val="000000"/>
                </a:solidFill>
                <a:latin typeface="HG丸ｺﾞｼｯｸM-PRO"/>
                <a:ea typeface="HG丸ｺﾞｼｯｸM-PRO"/>
              </a:rPr>
              <a:t>母体に</a:t>
            </a:r>
            <a:r>
              <a:rPr lang="en-US" altLang="ja-JP" sz="1400" dirty="0">
                <a:solidFill>
                  <a:srgbClr val="000000"/>
                </a:solidFill>
                <a:latin typeface="HG丸ｺﾞｼｯｸM-PRO"/>
                <a:ea typeface="HG丸ｺﾞｼｯｸM-PRO"/>
              </a:rPr>
              <a:t>38.0</a:t>
            </a:r>
            <a:r>
              <a:rPr lang="ja-JP" altLang="en-US" sz="1400" dirty="0">
                <a:solidFill>
                  <a:srgbClr val="000000"/>
                </a:solidFill>
                <a:latin typeface="HG丸ｺﾞｼｯｸM-PRO"/>
                <a:ea typeface="HG丸ｺﾞｼｯｸM-PRO"/>
              </a:rPr>
              <a:t>℃以上の発熱が認められ、かつ①母体頻脈≧</a:t>
            </a:r>
            <a:r>
              <a:rPr lang="en-US" altLang="ja-JP" sz="1400" dirty="0">
                <a:solidFill>
                  <a:srgbClr val="000000"/>
                </a:solidFill>
                <a:latin typeface="HG丸ｺﾞｼｯｸM-PRO"/>
                <a:ea typeface="HG丸ｺﾞｼｯｸM-PRO"/>
              </a:rPr>
              <a:t>100</a:t>
            </a:r>
            <a:r>
              <a:rPr lang="ja-JP" altLang="en-US" sz="1400" dirty="0">
                <a:solidFill>
                  <a:srgbClr val="000000"/>
                </a:solidFill>
                <a:latin typeface="HG丸ｺﾞｼｯｸM-PRO"/>
                <a:ea typeface="HG丸ｺﾞｼｯｸM-PRO"/>
              </a:rPr>
              <a:t>回／分 ②子宮の圧痛 ③腟分泌物・羊水の悪臭 ④母体白血球数≧</a:t>
            </a:r>
            <a:r>
              <a:rPr lang="en-US" altLang="ja-JP" sz="1400" dirty="0">
                <a:solidFill>
                  <a:srgbClr val="000000"/>
                </a:solidFill>
                <a:latin typeface="HG丸ｺﾞｼｯｸM-PRO"/>
                <a:ea typeface="HG丸ｺﾞｼｯｸM-PRO"/>
              </a:rPr>
              <a:t>15,000</a:t>
            </a:r>
            <a:r>
              <a:rPr lang="ja-JP" altLang="en-US" sz="1400" dirty="0">
                <a:solidFill>
                  <a:srgbClr val="000000"/>
                </a:solidFill>
                <a:latin typeface="HG丸ｺﾞｼｯｸM-PRO"/>
                <a:ea typeface="HG丸ｺﾞｼｯｸM-PRO"/>
              </a:rPr>
              <a:t>／</a:t>
            </a:r>
            <a:r>
              <a:rPr lang="en-US" altLang="ja-JP" sz="1400" dirty="0" err="1">
                <a:solidFill>
                  <a:srgbClr val="000000"/>
                </a:solidFill>
                <a:latin typeface="HG丸ｺﾞｼｯｸM-PRO"/>
                <a:ea typeface="HG丸ｺﾞｼｯｸM-PRO"/>
              </a:rPr>
              <a:t>μL</a:t>
            </a:r>
            <a:r>
              <a:rPr lang="ja-JP" altLang="en-US" sz="1400" dirty="0">
                <a:solidFill>
                  <a:srgbClr val="000000"/>
                </a:solidFill>
                <a:latin typeface="HG丸ｺﾞｼｯｸM-PRO"/>
                <a:ea typeface="HG丸ｺﾞｼｯｸM-PRO"/>
              </a:rPr>
              <a:t>の</a:t>
            </a:r>
            <a:r>
              <a:rPr lang="en-US" altLang="ja-JP" sz="1400" dirty="0">
                <a:solidFill>
                  <a:srgbClr val="000000"/>
                </a:solidFill>
                <a:latin typeface="HG丸ｺﾞｼｯｸM-PRO"/>
                <a:ea typeface="HG丸ｺﾞｼｯｸM-PRO"/>
              </a:rPr>
              <a:t>1</a:t>
            </a:r>
            <a:r>
              <a:rPr lang="ja-JP" altLang="en-US" sz="1400" dirty="0">
                <a:solidFill>
                  <a:srgbClr val="000000"/>
                </a:solidFill>
                <a:latin typeface="HG丸ｺﾞｼｯｸM-PRO"/>
                <a:ea typeface="HG丸ｺﾞｼｯｸM-PRO"/>
              </a:rPr>
              <a:t>項目以上を認めるか、母体体温が</a:t>
            </a:r>
            <a:r>
              <a:rPr lang="en-US" altLang="ja-JP" sz="1400" dirty="0">
                <a:solidFill>
                  <a:srgbClr val="000000"/>
                </a:solidFill>
                <a:latin typeface="HG丸ｺﾞｼｯｸM-PRO"/>
                <a:ea typeface="HG丸ｺﾞｼｯｸM-PRO"/>
              </a:rPr>
              <a:t>38.0</a:t>
            </a:r>
            <a:r>
              <a:rPr lang="ja-JP" altLang="en-US" sz="1400" dirty="0">
                <a:solidFill>
                  <a:srgbClr val="000000"/>
                </a:solidFill>
                <a:latin typeface="HG丸ｺﾞｼｯｸM-PRO"/>
                <a:ea typeface="HG丸ｺﾞｼｯｸM-PRO"/>
              </a:rPr>
              <a:t>℃未満であっても①から④すべてを認める場合、臨床的絨毛膜羊膜炎と診断する。</a:t>
            </a:r>
            <a:endParaRPr kumimoji="1" lang="ja-JP" altLang="en-US" sz="14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949920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今回の分析結果では、母体発熱や母体頻脈等の子宮内感染を示唆する症状を認めても臨床的絨毛膜羊膜炎の診断基準に該当しない事例や、妊娠・分娩経過で子宮内感染を示唆する症状を全く認めない事例、胎児心拍数陣痛図で胎児低酸素・酸血症を示唆する所見を認めない事例においても、子宮内感染が存在する可能性のあることが示された。</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803275" indent="1588" eaLnBrk="1" hangingPunct="1">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妊娠・分娩経過で子宮内感染を示唆する症状を認めない場合でも、急激な胎児の状態変化に対応できるよう、急速遂娩の準備や小児科医への連絡等を迅速に行えるような体制を整えることが望まれる。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71</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16470518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3</a:t>
            </a:r>
            <a:r>
              <a:rPr lang="ja-JP" altLang="en-US" sz="2400" dirty="0">
                <a:solidFill>
                  <a:srgbClr val="000000"/>
                </a:solidFill>
                <a:latin typeface="HG丸ｺﾞｼｯｸM-PRO" panose="020F0600000000000000" pitchFamily="50" charset="-128"/>
                <a:ea typeface="HG丸ｺﾞｼｯｸM-PRO" panose="020F0600000000000000" pitchFamily="50" charset="-128"/>
              </a:rPr>
              <a:t>）臨床的に絨毛膜羊膜炎が疑われた場合や重症新生児仮死を認めた場合は、子宮内感染を発症している可能性について考慮する必要があることから、胎盤病理組織学検査を実施し、絨毛膜羊膜炎および臍帯炎の有無を確認することが望まれ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72</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t>産科医療関係者に対する提言</a:t>
            </a:r>
          </a:p>
        </p:txBody>
      </p:sp>
    </p:spTree>
    <p:extLst>
      <p:ext uri="{BB962C8B-B14F-4D97-AF65-F5344CB8AC3E}">
        <p14:creationId xmlns:p14="http://schemas.microsoft.com/office/powerpoint/2010/main" val="466804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1</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今回の分析結果から、妊娠・分娩経過において子宮内感染を示唆する症状や胎児心拍数陣痛図で胎児低酸素・酸血症を示唆するような異常所見を認めないが、出生後に子宮内感染と診断された事例が多く存在することが明らかとなったことから、子宮内感染の早期発見や適切な管理に向けて、事例の集積および子宮内感染の機序について研究を推進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73</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学会・職能団体に対する要望</a:t>
            </a:r>
          </a:p>
        </p:txBody>
      </p:sp>
    </p:spTree>
    <p:extLst>
      <p:ext uri="{BB962C8B-B14F-4D97-AF65-F5344CB8AC3E}">
        <p14:creationId xmlns:p14="http://schemas.microsoft.com/office/powerpoint/2010/main" val="1535084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114A1C9C-E7FF-4598-958A-913A710210D4}"/>
              </a:ext>
            </a:extLst>
          </p:cNvPr>
          <p:cNvSpPr>
            <a:spLocks noChangeArrowheads="1"/>
          </p:cNvSpPr>
          <p:nvPr/>
        </p:nvSpPr>
        <p:spPr bwMode="auto">
          <a:xfrm>
            <a:off x="178361" y="1413569"/>
            <a:ext cx="9238342" cy="4752529"/>
          </a:xfrm>
          <a:prstGeom prst="roundRect">
            <a:avLst>
              <a:gd name="adj" fmla="val 6159"/>
            </a:avLst>
          </a:prstGeom>
          <a:solidFill>
            <a:srgbClr val="FFFFCC"/>
          </a:solidFill>
          <a:ln w="9525">
            <a:solidFill>
              <a:schemeClr val="tx1"/>
            </a:solidFill>
            <a:round/>
            <a:headEnd/>
            <a:tailEnd/>
          </a:ln>
        </p:spPr>
        <p:txBody>
          <a:bodyPr lIns="54000" tIns="54000" rIns="54000" bIns="54000" anchor="ct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indent="-803275" eaLnBrk="1" hangingPunct="1">
              <a:spcAft>
                <a:spcPts val="600"/>
              </a:spcAft>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a:t>
            </a:r>
            <a:r>
              <a:rPr lang="en-US" altLang="ja-JP" sz="2400" dirty="0">
                <a:solidFill>
                  <a:srgbClr val="000000"/>
                </a:solidFill>
                <a:latin typeface="HG丸ｺﾞｼｯｸM-PRO" panose="020F0600000000000000" pitchFamily="50" charset="-128"/>
                <a:ea typeface="HG丸ｺﾞｼｯｸM-PRO" panose="020F0600000000000000" pitchFamily="50" charset="-128"/>
              </a:rPr>
              <a:t>2</a:t>
            </a:r>
            <a:r>
              <a:rPr lang="ja-JP" altLang="en-US" sz="2400" dirty="0">
                <a:solidFill>
                  <a:srgbClr val="000000"/>
                </a:solidFill>
                <a:latin typeface="HG丸ｺﾞｼｯｸM-PRO" panose="020F0600000000000000" pitchFamily="50" charset="-128"/>
                <a:ea typeface="HG丸ｺﾞｼｯｸM-PRO" panose="020F0600000000000000" pitchFamily="50" charset="-128"/>
              </a:rPr>
              <a:t>）臨床的に絨毛膜羊膜炎が疑われた場合や重症新生児仮死を認めた場合は、子宮内感染の可能性を考慮する必要があることから、胎盤病理組織学検査を実施するよう産科医療関係者に周知することを要望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74</a:t>
            </a:fld>
            <a:endParaRPr lang="en-US" altLang="ja-JP" dirty="0"/>
          </a:p>
        </p:txBody>
      </p:sp>
      <p:sp>
        <p:nvSpPr>
          <p:cNvPr id="6" name="Rectangle 2"/>
          <p:cNvSpPr txBox="1">
            <a:spLocks noChangeArrowheads="1"/>
          </p:cNvSpPr>
          <p:nvPr/>
        </p:nvSpPr>
        <p:spPr>
          <a:xfrm>
            <a:off x="1507615" y="342975"/>
            <a:ext cx="7189007"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sz="3200" dirty="0">
                <a:solidFill>
                  <a:schemeClr val="tx1"/>
                </a:solidFill>
              </a:rPr>
              <a:t>学会・職能団体に対する要望</a:t>
            </a:r>
          </a:p>
        </p:txBody>
      </p:sp>
    </p:spTree>
    <p:extLst>
      <p:ext uri="{BB962C8B-B14F-4D97-AF65-F5344CB8AC3E}">
        <p14:creationId xmlns:p14="http://schemas.microsoft.com/office/powerpoint/2010/main" val="3559003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271686" y="2553494"/>
            <a:ext cx="9361039" cy="1752600"/>
          </a:xfrm>
        </p:spPr>
        <p:txBody>
          <a:bodyPr anchor="ctr"/>
          <a:lstStyle/>
          <a:p>
            <a:pPr marL="0" indent="0" algn="ctr" eaLnBrk="1" hangingPunct="1">
              <a:lnSpc>
                <a:spcPct val="90000"/>
              </a:lnSpc>
              <a:buFontTx/>
              <a:buNone/>
            </a:pPr>
            <a:r>
              <a:rPr lang="en-US" altLang="ja-JP" sz="5400" dirty="0">
                <a:latin typeface="+mj-ea"/>
                <a:ea typeface="+mj-ea"/>
              </a:rPr>
              <a:t>Ⅳ</a:t>
            </a:r>
            <a:r>
              <a:rPr lang="ja-JP" altLang="en-US" sz="5400" dirty="0">
                <a:latin typeface="+mj-ea"/>
                <a:ea typeface="+mj-ea"/>
              </a:rPr>
              <a:t>．産科医療の質の向上への</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取組みの動向</a:t>
            </a:r>
          </a:p>
        </p:txBody>
      </p:sp>
      <p:sp>
        <p:nvSpPr>
          <p:cNvPr id="2" name="スライド番号プレースホルダー 1">
            <a:extLst>
              <a:ext uri="{FF2B5EF4-FFF2-40B4-BE49-F238E27FC236}">
                <a16:creationId xmlns:a16="http://schemas.microsoft.com/office/drawing/2014/main" id="{E6FFA588-6E61-4654-B08C-CAD69FD36906}"/>
              </a:ext>
            </a:extLst>
          </p:cNvPr>
          <p:cNvSpPr>
            <a:spLocks noGrp="1"/>
          </p:cNvSpPr>
          <p:nvPr>
            <p:ph type="sldNum" sz="quarter" idx="12"/>
          </p:nvPr>
        </p:nvSpPr>
        <p:spPr/>
        <p:txBody>
          <a:bodyPr/>
          <a:lstStyle/>
          <a:p>
            <a:pPr>
              <a:defRPr/>
            </a:pPr>
            <a:fld id="{79880AA3-151B-4366-92A4-EF0E210BCF61}" type="slidenum">
              <a:rPr lang="ja-JP" altLang="en-US" smtClean="0"/>
              <a:pPr>
                <a:defRPr/>
              </a:pPr>
              <a:t>75</a:t>
            </a:fld>
            <a:endParaRPr lang="en-US" altLang="ja-JP" dirty="0"/>
          </a:p>
        </p:txBody>
      </p:sp>
      <p:sp>
        <p:nvSpPr>
          <p:cNvPr id="4" name="Rectangle 2">
            <a:extLst>
              <a:ext uri="{FF2B5EF4-FFF2-40B4-BE49-F238E27FC236}">
                <a16:creationId xmlns:a16="http://schemas.microsoft.com/office/drawing/2014/main" id="{9C19CB48-AC1C-4210-AEE4-C636CE8FFDB9}"/>
              </a:ext>
            </a:extLst>
          </p:cNvPr>
          <p:cNvSpPr txBox="1">
            <a:spLocks noChangeArrowheads="1"/>
          </p:cNvSpPr>
          <p:nvPr/>
        </p:nvSpPr>
        <p:spPr bwMode="auto">
          <a:xfrm>
            <a:off x="1321542" y="5103217"/>
            <a:ext cx="8311183"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FontTx/>
              <a:buNone/>
            </a:pPr>
            <a:r>
              <a:rPr lang="ja-JP" altLang="en-US" sz="1800" dirty="0">
                <a:latin typeface="+mj-ea"/>
                <a:ea typeface="+mj-ea"/>
              </a:rPr>
              <a:t>報告書</a:t>
            </a:r>
            <a:r>
              <a:rPr lang="en-US" altLang="ja-JP" sz="1800" dirty="0">
                <a:latin typeface="+mj-ea"/>
                <a:ea typeface="+mj-ea"/>
              </a:rPr>
              <a:t>88</a:t>
            </a:r>
            <a:r>
              <a:rPr lang="ja-JP" altLang="en-US" sz="1800" dirty="0">
                <a:latin typeface="+mj-ea"/>
                <a:ea typeface="+mj-ea"/>
              </a:rPr>
              <a:t>～</a:t>
            </a:r>
            <a:r>
              <a:rPr lang="en-US" altLang="ja-JP" sz="1800" dirty="0">
                <a:latin typeface="+mj-ea"/>
                <a:ea typeface="+mj-ea"/>
              </a:rPr>
              <a:t>107</a:t>
            </a:r>
            <a:r>
              <a:rPr lang="ja-JP" altLang="en-US" sz="1800" dirty="0">
                <a:latin typeface="+mj-ea"/>
                <a:ea typeface="+mj-ea"/>
              </a:rPr>
              <a:t>ページ「第</a:t>
            </a:r>
            <a:r>
              <a:rPr lang="en-US" altLang="ja-JP" sz="1800" dirty="0">
                <a:latin typeface="+mj-ea"/>
                <a:ea typeface="+mj-ea"/>
              </a:rPr>
              <a:t>4</a:t>
            </a:r>
            <a:r>
              <a:rPr lang="ja-JP" altLang="en-US" sz="1800" dirty="0">
                <a:latin typeface="+mj-ea"/>
                <a:ea typeface="+mj-ea"/>
              </a:rPr>
              <a:t>章　産科医療の質の向上への取組みの動向」より</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31350" y="342975"/>
            <a:ext cx="2040116" cy="650725"/>
          </a:xfrm>
        </p:spPr>
        <p:txBody>
          <a:bodyPr/>
          <a:lstStyle/>
          <a:p>
            <a:pPr eaLnBrk="1" hangingPunct="1"/>
            <a:r>
              <a:rPr lang="ja-JP" altLang="en-US" dirty="0"/>
              <a:t>はじめに</a:t>
            </a:r>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3">
            <a:extLst>
              <a:ext uri="{FF2B5EF4-FFF2-40B4-BE49-F238E27FC236}">
                <a16:creationId xmlns:a16="http://schemas.microsoft.com/office/drawing/2014/main" id="{A5E937F1-EFC4-442B-8549-1AF95CF64318}"/>
              </a:ext>
            </a:extLst>
          </p:cNvPr>
          <p:cNvSpPr>
            <a:spLocks noChangeArrowheads="1"/>
          </p:cNvSpPr>
          <p:nvPr/>
        </p:nvSpPr>
        <p:spPr bwMode="auto">
          <a:xfrm>
            <a:off x="271463" y="1341438"/>
            <a:ext cx="9151937" cy="4897437"/>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lvl="0">
              <a:lnSpc>
                <a:spcPct val="125000"/>
              </a:lnSpc>
              <a:buFont typeface="HG丸ｺﾞｼｯｸM-PRO" panose="020F0600000000000000" pitchFamily="50" charset="-128"/>
              <a:buChar char="○"/>
              <a:defRPr/>
            </a:pP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「テーマに沿った分析」の「再発防止委員会からの提言」が産科医療の質の向上に活かされているか</a:t>
            </a:r>
            <a:r>
              <a:rPr lang="ja-JP" altLang="en-US" sz="2400" dirty="0">
                <a:latin typeface="HG丸ｺﾞｼｯｸM-PRO" panose="020F0600000000000000" pitchFamily="50" charset="-128"/>
                <a:ea typeface="HG丸ｺﾞｼｯｸM-PRO" panose="020F0600000000000000" pitchFamily="50" charset="-128"/>
              </a:rPr>
              <a:t>など</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について、出生年別</a:t>
            </a:r>
            <a:r>
              <a:rPr lang="ja-JP" altLang="en-US" sz="2400" dirty="0">
                <a:latin typeface="HG丸ｺﾞｼｯｸM-PRO" panose="020F0600000000000000" pitchFamily="50" charset="-128"/>
                <a:ea typeface="HG丸ｺﾞｼｯｸM-PRO" panose="020F0600000000000000" pitchFamily="50" charset="-128"/>
              </a:rPr>
              <a:t>に動向を把握</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するために</a:t>
            </a:r>
            <a:r>
              <a:rPr lang="ja-JP" altLang="en-US" sz="2400" dirty="0">
                <a:latin typeface="HG丸ｺﾞｼｯｸM-PRO" panose="020F0600000000000000" pitchFamily="50" charset="-128"/>
                <a:ea typeface="HG丸ｺﾞｼｯｸM-PRO" panose="020F0600000000000000" pitchFamily="50" charset="-128"/>
              </a:rPr>
              <a:t>集計</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を行った。</a:t>
            </a: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出生した年毎に集計対象事例が増えていく中、取り上げたテーマの出生年別の集計結果を概観することで、産科医療の質の向上への取組みの動向をみていくことができるものと考える。</a:t>
            </a:r>
            <a:endPar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回報告書では、より出生年別の動向が把握しやすくなるよう、集計結果の掲載方法を表形式からグラフ形式へ変更した。</a:t>
            </a:r>
            <a:endPar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84309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758030" y="342976"/>
            <a:ext cx="2501781" cy="650725"/>
          </a:xfrm>
        </p:spPr>
        <p:txBody>
          <a:bodyPr/>
          <a:lstStyle/>
          <a:p>
            <a:pPr eaLnBrk="1" hangingPunct="1"/>
            <a:r>
              <a:rPr lang="ja-JP" altLang="en-US" dirty="0">
                <a:solidFill>
                  <a:schemeClr val="tx1"/>
                </a:solidFill>
              </a:rPr>
              <a:t>集計</a:t>
            </a:r>
            <a:r>
              <a:rPr lang="ja-JP" altLang="en-US" dirty="0">
                <a:solidFill>
                  <a:srgbClr val="000000"/>
                </a:solidFill>
              </a:rPr>
              <a:t>対象①</a:t>
            </a:r>
            <a:endParaRPr lang="ja-JP" altLang="en-US" dirty="0"/>
          </a:p>
        </p:txBody>
      </p:sp>
      <p:sp>
        <p:nvSpPr>
          <p:cNvPr id="89092" name="AutoShape 3"/>
          <p:cNvSpPr>
            <a:spLocks noChangeArrowheads="1"/>
          </p:cNvSpPr>
          <p:nvPr/>
        </p:nvSpPr>
        <p:spPr bwMode="auto">
          <a:xfrm>
            <a:off x="271463" y="1341438"/>
            <a:ext cx="9151937" cy="4897437"/>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満５歳の誕生日までの補償申請期間を経過し補償対象が確定している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年までに出生した事例のうち、</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月末までに原因分析報告書を児・保護者および分娩機関に送付した事例</a:t>
            </a:r>
            <a:r>
              <a:rPr kumimoji="1" lang="en-US" altLang="ja-JP"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2,438</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a:t>
            </a:r>
            <a:r>
              <a:rPr lang="ja-JP" altLang="en-US" sz="2400" dirty="0">
                <a:latin typeface="HG丸ｺﾞｼｯｸM-PRO" panose="020F0600000000000000" pitchFamily="50" charset="-128"/>
                <a:ea typeface="HG丸ｺﾞｼｯｸM-PRO" panose="020F0600000000000000" pitchFamily="50" charset="-128"/>
              </a:rPr>
              <a:t>集計</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対象</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とした。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F6B2BDF4-AE95-470F-8347-E1A27D0BCEB0}"/>
              </a:ext>
            </a:extLst>
          </p:cNvPr>
          <p:cNvSpPr>
            <a:spLocks noGrp="1"/>
          </p:cNvSpPr>
          <p:nvPr>
            <p:ph type="sldNum" sz="quarter" idx="12"/>
          </p:nvPr>
        </p:nvSpPr>
        <p:spPr>
          <a:xfrm>
            <a:off x="7593013" y="6454130"/>
            <a:ext cx="2311400" cy="476250"/>
          </a:xfrm>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AE3BD0-6822-4192-B631-67081A604B4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AutoShape 3">
            <a:extLst>
              <a:ext uri="{FF2B5EF4-FFF2-40B4-BE49-F238E27FC236}">
                <a16:creationId xmlns:a16="http://schemas.microsoft.com/office/drawing/2014/main" id="{25B35815-47D6-41CD-B714-668B238428EE}"/>
              </a:ext>
            </a:extLst>
          </p:cNvPr>
          <p:cNvSpPr>
            <a:spLocks noChangeArrowheads="1"/>
          </p:cNvSpPr>
          <p:nvPr/>
        </p:nvSpPr>
        <p:spPr bwMode="auto">
          <a:xfrm>
            <a:off x="271463" y="1197546"/>
            <a:ext cx="9289255" cy="547260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a:extLst>
              <a:ext uri="{FF2B5EF4-FFF2-40B4-BE49-F238E27FC236}">
                <a16:creationId xmlns:a16="http://schemas.microsoft.com/office/drawing/2014/main" id="{9F54EF0B-667A-4FD4-8EC0-D38FBC33C068}"/>
              </a:ext>
            </a:extLst>
          </p:cNvPr>
          <p:cNvSpPr txBox="1"/>
          <p:nvPr/>
        </p:nvSpPr>
        <p:spPr>
          <a:xfrm>
            <a:off x="7841781" y="5138342"/>
            <a:ext cx="1694788" cy="1323439"/>
          </a:xfrm>
          <a:prstGeom prst="rect">
            <a:avLst/>
          </a:prstGeom>
          <a:noFill/>
        </p:spPr>
        <p:txBody>
          <a:bodyPr wrap="square" rtlCol="0">
            <a:spAutoFit/>
          </a:bodyPr>
          <a:lstStyle/>
          <a:p>
            <a:pPr marL="252000" marR="0" lvl="0" indent="-25200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注）満</a:t>
            </a:r>
            <a:r>
              <a:rPr kumimoji="1" lang="en-US" altLang="ja-JP"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歳の誕生日までの補償申請期間を経過し補償対象</a:t>
            </a:r>
            <a:r>
              <a:rPr kumimoji="1" lang="ja-JP" altLang="en-US" sz="1000" b="0" i="0" u="none" strike="noStrike" kern="1200" cap="none" spc="0" normalizeH="0" baseline="0" noProof="0" dirty="0">
                <a:ln>
                  <a:noFill/>
                </a:ln>
                <a:effectLst/>
                <a:uLnTx/>
                <a:uFillTx/>
                <a:latin typeface="HG丸ｺﾞｼｯｸM-PRO"/>
                <a:ea typeface="HG丸ｺﾞｼｯｸM-PRO"/>
                <a:cs typeface="+mn-cs"/>
              </a:rPr>
              <a:t>となった事例であるが、原因分析報告書が未送付の事例であるため、本章の</a:t>
            </a:r>
            <a:r>
              <a:rPr lang="ja-JP" altLang="en-US" sz="1000" dirty="0">
                <a:latin typeface="HG丸ｺﾞｼｯｸM-PRO"/>
                <a:ea typeface="HG丸ｺﾞｼｯｸM-PRO"/>
              </a:rPr>
              <a:t>集計</a:t>
            </a: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対象事例に含まない</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p>
        </p:txBody>
      </p:sp>
      <p:sp>
        <p:nvSpPr>
          <p:cNvPr id="7" name="Rectangle 2">
            <a:extLst>
              <a:ext uri="{FF2B5EF4-FFF2-40B4-BE49-F238E27FC236}">
                <a16:creationId xmlns:a16="http://schemas.microsoft.com/office/drawing/2014/main" id="{D075B95E-6F70-44B6-B2E6-F8518686A822}"/>
              </a:ext>
            </a:extLst>
          </p:cNvPr>
          <p:cNvSpPr txBox="1">
            <a:spLocks noChangeArrowheads="1"/>
          </p:cNvSpPr>
          <p:nvPr/>
        </p:nvSpPr>
        <p:spPr>
          <a:xfrm>
            <a:off x="3553470" y="333450"/>
            <a:ext cx="2910904"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dirty="0">
                <a:solidFill>
                  <a:schemeClr val="tx1"/>
                </a:solidFill>
                <a:latin typeface="HG丸ｺﾞｼｯｸM-PRO"/>
                <a:ea typeface="HG丸ｺﾞｼｯｸM-PRO"/>
              </a:rPr>
              <a:t>集計</a:t>
            </a: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対象②</a:t>
            </a:r>
            <a:endParaRPr kumimoji="1" lang="en-US" altLang="ja-JP" sz="36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8" name="図 7" descr="グラフ, 棒グラフ, ウォーターフォール図&#10;&#10;自動的に生成された説明">
            <a:extLst>
              <a:ext uri="{FF2B5EF4-FFF2-40B4-BE49-F238E27FC236}">
                <a16:creationId xmlns:a16="http://schemas.microsoft.com/office/drawing/2014/main" id="{B223566F-7B78-4174-A29B-1E0B629E09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92" t="9210" r="11420" b="9479"/>
          <a:stretch/>
        </p:blipFill>
        <p:spPr>
          <a:xfrm>
            <a:off x="559718" y="1319483"/>
            <a:ext cx="7327059" cy="5218922"/>
          </a:xfrm>
          <a:prstGeom prst="rect">
            <a:avLst/>
          </a:prstGeom>
          <a:ln>
            <a:noFill/>
          </a:ln>
        </p:spPr>
      </p:pic>
    </p:spTree>
    <p:extLst>
      <p:ext uri="{BB962C8B-B14F-4D97-AF65-F5344CB8AC3E}">
        <p14:creationId xmlns:p14="http://schemas.microsoft.com/office/powerpoint/2010/main" val="114564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99434" y="2553494"/>
            <a:ext cx="9158288" cy="1752600"/>
          </a:xfrm>
        </p:spPr>
        <p:txBody>
          <a:bodyPr anchor="ctr"/>
          <a:lstStyle/>
          <a:p>
            <a:pPr marL="0" indent="0" algn="ctr" eaLnBrk="1" hangingPunct="1">
              <a:lnSpc>
                <a:spcPct val="90000"/>
              </a:lnSpc>
              <a:buFontTx/>
              <a:buNone/>
            </a:pPr>
            <a:r>
              <a:rPr lang="en-US" altLang="ja-JP" sz="5400" dirty="0">
                <a:latin typeface="+mj-ea"/>
                <a:ea typeface="+mj-ea"/>
              </a:rPr>
              <a:t>Ⅱ</a:t>
            </a:r>
            <a:r>
              <a:rPr lang="ja-JP" altLang="en-US" sz="5400" dirty="0">
                <a:latin typeface="+mj-ea"/>
                <a:ea typeface="+mj-ea"/>
              </a:rPr>
              <a:t>．再発防止</a:t>
            </a:r>
          </a:p>
        </p:txBody>
      </p:sp>
      <p:sp>
        <p:nvSpPr>
          <p:cNvPr id="4" name="Rectangle 2">
            <a:extLst>
              <a:ext uri="{FF2B5EF4-FFF2-40B4-BE49-F238E27FC236}">
                <a16:creationId xmlns:a16="http://schemas.microsoft.com/office/drawing/2014/main" id="{066D062E-0333-46C2-A6BE-BE263880D899}"/>
              </a:ext>
            </a:extLst>
          </p:cNvPr>
          <p:cNvSpPr txBox="1">
            <a:spLocks noChangeArrowheads="1"/>
          </p:cNvSpPr>
          <p:nvPr/>
        </p:nvSpPr>
        <p:spPr bwMode="auto">
          <a:xfrm>
            <a:off x="3872086" y="5103217"/>
            <a:ext cx="5790903"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ページ「第</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章　再発防止」より</a:t>
            </a:r>
          </a:p>
        </p:txBody>
      </p:sp>
    </p:spTree>
    <p:extLst>
      <p:ext uri="{BB962C8B-B14F-4D97-AF65-F5344CB8AC3E}">
        <p14:creationId xmlns:p14="http://schemas.microsoft.com/office/powerpoint/2010/main" val="41762647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716854" y="389274"/>
            <a:ext cx="2501781" cy="595326"/>
          </a:xfrm>
        </p:spPr>
        <p:txBody>
          <a:bodyPr/>
          <a:lstStyle/>
          <a:p>
            <a:pPr eaLnBrk="1" hangingPunct="1">
              <a:lnSpc>
                <a:spcPct val="90000"/>
              </a:lnSpc>
            </a:pPr>
            <a:r>
              <a:rPr lang="ja-JP" altLang="en-US" dirty="0">
                <a:solidFill>
                  <a:schemeClr val="tx1"/>
                </a:solidFill>
              </a:rPr>
              <a:t>集計方法①</a:t>
            </a:r>
          </a:p>
        </p:txBody>
      </p:sp>
      <p:sp>
        <p:nvSpPr>
          <p:cNvPr id="90116" name="AutoShape 3"/>
          <p:cNvSpPr>
            <a:spLocks noChangeArrowheads="1"/>
          </p:cNvSpPr>
          <p:nvPr/>
        </p:nvSpPr>
        <p:spPr bwMode="auto">
          <a:xfrm>
            <a:off x="271687" y="1341438"/>
            <a:ext cx="9289032" cy="489666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117" name="正方形/長方形 1"/>
          <p:cNvSpPr>
            <a:spLocks noChangeArrowheads="1"/>
          </p:cNvSpPr>
          <p:nvPr/>
        </p:nvSpPr>
        <p:spPr bwMode="auto">
          <a:xfrm>
            <a:off x="271686" y="1609149"/>
            <a:ext cx="9073007" cy="9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以下の</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つのテーマについて</a:t>
            </a:r>
            <a:r>
              <a:rPr lang="ja-JP" altLang="en-US" sz="2400" dirty="0">
                <a:solidFill>
                  <a:srgbClr val="000000"/>
                </a:solidFill>
                <a:latin typeface="HG丸ｺﾞｼｯｸM-PRO" panose="020F0600000000000000" pitchFamily="50" charset="-128"/>
              </a:rPr>
              <a:t>、定めた</a:t>
            </a:r>
            <a:r>
              <a:rPr lang="en-US" altLang="ja-JP" sz="2400" dirty="0">
                <a:solidFill>
                  <a:srgbClr val="000000"/>
                </a:solidFill>
                <a:latin typeface="HG丸ｺﾞｼｯｸM-PRO" panose="020F0600000000000000" pitchFamily="50" charset="-128"/>
              </a:rPr>
              <a:t>2</a:t>
            </a:r>
            <a:r>
              <a:rPr lang="ja-JP" altLang="en-US" sz="2400" dirty="0">
                <a:solidFill>
                  <a:srgbClr val="000000"/>
                </a:solidFill>
                <a:latin typeface="HG丸ｺﾞｼｯｸM-PRO" panose="020F0600000000000000" pitchFamily="50" charset="-128"/>
              </a:rPr>
              <a:t>つの集計方法のいずれかを用いて、原因分析報告書</a:t>
            </a:r>
            <a:r>
              <a:rPr lang="ja-JP" altLang="en-US" sz="2400" dirty="0">
                <a:latin typeface="HG丸ｺﾞｼｯｸM-PRO" panose="020F0600000000000000" pitchFamily="50" charset="-128"/>
              </a:rPr>
              <a:t>より</a:t>
            </a:r>
            <a:r>
              <a:rPr lang="ja-JP" altLang="en-US" sz="2400" dirty="0">
                <a:solidFill>
                  <a:srgbClr val="000000"/>
                </a:solidFill>
                <a:latin typeface="HG丸ｺﾞｼｯｸM-PRO" panose="020F0600000000000000" pitchFamily="50" charset="-128"/>
              </a:rPr>
              <a:t>データを集計した。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graphicFrame>
        <p:nvGraphicFramePr>
          <p:cNvPr id="4" name="表 4">
            <a:extLst>
              <a:ext uri="{FF2B5EF4-FFF2-40B4-BE49-F238E27FC236}">
                <a16:creationId xmlns:a16="http://schemas.microsoft.com/office/drawing/2014/main" id="{2B15146B-0CD9-4660-9836-3B0959525EC0}"/>
              </a:ext>
            </a:extLst>
          </p:cNvPr>
          <p:cNvGraphicFramePr>
            <a:graphicFrameLocks noGrp="1"/>
          </p:cNvGraphicFramePr>
          <p:nvPr>
            <p:extLst>
              <p:ext uri="{D42A27DB-BD31-4B8C-83A1-F6EECF244321}">
                <p14:modId xmlns:p14="http://schemas.microsoft.com/office/powerpoint/2010/main" val="2341170842"/>
              </p:ext>
            </p:extLst>
          </p:nvPr>
        </p:nvGraphicFramePr>
        <p:xfrm>
          <a:off x="595722" y="3031234"/>
          <a:ext cx="8676964" cy="2589912"/>
        </p:xfrm>
        <a:graphic>
          <a:graphicData uri="http://schemas.openxmlformats.org/drawingml/2006/table">
            <a:tbl>
              <a:tblPr>
                <a:tableStyleId>{5C22544A-7EE6-4342-B048-85BDC9FD1C3A}</a:tableStyleId>
              </a:tblPr>
              <a:tblGrid>
                <a:gridCol w="4049244">
                  <a:extLst>
                    <a:ext uri="{9D8B030D-6E8A-4147-A177-3AD203B41FA5}">
                      <a16:colId xmlns:a16="http://schemas.microsoft.com/office/drawing/2014/main" val="3600042244"/>
                    </a:ext>
                  </a:extLst>
                </a:gridCol>
                <a:gridCol w="4627720">
                  <a:extLst>
                    <a:ext uri="{9D8B030D-6E8A-4147-A177-3AD203B41FA5}">
                      <a16:colId xmlns:a16="http://schemas.microsoft.com/office/drawing/2014/main" val="3631420162"/>
                    </a:ext>
                  </a:extLst>
                </a:gridCol>
              </a:tblGrid>
              <a:tr h="424469">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テーマ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集計方法</a:t>
                      </a:r>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329268"/>
                  </a:ext>
                </a:extLst>
              </a:tr>
              <a:tr h="1266264">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1</a:t>
                      </a:r>
                      <a:r>
                        <a:rPr kumimoji="1" lang="ja-JP" altLang="en-US" sz="2200" dirty="0">
                          <a:latin typeface="HG丸ｺﾞｼｯｸM-PRO" panose="020F0600000000000000" pitchFamily="50" charset="-128"/>
                          <a:ea typeface="HG丸ｺﾞｼｯｸM-PRO" panose="020F0600000000000000" pitchFamily="50" charset="-128"/>
                        </a:rPr>
                        <a:t>．子宮収縮薬について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2</a:t>
                      </a:r>
                      <a:r>
                        <a:rPr kumimoji="1" lang="ja-JP" altLang="en-US" sz="2200" dirty="0">
                          <a:latin typeface="HG丸ｺﾞｼｯｸM-PRO" panose="020F0600000000000000" pitchFamily="50" charset="-128"/>
                          <a:ea typeface="HG丸ｺﾞｼｯｸM-PRO" panose="020F0600000000000000" pitchFamily="50" charset="-128"/>
                        </a:rPr>
                        <a:t>．新生児蘇生について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3</a:t>
                      </a:r>
                      <a:r>
                        <a:rPr kumimoji="1" lang="ja-JP" altLang="en-US" sz="2200" dirty="0">
                          <a:latin typeface="HG丸ｺﾞｼｯｸM-PRO" panose="020F0600000000000000" pitchFamily="50" charset="-128"/>
                          <a:ea typeface="HG丸ｺﾞｼｯｸM-PRO" panose="020F0600000000000000" pitchFamily="50" charset="-128"/>
                        </a:rPr>
                        <a:t>．吸引分娩について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①原因分析報告書の「事例の経過（事例の概要）」より集計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765474191"/>
                  </a:ext>
                </a:extLst>
              </a:tr>
              <a:tr h="858121">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4</a:t>
                      </a:r>
                      <a:r>
                        <a:rPr kumimoji="1" lang="ja-JP" altLang="en-US" sz="2200" dirty="0">
                          <a:latin typeface="HG丸ｺﾞｼｯｸM-PRO" panose="020F0600000000000000" pitchFamily="50" charset="-128"/>
                          <a:ea typeface="HG丸ｺﾞｼｯｸM-PRO" panose="020F0600000000000000" pitchFamily="50" charset="-128"/>
                        </a:rPr>
                        <a:t>．胎児心拍数聴取について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5</a:t>
                      </a:r>
                      <a:r>
                        <a:rPr kumimoji="1" lang="ja-JP" altLang="en-US" sz="2200" dirty="0">
                          <a:latin typeface="HG丸ｺﾞｼｯｸM-PRO" panose="020F0600000000000000" pitchFamily="50" charset="-128"/>
                          <a:ea typeface="HG丸ｺﾞｼｯｸM-PRO" panose="020F0600000000000000" pitchFamily="50" charset="-128"/>
                        </a:rPr>
                        <a:t>．診療録等の記載について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②原因分析報告書の「臨床経過に関する医学的評価」より集計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107173"/>
                  </a:ext>
                </a:extLst>
              </a:tr>
            </a:tbl>
          </a:graphicData>
        </a:graphic>
      </p:graphicFrame>
    </p:spTree>
    <p:extLst>
      <p:ext uri="{BB962C8B-B14F-4D97-AF65-F5344CB8AC3E}">
        <p14:creationId xmlns:p14="http://schemas.microsoft.com/office/powerpoint/2010/main" val="2369894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716854" y="389274"/>
            <a:ext cx="2501781" cy="595326"/>
          </a:xfrm>
        </p:spPr>
        <p:txBody>
          <a:bodyPr/>
          <a:lstStyle/>
          <a:p>
            <a:pPr eaLnBrk="1" hangingPunct="1">
              <a:lnSpc>
                <a:spcPct val="90000"/>
              </a:lnSpc>
            </a:pPr>
            <a:r>
              <a:rPr lang="ja-JP" altLang="en-US" dirty="0">
                <a:solidFill>
                  <a:schemeClr val="tx1"/>
                </a:solidFill>
              </a:rPr>
              <a:t>集計方法②</a:t>
            </a:r>
          </a:p>
        </p:txBody>
      </p:sp>
      <p:sp>
        <p:nvSpPr>
          <p:cNvPr id="90116" name="AutoShape 3"/>
          <p:cNvSpPr>
            <a:spLocks noChangeArrowheads="1"/>
          </p:cNvSpPr>
          <p:nvPr/>
        </p:nvSpPr>
        <p:spPr bwMode="auto">
          <a:xfrm>
            <a:off x="271687" y="1125538"/>
            <a:ext cx="9289032" cy="5616623"/>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117" name="正方形/長方形 1"/>
          <p:cNvSpPr>
            <a:spLocks noChangeArrowheads="1"/>
          </p:cNvSpPr>
          <p:nvPr/>
        </p:nvSpPr>
        <p:spPr bwMode="auto">
          <a:xfrm>
            <a:off x="402948" y="1109298"/>
            <a:ext cx="9073007" cy="4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つのテーマで</a:t>
            </a:r>
            <a:r>
              <a:rPr lang="ja-JP" altLang="en-US" sz="2200" dirty="0">
                <a:solidFill>
                  <a:srgbClr val="000000"/>
                </a:solidFill>
                <a:latin typeface="HG丸ｺﾞｼｯｸM-PRO" panose="020F0600000000000000" pitchFamily="50" charset="-128"/>
              </a:rPr>
              <a:t>用いた集計方法は、以下の</a:t>
            </a:r>
            <a:r>
              <a:rPr lang="en-US" altLang="ja-JP" sz="2200" dirty="0">
                <a:solidFill>
                  <a:srgbClr val="000000"/>
                </a:solidFill>
                <a:latin typeface="HG丸ｺﾞｼｯｸM-PRO" panose="020F0600000000000000" pitchFamily="50" charset="-128"/>
              </a:rPr>
              <a:t>2</a:t>
            </a:r>
            <a:r>
              <a:rPr lang="ja-JP" altLang="en-US" sz="2200" dirty="0">
                <a:solidFill>
                  <a:srgbClr val="000000"/>
                </a:solidFill>
                <a:latin typeface="HG丸ｺﾞｼｯｸM-PRO" panose="020F0600000000000000" pitchFamily="50" charset="-128"/>
              </a:rPr>
              <a:t>通りである。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正方形/長方形 1">
            <a:extLst>
              <a:ext uri="{FF2B5EF4-FFF2-40B4-BE49-F238E27FC236}">
                <a16:creationId xmlns:a16="http://schemas.microsoft.com/office/drawing/2014/main" id="{B97DF3A3-2B17-41F5-B23B-52D135DC0791}"/>
              </a:ext>
            </a:extLst>
          </p:cNvPr>
          <p:cNvSpPr>
            <a:spLocks noChangeArrowheads="1"/>
          </p:cNvSpPr>
          <p:nvPr/>
        </p:nvSpPr>
        <p:spPr bwMode="auto">
          <a:xfrm>
            <a:off x="523716" y="1489172"/>
            <a:ext cx="8784974" cy="21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lang="ja-JP" altLang="en-US" sz="2000" b="1" u="sng" dirty="0">
                <a:solidFill>
                  <a:srgbClr val="000000"/>
                </a:solidFill>
                <a:latin typeface="HG丸ｺﾞｼｯｸM-PRO" panose="020F0600000000000000" pitchFamily="50" charset="-128"/>
              </a:rPr>
              <a:t>集計方法</a:t>
            </a:r>
            <a:r>
              <a:rPr lang="ja-JP" altLang="en-US" sz="2000" b="1" u="sng" dirty="0">
                <a:latin typeface="HG丸ｺﾞｼｯｸM-PRO" panose="020F0600000000000000" pitchFamily="50" charset="-128"/>
              </a:rPr>
              <a:t>①</a:t>
            </a:r>
            <a:endParaRPr lang="en-US" altLang="ja-JP" sz="2000" b="1" u="sng" dirty="0">
              <a:latin typeface="HG丸ｺﾞｼｯｸM-PRO" panose="020F0600000000000000" pitchFamily="50" charset="-128"/>
            </a:endParaRPr>
          </a:p>
          <a:p>
            <a:pPr marL="361950" marR="0" lvl="0" indent="-361950" algn="l" defTabSz="914400" rtl="0" eaLnBrk="1" fontAlgn="base" latinLnBrk="0" hangingPunct="1">
              <a:lnSpc>
                <a:spcPct val="120000"/>
              </a:lnSpc>
              <a:spcBef>
                <a:spcPct val="0"/>
              </a:spcBef>
              <a:spcAft>
                <a:spcPct val="0"/>
              </a:spcAft>
              <a:buClrTx/>
              <a:buSzTx/>
              <a:buFontTx/>
              <a:buNone/>
              <a:tabLst/>
              <a:defRPr/>
            </a:pPr>
            <a:r>
              <a:rPr lang="ja-JP" altLang="en-US" sz="2000" dirty="0">
                <a:solidFill>
                  <a:srgbClr val="000000"/>
                </a:solidFill>
                <a:latin typeface="HG丸ｺﾞｼｯｸM-PRO" panose="020F0600000000000000" pitchFamily="50" charset="-128"/>
              </a:rPr>
              <a:t>原因分析報告書の「事例の経過（事例の概要）」より集計</a:t>
            </a:r>
            <a:endParaRPr lang="en-US" altLang="ja-JP" sz="2000" dirty="0">
              <a:solidFill>
                <a:srgbClr val="000000"/>
              </a:solidFill>
              <a:latin typeface="HG丸ｺﾞｼｯｸM-PRO" panose="020F0600000000000000" pitchFamily="50" charset="-128"/>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lang="ja-JP" altLang="en-US" dirty="0">
                <a:solidFill>
                  <a:srgbClr val="000000"/>
                </a:solidFill>
                <a:latin typeface="HG丸ｺﾞｼｯｸM-PRO" panose="020F0600000000000000" pitchFamily="50" charset="-128"/>
              </a:rPr>
              <a:t>原因分析報告書のうち、妊産婦に関する基本情報、今回の妊娠、分娩経過、産褥経過、新生児経過、診療体制等に関する情報</a:t>
            </a:r>
            <a:r>
              <a:rPr lang="ja-JP" altLang="en-US" dirty="0">
                <a:latin typeface="HG丸ｺﾞｼｯｸM-PRO" panose="020F0600000000000000" pitchFamily="50" charset="-128"/>
              </a:rPr>
              <a:t>が</a:t>
            </a:r>
            <a:r>
              <a:rPr lang="ja-JP" altLang="en-US" dirty="0">
                <a:solidFill>
                  <a:srgbClr val="000000"/>
                </a:solidFill>
                <a:latin typeface="HG丸ｺﾞｼｯｸM-PRO" panose="020F0600000000000000" pitchFamily="50" charset="-128"/>
              </a:rPr>
              <a:t>記載された「事例の経過（事例の概要）」に記載の内容を抽出し、ガイドライン等において推奨されている診療行為等に基づき、各テーマで定めた項目について事例件数を出生年別に集計した。</a:t>
            </a:r>
            <a:endParaRPr lang="en-US" altLang="ja-JP" dirty="0">
              <a:solidFill>
                <a:srgbClr val="000000"/>
              </a:solidFill>
              <a:latin typeface="HG丸ｺﾞｼｯｸM-PRO" panose="020F0600000000000000" pitchFamily="50" charset="-128"/>
            </a:endParaRPr>
          </a:p>
        </p:txBody>
      </p:sp>
      <p:sp>
        <p:nvSpPr>
          <p:cNvPr id="8" name="正方形/長方形 1">
            <a:extLst>
              <a:ext uri="{FF2B5EF4-FFF2-40B4-BE49-F238E27FC236}">
                <a16:creationId xmlns:a16="http://schemas.microsoft.com/office/drawing/2014/main" id="{5D1E2D7D-C06B-468D-B02C-B2196EF6FEB0}"/>
              </a:ext>
            </a:extLst>
          </p:cNvPr>
          <p:cNvSpPr>
            <a:spLocks noChangeArrowheads="1"/>
          </p:cNvSpPr>
          <p:nvPr/>
        </p:nvSpPr>
        <p:spPr bwMode="auto">
          <a:xfrm>
            <a:off x="503232" y="3551649"/>
            <a:ext cx="8784974" cy="244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lang="ja-JP" altLang="en-US" sz="2000" b="1" u="sng" dirty="0">
                <a:solidFill>
                  <a:srgbClr val="000000"/>
                </a:solidFill>
                <a:latin typeface="HG丸ｺﾞｼｯｸM-PRO" panose="020F0600000000000000" pitchFamily="50" charset="-128"/>
              </a:rPr>
              <a:t>集計方法</a:t>
            </a:r>
            <a:r>
              <a:rPr lang="ja-JP" altLang="en-US" sz="2000" b="1" u="sng" dirty="0">
                <a:latin typeface="HG丸ｺﾞｼｯｸM-PRO" panose="020F0600000000000000" pitchFamily="50" charset="-128"/>
              </a:rPr>
              <a:t>②</a:t>
            </a:r>
            <a:endParaRPr lang="en-US" altLang="ja-JP" sz="2000" b="1" u="sng" dirty="0">
              <a:latin typeface="HG丸ｺﾞｼｯｸM-PRO" panose="020F0600000000000000" pitchFamily="50" charset="-128"/>
            </a:endParaRPr>
          </a:p>
          <a:p>
            <a:pPr marL="361950" marR="0" lvl="0" indent="-361950" algn="l" defTabSz="914400" rtl="0" eaLnBrk="1" fontAlgn="base" latinLnBrk="0" hangingPunct="1">
              <a:lnSpc>
                <a:spcPct val="120000"/>
              </a:lnSpc>
              <a:spcBef>
                <a:spcPct val="0"/>
              </a:spcBef>
              <a:spcAft>
                <a:spcPct val="0"/>
              </a:spcAft>
              <a:buClrTx/>
              <a:buSzTx/>
              <a:buFontTx/>
              <a:buNone/>
              <a:tabLst/>
              <a:defRPr/>
            </a:pPr>
            <a:r>
              <a:rPr lang="ja-JP" altLang="en-US" sz="2000" dirty="0">
                <a:solidFill>
                  <a:srgbClr val="000000"/>
                </a:solidFill>
                <a:latin typeface="HG丸ｺﾞｼｯｸM-PRO" panose="020F0600000000000000" pitchFamily="50" charset="-128"/>
              </a:rPr>
              <a:t>原因分析報告書の「臨床経過に関する医学的評価」より集計</a:t>
            </a:r>
            <a:endParaRPr lang="en-US" altLang="ja-JP" sz="2000" dirty="0">
              <a:solidFill>
                <a:srgbClr val="000000"/>
              </a:solidFill>
              <a:latin typeface="HG丸ｺﾞｼｯｸM-PRO" panose="020F0600000000000000" pitchFamily="50" charset="-128"/>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lang="ja-JP" altLang="en-US" dirty="0">
                <a:solidFill>
                  <a:srgbClr val="000000"/>
                </a:solidFill>
                <a:latin typeface="HG丸ｺﾞｼｯｸM-PRO" panose="020F0600000000000000" pitchFamily="50" charset="-128"/>
              </a:rPr>
              <a:t>原因分析報告書のうち、妊娠経過、分娩経過、新生児経過における診療行為等や管理について、その時点で行う妥当な妊娠・分娩管理等は何かという観点から評価を行っている「臨床経過に関する医学的評価」において、「産科医療の質の向上を図るための指摘</a:t>
            </a:r>
            <a:r>
              <a:rPr lang="ja-JP" altLang="en-US" baseline="30000" dirty="0">
                <a:solidFill>
                  <a:srgbClr val="000000"/>
                </a:solidFill>
                <a:latin typeface="HG丸ｺﾞｼｯｸM-PRO" panose="020F0600000000000000" pitchFamily="50" charset="-128"/>
              </a:rPr>
              <a:t>＊</a:t>
            </a:r>
            <a:r>
              <a:rPr lang="ja-JP" altLang="en-US" dirty="0">
                <a:solidFill>
                  <a:srgbClr val="000000"/>
                </a:solidFill>
                <a:latin typeface="HG丸ｺﾞｼｯｸM-PRO" panose="020F0600000000000000" pitchFamily="50" charset="-128"/>
              </a:rPr>
              <a:t>」があった事例の内容を抽出し、各テーマで定めた項目について事例件数を出生年別に集計した。</a:t>
            </a:r>
            <a:endParaRPr lang="en-US" altLang="ja-JP" dirty="0">
              <a:solidFill>
                <a:srgbClr val="000000"/>
              </a:solidFill>
              <a:latin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0214E57-E6AF-4C56-95ED-419EE83ACC70}"/>
              </a:ext>
            </a:extLst>
          </p:cNvPr>
          <p:cNvSpPr txBox="1"/>
          <p:nvPr/>
        </p:nvSpPr>
        <p:spPr>
          <a:xfrm>
            <a:off x="703734" y="6034884"/>
            <a:ext cx="8352928" cy="630942"/>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＊産科医療の質の向上を図るための</a:t>
            </a:r>
            <a:r>
              <a:rPr lang="ja-JP" altLang="en-US" sz="1300" dirty="0">
                <a:solidFill>
                  <a:srgbClr val="000000"/>
                </a:solidFill>
                <a:latin typeface="HG丸ｺﾞｼｯｸM-PRO"/>
                <a:ea typeface="HG丸ｺﾞｼｯｸM-PRO"/>
              </a:rPr>
              <a:t>指摘</a:t>
            </a:r>
            <a:endParaRPr kumimoji="1" lang="en-US" altLang="ja-JP" sz="13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714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原因分析報告書の「臨床経過に関する医学的評価」で、「選択されることは少ない」、「一般的ではない」、「基準</a:t>
            </a:r>
            <a:r>
              <a:rPr lang="ja-JP" altLang="en-US" sz="1100" dirty="0">
                <a:solidFill>
                  <a:srgbClr val="000000"/>
                </a:solidFill>
                <a:latin typeface="HG丸ｺﾞｼｯｸM-PRO"/>
                <a:ea typeface="HG丸ｺﾞｼｯｸM-PRO"/>
              </a:rPr>
              <a:t>を満たしていない</a:t>
            </a: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」、「医学的妥当性がない」、「評価できない」</a:t>
            </a:r>
            <a:r>
              <a:rPr lang="ja-JP" altLang="en-US" sz="1100" dirty="0">
                <a:solidFill>
                  <a:srgbClr val="000000"/>
                </a:solidFill>
                <a:latin typeface="HG丸ｺﾞｼｯｸM-PRO"/>
                <a:ea typeface="HG丸ｺﾞｼｯｸM-PRO"/>
              </a:rPr>
              <a:t>等</a:t>
            </a: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の表現が用いられたもの。</a:t>
            </a:r>
          </a:p>
        </p:txBody>
      </p:sp>
    </p:spTree>
    <p:extLst>
      <p:ext uri="{BB962C8B-B14F-4D97-AF65-F5344CB8AC3E}">
        <p14:creationId xmlns:p14="http://schemas.microsoft.com/office/powerpoint/2010/main" val="6706001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577064" cy="515925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269554"/>
            <a:ext cx="9073007" cy="49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lvl="0" indent="-342900" eaLnBrk="1" hangingPunct="1">
              <a:lnSpc>
                <a:spcPct val="120000"/>
              </a:lnSpc>
              <a:buFontTx/>
              <a:buChar char="○"/>
              <a:defRPr/>
            </a:pPr>
            <a:r>
              <a:rPr lang="ja-JP" altLang="en-US" sz="2400" dirty="0">
                <a:solidFill>
                  <a:srgbClr val="000000"/>
                </a:solidFill>
                <a:latin typeface="HG丸ｺﾞｼｯｸM-PRO" panose="020F0600000000000000" pitchFamily="50" charset="-128"/>
              </a:rPr>
              <a:t>各テーマにおける集計結果のうち、主な結果を出生年ごとにグラフで示した。</a:t>
            </a:r>
            <a:endParaRPr lang="en-US" altLang="ja-JP" sz="2400" dirty="0">
              <a:solidFill>
                <a:srgbClr val="000000"/>
              </a:solidFill>
              <a:latin typeface="HG丸ｺﾞｼｯｸM-PRO" panose="020F0600000000000000" pitchFamily="50" charset="-128"/>
            </a:endParaRPr>
          </a:p>
          <a:p>
            <a:pPr marL="342900" lvl="0" indent="-342900" eaLnBrk="1" hangingPunct="1">
              <a:lnSpc>
                <a:spcPct val="120000"/>
              </a:lnSpc>
              <a:buFontTx/>
              <a:buChar char="○"/>
              <a:defRPr/>
            </a:pPr>
            <a:r>
              <a:rPr lang="ja-JP" altLang="en-US" sz="2400" dirty="0">
                <a:solidFill>
                  <a:srgbClr val="000000"/>
                </a:solidFill>
                <a:latin typeface="HG丸ｺﾞｼｯｸM-PRO" panose="020F0600000000000000" pitchFamily="50" charset="-128"/>
              </a:rPr>
              <a:t>ガイドライン等において推奨されている診療行為等に基づき、傾向として増加することが望ましい項目については寒色系の線で、減少することが望ましい項目については暖色系の線で示している。</a:t>
            </a:r>
            <a:endParaRPr lang="en-US" altLang="ja-JP" sz="2400" dirty="0">
              <a:solidFill>
                <a:srgbClr val="000000"/>
              </a:solidFill>
              <a:latin typeface="HG丸ｺﾞｼｯｸM-PRO" panose="020F0600000000000000" pitchFamily="50" charset="-128"/>
            </a:endParaRPr>
          </a:p>
          <a:p>
            <a:pPr marL="342900" lvl="0" indent="-342900" eaLnBrk="1" hangingPunct="1">
              <a:lnSpc>
                <a:spcPct val="120000"/>
              </a:lnSpc>
              <a:buFontTx/>
              <a:buChar char="○"/>
              <a:defRPr/>
            </a:pPr>
            <a:r>
              <a:rPr lang="ja-JP" altLang="en-US" sz="2400" dirty="0">
                <a:solidFill>
                  <a:srgbClr val="000000"/>
                </a:solidFill>
                <a:latin typeface="HG丸ｺﾞｼｯｸM-PRO" panose="020F0600000000000000" pitchFamily="50" charset="-128"/>
              </a:rPr>
              <a:t>集計結果について、本章の集計対象となる事例はわが国におけるすべての分娩のデータではなく本制度の補償対象事例に関する分娩のデータのみであること、また出生年が今より</a:t>
            </a:r>
            <a:r>
              <a:rPr lang="en-US" altLang="ja-JP" sz="2400" dirty="0">
                <a:solidFill>
                  <a:srgbClr val="000000"/>
                </a:solidFill>
                <a:latin typeface="HG丸ｺﾞｼｯｸM-PRO" panose="020F0600000000000000" pitchFamily="50" charset="-128"/>
              </a:rPr>
              <a:t>6 </a:t>
            </a:r>
            <a:r>
              <a:rPr lang="ja-JP" altLang="en-US" sz="2400" dirty="0">
                <a:solidFill>
                  <a:srgbClr val="000000"/>
                </a:solidFill>
                <a:latin typeface="HG丸ｺﾞｼｯｸM-PRO" panose="020F0600000000000000" pitchFamily="50" charset="-128"/>
              </a:rPr>
              <a:t>～ </a:t>
            </a:r>
            <a:r>
              <a:rPr lang="en-US" altLang="ja-JP" sz="2400" dirty="0">
                <a:solidFill>
                  <a:srgbClr val="000000"/>
                </a:solidFill>
                <a:latin typeface="HG丸ｺﾞｼｯｸM-PRO" panose="020F0600000000000000" pitchFamily="50" charset="-128"/>
              </a:rPr>
              <a:t>7</a:t>
            </a:r>
            <a:r>
              <a:rPr lang="ja-JP" altLang="en-US" sz="2400" dirty="0">
                <a:solidFill>
                  <a:srgbClr val="000000"/>
                </a:solidFill>
                <a:latin typeface="HG丸ｺﾞｼｯｸM-PRO" panose="020F0600000000000000" pitchFamily="50" charset="-128"/>
              </a:rPr>
              <a:t>年前までの事例であることに留意した上で、再発防止委員会の見解として集計結果の経年の傾向等を記載した。</a:t>
            </a: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latin typeface="HG丸ｺﾞｼｯｸM-PRO" panose="020F0600000000000000" pitchFamily="50" charset="-128"/>
                <a:ea typeface="HG丸ｺﾞｼｯｸM-PRO" panose="020F0600000000000000" pitchFamily="50" charset="-128"/>
              </a:rPr>
              <a:t>結果</a:t>
            </a:r>
            <a:endPar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2B148962-9014-4C24-A991-F8410C01E7CB}"/>
              </a:ext>
            </a:extLst>
          </p:cNvPr>
          <p:cNvSpPr txBox="1"/>
          <p:nvPr/>
        </p:nvSpPr>
        <p:spPr>
          <a:xfrm>
            <a:off x="544495" y="6428804"/>
            <a:ext cx="7927136"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kumimoji="1" lang="ja-JP" altLang="en-US" sz="1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グラフや表</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に記載している割合は、計算過程において四捨五入しているため、その合計が</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％にならない場合がある。</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4377023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577064" cy="551929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46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2,438</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件のうち、子宮収縮薬が使用された事例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595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a:t>
            </a:r>
            <a:r>
              <a:rPr lang="ja-JP" altLang="en-US" sz="2400" dirty="0">
                <a:latin typeface="HG丸ｺﾞｼｯｸM-PRO" panose="020F0600000000000000" pitchFamily="50" charset="-128"/>
              </a:rPr>
              <a:t>集計</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対象とした。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子宮収縮薬が使用された事例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595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件のうち、オキシトシンを使用した事例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509</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件における用法・用量および使用時の分娩監視装置による胎児心拍数聴取方法について出生年別に集計し、各出生年のオキシトシン使用事例件数に対する割合をグラフで示した（図</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また、子宮収縮薬が使用された</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595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件における説明と同意の有無についても出生年別に</a:t>
            </a:r>
            <a:r>
              <a:rPr kumimoji="1" lang="ja-JP" altLang="en-US" sz="2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集計</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し、各出生年の子宮収縮薬使用事例件数に対する割合をグラフで示した（図</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Ⅳ―2</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について①</a:t>
            </a:r>
          </a:p>
        </p:txBody>
      </p:sp>
    </p:spTree>
    <p:extLst>
      <p:ext uri="{BB962C8B-B14F-4D97-AF65-F5344CB8AC3E}">
        <p14:creationId xmlns:p14="http://schemas.microsoft.com/office/powerpoint/2010/main" val="651685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469053" cy="559129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子宮収縮薬について②</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図 3" descr="グラフ, 折れ線グラフ&#10;&#10;自動的に生成された説明">
            <a:extLst>
              <a:ext uri="{FF2B5EF4-FFF2-40B4-BE49-F238E27FC236}">
                <a16:creationId xmlns:a16="http://schemas.microsoft.com/office/drawing/2014/main" id="{68B0CAF4-DD66-456B-AB20-D5AB7BBF26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62" b="2991"/>
          <a:stretch/>
        </p:blipFill>
        <p:spPr>
          <a:xfrm>
            <a:off x="631726" y="1458135"/>
            <a:ext cx="7976209" cy="5193603"/>
          </a:xfrm>
          <a:prstGeom prst="rect">
            <a:avLst/>
          </a:prstGeom>
          <a:ln>
            <a:noFill/>
          </a:ln>
        </p:spPr>
      </p:pic>
      <p:sp>
        <p:nvSpPr>
          <p:cNvPr id="8" name="テキスト ボックス 7">
            <a:extLst>
              <a:ext uri="{FF2B5EF4-FFF2-40B4-BE49-F238E27FC236}">
                <a16:creationId xmlns:a16="http://schemas.microsoft.com/office/drawing/2014/main" id="{A633C77C-C05D-4BC1-BD9C-892A0B642D42}"/>
              </a:ext>
            </a:extLst>
          </p:cNvPr>
          <p:cNvSpPr txBox="1"/>
          <p:nvPr/>
        </p:nvSpPr>
        <p:spPr>
          <a:xfrm>
            <a:off x="559716" y="1177801"/>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b="1" dirty="0">
                <a:solidFill>
                  <a:srgbClr val="000000"/>
                </a:solidFill>
                <a:latin typeface="HG丸ｺﾞｼｯｸM-PRO" panose="020F0600000000000000" pitchFamily="50" charset="-128"/>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オキシトシン使用事例における用法・用量、胎児心拍数聴取方法</a:t>
            </a:r>
          </a:p>
        </p:txBody>
      </p:sp>
      <p:sp>
        <p:nvSpPr>
          <p:cNvPr id="9" name="Rectangle 57">
            <a:extLst>
              <a:ext uri="{FF2B5EF4-FFF2-40B4-BE49-F238E27FC236}">
                <a16:creationId xmlns:a16="http://schemas.microsoft.com/office/drawing/2014/main" id="{4C6669B9-BE69-49B3-B549-7058F1EF3F60}"/>
              </a:ext>
            </a:extLst>
          </p:cNvPr>
          <p:cNvSpPr>
            <a:spLocks noChangeArrowheads="1"/>
          </p:cNvSpPr>
          <p:nvPr/>
        </p:nvSpPr>
        <p:spPr bwMode="auto">
          <a:xfrm>
            <a:off x="8532268" y="5973781"/>
            <a:ext cx="1184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171450" indent="-171450" eaLnBrk="1" hangingPunct="1">
              <a:buFont typeface="ＭＳ 明朝" panose="02020609040205080304" pitchFamily="17" charset="-128"/>
              <a:buChar char="※"/>
            </a:pP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93</a:t>
            </a:r>
            <a:r>
              <a:rPr lang="ja-JP" altLang="en-US" sz="900" dirty="0">
                <a:latin typeface="+mj-ea"/>
                <a:ea typeface="+mj-ea"/>
              </a:rPr>
              <a:t>参照</a:t>
            </a:r>
          </a:p>
        </p:txBody>
      </p:sp>
    </p:spTree>
    <p:extLst>
      <p:ext uri="{BB962C8B-B14F-4D97-AF65-F5344CB8AC3E}">
        <p14:creationId xmlns:p14="http://schemas.microsoft.com/office/powerpoint/2010/main" val="3862433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子宮収縮薬について③</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199565" y="1197546"/>
            <a:ext cx="9289255" cy="54006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オキシトシンを使用した事例において、用法・用量が基準範囲内の事例の出生年別の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年まで増加傾向にあり、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年ではやや減少した。</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胎児心拍数聴取方法が連続的である事例の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％台を推移している。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用法・用量が基準範囲内であった事例で、かつ胎児心拍数聴取方法が連続的である事例の割合は、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2009</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年から</a:t>
            </a:r>
            <a:r>
              <a:rPr lang="en-US" altLang="ja-JP" sz="2000" dirty="0">
                <a:solidFill>
                  <a:srgbClr val="000000"/>
                </a:solidFill>
                <a:latin typeface="HG丸ｺﾞｼｯｸM-PRO" panose="020F0600000000000000" pitchFamily="50" charset="-128"/>
                <a:ea typeface="HG丸ｺﾞｼｯｸM-PRO" panose="020F0600000000000000" pitchFamily="50" charset="-128"/>
              </a:rPr>
              <a:t>2013</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年まで増加傾向にあり、</a:t>
            </a:r>
            <a:r>
              <a:rPr lang="en-US" altLang="ja-JP" sz="2000" dirty="0">
                <a:solidFill>
                  <a:srgbClr val="000000"/>
                </a:solidFill>
                <a:latin typeface="HG丸ｺﾞｼｯｸM-PRO" panose="020F0600000000000000" pitchFamily="50" charset="-128"/>
                <a:ea typeface="HG丸ｺﾞｼｯｸM-PRO" panose="020F0600000000000000" pitchFamily="50" charset="-128"/>
              </a:rPr>
              <a:t>2014</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年は横ばい、</a:t>
            </a:r>
            <a:r>
              <a:rPr lang="en-US" altLang="ja-JP" sz="2000" dirty="0">
                <a:solidFill>
                  <a:srgbClr val="000000"/>
                </a:solidFill>
                <a:latin typeface="HG丸ｺﾞｼｯｸM-PRO" panose="020F0600000000000000" pitchFamily="50" charset="-128"/>
                <a:ea typeface="HG丸ｺﾞｼｯｸM-PRO" panose="020F0600000000000000" pitchFamily="50" charset="-128"/>
              </a:rPr>
              <a:t>2015</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年はやや減少した</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なお、</a:t>
            </a:r>
            <a:r>
              <a:rPr lang="en-US" altLang="ja-JP" sz="2000" dirty="0">
                <a:solidFill>
                  <a:srgbClr val="000000"/>
                </a:solidFill>
                <a:latin typeface="HG丸ｺﾞｼｯｸM-PRO" panose="020F0600000000000000" pitchFamily="50" charset="-128"/>
                <a:ea typeface="HG丸ｺﾞｼｯｸM-PRO" panose="020F0600000000000000" pitchFamily="50" charset="-128"/>
              </a:rPr>
              <a:t>PGF</a:t>
            </a:r>
            <a:r>
              <a:rPr lang="en-US" altLang="ja-JP" sz="2000" baseline="-25000" dirty="0">
                <a:solidFill>
                  <a:srgbClr val="000000"/>
                </a:solidFill>
                <a:latin typeface="HG丸ｺﾞｼｯｸM-PRO" panose="020F0600000000000000" pitchFamily="50" charset="-128"/>
                <a:ea typeface="HG丸ｺﾞｼｯｸM-PRO" panose="020F0600000000000000" pitchFamily="50" charset="-128"/>
              </a:rPr>
              <a:t>2α</a:t>
            </a:r>
            <a:r>
              <a:rPr lang="ja-JP" altLang="en-US" sz="2000" dirty="0">
                <a:solidFill>
                  <a:srgbClr val="000000"/>
                </a:solidFill>
                <a:latin typeface="HG丸ｺﾞｼｯｸM-PRO" panose="020F0600000000000000" pitchFamily="50" charset="-128"/>
                <a:ea typeface="HG丸ｺﾞｼｯｸM-PRO" panose="020F0600000000000000" pitchFamily="50" charset="-128"/>
              </a:rPr>
              <a:t>、</a:t>
            </a:r>
            <a:r>
              <a:rPr lang="en-US" altLang="ja-JP" sz="2000" dirty="0">
                <a:solidFill>
                  <a:srgbClr val="000000"/>
                </a:solidFill>
                <a:latin typeface="HG丸ｺﾞｼｯｸM-PRO" panose="020F0600000000000000" pitchFamily="50" charset="-128"/>
                <a:ea typeface="HG丸ｺﾞｼｯｸM-PRO" panose="020F0600000000000000" pitchFamily="50" charset="-128"/>
              </a:rPr>
              <a:t>PGE</a:t>
            </a:r>
            <a:r>
              <a:rPr lang="en-US" altLang="ja-JP" sz="2000" baseline="-25000" dirty="0">
                <a:solidFill>
                  <a:srgbClr val="000000"/>
                </a:solidFill>
                <a:latin typeface="HG丸ｺﾞｼｯｸM-PRO" panose="020F0600000000000000" pitchFamily="50" charset="-128"/>
                <a:ea typeface="HG丸ｺﾞｼｯｸM-PRO" panose="020F0600000000000000" pitchFamily="50" charset="-128"/>
              </a:rPr>
              <a:t>2</a:t>
            </a:r>
            <a:r>
              <a:rPr lang="ja-JP" altLang="en-US" sz="2000" dirty="0">
                <a:solidFill>
                  <a:srgbClr val="000000"/>
                </a:solidFill>
                <a:latin typeface="HG丸ｺﾞｼｯｸM-PRO" panose="020F0600000000000000" pitchFamily="50" charset="-128"/>
                <a:ea typeface="HG丸ｺﾞｼｯｸM-PRO" panose="020F0600000000000000" pitchFamily="50" charset="-128"/>
              </a:rPr>
              <a:t>を使用した事例における集計結果は、本制度ホームページに集計表（</a:t>
            </a:r>
            <a:r>
              <a:rPr lang="en-US" altLang="ja-JP" sz="2000" dirty="0">
                <a:solidFill>
                  <a:srgbClr val="000000"/>
                </a:solidFill>
                <a:latin typeface="HG丸ｺﾞｼｯｸM-PRO" panose="020F0600000000000000" pitchFamily="50" charset="-128"/>
                <a:ea typeface="HG丸ｺﾞｼｯｸM-PRO" panose="020F0600000000000000" pitchFamily="50" charset="-128"/>
              </a:rPr>
              <a:t>Excel</a:t>
            </a:r>
            <a:r>
              <a:rPr lang="ja-JP" altLang="en-US" sz="2000" dirty="0">
                <a:solidFill>
                  <a:srgbClr val="000000"/>
                </a:solidFill>
                <a:latin typeface="HG丸ｺﾞｼｯｸM-PRO" panose="020F0600000000000000" pitchFamily="50" charset="-128"/>
                <a:ea typeface="HG丸ｺﾞｼｯｸM-PRO" panose="020F0600000000000000" pitchFamily="50" charset="-128"/>
              </a:rPr>
              <a:t>）を掲載している。</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60688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469053" cy="559129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子宮収縮薬について④</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559716" y="1177801"/>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b="1" dirty="0">
                <a:solidFill>
                  <a:srgbClr val="000000"/>
                </a:solidFill>
                <a:latin typeface="HG丸ｺﾞｼｯｸM-PRO" panose="020F0600000000000000" pitchFamily="50" charset="-128"/>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2</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子宮収縮薬使用事例における説明と同意の有無</a:t>
            </a:r>
          </a:p>
        </p:txBody>
      </p:sp>
      <p:pic>
        <p:nvPicPr>
          <p:cNvPr id="9" name="図 8" descr="グラフ&#10;&#10;自動的に生成された説明">
            <a:extLst>
              <a:ext uri="{FF2B5EF4-FFF2-40B4-BE49-F238E27FC236}">
                <a16:creationId xmlns:a16="http://schemas.microsoft.com/office/drawing/2014/main" id="{47839C68-E82F-46C3-A797-4C552738BF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6" t="1798" r="2658" b="4453"/>
          <a:stretch/>
        </p:blipFill>
        <p:spPr>
          <a:xfrm>
            <a:off x="773146" y="1485578"/>
            <a:ext cx="7620698" cy="5199588"/>
          </a:xfrm>
          <a:prstGeom prst="rect">
            <a:avLst/>
          </a:prstGeom>
        </p:spPr>
      </p:pic>
      <p:sp>
        <p:nvSpPr>
          <p:cNvPr id="10" name="Rectangle 57">
            <a:extLst>
              <a:ext uri="{FF2B5EF4-FFF2-40B4-BE49-F238E27FC236}">
                <a16:creationId xmlns:a16="http://schemas.microsoft.com/office/drawing/2014/main" id="{6B11D2C3-8196-4FC7-A0BE-CF5A9F6823B8}"/>
              </a:ext>
            </a:extLst>
          </p:cNvPr>
          <p:cNvSpPr>
            <a:spLocks noChangeArrowheads="1"/>
          </p:cNvSpPr>
          <p:nvPr/>
        </p:nvSpPr>
        <p:spPr bwMode="auto">
          <a:xfrm>
            <a:off x="8393844" y="5937382"/>
            <a:ext cx="12221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171450" indent="-171450" eaLnBrk="1" hangingPunct="1">
              <a:buFont typeface="ＭＳ 明朝" panose="02020609040205080304" pitchFamily="17" charset="-128"/>
              <a:buChar char="※"/>
            </a:pP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95</a:t>
            </a:r>
            <a:r>
              <a:rPr lang="ja-JP" altLang="en-US" sz="900" dirty="0">
                <a:latin typeface="+mj-ea"/>
                <a:ea typeface="+mj-ea"/>
              </a:rPr>
              <a:t>参照</a:t>
            </a:r>
          </a:p>
        </p:txBody>
      </p:sp>
    </p:spTree>
    <p:extLst>
      <p:ext uri="{BB962C8B-B14F-4D97-AF65-F5344CB8AC3E}">
        <p14:creationId xmlns:p14="http://schemas.microsoft.com/office/powerpoint/2010/main" val="17091738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子宮収縮薬について⑤</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199565" y="1197546"/>
            <a:ext cx="9289255" cy="54006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子宮収縮薬を</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使用した事例において、文書での同意があった事例の出生年別の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は増加傾向にあり、同意の有無が不明であった事例の割合は減少傾向にある。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なお、口頭での同意があった事例の集計結果は、本制度ホームページに集計表（</a:t>
            </a:r>
            <a:r>
              <a:rPr lang="en-US" altLang="ja-JP" sz="2000" dirty="0">
                <a:solidFill>
                  <a:srgbClr val="000000"/>
                </a:solidFill>
                <a:latin typeface="HG丸ｺﾞｼｯｸM-PRO" panose="020F0600000000000000" pitchFamily="50" charset="-128"/>
                <a:ea typeface="HG丸ｺﾞｼｯｸM-PRO" panose="020F0600000000000000" pitchFamily="50" charset="-128"/>
              </a:rPr>
              <a:t>Excel</a:t>
            </a:r>
            <a:r>
              <a:rPr lang="ja-JP" altLang="en-US" sz="2000" dirty="0">
                <a:solidFill>
                  <a:srgbClr val="000000"/>
                </a:solidFill>
                <a:latin typeface="HG丸ｺﾞｼｯｸM-PRO" panose="020F0600000000000000" pitchFamily="50" charset="-128"/>
                <a:ea typeface="HG丸ｺﾞｼｯｸM-PRO" panose="020F0600000000000000" pitchFamily="50" charset="-128"/>
              </a:rPr>
              <a:t>）を掲載している。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57263" rtl="0" eaLnBrk="0" fontAlgn="base" latinLnBrk="0" hangingPunct="1">
              <a:lnSpc>
                <a:spcPct val="120000"/>
              </a:lnSpc>
              <a:spcBef>
                <a:spcPct val="20000"/>
              </a:spcBef>
              <a:spcAft>
                <a:spcPct val="0"/>
              </a:spcAft>
              <a:buClrTx/>
              <a:buSzTx/>
              <a:buNone/>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996253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577064" cy="551929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46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2,438</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件のうち、生後</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分以内の時点で心拍数が</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lang="ja-JP" altLang="en-US" sz="2400" dirty="0">
                <a:solidFill>
                  <a:srgbClr val="000000"/>
                </a:solidFill>
                <a:latin typeface="HG丸ｺﾞｼｯｸM-PRO" panose="020F0600000000000000" pitchFamily="50" charset="-128"/>
              </a:rPr>
              <a:t>／分未満であった事例または自発呼吸がなかった事例（以下、生後</a:t>
            </a:r>
            <a:r>
              <a:rPr lang="en-US" altLang="ja-JP" sz="2400" dirty="0">
                <a:solidFill>
                  <a:srgbClr val="000000"/>
                </a:solidFill>
                <a:latin typeface="HG丸ｺﾞｼｯｸM-PRO" panose="020F0600000000000000" pitchFamily="50" charset="-128"/>
              </a:rPr>
              <a:t>1</a:t>
            </a:r>
            <a:r>
              <a:rPr lang="ja-JP" altLang="en-US" sz="2400" dirty="0">
                <a:solidFill>
                  <a:srgbClr val="000000"/>
                </a:solidFill>
                <a:latin typeface="HG丸ｺﾞｼｯｸM-PRO" panose="020F0600000000000000" pitchFamily="50" charset="-128"/>
              </a:rPr>
              <a:t>分以内に新生児蘇生処置が必要であった事例）</a:t>
            </a:r>
            <a:r>
              <a:rPr lang="en-US" altLang="ja-JP" sz="2400" dirty="0">
                <a:solidFill>
                  <a:srgbClr val="000000"/>
                </a:solidFill>
                <a:latin typeface="HG丸ｺﾞｼｯｸM-PRO" panose="020F0600000000000000" pitchFamily="50" charset="-128"/>
              </a:rPr>
              <a:t>1,440</a:t>
            </a:r>
            <a:r>
              <a:rPr lang="ja-JP" altLang="en-US" sz="2400" dirty="0">
                <a:solidFill>
                  <a:srgbClr val="000000"/>
                </a:solidFill>
                <a:latin typeface="HG丸ｺﾞｼｯｸM-PRO" panose="020F0600000000000000" pitchFamily="50" charset="-128"/>
              </a:rPr>
              <a:t>件を集計対象とした。</a:t>
            </a:r>
            <a:endParaRPr lang="en-US" altLang="ja-JP" sz="2400" dirty="0">
              <a:solidFill>
                <a:srgbClr val="000000"/>
              </a:solidFill>
              <a:latin typeface="HG丸ｺﾞｼｯｸM-PRO" panose="020F0600000000000000" pitchFamily="50" charset="-128"/>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a:t>
            </a:r>
            <a:r>
              <a:rPr lang="en-US" altLang="ja-JP" sz="2400" dirty="0">
                <a:solidFill>
                  <a:srgbClr val="000000"/>
                </a:solidFill>
                <a:latin typeface="HG丸ｺﾞｼｯｸM-PRO" panose="020F0600000000000000" pitchFamily="50" charset="-128"/>
              </a:rPr>
              <a:t>1,440</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lang="ja-JP" altLang="en-US" sz="2400" dirty="0">
                <a:solidFill>
                  <a:srgbClr val="000000"/>
                </a:solidFill>
                <a:latin typeface="HG丸ｺﾞｼｯｸM-PRO" panose="020F0600000000000000" pitchFamily="50" charset="-128"/>
              </a:rPr>
              <a:t>における生後</a:t>
            </a:r>
            <a:r>
              <a:rPr lang="en-US" altLang="ja-JP" sz="2400" dirty="0">
                <a:solidFill>
                  <a:srgbClr val="000000"/>
                </a:solidFill>
                <a:latin typeface="HG丸ｺﾞｼｯｸM-PRO" panose="020F0600000000000000" pitchFamily="50" charset="-128"/>
              </a:rPr>
              <a:t>1</a:t>
            </a:r>
            <a:r>
              <a:rPr lang="ja-JP" altLang="en-US" sz="2400" dirty="0">
                <a:solidFill>
                  <a:srgbClr val="000000"/>
                </a:solidFill>
                <a:latin typeface="HG丸ｺﾞｼｯｸM-PRO" panose="020F0600000000000000" pitchFamily="50" charset="-128"/>
              </a:rPr>
              <a:t>分以内の人工呼吸開始の有無について</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出生年別に集計し、各出生年の生後</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分以内に新生児蘇生処置が必要であった事例件数に対する割合をグラフで示した（図</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latin typeface="HG丸ｺﾞｼｯｸM-PRO" panose="020F0600000000000000" pitchFamily="50" charset="-128"/>
                <a:ea typeface="HG丸ｺﾞｼｯｸM-PRO" panose="020F0600000000000000" pitchFamily="50" charset="-128"/>
              </a:rPr>
              <a:t>新生児蘇生</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ついて①</a:t>
            </a:r>
          </a:p>
        </p:txBody>
      </p:sp>
    </p:spTree>
    <p:extLst>
      <p:ext uri="{BB962C8B-B14F-4D97-AF65-F5344CB8AC3E}">
        <p14:creationId xmlns:p14="http://schemas.microsoft.com/office/powerpoint/2010/main" val="40385235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469053" cy="559129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solidFill>
                  <a:srgbClr val="000000"/>
                </a:solidFill>
                <a:latin typeface="HG丸ｺﾞｼｯｸM-PRO" panose="020F0600000000000000" pitchFamily="50" charset="-128"/>
                <a:ea typeface="HG丸ｺﾞｼｯｸM-PRO" panose="020F0600000000000000" pitchFamily="50" charset="-128"/>
              </a:rPr>
              <a:t>新生児蘇生</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について②</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271686" y="1165202"/>
            <a:ext cx="936103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b="1" dirty="0">
                <a:solidFill>
                  <a:srgbClr val="000000"/>
                </a:solidFill>
                <a:latin typeface="HG丸ｺﾞｼｯｸM-PRO" panose="020F0600000000000000" pitchFamily="50" charset="-128"/>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1400" b="1" dirty="0">
                <a:solidFill>
                  <a:srgbClr val="000000"/>
                </a:solidFill>
                <a:latin typeface="HG丸ｺﾞｼｯｸM-PRO" panose="020F0600000000000000" pitchFamily="50" charset="-128"/>
              </a:rPr>
              <a:t>生後</a:t>
            </a:r>
            <a:r>
              <a:rPr lang="en-US" altLang="ja-JP" sz="1400" b="1" dirty="0">
                <a:solidFill>
                  <a:srgbClr val="000000"/>
                </a:solidFill>
                <a:latin typeface="HG丸ｺﾞｼｯｸM-PRO" panose="020F0600000000000000" pitchFamily="50" charset="-128"/>
              </a:rPr>
              <a:t>1</a:t>
            </a:r>
            <a:r>
              <a:rPr lang="ja-JP" altLang="en-US" sz="1400" b="1" dirty="0">
                <a:solidFill>
                  <a:srgbClr val="000000"/>
                </a:solidFill>
                <a:latin typeface="HG丸ｺﾞｼｯｸM-PRO" panose="020F0600000000000000" pitchFamily="50" charset="-128"/>
              </a:rPr>
              <a:t>分以内に新生児蘇生処置が必要であった事例における生後</a:t>
            </a:r>
            <a:r>
              <a:rPr lang="en-US" altLang="ja-JP" sz="1400" b="1" dirty="0">
                <a:solidFill>
                  <a:srgbClr val="000000"/>
                </a:solidFill>
                <a:latin typeface="HG丸ｺﾞｼｯｸM-PRO" panose="020F0600000000000000" pitchFamily="50" charset="-128"/>
              </a:rPr>
              <a:t>1</a:t>
            </a:r>
            <a:r>
              <a:rPr lang="ja-JP" altLang="en-US" sz="1400" b="1" dirty="0">
                <a:solidFill>
                  <a:srgbClr val="000000"/>
                </a:solidFill>
                <a:latin typeface="HG丸ｺﾞｼｯｸM-PRO" panose="020F0600000000000000" pitchFamily="50" charset="-128"/>
              </a:rPr>
              <a:t>分以内の人工</a:t>
            </a:r>
            <a:r>
              <a:rPr lang="ja-JP" altLang="en-US" sz="1400" b="1" dirty="0">
                <a:latin typeface="HG丸ｺﾞｼｯｸM-PRO" panose="020F0600000000000000" pitchFamily="50" charset="-128"/>
              </a:rPr>
              <a:t>呼吸</a:t>
            </a:r>
            <a:r>
              <a:rPr lang="ja-JP" altLang="en-US" sz="1400" b="1" baseline="30000" dirty="0">
                <a:latin typeface="HG丸ｺﾞｼｯｸM-PRO" panose="020F0600000000000000" pitchFamily="50" charset="-128"/>
              </a:rPr>
              <a:t>注</a:t>
            </a:r>
            <a:r>
              <a:rPr lang="en-US" altLang="ja-JP" sz="1400" b="1" baseline="30000" dirty="0">
                <a:latin typeface="HG丸ｺﾞｼｯｸM-PRO" panose="020F0600000000000000" pitchFamily="50" charset="-128"/>
              </a:rPr>
              <a:t>1</a:t>
            </a:r>
            <a:r>
              <a:rPr lang="ja-JP" altLang="en-US" sz="1400" b="1" baseline="30000" dirty="0">
                <a:latin typeface="HG丸ｺﾞｼｯｸM-PRO" panose="020F0600000000000000" pitchFamily="50" charset="-128"/>
              </a:rPr>
              <a:t>）</a:t>
            </a:r>
            <a:r>
              <a:rPr lang="ja-JP" altLang="en-US" sz="1400" b="1" dirty="0">
                <a:solidFill>
                  <a:srgbClr val="000000"/>
                </a:solidFill>
                <a:latin typeface="HG丸ｺﾞｼｯｸM-PRO" panose="020F0600000000000000" pitchFamily="50" charset="-128"/>
              </a:rPr>
              <a:t>開始の有無</a:t>
            </a:r>
            <a:endPar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図 5" descr="グラフィカル ユーザー インターフェイス が含まれている画像&#10;&#10;自動的に生成された説明">
            <a:extLst>
              <a:ext uri="{FF2B5EF4-FFF2-40B4-BE49-F238E27FC236}">
                <a16:creationId xmlns:a16="http://schemas.microsoft.com/office/drawing/2014/main" id="{8525F29F-9FB4-41A9-9E17-3300CEDE54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8" t="1754" r="3189" b="4677"/>
          <a:stretch/>
        </p:blipFill>
        <p:spPr>
          <a:xfrm>
            <a:off x="847749" y="1466616"/>
            <a:ext cx="7623881" cy="5238470"/>
          </a:xfrm>
          <a:prstGeom prst="rect">
            <a:avLst/>
          </a:prstGeom>
        </p:spPr>
      </p:pic>
      <p:sp>
        <p:nvSpPr>
          <p:cNvPr id="9" name="Rectangle 57">
            <a:extLst>
              <a:ext uri="{FF2B5EF4-FFF2-40B4-BE49-F238E27FC236}">
                <a16:creationId xmlns:a16="http://schemas.microsoft.com/office/drawing/2014/main" id="{7D62F774-0409-499A-94AF-B73C09D16509}"/>
              </a:ext>
            </a:extLst>
          </p:cNvPr>
          <p:cNvSpPr>
            <a:spLocks noChangeArrowheads="1"/>
          </p:cNvSpPr>
          <p:nvPr/>
        </p:nvSpPr>
        <p:spPr bwMode="auto">
          <a:xfrm>
            <a:off x="8410537" y="5969585"/>
            <a:ext cx="1222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171450" indent="-171450" eaLnBrk="1" hangingPunct="1">
              <a:buFont typeface="ＭＳ 明朝" panose="02020609040205080304" pitchFamily="17" charset="-128"/>
              <a:buChar char="※"/>
            </a:pP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97</a:t>
            </a:r>
            <a:r>
              <a:rPr lang="ja-JP" altLang="en-US" sz="900" dirty="0">
                <a:latin typeface="+mj-ea"/>
                <a:ea typeface="+mj-ea"/>
              </a:rPr>
              <a:t>参照</a:t>
            </a:r>
          </a:p>
        </p:txBody>
      </p:sp>
    </p:spTree>
    <p:extLst>
      <p:ext uri="{BB962C8B-B14F-4D97-AF65-F5344CB8AC3E}">
        <p14:creationId xmlns:p14="http://schemas.microsoft.com/office/powerpoint/2010/main" val="153318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884238" y="239713"/>
            <a:ext cx="81359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solidFill>
                  <a:schemeClr val="tx2"/>
                </a:solidFill>
                <a:ea typeface="HG丸ｺﾞｼｯｸM-PRO" panose="020F0600000000000000" pitchFamily="50" charset="-128"/>
              </a:rPr>
              <a:t>再発防止について</a:t>
            </a:r>
          </a:p>
        </p:txBody>
      </p:sp>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3100">
              <a:latin typeface="HG丸ｺﾞｼｯｸM-PRO" panose="020F0600000000000000" pitchFamily="50" charset="-128"/>
              <a:ea typeface="HG丸ｺﾞｼｯｸM-PRO" panose="020F0600000000000000" pitchFamily="50" charset="-128"/>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500" dirty="0">
                <a:solidFill>
                  <a:schemeClr val="tx2"/>
                </a:solidFill>
                <a:latin typeface="HG丸ｺﾞｼｯｸM-PRO" panose="020F0600000000000000" pitchFamily="50" charset="-128"/>
                <a:ea typeface="HG丸ｺﾞｼｯｸM-PRO" panose="020F0600000000000000" pitchFamily="50" charset="-128"/>
              </a:rPr>
              <a:t>１．原因分析された個々の事例情報を体系的に整理・蓄積</a:t>
            </a:r>
          </a:p>
          <a:p>
            <a:pPr eaLnBrk="1" hangingPunct="1">
              <a:spcBef>
                <a:spcPct val="50000"/>
              </a:spcBef>
              <a:buFontTx/>
              <a:buNone/>
            </a:pPr>
            <a:r>
              <a:rPr lang="ja-JP" altLang="en-US" sz="2500" dirty="0">
                <a:solidFill>
                  <a:schemeClr val="tx2"/>
                </a:solidFill>
                <a:latin typeface="HG丸ｺﾞｼｯｸM-PRO" panose="020F0600000000000000" pitchFamily="50" charset="-128"/>
                <a:ea typeface="HG丸ｺﾞｼｯｸM-PRO" panose="020F0600000000000000" pitchFamily="50" charset="-128"/>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60000"/>
              </a:lnSpc>
              <a:spcBef>
                <a:spcPct val="50000"/>
              </a:spcBef>
              <a:buFontTx/>
              <a:buNone/>
            </a:pPr>
            <a:r>
              <a:rPr lang="ja-JP" altLang="en-US" sz="2500" dirty="0">
                <a:solidFill>
                  <a:srgbClr val="FF0000"/>
                </a:solidFill>
                <a:latin typeface="HGS創英角ｺﾞｼｯｸUB" panose="020B0900000000000000" pitchFamily="50" charset="-128"/>
                <a:ea typeface="HG丸ｺﾞｼｯｸM-PRO" panose="020F0600000000000000" pitchFamily="50" charset="-128"/>
              </a:rPr>
              <a:t>・同じような事例の再発防止</a:t>
            </a:r>
            <a:endParaRPr lang="en-US" altLang="ja-JP" sz="2500" dirty="0">
              <a:solidFill>
                <a:srgbClr val="FF0000"/>
              </a:solidFill>
              <a:latin typeface="HGS創英角ｺﾞｼｯｸUB" panose="020B0900000000000000" pitchFamily="50" charset="-128"/>
              <a:ea typeface="HG丸ｺﾞｼｯｸM-PRO" panose="020F0600000000000000" pitchFamily="50" charset="-128"/>
            </a:endParaRPr>
          </a:p>
          <a:p>
            <a:pPr eaLnBrk="1" hangingPunct="1">
              <a:lnSpc>
                <a:spcPct val="60000"/>
              </a:lnSpc>
              <a:spcBef>
                <a:spcPct val="50000"/>
              </a:spcBef>
              <a:buFontTx/>
              <a:buNone/>
            </a:pPr>
            <a:r>
              <a:rPr lang="ja-JP" altLang="en-US" sz="2500" dirty="0">
                <a:solidFill>
                  <a:srgbClr val="FF0000"/>
                </a:solidFill>
                <a:latin typeface="HGS創英角ｺﾞｼｯｸUB" panose="020B0900000000000000" pitchFamily="50" charset="-128"/>
                <a:ea typeface="HG丸ｺﾞｼｯｸM-PRO" panose="020F0600000000000000" pitchFamily="50" charset="-128"/>
              </a:rPr>
              <a:t>・産科医療の質の向上</a:t>
            </a:r>
          </a:p>
          <a:p>
            <a:pPr eaLnBrk="1" hangingPunct="1">
              <a:lnSpc>
                <a:spcPct val="60000"/>
              </a:lnSpc>
              <a:spcBef>
                <a:spcPct val="50000"/>
              </a:spcBef>
              <a:buFontTx/>
              <a:buNone/>
            </a:pPr>
            <a:r>
              <a:rPr lang="ja-JP" altLang="en-US" sz="2500" dirty="0">
                <a:solidFill>
                  <a:srgbClr val="FF0000"/>
                </a:solidFill>
                <a:latin typeface="HGS創英角ｺﾞｼｯｸUB" panose="020B0900000000000000" pitchFamily="50" charset="-128"/>
                <a:ea typeface="HG丸ｺﾞｼｯｸM-PRO" panose="020F0600000000000000" pitchFamily="50" charset="-128"/>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ea typeface="HG丸ｺﾞｼｯｸM-PRO" panose="020F0600000000000000" pitchFamily="50" charset="-128"/>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solidFill>
            <a:srgbClr val="E5FFE5"/>
          </a:soli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ja-JP" sz="1900">
              <a:ea typeface="HG丸ｺﾞｼｯｸM-PRO" panose="020F0600000000000000" pitchFamily="50" charset="-128"/>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Tx/>
              <a:buNone/>
            </a:pP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産科医療補償制度 再発防止に関する報告書</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○再発防止委員会からの提言</a:t>
            </a:r>
          </a:p>
          <a:p>
            <a:pPr eaLnBrk="1" hangingPunct="1">
              <a:lnSpc>
                <a:spcPct val="120000"/>
              </a:lnSpc>
              <a:buFontTx/>
              <a:buNone/>
            </a:pPr>
            <a:r>
              <a:rPr lang="ja-JP" altLang="en-US" sz="1900" dirty="0">
                <a:latin typeface="HG丸ｺﾞｼｯｸM-PRO" panose="020F0600000000000000" pitchFamily="50" charset="-128"/>
                <a:ea typeface="HG丸ｺﾞｼｯｸM-PRO" panose="020F0600000000000000" pitchFamily="50" charset="-128"/>
              </a:rPr>
              <a:t>○関係団体や行政機関との連携・協力</a:t>
            </a:r>
          </a:p>
        </p:txBody>
      </p:sp>
      <p:sp>
        <p:nvSpPr>
          <p:cNvPr id="2" name="スライド番号プレースホルダー 1"/>
          <p:cNvSpPr>
            <a:spLocks noGrp="1"/>
          </p:cNvSpPr>
          <p:nvPr>
            <p:ph type="sldNum" sz="quarter" idx="12"/>
          </p:nvPr>
        </p:nvSpPr>
        <p:spPr/>
        <p:txBody>
          <a:bodyPr/>
          <a:lstStyle/>
          <a:p>
            <a:pPr>
              <a:defRPr/>
            </a:pPr>
            <a:fld id="{79880AA3-151B-4366-92A4-EF0E210BCF61}" type="slidenum">
              <a:rPr lang="ja-JP" altLang="en-US" smtClean="0"/>
              <a:pPr>
                <a:defRPr/>
              </a:pPr>
              <a:t>8</a:t>
            </a:fld>
            <a:endParaRPr lang="en-US" altLang="ja-JP" dirty="0"/>
          </a:p>
        </p:txBody>
      </p:sp>
    </p:spTree>
    <p:extLst>
      <p:ext uri="{BB962C8B-B14F-4D97-AF65-F5344CB8AC3E}">
        <p14:creationId xmlns:p14="http://schemas.microsoft.com/office/powerpoint/2010/main" val="2184128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solidFill>
                  <a:srgbClr val="000000"/>
                </a:solidFill>
                <a:latin typeface="HG丸ｺﾞｼｯｸM-PRO" panose="020F0600000000000000" pitchFamily="50" charset="-128"/>
                <a:ea typeface="HG丸ｺﾞｼｯｸM-PRO" panose="020F0600000000000000" pitchFamily="50" charset="-128"/>
              </a:rPr>
              <a:t>新生児蘇生</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について③</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199565" y="1197546"/>
            <a:ext cx="9289255" cy="54006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生後</a:t>
            </a:r>
            <a:r>
              <a:rPr lang="en-US" altLang="ja-JP" sz="2000" dirty="0">
                <a:solidFill>
                  <a:srgbClr val="000000"/>
                </a:solidFill>
                <a:latin typeface="HG丸ｺﾞｼｯｸM-PRO" panose="020F0600000000000000" pitchFamily="50" charset="-128"/>
                <a:ea typeface="HG丸ｺﾞｼｯｸM-PRO" panose="020F0600000000000000" pitchFamily="50" charset="-128"/>
              </a:rPr>
              <a:t>1</a:t>
            </a:r>
            <a:r>
              <a:rPr lang="ja-JP" altLang="en-US" sz="2000" dirty="0">
                <a:solidFill>
                  <a:srgbClr val="000000"/>
                </a:solidFill>
                <a:latin typeface="HG丸ｺﾞｼｯｸM-PRO" panose="020F0600000000000000" pitchFamily="50" charset="-128"/>
                <a:ea typeface="HG丸ｺﾞｼｯｸM-PRO" panose="020F0600000000000000" pitchFamily="50" charset="-128"/>
              </a:rPr>
              <a:t>分以内に新生児蘇生処置が必要であった</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事例において、生後</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分以内に人工呼吸が開始された事例の出生年別の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2000" dirty="0">
                <a:solidFill>
                  <a:srgbClr val="000000"/>
                </a:solidFill>
                <a:latin typeface="HG丸ｺﾞｼｯｸM-PRO" panose="020F0600000000000000" pitchFamily="50" charset="-128"/>
                <a:ea typeface="HG丸ｺﾞｼｯｸM-PRO" panose="020F0600000000000000" pitchFamily="50" charset="-128"/>
              </a:rPr>
              <a:t>台から</a:t>
            </a:r>
            <a:r>
              <a:rPr lang="en-US" altLang="ja-JP" sz="2000" dirty="0">
                <a:solidFill>
                  <a:srgbClr val="000000"/>
                </a:solidFill>
                <a:latin typeface="HG丸ｺﾞｼｯｸM-PRO" panose="020F0600000000000000" pitchFamily="50" charset="-128"/>
                <a:ea typeface="HG丸ｺﾞｼｯｸM-PRO" panose="020F0600000000000000" pitchFamily="50" charset="-128"/>
              </a:rPr>
              <a:t>80</a:t>
            </a:r>
            <a:r>
              <a:rPr lang="ja-JP" altLang="en-US" sz="2000" dirty="0">
                <a:solidFill>
                  <a:srgbClr val="000000"/>
                </a:solidFill>
                <a:latin typeface="HG丸ｺﾞｼｯｸM-PRO" panose="020F0600000000000000" pitchFamily="50" charset="-128"/>
                <a:ea typeface="HG丸ｺﾞｼｯｸM-PRO" panose="020F0600000000000000" pitchFamily="50" charset="-128"/>
              </a:rPr>
              <a:t>％台へ増加傾向にあった。</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分以内に人工呼吸が開始されていないかった事例の出生年別の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％前後を推移している。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87188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469053" cy="5356925"/>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917626"/>
            <a:ext cx="9073007" cy="269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2,438</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件のうち、吸引分娩が行われた事例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337</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33</a:t>
            </a:r>
            <a:r>
              <a:rPr lang="en-US" altLang="ja-JP" sz="2400" dirty="0">
                <a:solidFill>
                  <a:srgbClr val="000000"/>
                </a:solidFill>
                <a:latin typeface="HG丸ｺﾞｼｯｸM-PRO" panose="020F0600000000000000" pitchFamily="50" charset="-128"/>
              </a:rPr>
              <a:t>7</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lang="ja-JP" altLang="en-US" sz="2400" dirty="0">
                <a:solidFill>
                  <a:srgbClr val="000000"/>
                </a:solidFill>
                <a:latin typeface="HG丸ｺﾞｼｯｸM-PRO" panose="020F0600000000000000" pitchFamily="50" charset="-128"/>
              </a:rPr>
              <a:t>における総牽引回数について</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出生年別に集計し、各出生年の吸引分娩が行われた事例件数に対する割合をグラフで示した（図</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吸引分娩に</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ついて①</a:t>
            </a:r>
          </a:p>
        </p:txBody>
      </p:sp>
    </p:spTree>
    <p:extLst>
      <p:ext uri="{BB962C8B-B14F-4D97-AF65-F5344CB8AC3E}">
        <p14:creationId xmlns:p14="http://schemas.microsoft.com/office/powerpoint/2010/main" val="2710170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469052" cy="559129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solidFill>
                  <a:srgbClr val="000000"/>
                </a:solidFill>
                <a:latin typeface="HG丸ｺﾞｼｯｸM-PRO" panose="020F0600000000000000" pitchFamily="50" charset="-128"/>
                <a:ea typeface="HG丸ｺﾞｼｯｸM-PRO" panose="020F0600000000000000" pitchFamily="50" charset="-128"/>
              </a:rPr>
              <a:t>吸引分娩</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について②</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559718" y="1165202"/>
            <a:ext cx="907300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b="1" dirty="0">
                <a:solidFill>
                  <a:srgbClr val="000000"/>
                </a:solidFill>
                <a:latin typeface="HG丸ｺﾞｼｯｸM-PRO" panose="020F0600000000000000" pitchFamily="50" charset="-128"/>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吸引分娩が行われた</a:t>
            </a:r>
            <a:r>
              <a:rPr lang="ja-JP" altLang="en-US" sz="1400" b="1" dirty="0">
                <a:solidFill>
                  <a:srgbClr val="000000"/>
                </a:solidFill>
                <a:latin typeface="HG丸ｺﾞｼｯｸM-PRO" panose="020F0600000000000000" pitchFamily="50" charset="-128"/>
              </a:rPr>
              <a:t>事例における総牽引回数</a:t>
            </a:r>
            <a:endPar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 name="図 3" descr="グラフ, 折れ線グラフ&#10;&#10;自動的に生成された説明">
            <a:extLst>
              <a:ext uri="{FF2B5EF4-FFF2-40B4-BE49-F238E27FC236}">
                <a16:creationId xmlns:a16="http://schemas.microsoft.com/office/drawing/2014/main" id="{279B8279-656D-4E3F-979A-3A7B540E82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26" t="7055" r="3668" b="7674"/>
          <a:stretch/>
        </p:blipFill>
        <p:spPr>
          <a:xfrm>
            <a:off x="552237" y="1451443"/>
            <a:ext cx="8288401" cy="5233132"/>
          </a:xfrm>
          <a:prstGeom prst="rect">
            <a:avLst/>
          </a:prstGeom>
        </p:spPr>
      </p:pic>
    </p:spTree>
    <p:extLst>
      <p:ext uri="{BB962C8B-B14F-4D97-AF65-F5344CB8AC3E}">
        <p14:creationId xmlns:p14="http://schemas.microsoft.com/office/powerpoint/2010/main" val="18894817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吸引分娩について③</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199565" y="1197546"/>
            <a:ext cx="9289255" cy="54006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吸引分娩が行われた事例において、総牽引回数が</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回以内であった事例の出生年別の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年まで減少し、</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年に増加し</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％を超え、その後、やや減少した。</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総牽引回数が不明の事例の出生年別の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lang="en-US" altLang="ja-JP" sz="2000" dirty="0">
                <a:solidFill>
                  <a:srgbClr val="000000"/>
                </a:solidFill>
                <a:latin typeface="HG丸ｺﾞｼｯｸM-PRO" panose="020F0600000000000000" pitchFamily="50" charset="-128"/>
                <a:ea typeface="HG丸ｺﾞｼｯｸM-PRO" panose="020F0600000000000000" pitchFamily="50" charset="-128"/>
              </a:rPr>
              <a:t>2</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％前後</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で</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推移し、一定の傾向はみられない。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820620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577064" cy="551929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917626"/>
            <a:ext cx="9073007" cy="402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2,438</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件のうち、入院から分娩までに胎児心拍数聴取が実施された事例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2,406</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胎児心拍数聴取が実施された事例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2,406</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lang="ja-JP" altLang="en-US" sz="2400" dirty="0">
                <a:solidFill>
                  <a:srgbClr val="000000"/>
                </a:solidFill>
                <a:latin typeface="HG丸ｺﾞｼｯｸM-PRO" panose="020F0600000000000000" pitchFamily="50" charset="-128"/>
              </a:rPr>
              <a:t>において、産科医療の質の向上を図るための指摘があった胎児心拍数聴取に関する項目を</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年別に集計し、各出生年の胎児心拍数聴取が実施された事例件数に対する割合をグラフで示した。このうち、胎児心拍数の監視方法、および胎児心拍数陣痛図の判読と対応についても集計し、同様にグラフで示した（図</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latin typeface="HG丸ｺﾞｼｯｸM-PRO" panose="020F0600000000000000" pitchFamily="50" charset="-128"/>
                <a:ea typeface="HG丸ｺﾞｼｯｸM-PRO" panose="020F0600000000000000" pitchFamily="50" charset="-128"/>
              </a:rPr>
              <a:t>胎児心拍数聴取</a:t>
            </a: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ついて①</a:t>
            </a:r>
          </a:p>
        </p:txBody>
      </p:sp>
    </p:spTree>
    <p:extLst>
      <p:ext uri="{BB962C8B-B14F-4D97-AF65-F5344CB8AC3E}">
        <p14:creationId xmlns:p14="http://schemas.microsoft.com/office/powerpoint/2010/main" val="9303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469052" cy="5591298"/>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胎児心拍数聴取について②</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559718" y="1165202"/>
            <a:ext cx="90730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b="1" dirty="0">
                <a:solidFill>
                  <a:srgbClr val="000000"/>
                </a:solidFill>
                <a:latin typeface="HG丸ｺﾞｼｯｸM-PRO" panose="020F0600000000000000" pitchFamily="50" charset="-128"/>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胎児心拍数聴取実施事例における胎児心拍数聴取に関する産科医療の質の向上を図るための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pic>
        <p:nvPicPr>
          <p:cNvPr id="6" name="図 5" descr="ダイアグラム が含まれている画像&#10;&#10;自動的に生成された説明">
            <a:extLst>
              <a:ext uri="{FF2B5EF4-FFF2-40B4-BE49-F238E27FC236}">
                <a16:creationId xmlns:a16="http://schemas.microsoft.com/office/drawing/2014/main" id="{47700B4F-403A-4D81-902F-AFA39341A0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8" t="6001" r="2028" b="7257"/>
          <a:stretch/>
        </p:blipFill>
        <p:spPr>
          <a:xfrm>
            <a:off x="469776" y="1665821"/>
            <a:ext cx="8001855" cy="5019345"/>
          </a:xfrm>
          <a:prstGeom prst="rect">
            <a:avLst/>
          </a:prstGeom>
        </p:spPr>
      </p:pic>
      <p:sp>
        <p:nvSpPr>
          <p:cNvPr id="9" name="Rectangle 57">
            <a:extLst>
              <a:ext uri="{FF2B5EF4-FFF2-40B4-BE49-F238E27FC236}">
                <a16:creationId xmlns:a16="http://schemas.microsoft.com/office/drawing/2014/main" id="{42019FE8-A97C-4511-AE64-49D4764418B1}"/>
              </a:ext>
            </a:extLst>
          </p:cNvPr>
          <p:cNvSpPr>
            <a:spLocks noChangeArrowheads="1"/>
          </p:cNvSpPr>
          <p:nvPr/>
        </p:nvSpPr>
        <p:spPr bwMode="auto">
          <a:xfrm>
            <a:off x="8410537" y="5969585"/>
            <a:ext cx="12221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171450" indent="-171450" eaLnBrk="1" hangingPunct="1">
              <a:buFont typeface="ＭＳ 明朝" panose="02020609040205080304" pitchFamily="17" charset="-128"/>
              <a:buChar char="※"/>
            </a:pPr>
            <a:r>
              <a:rPr lang="ja-JP" altLang="en-US" sz="900" dirty="0">
                <a:latin typeface="+mj-ea"/>
                <a:ea typeface="+mj-ea"/>
              </a:rPr>
              <a:t>注記については、第</a:t>
            </a:r>
            <a:r>
              <a:rPr lang="en-US" altLang="ja-JP" sz="900" dirty="0">
                <a:latin typeface="+mj-ea"/>
                <a:ea typeface="+mj-ea"/>
              </a:rPr>
              <a:t>12</a:t>
            </a:r>
            <a:r>
              <a:rPr lang="ja-JP" altLang="en-US" sz="900" dirty="0">
                <a:latin typeface="+mj-ea"/>
                <a:ea typeface="+mj-ea"/>
              </a:rPr>
              <a:t>回再発防止に関する報告書Ｐ</a:t>
            </a:r>
            <a:r>
              <a:rPr lang="en-US" altLang="ja-JP" sz="900" dirty="0">
                <a:latin typeface="+mj-ea"/>
                <a:ea typeface="+mj-ea"/>
              </a:rPr>
              <a:t>100</a:t>
            </a:r>
            <a:r>
              <a:rPr lang="ja-JP" altLang="en-US" sz="900" dirty="0">
                <a:latin typeface="+mj-ea"/>
                <a:ea typeface="+mj-ea"/>
              </a:rPr>
              <a:t>参照</a:t>
            </a:r>
          </a:p>
        </p:txBody>
      </p:sp>
    </p:spTree>
    <p:extLst>
      <p:ext uri="{BB962C8B-B14F-4D97-AF65-F5344CB8AC3E}">
        <p14:creationId xmlns:p14="http://schemas.microsoft.com/office/powerpoint/2010/main" val="28057917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solidFill>
                  <a:srgbClr val="000000"/>
                </a:solidFill>
                <a:latin typeface="HG丸ｺﾞｼｯｸM-PRO" panose="020F0600000000000000" pitchFamily="50" charset="-128"/>
                <a:ea typeface="HG丸ｺﾞｼｯｸM-PRO" panose="020F0600000000000000" pitchFamily="50" charset="-128"/>
              </a:rPr>
              <a:t>胎児心拍数聴取</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について③</a:t>
            </a: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199565" y="1197546"/>
            <a:ext cx="9289255" cy="54006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入院から分娩までに胎児心拍数聴取が実施された事例において、胎児心拍数聴取に関する産科医療の質の向上を図るための指摘があった事例の出生年別の</a:t>
            </a:r>
            <a:r>
              <a:rPr lang="ja-JP" altLang="en-US" sz="2000" dirty="0">
                <a:solidFill>
                  <a:srgbClr val="000000"/>
                </a:solidFill>
                <a:latin typeface="HG丸ｺﾞｼｯｸM-PRO" panose="020F0600000000000000" pitchFamily="50" charset="-128"/>
                <a:ea typeface="HG丸ｺﾞｼｯｸM-PRO" panose="020F0600000000000000" pitchFamily="50" charset="-128"/>
              </a:rPr>
              <a:t>割合</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年までは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％前後で横ばいであり、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年は減少し、</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はやや</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増加した。</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065720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50864"/>
            <a:ext cx="9577064" cy="551929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234584"/>
            <a:ext cx="9073007" cy="535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本章の分析対象</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2,438</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件のうち、出生年が</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年および</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年の事例</a:t>
            </a:r>
            <a:r>
              <a:rPr lang="en-US" altLang="ja-JP" sz="2400" dirty="0">
                <a:solidFill>
                  <a:srgbClr val="000000"/>
                </a:solidFill>
                <a:latin typeface="HG丸ｺﾞｼｯｸM-PRO" panose="020F0600000000000000" pitchFamily="50" charset="-128"/>
              </a:rPr>
              <a:t>573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出生年が</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年および</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年の事例</a:t>
            </a:r>
            <a:r>
              <a:rPr lang="en-US" altLang="ja-JP" sz="2400" dirty="0">
                <a:solidFill>
                  <a:srgbClr val="000000"/>
                </a:solidFill>
                <a:latin typeface="HG丸ｺﾞｼｯｸM-PRO" panose="020F0600000000000000" pitchFamily="50" charset="-128"/>
              </a:rPr>
              <a:t>573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lang="ja-JP" altLang="en-US" sz="2400" dirty="0">
                <a:solidFill>
                  <a:srgbClr val="000000"/>
                </a:solidFill>
                <a:latin typeface="HG丸ｺﾞｼｯｸM-PRO" panose="020F0600000000000000" pitchFamily="50" charset="-128"/>
              </a:rPr>
              <a:t>において、診療録等の記載に関する産科医療の質の向上を図るための指摘があった項目を</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出生年別に集計した。このうち、分娩誘発・促進に関する記録、急速遂娩に関する記録、新生児蘇生に関する記録、およびその他についても出生年別に集計した（</a:t>
            </a:r>
            <a:r>
              <a:rPr lang="ja-JP" altLang="en-US" sz="2400" dirty="0">
                <a:solidFill>
                  <a:srgbClr val="000000"/>
                </a:solidFill>
                <a:latin typeface="HG丸ｺﾞｼｯｸM-PRO" panose="020F0600000000000000" pitchFamily="50" charset="-128"/>
              </a:rPr>
              <a:t>表</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なお、本テーマは出生年が</a:t>
            </a:r>
            <a:r>
              <a:rPr lang="en-US" altLang="ja-JP" sz="2400" dirty="0">
                <a:solidFill>
                  <a:srgbClr val="000000"/>
                </a:solidFill>
                <a:latin typeface="HG丸ｺﾞｼｯｸM-PRO" panose="020F0600000000000000" pitchFamily="50" charset="-128"/>
              </a:rPr>
              <a:t>2014</a:t>
            </a:r>
            <a:r>
              <a:rPr lang="ja-JP" altLang="en-US" sz="2400" dirty="0">
                <a:solidFill>
                  <a:srgbClr val="000000"/>
                </a:solidFill>
                <a:latin typeface="HG丸ｺﾞｼｯｸM-PRO" panose="020F0600000000000000" pitchFamily="50" charset="-128"/>
              </a:rPr>
              <a:t>年の事例より集計しており、現時点で</a:t>
            </a:r>
            <a:r>
              <a:rPr lang="en-US" altLang="ja-JP" sz="2400" dirty="0">
                <a:solidFill>
                  <a:srgbClr val="000000"/>
                </a:solidFill>
                <a:latin typeface="HG丸ｺﾞｼｯｸM-PRO" panose="020F0600000000000000" pitchFamily="50" charset="-128"/>
              </a:rPr>
              <a:t>2</a:t>
            </a:r>
            <a:r>
              <a:rPr lang="ja-JP" altLang="en-US" sz="2400" dirty="0">
                <a:solidFill>
                  <a:srgbClr val="000000"/>
                </a:solidFill>
                <a:latin typeface="HG丸ｺﾞｼｯｸM-PRO" panose="020F0600000000000000" pitchFamily="50" charset="-128"/>
              </a:rPr>
              <a:t>年分の集計結果であることから、グラフ形式ではなく表形式で示している。現時点では傾向を読み取ることは難しいため、引き続き動向を概観する。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診療録等の記載に</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ついて①</a:t>
            </a:r>
          </a:p>
        </p:txBody>
      </p:sp>
    </p:spTree>
    <p:extLst>
      <p:ext uri="{BB962C8B-B14F-4D97-AF65-F5344CB8AC3E}">
        <p14:creationId xmlns:p14="http://schemas.microsoft.com/office/powerpoint/2010/main" val="42189806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163673" y="1102070"/>
            <a:ext cx="9325035" cy="57121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6D4E332F-7717-4178-9CEA-0BC6D4A3D757}"/>
              </a:ext>
            </a:extLst>
          </p:cNvPr>
          <p:cNvSpPr txBox="1">
            <a:spLocks noChangeArrowheads="1"/>
          </p:cNvSpPr>
          <p:nvPr/>
        </p:nvSpPr>
        <p:spPr bwMode="auto">
          <a:xfrm>
            <a:off x="1216756" y="351799"/>
            <a:ext cx="725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lang="ja-JP" altLang="en-US" sz="3200" dirty="0">
                <a:solidFill>
                  <a:srgbClr val="000000"/>
                </a:solidFill>
                <a:latin typeface="HG丸ｺﾞｼｯｸM-PRO" panose="020F0600000000000000" pitchFamily="50" charset="-128"/>
                <a:ea typeface="HG丸ｺﾞｼｯｸM-PRO" panose="020F0600000000000000" pitchFamily="50" charset="-128"/>
              </a:rPr>
              <a:t>診療録等の記載</a:t>
            </a:r>
            <a:r>
              <a:rPr kumimoji="1" lang="ja-JP" altLang="en-US"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について②</a:t>
            </a:r>
            <a:endParaRPr kumimoji="1" lang="en-US" altLang="ja-JP" sz="3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559718" y="1104939"/>
            <a:ext cx="90730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lang="en-US" altLang="ja-JP" sz="1400" b="1" dirty="0">
                <a:solidFill>
                  <a:srgbClr val="000000"/>
                </a:solidFill>
                <a:latin typeface="HG丸ｺﾞｼｯｸM-PRO" panose="020F0600000000000000" pitchFamily="50" charset="-128"/>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集計対象事例における診療録等の記載に関する産科医療の質の向上を図るための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pic>
        <p:nvPicPr>
          <p:cNvPr id="4" name="図 3">
            <a:extLst>
              <a:ext uri="{FF2B5EF4-FFF2-40B4-BE49-F238E27FC236}">
                <a16:creationId xmlns:a16="http://schemas.microsoft.com/office/drawing/2014/main" id="{7A81FF67-BCF3-4BCF-AF8E-B16FFDFEC75D}"/>
              </a:ext>
            </a:extLst>
          </p:cNvPr>
          <p:cNvPicPr>
            <a:picLocks noChangeAspect="1"/>
          </p:cNvPicPr>
          <p:nvPr/>
        </p:nvPicPr>
        <p:blipFill>
          <a:blip r:embed="rId3"/>
          <a:stretch>
            <a:fillRect/>
          </a:stretch>
        </p:blipFill>
        <p:spPr>
          <a:xfrm>
            <a:off x="1051966" y="1594065"/>
            <a:ext cx="6852568" cy="4005590"/>
          </a:xfrm>
          <a:prstGeom prst="rect">
            <a:avLst/>
          </a:prstGeom>
          <a:solidFill>
            <a:schemeClr val="bg1"/>
          </a:solidFill>
        </p:spPr>
      </p:pic>
      <p:sp>
        <p:nvSpPr>
          <p:cNvPr id="10" name="正方形/長方形 9">
            <a:extLst>
              <a:ext uri="{FF2B5EF4-FFF2-40B4-BE49-F238E27FC236}">
                <a16:creationId xmlns:a16="http://schemas.microsoft.com/office/drawing/2014/main" id="{2538AAD4-BFC2-436F-8C63-482B776B13B0}"/>
              </a:ext>
            </a:extLst>
          </p:cNvPr>
          <p:cNvSpPr/>
          <p:nvPr/>
        </p:nvSpPr>
        <p:spPr>
          <a:xfrm>
            <a:off x="991765" y="5606748"/>
            <a:ext cx="7704857"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注１）「％」は、</a:t>
            </a:r>
            <a:r>
              <a:rPr lang="ja-JP" altLang="en-US" sz="900" dirty="0">
                <a:solidFill>
                  <a:srgbClr val="000000"/>
                </a:solidFill>
                <a:latin typeface="HG丸ｺﾞｼｯｸM-PRO" panose="020F0600000000000000" pitchFamily="50" charset="-128"/>
              </a:rPr>
              <a:t>集計</a:t>
            </a: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対象事例に対する割合である。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注２）「分娩誘発・促進」は、吸湿性子宮頸管拡張器の挿入、メトロイリーゼ法、子宮収縮薬の投与を行ったものである。</a:t>
            </a:r>
          </a:p>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注３）</a:t>
            </a:r>
            <a:r>
              <a:rPr lang="ja-JP" altLang="en-US" sz="900" dirty="0">
                <a:solidFill>
                  <a:srgbClr val="000000"/>
                </a:solidFill>
                <a:latin typeface="HG丸ｺﾞｼｯｸM-PRO" panose="020F0600000000000000" pitchFamily="50" charset="-128"/>
              </a:rPr>
              <a:t>「分娩誘発・促進に関する記録」の「適応」「分娩監視方法」「説明と同意」「薬剤投与方法」と、「急速遂娩に関する記録」の「適応」「要約」「実施時間・回数」「決定時期」「決定後の対応」、および「新生児蘇生に関する記録」は、</a:t>
            </a: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原因分析委員会において診療録等の記載に関して必ず評価する項目である。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注４）「急速遂娩」は、吸引分娩、鉗子分娩、緊急帝王切開術を実施したものである。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注５）「要約」は、子宮口の開大、児頭の位置や回旋等である。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注６）「その他」は、新生児の状態に関する記録、胎児心拍数聴取に関する所見の記録、検査に関する記録等である。</a:t>
            </a:r>
          </a:p>
        </p:txBody>
      </p:sp>
    </p:spTree>
    <p:extLst>
      <p:ext uri="{BB962C8B-B14F-4D97-AF65-F5344CB8AC3E}">
        <p14:creationId xmlns:p14="http://schemas.microsoft.com/office/powerpoint/2010/main" val="2533361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199678" y="2582054"/>
            <a:ext cx="9158287" cy="1752600"/>
          </a:xfrm>
        </p:spPr>
        <p:txBody>
          <a:bodyPr anchor="ctr"/>
          <a:lstStyle/>
          <a:p>
            <a:pPr marL="0" indent="0" algn="ctr" eaLnBrk="1" hangingPunct="1">
              <a:lnSpc>
                <a:spcPct val="90000"/>
              </a:lnSpc>
              <a:buFontTx/>
              <a:buNone/>
            </a:pPr>
            <a:r>
              <a:rPr lang="en-US" altLang="ja-JP" sz="5400" dirty="0">
                <a:latin typeface="+mj-ea"/>
                <a:ea typeface="+mj-ea"/>
              </a:rPr>
              <a:t>Ⅴ</a:t>
            </a:r>
            <a:r>
              <a:rPr lang="ja-JP" altLang="en-US" sz="5400" dirty="0">
                <a:latin typeface="+mj-ea"/>
                <a:ea typeface="+mj-ea"/>
              </a:rPr>
              <a:t>．分析対象事例の概況</a:t>
            </a:r>
          </a:p>
        </p:txBody>
      </p:sp>
      <p:sp>
        <p:nvSpPr>
          <p:cNvPr id="2" name="スライド番号プレースホルダー 1">
            <a:extLst>
              <a:ext uri="{FF2B5EF4-FFF2-40B4-BE49-F238E27FC236}">
                <a16:creationId xmlns:a16="http://schemas.microsoft.com/office/drawing/2014/main" id="{D4FA7326-CD95-4AC5-911F-1B31A7007967}"/>
              </a:ext>
            </a:extLst>
          </p:cNvPr>
          <p:cNvSpPr>
            <a:spLocks noGrp="1"/>
          </p:cNvSpPr>
          <p:nvPr>
            <p:ph type="sldNum" sz="quarter" idx="12"/>
          </p:nvPr>
        </p:nvSpPr>
        <p:spPr/>
        <p:txBody>
          <a:bodyPr/>
          <a:lstStyle/>
          <a:p>
            <a:pPr>
              <a:defRPr/>
            </a:pPr>
            <a:fld id="{79880AA3-151B-4366-92A4-EF0E210BCF61}" type="slidenum">
              <a:rPr lang="ja-JP" altLang="en-US" smtClean="0"/>
              <a:pPr>
                <a:defRPr/>
              </a:pPr>
              <a:t>98</a:t>
            </a:fld>
            <a:endParaRPr lang="en-US" altLang="ja-JP" dirty="0"/>
          </a:p>
        </p:txBody>
      </p:sp>
      <p:sp>
        <p:nvSpPr>
          <p:cNvPr id="4" name="Rectangle 2">
            <a:extLst>
              <a:ext uri="{FF2B5EF4-FFF2-40B4-BE49-F238E27FC236}">
                <a16:creationId xmlns:a16="http://schemas.microsoft.com/office/drawing/2014/main" id="{0E003565-AA90-4E3C-A075-6A9BCC7AF5A5}"/>
              </a:ext>
            </a:extLst>
          </p:cNvPr>
          <p:cNvSpPr txBox="1">
            <a:spLocks noChangeArrowheads="1"/>
          </p:cNvSpPr>
          <p:nvPr/>
        </p:nvSpPr>
        <p:spPr bwMode="auto">
          <a:xfrm>
            <a:off x="1999878" y="5103217"/>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lnSpc>
                <a:spcPct val="90000"/>
              </a:lnSpc>
              <a:buFontTx/>
              <a:buNone/>
            </a:pPr>
            <a:r>
              <a:rPr lang="ja-JP" altLang="en-US" sz="1800" dirty="0">
                <a:latin typeface="+mj-ea"/>
                <a:ea typeface="+mj-ea"/>
              </a:rPr>
              <a:t>報告書</a:t>
            </a:r>
            <a:r>
              <a:rPr lang="en-US" altLang="ja-JP" sz="1800" dirty="0">
                <a:latin typeface="+mj-ea"/>
                <a:ea typeface="+mj-ea"/>
              </a:rPr>
              <a:t>108</a:t>
            </a:r>
            <a:r>
              <a:rPr lang="ja-JP" altLang="en-US" sz="1800" dirty="0">
                <a:latin typeface="+mj-ea"/>
                <a:ea typeface="+mj-ea"/>
              </a:rPr>
              <a:t>～</a:t>
            </a:r>
            <a:r>
              <a:rPr lang="en-US" altLang="ja-JP" sz="1800" dirty="0">
                <a:latin typeface="+mj-ea"/>
                <a:ea typeface="+mj-ea"/>
              </a:rPr>
              <a:t>127</a:t>
            </a:r>
            <a:r>
              <a:rPr lang="ja-JP" altLang="en-US" sz="1800" dirty="0">
                <a:latin typeface="+mj-ea"/>
                <a:ea typeface="+mj-ea"/>
              </a:rPr>
              <a:t>ページ「資料　分析対象事例の概況」より</a:t>
            </a:r>
          </a:p>
        </p:txBody>
      </p:sp>
    </p:spTree>
    <p:extLst>
      <p:ext uri="{BB962C8B-B14F-4D97-AF65-F5344CB8AC3E}">
        <p14:creationId xmlns:p14="http://schemas.microsoft.com/office/powerpoint/2010/main" val="1006222136"/>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01F234B07CE6341AAFC377739E1ADBC" ma:contentTypeVersion="8" ma:contentTypeDescription="新しいドキュメントを作成します。" ma:contentTypeScope="" ma:versionID="6525243e6568efda849bf8b5b014495d">
  <xsd:schema xmlns:xsd="http://www.w3.org/2001/XMLSchema" xmlns:xs="http://www.w3.org/2001/XMLSchema" xmlns:p="http://schemas.microsoft.com/office/2006/metadata/properties" xmlns:ns3="11f3b970-84bc-4576-9a65-949aa5705c64" targetNamespace="http://schemas.microsoft.com/office/2006/metadata/properties" ma:root="true" ma:fieldsID="949d435fa45e5068475f2b0cfb7cf7d0" ns3:_="">
    <xsd:import namespace="11f3b970-84bc-4576-9a65-949aa5705c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3b970-84bc-4576-9a65-949aa570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5683E-F84C-4426-8E8F-5ED20130C6F4}">
  <ds:schemaRefs>
    <ds:schemaRef ds:uri="http://schemas.microsoft.com/office/2006/metadata/properties"/>
    <ds:schemaRef ds:uri="11f3b970-84bc-4576-9a65-949aa5705c6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408CCE03-765B-4EDF-9C9A-B76F109D8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3b970-84bc-4576-9a65-949aa5705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199524-8D08-452D-B8F3-C380E94A3F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22626</TotalTime>
  <Words>12582</Words>
  <Application>Microsoft Office PowerPoint</Application>
  <PresentationFormat>ユーザー設定</PresentationFormat>
  <Paragraphs>987</Paragraphs>
  <Slides>111</Slides>
  <Notes>107</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111</vt:i4>
      </vt:variant>
    </vt:vector>
  </HeadingPairs>
  <TitlesOfParts>
    <vt:vector size="127" baseType="lpstr">
      <vt:lpstr>HGS創英角ｺﾞｼｯｸUB</vt:lpstr>
      <vt:lpstr>HG丸ｺﾞｼｯｸM-PRO</vt:lpstr>
      <vt:lpstr>ＭＳ Ｐゴシック</vt:lpstr>
      <vt:lpstr>ＭＳ ゴシック</vt:lpstr>
      <vt:lpstr>ＭＳ 明朝</vt:lpstr>
      <vt:lpstr>游ゴシック</vt:lpstr>
      <vt:lpstr>游ゴシック Light</vt:lpstr>
      <vt:lpstr>Arial</vt:lpstr>
      <vt:lpstr>Calibri</vt:lpstr>
      <vt:lpstr>Calibri Light</vt:lpstr>
      <vt:lpstr>Wingdings</vt:lpstr>
      <vt:lpstr>1_Capsules</vt:lpstr>
      <vt:lpstr>デザインの設定</vt:lpstr>
      <vt:lpstr>1_デザインの設定</vt:lpstr>
      <vt:lpstr>標準デザイン</vt:lpstr>
      <vt:lpstr>1_標準デザイン</vt:lpstr>
      <vt:lpstr>第12回　産科医療補償制度 再発防止に関する報告書について</vt:lpstr>
      <vt:lpstr>Ⅰ．産科医療補償制度  Ⅱ．再発防止  Ⅲ．テーマに沿った分析 　　１．新生児蘇生について 　　２．子宮内感染について  Ⅳ．産科医療の質の向上への取組みの動向  Ⅴ．分析対象事例の概況  Ⅵ．関係学会・団体等の動き  Ⅶ．参考</vt:lpstr>
      <vt:lpstr>PowerPoint プレゼンテーション</vt:lpstr>
      <vt:lpstr>PowerPoint プレゼンテーション</vt:lpstr>
      <vt:lpstr>PowerPoint プレゼンテーション</vt:lpstr>
      <vt:lpstr>産科医療補償制度の目的</vt:lpstr>
      <vt:lpstr>PowerPoint プレゼンテーション</vt:lpstr>
      <vt:lpstr>PowerPoint プレゼンテーション</vt:lpstr>
      <vt:lpstr>PowerPoint プレゼンテーション</vt:lpstr>
      <vt:lpstr>PowerPoint プレゼンテーション</vt:lpstr>
      <vt:lpstr>再発防止委員会　委員</vt:lpstr>
      <vt:lpstr>再発防止に関する報告書 ～産科医療の質の向上に向けて～</vt:lpstr>
      <vt:lpstr>分析の対象</vt:lpstr>
      <vt:lpstr>分析の方法</vt:lpstr>
      <vt:lpstr>分析にあたって</vt:lpstr>
      <vt:lpstr>再発防止に関する分析</vt:lpstr>
      <vt:lpstr>PowerPoint プレゼンテーション</vt:lpstr>
      <vt:lpstr>テーマに沿った分析について</vt:lpstr>
      <vt:lpstr>テーマに沿った分析の4つの視点</vt:lpstr>
      <vt:lpstr>第12回報告書のテーマ</vt:lpstr>
      <vt:lpstr>PowerPoint プレゼンテーション</vt:lpstr>
      <vt:lpstr>はじめに</vt:lpstr>
      <vt:lpstr>1）分析対象の出生後─新生児蘇生処置について 分析対象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2）分析対象の出生前─妊娠・分娩管理について 分析対象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はじめに</vt:lpstr>
      <vt:lpstr>1）子宮内感染を発症したと考えられる事例について 分析対象①</vt:lpstr>
      <vt:lpstr>1）子宮内感染を発症したと考えられる事例について 分析対象②</vt:lpstr>
      <vt:lpstr>1）子宮内感染を発症したと考えられる事例について 分析対象事例の概況①</vt:lpstr>
      <vt:lpstr>1）子宮内感染を発症したと考えられる事例について 分析対象事例の概況②</vt:lpstr>
      <vt:lpstr>1）子宮内感染を発症したと考えられる事例について 分析対象事例の概況③</vt:lpstr>
      <vt:lpstr>1）子宮内感染を発症したと考えられる事例について 分析対象事例の概況④</vt:lpstr>
      <vt:lpstr>1）子宮内感染を発症したと考えられる事例について 分析対象事例の概況⑤</vt:lpstr>
      <vt:lpstr>1）子宮内感染を発症したと考えられる事例について 分析対象事例の概況⑥</vt:lpstr>
      <vt:lpstr>1）子宮内感染を発症したと考えられる事例について 考察</vt:lpstr>
      <vt:lpstr>2）胎盤病理組織学検査において臍帯炎と診断された事例について 分析対象</vt:lpstr>
      <vt:lpstr>2）胎盤病理組織学検査において臍帯炎と診断された事例について 分析対象事例の概況①</vt:lpstr>
      <vt:lpstr>2）胎盤病理組織学検査において臍帯炎と診断された事例について 分析対象事例の概況②</vt:lpstr>
      <vt:lpstr>2）胎盤病理組織学検査において臍帯炎と診断された事例について 分析対象事例の概況③</vt:lpstr>
      <vt:lpstr>2）胎盤病理組織学検査において臍帯炎と診断された事例について 分析結果①</vt:lpstr>
      <vt:lpstr>2）胎盤病理組織学検査において臍帯炎と診断された事例について 分析結果②</vt:lpstr>
      <vt:lpstr>2）胎盤病理組織学検査において臍帯炎と診断された事例について 分析結果③</vt:lpstr>
      <vt:lpstr>2）胎盤病理組織学検査において臍帯炎と診断された事例について 分析結果④</vt:lpstr>
      <vt:lpstr>2）胎盤病理組織学検査において臍帯炎と診断された事例について 考察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はじめに</vt:lpstr>
      <vt:lpstr>集計対象①</vt:lpstr>
      <vt:lpstr>PowerPoint プレゼンテーション</vt:lpstr>
      <vt:lpstr>集計方法①</vt:lpstr>
      <vt:lpstr>集計方法②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集計対象</vt:lpstr>
      <vt:lpstr>①分娩の状況</vt:lpstr>
      <vt:lpstr>②妊産婦等に関する基本情報</vt:lpstr>
      <vt:lpstr>③妊娠経過</vt:lpstr>
      <vt:lpstr>④分娩経過（主な結果）</vt:lpstr>
      <vt:lpstr>⑤新生児期の経過</vt:lpstr>
      <vt:lpstr>⑥診療体制（主な結果）</vt:lpstr>
      <vt:lpstr>⑦脳性麻痺発症の主たる原因について</vt:lpstr>
      <vt:lpstr>PowerPoint プレゼンテーション</vt:lpstr>
      <vt:lpstr>関係学会・団体等の動き</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池田 沙織</cp:lastModifiedBy>
  <cp:revision>1745</cp:revision>
  <cp:lastPrinted>2018-05-01T06:16:37Z</cp:lastPrinted>
  <dcterms:created xsi:type="dcterms:W3CDTF">2008-08-26T02:42:31Z</dcterms:created>
  <dcterms:modified xsi:type="dcterms:W3CDTF">2022-06-21T09:49:51Z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0x010100A01F234B07CE6341AAFC377739E1ADBC</vt:lpwstr>
  </property>
</Properties>
</file>