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4"/>
    <p:sldMasterId id="2147484244" r:id="rId5"/>
    <p:sldMasterId id="2147483657" r:id="rId6"/>
    <p:sldMasterId id="2147484256" r:id="rId7"/>
    <p:sldMasterId id="2147484260" r:id="rId8"/>
  </p:sldMasterIdLst>
  <p:notesMasterIdLst>
    <p:notesMasterId r:id="rId91"/>
  </p:notesMasterIdLst>
  <p:handoutMasterIdLst>
    <p:handoutMasterId r:id="rId92"/>
  </p:handoutMasterIdLst>
  <p:sldIdLst>
    <p:sldId id="300" r:id="rId9"/>
    <p:sldId id="3379" r:id="rId10"/>
    <p:sldId id="3380" r:id="rId11"/>
    <p:sldId id="3269" r:id="rId12"/>
    <p:sldId id="979" r:id="rId13"/>
    <p:sldId id="501" r:id="rId14"/>
    <p:sldId id="3293" r:id="rId15"/>
    <p:sldId id="3378" r:id="rId16"/>
    <p:sldId id="986" r:id="rId17"/>
    <p:sldId id="974" r:id="rId18"/>
    <p:sldId id="3381" r:id="rId19"/>
    <p:sldId id="3382" r:id="rId20"/>
    <p:sldId id="3295" r:id="rId21"/>
    <p:sldId id="3271" r:id="rId22"/>
    <p:sldId id="3296" r:id="rId23"/>
    <p:sldId id="480" r:id="rId24"/>
    <p:sldId id="3383" r:id="rId25"/>
    <p:sldId id="774" r:id="rId26"/>
    <p:sldId id="775" r:id="rId27"/>
    <p:sldId id="3416" r:id="rId28"/>
    <p:sldId id="3384" r:id="rId29"/>
    <p:sldId id="3408" r:id="rId30"/>
    <p:sldId id="3406" r:id="rId31"/>
    <p:sldId id="3325" r:id="rId32"/>
    <p:sldId id="3326" r:id="rId33"/>
    <p:sldId id="3327" r:id="rId34"/>
    <p:sldId id="3328" r:id="rId35"/>
    <p:sldId id="3329" r:id="rId36"/>
    <p:sldId id="3330" r:id="rId37"/>
    <p:sldId id="3331" r:id="rId38"/>
    <p:sldId id="3391" r:id="rId39"/>
    <p:sldId id="3338" r:id="rId40"/>
    <p:sldId id="3364" r:id="rId41"/>
    <p:sldId id="3397" r:id="rId42"/>
    <p:sldId id="3385" r:id="rId43"/>
    <p:sldId id="3340" r:id="rId44"/>
    <p:sldId id="3341" r:id="rId45"/>
    <p:sldId id="3410" r:id="rId46"/>
    <p:sldId id="3393" r:id="rId47"/>
    <p:sldId id="3392" r:id="rId48"/>
    <p:sldId id="3409" r:id="rId49"/>
    <p:sldId id="3345" r:id="rId50"/>
    <p:sldId id="3394" r:id="rId51"/>
    <p:sldId id="3375" r:id="rId52"/>
    <p:sldId id="3395" r:id="rId53"/>
    <p:sldId id="3399" r:id="rId54"/>
    <p:sldId id="3401" r:id="rId55"/>
    <p:sldId id="3386" r:id="rId56"/>
    <p:sldId id="3301" r:id="rId57"/>
    <p:sldId id="3413" r:id="rId58"/>
    <p:sldId id="3303" r:id="rId59"/>
    <p:sldId id="3414" r:id="rId60"/>
    <p:sldId id="3305" r:id="rId61"/>
    <p:sldId id="3376" r:id="rId62"/>
    <p:sldId id="3307" r:id="rId63"/>
    <p:sldId id="3403" r:id="rId64"/>
    <p:sldId id="3309" r:id="rId65"/>
    <p:sldId id="3310" r:id="rId66"/>
    <p:sldId id="3311" r:id="rId67"/>
    <p:sldId id="3312" r:id="rId68"/>
    <p:sldId id="3313" r:id="rId69"/>
    <p:sldId id="3314" r:id="rId70"/>
    <p:sldId id="3315" r:id="rId71"/>
    <p:sldId id="3316" r:id="rId72"/>
    <p:sldId id="3317" r:id="rId73"/>
    <p:sldId id="3318" r:id="rId74"/>
    <p:sldId id="3319" r:id="rId75"/>
    <p:sldId id="3320" r:id="rId76"/>
    <p:sldId id="3415" r:id="rId77"/>
    <p:sldId id="3387" r:id="rId78"/>
    <p:sldId id="857" r:id="rId79"/>
    <p:sldId id="3322" r:id="rId80"/>
    <p:sldId id="859" r:id="rId81"/>
    <p:sldId id="860" r:id="rId82"/>
    <p:sldId id="861" r:id="rId83"/>
    <p:sldId id="862" r:id="rId84"/>
    <p:sldId id="863" r:id="rId85"/>
    <p:sldId id="3402" r:id="rId86"/>
    <p:sldId id="3388" r:id="rId87"/>
    <p:sldId id="711" r:id="rId88"/>
    <p:sldId id="3389" r:id="rId89"/>
    <p:sldId id="976" r:id="rId90"/>
  </p:sldIdLst>
  <p:sldSz cx="9904413" cy="6859588"/>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2161">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東 和樹" initials="川東" lastIdx="2" clrIdx="0">
    <p:extLst>
      <p:ext uri="{19B8F6BF-5375-455C-9EA6-DF929625EA0E}">
        <p15:presenceInfo xmlns:p15="http://schemas.microsoft.com/office/powerpoint/2012/main" userId="S-1-5-21-4025549187-954364677-2120641714-1600" providerId="AD"/>
      </p:ext>
    </p:extLst>
  </p:cmAuthor>
  <p:cmAuthor id="2" name="佐野 実央" initials="佐野" lastIdx="2" clrIdx="1">
    <p:extLst>
      <p:ext uri="{19B8F6BF-5375-455C-9EA6-DF929625EA0E}">
        <p15:presenceInfo xmlns:p15="http://schemas.microsoft.com/office/powerpoint/2012/main" userId="S-1-5-21-4025549187-954364677-2120641714-1594" providerId="AD"/>
      </p:ext>
    </p:extLst>
  </p:cmAuthor>
  <p:cmAuthor id="3" name="長谷 麻水" initials="長谷" lastIdx="1" clrIdx="2">
    <p:extLst>
      <p:ext uri="{19B8F6BF-5375-455C-9EA6-DF929625EA0E}">
        <p15:presenceInfo xmlns:p15="http://schemas.microsoft.com/office/powerpoint/2012/main" userId="S-1-5-21-4025549187-954364677-2120641714-6614" providerId="AD"/>
      </p:ext>
    </p:extLst>
  </p:cmAuthor>
  <p:cmAuthor id="4" name="池田 沙織" initials="池田" lastIdx="135" clrIdx="3">
    <p:extLst>
      <p:ext uri="{19B8F6BF-5375-455C-9EA6-DF929625EA0E}">
        <p15:presenceInfo xmlns:p15="http://schemas.microsoft.com/office/powerpoint/2012/main" userId="S::s-ikeda@jcqhc.or.jp::30a8ed9c-28e1-4b9a-9dfd-468c281929fb" providerId="AD"/>
      </p:ext>
    </p:extLst>
  </p:cmAuthor>
  <p:cmAuthor id="5" name="極樂寺 美八子" initials="極樂寺" lastIdx="3" clrIdx="4">
    <p:extLst>
      <p:ext uri="{19B8F6BF-5375-455C-9EA6-DF929625EA0E}">
        <p15:presenceInfo xmlns:p15="http://schemas.microsoft.com/office/powerpoint/2012/main" userId="S::m-gokurakuji@jcqhc.or.jp::3ba7da02-d559-4ed3-8055-cd183a63b567" providerId="AD"/>
      </p:ext>
    </p:extLst>
  </p:cmAuthor>
  <p:cmAuthor id="6" name="小林 牧子" initials="小林" lastIdx="14" clrIdx="5">
    <p:extLst>
      <p:ext uri="{19B8F6BF-5375-455C-9EA6-DF929625EA0E}">
        <p15:presenceInfo xmlns:p15="http://schemas.microsoft.com/office/powerpoint/2012/main" userId="S::ma-kobayashi@jcqhc.or.jp::1882a9ad-6446-4c13-b987-91a1dea9dde5" providerId="AD"/>
      </p:ext>
    </p:extLst>
  </p:cmAuthor>
  <p:cmAuthor id="7" name="竹内 美由紀" initials="竹内" lastIdx="26" clrIdx="6">
    <p:extLst>
      <p:ext uri="{19B8F6BF-5375-455C-9EA6-DF929625EA0E}">
        <p15:presenceInfo xmlns:p15="http://schemas.microsoft.com/office/powerpoint/2012/main" userId="S::m-takeuchi@jcqhc.or.jp::2c703059-f469-4cf3-adba-d6e9886b5296" providerId="AD"/>
      </p:ext>
    </p:extLst>
  </p:cmAuthor>
  <p:cmAuthor id="8" name="評価機構　産科医療補償制度運営部" initials="評価機構　産科医療補償制度運営部" lastIdx="2" clrIdx="7">
    <p:extLst>
      <p:ext uri="{19B8F6BF-5375-455C-9EA6-DF929625EA0E}">
        <p15:presenceInfo xmlns:p15="http://schemas.microsoft.com/office/powerpoint/2012/main" userId="S::jcqhc05@jcqhcoffice365.onmicrosoft.com::bf091149-0fe6-4c6f-866d-fcf790132f13" providerId="AD"/>
      </p:ext>
    </p:extLst>
  </p:cmAuthor>
  <p:cmAuthor id="9" name="堀田 慶子" initials="堀田" lastIdx="13" clrIdx="8">
    <p:extLst>
      <p:ext uri="{19B8F6BF-5375-455C-9EA6-DF929625EA0E}">
        <p15:presenceInfo xmlns:p15="http://schemas.microsoft.com/office/powerpoint/2012/main" userId="S::k-hotta@jcqhc.or.jp::3f876efd-55c3-40ec-93f0-4042506c14ef" providerId="AD"/>
      </p:ext>
    </p:extLst>
  </p:cmAuthor>
  <p:cmAuthor id="10" name="湯浅ひとみ" initials="湯浅ひとみ" lastIdx="6" clrIdx="9">
    <p:extLst>
      <p:ext uri="{19B8F6BF-5375-455C-9EA6-DF929625EA0E}">
        <p15:presenceInfo xmlns:p15="http://schemas.microsoft.com/office/powerpoint/2012/main" userId="湯浅ひとみ" providerId="None"/>
      </p:ext>
    </p:extLst>
  </p:cmAuthor>
  <p:cmAuthor id="11" name="梅澤 未佳" initials="" lastIdx="0" clrIdx="10"/>
  <p:cmAuthor id="12" name="梅澤 未佳" initials="梅澤" lastIdx="103" clrIdx="11">
    <p:extLst>
      <p:ext uri="{19B8F6BF-5375-455C-9EA6-DF929625EA0E}">
        <p15:presenceInfo xmlns:p15="http://schemas.microsoft.com/office/powerpoint/2012/main" userId="S::m-umezawa@jcqhc.or.jp::66962a98-ce53-4064-ae13-6b469ce0c6b5" providerId="AD"/>
      </p:ext>
    </p:extLst>
  </p:cmAuthor>
  <p:cmAuthor id="13" name="湯浅 ひとみ" initials="湯浅" lastIdx="109" clrIdx="12">
    <p:extLst>
      <p:ext uri="{19B8F6BF-5375-455C-9EA6-DF929625EA0E}">
        <p15:presenceInfo xmlns:p15="http://schemas.microsoft.com/office/powerpoint/2012/main" userId="S::h-yuasa@jcqhc.or.jp::818f2656-4ea0-486c-8382-8da141007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FF"/>
    <a:srgbClr val="F25C00"/>
    <a:srgbClr val="EC9E02"/>
    <a:srgbClr val="FF931D"/>
    <a:srgbClr val="716965"/>
    <a:srgbClr val="CFCBC9"/>
    <a:srgbClr val="85CEFF"/>
    <a:srgbClr val="CA8702"/>
    <a:srgbClr val="FFEE8B"/>
    <a:srgbClr val="F802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6" autoAdjust="0"/>
    <p:restoredTop sz="95930" autoAdjust="0"/>
  </p:normalViewPr>
  <p:slideViewPr>
    <p:cSldViewPr>
      <p:cViewPr varScale="1">
        <p:scale>
          <a:sx n="105" d="100"/>
          <a:sy n="105" d="100"/>
        </p:scale>
        <p:origin x="1518" y="114"/>
      </p:cViewPr>
      <p:guideLst>
        <p:guide orient="horz" pos="2161"/>
        <p:guide pos="3120"/>
      </p:guideLst>
    </p:cSldViewPr>
  </p:slideViewPr>
  <p:outlineViewPr>
    <p:cViewPr>
      <p:scale>
        <a:sx n="33" d="100"/>
        <a:sy n="33" d="100"/>
      </p:scale>
      <p:origin x="0" y="-63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78" d="100"/>
          <a:sy n="78"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2.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885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7885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6EA10F50-79C6-4AE0-B615-52FB9F62D28C}" type="slidenum">
              <a:rPr lang="en-US" altLang="ja-JP"/>
              <a:pPr>
                <a:defRPr/>
              </a:pPr>
              <a:t>‹#›</a:t>
            </a:fld>
            <a:endParaRPr lang="en-US" altLang="ja-JP"/>
          </a:p>
        </p:txBody>
      </p:sp>
    </p:spTree>
    <p:extLst>
      <p:ext uri="{BB962C8B-B14F-4D97-AF65-F5344CB8AC3E}">
        <p14:creationId xmlns:p14="http://schemas.microsoft.com/office/powerpoint/2010/main" val="216577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27"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7172" name="Rectangle 4"/>
          <p:cNvSpPr>
            <a:spLocks noGrp="1" noRot="1" noChangeAspect="1" noChangeArrowheads="1" noTextEdit="1"/>
          </p:cNvSpPr>
          <p:nvPr>
            <p:ph type="sldImg" idx="2"/>
          </p:nvPr>
        </p:nvSpPr>
        <p:spPr bwMode="auto">
          <a:xfrm>
            <a:off x="696913" y="739775"/>
            <a:ext cx="5343525"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6630"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ＭＳ Ｐゴシック" pitchFamily="50" charset="-128"/>
              </a:defRPr>
            </a:lvl1pPr>
          </a:lstStyle>
          <a:p>
            <a:pPr>
              <a:defRPr/>
            </a:pPr>
            <a:endParaRPr lang="en-US" altLang="ja-JP"/>
          </a:p>
        </p:txBody>
      </p:sp>
      <p:sp>
        <p:nvSpPr>
          <p:cNvPr id="26631"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41E7EE04-1E66-499A-AAAE-D903DD4C42A7}" type="slidenum">
              <a:rPr lang="en-US" altLang="ja-JP"/>
              <a:pPr>
                <a:defRPr/>
              </a:pPr>
              <a:t>‹#›</a:t>
            </a:fld>
            <a:endParaRPr lang="en-US" altLang="ja-JP"/>
          </a:p>
        </p:txBody>
      </p:sp>
    </p:spTree>
    <p:extLst>
      <p:ext uri="{BB962C8B-B14F-4D97-AF65-F5344CB8AC3E}">
        <p14:creationId xmlns:p14="http://schemas.microsoft.com/office/powerpoint/2010/main" val="347422848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98B58-5FF7-40A6-814E-1AD6F614C033}"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30261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5082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066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extLst>
      <p:ext uri="{BB962C8B-B14F-4D97-AF65-F5344CB8AC3E}">
        <p14:creationId xmlns:p14="http://schemas.microsoft.com/office/powerpoint/2010/main" val="1457110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1766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29773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18708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125474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11658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13258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04889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43306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694593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67725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14124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26305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20893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24306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25721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3870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68734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2415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a:ln/>
        </p:spPr>
      </p:sp>
      <p:sp>
        <p:nvSpPr>
          <p:cNvPr id="223234" name="Rectangle 3"/>
          <p:cNvSpPr>
            <a:spLocks noGrp="1" noChangeArrowheads="1"/>
          </p:cNvSpPr>
          <p:nvPr>
            <p:ph type="body" idx="1"/>
          </p:nvPr>
        </p:nvSpPr>
        <p:spPr>
          <a:noFill/>
        </p:spPr>
        <p:txBody>
          <a:bodyPr/>
          <a:lstStyle/>
          <a:p>
            <a:endParaRPr lang="ja-JP" altLang="en-US" dirty="0"/>
          </a:p>
        </p:txBody>
      </p:sp>
    </p:spTree>
    <p:extLst>
      <p:ext uri="{BB962C8B-B14F-4D97-AF65-F5344CB8AC3E}">
        <p14:creationId xmlns:p14="http://schemas.microsoft.com/office/powerpoint/2010/main" val="866771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16628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04584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47352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76077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76704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81439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55890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31135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85352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6282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50626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53644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825980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3834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923253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253588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79901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67758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9349892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5262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99046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1472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873454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474353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2721714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596464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834018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65028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481145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2980370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686324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9461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7729279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537175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15055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595477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686777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065260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917824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776964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580697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4814889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8512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462225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br>
              <a:rPr kumimoji="1" lang="ja-JP" altLang="en-US" sz="1200" b="0" kern="1200" dirty="0">
                <a:solidFill>
                  <a:schemeClr val="tx1"/>
                </a:solidFill>
                <a:effectLst/>
                <a:latin typeface="Arial" charset="0"/>
                <a:ea typeface="ＭＳ Ｐ明朝" pitchFamily="18" charset="-128"/>
                <a:cs typeface="+mn-cs"/>
              </a:rPr>
            </a:b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742913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5230651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2430322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299604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017174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640780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946281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94958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59066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E7EE04-1E66-499A-AAAE-D903DD4C42A7}"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8722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525928-67BC-4105-963F-F67A21F50DB3}"/>
              </a:ext>
            </a:extLst>
          </p:cNvPr>
          <p:cNvSpPr>
            <a:spLocks noGrp="1"/>
          </p:cNvSpPr>
          <p:nvPr>
            <p:ph type="ctrTitle"/>
          </p:nvPr>
        </p:nvSpPr>
        <p:spPr>
          <a:xfrm>
            <a:off x="1238250" y="1122363"/>
            <a:ext cx="7427913" cy="238918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472912E-67CB-4B9E-A9BE-4654E31CC97A}"/>
              </a:ext>
            </a:extLst>
          </p:cNvPr>
          <p:cNvSpPr>
            <a:spLocks noGrp="1"/>
          </p:cNvSpPr>
          <p:nvPr>
            <p:ph type="subTitle" idx="1"/>
          </p:nvPr>
        </p:nvSpPr>
        <p:spPr>
          <a:xfrm>
            <a:off x="1238250" y="3603625"/>
            <a:ext cx="7427913"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785CD0-F927-49EF-82D9-D546151F85B5}"/>
              </a:ext>
            </a:extLst>
          </p:cNvPr>
          <p:cNvSpPr>
            <a:spLocks noGrp="1"/>
          </p:cNvSpPr>
          <p:nvPr>
            <p:ph type="dt" sz="half" idx="10"/>
          </p:nvPr>
        </p:nvSpPr>
        <p:spPr/>
        <p:txBody>
          <a:bodyPr/>
          <a:lstStyle/>
          <a:p>
            <a:fld id="{7FC08B43-FE0F-41FD-8FBE-96A012CE2068}" type="datetimeFigureOut">
              <a:rPr kumimoji="1" lang="ja-JP" altLang="en-US" smtClean="0"/>
              <a:t>2023/6/20</a:t>
            </a:fld>
            <a:endParaRPr kumimoji="1" lang="ja-JP" altLang="en-US"/>
          </a:p>
        </p:txBody>
      </p:sp>
      <p:sp>
        <p:nvSpPr>
          <p:cNvPr id="5" name="フッター プレースホルダー 4">
            <a:extLst>
              <a:ext uri="{FF2B5EF4-FFF2-40B4-BE49-F238E27FC236}">
                <a16:creationId xmlns:a16="http://schemas.microsoft.com/office/drawing/2014/main" id="{B3F94F2C-BD29-48C5-9E7F-171D95A5E4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A1435C-F303-4F95-913F-A2FBFBFCD72C}"/>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85804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E062D1-3A5D-49E8-9BD7-72137182DE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A008FC-38F6-428E-A972-9F1BF1FDD76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252DE7-A4EC-46E2-9723-68816FA6DCBC}"/>
              </a:ext>
            </a:extLst>
          </p:cNvPr>
          <p:cNvSpPr>
            <a:spLocks noGrp="1"/>
          </p:cNvSpPr>
          <p:nvPr>
            <p:ph type="dt" sz="half" idx="10"/>
          </p:nvPr>
        </p:nvSpPr>
        <p:spPr/>
        <p:txBody>
          <a:bodyPr/>
          <a:lstStyle/>
          <a:p>
            <a:fld id="{7FC08B43-FE0F-41FD-8FBE-96A012CE2068}" type="datetimeFigureOut">
              <a:rPr kumimoji="1" lang="ja-JP" altLang="en-US" smtClean="0"/>
              <a:t>2023/6/20</a:t>
            </a:fld>
            <a:endParaRPr kumimoji="1" lang="ja-JP" altLang="en-US"/>
          </a:p>
        </p:txBody>
      </p:sp>
      <p:sp>
        <p:nvSpPr>
          <p:cNvPr id="5" name="フッター プレースホルダー 4">
            <a:extLst>
              <a:ext uri="{FF2B5EF4-FFF2-40B4-BE49-F238E27FC236}">
                <a16:creationId xmlns:a16="http://schemas.microsoft.com/office/drawing/2014/main" id="{B753A4B7-B0DE-42FE-8A4D-710F7A0792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38D1FE-065E-4E86-B01D-CABF6FC7924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157839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0B11E0B-EA36-404F-849B-14F5E46D7B21}"/>
              </a:ext>
            </a:extLst>
          </p:cNvPr>
          <p:cNvSpPr>
            <a:spLocks noGrp="1"/>
          </p:cNvSpPr>
          <p:nvPr>
            <p:ph type="title" orient="vert"/>
          </p:nvPr>
        </p:nvSpPr>
        <p:spPr>
          <a:xfrm>
            <a:off x="7088188" y="365125"/>
            <a:ext cx="2135187" cy="5813425"/>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B6B6BEC-00FD-4822-AF54-FC78DD2044D8}"/>
              </a:ext>
            </a:extLst>
          </p:cNvPr>
          <p:cNvSpPr>
            <a:spLocks noGrp="1"/>
          </p:cNvSpPr>
          <p:nvPr>
            <p:ph type="body" orient="vert" idx="1"/>
          </p:nvPr>
        </p:nvSpPr>
        <p:spPr>
          <a:xfrm>
            <a:off x="681038" y="365125"/>
            <a:ext cx="6254750" cy="58134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B0BCCC-551A-40EC-8199-F48D8E4EB4EE}"/>
              </a:ext>
            </a:extLst>
          </p:cNvPr>
          <p:cNvSpPr>
            <a:spLocks noGrp="1"/>
          </p:cNvSpPr>
          <p:nvPr>
            <p:ph type="dt" sz="half" idx="10"/>
          </p:nvPr>
        </p:nvSpPr>
        <p:spPr/>
        <p:txBody>
          <a:bodyPr/>
          <a:lstStyle/>
          <a:p>
            <a:fld id="{7FC08B43-FE0F-41FD-8FBE-96A012CE2068}" type="datetimeFigureOut">
              <a:rPr kumimoji="1" lang="ja-JP" altLang="en-US" smtClean="0"/>
              <a:t>2023/6/20</a:t>
            </a:fld>
            <a:endParaRPr kumimoji="1" lang="ja-JP" altLang="en-US"/>
          </a:p>
        </p:txBody>
      </p:sp>
      <p:sp>
        <p:nvSpPr>
          <p:cNvPr id="5" name="フッター プレースホルダー 4">
            <a:extLst>
              <a:ext uri="{FF2B5EF4-FFF2-40B4-BE49-F238E27FC236}">
                <a16:creationId xmlns:a16="http://schemas.microsoft.com/office/drawing/2014/main" id="{013A9EA2-4E78-4817-A303-1635C1CB41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F9BF47-379F-4196-9A78-BB2F37FE4ECB}"/>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341061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C813466-F92B-465E-8FFC-D41DE51AC46B}" type="datetime1">
              <a:rPr lang="ja-JP" altLang="en-US" smtClean="0"/>
              <a:t>2023/6/20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2142440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B5F94B0-A931-4D0D-B613-83E3C9B47594}" type="datetime1">
              <a:rPr lang="ja-JP" altLang="en-US" smtClean="0"/>
              <a:t>2023/6/20</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449655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787E162-EC1F-4013-8A03-1D01F5EF2301}" type="datetime1">
              <a:rPr lang="ja-JP" altLang="en-US" smtClean="0"/>
              <a:t>2023/6/20</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413289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5"/>
            <a:ext cx="8418513" cy="1471613"/>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7788"/>
            <a:ext cx="69326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57263" rtl="0" eaLnBrk="1" fontAlgn="base" latinLnBrk="0" hangingPunct="1">
              <a:lnSpc>
                <a:spcPct val="100000"/>
              </a:lnSpc>
              <a:spcBef>
                <a:spcPct val="0"/>
              </a:spcBef>
              <a:spcAft>
                <a:spcPct val="0"/>
              </a:spcAft>
              <a:buClrTx/>
              <a:buSzTx/>
              <a:buFontTx/>
              <a:buNone/>
              <a:tabLst/>
              <a:defRPr/>
            </a:pPr>
            <a:fld id="{55F26056-CBBA-4D1D-8B75-5F2C45BFAF0D}" type="datetime1">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l" defTabSz="957263" rtl="0" eaLnBrk="1" fontAlgn="base" latinLnBrk="0" hangingPunct="1">
                <a:lnSpc>
                  <a:spcPct val="100000"/>
                </a:lnSpc>
                <a:spcBef>
                  <a:spcPct val="0"/>
                </a:spcBef>
                <a:spcAft>
                  <a:spcPct val="0"/>
                </a:spcAft>
                <a:buClrTx/>
                <a:buSzTx/>
                <a:buFontTx/>
                <a:buNone/>
                <a:tabLst/>
                <a:defRPr/>
              </a:pPr>
              <a:t>2023/6/20</a:t>
            </a:fld>
            <a:endParaRPr kumimoji="1" lang="en-US" altLang="ja-JP"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57263" rtl="0" eaLnBrk="1" fontAlgn="base" latinLnBrk="0" hangingPunct="1">
              <a:lnSpc>
                <a:spcPct val="100000"/>
              </a:lnSpc>
              <a:spcBef>
                <a:spcPct val="0"/>
              </a:spcBef>
              <a:spcAft>
                <a:spcPct val="0"/>
              </a:spcAft>
              <a:buClrTx/>
              <a:buSzTx/>
              <a:buFontTx/>
              <a:buNone/>
              <a:tabLst/>
              <a:defRPr/>
            </a:pPr>
            <a:endParaRPr kumimoji="1" lang="en-US" altLang="ja-JP"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57263" rtl="0" eaLnBrk="1" fontAlgn="base" latinLnBrk="0" hangingPunct="1">
              <a:lnSpc>
                <a:spcPct val="100000"/>
              </a:lnSpc>
              <a:spcBef>
                <a:spcPct val="0"/>
              </a:spcBef>
              <a:spcAft>
                <a:spcPct val="0"/>
              </a:spcAft>
              <a:buClrTx/>
              <a:buSzTx/>
              <a:buFontTx/>
              <a:buNone/>
              <a:tabLst/>
              <a:defRPr/>
            </a:pPr>
            <a:fld id="{71B280D3-1307-4EE1-A505-30AAC21C8D75}" type="slidenum">
              <a:rPr kumimoji="1" lang="ja-JP" altLang="en-US"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a:t>
            </a:fld>
            <a:endParaRPr kumimoji="1" lang="en-US" altLang="ja-JP"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125291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1C813466-F92B-465E-8FFC-D41DE51AC46B}" type="datetime1">
              <a:rPr lang="ja-JP" altLang="en-US" smtClean="0"/>
              <a:t>2023/6/20</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30F64EC-FE0A-4460-B896-894E0E1B6F85}" type="slidenum">
              <a:rPr lang="ja-JP" altLang="en-US"/>
              <a:pPr>
                <a:defRPr/>
              </a:pPr>
              <a:t>‹#›</a:t>
            </a:fld>
            <a:endParaRPr lang="en-US" altLang="ja-JP" dirty="0"/>
          </a:p>
        </p:txBody>
      </p:sp>
    </p:spTree>
    <p:extLst>
      <p:ext uri="{BB962C8B-B14F-4D97-AF65-F5344CB8AC3E}">
        <p14:creationId xmlns:p14="http://schemas.microsoft.com/office/powerpoint/2010/main" val="3429472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0B5F94B0-A931-4D0D-B613-83E3C9B47594}" type="datetime1">
              <a:rPr lang="ja-JP" altLang="en-US" smtClean="0"/>
              <a:t>2023/6/20</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79880AA3-151B-4366-92A4-EF0E210BCF61}" type="slidenum">
              <a:rPr lang="ja-JP" altLang="en-US"/>
              <a:pPr>
                <a:defRPr/>
              </a:pPr>
              <a:t>‹#›</a:t>
            </a:fld>
            <a:endParaRPr lang="en-US" altLang="ja-JP" dirty="0"/>
          </a:p>
        </p:txBody>
      </p:sp>
    </p:spTree>
    <p:extLst>
      <p:ext uri="{BB962C8B-B14F-4D97-AF65-F5344CB8AC3E}">
        <p14:creationId xmlns:p14="http://schemas.microsoft.com/office/powerpoint/2010/main" val="3861322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白紙">
    <p:bg>
      <p:bgPr>
        <a:solidFill>
          <a:schemeClr val="bg1">
            <a:alpha val="43921"/>
          </a:schemeClr>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787E162-EC1F-4013-8A03-1D01F5EF2301}" type="datetime1">
              <a:rPr lang="ja-JP" altLang="en-US" smtClean="0"/>
              <a:t>2023/6/20</a:t>
            </a:fld>
            <a:endParaRPr lang="en-US" altLang="ja-JP"/>
          </a:p>
        </p:txBody>
      </p:sp>
      <p:sp>
        <p:nvSpPr>
          <p:cNvPr id="3" name="Rectangle 5"/>
          <p:cNvSpPr>
            <a:spLocks noGrp="1" noChangeArrowheads="1"/>
          </p:cNvSpPr>
          <p:nvPr>
            <p:ph type="ftr" sz="quarter" idx="11"/>
          </p:nvPr>
        </p:nvSpPr>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a:lvl1pPr>
          </a:lstStyle>
          <a:p>
            <a:pPr>
              <a:defRPr/>
            </a:pPr>
            <a:fld id="{6E77BE47-376B-491A-B64C-F9BE6743A21E}" type="slidenum">
              <a:rPr lang="ja-JP" altLang="en-US"/>
              <a:pPr>
                <a:defRPr/>
              </a:pPr>
              <a:t>‹#›</a:t>
            </a:fld>
            <a:endParaRPr lang="en-US" altLang="ja-JP" dirty="0"/>
          </a:p>
        </p:txBody>
      </p:sp>
    </p:spTree>
    <p:extLst>
      <p:ext uri="{BB962C8B-B14F-4D97-AF65-F5344CB8AC3E}">
        <p14:creationId xmlns:p14="http://schemas.microsoft.com/office/powerpoint/2010/main" val="2264757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xfrm>
            <a:off x="2641600" y="6249988"/>
            <a:ext cx="2306638" cy="474662"/>
          </a:xfrm>
          <a:prstGeom prst="rect">
            <a:avLst/>
          </a:prstGeom>
        </p:spPr>
        <p:txBody>
          <a:bodyPr/>
          <a:lstStyle>
            <a:lvl1pPr>
              <a:defRPr/>
            </a:lvl1pPr>
          </a:lstStyle>
          <a:p>
            <a:pPr>
              <a:defRPr/>
            </a:pPr>
            <a:fld id="{6428FA78-5D9B-4679-A37F-89032FEB9DDB}" type="datetime1">
              <a:rPr lang="ja-JP" altLang="en-US" smtClean="0"/>
              <a:t>2023/6/20</a:t>
            </a:fld>
            <a:endParaRPr lang="en-US" altLang="ja-JP"/>
          </a:p>
        </p:txBody>
      </p:sp>
      <p:sp>
        <p:nvSpPr>
          <p:cNvPr id="3" name="Rectangle 12"/>
          <p:cNvSpPr>
            <a:spLocks noGrp="1" noChangeArrowheads="1"/>
          </p:cNvSpPr>
          <p:nvPr>
            <p:ph type="ftr" sz="quarter" idx="11"/>
          </p:nvPr>
        </p:nvSpPr>
        <p:spPr>
          <a:xfrm>
            <a:off x="6272213" y="6249988"/>
            <a:ext cx="3138487" cy="474662"/>
          </a:xfrm>
          <a:prstGeom prst="rect">
            <a:avLst/>
          </a:prstGeom>
        </p:spPr>
        <p:txBody>
          <a:bodyPr/>
          <a:lstStyle>
            <a:lvl1pPr algn="r">
              <a:defRPr sz="1500">
                <a:latin typeface="ＭＳ ゴシック" panose="020B0609070205080204" pitchFamily="49" charset="-128"/>
                <a:ea typeface="ＭＳ ゴシック" panose="020B0609070205080204" pitchFamily="49" charset="-128"/>
              </a:defRPr>
            </a:lvl1pPr>
          </a:lstStyle>
          <a:p>
            <a:pPr>
              <a:defRPr/>
            </a:pPr>
            <a:endParaRPr lang="en-US" altLang="ja-JP" dirty="0"/>
          </a:p>
        </p:txBody>
      </p:sp>
    </p:spTree>
    <p:extLst>
      <p:ext uri="{BB962C8B-B14F-4D97-AF65-F5344CB8AC3E}">
        <p14:creationId xmlns:p14="http://schemas.microsoft.com/office/powerpoint/2010/main" val="295570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C37FB-75F8-42B7-9A36-9464BB9541A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2A0F08-7B99-4AF0-AFAC-50D8A37B28A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8D74AB-4F08-4592-BA22-A8FA5763859E}"/>
              </a:ext>
            </a:extLst>
          </p:cNvPr>
          <p:cNvSpPr>
            <a:spLocks noGrp="1"/>
          </p:cNvSpPr>
          <p:nvPr>
            <p:ph type="dt" sz="half" idx="10"/>
          </p:nvPr>
        </p:nvSpPr>
        <p:spPr/>
        <p:txBody>
          <a:bodyPr/>
          <a:lstStyle/>
          <a:p>
            <a:fld id="{7FC08B43-FE0F-41FD-8FBE-96A012CE2068}" type="datetimeFigureOut">
              <a:rPr kumimoji="1" lang="ja-JP" altLang="en-US" smtClean="0"/>
              <a:t>2023/6/20</a:t>
            </a:fld>
            <a:endParaRPr kumimoji="1" lang="ja-JP" altLang="en-US"/>
          </a:p>
        </p:txBody>
      </p:sp>
      <p:sp>
        <p:nvSpPr>
          <p:cNvPr id="5" name="フッター プレースホルダー 4">
            <a:extLst>
              <a:ext uri="{FF2B5EF4-FFF2-40B4-BE49-F238E27FC236}">
                <a16:creationId xmlns:a16="http://schemas.microsoft.com/office/drawing/2014/main" id="{417CA7BB-9E8F-4D2B-9F2E-302267C4F7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20622DD-093C-4F8D-ACA0-A75800452C4D}"/>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8826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900551-1585-4E02-9FA0-A56A732A9262}"/>
              </a:ext>
            </a:extLst>
          </p:cNvPr>
          <p:cNvSpPr>
            <a:spLocks noGrp="1"/>
          </p:cNvSpPr>
          <p:nvPr>
            <p:ph type="title"/>
          </p:nvPr>
        </p:nvSpPr>
        <p:spPr>
          <a:xfrm>
            <a:off x="676275" y="1709738"/>
            <a:ext cx="8542338" cy="2854325"/>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6DAE4B-1920-4FBD-9F56-082EFDC7F7CD}"/>
              </a:ext>
            </a:extLst>
          </p:cNvPr>
          <p:cNvSpPr>
            <a:spLocks noGrp="1"/>
          </p:cNvSpPr>
          <p:nvPr>
            <p:ph type="body" idx="1"/>
          </p:nvPr>
        </p:nvSpPr>
        <p:spPr>
          <a:xfrm>
            <a:off x="676275" y="4591050"/>
            <a:ext cx="8542338" cy="15001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8C743A4-B2F3-4AC6-A6D7-CE4DA0A487B2}"/>
              </a:ext>
            </a:extLst>
          </p:cNvPr>
          <p:cNvSpPr>
            <a:spLocks noGrp="1"/>
          </p:cNvSpPr>
          <p:nvPr>
            <p:ph type="dt" sz="half" idx="10"/>
          </p:nvPr>
        </p:nvSpPr>
        <p:spPr/>
        <p:txBody>
          <a:bodyPr/>
          <a:lstStyle/>
          <a:p>
            <a:fld id="{7FC08B43-FE0F-41FD-8FBE-96A012CE2068}" type="datetimeFigureOut">
              <a:rPr kumimoji="1" lang="ja-JP" altLang="en-US" smtClean="0"/>
              <a:t>2023/6/20</a:t>
            </a:fld>
            <a:endParaRPr kumimoji="1" lang="ja-JP" altLang="en-US"/>
          </a:p>
        </p:txBody>
      </p:sp>
      <p:sp>
        <p:nvSpPr>
          <p:cNvPr id="5" name="フッター プレースホルダー 4">
            <a:extLst>
              <a:ext uri="{FF2B5EF4-FFF2-40B4-BE49-F238E27FC236}">
                <a16:creationId xmlns:a16="http://schemas.microsoft.com/office/drawing/2014/main" id="{D13672E0-A735-4EF3-B37D-918D069E95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F08E6D-0658-47E6-BC50-B421CDBE1C1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66299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B822-C64C-4315-A04B-B05050A13F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186FDE-51FB-498A-B644-F3B916C2D042}"/>
              </a:ext>
            </a:extLst>
          </p:cNvPr>
          <p:cNvSpPr>
            <a:spLocks noGrp="1"/>
          </p:cNvSpPr>
          <p:nvPr>
            <p:ph sz="half" idx="1"/>
          </p:nvPr>
        </p:nvSpPr>
        <p:spPr>
          <a:xfrm>
            <a:off x="681038" y="1825625"/>
            <a:ext cx="4194175" cy="4352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63828C8-616F-4127-BD4A-88EFCC1AF7BF}"/>
              </a:ext>
            </a:extLst>
          </p:cNvPr>
          <p:cNvSpPr>
            <a:spLocks noGrp="1"/>
          </p:cNvSpPr>
          <p:nvPr>
            <p:ph sz="half" idx="2"/>
          </p:nvPr>
        </p:nvSpPr>
        <p:spPr>
          <a:xfrm>
            <a:off x="5027613" y="1825625"/>
            <a:ext cx="4195762" cy="435292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A199237-ED85-47D4-B82F-EECA0ABE1C07}"/>
              </a:ext>
            </a:extLst>
          </p:cNvPr>
          <p:cNvSpPr>
            <a:spLocks noGrp="1"/>
          </p:cNvSpPr>
          <p:nvPr>
            <p:ph type="dt" sz="half" idx="10"/>
          </p:nvPr>
        </p:nvSpPr>
        <p:spPr/>
        <p:txBody>
          <a:bodyPr/>
          <a:lstStyle/>
          <a:p>
            <a:fld id="{7FC08B43-FE0F-41FD-8FBE-96A012CE2068}" type="datetimeFigureOut">
              <a:rPr kumimoji="1" lang="ja-JP" altLang="en-US" smtClean="0"/>
              <a:t>2023/6/20</a:t>
            </a:fld>
            <a:endParaRPr kumimoji="1" lang="ja-JP" altLang="en-US"/>
          </a:p>
        </p:txBody>
      </p:sp>
      <p:sp>
        <p:nvSpPr>
          <p:cNvPr id="6" name="フッター プレースホルダー 5">
            <a:extLst>
              <a:ext uri="{FF2B5EF4-FFF2-40B4-BE49-F238E27FC236}">
                <a16:creationId xmlns:a16="http://schemas.microsoft.com/office/drawing/2014/main" id="{7B77D153-CFBA-419E-8A4D-6E22D94A51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D76A7FE-CC66-4B13-A7EC-27C4252C2349}"/>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11325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37AF15-E9D3-4B09-AE5B-FF589EE78303}"/>
              </a:ext>
            </a:extLst>
          </p:cNvPr>
          <p:cNvSpPr>
            <a:spLocks noGrp="1"/>
          </p:cNvSpPr>
          <p:nvPr>
            <p:ph type="title"/>
          </p:nvPr>
        </p:nvSpPr>
        <p:spPr>
          <a:xfrm>
            <a:off x="682625" y="365125"/>
            <a:ext cx="8542338"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BDF485F-52F9-4FE6-A545-68BA48462082}"/>
              </a:ext>
            </a:extLst>
          </p:cNvPr>
          <p:cNvSpPr>
            <a:spLocks noGrp="1"/>
          </p:cNvSpPr>
          <p:nvPr>
            <p:ph type="body" idx="1"/>
          </p:nvPr>
        </p:nvSpPr>
        <p:spPr>
          <a:xfrm>
            <a:off x="682625" y="1681163"/>
            <a:ext cx="41894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6BA1560-DECD-442C-BF82-50A6791D4350}"/>
              </a:ext>
            </a:extLst>
          </p:cNvPr>
          <p:cNvSpPr>
            <a:spLocks noGrp="1"/>
          </p:cNvSpPr>
          <p:nvPr>
            <p:ph sz="half" idx="2"/>
          </p:nvPr>
        </p:nvSpPr>
        <p:spPr>
          <a:xfrm>
            <a:off x="682625" y="2505075"/>
            <a:ext cx="4189413" cy="36861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4CD352B-18A6-4B9F-A562-368815B5CFFF}"/>
              </a:ext>
            </a:extLst>
          </p:cNvPr>
          <p:cNvSpPr>
            <a:spLocks noGrp="1"/>
          </p:cNvSpPr>
          <p:nvPr>
            <p:ph type="body" sz="quarter" idx="3"/>
          </p:nvPr>
        </p:nvSpPr>
        <p:spPr>
          <a:xfrm>
            <a:off x="5013325" y="1681163"/>
            <a:ext cx="42116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543AAD0-98E2-45AF-8C3E-26ED9000E3AD}"/>
              </a:ext>
            </a:extLst>
          </p:cNvPr>
          <p:cNvSpPr>
            <a:spLocks noGrp="1"/>
          </p:cNvSpPr>
          <p:nvPr>
            <p:ph sz="quarter" idx="4"/>
          </p:nvPr>
        </p:nvSpPr>
        <p:spPr>
          <a:xfrm>
            <a:off x="5013325" y="2505075"/>
            <a:ext cx="4211638" cy="36861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5EC859-BF9A-4A95-A54C-0C4E5AB9A083}"/>
              </a:ext>
            </a:extLst>
          </p:cNvPr>
          <p:cNvSpPr>
            <a:spLocks noGrp="1"/>
          </p:cNvSpPr>
          <p:nvPr>
            <p:ph type="dt" sz="half" idx="10"/>
          </p:nvPr>
        </p:nvSpPr>
        <p:spPr/>
        <p:txBody>
          <a:bodyPr/>
          <a:lstStyle/>
          <a:p>
            <a:fld id="{7FC08B43-FE0F-41FD-8FBE-96A012CE2068}" type="datetimeFigureOut">
              <a:rPr kumimoji="1" lang="ja-JP" altLang="en-US" smtClean="0"/>
              <a:t>2023/6/20</a:t>
            </a:fld>
            <a:endParaRPr kumimoji="1" lang="ja-JP" altLang="en-US"/>
          </a:p>
        </p:txBody>
      </p:sp>
      <p:sp>
        <p:nvSpPr>
          <p:cNvPr id="8" name="フッター プレースホルダー 7">
            <a:extLst>
              <a:ext uri="{FF2B5EF4-FFF2-40B4-BE49-F238E27FC236}">
                <a16:creationId xmlns:a16="http://schemas.microsoft.com/office/drawing/2014/main" id="{53CCE818-C998-462A-B4BA-76CE47B474B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92E2BFE-4ED1-4CD1-9AF1-558702E1EB9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42410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B8CA96-5EF2-4E1D-84B0-52403760E56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EB1A45-950A-4C07-AEBD-088D269E1DF5}"/>
              </a:ext>
            </a:extLst>
          </p:cNvPr>
          <p:cNvSpPr>
            <a:spLocks noGrp="1"/>
          </p:cNvSpPr>
          <p:nvPr>
            <p:ph type="dt" sz="half" idx="10"/>
          </p:nvPr>
        </p:nvSpPr>
        <p:spPr/>
        <p:txBody>
          <a:bodyPr/>
          <a:lstStyle/>
          <a:p>
            <a:fld id="{7FC08B43-FE0F-41FD-8FBE-96A012CE2068}" type="datetimeFigureOut">
              <a:rPr kumimoji="1" lang="ja-JP" altLang="en-US" smtClean="0"/>
              <a:t>2023/6/20</a:t>
            </a:fld>
            <a:endParaRPr kumimoji="1" lang="ja-JP" altLang="en-US"/>
          </a:p>
        </p:txBody>
      </p:sp>
      <p:sp>
        <p:nvSpPr>
          <p:cNvPr id="4" name="フッター プレースホルダー 3">
            <a:extLst>
              <a:ext uri="{FF2B5EF4-FFF2-40B4-BE49-F238E27FC236}">
                <a16:creationId xmlns:a16="http://schemas.microsoft.com/office/drawing/2014/main" id="{85F0AE93-FF47-42E4-A939-28D2EBC6E48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1040239-53DE-413F-8195-538472AC8757}"/>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372360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7B827F-7BB7-4DA5-BE46-11C2EA70CC12}"/>
              </a:ext>
            </a:extLst>
          </p:cNvPr>
          <p:cNvSpPr>
            <a:spLocks noGrp="1"/>
          </p:cNvSpPr>
          <p:nvPr>
            <p:ph type="dt" sz="half" idx="10"/>
          </p:nvPr>
        </p:nvSpPr>
        <p:spPr/>
        <p:txBody>
          <a:bodyPr/>
          <a:lstStyle/>
          <a:p>
            <a:fld id="{7FC08B43-FE0F-41FD-8FBE-96A012CE2068}" type="datetimeFigureOut">
              <a:rPr kumimoji="1" lang="ja-JP" altLang="en-US" smtClean="0"/>
              <a:t>2023/6/20</a:t>
            </a:fld>
            <a:endParaRPr kumimoji="1" lang="ja-JP" altLang="en-US"/>
          </a:p>
        </p:txBody>
      </p:sp>
      <p:sp>
        <p:nvSpPr>
          <p:cNvPr id="3" name="フッター プレースホルダー 2">
            <a:extLst>
              <a:ext uri="{FF2B5EF4-FFF2-40B4-BE49-F238E27FC236}">
                <a16:creationId xmlns:a16="http://schemas.microsoft.com/office/drawing/2014/main" id="{8B78EC88-D02F-48DF-8F5B-3904A5B23AC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443919-BEF8-4EE3-AFD1-509ED4755725}"/>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93301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4CFA31-E8A9-4A89-AC3A-75203EB48D52}"/>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59B32E7-77B7-4718-B571-E8DD007F3140}"/>
              </a:ext>
            </a:extLst>
          </p:cNvPr>
          <p:cNvSpPr>
            <a:spLocks noGrp="1"/>
          </p:cNvSpPr>
          <p:nvPr>
            <p:ph idx="1"/>
          </p:nvPr>
        </p:nvSpPr>
        <p:spPr>
          <a:xfrm>
            <a:off x="4210050" y="987425"/>
            <a:ext cx="5014913" cy="48752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90845CF-92C4-4EF7-A42A-D88C31937ADA}"/>
              </a:ext>
            </a:extLst>
          </p:cNvPr>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063363-8405-4D7A-BE06-E76E9EFC4F9E}"/>
              </a:ext>
            </a:extLst>
          </p:cNvPr>
          <p:cNvSpPr>
            <a:spLocks noGrp="1"/>
          </p:cNvSpPr>
          <p:nvPr>
            <p:ph type="dt" sz="half" idx="10"/>
          </p:nvPr>
        </p:nvSpPr>
        <p:spPr/>
        <p:txBody>
          <a:bodyPr/>
          <a:lstStyle/>
          <a:p>
            <a:fld id="{7FC08B43-FE0F-41FD-8FBE-96A012CE2068}" type="datetimeFigureOut">
              <a:rPr kumimoji="1" lang="ja-JP" altLang="en-US" smtClean="0"/>
              <a:t>2023/6/20</a:t>
            </a:fld>
            <a:endParaRPr kumimoji="1" lang="ja-JP" altLang="en-US"/>
          </a:p>
        </p:txBody>
      </p:sp>
      <p:sp>
        <p:nvSpPr>
          <p:cNvPr id="6" name="フッター プレースホルダー 5">
            <a:extLst>
              <a:ext uri="{FF2B5EF4-FFF2-40B4-BE49-F238E27FC236}">
                <a16:creationId xmlns:a16="http://schemas.microsoft.com/office/drawing/2014/main" id="{880B4A49-7C05-4BCC-9960-232DB88E15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FC68482-AD3E-48D6-B4EE-442C402535BB}"/>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43329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FDAF5F-9B3A-4695-96C9-2FB1B9F83F16}"/>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828D1C2-5B99-4EA0-8B41-B38EAE139EA3}"/>
              </a:ext>
            </a:extLst>
          </p:cNvPr>
          <p:cNvSpPr>
            <a:spLocks noGrp="1"/>
          </p:cNvSpPr>
          <p:nvPr>
            <p:ph type="pic" idx="1"/>
          </p:nvPr>
        </p:nvSpPr>
        <p:spPr>
          <a:xfrm>
            <a:off x="4210050" y="987425"/>
            <a:ext cx="5014913" cy="4875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F1DD009-DBFC-4513-BE95-BF3E7FA90816}"/>
              </a:ext>
            </a:extLst>
          </p:cNvPr>
          <p:cNvSpPr>
            <a:spLocks noGrp="1"/>
          </p:cNvSpPr>
          <p:nvPr>
            <p:ph type="body" sz="half" idx="2"/>
          </p:nvPr>
        </p:nvSpPr>
        <p:spPr>
          <a:xfrm>
            <a:off x="682625" y="2057400"/>
            <a:ext cx="3194050" cy="381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ED74ADB-0405-48AD-A448-D8DF9A966F34}"/>
              </a:ext>
            </a:extLst>
          </p:cNvPr>
          <p:cNvSpPr>
            <a:spLocks noGrp="1"/>
          </p:cNvSpPr>
          <p:nvPr>
            <p:ph type="dt" sz="half" idx="10"/>
          </p:nvPr>
        </p:nvSpPr>
        <p:spPr/>
        <p:txBody>
          <a:bodyPr/>
          <a:lstStyle/>
          <a:p>
            <a:fld id="{7FC08B43-FE0F-41FD-8FBE-96A012CE2068}" type="datetimeFigureOut">
              <a:rPr kumimoji="1" lang="ja-JP" altLang="en-US" smtClean="0"/>
              <a:t>2023/6/20</a:t>
            </a:fld>
            <a:endParaRPr kumimoji="1" lang="ja-JP" altLang="en-US"/>
          </a:p>
        </p:txBody>
      </p:sp>
      <p:sp>
        <p:nvSpPr>
          <p:cNvPr id="6" name="フッター プレースホルダー 5">
            <a:extLst>
              <a:ext uri="{FF2B5EF4-FFF2-40B4-BE49-F238E27FC236}">
                <a16:creationId xmlns:a16="http://schemas.microsoft.com/office/drawing/2014/main" id="{F4881DEB-C158-4414-8E4D-859BC5D1C7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8C3487-686B-45F1-B13D-78E871C073A3}"/>
              </a:ext>
            </a:extLst>
          </p:cNvPr>
          <p:cNvSpPr>
            <a:spLocks noGrp="1"/>
          </p:cNvSpPr>
          <p:nvPr>
            <p:ph type="sldNum" sz="quarter" idx="12"/>
          </p:nvPr>
        </p:nvSpPr>
        <p:spPr/>
        <p:txBody>
          <a:body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290241701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253413" cy="6859588"/>
            <a:chOff x="0" y="0"/>
            <a:chExt cx="4800" cy="4320"/>
          </a:xfrm>
        </p:grpSpPr>
        <p:grpSp>
          <p:nvGrpSpPr>
            <p:cNvPr id="1030"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031"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grpSp>
      </p:grpSp>
      <p:sp>
        <p:nvSpPr>
          <p:cNvPr id="1027" name="AutoShape 9"/>
          <p:cNvSpPr>
            <a:spLocks noGrp="1" noChangeArrowheads="1"/>
          </p:cNvSpPr>
          <p:nvPr>
            <p:ph type="title"/>
          </p:nvPr>
        </p:nvSpPr>
        <p:spPr bwMode="auto">
          <a:xfrm>
            <a:off x="825500" y="762000"/>
            <a:ext cx="8583613"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908050" y="2362200"/>
            <a:ext cx="83327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lt1" tx1="dk1" bg2="lt2" tx2="dk2" accent1="accent1" accent2="accent2" accent3="accent3" accent4="accent4" accent5="accent5" accent6="accent6" hlink="hlink" folHlink="folHlink"/>
  <p:hf hdr="0" ftr="0" dt="0"/>
  <p:txStyles>
    <p:titleStyle>
      <a:lvl1pPr algn="l" defTabSz="957263" rtl="0" eaLnBrk="0" fontAlgn="base" hangingPunct="0">
        <a:lnSpc>
          <a:spcPct val="90000"/>
        </a:lnSpc>
        <a:spcBef>
          <a:spcPct val="0"/>
        </a:spcBef>
        <a:spcAft>
          <a:spcPct val="0"/>
        </a:spcAft>
        <a:defRPr kumimoji="1" sz="3800" b="1" kern="1200">
          <a:solidFill>
            <a:schemeClr val="tx2"/>
          </a:solidFill>
          <a:latin typeface="HG丸ｺﾞｼｯｸM-PRO" panose="020F0600000000000000" pitchFamily="50" charset="-128"/>
          <a:ea typeface="HG丸ｺﾞｼｯｸM-PRO" panose="020F0600000000000000" pitchFamily="50" charset="-128"/>
          <a:cs typeface="+mj-cs"/>
        </a:defRPr>
      </a:lvl1pPr>
      <a:lvl2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2pPr>
      <a:lvl3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3pPr>
      <a:lvl4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4pPr>
      <a:lvl5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5pPr>
      <a:lvl6pPr marL="4572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6pPr>
      <a:lvl7pPr marL="9144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7pPr>
      <a:lvl8pPr marL="13716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8pPr>
      <a:lvl9pPr marL="18288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9pPr>
    </p:titleStyle>
    <p:bodyStyle>
      <a:lvl1pPr marL="358775" indent="-358775"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9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1"/>
        </a:buClr>
        <a:buSzPct val="75000"/>
        <a:buChar char="–"/>
        <a:defRPr kumimoji="1" sz="25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1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lr>
          <a:schemeClr val="tx1"/>
        </a:buClr>
        <a:buSzPct val="80000"/>
        <a:buChar char="–"/>
        <a:defRPr kumimoji="1" sz="19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lr>
          <a:schemeClr val="tx1"/>
        </a:buClr>
        <a:buSzPct val="65000"/>
        <a:buFont typeface="Wingdings" panose="05000000000000000000" pitchFamily="2" charset="2"/>
        <a:buChar char="l"/>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2824D97-B671-4149-A6FD-60607B5533AF}"/>
              </a:ext>
            </a:extLst>
          </p:cNvPr>
          <p:cNvSpPr>
            <a:spLocks noGrp="1"/>
          </p:cNvSpPr>
          <p:nvPr>
            <p:ph type="title"/>
          </p:nvPr>
        </p:nvSpPr>
        <p:spPr>
          <a:xfrm>
            <a:off x="681038" y="365125"/>
            <a:ext cx="8542337"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28DA9EC-85D3-4E76-92CD-F358ED25A0E9}"/>
              </a:ext>
            </a:extLst>
          </p:cNvPr>
          <p:cNvSpPr>
            <a:spLocks noGrp="1"/>
          </p:cNvSpPr>
          <p:nvPr>
            <p:ph type="body" idx="1"/>
          </p:nvPr>
        </p:nvSpPr>
        <p:spPr>
          <a:xfrm>
            <a:off x="681038" y="1825625"/>
            <a:ext cx="8542337" cy="435292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821E2E-665F-457F-A5E8-78D8BF5782CD}"/>
              </a:ext>
            </a:extLst>
          </p:cNvPr>
          <p:cNvSpPr>
            <a:spLocks noGrp="1"/>
          </p:cNvSpPr>
          <p:nvPr>
            <p:ph type="dt" sz="half" idx="2"/>
          </p:nvPr>
        </p:nvSpPr>
        <p:spPr>
          <a:xfrm>
            <a:off x="681038" y="6357938"/>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08B43-FE0F-41FD-8FBE-96A012CE2068}" type="datetimeFigureOut">
              <a:rPr kumimoji="1" lang="ja-JP" altLang="en-US" smtClean="0"/>
              <a:t>2023/6/20</a:t>
            </a:fld>
            <a:endParaRPr kumimoji="1" lang="ja-JP" altLang="en-US"/>
          </a:p>
        </p:txBody>
      </p:sp>
      <p:sp>
        <p:nvSpPr>
          <p:cNvPr id="5" name="フッター プレースホルダー 4">
            <a:extLst>
              <a:ext uri="{FF2B5EF4-FFF2-40B4-BE49-F238E27FC236}">
                <a16:creationId xmlns:a16="http://schemas.microsoft.com/office/drawing/2014/main" id="{F52DEE48-EECA-4C6B-887F-84F55308AEDD}"/>
              </a:ext>
            </a:extLst>
          </p:cNvPr>
          <p:cNvSpPr>
            <a:spLocks noGrp="1"/>
          </p:cNvSpPr>
          <p:nvPr>
            <p:ph type="ftr" sz="quarter" idx="3"/>
          </p:nvPr>
        </p:nvSpPr>
        <p:spPr>
          <a:xfrm>
            <a:off x="3281363" y="6357938"/>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4E7DCB7-372B-4C9D-B1C9-CCDCFBCE23CE}"/>
              </a:ext>
            </a:extLst>
          </p:cNvPr>
          <p:cNvSpPr>
            <a:spLocks noGrp="1"/>
          </p:cNvSpPr>
          <p:nvPr>
            <p:ph type="sldNum" sz="quarter" idx="4"/>
          </p:nvPr>
        </p:nvSpPr>
        <p:spPr>
          <a:xfrm>
            <a:off x="6994525" y="6357938"/>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1C22F-E785-415C-8E38-C77730ED2848}" type="slidenum">
              <a:rPr kumimoji="1" lang="ja-JP" altLang="en-US" smtClean="0"/>
              <a:t>‹#›</a:t>
            </a:fld>
            <a:endParaRPr kumimoji="1" lang="ja-JP" altLang="en-US"/>
          </a:p>
        </p:txBody>
      </p:sp>
    </p:spTree>
    <p:extLst>
      <p:ext uri="{BB962C8B-B14F-4D97-AF65-F5344CB8AC3E}">
        <p14:creationId xmlns:p14="http://schemas.microsoft.com/office/powerpoint/2010/main" val="15778932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6C1E665E-D544-4C2E-9F48-AECEA20504D8}" type="datetime1">
              <a:rPr lang="ja-JP" altLang="en-US" smtClean="0"/>
              <a:t>2023/6/20</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dirty="0">
                <a:ln>
                  <a:noFill/>
                </a:ln>
                <a:solidFill>
                  <a:srgbClr val="000000">
                    <a:lumMod val="75000"/>
                    <a:lumOff val="25000"/>
                  </a:srgbClr>
                </a:solidFill>
                <a:effectLst/>
                <a:uLnTx/>
                <a:uFillTx/>
              </a:rPr>
              <a:t>13</a:t>
            </a:r>
            <a:r>
              <a:rPr kumimoji="0" lang="ja-JP" altLang="en-US" sz="1400" b="0" i="0" u="none" strike="noStrike" kern="0" cap="none" spc="0" normalizeH="0" baseline="0" noProof="0" dirty="0">
                <a:ln>
                  <a:noFill/>
                </a:ln>
                <a:solidFill>
                  <a:srgbClr val="000000">
                    <a:lumMod val="75000"/>
                    <a:lumOff val="25000"/>
                  </a:srgbClr>
                </a:solidFill>
                <a:effectLst/>
                <a:uLnTx/>
                <a:uFillTx/>
              </a:rPr>
              <a:t>回 再発防止に関する報告書</a:t>
            </a:r>
          </a:p>
        </p:txBody>
      </p:sp>
    </p:spTree>
  </p:cSld>
  <p:clrMap bg1="lt1" tx1="dk1" bg2="lt2" tx2="dk2" accent1="accent1" accent2="accent2" accent3="accent3" accent4="accent4" accent5="accent5" accent6="accent6" hlink="hlink" folHlink="folHlink"/>
  <p:sldLayoutIdLst>
    <p:sldLayoutId id="2147484240" r:id="rId1"/>
    <p:sldLayoutId id="2147484242" r:id="rId2"/>
    <p:sldLayoutId id="2147484243" r:id="rId3"/>
    <p:sldLayoutId id="2147484262" r:id="rId4"/>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6763" y="346075"/>
            <a:ext cx="58293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793" tIns="47896" rIns="95793" bIns="47896" numCol="1" anchor="ctr" anchorCtr="0" compatLnSpc="1">
            <a:prstTxWarp prst="textNoShape">
              <a:avLst/>
            </a:prstTxWarp>
            <a:spAutoFit/>
          </a:bodyPr>
          <a:lstStyle/>
          <a:p>
            <a:pPr lvl="0"/>
            <a:r>
              <a:rPr lang="ja-JP" altLang="en-US"/>
              <a:t>マスタ タイトルの書式設定</a:t>
            </a:r>
          </a:p>
        </p:txBody>
      </p:sp>
      <p:sp>
        <p:nvSpPr>
          <p:cNvPr id="3075" name="Rectangle 3"/>
          <p:cNvSpPr>
            <a:spLocks noGrp="1" noChangeArrowheads="1"/>
          </p:cNvSpPr>
          <p:nvPr>
            <p:ph type="body" idx="1"/>
          </p:nvPr>
        </p:nvSpPr>
        <p:spPr bwMode="auto">
          <a:xfrm>
            <a:off x="495300" y="1600200"/>
            <a:ext cx="8913813"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70340" name="Rectangle 4"/>
          <p:cNvSpPr>
            <a:spLocks noGrp="1" noChangeArrowheads="1"/>
          </p:cNvSpPr>
          <p:nvPr>
            <p:ph type="dt" sz="half" idx="2"/>
          </p:nvPr>
        </p:nvSpPr>
        <p:spPr bwMode="auto">
          <a:xfrm>
            <a:off x="495300" y="6246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l" defTabSz="957263" eaLnBrk="1" hangingPunct="1">
              <a:defRPr sz="1500">
                <a:ea typeface="+mn-ea"/>
              </a:defRPr>
            </a:lvl1pPr>
          </a:lstStyle>
          <a:p>
            <a:pPr>
              <a:defRPr/>
            </a:pPr>
            <a:fld id="{6C1E665E-D544-4C2E-9F48-AECEA20504D8}" type="datetime1">
              <a:rPr lang="ja-JP" altLang="en-US" smtClean="0"/>
              <a:t>2023/6/20</a:t>
            </a:fld>
            <a:endParaRPr lang="en-US" altLang="ja-JP"/>
          </a:p>
        </p:txBody>
      </p:sp>
      <p:sp>
        <p:nvSpPr>
          <p:cNvPr id="270341" name="Rectangle 5"/>
          <p:cNvSpPr>
            <a:spLocks noGrp="1" noChangeArrowheads="1"/>
          </p:cNvSpPr>
          <p:nvPr>
            <p:ph type="ftr" sz="quarter" idx="3"/>
          </p:nvPr>
        </p:nvSpPr>
        <p:spPr bwMode="auto">
          <a:xfrm>
            <a:off x="3384550" y="624681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ctr" defTabSz="957263" eaLnBrk="1" hangingPunct="1">
              <a:defRPr sz="1500">
                <a:ea typeface="+mn-ea"/>
              </a:defRPr>
            </a:lvl1pPr>
          </a:lstStyle>
          <a:p>
            <a:pPr>
              <a:defRPr/>
            </a:pPr>
            <a:endParaRPr lang="en-US" altLang="ja-JP"/>
          </a:p>
        </p:txBody>
      </p:sp>
      <p:sp>
        <p:nvSpPr>
          <p:cNvPr id="270342" name="Rectangle 6"/>
          <p:cNvSpPr>
            <a:spLocks noGrp="1" noChangeArrowheads="1"/>
          </p:cNvSpPr>
          <p:nvPr>
            <p:ph type="sldNum" sz="quarter" idx="4"/>
          </p:nvPr>
        </p:nvSpPr>
        <p:spPr bwMode="auto">
          <a:xfrm>
            <a:off x="7567613" y="6500813"/>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lvl1pPr algn="r" defTabSz="957263" eaLnBrk="1" hangingPunct="1">
              <a:defRPr sz="1500">
                <a:ea typeface="+mn-ea"/>
              </a:defRPr>
            </a:lvl1pPr>
          </a:lstStyle>
          <a:p>
            <a:pPr>
              <a:defRPr/>
            </a:pPr>
            <a:fld id="{E2037229-8C8F-40F8-BDEB-9DB998DB7600}" type="slidenum">
              <a:rPr lang="ja-JP" altLang="en-US"/>
              <a:pPr>
                <a:defRPr/>
              </a:pPr>
              <a:t>‹#›</a:t>
            </a:fld>
            <a:endParaRPr lang="en-US" altLang="ja-JP" dirty="0"/>
          </a:p>
        </p:txBody>
      </p:sp>
      <p:sp>
        <p:nvSpPr>
          <p:cNvPr id="2057" name="Rectangle 20"/>
          <p:cNvSpPr>
            <a:spLocks noChangeArrowheads="1"/>
          </p:cNvSpPr>
          <p:nvPr userDrawn="1"/>
        </p:nvSpPr>
        <p:spPr bwMode="auto">
          <a:xfrm>
            <a:off x="180975" y="1020763"/>
            <a:ext cx="8763000" cy="57150"/>
          </a:xfrm>
          <a:prstGeom prst="rect">
            <a:avLst/>
          </a:prstGeom>
          <a:solidFill>
            <a:schemeClr val="accent1">
              <a:lumMod val="75000"/>
            </a:schemeClr>
          </a:solidFill>
          <a:ln>
            <a:noFill/>
          </a:ln>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sz="3200">
              <a:solidFill>
                <a:schemeClr val="tx2"/>
              </a:solidFill>
              <a:latin typeface="HG丸ｺﾞｼｯｸM-PRO" panose="020F0600000000000000" pitchFamily="50" charset="-128"/>
            </a:endParaRPr>
          </a:p>
        </p:txBody>
      </p:sp>
      <p:pic>
        <p:nvPicPr>
          <p:cNvPr id="3080" name="Picture 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15925" y="133350"/>
            <a:ext cx="1008063"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userDrawn="1"/>
        </p:nvSpPr>
        <p:spPr>
          <a:xfrm>
            <a:off x="6751638" y="46038"/>
            <a:ext cx="2892425" cy="306387"/>
          </a:xfrm>
          <a:prstGeom prst="rect">
            <a:avLst/>
          </a:prstGeom>
          <a:noFill/>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lumMod val="75000"/>
                    <a:lumOff val="25000"/>
                  </a:srgbClr>
                </a:solidFill>
                <a:effectLst/>
                <a:uLnTx/>
                <a:uFillTx/>
              </a:rPr>
              <a:t>第</a:t>
            </a:r>
            <a:r>
              <a:rPr kumimoji="0" lang="en-US" altLang="ja-JP" sz="1400" b="0" i="0" u="none" strike="noStrike" kern="0" cap="none" spc="0" normalizeH="0" baseline="0" noProof="0" dirty="0">
                <a:ln>
                  <a:noFill/>
                </a:ln>
                <a:solidFill>
                  <a:srgbClr val="000000">
                    <a:lumMod val="75000"/>
                    <a:lumOff val="25000"/>
                  </a:srgbClr>
                </a:solidFill>
                <a:effectLst/>
                <a:uLnTx/>
                <a:uFillTx/>
              </a:rPr>
              <a:t>13</a:t>
            </a:r>
            <a:r>
              <a:rPr kumimoji="0" lang="ja-JP" altLang="en-US" sz="1400" b="0" i="0" u="none" strike="noStrike" kern="0" cap="none" spc="0" normalizeH="0" baseline="0" noProof="0" dirty="0">
                <a:ln>
                  <a:noFill/>
                </a:ln>
                <a:solidFill>
                  <a:srgbClr val="000000">
                    <a:lumMod val="75000"/>
                    <a:lumOff val="25000"/>
                  </a:srgbClr>
                </a:solidFill>
                <a:effectLst/>
                <a:uLnTx/>
                <a:uFillTx/>
              </a:rPr>
              <a:t>回 再発防止に関する報告書</a:t>
            </a:r>
          </a:p>
        </p:txBody>
      </p:sp>
    </p:spTree>
    <p:extLst>
      <p:ext uri="{BB962C8B-B14F-4D97-AF65-F5344CB8AC3E}">
        <p14:creationId xmlns:p14="http://schemas.microsoft.com/office/powerpoint/2010/main" val="649518270"/>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Lst>
  <p:hf hdr="0" ftr="0" dt="0"/>
  <p:txStyles>
    <p:title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p:titleStyle>
    <p:body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253413" cy="6859588"/>
            <a:chOff x="0" y="0"/>
            <a:chExt cx="4800" cy="4320"/>
          </a:xfrm>
        </p:grpSpPr>
        <p:grpSp>
          <p:nvGrpSpPr>
            <p:cNvPr id="1030"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3"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grpSp>
          <p:nvGrpSpPr>
            <p:cNvPr id="1031"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a:solidFill>
                      <a:schemeClr val="tx1"/>
                    </a:solidFill>
                    <a:latin typeface="Arial" panose="020B0604020202020204" pitchFamily="34" charset="0"/>
                    <a:ea typeface="HG丸ｺﾞｼｯｸM-PRO" panose="020F0600000000000000" pitchFamily="50" charset="-128"/>
                  </a:defRPr>
                </a:lvl1pPr>
                <a:lvl2pPr marL="742950" indent="-285750" algn="ctr">
                  <a:defRPr kumimoji="1">
                    <a:solidFill>
                      <a:schemeClr val="tx1"/>
                    </a:solidFill>
                    <a:latin typeface="Arial" panose="020B0604020202020204" pitchFamily="34" charset="0"/>
                    <a:ea typeface="HG丸ｺﾞｼｯｸM-PRO" panose="020F0600000000000000" pitchFamily="50" charset="-128"/>
                  </a:defRPr>
                </a:lvl2pPr>
                <a:lvl3pPr marL="1143000" indent="-228600" algn="ctr">
                  <a:defRPr kumimoji="1">
                    <a:solidFill>
                      <a:schemeClr val="tx1"/>
                    </a:solidFill>
                    <a:latin typeface="Arial" panose="020B0604020202020204" pitchFamily="34" charset="0"/>
                    <a:ea typeface="HG丸ｺﾞｼｯｸM-PRO" panose="020F0600000000000000" pitchFamily="50" charset="-128"/>
                  </a:defRPr>
                </a:lvl3pPr>
                <a:lvl4pPr marL="1600200" indent="-228600" algn="ctr">
                  <a:defRPr kumimoji="1">
                    <a:solidFill>
                      <a:schemeClr val="tx1"/>
                    </a:solidFill>
                    <a:latin typeface="Arial" panose="020B0604020202020204" pitchFamily="34" charset="0"/>
                    <a:ea typeface="HG丸ｺﾞｼｯｸM-PRO" panose="020F0600000000000000" pitchFamily="50" charset="-128"/>
                  </a:defRPr>
                </a:lvl4pPr>
                <a:lvl5pPr marL="2057400" indent="-228600" algn="ctr">
                  <a:defRPr kumimoji="1">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eaLnBrk="1" hangingPunct="1">
                  <a:defRPr/>
                </a:pPr>
                <a:endParaRPr lang="ja-JP" altLang="en-US"/>
              </a:p>
            </p:txBody>
          </p:sp>
        </p:grpSp>
      </p:grpSp>
      <p:sp>
        <p:nvSpPr>
          <p:cNvPr id="1027" name="AutoShape 9"/>
          <p:cNvSpPr>
            <a:spLocks noGrp="1" noChangeArrowheads="1"/>
          </p:cNvSpPr>
          <p:nvPr>
            <p:ph type="title"/>
          </p:nvPr>
        </p:nvSpPr>
        <p:spPr bwMode="auto">
          <a:xfrm>
            <a:off x="825500" y="762000"/>
            <a:ext cx="8583613"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b" anchorCtr="0" compatLnSpc="1">
            <a:prstTxWarp prst="textNoShape">
              <a:avLst/>
            </a:prstTxWarp>
          </a:bodyPr>
          <a:lstStyle/>
          <a:p>
            <a:pPr lvl="0"/>
            <a:r>
              <a:rPr lang="ja-JP" altLang="en-US"/>
              <a:t>マスタ タイトルの書式設定</a:t>
            </a:r>
          </a:p>
        </p:txBody>
      </p:sp>
      <p:sp>
        <p:nvSpPr>
          <p:cNvPr id="1028" name="Rectangle 10"/>
          <p:cNvSpPr>
            <a:spLocks noGrp="1" noChangeArrowheads="1"/>
          </p:cNvSpPr>
          <p:nvPr>
            <p:ph type="body" idx="1"/>
          </p:nvPr>
        </p:nvSpPr>
        <p:spPr bwMode="auto">
          <a:xfrm>
            <a:off x="908050" y="2362200"/>
            <a:ext cx="8332788"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45100764"/>
      </p:ext>
    </p:extLst>
  </p:cSld>
  <p:clrMap bg1="lt1" tx1="dk1" bg2="lt2" tx2="dk2" accent1="accent1" accent2="accent2" accent3="accent3" accent4="accent4" accent5="accent5" accent6="accent6" hlink="hlink" folHlink="folHlink"/>
  <p:sldLayoutIdLst>
    <p:sldLayoutId id="2147484261" r:id="rId1"/>
  </p:sldLayoutIdLst>
  <p:hf hdr="0" ftr="0" dt="0"/>
  <p:txStyles>
    <p:titleStyle>
      <a:lvl1pPr algn="l" defTabSz="957263" rtl="0" eaLnBrk="0" fontAlgn="base" hangingPunct="0">
        <a:lnSpc>
          <a:spcPct val="90000"/>
        </a:lnSpc>
        <a:spcBef>
          <a:spcPct val="0"/>
        </a:spcBef>
        <a:spcAft>
          <a:spcPct val="0"/>
        </a:spcAft>
        <a:defRPr kumimoji="1" sz="3800" b="1" kern="1200">
          <a:solidFill>
            <a:schemeClr val="tx2"/>
          </a:solidFill>
          <a:latin typeface="HG丸ｺﾞｼｯｸM-PRO" panose="020F0600000000000000" pitchFamily="50" charset="-128"/>
          <a:ea typeface="HG丸ｺﾞｼｯｸM-PRO" panose="020F0600000000000000" pitchFamily="50" charset="-128"/>
          <a:cs typeface="+mj-cs"/>
        </a:defRPr>
      </a:lvl1pPr>
      <a:lvl2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2pPr>
      <a:lvl3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3pPr>
      <a:lvl4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4pPr>
      <a:lvl5pPr algn="l" defTabSz="957263" rtl="0" eaLnBrk="0" fontAlgn="base" hangingPunct="0">
        <a:lnSpc>
          <a:spcPct val="90000"/>
        </a:lnSpc>
        <a:spcBef>
          <a:spcPct val="0"/>
        </a:spcBef>
        <a:spcAft>
          <a:spcPct val="0"/>
        </a:spcAft>
        <a:defRPr kumimoji="1" sz="3800" b="1">
          <a:solidFill>
            <a:schemeClr val="tx2"/>
          </a:solidFill>
          <a:latin typeface="HG丸ｺﾞｼｯｸM-PRO" panose="020F0600000000000000" pitchFamily="50" charset="-128"/>
          <a:ea typeface="HG丸ｺﾞｼｯｸM-PRO" panose="020F0600000000000000" pitchFamily="50" charset="-128"/>
        </a:defRPr>
      </a:lvl5pPr>
      <a:lvl6pPr marL="4572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6pPr>
      <a:lvl7pPr marL="9144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7pPr>
      <a:lvl8pPr marL="13716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8pPr>
      <a:lvl9pPr marL="1828800" algn="l" defTabSz="957263" rtl="0" fontAlgn="base">
        <a:lnSpc>
          <a:spcPct val="90000"/>
        </a:lnSpc>
        <a:spcBef>
          <a:spcPct val="0"/>
        </a:spcBef>
        <a:spcAft>
          <a:spcPct val="0"/>
        </a:spcAft>
        <a:defRPr kumimoji="1" sz="3800" b="1">
          <a:solidFill>
            <a:schemeClr val="tx2"/>
          </a:solidFill>
          <a:latin typeface="Arial" panose="020B0604020202020204" pitchFamily="34" charset="0"/>
          <a:ea typeface="ＭＳ Ｐゴシック" panose="020B0600070205080204" pitchFamily="50" charset="-128"/>
        </a:defRPr>
      </a:lvl9pPr>
    </p:titleStyle>
    <p:bodyStyle>
      <a:lvl1pPr marL="358775" indent="-358775"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9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lr>
          <a:schemeClr val="tx1"/>
        </a:buClr>
        <a:buSzPct val="75000"/>
        <a:buChar char="–"/>
        <a:defRPr kumimoji="1" sz="25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lr>
          <a:schemeClr val="tx1"/>
        </a:buClr>
        <a:buSzPct val="75000"/>
        <a:buFont typeface="Wingdings" panose="05000000000000000000" pitchFamily="2" charset="2"/>
        <a:buChar char="l"/>
        <a:defRPr kumimoji="1" sz="21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lr>
          <a:schemeClr val="tx1"/>
        </a:buClr>
        <a:buSzPct val="80000"/>
        <a:buChar char="–"/>
        <a:defRPr kumimoji="1" sz="19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lr>
          <a:schemeClr val="tx1"/>
        </a:buClr>
        <a:buSzPct val="65000"/>
        <a:buFont typeface="Wingdings" panose="05000000000000000000" pitchFamily="2" charset="2"/>
        <a:buChar char="l"/>
        <a:defRPr kumimoji="1"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sanka-hp.jcqhc.or.jp/documents/prevention/index.htm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7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27.emf"/></Relationships>
</file>

<file path=ppt/slides/_rels/slide7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7.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776288" y="981075"/>
            <a:ext cx="8169275" cy="1008063"/>
          </a:xfrm>
        </p:spPr>
        <p:txBody>
          <a:bodyPr lIns="91440" tIns="45720" rIns="91440" bIns="45720"/>
          <a:lstStyle/>
          <a:p>
            <a:pPr eaLnBrk="1" hangingPunct="1"/>
            <a:r>
              <a:rPr lang="ja-JP" altLang="en-US" dirty="0">
                <a:latin typeface="HG丸ｺﾞｼｯｸM-PRO"/>
                <a:ea typeface="HG丸ｺﾞｼｯｸM-PRO"/>
              </a:rPr>
              <a:t>第1</a:t>
            </a:r>
            <a:r>
              <a:rPr lang="en-US" altLang="ja-JP" dirty="0">
                <a:latin typeface="HG丸ｺﾞｼｯｸM-PRO"/>
                <a:ea typeface="HG丸ｺﾞｼｯｸM-PRO"/>
              </a:rPr>
              <a:t>3</a:t>
            </a:r>
            <a:r>
              <a:rPr lang="ja-JP" altLang="en-US" dirty="0">
                <a:latin typeface="HG丸ｺﾞｼｯｸM-PRO"/>
                <a:ea typeface="HG丸ｺﾞｼｯｸM-PRO"/>
              </a:rPr>
              <a:t>回　産科医療補償制度</a:t>
            </a:r>
            <a:br>
              <a:rPr lang="ja-JP" altLang="en-US" dirty="0"/>
            </a:br>
            <a:r>
              <a:rPr lang="ja-JP" altLang="en-US" dirty="0">
                <a:latin typeface="HG丸ｺﾞｼｯｸM-PRO"/>
                <a:ea typeface="HG丸ｺﾞｼｯｸM-PRO"/>
              </a:rPr>
              <a:t>再発防止に関する報告書について</a:t>
            </a:r>
          </a:p>
        </p:txBody>
      </p:sp>
      <p:pic>
        <p:nvPicPr>
          <p:cNvPr id="92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88" y="4654550"/>
            <a:ext cx="145573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2"/>
          <p:cNvSpPr>
            <a:spLocks noChangeArrowheads="1"/>
          </p:cNvSpPr>
          <p:nvPr/>
        </p:nvSpPr>
        <p:spPr bwMode="auto">
          <a:xfrm>
            <a:off x="4376738" y="5010136"/>
            <a:ext cx="50927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dist" defTabSz="914400" rtl="0" eaLnBrk="1" fontAlgn="base" latinLnBrk="0" hangingPunct="1">
              <a:lnSpc>
                <a:spcPct val="12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公益財団法人日本医療機能評価機構</a:t>
            </a:r>
            <a:endParaRPr kumimoji="1" lang="en-US" altLang="ja-JP"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dist" defTabSz="914400" rtl="0" eaLnBrk="1" fontAlgn="base" latinLnBrk="0" hangingPunct="1">
              <a:lnSpc>
                <a:spcPct val="12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3366"/>
                </a:solidFill>
                <a:effectLst/>
                <a:uLnTx/>
                <a:uFillTx/>
                <a:latin typeface="HG丸ｺﾞｼｯｸM-PRO" panose="020F0600000000000000" pitchFamily="50" charset="-128"/>
                <a:ea typeface="HG丸ｺﾞｼｯｸM-PRO" panose="020F0600000000000000" pitchFamily="50" charset="-128"/>
                <a:cs typeface="+mn-cs"/>
              </a:rPr>
              <a:t>Japan Council for Quality Health Care</a:t>
            </a:r>
            <a:endParaRPr kumimoji="1" lang="ja-JP" altLang="en-US" sz="1800" b="0" i="0" u="none" strike="noStrike" kern="1200" cap="none" spc="0" normalizeH="0" baseline="0" noProof="0" dirty="0">
              <a:ln>
                <a:noFill/>
              </a:ln>
              <a:solidFill>
                <a:srgbClr val="003366"/>
              </a:solidFill>
              <a:effectLst/>
              <a:uLnTx/>
              <a:uFillTx/>
              <a:latin typeface="HG丸ｺﾞｼｯｸM-PRO" panose="020F0600000000000000" pitchFamily="50" charset="-128"/>
              <a:ea typeface="HG丸ｺﾞｼｯｸM-PRO" panose="020F0600000000000000" pitchFamily="50" charset="-128"/>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CD1DE58-AC68-4EE8-9A4E-7E1049EC9DA7}"/>
              </a:ext>
            </a:extLst>
          </p:cNvPr>
          <p:cNvSpPr>
            <a:spLocks noGrp="1"/>
          </p:cNvSpPr>
          <p:nvPr>
            <p:ph type="title"/>
          </p:nvPr>
        </p:nvSpPr>
        <p:spPr>
          <a:xfrm>
            <a:off x="1853863" y="342975"/>
            <a:ext cx="6195100" cy="650725"/>
          </a:xfrm>
        </p:spPr>
        <p:txBody>
          <a:bodyPr/>
          <a:lstStyle/>
          <a:p>
            <a:r>
              <a:rPr lang="ja-JP" altLang="en-US" dirty="0"/>
              <a:t>再発防止に関する分析の流れ</a:t>
            </a:r>
            <a:endParaRPr kumimoji="1" lang="ja-JP" altLang="en-US" dirty="0"/>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grpSp>
        <p:nvGrpSpPr>
          <p:cNvPr id="26" name="グループ化 25">
            <a:extLst>
              <a:ext uri="{FF2B5EF4-FFF2-40B4-BE49-F238E27FC236}">
                <a16:creationId xmlns:a16="http://schemas.microsoft.com/office/drawing/2014/main" id="{557C9A5F-A49F-45BD-8347-CAD3BF177DB5}"/>
              </a:ext>
            </a:extLst>
          </p:cNvPr>
          <p:cNvGrpSpPr/>
          <p:nvPr/>
        </p:nvGrpSpPr>
        <p:grpSpPr>
          <a:xfrm>
            <a:off x="271686" y="1230313"/>
            <a:ext cx="9354610" cy="5254624"/>
            <a:chOff x="334963" y="1230313"/>
            <a:chExt cx="9354610" cy="5254624"/>
          </a:xfrm>
        </p:grpSpPr>
        <p:sp>
          <p:nvSpPr>
            <p:cNvPr id="27" name="AutoShape 4">
              <a:extLst>
                <a:ext uri="{FF2B5EF4-FFF2-40B4-BE49-F238E27FC236}">
                  <a16:creationId xmlns:a16="http://schemas.microsoft.com/office/drawing/2014/main" id="{301E65D5-E56C-4830-8263-28E358D023DA}"/>
                </a:ext>
              </a:extLst>
            </p:cNvPr>
            <p:cNvSpPr>
              <a:spLocks noChangeArrowheads="1"/>
            </p:cNvSpPr>
            <p:nvPr/>
          </p:nvSpPr>
          <p:spPr bwMode="auto">
            <a:xfrm>
              <a:off x="334963" y="1230313"/>
              <a:ext cx="8809037" cy="381990"/>
            </a:xfrm>
            <a:prstGeom prst="roundRect">
              <a:avLst>
                <a:gd name="adj" fmla="val 50000"/>
              </a:avLst>
            </a:prstGeom>
            <a:solidFill>
              <a:srgbClr val="FFFF99"/>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分析のイメージ</a:t>
              </a:r>
            </a:p>
          </p:txBody>
        </p:sp>
        <p:sp>
          <p:nvSpPr>
            <p:cNvPr id="28" name="AutoShape 5">
              <a:extLst>
                <a:ext uri="{FF2B5EF4-FFF2-40B4-BE49-F238E27FC236}">
                  <a16:creationId xmlns:a16="http://schemas.microsoft.com/office/drawing/2014/main" id="{26715B0B-7A4B-4971-A437-C0CD1E42E85D}"/>
                </a:ext>
              </a:extLst>
            </p:cNvPr>
            <p:cNvSpPr>
              <a:spLocks noChangeArrowheads="1"/>
            </p:cNvSpPr>
            <p:nvPr/>
          </p:nvSpPr>
          <p:spPr bwMode="auto">
            <a:xfrm>
              <a:off x="8086784" y="1892259"/>
              <a:ext cx="790672" cy="1758834"/>
            </a:xfrm>
            <a:prstGeom prst="foldedCorner">
              <a:avLst>
                <a:gd name="adj" fmla="val 12398"/>
              </a:avLst>
            </a:prstGeom>
            <a:solidFill>
              <a:srgbClr val="FFFF99"/>
            </a:solidFill>
            <a:ln w="9525">
              <a:solidFill>
                <a:schemeClr val="tx1"/>
              </a:solidFill>
              <a:round/>
              <a:headEnd/>
              <a:tailEnd/>
            </a:ln>
            <a:effectLst>
              <a:outerShdw dist="35921" dir="2700000" algn="ctr" rotWithShape="0">
                <a:schemeClr val="bg2"/>
              </a:outerShdw>
            </a:effectLst>
          </p:spPr>
          <p:txBody>
            <a:bodyPr vert="eaVert" wrap="none" t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再発防止に関する</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p>
          </p:txBody>
        </p:sp>
        <p:sp>
          <p:nvSpPr>
            <p:cNvPr id="29" name="AutoShape 6">
              <a:extLst>
                <a:ext uri="{FF2B5EF4-FFF2-40B4-BE49-F238E27FC236}">
                  <a16:creationId xmlns:a16="http://schemas.microsoft.com/office/drawing/2014/main" id="{F6EA5372-6C88-480A-805F-18CC8C8ECD7F}"/>
                </a:ext>
              </a:extLst>
            </p:cNvPr>
            <p:cNvSpPr>
              <a:spLocks noChangeArrowheads="1"/>
            </p:cNvSpPr>
            <p:nvPr/>
          </p:nvSpPr>
          <p:spPr bwMode="auto">
            <a:xfrm rot="5400000">
              <a:off x="3723961" y="2119764"/>
              <a:ext cx="572985" cy="1455938"/>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30" name="Documents">
              <a:extLst>
                <a:ext uri="{FF2B5EF4-FFF2-40B4-BE49-F238E27FC236}">
                  <a16:creationId xmlns:a16="http://schemas.microsoft.com/office/drawing/2014/main" id="{4E81A7D4-4923-49BB-A4A6-DC4E0C77B23F}"/>
                </a:ext>
              </a:extLst>
            </p:cNvPr>
            <p:cNvSpPr>
              <a:spLocks noEditPoints="1" noChangeArrowheads="1"/>
            </p:cNvSpPr>
            <p:nvPr/>
          </p:nvSpPr>
          <p:spPr bwMode="auto">
            <a:xfrm>
              <a:off x="3607490" y="1920346"/>
              <a:ext cx="734786" cy="173074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36 w 21600"/>
                <a:gd name="T37" fmla="*/ 4170 h 21600"/>
                <a:gd name="T38" fmla="*/ 16525 w 21600"/>
                <a:gd name="T39" fmla="*/ 17316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FFFF99"/>
            </a:solidFill>
            <a:ln w="9525">
              <a:solidFill>
                <a:schemeClr val="tx1"/>
              </a:solidFill>
              <a:miter lim="800000"/>
              <a:headEnd/>
              <a:tailEnd/>
            </a:ln>
            <a:effectLst>
              <a:outerShdw dist="107763" dir="2700000" algn="ctr" rotWithShape="0">
                <a:srgbClr val="808080"/>
              </a:outerShdw>
            </a:effectLst>
          </p:spPr>
          <p:txBody>
            <a:bodyPr vert="eaVert" wrap="none"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1500" b="0" i="0" u="none" strike="noStrike" kern="1200" cap="none" spc="0" normalizeH="0" baseline="0" noProof="0" dirty="0">
                  <a:ln>
                    <a:noFill/>
                  </a:ln>
                  <a:solidFill>
                    <a:srgbClr val="000000"/>
                  </a:solidFill>
                  <a:effectLst/>
                  <a:uLnTx/>
                  <a:uFillTx/>
                  <a:latin typeface="HG丸ｺﾞｼｯｸM-PRO"/>
                  <a:ea typeface="HG丸ｺﾞｼｯｸM-PRO"/>
                  <a:cs typeface="+mn-cs"/>
                </a:rPr>
                <a:t>原因分析報告書</a:t>
              </a:r>
            </a:p>
          </p:txBody>
        </p:sp>
        <p:sp>
          <p:nvSpPr>
            <p:cNvPr id="31" name="AutoShape 8">
              <a:extLst>
                <a:ext uri="{FF2B5EF4-FFF2-40B4-BE49-F238E27FC236}">
                  <a16:creationId xmlns:a16="http://schemas.microsoft.com/office/drawing/2014/main" id="{DF9AD1BB-A96E-467B-B5FD-77C01C458BCD}"/>
                </a:ext>
              </a:extLst>
            </p:cNvPr>
            <p:cNvSpPr>
              <a:spLocks noChangeArrowheads="1"/>
            </p:cNvSpPr>
            <p:nvPr/>
          </p:nvSpPr>
          <p:spPr bwMode="auto">
            <a:xfrm rot="5400000">
              <a:off x="7645039" y="2657505"/>
              <a:ext cx="509791" cy="373698"/>
            </a:xfrm>
            <a:prstGeom prst="triangle">
              <a:avLst>
                <a:gd name="adj" fmla="val 50000"/>
              </a:avLst>
            </a:prstGeom>
            <a:solidFill>
              <a:schemeClr val="accent1"/>
            </a:solidFill>
            <a:ln w="9525">
              <a:solidFill>
                <a:srgbClr val="0000FF"/>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32" name="AutoShape 9">
              <a:extLst>
                <a:ext uri="{FF2B5EF4-FFF2-40B4-BE49-F238E27FC236}">
                  <a16:creationId xmlns:a16="http://schemas.microsoft.com/office/drawing/2014/main" id="{31893E16-7984-4C0C-B6EA-2E701A121E9A}"/>
                </a:ext>
              </a:extLst>
            </p:cNvPr>
            <p:cNvSpPr>
              <a:spLocks noChangeArrowheads="1"/>
            </p:cNvSpPr>
            <p:nvPr/>
          </p:nvSpPr>
          <p:spPr bwMode="auto">
            <a:xfrm>
              <a:off x="4759257" y="1890075"/>
              <a:ext cx="3026577" cy="1706722"/>
            </a:xfrm>
            <a:prstGeom prst="roundRect">
              <a:avLst>
                <a:gd name="adj" fmla="val 21176"/>
              </a:avLst>
            </a:prstGeom>
            <a:solidFill>
              <a:srgbClr val="E5FFE5"/>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3" name="AutoShape 10">
              <a:extLst>
                <a:ext uri="{FF2B5EF4-FFF2-40B4-BE49-F238E27FC236}">
                  <a16:creationId xmlns:a16="http://schemas.microsoft.com/office/drawing/2014/main" id="{447477EE-C4DD-431D-9792-63F39114F4DA}"/>
                </a:ext>
              </a:extLst>
            </p:cNvPr>
            <p:cNvSpPr>
              <a:spLocks noChangeArrowheads="1"/>
            </p:cNvSpPr>
            <p:nvPr/>
          </p:nvSpPr>
          <p:spPr bwMode="auto">
            <a:xfrm>
              <a:off x="4942885" y="1879619"/>
              <a:ext cx="2808000" cy="317389"/>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panose="020B0604020202020204" pitchFamily="34" charset="0"/>
                  <a:ea typeface="ＭＳ ゴシック" panose="020B0609070205080204" pitchFamily="49" charset="-128"/>
                  <a:cs typeface="+mn-cs"/>
                </a:rPr>
                <a:t>再発防止委員会</a:t>
              </a:r>
            </a:p>
          </p:txBody>
        </p:sp>
        <p:sp>
          <p:nvSpPr>
            <p:cNvPr id="34" name="Text Box 11">
              <a:extLst>
                <a:ext uri="{FF2B5EF4-FFF2-40B4-BE49-F238E27FC236}">
                  <a16:creationId xmlns:a16="http://schemas.microsoft.com/office/drawing/2014/main" id="{E6F736A3-65BE-45B0-A4FA-EF9C1D8C92C2}"/>
                </a:ext>
              </a:extLst>
            </p:cNvPr>
            <p:cNvSpPr txBox="1">
              <a:spLocks noChangeArrowheads="1"/>
            </p:cNvSpPr>
            <p:nvPr/>
          </p:nvSpPr>
          <p:spPr bwMode="auto">
            <a:xfrm>
              <a:off x="4873358" y="2210337"/>
              <a:ext cx="2844585" cy="4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9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＜集積された事例の分析＞</a:t>
              </a:r>
            </a:p>
          </p:txBody>
        </p:sp>
        <p:sp>
          <p:nvSpPr>
            <p:cNvPr id="35" name="Text Box 12">
              <a:extLst>
                <a:ext uri="{FF2B5EF4-FFF2-40B4-BE49-F238E27FC236}">
                  <a16:creationId xmlns:a16="http://schemas.microsoft.com/office/drawing/2014/main" id="{D1B074B4-61A2-4EC7-9FEF-AB101679854F}"/>
                </a:ext>
              </a:extLst>
            </p:cNvPr>
            <p:cNvSpPr txBox="1">
              <a:spLocks noChangeArrowheads="1"/>
            </p:cNvSpPr>
            <p:nvPr/>
          </p:nvSpPr>
          <p:spPr bwMode="auto">
            <a:xfrm>
              <a:off x="4909238" y="2692766"/>
              <a:ext cx="2957757" cy="5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600" b="0" i="0" u="sng"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複数の事例の分析から見えてきた知見などによる</a:t>
              </a:r>
            </a:p>
          </p:txBody>
        </p:sp>
        <p:sp>
          <p:nvSpPr>
            <p:cNvPr id="36" name="AutoShape 13">
              <a:extLst>
                <a:ext uri="{FF2B5EF4-FFF2-40B4-BE49-F238E27FC236}">
                  <a16:creationId xmlns:a16="http://schemas.microsoft.com/office/drawing/2014/main" id="{32B3D7E1-B734-4FD8-B4B9-9215C800F4E9}"/>
                </a:ext>
              </a:extLst>
            </p:cNvPr>
            <p:cNvSpPr>
              <a:spLocks noChangeArrowheads="1"/>
            </p:cNvSpPr>
            <p:nvPr/>
          </p:nvSpPr>
          <p:spPr bwMode="auto">
            <a:xfrm>
              <a:off x="497977" y="1945625"/>
              <a:ext cx="2921798" cy="1705468"/>
            </a:xfrm>
            <a:prstGeom prst="roundRect">
              <a:avLst>
                <a:gd name="adj" fmla="val 16667"/>
              </a:avLst>
            </a:prstGeom>
            <a:solidFill>
              <a:srgbClr val="E5FFE5"/>
            </a:solidFill>
            <a:ln w="9525">
              <a:solidFill>
                <a:schemeClr val="hlink"/>
              </a:solidFill>
              <a:round/>
              <a:headEnd/>
              <a:tailEnd/>
            </a:ln>
            <a:effectLst>
              <a:outerShdw dist="35921" dir="2700000" algn="ctr" rotWithShape="0">
                <a:schemeClr val="bg2"/>
              </a:outerShdw>
            </a:effectLst>
          </p:spPr>
          <p:txBody>
            <a:bodyPr tIns="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7" name="AutoShape 14">
              <a:extLst>
                <a:ext uri="{FF2B5EF4-FFF2-40B4-BE49-F238E27FC236}">
                  <a16:creationId xmlns:a16="http://schemas.microsoft.com/office/drawing/2014/main" id="{2A916949-181D-4388-9310-80A9469D7CFE}"/>
                </a:ext>
              </a:extLst>
            </p:cNvPr>
            <p:cNvSpPr>
              <a:spLocks noChangeArrowheads="1"/>
            </p:cNvSpPr>
            <p:nvPr/>
          </p:nvSpPr>
          <p:spPr bwMode="auto">
            <a:xfrm>
              <a:off x="542954" y="1879619"/>
              <a:ext cx="2808000" cy="317389"/>
            </a:xfrm>
            <a:prstGeom prst="roundRect">
              <a:avLst>
                <a:gd name="adj" fmla="val 50000"/>
              </a:avLst>
            </a:prstGeom>
            <a:solidFill>
              <a:srgbClr val="008000"/>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FFFF"/>
                  </a:solidFill>
                  <a:effectLst/>
                  <a:uLnTx/>
                  <a:uFillTx/>
                  <a:latin typeface="Arial" panose="020B0604020202020204" pitchFamily="34" charset="0"/>
                  <a:ea typeface="ＭＳ ゴシック" panose="020B0609070205080204" pitchFamily="49" charset="-128"/>
                  <a:cs typeface="+mn-cs"/>
                </a:rPr>
                <a:t>原因分析委員会</a:t>
              </a:r>
            </a:p>
          </p:txBody>
        </p:sp>
        <p:sp>
          <p:nvSpPr>
            <p:cNvPr id="38" name="Text Box 15">
              <a:extLst>
                <a:ext uri="{FF2B5EF4-FFF2-40B4-BE49-F238E27FC236}">
                  <a16:creationId xmlns:a16="http://schemas.microsoft.com/office/drawing/2014/main" id="{0809774C-CB5A-463A-9CF1-6AAEBFBA6826}"/>
                </a:ext>
              </a:extLst>
            </p:cNvPr>
            <p:cNvSpPr txBox="1">
              <a:spLocks noChangeArrowheads="1"/>
            </p:cNvSpPr>
            <p:nvPr/>
          </p:nvSpPr>
          <p:spPr bwMode="auto">
            <a:xfrm>
              <a:off x="628657" y="2334600"/>
              <a:ext cx="2636594" cy="30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04800" indent="-3048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4800" marR="0" lvl="0" indent="-304800" algn="ctr" defTabSz="914400" rtl="0" eaLnBrk="1" fontAlgn="base" latinLnBrk="0" hangingPunct="1">
                <a:lnSpc>
                  <a:spcPct val="11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＜個々の事例の分析＞</a:t>
              </a:r>
            </a:p>
          </p:txBody>
        </p:sp>
        <p:sp>
          <p:nvSpPr>
            <p:cNvPr id="39" name="Text Box 16">
              <a:extLst>
                <a:ext uri="{FF2B5EF4-FFF2-40B4-BE49-F238E27FC236}">
                  <a16:creationId xmlns:a16="http://schemas.microsoft.com/office/drawing/2014/main" id="{2B31A773-9825-4FE7-9514-E914D82EC7C5}"/>
                </a:ext>
              </a:extLst>
            </p:cNvPr>
            <p:cNvSpPr txBox="1">
              <a:spLocks noChangeArrowheads="1"/>
            </p:cNvSpPr>
            <p:nvPr/>
          </p:nvSpPr>
          <p:spPr bwMode="auto">
            <a:xfrm>
              <a:off x="939252" y="2821936"/>
              <a:ext cx="2566244" cy="3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600" b="0" i="0" u="sng"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医学的な観点による</a:t>
              </a:r>
            </a:p>
          </p:txBody>
        </p:sp>
        <p:sp>
          <p:nvSpPr>
            <p:cNvPr id="40" name="AutoShape 7">
              <a:extLst>
                <a:ext uri="{FF2B5EF4-FFF2-40B4-BE49-F238E27FC236}">
                  <a16:creationId xmlns:a16="http://schemas.microsoft.com/office/drawing/2014/main" id="{BDEFF91A-415E-43C5-B1B3-D30AAF5750DA}"/>
                </a:ext>
              </a:extLst>
            </p:cNvPr>
            <p:cNvSpPr>
              <a:spLocks noChangeArrowheads="1"/>
            </p:cNvSpPr>
            <p:nvPr/>
          </p:nvSpPr>
          <p:spPr bwMode="auto">
            <a:xfrm>
              <a:off x="6233178" y="4695784"/>
              <a:ext cx="3456395" cy="1770241"/>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国民、分娩機関、関係学会、</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行政機関等に提供</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・ホームページでの公表</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・報告書の配布</a:t>
              </a:r>
            </a:p>
          </p:txBody>
        </p:sp>
        <p:sp>
          <p:nvSpPr>
            <p:cNvPr id="41" name="AutoShape 18">
              <a:extLst>
                <a:ext uri="{FF2B5EF4-FFF2-40B4-BE49-F238E27FC236}">
                  <a16:creationId xmlns:a16="http://schemas.microsoft.com/office/drawing/2014/main" id="{7AF34DEC-8D05-4013-AF5E-51979EF812B7}"/>
                </a:ext>
              </a:extLst>
            </p:cNvPr>
            <p:cNvSpPr>
              <a:spLocks noChangeArrowheads="1"/>
            </p:cNvSpPr>
            <p:nvPr/>
          </p:nvSpPr>
          <p:spPr bwMode="auto">
            <a:xfrm>
              <a:off x="3454139" y="3751653"/>
              <a:ext cx="1041485" cy="913830"/>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42" name="AutoShape 19">
              <a:extLst>
                <a:ext uri="{FF2B5EF4-FFF2-40B4-BE49-F238E27FC236}">
                  <a16:creationId xmlns:a16="http://schemas.microsoft.com/office/drawing/2014/main" id="{732A2888-6701-4F90-BCAD-A1D44CB95287}"/>
                </a:ext>
              </a:extLst>
            </p:cNvPr>
            <p:cNvSpPr>
              <a:spLocks noChangeArrowheads="1"/>
            </p:cNvSpPr>
            <p:nvPr/>
          </p:nvSpPr>
          <p:spPr bwMode="auto">
            <a:xfrm>
              <a:off x="7961376" y="3751653"/>
              <a:ext cx="1041485" cy="913830"/>
            </a:xfrm>
            <a:prstGeom prst="downArrow">
              <a:avLst>
                <a:gd name="adj1" fmla="val 50000"/>
                <a:gd name="adj2" fmla="val 33297"/>
              </a:avLst>
            </a:prstGeom>
            <a:solidFill>
              <a:schemeClr val="accent1"/>
            </a:solidFill>
            <a:ln w="9525" algn="ctr">
              <a:solidFill>
                <a:srgbClr val="0000FF"/>
              </a:solidFill>
              <a:miter lim="800000"/>
              <a:headEnd/>
              <a:tailEnd/>
            </a:ln>
          </p:spPr>
          <p:txBody>
            <a:bodyPr rot="10800000"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43" name="Rectangle 20">
              <a:extLst>
                <a:ext uri="{FF2B5EF4-FFF2-40B4-BE49-F238E27FC236}">
                  <a16:creationId xmlns:a16="http://schemas.microsoft.com/office/drawing/2014/main" id="{D14237EC-B88A-4580-97F6-2CB78DE046EB}"/>
                </a:ext>
              </a:extLst>
            </p:cNvPr>
            <p:cNvSpPr>
              <a:spLocks noChangeArrowheads="1"/>
            </p:cNvSpPr>
            <p:nvPr/>
          </p:nvSpPr>
          <p:spPr bwMode="auto">
            <a:xfrm>
              <a:off x="7371814" y="3716460"/>
              <a:ext cx="2220611" cy="509789"/>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複数の事例の分析から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再発防止策等を提言</a:t>
              </a:r>
            </a:p>
          </p:txBody>
        </p:sp>
        <p:sp>
          <p:nvSpPr>
            <p:cNvPr id="44" name="Rectangle 21">
              <a:extLst>
                <a:ext uri="{FF2B5EF4-FFF2-40B4-BE49-F238E27FC236}">
                  <a16:creationId xmlns:a16="http://schemas.microsoft.com/office/drawing/2014/main" id="{4D670CEE-4D2F-4A22-AC41-1FF92B4CD4BF}"/>
                </a:ext>
              </a:extLst>
            </p:cNvPr>
            <p:cNvSpPr>
              <a:spLocks noChangeArrowheads="1"/>
            </p:cNvSpPr>
            <p:nvPr/>
          </p:nvSpPr>
          <p:spPr bwMode="auto">
            <a:xfrm>
              <a:off x="2864577" y="3698779"/>
              <a:ext cx="2220611" cy="509789"/>
            </a:xfrm>
            <a:prstGeom prst="rect">
              <a:avLst/>
            </a:prstGeom>
            <a:solidFill>
              <a:schemeClr val="bg1"/>
            </a:solidFill>
            <a:ln w="9525">
              <a:solidFill>
                <a:schemeClr val="tx1"/>
              </a:solidFill>
              <a:prstDash val="dash"/>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個々の事例の分析から</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再発防止策等を提言</a:t>
              </a:r>
            </a:p>
          </p:txBody>
        </p:sp>
        <p:sp>
          <p:nvSpPr>
            <p:cNvPr id="45" name="AutoShape 7">
              <a:extLst>
                <a:ext uri="{FF2B5EF4-FFF2-40B4-BE49-F238E27FC236}">
                  <a16:creationId xmlns:a16="http://schemas.microsoft.com/office/drawing/2014/main" id="{5B1C339A-480D-4A5E-8490-F7EEBDE05FAF}"/>
                </a:ext>
              </a:extLst>
            </p:cNvPr>
            <p:cNvSpPr>
              <a:spLocks noChangeArrowheads="1"/>
            </p:cNvSpPr>
            <p:nvPr/>
          </p:nvSpPr>
          <p:spPr bwMode="auto">
            <a:xfrm>
              <a:off x="746441" y="4695784"/>
              <a:ext cx="5141496" cy="1789153"/>
            </a:xfrm>
            <a:prstGeom prst="roundRect">
              <a:avLst>
                <a:gd name="adj" fmla="val 8954"/>
              </a:avLst>
            </a:prstGeom>
            <a:solidFill>
              <a:srgbClr val="CCECFF"/>
            </a:solidFill>
            <a:ln w="9525" algn="ctr">
              <a:solidFill>
                <a:schemeClr val="tx1"/>
              </a:solidFill>
              <a:round/>
              <a:headEnd/>
              <a:tailEnd/>
            </a:ln>
            <a:effectLst>
              <a:outerShdw dist="35921" dir="2700000" algn="ctr" rotWithShape="0">
                <a:schemeClr val="bg2">
                  <a:alpha val="50000"/>
                </a:schemeClr>
              </a:outerShdw>
            </a:effectLst>
          </p:spPr>
          <p:txBody>
            <a:bodyPr lIns="0" tIns="0" r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報告書：児・家族および当該分娩機関に送付</a:t>
              </a: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要約版：ホームページでの公表</a:t>
              </a:r>
              <a:endPar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全文版（マスキング版）：</a:t>
              </a:r>
              <a:endPar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「産科医療の質の向上に資すると考える研究目的での</a:t>
              </a:r>
              <a:endPar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利用」のための利用申請者に開示</a:t>
              </a:r>
            </a:p>
          </p:txBody>
        </p:sp>
      </p:grpSp>
    </p:spTree>
    <p:extLst>
      <p:ext uri="{BB962C8B-B14F-4D97-AF65-F5344CB8AC3E}">
        <p14:creationId xmlns:p14="http://schemas.microsoft.com/office/powerpoint/2010/main" val="365571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ja-JP" altLang="en-US" dirty="0"/>
              <a:t>再発防止委員会　委員</a:t>
            </a:r>
          </a:p>
        </p:txBody>
      </p:sp>
      <p:sp>
        <p:nvSpPr>
          <p:cNvPr id="2" name="スライド番号プレースホルダー 1">
            <a:extLst>
              <a:ext uri="{FF2B5EF4-FFF2-40B4-BE49-F238E27FC236}">
                <a16:creationId xmlns:a16="http://schemas.microsoft.com/office/drawing/2014/main" id="{E97AA372-9E26-41CE-9F22-6CED132F580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3317" name="Rectangle 470"/>
          <p:cNvSpPr>
            <a:spLocks noChangeArrowheads="1"/>
          </p:cNvSpPr>
          <p:nvPr/>
        </p:nvSpPr>
        <p:spPr bwMode="auto">
          <a:xfrm>
            <a:off x="7004050" y="6582046"/>
            <a:ext cx="1609725"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月現在（</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50</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音順）</a:t>
            </a:r>
          </a:p>
        </p:txBody>
      </p:sp>
      <p:sp>
        <p:nvSpPr>
          <p:cNvPr id="4" name="正方形/長方形 3">
            <a:extLst>
              <a:ext uri="{FF2B5EF4-FFF2-40B4-BE49-F238E27FC236}">
                <a16:creationId xmlns:a16="http://schemas.microsoft.com/office/drawing/2014/main" id="{8B0215E2-1F7D-4A1E-8ADA-88A9CDF69AEF}"/>
              </a:ext>
            </a:extLst>
          </p:cNvPr>
          <p:cNvSpPr/>
          <p:nvPr/>
        </p:nvSpPr>
        <p:spPr bwMode="auto">
          <a:xfrm>
            <a:off x="271686" y="1154960"/>
            <a:ext cx="8640960" cy="5427085"/>
          </a:xfrm>
          <a:prstGeom prst="rect">
            <a:avLst/>
          </a:prstGeom>
          <a:solidFill>
            <a:srgbClr val="E5FFE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p:txBody>
      </p:sp>
      <p:graphicFrame>
        <p:nvGraphicFramePr>
          <p:cNvPr id="3" name="表 4">
            <a:extLst>
              <a:ext uri="{FF2B5EF4-FFF2-40B4-BE49-F238E27FC236}">
                <a16:creationId xmlns:a16="http://schemas.microsoft.com/office/drawing/2014/main" id="{1C249447-0ADA-47C5-A93B-3AA7876F245F}"/>
              </a:ext>
            </a:extLst>
          </p:cNvPr>
          <p:cNvGraphicFramePr>
            <a:graphicFrameLocks noGrp="1"/>
          </p:cNvGraphicFramePr>
          <p:nvPr>
            <p:extLst>
              <p:ext uri="{D42A27DB-BD31-4B8C-83A1-F6EECF244321}">
                <p14:modId xmlns:p14="http://schemas.microsoft.com/office/powerpoint/2010/main" val="4040604383"/>
              </p:ext>
            </p:extLst>
          </p:nvPr>
        </p:nvGraphicFramePr>
        <p:xfrm>
          <a:off x="415702" y="1144742"/>
          <a:ext cx="8640960" cy="5447520"/>
        </p:xfrm>
        <a:graphic>
          <a:graphicData uri="http://schemas.openxmlformats.org/drawingml/2006/table">
            <a:tbl>
              <a:tblPr>
                <a:tableStyleId>{5C22544A-7EE6-4342-B048-85BDC9FD1C3A}</a:tableStyleId>
              </a:tblPr>
              <a:tblGrid>
                <a:gridCol w="1368152">
                  <a:extLst>
                    <a:ext uri="{9D8B030D-6E8A-4147-A177-3AD203B41FA5}">
                      <a16:colId xmlns:a16="http://schemas.microsoft.com/office/drawing/2014/main" val="1204860908"/>
                    </a:ext>
                  </a:extLst>
                </a:gridCol>
                <a:gridCol w="1656184">
                  <a:extLst>
                    <a:ext uri="{9D8B030D-6E8A-4147-A177-3AD203B41FA5}">
                      <a16:colId xmlns:a16="http://schemas.microsoft.com/office/drawing/2014/main" val="2188214892"/>
                    </a:ext>
                  </a:extLst>
                </a:gridCol>
                <a:gridCol w="5616624">
                  <a:extLst>
                    <a:ext uri="{9D8B030D-6E8A-4147-A177-3AD203B41FA5}">
                      <a16:colId xmlns:a16="http://schemas.microsoft.com/office/drawing/2014/main" val="3412320261"/>
                    </a:ext>
                  </a:extLst>
                </a:gridCol>
              </a:tblGrid>
              <a:tr h="360000">
                <a:tc>
                  <a:txBody>
                    <a:bodyPr/>
                    <a:lstStyle/>
                    <a:p>
                      <a:r>
                        <a:rPr kumimoji="1" lang="zh-CN" altLang="en-US" sz="1800" kern="1200" dirty="0">
                          <a:solidFill>
                            <a:schemeClr val="dk1"/>
                          </a:solidFill>
                          <a:latin typeface="+mj-ea"/>
                          <a:ea typeface="+mj-ea"/>
                          <a:cs typeface="+mn-cs"/>
                        </a:rPr>
                        <a:t>委員長</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木村　正</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国立大学法人大阪大学大学院医学系研究科産科学婦人科学講座　教授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46636"/>
                  </a:ext>
                </a:extLst>
              </a:tr>
              <a:tr h="360000">
                <a:tc>
                  <a:txBody>
                    <a:bodyPr/>
                    <a:lstStyle/>
                    <a:p>
                      <a:r>
                        <a:rPr kumimoji="1" lang="zh-TW"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委員長代理</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石渡　勇</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石渡産婦人科病院　院長</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022578"/>
                  </a:ext>
                </a:extLst>
              </a:tr>
              <a:tr h="360000">
                <a:tc>
                  <a:txBody>
                    <a:bodyPr/>
                    <a:lstStyle/>
                    <a:p>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委員</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鮎澤　純子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国立大学法人九州大学大学院医学研究院医療経営・管理学講座　准教授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0275249"/>
                  </a:ext>
                </a:extLst>
              </a:tr>
              <a:tr h="360000">
                <a:tc>
                  <a:txBody>
                    <a:bodyPr/>
                    <a:lstStyle/>
                    <a:p>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市塚　清健</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昭和大学横浜市北部病院産婦人科　教授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769801"/>
                  </a:ext>
                </a:extLst>
              </a:tr>
              <a:tr h="324000">
                <a:tc>
                  <a:txBody>
                    <a:bodyPr/>
                    <a:lstStyle/>
                    <a:p>
                      <a:endParaRPr kumimoji="1" lang="ja-JP" altLang="en-US">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井本　寛子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公益社団法人日本看護協会　常任理事</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087063"/>
                  </a:ext>
                </a:extLst>
              </a:tr>
              <a:tr h="324000">
                <a:tc>
                  <a:txBody>
                    <a:bodyPr/>
                    <a:lstStyle/>
                    <a:p>
                      <a:endParaRPr kumimoji="1" lang="ja-JP" altLang="en-US">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荻田　和秀</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地方独立行政法人りんくう総合医療センター</a:t>
                      </a:r>
                      <a:endParaRPr kumimoji="1" lang="en-US" altLang="ja-JP"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周産期センター産科医療センター長 兼 産婦人科部長</a:t>
                      </a: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870878"/>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勝村　久司</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日本労働組合総連合会「患者本位の医療を確立する連絡会」　委員</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0425783"/>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金山　尚裕</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学校法人十全</a:t>
                      </a:r>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青翔学園静岡医療科学専門大学校　学校長</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6010543"/>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北田　淳子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一般社団法人ヘルパーステーションとまり木　代表理事</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6522794"/>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小林　廉毅</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国立大学法人東京大学大学院医学系研究科　</a:t>
                      </a:r>
                      <a:r>
                        <a:rPr kumimoji="1" lang="ja-JP" altLang="en-US" sz="1200" b="0" i="0" u="none" strike="noStrike" kern="1200" cap="none" spc="0" normalizeH="0" baseline="0" noProof="0" dirty="0">
                          <a:ln>
                            <a:noFill/>
                          </a:ln>
                          <a:solidFill>
                            <a:schemeClr val="tx1"/>
                          </a:solidFill>
                          <a:effectLst/>
                          <a:uLnTx/>
                          <a:uFillTx/>
                          <a:latin typeface="HG丸ｺﾞｼｯｸM-PRO"/>
                          <a:ea typeface="HG丸ｺﾞｼｯｸM-PRO" panose="020F0600000000000000" pitchFamily="50" charset="-128"/>
                          <a:cs typeface="+mn-cs"/>
                        </a:rPr>
                        <a:t>名誉</a:t>
                      </a:r>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1068271"/>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田中　守</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慶應義塾大学医学部産婦人科学教室　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0863528"/>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飛彈　麻里子</a:t>
                      </a:r>
                      <a:endParaRPr kumimoji="1" lang="ja-JP" altLang="en-US"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慶應義塾大学医学部小児科学教室　准教授</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865429"/>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布施　明美</a:t>
                      </a:r>
                      <a:endParaRPr kumimoji="1" lang="ja-JP" altLang="en-US" sz="1800" kern="1200" dirty="0">
                        <a:solidFill>
                          <a:schemeClr val="dk1"/>
                        </a:solidFill>
                        <a:latin typeface="+mj-ea"/>
                        <a:ea typeface="+mn-ea"/>
                        <a:cs typeface="+mn-cs"/>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公益社団法人日本助産師会　総務担当理事</a:t>
                      </a:r>
                      <a:endParaRPr kumimoji="1" lang="en-US" altLang="ja-JP"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医療法人産育会堀病院　看護部長</a:t>
                      </a:r>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6933707"/>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細野　茂春</a:t>
                      </a:r>
                      <a:endParaRPr kumimoji="1" lang="ja-JP" altLang="en-US" b="1" dirty="0">
                        <a:latin typeface="+mj-lt"/>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自治医科大学附属さいたま医療センター周産期科新生児部門　教授</a:t>
                      </a:r>
                      <a:endParaRPr kumimoji="1" lang="en-US" altLang="ja-JP" sz="1800" kern="1200" dirty="0">
                        <a:solidFill>
                          <a:schemeClr val="dk1"/>
                        </a:solidFill>
                        <a:latin typeface="+mj-ea"/>
                        <a:ea typeface="+mn-ea"/>
                        <a:cs typeface="+mn-cs"/>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414176"/>
                  </a:ext>
                </a:extLst>
              </a:tr>
              <a:tr h="360000">
                <a:tc>
                  <a:txBody>
                    <a:bodyPr/>
                    <a:lstStyle/>
                    <a:p>
                      <a:endParaRPr kumimoji="1" lang="en-US" altLang="ja-JP" dirty="0">
                        <a:latin typeface="+mj-ea"/>
                        <a:ea typeface="+mj-ea"/>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800" b="1"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水野　克己</a:t>
                      </a:r>
                      <a:endParaRPr kumimoji="1" lang="ja-JP" altLang="en-US" sz="1800" kern="1200" dirty="0">
                        <a:solidFill>
                          <a:schemeClr val="dk1"/>
                        </a:solidFill>
                        <a:latin typeface="+mj-ea"/>
                        <a:ea typeface="+mn-ea"/>
                        <a:cs typeface="+mn-cs"/>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CN" altLang="en-US" sz="12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学校法人昭和大学医学部小児科学講座　主任教授</a:t>
                      </a:r>
                      <a:endParaRPr kumimoji="1" lang="en-US" altLang="ja-JP" sz="1800" kern="1200" dirty="0">
                        <a:solidFill>
                          <a:schemeClr val="dk1"/>
                        </a:solidFill>
                        <a:latin typeface="+mj-ea"/>
                        <a:ea typeface="+mn-ea"/>
                        <a:cs typeface="+mn-cs"/>
                      </a:endParaRPr>
                    </a:p>
                  </a:txBody>
                  <a:tcPr marL="45720" marR="45720" marT="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73419"/>
                  </a:ext>
                </a:extLst>
              </a:tr>
            </a:tbl>
          </a:graphicData>
        </a:graphic>
      </p:graphicFrame>
    </p:spTree>
    <p:extLst>
      <p:ext uri="{BB962C8B-B14F-4D97-AF65-F5344CB8AC3E}">
        <p14:creationId xmlns:p14="http://schemas.microsoft.com/office/powerpoint/2010/main" val="2272173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95822" y="-26988"/>
            <a:ext cx="6286500" cy="1069976"/>
          </a:xfrm>
        </p:spPr>
        <p:txBody>
          <a:bodyPr/>
          <a:lstStyle/>
          <a:p>
            <a:pPr eaLnBrk="1" hangingPunct="1"/>
            <a:r>
              <a:rPr lang="ja-JP" altLang="en-US" sz="3200" dirty="0"/>
              <a:t>再発防止に関する報告書</a:t>
            </a:r>
            <a:br>
              <a:rPr lang="ja-JP" altLang="en-US" sz="3200" dirty="0"/>
            </a:br>
            <a:r>
              <a:rPr lang="ja-JP" altLang="en-US" sz="3200" dirty="0"/>
              <a:t>～産科医療の質の向上に向けて～</a:t>
            </a:r>
          </a:p>
        </p:txBody>
      </p:sp>
      <p:sp>
        <p:nvSpPr>
          <p:cNvPr id="17412" name="Text Box 3"/>
          <p:cNvSpPr txBox="1">
            <a:spLocks noChangeArrowheads="1"/>
          </p:cNvSpPr>
          <p:nvPr/>
        </p:nvSpPr>
        <p:spPr bwMode="auto">
          <a:xfrm>
            <a:off x="4808190" y="1281516"/>
            <a:ext cx="4846637" cy="443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再発防止に関する報告書を公表</a:t>
            </a: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2017</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2018</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9</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2019</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2020</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2021</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回：</a:t>
            </a:r>
            <a:r>
              <a:rPr kumimoji="1" lang="en-US" altLang="ja-JP"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en-US" altLang="ja-JP" sz="15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正方形/長方形 1">
            <a:extLst>
              <a:ext uri="{FF2B5EF4-FFF2-40B4-BE49-F238E27FC236}">
                <a16:creationId xmlns:a16="http://schemas.microsoft.com/office/drawing/2014/main" id="{2633C8B9-520D-4EE4-9DE3-07081F4C76A6}"/>
              </a:ext>
            </a:extLst>
          </p:cNvPr>
          <p:cNvSpPr>
            <a:spLocks noChangeArrowheads="1"/>
          </p:cNvSpPr>
          <p:nvPr/>
        </p:nvSpPr>
        <p:spPr bwMode="auto">
          <a:xfrm>
            <a:off x="1598487" y="1269554"/>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 name="正方形/長方形 1">
            <a:extLst>
              <a:ext uri="{FF2B5EF4-FFF2-40B4-BE49-F238E27FC236}">
                <a16:creationId xmlns:a16="http://schemas.microsoft.com/office/drawing/2014/main" id="{16DB83C3-F7ED-47F4-8D9D-A124D62DF87A}"/>
              </a:ext>
            </a:extLst>
          </p:cNvPr>
          <p:cNvSpPr>
            <a:spLocks noChangeArrowheads="1"/>
          </p:cNvSpPr>
          <p:nvPr/>
        </p:nvSpPr>
        <p:spPr bwMode="auto">
          <a:xfrm>
            <a:off x="1456676" y="1371603"/>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3" name="正方形/長方形 1">
            <a:extLst>
              <a:ext uri="{FF2B5EF4-FFF2-40B4-BE49-F238E27FC236}">
                <a16:creationId xmlns:a16="http://schemas.microsoft.com/office/drawing/2014/main" id="{9586A91A-8A84-47CF-9F39-0F4912AC480A}"/>
              </a:ext>
            </a:extLst>
          </p:cNvPr>
          <p:cNvSpPr>
            <a:spLocks noChangeArrowheads="1"/>
          </p:cNvSpPr>
          <p:nvPr/>
        </p:nvSpPr>
        <p:spPr bwMode="auto">
          <a:xfrm>
            <a:off x="1314865" y="1473652"/>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4" name="正方形/長方形 1">
            <a:extLst>
              <a:ext uri="{FF2B5EF4-FFF2-40B4-BE49-F238E27FC236}">
                <a16:creationId xmlns:a16="http://schemas.microsoft.com/office/drawing/2014/main" id="{A76FD7FF-8293-4F83-812E-505F9FB2DCD6}"/>
              </a:ext>
            </a:extLst>
          </p:cNvPr>
          <p:cNvSpPr>
            <a:spLocks noChangeArrowheads="1"/>
          </p:cNvSpPr>
          <p:nvPr/>
        </p:nvSpPr>
        <p:spPr bwMode="auto">
          <a:xfrm>
            <a:off x="1173054" y="1575701"/>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5" name="正方形/長方形 1">
            <a:extLst>
              <a:ext uri="{FF2B5EF4-FFF2-40B4-BE49-F238E27FC236}">
                <a16:creationId xmlns:a16="http://schemas.microsoft.com/office/drawing/2014/main" id="{327CB2B5-42FC-41E4-A92A-CA08FB8D4451}"/>
              </a:ext>
            </a:extLst>
          </p:cNvPr>
          <p:cNvSpPr>
            <a:spLocks noChangeArrowheads="1"/>
          </p:cNvSpPr>
          <p:nvPr/>
        </p:nvSpPr>
        <p:spPr bwMode="auto">
          <a:xfrm>
            <a:off x="1031243" y="1677750"/>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6" name="正方形/長方形 1">
            <a:extLst>
              <a:ext uri="{FF2B5EF4-FFF2-40B4-BE49-F238E27FC236}">
                <a16:creationId xmlns:a16="http://schemas.microsoft.com/office/drawing/2014/main" id="{4154AA6B-BDA5-40DA-8A41-F243B82B7920}"/>
              </a:ext>
            </a:extLst>
          </p:cNvPr>
          <p:cNvSpPr>
            <a:spLocks noChangeArrowheads="1"/>
          </p:cNvSpPr>
          <p:nvPr/>
        </p:nvSpPr>
        <p:spPr bwMode="auto">
          <a:xfrm>
            <a:off x="889432" y="1779799"/>
            <a:ext cx="3209703" cy="4547079"/>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 name="スライド番号プレースホルダー 1">
            <a:extLst>
              <a:ext uri="{FF2B5EF4-FFF2-40B4-BE49-F238E27FC236}">
                <a16:creationId xmlns:a16="http://schemas.microsoft.com/office/drawing/2014/main" id="{FD93185B-EF82-44B1-A462-C0FAEC7FA76C}"/>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7" name="Text Box 3">
            <a:extLst>
              <a:ext uri="{FF2B5EF4-FFF2-40B4-BE49-F238E27FC236}">
                <a16:creationId xmlns:a16="http://schemas.microsoft.com/office/drawing/2014/main" id="{9C7BDCD3-1984-43AA-91A2-F008C341A875}"/>
              </a:ext>
            </a:extLst>
          </p:cNvPr>
          <p:cNvSpPr txBox="1">
            <a:spLocks noChangeArrowheads="1"/>
          </p:cNvSpPr>
          <p:nvPr/>
        </p:nvSpPr>
        <p:spPr bwMode="auto">
          <a:xfrm>
            <a:off x="4099135" y="5680969"/>
            <a:ext cx="6038934" cy="743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1" fontAlgn="base" latinLnBrk="0" hangingPunct="1">
              <a:lnSpc>
                <a:spcPct val="13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本制度の</a:t>
            </a:r>
            <a:r>
              <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HP</a:t>
            </a: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に掲載：</a:t>
            </a:r>
            <a:endParaRPr kumimoji="1"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a:p>
            <a:pPr marL="0" marR="0" lvl="0" indent="0" algn="ctr" defTabSz="957263" rtl="0" eaLnBrk="1" fontAlgn="base" latinLnBrk="0" hangingPunct="1">
              <a:lnSpc>
                <a:spcPct val="130000"/>
              </a:lnSpc>
              <a:spcBef>
                <a:spcPct val="0"/>
              </a:spcBef>
              <a:spcAft>
                <a:spcPct val="0"/>
              </a:spcAft>
              <a:buClrTx/>
              <a:buSzTx/>
              <a:buFontTx/>
              <a:buNone/>
              <a:tabLst/>
              <a:defRPr/>
            </a:pPr>
            <a:r>
              <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hlinkClick r:id="rId3"/>
              </a:rPr>
              <a:t>http://www.sanka-hp.jcqhc.or.jp/documents/prevention/index.html</a:t>
            </a:r>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pic>
        <p:nvPicPr>
          <p:cNvPr id="5" name="図 4" descr="テキスト&#10;&#10;自動的に生成された説明">
            <a:extLst>
              <a:ext uri="{FF2B5EF4-FFF2-40B4-BE49-F238E27FC236}">
                <a16:creationId xmlns:a16="http://schemas.microsoft.com/office/drawing/2014/main" id="{0DA46B17-224A-46A4-9885-BD315A87D8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524" y="1916000"/>
            <a:ext cx="3214800" cy="4543723"/>
          </a:xfrm>
          <a:prstGeom prst="rect">
            <a:avLst/>
          </a:prstGeom>
          <a:ln>
            <a:solidFill>
              <a:schemeClr val="tx1"/>
            </a:solidFill>
          </a:ln>
        </p:spPr>
      </p:pic>
    </p:spTree>
    <p:extLst>
      <p:ext uri="{BB962C8B-B14F-4D97-AF65-F5344CB8AC3E}">
        <p14:creationId xmlns:p14="http://schemas.microsoft.com/office/powerpoint/2010/main" val="154885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dirty="0"/>
              <a:t>分析の対象</a:t>
            </a:r>
          </a:p>
        </p:txBody>
      </p:sp>
      <p:sp>
        <p:nvSpPr>
          <p:cNvPr id="2" name="スライド番号プレースホルダー 1">
            <a:extLst>
              <a:ext uri="{FF2B5EF4-FFF2-40B4-BE49-F238E27FC236}">
                <a16:creationId xmlns:a16="http://schemas.microsoft.com/office/drawing/2014/main" id="{2FD022FE-B5DA-4AB4-A49E-4B9CEC65C29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8436" name="AutoShape 5"/>
          <p:cNvSpPr>
            <a:spLocks noChangeArrowheads="1"/>
          </p:cNvSpPr>
          <p:nvPr/>
        </p:nvSpPr>
        <p:spPr bwMode="auto">
          <a:xfrm>
            <a:off x="361413" y="1161542"/>
            <a:ext cx="9180000" cy="4536504"/>
          </a:xfrm>
          <a:prstGeom prst="roundRect">
            <a:avLst>
              <a:gd name="adj" fmla="val 16667"/>
            </a:avLst>
          </a:prstGeom>
          <a:solidFill>
            <a:srgbClr val="FFE5E5"/>
          </a:solidFill>
          <a:ln w="9525" algn="ctr">
            <a:solidFill>
              <a:schemeClr val="tx1"/>
            </a:solidFill>
            <a:round/>
            <a:headEnd/>
            <a:tailEnd/>
          </a:ln>
          <a:effectLst/>
        </p:spPr>
        <p:txBody>
          <a:bodyPr lIns="91433" tIns="45717" rIns="91433" bIns="45717" anchor="ctr"/>
          <a:lstStyle>
            <a:lvl1pPr marL="342900" indent="-342900">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原因分析委員会において取りまとめ、児・保護者および分娩機関に送付した原因分析報告書等の情報である。</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回報告書の分析対象は、本制度で補償対象となった脳性麻痺事例のうち、</a:t>
            </a:r>
            <a:r>
              <a:rPr kumimoji="1" lang="en-US" altLang="ja-JP"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2021</a:t>
            </a:r>
            <a:r>
              <a:rPr kumimoji="1" lang="ja-JP" altLang="en-US"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4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事例</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3,063</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件である。</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16676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ja-JP" altLang="en-US"/>
              <a:t>分析の方法</a:t>
            </a:r>
          </a:p>
        </p:txBody>
      </p:sp>
      <p:sp>
        <p:nvSpPr>
          <p:cNvPr id="2" name="スライド番号プレースホルダー 1">
            <a:extLst>
              <a:ext uri="{FF2B5EF4-FFF2-40B4-BE49-F238E27FC236}">
                <a16:creationId xmlns:a16="http://schemas.microsoft.com/office/drawing/2014/main" id="{92DECFAF-A6CB-4556-AFAB-27F7D8E42CE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9460" name="AutoShape 6"/>
          <p:cNvSpPr>
            <a:spLocks noChangeArrowheads="1"/>
          </p:cNvSpPr>
          <p:nvPr/>
        </p:nvSpPr>
        <p:spPr bwMode="auto">
          <a:xfrm>
            <a:off x="361413" y="1162800"/>
            <a:ext cx="9180000" cy="4051110"/>
          </a:xfrm>
          <a:prstGeom prst="roundRect">
            <a:avLst>
              <a:gd name="adj" fmla="val 16667"/>
            </a:avLst>
          </a:prstGeom>
          <a:solidFill>
            <a:srgbClr val="FFE5E5"/>
          </a:solidFill>
          <a:ln w="9525" algn="ctr">
            <a:solidFill>
              <a:schemeClr val="tx1"/>
            </a:solidFill>
            <a:round/>
            <a:headEnd/>
            <a:tailEnd/>
          </a:ln>
          <a:effectLst/>
        </p:spPr>
        <p:txBody>
          <a:bodyPr lIns="91433" tIns="45717" rIns="91433" bIns="45717" anchor="ctr" anchorCtr="1"/>
          <a:lstStyle>
            <a:lvl1pPr marL="231775" indent="-2317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原因分析報告書等の情報をもとに、再発防止の視点で必要な情報を整理する。</a:t>
            </a: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a:p>
            <a:pPr marL="342900" marR="0" lvl="0" indent="-342900" algn="l" defTabSz="914400" rtl="0" eaLnBrk="1" fontAlgn="base" latinLnBrk="0" hangingPunct="1">
              <a:lnSpc>
                <a:spcPct val="150000"/>
              </a:lnSpc>
              <a:spcBef>
                <a:spcPct val="0"/>
              </a:spcBef>
              <a:spcAft>
                <a:spcPct val="0"/>
              </a:spcAft>
              <a:buClrTx/>
              <a:buSzTx/>
              <a:buFont typeface="HG丸ｺﾞｼｯｸM-PRO" panose="020F0600000000000000" pitchFamily="50" charset="-128"/>
              <a:buChar char="○"/>
              <a:tabLst/>
              <a:defRPr/>
            </a:pPr>
            <a:r>
              <a:rPr kumimoji="1" lang="ja-JP" altLang="en-US"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これらに基づいて「テーマに沿った分析」を行う。また、「産科医療の質の向上への取組みの動向」を把握する。</a:t>
            </a:r>
            <a:endParaRPr kumimoji="1" lang="en-US" altLang="ja-JP" sz="25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ja-JP" altLang="en-US"/>
              <a:t>分析にあたって</a:t>
            </a:r>
          </a:p>
        </p:txBody>
      </p:sp>
      <p:sp>
        <p:nvSpPr>
          <p:cNvPr id="2" name="スライド番号プレースホルダー 1">
            <a:extLst>
              <a:ext uri="{FF2B5EF4-FFF2-40B4-BE49-F238E27FC236}">
                <a16:creationId xmlns:a16="http://schemas.microsoft.com/office/drawing/2014/main" id="{9AC0633A-B985-430E-B811-06574CB5217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256005" name="AutoShape 3"/>
          <p:cNvSpPr>
            <a:spLocks noChangeArrowheads="1"/>
          </p:cNvSpPr>
          <p:nvPr/>
        </p:nvSpPr>
        <p:spPr bwMode="auto">
          <a:xfrm>
            <a:off x="268533" y="1544506"/>
            <a:ext cx="9364638" cy="703094"/>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○本制度の補償対象となり、</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2021</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月末までに原因分析報告書を児・保護者および分娩機関に送付した脳性麻痺の事例である。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56006" name="AutoShape 3"/>
          <p:cNvSpPr>
            <a:spLocks noChangeArrowheads="1"/>
          </p:cNvSpPr>
          <p:nvPr/>
        </p:nvSpPr>
        <p:spPr bwMode="auto">
          <a:xfrm>
            <a:off x="287694" y="4494202"/>
            <a:ext cx="9323609" cy="544951"/>
          </a:xfrm>
          <a:prstGeom prst="roundRect">
            <a:avLst>
              <a:gd name="adj" fmla="val 12806"/>
            </a:avLst>
          </a:prstGeom>
          <a:noFill/>
          <a:ln w="9525">
            <a:no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3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～次の視点より取りまとめ～</a:t>
            </a:r>
          </a:p>
        </p:txBody>
      </p:sp>
      <p:sp>
        <p:nvSpPr>
          <p:cNvPr id="256007" name="AutoShape 7"/>
          <p:cNvSpPr>
            <a:spLocks noChangeArrowheads="1"/>
          </p:cNvSpPr>
          <p:nvPr/>
        </p:nvSpPr>
        <p:spPr bwMode="auto">
          <a:xfrm>
            <a:off x="3847934" y="4152780"/>
            <a:ext cx="2205836" cy="442853"/>
          </a:xfrm>
          <a:prstGeom prst="downArrow">
            <a:avLst>
              <a:gd name="adj1" fmla="val 48704"/>
              <a:gd name="adj2" fmla="val 53158"/>
            </a:avLst>
          </a:prstGeom>
          <a:solidFill>
            <a:srgbClr val="6699FF"/>
          </a:solidFill>
          <a:ln w="9525">
            <a:solidFill>
              <a:schemeClr val="tx1"/>
            </a:solidFill>
            <a:miter lim="800000"/>
            <a:headEnd/>
            <a:tailEnd/>
          </a:ln>
          <a:effec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216"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8" name="AutoShape 3">
            <a:extLst>
              <a:ext uri="{FF2B5EF4-FFF2-40B4-BE49-F238E27FC236}">
                <a16:creationId xmlns:a16="http://schemas.microsoft.com/office/drawing/2014/main" id="{C595C3C7-B942-4EF8-ABDF-04322B261146}"/>
              </a:ext>
            </a:extLst>
          </p:cNvPr>
          <p:cNvSpPr>
            <a:spLocks noChangeArrowheads="1"/>
          </p:cNvSpPr>
          <p:nvPr/>
        </p:nvSpPr>
        <p:spPr bwMode="auto">
          <a:xfrm>
            <a:off x="268533" y="2278216"/>
            <a:ext cx="9361933" cy="1039808"/>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○補償対象基準を満たし、除外基準に該当しない、身体障害者障害程度等級１級・２級に相当する重度脳性麻痺の事例のため、国内すべての脳性麻痺の事例ではない。</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AutoShape 3">
            <a:extLst>
              <a:ext uri="{FF2B5EF4-FFF2-40B4-BE49-F238E27FC236}">
                <a16:creationId xmlns:a16="http://schemas.microsoft.com/office/drawing/2014/main" id="{FEEEF305-F027-48DD-8C3F-1298B85FC827}"/>
              </a:ext>
            </a:extLst>
          </p:cNvPr>
          <p:cNvSpPr>
            <a:spLocks noChangeArrowheads="1"/>
          </p:cNvSpPr>
          <p:nvPr/>
        </p:nvSpPr>
        <p:spPr bwMode="auto">
          <a:xfrm>
            <a:off x="271237" y="4993525"/>
            <a:ext cx="9361933" cy="1520440"/>
          </a:xfrm>
          <a:prstGeom prst="roundRect">
            <a:avLst>
              <a:gd name="adj" fmla="val 12806"/>
            </a:avLst>
          </a:prstGeom>
          <a:solidFill>
            <a:srgbClr val="E5FF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○疫学的な分析としては必ずしも十分ではないが、再発防止および産科医療の質の向上を図る上で教訓となる事例の分析結果などが得られている。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○今後、データが蓄積されることにより何らかの傾向を導き出せると考えられる。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AutoShape 3">
            <a:extLst>
              <a:ext uri="{FF2B5EF4-FFF2-40B4-BE49-F238E27FC236}">
                <a16:creationId xmlns:a16="http://schemas.microsoft.com/office/drawing/2014/main" id="{5773860F-F4BB-4754-8B9D-DF7AE916A59E}"/>
              </a:ext>
            </a:extLst>
          </p:cNvPr>
          <p:cNvSpPr>
            <a:spLocks noChangeArrowheads="1"/>
          </p:cNvSpPr>
          <p:nvPr/>
        </p:nvSpPr>
        <p:spPr bwMode="auto">
          <a:xfrm>
            <a:off x="271237" y="1037742"/>
            <a:ext cx="9323609" cy="544951"/>
          </a:xfrm>
          <a:prstGeom prst="roundRect">
            <a:avLst>
              <a:gd name="adj" fmla="val 12806"/>
            </a:avLst>
          </a:prstGeom>
          <a:noFill/>
          <a:ln w="9525">
            <a:noFill/>
            <a:round/>
            <a:headEnd/>
            <a:tailEnd/>
          </a:ln>
        </p:spPr>
        <p:txBody>
          <a:bodyPr lIns="88458" tIns="44229" rIns="88458" bIns="44229"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3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～分析対象事例～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AutoShape 3">
            <a:extLst>
              <a:ext uri="{FF2B5EF4-FFF2-40B4-BE49-F238E27FC236}">
                <a16:creationId xmlns:a16="http://schemas.microsoft.com/office/drawing/2014/main" id="{B41DC705-BEA5-4D2B-8997-1F32B0AAE167}"/>
              </a:ext>
            </a:extLst>
          </p:cNvPr>
          <p:cNvSpPr>
            <a:spLocks noChangeArrowheads="1"/>
          </p:cNvSpPr>
          <p:nvPr/>
        </p:nvSpPr>
        <p:spPr bwMode="auto">
          <a:xfrm>
            <a:off x="263276" y="3361362"/>
            <a:ext cx="9361933" cy="703094"/>
          </a:xfrm>
          <a:prstGeom prst="roundRect">
            <a:avLst>
              <a:gd name="adj" fmla="val 12806"/>
            </a:avLst>
          </a:prstGeom>
          <a:solidFill>
            <a:srgbClr val="FFE5E5"/>
          </a:solidFill>
          <a:ln w="9525">
            <a:solidFill>
              <a:schemeClr val="tx1"/>
            </a:solidFill>
            <a:round/>
            <a:headEnd/>
            <a:tailEnd/>
          </a:ln>
        </p:spPr>
        <p:txBody>
          <a:bodyPr lIns="88458" tIns="44229" rIns="88458" bIns="44229" anchor="ctr"/>
          <a:lstStyle>
            <a:lvl1pPr marL="269875" indent="-269875"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1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○正常分娩との比較を行っておらず、同一年に出生した補償対象事例の中で原因分析報告書の送付が完了していない事例は分析対象事例に含まれない。</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22758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ja-JP" altLang="en-US" dirty="0"/>
              <a:t>再発防止に関する分析</a:t>
            </a:r>
          </a:p>
        </p:txBody>
      </p:sp>
      <p:sp>
        <p:nvSpPr>
          <p:cNvPr id="2" name="スライド番号プレースホルダー 1">
            <a:extLst>
              <a:ext uri="{FF2B5EF4-FFF2-40B4-BE49-F238E27FC236}">
                <a16:creationId xmlns:a16="http://schemas.microsoft.com/office/drawing/2014/main" id="{825912CC-F075-4A18-AB15-B3663F4707DF}"/>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7" name="AutoShape 8">
            <a:extLst>
              <a:ext uri="{FF2B5EF4-FFF2-40B4-BE49-F238E27FC236}">
                <a16:creationId xmlns:a16="http://schemas.microsoft.com/office/drawing/2014/main" id="{A3035C51-2E73-4E8F-9762-05375EBDE5AD}"/>
              </a:ext>
            </a:extLst>
          </p:cNvPr>
          <p:cNvSpPr>
            <a:spLocks noChangeArrowheads="1"/>
          </p:cNvSpPr>
          <p:nvPr/>
        </p:nvSpPr>
        <p:spPr bwMode="auto">
          <a:xfrm>
            <a:off x="187993" y="1317335"/>
            <a:ext cx="9552924" cy="1412353"/>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「テーマに沿った分析」</a:t>
            </a:r>
            <a:endParaRPr kumimoji="1" lang="ja-JP" altLang="en-US" sz="1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14400" rtl="0" eaLnBrk="1" fontAlgn="base" latinLnBrk="0" hangingPunct="1">
              <a:lnSpc>
                <a:spcPct val="150000"/>
              </a:lnSpc>
              <a:spcBef>
                <a:spcPct val="2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○深く分析することが必要な内容についてテーマを設けて分析を行い、再発防止策等を示す。</a:t>
            </a:r>
            <a:endParaRPr kumimoji="1" lang="en-US" altLang="ja-JP"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AutoShape 8">
            <a:extLst>
              <a:ext uri="{FF2B5EF4-FFF2-40B4-BE49-F238E27FC236}">
                <a16:creationId xmlns:a16="http://schemas.microsoft.com/office/drawing/2014/main" id="{8DB68FFC-0BFC-40A7-9B86-B60BD481D62C}"/>
              </a:ext>
            </a:extLst>
          </p:cNvPr>
          <p:cNvSpPr>
            <a:spLocks noChangeArrowheads="1"/>
          </p:cNvSpPr>
          <p:nvPr/>
        </p:nvSpPr>
        <p:spPr bwMode="auto">
          <a:xfrm>
            <a:off x="187992" y="2992329"/>
            <a:ext cx="9528427" cy="1614984"/>
          </a:xfrm>
          <a:prstGeom prst="roundRect">
            <a:avLst>
              <a:gd name="adj" fmla="val 16667"/>
            </a:avLst>
          </a:prstGeom>
          <a:solidFill>
            <a:srgbClr val="FFE5FF"/>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77875"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96975"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「産科医療の質の向上への取組みの動向」</a:t>
            </a:r>
          </a:p>
          <a:p>
            <a:pPr marL="282575" marR="0" lvl="0" indent="-282575" algn="l" defTabSz="914400" rtl="0" eaLnBrk="1" fontAlgn="base" latinLnBrk="0" hangingPunct="1">
              <a:lnSpc>
                <a:spcPct val="150000"/>
              </a:lnSpc>
              <a:spcBef>
                <a:spcPct val="2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○「テーマに沿った分析」において取りまとめた「再発防止委員会からの提言」が産科医療の質の向上に活かされているか、その動向を把握するため、出生年毎の年次推移を示す。</a:t>
            </a:r>
          </a:p>
        </p:txBody>
      </p:sp>
      <p:sp>
        <p:nvSpPr>
          <p:cNvPr id="9" name="AutoShape 7">
            <a:extLst>
              <a:ext uri="{FF2B5EF4-FFF2-40B4-BE49-F238E27FC236}">
                <a16:creationId xmlns:a16="http://schemas.microsoft.com/office/drawing/2014/main" id="{6B1C88ED-4054-4C41-A90A-C70FE3CD304C}"/>
              </a:ext>
            </a:extLst>
          </p:cNvPr>
          <p:cNvSpPr>
            <a:spLocks noChangeArrowheads="1"/>
          </p:cNvSpPr>
          <p:nvPr/>
        </p:nvSpPr>
        <p:spPr bwMode="auto">
          <a:xfrm>
            <a:off x="212490" y="4869954"/>
            <a:ext cx="9528427" cy="1614984"/>
          </a:xfrm>
          <a:prstGeom prst="roundRect">
            <a:avLst>
              <a:gd name="adj" fmla="val 16667"/>
            </a:avLst>
          </a:prstGeom>
          <a:solidFill>
            <a:srgbClr val="CCFFFF"/>
          </a:solidFill>
          <a:ln w="9525" algn="ctr">
            <a:solidFill>
              <a:schemeClr val="tx1"/>
            </a:solidFill>
            <a:round/>
            <a:headEnd/>
            <a:tailEnd/>
          </a:ln>
          <a:effectLst/>
        </p:spPr>
        <p:txBody>
          <a:bodyPr lIns="91433" tIns="45717" rIns="91433" bIns="45717" anchor="ctr"/>
          <a:lstStyle>
            <a:lvl1pPr marL="282575" indent="-2825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14400" rtl="0" eaLnBrk="1" fontAlgn="base" latinLnBrk="0" hangingPunct="1">
              <a:lnSpc>
                <a:spcPct val="150000"/>
              </a:lnSpc>
              <a:spcBef>
                <a:spcPct val="2000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「分析対象事例の概況」</a:t>
            </a:r>
          </a:p>
          <a:p>
            <a:pPr marL="180975" marR="0" lvl="0" indent="-180975" algn="l" defTabSz="914400" rtl="0" eaLnBrk="1" fontAlgn="base" latinLnBrk="0" hangingPunct="1">
              <a:lnSpc>
                <a:spcPct val="150000"/>
              </a:lnSpc>
              <a:spcBef>
                <a:spcPct val="2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○個々の事例から妊産婦の基本情報、妊娠経過、分娩経過、新生児期の経過、診療体制等の情報を抽出し、蓄積された情報を基本統計により示す。</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7891" name="Rectangle 2"/>
          <p:cNvSpPr>
            <a:spLocks noGrp="1" noChangeArrowheads="1"/>
          </p:cNvSpPr>
          <p:nvPr>
            <p:ph type="subTitle" idx="4294967295"/>
          </p:nvPr>
        </p:nvSpPr>
        <p:spPr>
          <a:xfrm>
            <a:off x="199678" y="2553494"/>
            <a:ext cx="9158288" cy="1752600"/>
          </a:xfrm>
        </p:spPr>
        <p:txBody>
          <a:bodyPr anchor="ctr"/>
          <a:lstStyle/>
          <a:p>
            <a:pPr marL="0" indent="0" algn="ctr" eaLnBrk="1" hangingPunct="1">
              <a:lnSpc>
                <a:spcPct val="90000"/>
              </a:lnSpc>
              <a:buFontTx/>
              <a:buNone/>
            </a:pPr>
            <a:r>
              <a:rPr lang="en-US" altLang="ja-JP" sz="5400" dirty="0">
                <a:latin typeface="+mj-ea"/>
                <a:ea typeface="+mj-ea"/>
              </a:rPr>
              <a:t>Ⅲ</a:t>
            </a:r>
            <a:r>
              <a:rPr lang="ja-JP" altLang="en-US" sz="5400" dirty="0">
                <a:latin typeface="+mj-ea"/>
                <a:ea typeface="+mj-ea"/>
              </a:rPr>
              <a:t>．テーマに沿った分析</a:t>
            </a:r>
          </a:p>
        </p:txBody>
      </p:sp>
      <p:sp>
        <p:nvSpPr>
          <p:cNvPr id="4" name="Rectangle 2">
            <a:extLst>
              <a:ext uri="{FF2B5EF4-FFF2-40B4-BE49-F238E27FC236}">
                <a16:creationId xmlns:a16="http://schemas.microsoft.com/office/drawing/2014/main" id="{4E844DB6-5539-43BF-BBAF-4B4179B3787E}"/>
              </a:ext>
            </a:extLst>
          </p:cNvPr>
          <p:cNvSpPr txBox="1">
            <a:spLocks noChangeArrowheads="1"/>
          </p:cNvSpPr>
          <p:nvPr/>
        </p:nvSpPr>
        <p:spPr bwMode="auto">
          <a:xfrm>
            <a:off x="3079998" y="5103217"/>
            <a:ext cx="658299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16</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51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ページ「第</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章　テーマに沿った分析」より</a:t>
            </a:r>
          </a:p>
        </p:txBody>
      </p:sp>
    </p:spTree>
    <p:extLst>
      <p:ext uri="{BB962C8B-B14F-4D97-AF65-F5344CB8AC3E}">
        <p14:creationId xmlns:p14="http://schemas.microsoft.com/office/powerpoint/2010/main" val="189630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85950" y="346075"/>
            <a:ext cx="6134100" cy="644525"/>
          </a:xfrm>
        </p:spPr>
        <p:txBody>
          <a:bodyPr/>
          <a:lstStyle/>
          <a:p>
            <a:pPr eaLnBrk="1" hangingPunct="1"/>
            <a:r>
              <a:rPr lang="ja-JP" altLang="en-US" dirty="0"/>
              <a:t>テーマに沿った分析について</a:t>
            </a:r>
          </a:p>
        </p:txBody>
      </p:sp>
      <p:sp>
        <p:nvSpPr>
          <p:cNvPr id="2" name="スライド番号プレースホルダー 1">
            <a:extLst>
              <a:ext uri="{FF2B5EF4-FFF2-40B4-BE49-F238E27FC236}">
                <a16:creationId xmlns:a16="http://schemas.microsoft.com/office/drawing/2014/main" id="{317846EF-7912-42CD-80DF-86A7BDC6F378}"/>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AutoShape 3">
            <a:extLst>
              <a:ext uri="{FF2B5EF4-FFF2-40B4-BE49-F238E27FC236}">
                <a16:creationId xmlns:a16="http://schemas.microsoft.com/office/drawing/2014/main" id="{AC4C6C15-20E5-40A1-8959-98A8B9C3ECD1}"/>
              </a:ext>
            </a:extLst>
          </p:cNvPr>
          <p:cNvSpPr>
            <a:spLocks noChangeArrowheads="1"/>
          </p:cNvSpPr>
          <p:nvPr/>
        </p:nvSpPr>
        <p:spPr bwMode="auto">
          <a:xfrm>
            <a:off x="362206" y="1142682"/>
            <a:ext cx="9180000" cy="3168352"/>
          </a:xfrm>
          <a:prstGeom prst="roundRect">
            <a:avLst>
              <a:gd name="adj" fmla="val 12806"/>
            </a:avLst>
          </a:prstGeom>
          <a:solidFill>
            <a:srgbClr val="FFFFCC"/>
          </a:solidFill>
          <a:ln w="9525">
            <a:solidFill>
              <a:schemeClr val="tx1"/>
            </a:solidFill>
            <a:round/>
            <a:headEnd/>
            <a:tailEnd/>
          </a:ln>
        </p:spPr>
        <p:txBody>
          <a:bodyPr lIns="54000" tIns="54000" rIns="54000" bIns="54000" anchor="ctr"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集積された事例から見えてきた知見などを中心に、深く分析することが必要な事項について、テーマを選定し、分析を行うことにより再発防止策等を取りまとめている。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1"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「テーマに沿った分析」は、次の４つの視点を踏まえて行う。</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6721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AutoShape 4"/>
          <p:cNvSpPr>
            <a:spLocks noChangeArrowheads="1"/>
          </p:cNvSpPr>
          <p:nvPr/>
        </p:nvSpPr>
        <p:spPr bwMode="auto">
          <a:xfrm>
            <a:off x="465931" y="1125538"/>
            <a:ext cx="8972550" cy="1303338"/>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20000"/>
              </a:spcBef>
              <a:spcAft>
                <a:spcPct val="0"/>
              </a:spcAft>
              <a:buClrTx/>
              <a:buSzTx/>
              <a:buFont typeface="+mj-ea"/>
              <a:buAutoNum type="circleNumDbPlain"/>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集積された事例を通して分析を行う視点</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個々の事例について分析された原因分析報告書では明らかにならなかった知見を、集積された事例を通して分析を行うことで明らかにする。また、診療行為に関すること以外にも、様々な角度から分析して共通的な因子を明らかにする。</a:t>
            </a:r>
          </a:p>
        </p:txBody>
      </p:sp>
      <p:sp>
        <p:nvSpPr>
          <p:cNvPr id="40965" name="AutoShape 7"/>
          <p:cNvSpPr>
            <a:spLocks noChangeArrowheads="1"/>
          </p:cNvSpPr>
          <p:nvPr/>
        </p:nvSpPr>
        <p:spPr bwMode="auto">
          <a:xfrm>
            <a:off x="465931" y="2511426"/>
            <a:ext cx="8972550" cy="1071562"/>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90000"/>
              </a:lnSpc>
              <a:spcBef>
                <a:spcPct val="20000"/>
              </a:spcBef>
              <a:spcAft>
                <a:spcPct val="0"/>
              </a:spcAft>
              <a:buClrTx/>
              <a:buSzTx/>
              <a:buFont typeface="+mj-ea"/>
              <a:buAutoNum type="circleNumDbPlain" startAt="2"/>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実施可能な視点</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現在の産科医療の状況の中で、多くの産科医療関係者や関係学会・団体において実施可能なことを提言し、着実に取り組むようにする。</a:t>
            </a:r>
          </a:p>
        </p:txBody>
      </p:sp>
      <p:sp>
        <p:nvSpPr>
          <p:cNvPr id="40966" name="AutoShape 8"/>
          <p:cNvSpPr>
            <a:spLocks noChangeArrowheads="1"/>
          </p:cNvSpPr>
          <p:nvPr/>
        </p:nvSpPr>
        <p:spPr bwMode="auto">
          <a:xfrm>
            <a:off x="465931" y="3667126"/>
            <a:ext cx="8972550" cy="1303337"/>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20000"/>
              </a:spcBef>
              <a:spcAft>
                <a:spcPct val="0"/>
              </a:spcAft>
              <a:buClrTx/>
              <a:buSzTx/>
              <a:buFont typeface="+mj-ea"/>
              <a:buAutoNum type="circleNumDbPlain" startAt="3"/>
              <a:tabLst/>
              <a:defRPr/>
            </a:pPr>
            <a:r>
              <a:rPr kumimoji="1" lang="ja-JP" altLang="en-US" sz="18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積極的に取り組まれる視点</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多くの産科医療関係者が、提供された再発防止に関する情報を積極的に活用して、再発防止に取り組むことが重要である。したがって、「明日、自分たちの分娩機関でも起こるかもしれない」と思えるテーマを取り上げる。</a:t>
            </a:r>
          </a:p>
        </p:txBody>
      </p:sp>
      <p:sp>
        <p:nvSpPr>
          <p:cNvPr id="40967" name="AutoShape 10"/>
          <p:cNvSpPr>
            <a:spLocks noChangeArrowheads="1"/>
          </p:cNvSpPr>
          <p:nvPr/>
        </p:nvSpPr>
        <p:spPr bwMode="auto">
          <a:xfrm>
            <a:off x="465931" y="5054601"/>
            <a:ext cx="8972550" cy="1071562"/>
          </a:xfrm>
          <a:prstGeom prst="roundRect">
            <a:avLst>
              <a:gd name="adj" fmla="val 16667"/>
            </a:avLst>
          </a:prstGeom>
          <a:solidFill>
            <a:srgbClr val="FFFFCC"/>
          </a:solidFill>
          <a:ln w="9525" algn="ctr">
            <a:solidFill>
              <a:schemeClr val="tx1"/>
            </a:solidFill>
            <a:round/>
            <a:headEnd/>
            <a:tailEnd/>
          </a:ln>
          <a:effectLst/>
        </p:spPr>
        <p:txBody>
          <a:bodyPr lIns="91433" tIns="45717" rIns="91433" bIns="45717" anchor="ctr" anchorCtr="1"/>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10000"/>
              </a:lnSpc>
              <a:spcBef>
                <a:spcPct val="20000"/>
              </a:spcBef>
              <a:spcAft>
                <a:spcPct val="0"/>
              </a:spcAft>
              <a:buClrTx/>
              <a:buSzTx/>
              <a:buFont typeface="+mj-ea"/>
              <a:buAutoNum type="circleNumDbPlain" startAt="4"/>
              <a:tabLst/>
              <a:defRPr/>
            </a:pPr>
            <a:r>
              <a:rPr kumimoji="1" lang="ja-JP" altLang="en-US" sz="18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妊産婦や病院運営者等においても活用される視点</a:t>
            </a:r>
          </a:p>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産科医療に直接携わる者だけでなく、妊産婦や病院運営者等も認識することが重要である情報など、産科医療関係者以外にも活用されるテーマを取り上げる。</a:t>
            </a:r>
            <a:endPar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2">
            <a:extLst>
              <a:ext uri="{FF2B5EF4-FFF2-40B4-BE49-F238E27FC236}">
                <a16:creationId xmlns:a16="http://schemas.microsoft.com/office/drawing/2014/main" id="{9F46470B-3AAD-41EF-B0F5-7C1D1685064F}"/>
              </a:ext>
            </a:extLst>
          </p:cNvPr>
          <p:cNvSpPr>
            <a:spLocks noGrp="1" noChangeArrowheads="1"/>
          </p:cNvSpPr>
          <p:nvPr>
            <p:ph type="title"/>
          </p:nvPr>
        </p:nvSpPr>
        <p:spPr>
          <a:xfrm>
            <a:off x="1453098" y="342975"/>
            <a:ext cx="6999807" cy="650725"/>
          </a:xfrm>
        </p:spPr>
        <p:txBody>
          <a:bodyPr/>
          <a:lstStyle/>
          <a:p>
            <a:pPr eaLnBrk="1" hangingPunct="1"/>
            <a:r>
              <a:rPr lang="ja-JP" altLang="en-US" dirty="0"/>
              <a:t>テーマに沿った分析の</a:t>
            </a:r>
            <a:r>
              <a:rPr lang="en-US" altLang="ja-JP" dirty="0"/>
              <a:t>4</a:t>
            </a:r>
            <a:r>
              <a:rPr lang="ja-JP" altLang="en-US" dirty="0"/>
              <a:t>つの視点</a:t>
            </a:r>
          </a:p>
        </p:txBody>
      </p:sp>
      <p:sp>
        <p:nvSpPr>
          <p:cNvPr id="2" name="スライド番号プレースホルダー 1">
            <a:extLst>
              <a:ext uri="{FF2B5EF4-FFF2-40B4-BE49-F238E27FC236}">
                <a16:creationId xmlns:a16="http://schemas.microsoft.com/office/drawing/2014/main" id="{6DE751EF-6E30-4929-9A93-02DA02C92C5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739119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a:extLst>
              <a:ext uri="{FF2B5EF4-FFF2-40B4-BE49-F238E27FC236}">
                <a16:creationId xmlns:a16="http://schemas.microsoft.com/office/drawing/2014/main" id="{2D554C5D-A780-46E6-BC15-AB9FBDC307FA}"/>
              </a:ext>
            </a:extLst>
          </p:cNvPr>
          <p:cNvSpPr>
            <a:spLocks noGrp="1"/>
          </p:cNvSpPr>
          <p:nvPr>
            <p:ph idx="1"/>
          </p:nvPr>
        </p:nvSpPr>
        <p:spPr/>
        <p:txBody>
          <a:bodyPr/>
          <a:lstStyle/>
          <a:p>
            <a:pPr marL="0" indent="0">
              <a:buNone/>
            </a:pPr>
            <a:r>
              <a:rPr lang="en-US" altLang="ja-JP" sz="2600" dirty="0">
                <a:solidFill>
                  <a:srgbClr val="000000"/>
                </a:solidFill>
                <a:latin typeface="HG丸ｺﾞｼｯｸM-PRO"/>
                <a:ea typeface="HG丸ｺﾞｼｯｸM-PRO"/>
                <a:cs typeface="+mj-cs"/>
              </a:rPr>
              <a:t>Ⅰ</a:t>
            </a:r>
            <a:r>
              <a:rPr lang="ja-JP" altLang="en-US" sz="2600" dirty="0">
                <a:solidFill>
                  <a:srgbClr val="000000"/>
                </a:solidFill>
                <a:latin typeface="HG丸ｺﾞｼｯｸM-PRO"/>
                <a:ea typeface="HG丸ｺﾞｼｯｸM-PRO"/>
                <a:cs typeface="+mj-cs"/>
              </a:rPr>
              <a:t>．産科医療補償制度</a:t>
            </a:r>
            <a:br>
              <a:rPr lang="en-US" altLang="ja-JP" sz="2600" dirty="0">
                <a:solidFill>
                  <a:srgbClr val="000000"/>
                </a:solidFill>
                <a:latin typeface="HG丸ｺﾞｼｯｸM-PRO"/>
                <a:ea typeface="HG丸ｺﾞｼｯｸM-PRO"/>
                <a:cs typeface="+mj-cs"/>
              </a:rPr>
            </a:br>
            <a:r>
              <a:rPr lang="en-US" altLang="ja-JP" sz="2600" dirty="0">
                <a:solidFill>
                  <a:srgbClr val="000000"/>
                </a:solidFill>
                <a:latin typeface="HG丸ｺﾞｼｯｸM-PRO"/>
                <a:ea typeface="HG丸ｺﾞｼｯｸM-PRO"/>
                <a:cs typeface="+mj-cs"/>
              </a:rPr>
              <a:t>Ⅱ</a:t>
            </a:r>
            <a:r>
              <a:rPr lang="ja-JP" altLang="en-US" sz="2600" dirty="0">
                <a:solidFill>
                  <a:srgbClr val="000000"/>
                </a:solidFill>
                <a:latin typeface="HG丸ｺﾞｼｯｸM-PRO"/>
                <a:ea typeface="HG丸ｺﾞｼｯｸM-PRO"/>
                <a:cs typeface="+mj-cs"/>
              </a:rPr>
              <a:t>．再発防止</a:t>
            </a:r>
            <a:br>
              <a:rPr lang="en-US" altLang="ja-JP" sz="2600" dirty="0">
                <a:solidFill>
                  <a:srgbClr val="000000"/>
                </a:solidFill>
                <a:latin typeface="HG丸ｺﾞｼｯｸM-PRO"/>
                <a:ea typeface="HG丸ｺﾞｼｯｸM-PRO"/>
                <a:cs typeface="+mj-cs"/>
              </a:rPr>
            </a:br>
            <a:r>
              <a:rPr lang="en-US" altLang="ja-JP" sz="2600" dirty="0">
                <a:solidFill>
                  <a:srgbClr val="000000"/>
                </a:solidFill>
                <a:latin typeface="HG丸ｺﾞｼｯｸM-PRO"/>
                <a:ea typeface="HG丸ｺﾞｼｯｸM-PRO"/>
                <a:cs typeface="+mj-cs"/>
              </a:rPr>
              <a:t>Ⅲ</a:t>
            </a:r>
            <a:r>
              <a:rPr lang="ja-JP" altLang="en-US" sz="2600" dirty="0">
                <a:solidFill>
                  <a:srgbClr val="000000"/>
                </a:solidFill>
                <a:latin typeface="HG丸ｺﾞｼｯｸM-PRO"/>
                <a:ea typeface="HG丸ｺﾞｼｯｸM-PRO"/>
                <a:cs typeface="+mj-cs"/>
              </a:rPr>
              <a:t>．テーマに沿った分析</a:t>
            </a:r>
            <a:br>
              <a:rPr lang="en-US" altLang="ja-JP" sz="2600" dirty="0">
                <a:solidFill>
                  <a:srgbClr val="000000"/>
                </a:solidFill>
                <a:latin typeface="HG丸ｺﾞｼｯｸM-PRO"/>
                <a:ea typeface="HG丸ｺﾞｼｯｸM-PRO"/>
                <a:cs typeface="+mj-cs"/>
              </a:rPr>
            </a:br>
            <a:r>
              <a:rPr lang="ja-JP" altLang="en-US" sz="2600" dirty="0">
                <a:solidFill>
                  <a:srgbClr val="000000"/>
                </a:solidFill>
                <a:latin typeface="HG丸ｺﾞｼｯｸM-PRO"/>
                <a:ea typeface="HG丸ｺﾞｼｯｸM-PRO"/>
                <a:cs typeface="+mj-cs"/>
              </a:rPr>
              <a:t>　　１．子宮収縮薬について（概況）</a:t>
            </a:r>
            <a:br>
              <a:rPr lang="en-US" altLang="ja-JP" sz="2600" dirty="0">
                <a:solidFill>
                  <a:srgbClr val="000000"/>
                </a:solidFill>
                <a:latin typeface="HG丸ｺﾞｼｯｸM-PRO"/>
                <a:ea typeface="HG丸ｺﾞｼｯｸM-PRO"/>
                <a:cs typeface="+mj-cs"/>
              </a:rPr>
            </a:br>
            <a:r>
              <a:rPr lang="ja-JP" altLang="en-US" sz="2600" dirty="0">
                <a:solidFill>
                  <a:srgbClr val="000000"/>
                </a:solidFill>
                <a:latin typeface="HG丸ｺﾞｼｯｸM-PRO"/>
                <a:ea typeface="HG丸ｺﾞｼｯｸM-PRO"/>
                <a:cs typeface="+mj-cs"/>
              </a:rPr>
              <a:t>　　２．子宮収縮薬について</a:t>
            </a:r>
            <a:br>
              <a:rPr lang="en-US" altLang="ja-JP" sz="2600" dirty="0">
                <a:solidFill>
                  <a:srgbClr val="000000"/>
                </a:solidFill>
                <a:latin typeface="HG丸ｺﾞｼｯｸM-PRO"/>
                <a:ea typeface="HG丸ｺﾞｼｯｸM-PRO"/>
                <a:cs typeface="+mj-cs"/>
              </a:rPr>
            </a:br>
            <a:r>
              <a:rPr lang="ja-JP" altLang="en-US" sz="2600" dirty="0">
                <a:solidFill>
                  <a:srgbClr val="000000"/>
                </a:solidFill>
                <a:latin typeface="HG丸ｺﾞｼｯｸM-PRO"/>
                <a:ea typeface="HG丸ｺﾞｼｯｸM-PRO"/>
                <a:cs typeface="+mj-cs"/>
              </a:rPr>
              <a:t>　　　　</a:t>
            </a:r>
            <a:r>
              <a:rPr lang="ja-JP" altLang="en-US" sz="2400" dirty="0">
                <a:solidFill>
                  <a:srgbClr val="000000"/>
                </a:solidFill>
                <a:latin typeface="HG丸ｺﾞｼｯｸM-PRO"/>
                <a:ea typeface="HG丸ｺﾞｼｯｸM-PRO"/>
                <a:cs typeface="+mj-cs"/>
              </a:rPr>
              <a:t>（医療従事者と妊産婦・家族のコミュニケーション）</a:t>
            </a:r>
            <a:br>
              <a:rPr lang="en-US" altLang="ja-JP" sz="2600" dirty="0">
                <a:solidFill>
                  <a:srgbClr val="000000"/>
                </a:solidFill>
                <a:latin typeface="HG丸ｺﾞｼｯｸM-PRO"/>
                <a:ea typeface="HG丸ｺﾞｼｯｸM-PRO"/>
                <a:cs typeface="+mj-cs"/>
              </a:rPr>
            </a:br>
            <a:r>
              <a:rPr lang="en-US" altLang="ja-JP" sz="2600" dirty="0">
                <a:solidFill>
                  <a:srgbClr val="000000"/>
                </a:solidFill>
                <a:latin typeface="HG丸ｺﾞｼｯｸM-PRO"/>
                <a:ea typeface="HG丸ｺﾞｼｯｸM-PRO"/>
                <a:cs typeface="+mj-cs"/>
              </a:rPr>
              <a:t>Ⅳ</a:t>
            </a:r>
            <a:r>
              <a:rPr lang="ja-JP" altLang="en-US" sz="2600" dirty="0">
                <a:solidFill>
                  <a:srgbClr val="000000"/>
                </a:solidFill>
                <a:latin typeface="HG丸ｺﾞｼｯｸM-PRO"/>
                <a:ea typeface="HG丸ｺﾞｼｯｸM-PRO"/>
                <a:cs typeface="+mj-cs"/>
              </a:rPr>
              <a:t>．産科医療の質の向上への取組みの動向</a:t>
            </a:r>
            <a:br>
              <a:rPr lang="en-US" altLang="ja-JP" sz="2600" dirty="0">
                <a:solidFill>
                  <a:srgbClr val="000000"/>
                </a:solidFill>
                <a:latin typeface="HG丸ｺﾞｼｯｸM-PRO"/>
                <a:ea typeface="HG丸ｺﾞｼｯｸM-PRO"/>
                <a:cs typeface="+mj-cs"/>
              </a:rPr>
            </a:br>
            <a:r>
              <a:rPr lang="en-US" altLang="ja-JP" sz="2600" dirty="0">
                <a:solidFill>
                  <a:srgbClr val="000000"/>
                </a:solidFill>
                <a:latin typeface="HG丸ｺﾞｼｯｸM-PRO"/>
                <a:ea typeface="HG丸ｺﾞｼｯｸM-PRO"/>
                <a:cs typeface="+mj-cs"/>
              </a:rPr>
              <a:t>Ⅴ</a:t>
            </a:r>
            <a:r>
              <a:rPr lang="ja-JP" altLang="en-US" sz="2600" dirty="0">
                <a:solidFill>
                  <a:srgbClr val="000000"/>
                </a:solidFill>
                <a:latin typeface="HG丸ｺﾞｼｯｸM-PRO"/>
                <a:ea typeface="HG丸ｺﾞｼｯｸM-PRO"/>
                <a:cs typeface="+mj-cs"/>
              </a:rPr>
              <a:t>．分析対象事例の概況</a:t>
            </a:r>
            <a:br>
              <a:rPr lang="en-US" altLang="ja-JP" sz="2600" dirty="0">
                <a:solidFill>
                  <a:srgbClr val="000000"/>
                </a:solidFill>
                <a:latin typeface="HG丸ｺﾞｼｯｸM-PRO"/>
                <a:ea typeface="HG丸ｺﾞｼｯｸM-PRO"/>
                <a:cs typeface="+mj-cs"/>
              </a:rPr>
            </a:br>
            <a:r>
              <a:rPr lang="en-US" altLang="ja-JP" sz="2600" dirty="0">
                <a:solidFill>
                  <a:srgbClr val="000000"/>
                </a:solidFill>
                <a:latin typeface="HG丸ｺﾞｼｯｸM-PRO"/>
                <a:ea typeface="HG丸ｺﾞｼｯｸM-PRO"/>
                <a:cs typeface="+mj-cs"/>
              </a:rPr>
              <a:t>Ⅵ</a:t>
            </a:r>
            <a:r>
              <a:rPr lang="ja-JP" altLang="en-US" sz="2600" dirty="0">
                <a:solidFill>
                  <a:srgbClr val="000000"/>
                </a:solidFill>
                <a:latin typeface="HG丸ｺﾞｼｯｸM-PRO"/>
                <a:ea typeface="HG丸ｺﾞｼｯｸM-PRO"/>
                <a:cs typeface="+mj-cs"/>
              </a:rPr>
              <a:t>．関係学会・団体等の動き</a:t>
            </a:r>
            <a:br>
              <a:rPr lang="en-US" altLang="ja-JP" sz="2600" dirty="0">
                <a:solidFill>
                  <a:srgbClr val="000000"/>
                </a:solidFill>
                <a:latin typeface="HG丸ｺﾞｼｯｸM-PRO"/>
                <a:ea typeface="HG丸ｺﾞｼｯｸM-PRO"/>
                <a:cs typeface="+mj-cs"/>
              </a:rPr>
            </a:br>
            <a:r>
              <a:rPr lang="en-US" altLang="ja-JP" sz="2600" dirty="0">
                <a:solidFill>
                  <a:srgbClr val="000000"/>
                </a:solidFill>
                <a:latin typeface="HG丸ｺﾞｼｯｸM-PRO"/>
                <a:ea typeface="HG丸ｺﾞｼｯｸM-PRO"/>
                <a:cs typeface="+mj-cs"/>
              </a:rPr>
              <a:t>Ⅶ</a:t>
            </a:r>
            <a:r>
              <a:rPr lang="ja-JP" altLang="en-US" sz="2600" dirty="0">
                <a:solidFill>
                  <a:srgbClr val="000000"/>
                </a:solidFill>
                <a:latin typeface="HG丸ｺﾞｼｯｸM-PRO"/>
                <a:ea typeface="HG丸ｺﾞｼｯｸM-PRO"/>
                <a:cs typeface="+mj-cs"/>
              </a:rPr>
              <a:t>．参考</a:t>
            </a:r>
            <a:endParaRPr kumimoji="1" lang="ja-JP" altLang="en-US" sz="2600" dirty="0"/>
          </a:p>
        </p:txBody>
      </p:sp>
      <p:sp>
        <p:nvSpPr>
          <p:cNvPr id="4" name="スライド番号プレースホルダー 3">
            <a:extLst>
              <a:ext uri="{FF2B5EF4-FFF2-40B4-BE49-F238E27FC236}">
                <a16:creationId xmlns:a16="http://schemas.microsoft.com/office/drawing/2014/main" id="{BEC42FF5-7F61-4393-A0C2-E63D9C41E18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1B280D3-1307-4EE1-A505-30AAC21C8D7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a:t>
            </a:fld>
            <a:endParaRPr kumimoji="1" lang="en-US" altLang="ja-JP" sz="1500" b="0" i="0" u="none" strike="noStrike" kern="1200" cap="none" spc="0" normalizeH="0" baseline="0" noProof="0">
              <a:ln>
                <a:noFill/>
              </a:ln>
              <a:solidFill>
                <a:srgbClr val="000000"/>
              </a:solidFill>
              <a:effectLst/>
              <a:uLnTx/>
              <a:uFillTx/>
              <a:latin typeface="Arial" panose="020B0604020202020204" pitchFamily="34" charset="0"/>
              <a:ea typeface="ＭＳ Ｐゴシック"/>
              <a:cs typeface="+mn-cs"/>
            </a:endParaRPr>
          </a:p>
        </p:txBody>
      </p:sp>
      <p:sp>
        <p:nvSpPr>
          <p:cNvPr id="5" name="Rectangle 4">
            <a:extLst>
              <a:ext uri="{FF2B5EF4-FFF2-40B4-BE49-F238E27FC236}">
                <a16:creationId xmlns:a16="http://schemas.microsoft.com/office/drawing/2014/main" id="{81273220-451E-4591-B131-CFB507A5D181}"/>
              </a:ext>
            </a:extLst>
          </p:cNvPr>
          <p:cNvSpPr txBox="1">
            <a:spLocks noChangeArrowheads="1"/>
          </p:cNvSpPr>
          <p:nvPr/>
        </p:nvSpPr>
        <p:spPr bwMode="auto">
          <a:xfrm>
            <a:off x="1312653" y="349249"/>
            <a:ext cx="7279105"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a:ln>
                  <a:noFill/>
                </a:ln>
                <a:solidFill>
                  <a:srgbClr val="000000"/>
                </a:solidFill>
                <a:effectLst/>
                <a:uLnTx/>
                <a:uFillTx/>
                <a:latin typeface="HG丸ｺﾞｼｯｸM-PRO"/>
                <a:ea typeface="HG丸ｺﾞｼｯｸM-PRO"/>
                <a:cs typeface="+mj-cs"/>
              </a:rPr>
              <a:t>目次</a:t>
            </a:r>
          </a:p>
        </p:txBody>
      </p:sp>
    </p:spTree>
    <p:extLst>
      <p:ext uri="{BB962C8B-B14F-4D97-AF65-F5344CB8AC3E}">
        <p14:creationId xmlns:p14="http://schemas.microsoft.com/office/powerpoint/2010/main" val="195465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34149" y="342975"/>
            <a:ext cx="5034527" cy="650725"/>
          </a:xfrm>
        </p:spPr>
        <p:txBody>
          <a:bodyPr/>
          <a:lstStyle/>
          <a:p>
            <a:pPr eaLnBrk="1" hangingPunct="1"/>
            <a:r>
              <a:rPr lang="ja-JP" altLang="en-US" dirty="0"/>
              <a:t>第</a:t>
            </a:r>
            <a:r>
              <a:rPr lang="en-US" altLang="ja-JP" dirty="0"/>
              <a:t>13</a:t>
            </a:r>
            <a:r>
              <a:rPr lang="ja-JP" altLang="en-US" dirty="0"/>
              <a:t>回報告書のテーマ</a:t>
            </a:r>
          </a:p>
        </p:txBody>
      </p:sp>
      <p:sp>
        <p:nvSpPr>
          <p:cNvPr id="2" name="スライド番号プレースホルダー 1">
            <a:extLst>
              <a:ext uri="{FF2B5EF4-FFF2-40B4-BE49-F238E27FC236}">
                <a16:creationId xmlns:a16="http://schemas.microsoft.com/office/drawing/2014/main" id="{6285F216-0099-480E-82CB-2B88EE87757E}"/>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19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1988" name="AutoShape 3"/>
          <p:cNvSpPr>
            <a:spLocks noChangeArrowheads="1"/>
          </p:cNvSpPr>
          <p:nvPr/>
        </p:nvSpPr>
        <p:spPr bwMode="auto">
          <a:xfrm>
            <a:off x="479424" y="1544439"/>
            <a:ext cx="8943975" cy="1993074"/>
          </a:xfrm>
          <a:prstGeom prst="roundRect">
            <a:avLst>
              <a:gd name="adj" fmla="val 12806"/>
            </a:avLst>
          </a:prstGeom>
          <a:solidFill>
            <a:srgbClr val="FFFFCC"/>
          </a:soli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180975" algn="l" defTabSz="957263" rtl="0" eaLnBrk="1" fontAlgn="base" latinLnBrk="0" hangingPunct="1">
              <a:lnSpc>
                <a:spcPct val="80000"/>
              </a:lnSpc>
              <a:spcBef>
                <a:spcPct val="20000"/>
              </a:spcBef>
              <a:spcAft>
                <a:spcPct val="0"/>
              </a:spcAft>
              <a:buClrTx/>
              <a:buSzTx/>
              <a:buFontTx/>
              <a:buNone/>
              <a:tabLst/>
              <a:defRPr/>
            </a:pPr>
            <a:r>
              <a:rPr kumimoji="1" lang="en-US" altLang="ja-JP"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．子宮収縮薬について（概況）</a:t>
            </a:r>
            <a:endParaRPr kumimoji="1" lang="en-US" altLang="ja-JP"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AutoShape 3">
            <a:extLst>
              <a:ext uri="{FF2B5EF4-FFF2-40B4-BE49-F238E27FC236}">
                <a16:creationId xmlns:a16="http://schemas.microsoft.com/office/drawing/2014/main" id="{4AB3EC72-F6EB-489E-B985-C4DB281ED29E}"/>
              </a:ext>
            </a:extLst>
          </p:cNvPr>
          <p:cNvSpPr>
            <a:spLocks noChangeArrowheads="1"/>
          </p:cNvSpPr>
          <p:nvPr/>
        </p:nvSpPr>
        <p:spPr bwMode="auto">
          <a:xfrm>
            <a:off x="479424" y="3897678"/>
            <a:ext cx="8943975" cy="2086620"/>
          </a:xfrm>
          <a:prstGeom prst="roundRect">
            <a:avLst>
              <a:gd name="adj" fmla="val 12806"/>
            </a:avLst>
          </a:prstGeom>
          <a:solidFill>
            <a:srgbClr val="FFFFCC"/>
          </a:solidFill>
          <a:ln w="9525">
            <a:solidFill>
              <a:schemeClr val="tx1"/>
            </a:solidFill>
            <a:round/>
            <a:headEnd/>
            <a:tailEnd/>
          </a:ln>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180975" algn="l" defTabSz="957263" rtl="0" eaLnBrk="1" fontAlgn="base" latinLnBrk="0" hangingPunct="1">
              <a:lnSpc>
                <a:spcPct val="80000"/>
              </a:lnSpc>
              <a:spcBef>
                <a:spcPct val="20000"/>
              </a:spcBef>
              <a:spcAft>
                <a:spcPct val="0"/>
              </a:spcAft>
              <a:buClrTx/>
              <a:buSzTx/>
              <a:buFontTx/>
              <a:buNone/>
              <a:tabLst/>
              <a:defRPr/>
            </a:pPr>
            <a:r>
              <a:rPr kumimoji="1" lang="en-US" altLang="ja-JP"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．子宮収縮薬について</a:t>
            </a:r>
            <a:endParaRPr kumimoji="1" lang="en-US" altLang="ja-JP"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180975" algn="l" defTabSz="957263" rtl="0" eaLnBrk="1" fontAlgn="base" latinLnBrk="0" hangingPunct="1">
              <a:lnSpc>
                <a:spcPct val="80000"/>
              </a:lnSpc>
              <a:spcBef>
                <a:spcPct val="2000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（医療従事者と妊産婦・</a:t>
            </a:r>
            <a:endParaRPr kumimoji="1" lang="en-US" altLang="ja-JP"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180975" algn="l" defTabSz="957263" rtl="0" eaLnBrk="1" fontAlgn="base" latinLnBrk="0" hangingPunct="1">
              <a:lnSpc>
                <a:spcPct val="80000"/>
              </a:lnSpc>
              <a:spcBef>
                <a:spcPct val="20000"/>
              </a:spcBef>
              <a:spcAft>
                <a:spcPct val="0"/>
              </a:spcAft>
              <a:buClrTx/>
              <a:buSzTx/>
              <a:buFontTx/>
              <a:buNone/>
              <a:tabLst/>
              <a:defRPr/>
            </a:pPr>
            <a:r>
              <a:rPr kumimoji="1" lang="ja-JP" altLang="en-US"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家族のコミュニケーション）</a:t>
            </a:r>
            <a:endParaRPr kumimoji="1" lang="en-US" altLang="ja-JP" sz="36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37789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285F216-0099-480E-82CB-2B88EE87757E}"/>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8" name="Rectangle 2">
            <a:extLst>
              <a:ext uri="{FF2B5EF4-FFF2-40B4-BE49-F238E27FC236}">
                <a16:creationId xmlns:a16="http://schemas.microsoft.com/office/drawing/2014/main" id="{6EE43A39-E12E-461C-93CA-A88F0802EC7E}"/>
              </a:ext>
            </a:extLst>
          </p:cNvPr>
          <p:cNvSpPr>
            <a:spLocks noGrp="1" noChangeArrowheads="1"/>
          </p:cNvSpPr>
          <p:nvPr/>
        </p:nvSpPr>
        <p:spPr bwMode="hidden">
          <a:xfrm>
            <a:off x="0" y="2025650"/>
            <a:ext cx="9577388" cy="280828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1" lang="ja-JP" altLang="en-US" sz="4800" b="0" i="0" u="none" strike="noStrike" kern="1200" cap="none" spc="0" normalizeH="0" baseline="0" noProof="0" dirty="0">
                <a:ln>
                  <a:noFill/>
                </a:ln>
                <a:solidFill>
                  <a:srgbClr val="000000"/>
                </a:solidFill>
                <a:effectLst/>
                <a:uLnTx/>
                <a:uFillTx/>
                <a:latin typeface="HG丸ｺﾞｼｯｸM-PRO"/>
                <a:ea typeface="HG丸ｺﾞｼｯｸM-PRO"/>
                <a:cs typeface="+mn-cs"/>
              </a:rPr>
              <a:t>１．子宮収縮薬について（概況）</a:t>
            </a:r>
            <a:endParaRPr kumimoji="1" lang="en-US" altLang="ja-JP" sz="4800" b="0" i="0" u="none" strike="noStrike" kern="1200" cap="none" spc="0" normalizeH="0" baseline="0" noProof="0" dirty="0">
              <a:ln>
                <a:noFill/>
              </a:ln>
              <a:solidFill>
                <a:srgbClr val="000000"/>
              </a:solidFill>
              <a:effectLst/>
              <a:uLnTx/>
              <a:uFillTx/>
              <a:latin typeface="Arial"/>
              <a:ea typeface="HG丸ｺﾞｼｯｸM-PRO" panose="020F0600000000000000" pitchFamily="50" charset="-128"/>
              <a:cs typeface="+mn-cs"/>
            </a:endParaRPr>
          </a:p>
        </p:txBody>
      </p:sp>
      <p:sp>
        <p:nvSpPr>
          <p:cNvPr id="4" name="Rectangle 2">
            <a:extLst>
              <a:ext uri="{FF2B5EF4-FFF2-40B4-BE49-F238E27FC236}">
                <a16:creationId xmlns:a16="http://schemas.microsoft.com/office/drawing/2014/main" id="{282CE7E5-8B9F-4E98-B7D3-269D9A84C073}"/>
              </a:ext>
            </a:extLst>
          </p:cNvPr>
          <p:cNvSpPr txBox="1">
            <a:spLocks noChangeArrowheads="1"/>
          </p:cNvSpPr>
          <p:nvPr/>
        </p:nvSpPr>
        <p:spPr bwMode="auto">
          <a:xfrm>
            <a:off x="2575943" y="5066903"/>
            <a:ext cx="7001446"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20</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40</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Ⅲ</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．子宮収縮薬について（概況）」より</a:t>
            </a:r>
          </a:p>
        </p:txBody>
      </p:sp>
    </p:spTree>
    <p:extLst>
      <p:ext uri="{BB962C8B-B14F-4D97-AF65-F5344CB8AC3E}">
        <p14:creationId xmlns:p14="http://schemas.microsoft.com/office/powerpoint/2010/main" val="1599946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355CF454-A3C1-43D4-B136-BA2AC2573FF4}"/>
              </a:ext>
            </a:extLst>
          </p:cNvPr>
          <p:cNvSpPr>
            <a:spLocks noChangeAspect="1" noChangeArrowheads="1"/>
          </p:cNvSpPr>
          <p:nvPr/>
        </p:nvSpPr>
        <p:spPr bwMode="auto">
          <a:xfrm>
            <a:off x="360000" y="1125537"/>
            <a:ext cx="9180000" cy="5418178"/>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eaLnBrk="1" hangingPunct="1">
              <a:lnSpc>
                <a:spcPct val="120000"/>
              </a:lnSpc>
              <a:buFont typeface="HG丸ｺﾞｼｯｸM-PRO" panose="020F0600000000000000" pitchFamily="50" charset="-128"/>
              <a:buChar char="○"/>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子宮収縮薬を使用した分娩は、分娩誘発・促進の方法の一つであり、妊娠継続が妊産婦の危険を招くおそれがある場合や児の状態を悪化させる可能性がある場合に、早期に妊娠を終結させることができ、確実な効果を期待できる方法であるとされている。</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lang="ja-JP" altLang="en-US" sz="2200" dirty="0">
                <a:latin typeface="HG丸ｺﾞｼｯｸM-PRO" panose="020F0600000000000000" pitchFamily="50" charset="-128"/>
                <a:ea typeface="HG丸ｺﾞｼｯｸM-PRO" panose="020F0600000000000000" pitchFamily="50" charset="-128"/>
              </a:rPr>
              <a:t>一方で、子宮収縮薬の使用にはリスクもあり、医療従事者はその特徴を十分に理解して使用する必要がある。</a:t>
            </a:r>
            <a:endParaRPr lang="en-US" altLang="ja-JP" sz="2200" dirty="0">
              <a:latin typeface="HG丸ｺﾞｼｯｸM-PRO" panose="020F0600000000000000" pitchFamily="50" charset="-128"/>
              <a:ea typeface="HG丸ｺﾞｼｯｸM-PRO" panose="020F0600000000000000" pitchFamily="50" charset="-128"/>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子宮収縮薬については、これまで、第</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回、第</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回の再発防止報告書のテーマに沿った分析で取り上げてきた。今回、第</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回</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で取り上げてから</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9</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が経過していること、分析対象事例が増加し、動向の確認やより詳細な分析が可能となったことから、改めて子宮収縮薬使用について分析を行うことは、産科医療の質の向上を図るために重要であると考えテーマとして取り上げ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タイトル 1">
            <a:extLst>
              <a:ext uri="{FF2B5EF4-FFF2-40B4-BE49-F238E27FC236}">
                <a16:creationId xmlns:a16="http://schemas.microsoft.com/office/drawing/2014/main" id="{5169E7F3-184D-40DD-9C7A-FDEBA85F4DC8}"/>
              </a:ext>
            </a:extLst>
          </p:cNvPr>
          <p:cNvSpPr>
            <a:spLocks noGrp="1"/>
          </p:cNvSpPr>
          <p:nvPr>
            <p:ph type="title"/>
          </p:nvPr>
        </p:nvSpPr>
        <p:spPr>
          <a:xfrm>
            <a:off x="3932146" y="333450"/>
            <a:ext cx="2040116" cy="650725"/>
          </a:xfrm>
        </p:spPr>
        <p:txBody>
          <a:bodyPr/>
          <a:lstStyle/>
          <a:p>
            <a:r>
              <a:rPr kumimoji="1" lang="ja-JP" altLang="en-US" dirty="0">
                <a:solidFill>
                  <a:schemeClr val="tx1"/>
                </a:solidFill>
              </a:rPr>
              <a:t>はじめに</a:t>
            </a:r>
          </a:p>
        </p:txBody>
      </p:sp>
      <p:sp>
        <p:nvSpPr>
          <p:cNvPr id="4" name="スライド番号プレースホルダー 3">
            <a:extLst>
              <a:ext uri="{FF2B5EF4-FFF2-40B4-BE49-F238E27FC236}">
                <a16:creationId xmlns:a16="http://schemas.microsoft.com/office/drawing/2014/main" id="{AA56EA9D-4A2A-4840-9298-E3BDCD4290E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527917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numCol="2" spcCol="1620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180975" marR="0" lvl="0" indent="-180975" algn="l" defTabSz="914400" rtl="0" eaLnBrk="0" fontAlgn="base" latinLnBrk="0" hangingPunct="0">
              <a:lnSpc>
                <a:spcPct val="100000"/>
              </a:lnSpc>
              <a:spcBef>
                <a:spcPct val="0"/>
              </a:spcBef>
              <a:spcAft>
                <a:spcPts val="12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2021</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月末までに原因分析報告書を児・保護者および分娩機関に送付した事例</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3,063</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件のうち、</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月以降に出生した単胎かつ分娩週数が</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37</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週以降の事例</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481</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件を分析対象とした</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14400" rtl="0" eaLnBrk="0" fontAlgn="base" latinLnBrk="0" hangingPunct="0">
              <a:lnSpc>
                <a:spcPct val="100000"/>
              </a:lnSpc>
              <a:spcBef>
                <a:spcPct val="0"/>
              </a:spcBef>
              <a:spcAft>
                <a:spcPts val="120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○分析対象</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481</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件のうち、子宮収縮薬使用ありは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150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31.2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％）、子宮収縮薬使用なしは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331</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68.8</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％）であった。</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a:extLst>
              <a:ext uri="{FF2B5EF4-FFF2-40B4-BE49-F238E27FC236}">
                <a16:creationId xmlns:a16="http://schemas.microsoft.com/office/drawing/2014/main" id="{D73EB076-3CC9-4476-8980-FF33010BB24E}"/>
              </a:ext>
            </a:extLst>
          </p:cNvPr>
          <p:cNvSpPr txBox="1"/>
          <p:nvPr/>
        </p:nvSpPr>
        <p:spPr>
          <a:xfrm>
            <a:off x="4088110" y="1298524"/>
            <a:ext cx="405951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図</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Ⅲ―1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分析対象の概況図</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10" name="図 9" descr="ダイアグラム&#10;&#10;自動的に生成された説明">
            <a:extLst>
              <a:ext uri="{FF2B5EF4-FFF2-40B4-BE49-F238E27FC236}">
                <a16:creationId xmlns:a16="http://schemas.microsoft.com/office/drawing/2014/main" id="{54043398-CE80-4BFC-9713-420BC370CF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70" t="32709" r="10907" b="16454"/>
          <a:stretch/>
        </p:blipFill>
        <p:spPr>
          <a:xfrm>
            <a:off x="4304134" y="1720939"/>
            <a:ext cx="4850535" cy="4475050"/>
          </a:xfrm>
          <a:prstGeom prst="rect">
            <a:avLst/>
          </a:prstGeom>
          <a:ln>
            <a:solidFill>
              <a:schemeClr val="tx1"/>
            </a:solidFill>
          </a:ln>
        </p:spPr>
      </p:pic>
      <p:sp>
        <p:nvSpPr>
          <p:cNvPr id="12" name="タイトル 11">
            <a:extLst>
              <a:ext uri="{FF2B5EF4-FFF2-40B4-BE49-F238E27FC236}">
                <a16:creationId xmlns:a16="http://schemas.microsoft.com/office/drawing/2014/main" id="{22A43C1E-43E2-4503-B5D9-70B632921CCA}"/>
              </a:ext>
            </a:extLst>
          </p:cNvPr>
          <p:cNvSpPr>
            <a:spLocks noGrp="1"/>
          </p:cNvSpPr>
          <p:nvPr>
            <p:ph type="title"/>
          </p:nvPr>
        </p:nvSpPr>
        <p:spPr>
          <a:xfrm>
            <a:off x="3931359" y="342975"/>
            <a:ext cx="2040116" cy="650725"/>
          </a:xfrm>
        </p:spPr>
        <p:txBody>
          <a:bodyPr/>
          <a:lstStyle/>
          <a:p>
            <a:r>
              <a:rPr lang="ja-JP" altLang="en-US" dirty="0">
                <a:solidFill>
                  <a:schemeClr val="tx1"/>
                </a:solidFill>
              </a:rPr>
              <a:t>分析対象</a:t>
            </a:r>
            <a:endParaRPr kumimoji="1" lang="ja-JP" altLang="en-US" dirty="0">
              <a:solidFill>
                <a:schemeClr val="tx1"/>
              </a:solidFill>
            </a:endParaRPr>
          </a:p>
        </p:txBody>
      </p:sp>
    </p:spTree>
    <p:extLst>
      <p:ext uri="{BB962C8B-B14F-4D97-AF65-F5344CB8AC3E}">
        <p14:creationId xmlns:p14="http://schemas.microsoft.com/office/powerpoint/2010/main" val="883125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123"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200" b="1" i="0" u="sng" strike="noStrike" kern="1200" cap="none" spc="0" normalizeH="0" baseline="0" noProof="0" dirty="0">
                <a:ln>
                  <a:noFill/>
                </a:ln>
                <a:solidFill>
                  <a:srgbClr val="000000"/>
                </a:solidFill>
                <a:effectLst/>
                <a:uLnTx/>
                <a:uFillTx/>
                <a:latin typeface="HG丸ｺﾞｼｯｸM-PRO"/>
                <a:ea typeface="HG丸ｺﾞｼｯｸM-PRO"/>
                <a:cs typeface="+mn-cs"/>
              </a:rPr>
              <a:t>1</a:t>
            </a: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）妊産婦の基本情報</a:t>
            </a:r>
            <a:endParaRPr kumimoji="1" lang="en-US" altLang="ja-JP" sz="2200" b="1" i="0" u="sng"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子宮収縮薬使用なし事例では、既往分娩回数が</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回は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186</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56.2</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回は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99</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29.9</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％）であった。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子宮収縮薬使用あり事例では、既往分娩回数が</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回は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113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75.3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回は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22</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14.7</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％）であった。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l" defTabSz="957263" rtl="0" eaLnBrk="1"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Rectangle 2">
            <a:extLst>
              <a:ext uri="{FF2B5EF4-FFF2-40B4-BE49-F238E27FC236}">
                <a16:creationId xmlns:a16="http://schemas.microsoft.com/office/drawing/2014/main" id="{247042E3-D763-49B0-9FD3-23D3B655D4EE}"/>
              </a:ext>
            </a:extLst>
          </p:cNvPr>
          <p:cNvSpPr txBox="1">
            <a:spLocks noChangeArrowheads="1"/>
          </p:cNvSpPr>
          <p:nvPr/>
        </p:nvSpPr>
        <p:spPr bwMode="auto">
          <a:xfrm>
            <a:off x="1567830" y="307608"/>
            <a:ext cx="7700691"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a:t>
            </a:r>
            <a:r>
              <a:rPr kumimoji="1" lang="ja-JP" altLang="en-US" sz="1800" b="0" i="0" u="none" strike="noStrike" kern="1200" cap="none" spc="0" normalizeH="0" baseline="0" noProof="0" dirty="0">
                <a:ln>
                  <a:noFill/>
                </a:ln>
                <a:solidFill>
                  <a:schemeClr val="tx1"/>
                </a:solidFill>
                <a:effectLst/>
                <a:uLnTx/>
                <a:uFillTx/>
                <a:latin typeface="HG丸ｺﾞｼｯｸM-PRO"/>
                <a:ea typeface="HG丸ｺﾞｼｯｸM-PRO"/>
                <a:cs typeface="+mj-cs"/>
              </a:rPr>
              <a:t>事例の</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概況および分析結果</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）分析対象事例にみられた背景について①</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8" name="図 7">
            <a:extLst>
              <a:ext uri="{FF2B5EF4-FFF2-40B4-BE49-F238E27FC236}">
                <a16:creationId xmlns:a16="http://schemas.microsoft.com/office/drawing/2014/main" id="{41DFC03E-0689-4321-8691-290DCECCC20B}"/>
              </a:ext>
            </a:extLst>
          </p:cNvPr>
          <p:cNvPicPr>
            <a:picLocks noChangeAspect="1"/>
          </p:cNvPicPr>
          <p:nvPr/>
        </p:nvPicPr>
        <p:blipFill rotWithShape="1">
          <a:blip r:embed="rId3"/>
          <a:srcRect b="8331"/>
          <a:stretch/>
        </p:blipFill>
        <p:spPr>
          <a:xfrm>
            <a:off x="631726" y="3933851"/>
            <a:ext cx="8636795" cy="1981174"/>
          </a:xfrm>
          <a:prstGeom prst="rect">
            <a:avLst/>
          </a:prstGeom>
        </p:spPr>
      </p:pic>
      <p:sp>
        <p:nvSpPr>
          <p:cNvPr id="10" name="テキスト ボックス 9">
            <a:extLst>
              <a:ext uri="{FF2B5EF4-FFF2-40B4-BE49-F238E27FC236}">
                <a16:creationId xmlns:a16="http://schemas.microsoft.com/office/drawing/2014/main" id="{99C328A7-0E68-43D4-82CA-1A510C738D39}"/>
              </a:ext>
            </a:extLst>
          </p:cNvPr>
          <p:cNvSpPr txBox="1"/>
          <p:nvPr/>
        </p:nvSpPr>
        <p:spPr>
          <a:xfrm>
            <a:off x="473870" y="3564518"/>
            <a:ext cx="895250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Ⅲ―3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分析対象事例にみられた背景（妊産婦の基本情報）</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（抜粋）</a:t>
            </a:r>
          </a:p>
        </p:txBody>
      </p:sp>
      <p:sp>
        <p:nvSpPr>
          <p:cNvPr id="317" name="Rectangle 57">
            <a:extLst>
              <a:ext uri="{FF2B5EF4-FFF2-40B4-BE49-F238E27FC236}">
                <a16:creationId xmlns:a16="http://schemas.microsoft.com/office/drawing/2014/main" id="{192C1D65-3EE2-4121-9413-C22AD6BD5D32}"/>
              </a:ext>
            </a:extLst>
          </p:cNvPr>
          <p:cNvSpPr>
            <a:spLocks noChangeArrowheads="1"/>
          </p:cNvSpPr>
          <p:nvPr/>
        </p:nvSpPr>
        <p:spPr bwMode="auto">
          <a:xfrm>
            <a:off x="5952146" y="5888133"/>
            <a:ext cx="345638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24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Tree>
    <p:extLst>
      <p:ext uri="{BB962C8B-B14F-4D97-AF65-F5344CB8AC3E}">
        <p14:creationId xmlns:p14="http://schemas.microsoft.com/office/powerpoint/2010/main" val="1177153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3" name="AutoShape 3">
            <a:extLst>
              <a:ext uri="{FF2B5EF4-FFF2-40B4-BE49-F238E27FC236}">
                <a16:creationId xmlns:a16="http://schemas.microsoft.com/office/drawing/2014/main" id="{6B798B1D-8245-4286-9E3D-BB1919D1DD89}"/>
              </a:ext>
            </a:extLst>
          </p:cNvPr>
          <p:cNvSpPr>
            <a:spLocks noChangeArrowheads="1"/>
          </p:cNvSpPr>
          <p:nvPr/>
        </p:nvSpPr>
        <p:spPr bwMode="auto">
          <a:xfrm>
            <a:off x="360000" y="1126800"/>
            <a:ext cx="9180000" cy="432048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200" b="1" i="0" u="sng" strike="noStrike" kern="1200" cap="none" spc="0" normalizeH="0" baseline="0" noProof="0" dirty="0">
                <a:ln>
                  <a:noFill/>
                </a:ln>
                <a:solidFill>
                  <a:srgbClr val="000000"/>
                </a:solidFill>
                <a:effectLst/>
                <a:uLnTx/>
                <a:uFillTx/>
                <a:latin typeface="HG丸ｺﾞｼｯｸM-PRO"/>
                <a:ea typeface="HG丸ｺﾞｼｯｸM-PRO"/>
                <a:cs typeface="+mn-cs"/>
              </a:rPr>
              <a:t>2</a:t>
            </a: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）妊娠および分娩経過</a:t>
            </a:r>
            <a:endParaRPr kumimoji="1" lang="en-US" altLang="ja-JP" sz="2200" b="1" i="0" u="sng"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子宮収縮薬使用なし事例では、子宮頻収縮ありは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％）、産科合併症ありにおける常位胎盤早期剥離は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70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21.1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％）、子宮破裂は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8</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2.4</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％）であった。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子宮収縮薬使用あり事例では、子宮頻収縮ありは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20.0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 、産科合併症ありにおける常位胎盤早期剥離は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7</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4.7</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％）、子宮破裂は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9</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6.0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％）であった。</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このうち、分娩誘発での子宮収縮薬あり事例で常位胎盤早期剥離は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6.0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％）、子宮破裂は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4.8</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％）、分娩促進での子宮収縮薬使用あり事例で常位胎盤早期剥離は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％）、子宮破裂は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7.6</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％）であった。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7" name="Rectangle 2">
            <a:extLst>
              <a:ext uri="{FF2B5EF4-FFF2-40B4-BE49-F238E27FC236}">
                <a16:creationId xmlns:a16="http://schemas.microsoft.com/office/drawing/2014/main" id="{A128EC02-EBD4-48EC-BC7E-9B4B620FAD64}"/>
              </a:ext>
            </a:extLst>
          </p:cNvPr>
          <p:cNvSpPr txBox="1">
            <a:spLocks noChangeArrowheads="1"/>
          </p:cNvSpPr>
          <p:nvPr/>
        </p:nvSpPr>
        <p:spPr bwMode="auto">
          <a:xfrm>
            <a:off x="1567829" y="307608"/>
            <a:ext cx="8136903"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a:t>
            </a:r>
            <a:r>
              <a:rPr kumimoji="1" lang="ja-JP" altLang="en-US" sz="1800" b="0" i="0" u="none" strike="noStrike" kern="1200" cap="none" spc="0" normalizeH="0" baseline="0" noProof="0" dirty="0">
                <a:ln>
                  <a:noFill/>
                </a:ln>
                <a:solidFill>
                  <a:schemeClr val="tx1"/>
                </a:solidFill>
                <a:effectLst/>
                <a:uLnTx/>
                <a:uFillTx/>
                <a:latin typeface="HG丸ｺﾞｼｯｸM-PRO"/>
                <a:ea typeface="HG丸ｺﾞｼｯｸM-PRO"/>
                <a:cs typeface="+mj-cs"/>
              </a:rPr>
              <a:t>事例の概況</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および分析結果</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）分析対象事例にみられた背景について②</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3942957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4979627"/>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Ⅲ―4</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分析対象事例にみられた背景（妊娠および分娩経過）</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（抜粋）</a:t>
            </a:r>
          </a:p>
        </p:txBody>
      </p:sp>
      <p:pic>
        <p:nvPicPr>
          <p:cNvPr id="3" name="図 2">
            <a:extLst>
              <a:ext uri="{FF2B5EF4-FFF2-40B4-BE49-F238E27FC236}">
                <a16:creationId xmlns:a16="http://schemas.microsoft.com/office/drawing/2014/main" id="{816AE4A8-5D4D-4BFC-900C-B9421715C63F}"/>
              </a:ext>
            </a:extLst>
          </p:cNvPr>
          <p:cNvPicPr>
            <a:picLocks noChangeAspect="1"/>
          </p:cNvPicPr>
          <p:nvPr/>
        </p:nvPicPr>
        <p:blipFill rotWithShape="1">
          <a:blip r:embed="rId3"/>
          <a:srcRect b="29159"/>
          <a:stretch/>
        </p:blipFill>
        <p:spPr>
          <a:xfrm>
            <a:off x="775742" y="1945760"/>
            <a:ext cx="8438386" cy="3420000"/>
          </a:xfrm>
          <a:prstGeom prst="rect">
            <a:avLst/>
          </a:prstGeom>
        </p:spPr>
      </p:pic>
      <p:sp>
        <p:nvSpPr>
          <p:cNvPr id="8" name="Rectangle 2">
            <a:extLst>
              <a:ext uri="{FF2B5EF4-FFF2-40B4-BE49-F238E27FC236}">
                <a16:creationId xmlns:a16="http://schemas.microsoft.com/office/drawing/2014/main" id="{9120C7A1-12AF-49FF-9E50-EED866108985}"/>
              </a:ext>
            </a:extLst>
          </p:cNvPr>
          <p:cNvSpPr txBox="1">
            <a:spLocks noChangeArrowheads="1"/>
          </p:cNvSpPr>
          <p:nvPr/>
        </p:nvSpPr>
        <p:spPr bwMode="auto">
          <a:xfrm>
            <a:off x="1567829" y="307608"/>
            <a:ext cx="8136903"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a:t>
            </a:r>
            <a:r>
              <a:rPr kumimoji="1" lang="ja-JP" altLang="en-US" sz="1800" b="0" i="0" u="none" strike="noStrike" kern="1200" cap="none" spc="0" normalizeH="0" baseline="0" noProof="0" dirty="0">
                <a:ln>
                  <a:noFill/>
                </a:ln>
                <a:solidFill>
                  <a:schemeClr val="tx1"/>
                </a:solidFill>
                <a:effectLst/>
                <a:uLnTx/>
                <a:uFillTx/>
                <a:latin typeface="HG丸ｺﾞｼｯｸM-PRO"/>
                <a:ea typeface="HG丸ｺﾞｼｯｸM-PRO"/>
                <a:cs typeface="+mj-cs"/>
              </a:rPr>
              <a:t>象事例の</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概況および分析結果</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）分析対象事例にみられた背景について③</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7" name="Rectangle 57">
            <a:extLst>
              <a:ext uri="{FF2B5EF4-FFF2-40B4-BE49-F238E27FC236}">
                <a16:creationId xmlns:a16="http://schemas.microsoft.com/office/drawing/2014/main" id="{67D65DD7-9A45-42D1-B519-BD7891393757}"/>
              </a:ext>
            </a:extLst>
          </p:cNvPr>
          <p:cNvSpPr>
            <a:spLocks noChangeArrowheads="1"/>
          </p:cNvSpPr>
          <p:nvPr/>
        </p:nvSpPr>
        <p:spPr bwMode="auto">
          <a:xfrm>
            <a:off x="5888309" y="5402139"/>
            <a:ext cx="345638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27</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Tree>
    <p:extLst>
      <p:ext uri="{BB962C8B-B14F-4D97-AF65-F5344CB8AC3E}">
        <p14:creationId xmlns:p14="http://schemas.microsoft.com/office/powerpoint/2010/main" val="2978074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4116675"/>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200" b="1" i="0" u="sng"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）新生児所見</a:t>
            </a:r>
            <a:endParaRPr kumimoji="1" lang="en-US" altLang="ja-JP" sz="2200" b="1" i="0" u="sng"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子宮収縮薬使用なし事例では、臍帯動脈</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血ガス分析値</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pH7.1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未満は</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133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40.2</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％）、生後</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分のアプガースコア</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0</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点は</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233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70.4</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％）であった。新生児期の診断名ありのうち、低酸素性虚血性脳症は</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211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63.7</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％）、頭蓋内出血は</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65</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19.6</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％）であった。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子宮収縮薬使用あり事例では、臍帯動脈血ガス分析値</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pH7.1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未満は</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56</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37.3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％）、生後</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分のアプガースコア</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0</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点は</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99</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66.0</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％）であった。新生児期の診断名ありのうち、低酸素性虚血性脳症は</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111</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74.0</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％）、頭蓋内出血は</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39</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26.0</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％）であった</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1" name="Rectangle 2">
            <a:extLst>
              <a:ext uri="{FF2B5EF4-FFF2-40B4-BE49-F238E27FC236}">
                <a16:creationId xmlns:a16="http://schemas.microsoft.com/office/drawing/2014/main" id="{6360AB95-0958-4C7E-A187-BF6004BBC533}"/>
              </a:ext>
            </a:extLst>
          </p:cNvPr>
          <p:cNvSpPr txBox="1">
            <a:spLocks noChangeArrowheads="1"/>
          </p:cNvSpPr>
          <p:nvPr/>
        </p:nvSpPr>
        <p:spPr bwMode="auto">
          <a:xfrm>
            <a:off x="1567829" y="307608"/>
            <a:ext cx="8136903"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a:t>
            </a:r>
            <a:r>
              <a:rPr kumimoji="1" lang="ja-JP" altLang="en-US" sz="1800" b="0" i="0" u="none" strike="noStrike" kern="1200" cap="none" spc="0" normalizeH="0" baseline="0" noProof="0" dirty="0">
                <a:ln>
                  <a:noFill/>
                </a:ln>
                <a:solidFill>
                  <a:schemeClr val="tx1"/>
                </a:solidFill>
                <a:effectLst/>
                <a:uLnTx/>
                <a:uFillTx/>
                <a:latin typeface="HG丸ｺﾞｼｯｸM-PRO"/>
                <a:ea typeface="HG丸ｺﾞｼｯｸM-PRO"/>
                <a:cs typeface="+mj-cs"/>
              </a:rPr>
              <a:t>事例の概況</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および分析結果</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）分析対象事例にみられた背景について④</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2748604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5538"/>
            <a:ext cx="9180000" cy="4968552"/>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Ⅲ―5</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分析対象事例にみられた背景（新生児所見）</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（抜粋）</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1" name="Rectangle 2">
            <a:extLst>
              <a:ext uri="{FF2B5EF4-FFF2-40B4-BE49-F238E27FC236}">
                <a16:creationId xmlns:a16="http://schemas.microsoft.com/office/drawing/2014/main" id="{0BE228B0-F3D0-4E39-915C-006C7EE541B8}"/>
              </a:ext>
            </a:extLst>
          </p:cNvPr>
          <p:cNvSpPr txBox="1">
            <a:spLocks noChangeArrowheads="1"/>
          </p:cNvSpPr>
          <p:nvPr/>
        </p:nvSpPr>
        <p:spPr bwMode="auto">
          <a:xfrm>
            <a:off x="1567829" y="307608"/>
            <a:ext cx="8136903"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a:t>
            </a:r>
            <a:r>
              <a:rPr kumimoji="1" lang="ja-JP" altLang="en-US" sz="1800" b="0" i="0" u="none" strike="noStrike" kern="1200" cap="none" spc="0" normalizeH="0" baseline="0" noProof="0" dirty="0">
                <a:ln>
                  <a:noFill/>
                </a:ln>
                <a:solidFill>
                  <a:schemeClr val="tx1"/>
                </a:solidFill>
                <a:effectLst/>
                <a:uLnTx/>
                <a:uFillTx/>
                <a:latin typeface="HG丸ｺﾞｼｯｸM-PRO"/>
                <a:ea typeface="HG丸ｺﾞｼｯｸM-PRO"/>
                <a:cs typeface="+mj-cs"/>
              </a:rPr>
              <a:t>事例の概</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況および分析結果</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）分析対象事例にみられた背景について⑤</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pic>
        <p:nvPicPr>
          <p:cNvPr id="3" name="図 2">
            <a:extLst>
              <a:ext uri="{FF2B5EF4-FFF2-40B4-BE49-F238E27FC236}">
                <a16:creationId xmlns:a16="http://schemas.microsoft.com/office/drawing/2014/main" id="{31EF332A-3798-4CD6-A705-56BCB0A02106}"/>
              </a:ext>
            </a:extLst>
          </p:cNvPr>
          <p:cNvPicPr>
            <a:picLocks noChangeAspect="1"/>
          </p:cNvPicPr>
          <p:nvPr/>
        </p:nvPicPr>
        <p:blipFill rotWithShape="1">
          <a:blip r:embed="rId3"/>
          <a:srcRect b="10544"/>
          <a:stretch/>
        </p:blipFill>
        <p:spPr>
          <a:xfrm>
            <a:off x="795600" y="1832685"/>
            <a:ext cx="8424000" cy="3598239"/>
          </a:xfrm>
          <a:prstGeom prst="rect">
            <a:avLst/>
          </a:prstGeom>
        </p:spPr>
      </p:pic>
      <p:sp>
        <p:nvSpPr>
          <p:cNvPr id="7" name="Rectangle 57">
            <a:extLst>
              <a:ext uri="{FF2B5EF4-FFF2-40B4-BE49-F238E27FC236}">
                <a16:creationId xmlns:a16="http://schemas.microsoft.com/office/drawing/2014/main" id="{EBBC5D4D-9C77-4189-A34B-0B8752BD41A6}"/>
              </a:ext>
            </a:extLst>
          </p:cNvPr>
          <p:cNvSpPr>
            <a:spLocks noChangeArrowheads="1"/>
          </p:cNvSpPr>
          <p:nvPr/>
        </p:nvSpPr>
        <p:spPr bwMode="auto">
          <a:xfrm>
            <a:off x="5903921" y="5430924"/>
            <a:ext cx="345638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29</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Tree>
    <p:extLst>
      <p:ext uri="{BB962C8B-B14F-4D97-AF65-F5344CB8AC3E}">
        <p14:creationId xmlns:p14="http://schemas.microsoft.com/office/powerpoint/2010/main" val="670260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5538"/>
            <a:ext cx="9180000" cy="3096344"/>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200" b="1" i="0" u="sng" strike="noStrike" kern="1200" cap="none" spc="0" normalizeH="0" baseline="0" noProof="0" dirty="0">
                <a:ln>
                  <a:noFill/>
                </a:ln>
                <a:solidFill>
                  <a:srgbClr val="000000"/>
                </a:solidFill>
                <a:effectLst/>
                <a:uLnTx/>
                <a:uFillTx/>
                <a:latin typeface="HG丸ｺﾞｼｯｸM-PRO"/>
                <a:ea typeface="HG丸ｺﾞｼｯｸM-PRO"/>
                <a:cs typeface="+mn-cs"/>
              </a:rPr>
              <a:t>4</a:t>
            </a: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）脳性麻痺発症の主たる原因</a:t>
            </a:r>
            <a:endParaRPr kumimoji="1" lang="en-US" altLang="ja-JP" sz="2200" b="1" i="0" u="sng"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子宮収縮薬使用なし事例では、原因分析報告書において主たる原因として単一の病態が記載されているもののうち、常位胎盤早期剥離は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60</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18.1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％）、子宮破裂は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1.5</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％）であった。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子宮収縮薬使用あり事例では、原因分析報告書において主たる原因として単一の病態が記載されているもののうち、常位胎盤早期剥離は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％）、子宮破裂は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8</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5.3</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％）であった。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7" name="Rectangle 2">
            <a:extLst>
              <a:ext uri="{FF2B5EF4-FFF2-40B4-BE49-F238E27FC236}">
                <a16:creationId xmlns:a16="http://schemas.microsoft.com/office/drawing/2014/main" id="{EDAD1B86-B41A-4CF2-8132-54DA105CBA08}"/>
              </a:ext>
            </a:extLst>
          </p:cNvPr>
          <p:cNvSpPr txBox="1">
            <a:spLocks noChangeArrowheads="1"/>
          </p:cNvSpPr>
          <p:nvPr/>
        </p:nvSpPr>
        <p:spPr bwMode="auto">
          <a:xfrm>
            <a:off x="1569600" y="307608"/>
            <a:ext cx="8599215"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a:t>
            </a:r>
            <a:r>
              <a:rPr kumimoji="1" lang="ja-JP" altLang="en-US" sz="1800" b="0" i="0" u="none" strike="noStrike" kern="1200" cap="none" spc="0" normalizeH="0" baseline="0" noProof="0" dirty="0">
                <a:ln>
                  <a:noFill/>
                </a:ln>
                <a:solidFill>
                  <a:schemeClr val="tx1"/>
                </a:solidFill>
                <a:effectLst/>
                <a:uLnTx/>
                <a:uFillTx/>
                <a:latin typeface="HG丸ｺﾞｼｯｸM-PRO"/>
                <a:ea typeface="HG丸ｺﾞｼｯｸM-PRO"/>
                <a:cs typeface="+mj-cs"/>
              </a:rPr>
              <a:t>対象事例の概況および分析結果</a:t>
            </a:r>
            <a:endParaRPr kumimoji="1" lang="en-US" altLang="ja-JP" sz="1800" b="0" i="0" u="none" strike="noStrike" kern="1200" cap="none" spc="0" normalizeH="0" baseline="0" noProof="0" dirty="0">
              <a:ln>
                <a:noFill/>
              </a:ln>
              <a:solidFill>
                <a:schemeClr val="tx1"/>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chemeClr val="tx1"/>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chemeClr val="tx1"/>
                </a:solidFill>
                <a:effectLst/>
                <a:uLnTx/>
                <a:uFillTx/>
                <a:latin typeface="HG丸ｺﾞｼｯｸM-PRO"/>
                <a:ea typeface="HG丸ｺﾞｼｯｸM-PRO"/>
                <a:cs typeface="+mj-cs"/>
              </a:rPr>
              <a:t>）分析対象事例にみられた背景について⑥</a:t>
            </a:r>
            <a:endParaRPr kumimoji="1" lang="ja-JP" altLang="en-US" sz="1800" b="0" i="0" u="none" strike="noStrike" kern="1200" cap="none" spc="0" normalizeH="0" baseline="0" noProof="0" dirty="0">
              <a:ln>
                <a:noFill/>
              </a:ln>
              <a:solidFill>
                <a:schemeClr val="tx1"/>
              </a:solidFill>
              <a:effectLst/>
              <a:uLnTx/>
              <a:uFillTx/>
              <a:latin typeface="HG丸ｺﾞｼｯｸM-PRO"/>
              <a:ea typeface="HG丸ｺﾞｼｯｸM-PRO"/>
              <a:cs typeface="+mj-cs"/>
            </a:endParaRPr>
          </a:p>
        </p:txBody>
      </p:sp>
    </p:spTree>
    <p:extLst>
      <p:ext uri="{BB962C8B-B14F-4D97-AF65-F5344CB8AC3E}">
        <p14:creationId xmlns:p14="http://schemas.microsoft.com/office/powerpoint/2010/main" val="387495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7891" name="Rectangle 2"/>
          <p:cNvSpPr>
            <a:spLocks noGrp="1" noChangeArrowheads="1"/>
          </p:cNvSpPr>
          <p:nvPr>
            <p:ph type="subTitle" idx="4294967295"/>
          </p:nvPr>
        </p:nvSpPr>
        <p:spPr>
          <a:xfrm>
            <a:off x="199678" y="2553494"/>
            <a:ext cx="9158288" cy="1752600"/>
          </a:xfrm>
        </p:spPr>
        <p:txBody>
          <a:bodyPr anchor="ctr"/>
          <a:lstStyle/>
          <a:p>
            <a:pPr marL="0" indent="0" algn="ctr" eaLnBrk="1" hangingPunct="1">
              <a:lnSpc>
                <a:spcPct val="90000"/>
              </a:lnSpc>
              <a:buFontTx/>
              <a:buNone/>
            </a:pPr>
            <a:r>
              <a:rPr lang="en-US" altLang="ja-JP" sz="5400" dirty="0">
                <a:latin typeface="+mj-ea"/>
                <a:ea typeface="+mj-ea"/>
              </a:rPr>
              <a:t>Ⅰ</a:t>
            </a:r>
            <a:r>
              <a:rPr lang="ja-JP" altLang="en-US" sz="5400" dirty="0">
                <a:latin typeface="+mj-ea"/>
                <a:ea typeface="+mj-ea"/>
              </a:rPr>
              <a:t>．産科医療補償制度</a:t>
            </a:r>
          </a:p>
        </p:txBody>
      </p:sp>
      <p:sp>
        <p:nvSpPr>
          <p:cNvPr id="4" name="Rectangle 2">
            <a:extLst>
              <a:ext uri="{FF2B5EF4-FFF2-40B4-BE49-F238E27FC236}">
                <a16:creationId xmlns:a16="http://schemas.microsoft.com/office/drawing/2014/main" id="{F274A159-9756-40A3-9771-06C8B1F8F275}"/>
              </a:ext>
            </a:extLst>
          </p:cNvPr>
          <p:cNvSpPr txBox="1">
            <a:spLocks noChangeArrowheads="1"/>
          </p:cNvSpPr>
          <p:nvPr/>
        </p:nvSpPr>
        <p:spPr bwMode="auto">
          <a:xfrm>
            <a:off x="3440038" y="5103217"/>
            <a:ext cx="622295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8</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ページ「第</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章　産科医療補償制度」より</a:t>
            </a:r>
          </a:p>
        </p:txBody>
      </p:sp>
    </p:spTree>
    <p:extLst>
      <p:ext uri="{BB962C8B-B14F-4D97-AF65-F5344CB8AC3E}">
        <p14:creationId xmlns:p14="http://schemas.microsoft.com/office/powerpoint/2010/main" val="3836183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29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2200" b="1" i="0" u="sng"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2200" b="1" i="0" u="sng"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2200" b="1" i="0" u="sng" strike="noStrike" kern="1200" cap="none" spc="0" normalizeH="0" baseline="0" noProof="0" dirty="0">
                <a:ln>
                  <a:noFill/>
                </a:ln>
                <a:effectLst/>
                <a:uLnTx/>
                <a:uFillTx/>
                <a:latin typeface="HG丸ｺﾞｼｯｸM-PRO"/>
                <a:ea typeface="HG丸ｺﾞｼｯｸM-PRO"/>
                <a:cs typeface="+mn-cs"/>
              </a:rPr>
              <a:t>）子宮収縮薬使用事例における医学的評価の指摘内容</a:t>
            </a:r>
            <a:endParaRPr kumimoji="1" lang="en-US" altLang="ja-JP" sz="2200" b="1" i="0" u="sng" strike="noStrike" kern="1200" cap="none" spc="0" normalizeH="0" baseline="0" noProof="0" dirty="0">
              <a:ln>
                <a:noFill/>
              </a:ln>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子宮収縮薬使用事例</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150</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件について、原因分析報告書の「臨床経過に関する医学的評価」において子宮収縮薬についての指摘ありは</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113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75.3</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％）であった。</a:t>
            </a:r>
            <a:endParaRPr kumimoji="1" lang="en-US" altLang="ja-JP" sz="2000" b="0" i="0" u="none" strike="noStrike" kern="1200" cap="none" spc="0" normalizeH="0" baseline="0" noProof="0" dirty="0">
              <a:ln>
                <a:noFill/>
              </a:ln>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a:ea typeface="HG丸ｺﾞｼｯｸM-PRO"/>
                <a:cs typeface="+mn-cs"/>
              </a:rPr>
              <a:t>子宮収縮薬についての指摘ありのうち、指摘内容が投与量・増量法は</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57</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effectLst/>
                <a:uLnTx/>
                <a:uFillTx/>
                <a:latin typeface="HG丸ｺﾞｼｯｸM-PRO"/>
                <a:ea typeface="HG丸ｺﾞｼｯｸM-PRO"/>
                <a:cs typeface="+mn-cs"/>
              </a:rPr>
              <a:t>38.0</a:t>
            </a:r>
            <a:r>
              <a:rPr kumimoji="1" lang="ja-JP" altLang="en-US" sz="2000" b="0" i="0" u="none" strike="noStrike" kern="1200" cap="none" spc="0" normalizeH="0" baseline="0" noProof="0" dirty="0">
                <a:ln>
                  <a:noFill/>
                </a:ln>
                <a:effectLst/>
                <a:uLnTx/>
                <a:uFillTx/>
                <a:latin typeface="HG丸ｺﾞｼｯｸM-PRO"/>
                <a:ea typeface="HG丸ｺﾞｼｯｸM-PRO"/>
                <a:cs typeface="+mn-cs"/>
              </a:rPr>
              <a:t>％）で、すべてオキシトシン</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についての指摘であった。具体的な内容として多かったのは、子宮収縮薬の開始時投与量が</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12mL/</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時間より多かった事例、増量間隔が短い事例、</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回の増量が</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12mL/</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時間より多い事例であった。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指摘内容が胎児心拍数異常出現時の使用方法は</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52</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34.7</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％）であり、具体的な内容として多かったのは、胎児心拍数陣痛図上、胎児機能不全と考えられる状況で子宮収縮薬の投与を継続または増量している事例であった。</a:t>
            </a: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6" name="Rectangle 2">
            <a:extLst>
              <a:ext uri="{FF2B5EF4-FFF2-40B4-BE49-F238E27FC236}">
                <a16:creationId xmlns:a16="http://schemas.microsoft.com/office/drawing/2014/main" id="{7FE4D5D0-2F61-4728-8673-F35CF4D2FCBC}"/>
              </a:ext>
            </a:extLst>
          </p:cNvPr>
          <p:cNvSpPr txBox="1">
            <a:spLocks noChangeArrowheads="1"/>
          </p:cNvSpPr>
          <p:nvPr/>
        </p:nvSpPr>
        <p:spPr bwMode="auto">
          <a:xfrm>
            <a:off x="1567829" y="307608"/>
            <a:ext cx="8136903"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a:t>
            </a:r>
            <a:r>
              <a:rPr kumimoji="1" lang="ja-JP" altLang="en-US" sz="1800" b="0" i="0" u="none" strike="noStrike" kern="1200" cap="none" spc="0" normalizeH="0" baseline="0" noProof="0" dirty="0">
                <a:ln>
                  <a:noFill/>
                </a:ln>
                <a:solidFill>
                  <a:schemeClr val="tx1"/>
                </a:solidFill>
                <a:effectLst/>
                <a:uLnTx/>
                <a:uFillTx/>
                <a:latin typeface="HG丸ｺﾞｼｯｸM-PRO"/>
                <a:ea typeface="HG丸ｺﾞｼｯｸM-PRO"/>
                <a:cs typeface="+mj-cs"/>
              </a:rPr>
              <a:t>事例の概</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況および分析結果</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）分析対象事例にみられた背景について⑦</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8" name="AutoShape 3">
            <a:extLst>
              <a:ext uri="{FF2B5EF4-FFF2-40B4-BE49-F238E27FC236}">
                <a16:creationId xmlns:a16="http://schemas.microsoft.com/office/drawing/2014/main" id="{BB97A921-A55B-4251-A550-0CF1EA22082B}"/>
              </a:ext>
            </a:extLst>
          </p:cNvPr>
          <p:cNvSpPr>
            <a:spLocks noChangeArrowheads="1"/>
          </p:cNvSpPr>
          <p:nvPr/>
        </p:nvSpPr>
        <p:spPr bwMode="auto">
          <a:xfrm>
            <a:off x="1063774" y="4491928"/>
            <a:ext cx="9361039" cy="2376264"/>
          </a:xfrm>
          <a:prstGeom prst="roundRect">
            <a:avLst>
              <a:gd name="adj" fmla="val 12806"/>
            </a:avLst>
          </a:prstGeom>
          <a:noFill/>
          <a:ln w="9525">
            <a:no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Tree>
    <p:extLst>
      <p:ext uri="{BB962C8B-B14F-4D97-AF65-F5344CB8AC3E}">
        <p14:creationId xmlns:p14="http://schemas.microsoft.com/office/powerpoint/2010/main" val="2548306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B871D7B-6B9B-4853-B25B-EC6115B4907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Rectangle 2">
            <a:extLst>
              <a:ext uri="{FF2B5EF4-FFF2-40B4-BE49-F238E27FC236}">
                <a16:creationId xmlns:a16="http://schemas.microsoft.com/office/drawing/2014/main" id="{53EB7299-BE9D-48D7-A29C-6ED1460DB0A0}"/>
              </a:ext>
            </a:extLst>
          </p:cNvPr>
          <p:cNvSpPr txBox="1">
            <a:spLocks noChangeArrowheads="1"/>
          </p:cNvSpPr>
          <p:nvPr/>
        </p:nvSpPr>
        <p:spPr bwMode="auto">
          <a:xfrm>
            <a:off x="1567829" y="307608"/>
            <a:ext cx="8136903" cy="68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spAutoFit/>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l" defTabSz="957263"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a:t>
            </a:r>
            <a:r>
              <a:rPr kumimoji="1" lang="ja-JP" altLang="en-US" sz="1800" b="0" i="0" u="none" strike="noStrike" kern="1200" cap="none" spc="0" normalizeH="0" baseline="0" noProof="0" dirty="0">
                <a:ln>
                  <a:noFill/>
                </a:ln>
                <a:solidFill>
                  <a:schemeClr val="tx1"/>
                </a:solidFill>
                <a:effectLst/>
                <a:uLnTx/>
                <a:uFillTx/>
                <a:latin typeface="HG丸ｺﾞｼｯｸM-PRO"/>
                <a:ea typeface="HG丸ｺﾞｼｯｸM-PRO"/>
                <a:cs typeface="+mj-cs"/>
              </a:rPr>
              <a:t>事例の概況</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rPr>
              <a:t>および分析結果</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a:p>
            <a:pPr marL="0" marR="0" lvl="0" indent="0" algn="l" defTabSz="957263"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1</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j-cs"/>
              </a:rPr>
              <a:t>）分析対象事例にみられた背景について⑧</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j-cs"/>
            </a:endParaRPr>
          </a:p>
        </p:txBody>
      </p:sp>
      <p:sp>
        <p:nvSpPr>
          <p:cNvPr id="4" name="AutoShape 3">
            <a:extLst>
              <a:ext uri="{FF2B5EF4-FFF2-40B4-BE49-F238E27FC236}">
                <a16:creationId xmlns:a16="http://schemas.microsoft.com/office/drawing/2014/main" id="{16593C59-5D4E-4F92-9C15-778F1F144E0C}"/>
              </a:ext>
            </a:extLst>
          </p:cNvPr>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Ⅲ―7</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子宮収縮薬使用事例における医学的評価の指摘内容</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9" name="図 8">
            <a:extLst>
              <a:ext uri="{FF2B5EF4-FFF2-40B4-BE49-F238E27FC236}">
                <a16:creationId xmlns:a16="http://schemas.microsoft.com/office/drawing/2014/main" id="{87E6E1C5-2305-4535-99AD-32EFD5B28F2A}"/>
              </a:ext>
            </a:extLst>
          </p:cNvPr>
          <p:cNvPicPr>
            <a:picLocks noChangeAspect="1"/>
          </p:cNvPicPr>
          <p:nvPr/>
        </p:nvPicPr>
        <p:blipFill>
          <a:blip r:embed="rId2"/>
          <a:stretch>
            <a:fillRect/>
          </a:stretch>
        </p:blipFill>
        <p:spPr>
          <a:xfrm>
            <a:off x="931013" y="1712565"/>
            <a:ext cx="6829505" cy="3436045"/>
          </a:xfrm>
          <a:prstGeom prst="rect">
            <a:avLst/>
          </a:prstGeom>
        </p:spPr>
      </p:pic>
      <p:sp>
        <p:nvSpPr>
          <p:cNvPr id="10" name="Rectangle 57">
            <a:extLst>
              <a:ext uri="{FF2B5EF4-FFF2-40B4-BE49-F238E27FC236}">
                <a16:creationId xmlns:a16="http://schemas.microsoft.com/office/drawing/2014/main" id="{F5B3880A-85AF-443F-837D-AB8D9E1FC1E1}"/>
              </a:ext>
            </a:extLst>
          </p:cNvPr>
          <p:cNvSpPr>
            <a:spLocks noChangeArrowheads="1"/>
          </p:cNvSpPr>
          <p:nvPr/>
        </p:nvSpPr>
        <p:spPr bwMode="auto">
          <a:xfrm>
            <a:off x="4395904" y="5133909"/>
            <a:ext cx="338931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31</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Tree>
    <p:extLst>
      <p:ext uri="{BB962C8B-B14F-4D97-AF65-F5344CB8AC3E}">
        <p14:creationId xmlns:p14="http://schemas.microsoft.com/office/powerpoint/2010/main" val="337411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4C076D1-20DB-4B4D-B027-D76FE6318D5D}"/>
              </a:ext>
            </a:extLst>
          </p:cNvPr>
          <p:cNvSpPr>
            <a:spLocks noGrp="1"/>
          </p:cNvSpPr>
          <p:nvPr>
            <p:ph type="title"/>
          </p:nvPr>
        </p:nvSpPr>
        <p:spPr>
          <a:xfrm>
            <a:off x="4393021" y="342975"/>
            <a:ext cx="1116787" cy="650725"/>
          </a:xfrm>
        </p:spPr>
        <p:txBody>
          <a:bodyPr/>
          <a:lstStyle/>
          <a:p>
            <a:r>
              <a:rPr kumimoji="1" lang="ja-JP" altLang="en-US" dirty="0"/>
              <a:t>考察</a:t>
            </a:r>
          </a:p>
        </p:txBody>
      </p:sp>
      <p:sp>
        <p:nvSpPr>
          <p:cNvPr id="6" name="コンテンツ プレースホルダー 5">
            <a:extLst>
              <a:ext uri="{FF2B5EF4-FFF2-40B4-BE49-F238E27FC236}">
                <a16:creationId xmlns:a16="http://schemas.microsoft.com/office/drawing/2014/main" id="{C37603EE-8137-44D0-BC28-BC74E8FB8E5A}"/>
              </a:ext>
            </a:extLst>
          </p:cNvPr>
          <p:cNvSpPr>
            <a:spLocks noGrp="1"/>
          </p:cNvSpPr>
          <p:nvPr>
            <p:ph idx="1"/>
          </p:nvPr>
        </p:nvSpPr>
        <p:spPr/>
        <p:txBody>
          <a:bodyPr/>
          <a:lstStyle/>
          <a:p>
            <a:endParaRPr kumimoji="1" lang="ja-JP" altLang="en-US"/>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6800"/>
            <a:ext cx="9180000" cy="5418000"/>
          </a:xfrm>
          <a:prstGeom prst="roundRect">
            <a:avLst>
              <a:gd name="adj" fmla="val 12806"/>
            </a:avLst>
          </a:prstGeom>
          <a:solidFill>
            <a:srgbClr val="FFFFCC"/>
          </a:solidFill>
          <a:ln w="9525">
            <a:solidFill>
              <a:schemeClr val="tx1"/>
            </a:solidFill>
            <a:round/>
            <a:headEnd/>
            <a:tailEnd/>
          </a:ln>
        </p:spPr>
        <p:txBody>
          <a:bodyPr lIns="36000" tIns="0" rIns="36000" bIns="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14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今回の分析は、</a:t>
            </a:r>
            <a:r>
              <a:rPr kumimoji="1" lang="ja-JP" altLang="en-US" sz="2000" b="0" i="0" u="none" strike="noStrike" kern="1200" cap="none"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脳性麻痺の事例における子宮収縮薬使用の有無のみで分類し集計したものであり、単純な比較のみで子宮収縮薬が脳性麻痺の発症に及ぼす影響</a:t>
            </a:r>
            <a:r>
              <a:rPr lang="ja-JP" altLang="en-US" sz="2000" dirty="0">
                <a:latin typeface="HG丸ｺﾞｼｯｸM-PRO" panose="020F0600000000000000" pitchFamily="50" charset="-128"/>
                <a:ea typeface="HG丸ｺﾞｼｯｸM-PRO" panose="020F0600000000000000" pitchFamily="50" charset="-128"/>
              </a:rPr>
              <a:t>を</a:t>
            </a:r>
            <a:r>
              <a:rPr kumimoji="1" lang="ja-JP" altLang="en-US" sz="2000" b="0" i="0" u="none" strike="noStrike" kern="1200" cap="none"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解釈することは難しいが、事例数が蓄積された本制度の補償対象事例における子宮収縮薬使用の状況をより詳細に明らかにできると考えた。</a:t>
            </a:r>
            <a:endParaRPr kumimoji="1" lang="en-US" altLang="ja-JP" sz="2000" b="0" i="0" u="none" strike="noStrike" kern="1200" cap="none"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14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子宮収縮薬使用あり事例のうち、子宮</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頻収縮ありは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件で、このうち、医学的評価で子宮頻収縮出現時の使用方法に指摘のあった事例は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件であり、子宮収縮薬使用ありかつ子宮頻収縮ありの事例に占める割合は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73.3</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％であった。このことから、子宮収縮薬使用中は、胎児心拍数陣痛図から子宮頻収縮や胎児機能不全の有無を常に確認することが必要である。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14000"/>
              </a:lnSpc>
              <a:spcBef>
                <a:spcPct val="2000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子宮収縮薬使用事例における医学的評価の指摘内容は、投与量・増量法が</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57</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38.0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％）と最も多かったことから、子宮収縮薬の投与量や増量法、および減量や中止の判断は、最新のガイドラインに沿って行うことが必要である。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127283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6E0868D-D032-4A19-98BC-245F7486C72D}"/>
              </a:ext>
            </a:extLst>
          </p:cNvPr>
          <p:cNvSpPr>
            <a:spLocks noGrp="1"/>
          </p:cNvSpPr>
          <p:nvPr>
            <p:ph type="title"/>
          </p:nvPr>
        </p:nvSpPr>
        <p:spPr>
          <a:xfrm>
            <a:off x="1853868" y="342975"/>
            <a:ext cx="6195100" cy="650725"/>
          </a:xfrm>
        </p:spPr>
        <p:txBody>
          <a:bodyPr/>
          <a:lstStyle/>
          <a:p>
            <a:r>
              <a:rPr kumimoji="1" lang="ja-JP" altLang="en-US" dirty="0"/>
              <a:t>産科医療関係者に対する提言</a:t>
            </a:r>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5" name="AutoShape 3">
            <a:extLst>
              <a:ext uri="{FF2B5EF4-FFF2-40B4-BE49-F238E27FC236}">
                <a16:creationId xmlns:a16="http://schemas.microsoft.com/office/drawing/2014/main" id="{E4CAB2BD-03B3-4BF1-91AF-96638D05DCC1}"/>
              </a:ext>
            </a:extLst>
          </p:cNvPr>
          <p:cNvSpPr>
            <a:spLocks noChangeArrowheads="1"/>
          </p:cNvSpPr>
          <p:nvPr/>
        </p:nvSpPr>
        <p:spPr bwMode="auto">
          <a:xfrm>
            <a:off x="361418" y="2349794"/>
            <a:ext cx="9180000" cy="2520000"/>
          </a:xfrm>
          <a:prstGeom prst="roundRect">
            <a:avLst>
              <a:gd name="adj" fmla="val 12806"/>
            </a:avLst>
          </a:prstGeom>
          <a:solidFill>
            <a:srgbClr val="FFFFCC"/>
          </a:solidFill>
          <a:ln w="9525">
            <a:solidFill>
              <a:schemeClr val="tx1"/>
            </a:solidFill>
            <a:round/>
            <a:headEnd/>
            <a:tailEnd/>
          </a:ln>
        </p:spPr>
        <p:txBody>
          <a:bodyPr lIns="54000" tIns="54000" rIns="54000" bIns="54000" anchor="ctr"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marR="0" lvl="0" indent="-803275" algn="l" defTabSz="957263" rtl="0" eaLnBrk="1" fontAlgn="base" latinLnBrk="0" hangingPunct="1">
              <a:lnSpc>
                <a:spcPct val="100000"/>
              </a:lnSpc>
              <a:spcBef>
                <a:spcPct val="20000"/>
              </a:spcBef>
              <a:spcAft>
                <a:spcPts val="60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）子宮収縮薬の投与量や増量法、および減量や中止の判断は、最新の「産婦人科診療ガイドライン－産科編」に沿って行うことが必要である。</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110812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6E0868D-D032-4A19-98BC-245F7486C72D}"/>
              </a:ext>
            </a:extLst>
          </p:cNvPr>
          <p:cNvSpPr>
            <a:spLocks noGrp="1"/>
          </p:cNvSpPr>
          <p:nvPr>
            <p:ph type="title"/>
          </p:nvPr>
        </p:nvSpPr>
        <p:spPr>
          <a:xfrm>
            <a:off x="1853868" y="342975"/>
            <a:ext cx="6195100" cy="650725"/>
          </a:xfrm>
        </p:spPr>
        <p:txBody>
          <a:bodyPr/>
          <a:lstStyle/>
          <a:p>
            <a:r>
              <a:rPr kumimoji="1" lang="ja-JP" altLang="en-US" dirty="0"/>
              <a:t>産科医療関係者に対する提言</a:t>
            </a:r>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5" name="AutoShape 3">
            <a:extLst>
              <a:ext uri="{FF2B5EF4-FFF2-40B4-BE49-F238E27FC236}">
                <a16:creationId xmlns:a16="http://schemas.microsoft.com/office/drawing/2014/main" id="{E4CAB2BD-03B3-4BF1-91AF-96638D05DCC1}"/>
              </a:ext>
            </a:extLst>
          </p:cNvPr>
          <p:cNvSpPr>
            <a:spLocks noChangeArrowheads="1"/>
          </p:cNvSpPr>
          <p:nvPr/>
        </p:nvSpPr>
        <p:spPr bwMode="auto">
          <a:xfrm>
            <a:off x="361418" y="2349794"/>
            <a:ext cx="9180000" cy="2520000"/>
          </a:xfrm>
          <a:prstGeom prst="roundRect">
            <a:avLst>
              <a:gd name="adj" fmla="val 12806"/>
            </a:avLst>
          </a:prstGeom>
          <a:solidFill>
            <a:srgbClr val="FFFFCC"/>
          </a:solidFill>
          <a:ln w="9525">
            <a:solidFill>
              <a:schemeClr val="tx1"/>
            </a:solidFill>
            <a:round/>
            <a:headEnd/>
            <a:tailEnd/>
          </a:ln>
        </p:spPr>
        <p:txBody>
          <a:bodyPr lIns="54000" tIns="54000" rIns="54000" bIns="54000" anchor="ctr"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marR="0" lvl="0" indent="-803275" algn="l" defTabSz="957263" rtl="0" eaLnBrk="1" fontAlgn="base" latinLnBrk="0" hangingPunct="1">
              <a:lnSpc>
                <a:spcPct val="100000"/>
              </a:lnSpc>
              <a:spcBef>
                <a:spcPct val="20000"/>
              </a:spcBef>
              <a:spcAft>
                <a:spcPts val="60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）子宮収縮薬使用中は、胎児心拍数陣痛図から子宮頻収縮や胎児機能不全の有無を常に確認することが必要である。</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99426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285F216-0099-480E-82CB-2B88EE87757E}"/>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8" name="Rectangle 2">
            <a:extLst>
              <a:ext uri="{FF2B5EF4-FFF2-40B4-BE49-F238E27FC236}">
                <a16:creationId xmlns:a16="http://schemas.microsoft.com/office/drawing/2014/main" id="{6EE43A39-E12E-461C-93CA-A88F0802EC7E}"/>
              </a:ext>
            </a:extLst>
          </p:cNvPr>
          <p:cNvSpPr>
            <a:spLocks noGrp="1" noChangeArrowheads="1"/>
          </p:cNvSpPr>
          <p:nvPr/>
        </p:nvSpPr>
        <p:spPr bwMode="hidden">
          <a:xfrm>
            <a:off x="7848" y="2025650"/>
            <a:ext cx="9577388" cy="2808288"/>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57263" rtl="0" eaLnBrk="1" fontAlgn="base" latinLnBrk="0" hangingPunct="1">
              <a:lnSpc>
                <a:spcPct val="100000"/>
              </a:lnSpc>
              <a:spcBef>
                <a:spcPct val="20000"/>
              </a:spcBef>
              <a:spcAft>
                <a:spcPct val="0"/>
              </a:spcAft>
              <a:buClrTx/>
              <a:buSzTx/>
              <a:buFontTx/>
              <a:buNone/>
              <a:tabLst/>
              <a:defRPr/>
            </a:pPr>
            <a:r>
              <a:rPr kumimoji="1" lang="ja-JP" altLang="en-US" sz="4800" b="0" i="0" u="none" strike="noStrike" kern="1200" cap="none" spc="0" normalizeH="0" baseline="0" noProof="0" dirty="0">
                <a:ln>
                  <a:noFill/>
                </a:ln>
                <a:solidFill>
                  <a:srgbClr val="000000"/>
                </a:solidFill>
                <a:effectLst/>
                <a:uLnTx/>
                <a:uFillTx/>
                <a:latin typeface="HG丸ｺﾞｼｯｸM-PRO"/>
                <a:ea typeface="HG丸ｺﾞｼｯｸM-PRO"/>
                <a:cs typeface="+mn-cs"/>
              </a:rPr>
              <a:t>２．子宮収縮薬について</a:t>
            </a:r>
            <a:br>
              <a:rPr kumimoji="1" lang="ja-JP" altLang="en-US" sz="4800" b="0" i="0" u="none" strike="noStrike" kern="1200" cap="none" spc="0" normalizeH="0" baseline="0" noProof="0" dirty="0">
                <a:ln>
                  <a:noFill/>
                </a:ln>
                <a:solidFill>
                  <a:srgbClr val="000000"/>
                </a:solidFill>
                <a:effectLst/>
                <a:uLnTx/>
                <a:uFillTx/>
                <a:latin typeface="HG丸ｺﾞｼｯｸM-PRO"/>
                <a:ea typeface="HG丸ｺﾞｼｯｸM-PRO"/>
                <a:cs typeface="+mn-cs"/>
              </a:rPr>
            </a:br>
            <a:r>
              <a:rPr kumimoji="1" lang="ja-JP" altLang="en-US" sz="4800" b="0" i="0" u="none" strike="noStrike" kern="1200" cap="none" spc="0" normalizeH="0" baseline="0" noProof="0" dirty="0">
                <a:ln>
                  <a:noFill/>
                </a:ln>
                <a:solidFill>
                  <a:srgbClr val="000000"/>
                </a:solidFill>
                <a:effectLst/>
                <a:uLnTx/>
                <a:uFillTx/>
                <a:latin typeface="HG丸ｺﾞｼｯｸM-PRO"/>
                <a:ea typeface="HG丸ｺﾞｼｯｸM-PRO"/>
                <a:cs typeface="+mn-cs"/>
              </a:rPr>
              <a:t>　　　</a:t>
            </a: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n-cs"/>
              </a:rPr>
              <a:t>（医療従事者と妊産婦・家族のコミュニケーション）</a:t>
            </a:r>
            <a:endParaRPr kumimoji="1" lang="en-US" altLang="ja-JP" sz="4800" b="0" i="0" u="none" strike="noStrike" kern="1200" cap="none" spc="0" normalizeH="0" baseline="0" noProof="0" dirty="0">
              <a:ln>
                <a:noFill/>
              </a:ln>
              <a:solidFill>
                <a:srgbClr val="000000"/>
              </a:solidFill>
              <a:effectLst/>
              <a:uLnTx/>
              <a:uFillTx/>
              <a:latin typeface="Arial"/>
              <a:ea typeface="HG丸ｺﾞｼｯｸM-PRO" panose="020F0600000000000000" pitchFamily="50" charset="-128"/>
              <a:cs typeface="+mn-cs"/>
            </a:endParaRPr>
          </a:p>
        </p:txBody>
      </p:sp>
      <p:sp>
        <p:nvSpPr>
          <p:cNvPr id="4" name="Rectangle 2">
            <a:extLst>
              <a:ext uri="{FF2B5EF4-FFF2-40B4-BE49-F238E27FC236}">
                <a16:creationId xmlns:a16="http://schemas.microsoft.com/office/drawing/2014/main" id="{FE240209-C611-4FFF-9321-8A5E4046DD14}"/>
              </a:ext>
            </a:extLst>
          </p:cNvPr>
          <p:cNvSpPr txBox="1">
            <a:spLocks noChangeArrowheads="1"/>
          </p:cNvSpPr>
          <p:nvPr/>
        </p:nvSpPr>
        <p:spPr bwMode="auto">
          <a:xfrm>
            <a:off x="271687" y="5066903"/>
            <a:ext cx="9313550"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42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50</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Ⅳ</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．子宮収縮薬について</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（医療従事者と妊産婦・家族のコミュニケーション）」より</a:t>
            </a:r>
          </a:p>
        </p:txBody>
      </p:sp>
    </p:spTree>
    <p:extLst>
      <p:ext uri="{BB962C8B-B14F-4D97-AF65-F5344CB8AC3E}">
        <p14:creationId xmlns:p14="http://schemas.microsoft.com/office/powerpoint/2010/main" val="778772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8727F36-B8D7-4086-9C8B-F1EEB890B231}"/>
              </a:ext>
            </a:extLst>
          </p:cNvPr>
          <p:cNvSpPr>
            <a:spLocks noGrp="1"/>
          </p:cNvSpPr>
          <p:nvPr>
            <p:ph type="title"/>
          </p:nvPr>
        </p:nvSpPr>
        <p:spPr>
          <a:xfrm>
            <a:off x="3700525" y="342975"/>
            <a:ext cx="2501781" cy="650725"/>
          </a:xfrm>
        </p:spPr>
        <p:txBody>
          <a:bodyPr/>
          <a:lstStyle/>
          <a:p>
            <a:r>
              <a:rPr kumimoji="1" lang="ja-JP" altLang="en-US" dirty="0"/>
              <a:t>はじめに①</a:t>
            </a:r>
          </a:p>
        </p:txBody>
      </p:sp>
      <p:sp>
        <p:nvSpPr>
          <p:cNvPr id="6" name="コンテンツ プレースホルダー 5">
            <a:extLst>
              <a:ext uri="{FF2B5EF4-FFF2-40B4-BE49-F238E27FC236}">
                <a16:creationId xmlns:a16="http://schemas.microsoft.com/office/drawing/2014/main" id="{C4514C6C-C532-465D-9317-D774CD3A4690}"/>
              </a:ext>
            </a:extLst>
          </p:cNvPr>
          <p:cNvSpPr>
            <a:spLocks noGrp="1"/>
          </p:cNvSpPr>
          <p:nvPr>
            <p:ph idx="1"/>
          </p:nvPr>
        </p:nvSpPr>
        <p:spPr/>
        <p:txBody>
          <a:bodyPr/>
          <a:lstStyle/>
          <a:p>
            <a:endParaRPr kumimoji="1" lang="ja-JP" altLang="en-US"/>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1415"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子宮収縮薬を使用する際には、患者に子宮収縮薬を用いた分娩誘発、微弱陣痛の治療の</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必要性および危険性を十分説明し、文書による同意を得てから使用を開始する</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こととされている。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診療方針を決定するにあたっては、文書を用いた説明と同意（インフォームドコンセント）を得るだけではなく、診療方針に対する患者の意思決定を尊重することが重要である。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子宮収縮薬を使用する際の医療従事者による説明と、妊産婦および家族による同意のあり方を発展させていく一助とするため、今回の分析では原因分析報告書の記載内容のうち、「事例の経過（事例の概要</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）」に記載されている補償対象児の家族による意見である「家族からみた経過</a:t>
            </a:r>
            <a:r>
              <a:rPr kumimoji="1" lang="ja-JP" altLang="en-US" sz="2200" b="0" i="0" u="none" strike="noStrike" kern="1200" cap="none" spc="0" normalizeH="0" baseline="3000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」を分析することとした。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519105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26EF73B-B35C-4D52-BED5-DAF075EC70B3}"/>
              </a:ext>
            </a:extLst>
          </p:cNvPr>
          <p:cNvSpPr>
            <a:spLocks noGrp="1"/>
          </p:cNvSpPr>
          <p:nvPr>
            <p:ph type="title"/>
          </p:nvPr>
        </p:nvSpPr>
        <p:spPr>
          <a:xfrm>
            <a:off x="3700525" y="342975"/>
            <a:ext cx="2501781" cy="650725"/>
          </a:xfrm>
        </p:spPr>
        <p:txBody>
          <a:bodyPr/>
          <a:lstStyle/>
          <a:p>
            <a:r>
              <a:rPr kumimoji="1" lang="ja-JP" altLang="en-US" dirty="0"/>
              <a:t>はじめに②</a:t>
            </a: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5538"/>
            <a:ext cx="9180000" cy="4319218"/>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2200" b="0" i="0" u="sng"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＊「家族からみた経過」</a:t>
            </a:r>
            <a:r>
              <a:rPr kumimoji="1" lang="ja-JP" altLang="en-US" sz="22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について</a:t>
            </a:r>
            <a:endParaRPr kumimoji="1" lang="en-US" altLang="ja-JP" sz="22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家族からみた経過」は原因分析報告書の「事例の経過（事例の概要）」に対して、補償対象児の家族が状況を振り返った際の意見を自由記載で作成し、「事例の経過（事例の概要）」と併記する形で掲載したものであ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「家族からみた経過」と分娩機関等から提出された診療録等の内容に相違があった場合、原因分析委員会においてそれらの相違について検討は行わず、事実関係は追求せずに両論を記載することとしている。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664589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AutoShape 3"/>
          <p:cNvSpPr>
            <a:spLocks noChangeArrowheads="1"/>
          </p:cNvSpPr>
          <p:nvPr/>
        </p:nvSpPr>
        <p:spPr bwMode="auto">
          <a:xfrm>
            <a:off x="360000" y="1125538"/>
            <a:ext cx="9180000" cy="5112568"/>
          </a:xfrm>
          <a:prstGeom prst="roundRect">
            <a:avLst>
              <a:gd name="adj" fmla="val 12806"/>
            </a:avLst>
          </a:prstGeom>
          <a:solidFill>
            <a:srgbClr val="FFFFCC"/>
          </a:solidFill>
          <a:ln w="9525">
            <a:solidFill>
              <a:schemeClr val="tx1"/>
            </a:solidFill>
            <a:round/>
            <a:headEnd/>
            <a:tailEnd/>
          </a:ln>
        </p:spPr>
        <p:txBody>
          <a:bodyPr wrap="square" lIns="54000" tIns="54000" rIns="0" bIns="54000" numCol="2" spcCol="2520000" anchor="t" anchorCtr="0">
            <a:noAutofit/>
          </a:bodyPr>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R="0" lvl="0" algn="just" defTabSz="957263" rtl="0" eaLnBrk="1" fontAlgn="base" latinLnBrk="0" hangingPunct="1">
              <a:lnSpc>
                <a:spcPct val="120000"/>
              </a:lnSpc>
              <a:spcBef>
                <a:spcPct val="20000"/>
              </a:spcBef>
              <a:spcAft>
                <a:spcPts val="600"/>
              </a:spcAft>
              <a:buClrTx/>
              <a:buSzTx/>
              <a:buFont typeface="HG丸ｺﾞｼｯｸM-PRO" panose="020F0600000000000000" pitchFamily="50" charset="-128"/>
              <a:buChar char="○"/>
              <a:tabLst>
                <a:tab pos="3854450" algn="l"/>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分析対象のうち子宮収縮薬使用ありの事例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150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件で、原因分析報告書の「事例の経過（事例の概要）」において分娩経過に「家族からみた経過」の記載があった事例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79</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件の全意見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214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件を分析対象とした。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Rectangle 2">
            <a:extLst>
              <a:ext uri="{FF2B5EF4-FFF2-40B4-BE49-F238E27FC236}">
                <a16:creationId xmlns:a16="http://schemas.microsoft.com/office/drawing/2014/main" id="{4FB2966F-9217-4A14-BB3A-59476A740380}"/>
              </a:ext>
            </a:extLst>
          </p:cNvPr>
          <p:cNvSpPr>
            <a:spLocks noGrp="1" noChangeArrowheads="1"/>
          </p:cNvSpPr>
          <p:nvPr>
            <p:ph type="title"/>
          </p:nvPr>
        </p:nvSpPr>
        <p:spPr>
          <a:xfrm>
            <a:off x="3700522" y="342975"/>
            <a:ext cx="2501781" cy="650725"/>
          </a:xfrm>
        </p:spPr>
        <p:txBody>
          <a:bodyPr/>
          <a:lstStyle/>
          <a:p>
            <a:r>
              <a:rPr lang="ja-JP" altLang="en-US" noProof="0" dirty="0">
                <a:solidFill>
                  <a:schemeClr val="tx1"/>
                </a:solidFill>
              </a:rPr>
              <a:t>分析対象①</a:t>
            </a:r>
            <a:endParaRPr lang="ja-JP" altLang="en-US" dirty="0">
              <a:solidFill>
                <a:schemeClr val="tx1"/>
              </a:solidFill>
            </a:endParaRPr>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3738985" y="1413571"/>
            <a:ext cx="554061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図</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Ⅳ―1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分析対象の概要図</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（一部改変）</a:t>
            </a:r>
          </a:p>
        </p:txBody>
      </p:sp>
      <p:pic>
        <p:nvPicPr>
          <p:cNvPr id="5" name="図 4" descr="ダイアグラム&#10;&#10;自動的に生成された説明">
            <a:extLst>
              <a:ext uri="{FF2B5EF4-FFF2-40B4-BE49-F238E27FC236}">
                <a16:creationId xmlns:a16="http://schemas.microsoft.com/office/drawing/2014/main" id="{FD700E1D-DD10-4AD9-ACEF-2C9A30E13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093" y="1845617"/>
            <a:ext cx="5540617" cy="3960441"/>
          </a:xfrm>
          <a:prstGeom prst="rect">
            <a:avLst/>
          </a:prstGeom>
          <a:ln>
            <a:solidFill>
              <a:schemeClr val="tx1"/>
            </a:solidFill>
          </a:ln>
        </p:spPr>
      </p:pic>
    </p:spTree>
    <p:extLst>
      <p:ext uri="{BB962C8B-B14F-4D97-AF65-F5344CB8AC3E}">
        <p14:creationId xmlns:p14="http://schemas.microsoft.com/office/powerpoint/2010/main" val="3113641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FB2966F-9217-4A14-BB3A-59476A740380}"/>
              </a:ext>
            </a:extLst>
          </p:cNvPr>
          <p:cNvSpPr>
            <a:spLocks noGrp="1" noChangeArrowheads="1"/>
          </p:cNvSpPr>
          <p:nvPr>
            <p:ph type="title"/>
          </p:nvPr>
        </p:nvSpPr>
        <p:spPr/>
        <p:txBody>
          <a:bodyPr/>
          <a:lstStyle/>
          <a:p>
            <a:r>
              <a:rPr lang="ja-JP" altLang="en-US" noProof="0" dirty="0"/>
              <a:t>分析対象②</a:t>
            </a:r>
            <a:endParaRPr lang="ja-JP" altLang="en-US" dirty="0"/>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5538"/>
            <a:ext cx="9180000" cy="4752528"/>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分析対象の全意見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214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件について、子宮収縮薬使用に関する内容及び意思決定に関する内容で分類を行った。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全意見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214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件のうち、子宮収縮薬使用に関する内容、かつ、意思決定に関する内容のものは</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19</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86.4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％）であった。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1" fontAlgn="base" latinLnBrk="0" hangingPunct="1">
              <a:lnSpc>
                <a:spcPct val="120000"/>
              </a:lnSpc>
              <a:spcBef>
                <a:spcPct val="20000"/>
              </a:spcBef>
              <a:spcAft>
                <a:spcPts val="60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1" fontAlgn="base" latinLnBrk="0" hangingPunct="1">
              <a:lnSpc>
                <a:spcPct val="120000"/>
              </a:lnSpc>
              <a:spcBef>
                <a:spcPct val="20000"/>
              </a:spcBef>
              <a:spcAft>
                <a:spcPts val="60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テキスト ボックス 5">
            <a:extLst>
              <a:ext uri="{FF2B5EF4-FFF2-40B4-BE49-F238E27FC236}">
                <a16:creationId xmlns:a16="http://schemas.microsoft.com/office/drawing/2014/main" id="{1FC2A238-F1DC-4DB5-B34C-07ECE9530D6C}"/>
              </a:ext>
            </a:extLst>
          </p:cNvPr>
          <p:cNvSpPr txBox="1"/>
          <p:nvPr/>
        </p:nvSpPr>
        <p:spPr>
          <a:xfrm>
            <a:off x="570581" y="3339269"/>
            <a:ext cx="881652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Ⅳ―1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分析対象の概要図</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9" name="図 8">
            <a:extLst>
              <a:ext uri="{FF2B5EF4-FFF2-40B4-BE49-F238E27FC236}">
                <a16:creationId xmlns:a16="http://schemas.microsoft.com/office/drawing/2014/main" id="{EF256DE8-7405-4E02-82F5-703C5279D10E}"/>
              </a:ext>
            </a:extLst>
          </p:cNvPr>
          <p:cNvPicPr>
            <a:picLocks noChangeAspect="1"/>
          </p:cNvPicPr>
          <p:nvPr/>
        </p:nvPicPr>
        <p:blipFill>
          <a:blip r:embed="rId3"/>
          <a:stretch>
            <a:fillRect/>
          </a:stretch>
        </p:blipFill>
        <p:spPr>
          <a:xfrm>
            <a:off x="795824" y="3570101"/>
            <a:ext cx="8321377" cy="1717093"/>
          </a:xfrm>
          <a:prstGeom prst="rect">
            <a:avLst/>
          </a:prstGeom>
        </p:spPr>
      </p:pic>
      <p:sp>
        <p:nvSpPr>
          <p:cNvPr id="12" name="Rectangle 57">
            <a:extLst>
              <a:ext uri="{FF2B5EF4-FFF2-40B4-BE49-F238E27FC236}">
                <a16:creationId xmlns:a16="http://schemas.microsoft.com/office/drawing/2014/main" id="{934AF117-F285-4233-A352-F1CC1DF4A70A}"/>
              </a:ext>
            </a:extLst>
          </p:cNvPr>
          <p:cNvSpPr>
            <a:spLocks noChangeArrowheads="1"/>
          </p:cNvSpPr>
          <p:nvPr/>
        </p:nvSpPr>
        <p:spPr bwMode="auto">
          <a:xfrm>
            <a:off x="5786647" y="5287194"/>
            <a:ext cx="338931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45</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Tree>
    <p:extLst>
      <p:ext uri="{BB962C8B-B14F-4D97-AF65-F5344CB8AC3E}">
        <p14:creationId xmlns:p14="http://schemas.microsoft.com/office/powerpoint/2010/main" val="73931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ChangeArrowheads="1"/>
          </p:cNvSpPr>
          <p:nvPr/>
        </p:nvSpPr>
        <p:spPr bwMode="auto">
          <a:xfrm>
            <a:off x="271463" y="1260475"/>
            <a:ext cx="9439275" cy="617538"/>
          </a:xfrm>
          <a:prstGeom prst="rect">
            <a:avLst/>
          </a:prstGeom>
          <a:solidFill>
            <a:srgbClr val="FFFFE1"/>
          </a:solidFill>
          <a:ln w="9525">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高い水準にある日本の周産期医療の課題</a:t>
            </a:r>
          </a:p>
        </p:txBody>
      </p:sp>
      <p:sp>
        <p:nvSpPr>
          <p:cNvPr id="222212" name="AutoShape 4"/>
          <p:cNvSpPr>
            <a:spLocks noChangeArrowheads="1"/>
          </p:cNvSpPr>
          <p:nvPr/>
        </p:nvSpPr>
        <p:spPr bwMode="auto">
          <a:xfrm>
            <a:off x="271463" y="2000250"/>
            <a:ext cx="9399587" cy="1801813"/>
          </a:xfrm>
          <a:prstGeom prst="roundRect">
            <a:avLst>
              <a:gd name="adj" fmla="val 11477"/>
            </a:avLst>
          </a:prstGeom>
          <a:solidFill>
            <a:schemeClr val="bg1"/>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現状</a:t>
            </a:r>
            <a:r>
              <a:rPr kumimoji="0" lang="en-US" altLang="ja-JP"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3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過酷な労働環境、医事紛争の増加</a:t>
            </a:r>
            <a:b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○分娩を取扱わない医療機関の増加</a:t>
            </a:r>
            <a:b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○産科医療の地域偏差</a:t>
            </a:r>
            <a:b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○産科医を希望する若手医師の減少</a:t>
            </a:r>
          </a:p>
        </p:txBody>
      </p:sp>
      <p:grpSp>
        <p:nvGrpSpPr>
          <p:cNvPr id="222213" name="Group 5"/>
          <p:cNvGrpSpPr>
            <a:grpSpLocks/>
          </p:cNvGrpSpPr>
          <p:nvPr/>
        </p:nvGrpSpPr>
        <p:grpSpPr bwMode="auto">
          <a:xfrm>
            <a:off x="350838" y="4473575"/>
            <a:ext cx="9240837" cy="1093788"/>
            <a:chOff x="204" y="2590"/>
            <a:chExt cx="5374" cy="817"/>
          </a:xfrm>
        </p:grpSpPr>
        <p:sp>
          <p:nvSpPr>
            <p:cNvPr id="370694" name="Rectangle 6"/>
            <p:cNvSpPr>
              <a:spLocks noChangeArrowheads="1"/>
            </p:cNvSpPr>
            <p:nvPr/>
          </p:nvSpPr>
          <p:spPr bwMode="auto">
            <a:xfrm>
              <a:off x="204" y="2590"/>
              <a:ext cx="2358" cy="817"/>
            </a:xfrm>
            <a:prstGeom prst="rect">
              <a:avLst/>
            </a:prstGeom>
            <a:solidFill>
              <a:srgbClr val="FFCCFF"/>
            </a:solidFill>
            <a:ln w="9525">
              <a:solidFill>
                <a:schemeClr val="tx1"/>
              </a:solidFill>
              <a:miter lim="800000"/>
              <a:headEnd/>
              <a:tailEnd/>
            </a:ln>
            <a:effectLst>
              <a:outerShdw dist="71842" dir="2700000" algn="ctr" rotWithShape="0">
                <a:schemeClr val="bg2"/>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産科医不足</a:t>
              </a:r>
              <a:br>
                <a:rPr kumimoji="0" lang="ja-JP" altLang="en-US" sz="20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0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の改善</a:t>
              </a:r>
            </a:p>
          </p:txBody>
        </p:sp>
        <p:sp>
          <p:nvSpPr>
            <p:cNvPr id="370695" name="Rectangle 7"/>
            <p:cNvSpPr>
              <a:spLocks noChangeArrowheads="1"/>
            </p:cNvSpPr>
            <p:nvPr/>
          </p:nvSpPr>
          <p:spPr bwMode="auto">
            <a:xfrm>
              <a:off x="3220" y="2590"/>
              <a:ext cx="2358" cy="817"/>
            </a:xfrm>
            <a:prstGeom prst="rect">
              <a:avLst/>
            </a:prstGeom>
            <a:solidFill>
              <a:srgbClr val="FFCCFF"/>
            </a:solidFill>
            <a:ln w="9525">
              <a:solidFill>
                <a:schemeClr val="tx1"/>
              </a:solidFill>
              <a:miter lim="800000"/>
              <a:headEnd/>
              <a:tailEnd/>
            </a:ln>
            <a:effectLst>
              <a:outerShdw dist="71842" dir="2700000" algn="ctr" rotWithShape="0">
                <a:schemeClr val="bg2"/>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産科医療提供</a:t>
              </a:r>
              <a:br>
                <a:rPr kumimoji="0" lang="ja-JP" altLang="en-US" sz="20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br>
              <a:r>
                <a:rPr kumimoji="0" lang="ja-JP" altLang="en-US" sz="2000" b="0" i="0" u="none" strike="noStrike" kern="1200" cap="none" spc="0" normalizeH="0" baseline="0" noProof="0" dirty="0">
                  <a:ln>
                    <a:noFill/>
                  </a:ln>
                  <a:solidFill>
                    <a:srgbClr val="0000FF"/>
                  </a:solidFill>
                  <a:effectLst/>
                  <a:uLnTx/>
                  <a:uFillTx/>
                  <a:latin typeface="HG丸ｺﾞｼｯｸM-PRO" panose="020F0600000000000000" pitchFamily="50" charset="-128"/>
                  <a:ea typeface="HG丸ｺﾞｼｯｸM-PRO" panose="020F0600000000000000" pitchFamily="50" charset="-128"/>
                  <a:cs typeface="+mn-cs"/>
                </a:rPr>
                <a:t>体制の確保</a:t>
              </a:r>
            </a:p>
          </p:txBody>
        </p:sp>
      </p:grpSp>
      <p:grpSp>
        <p:nvGrpSpPr>
          <p:cNvPr id="222214" name="Group 8"/>
          <p:cNvGrpSpPr>
            <a:grpSpLocks/>
          </p:cNvGrpSpPr>
          <p:nvPr/>
        </p:nvGrpSpPr>
        <p:grpSpPr bwMode="auto">
          <a:xfrm>
            <a:off x="1169988" y="3879850"/>
            <a:ext cx="7839075" cy="504825"/>
            <a:chOff x="680" y="2227"/>
            <a:chExt cx="4559" cy="318"/>
          </a:xfrm>
        </p:grpSpPr>
        <p:sp>
          <p:nvSpPr>
            <p:cNvPr id="222216" name="AutoShape 9"/>
            <p:cNvSpPr>
              <a:spLocks noChangeArrowheads="1"/>
            </p:cNvSpPr>
            <p:nvPr/>
          </p:nvSpPr>
          <p:spPr bwMode="auto">
            <a:xfrm>
              <a:off x="680" y="2227"/>
              <a:ext cx="1565" cy="318"/>
            </a:xfrm>
            <a:prstGeom prst="downArrow">
              <a:avLst>
                <a:gd name="adj1" fmla="val 71500"/>
                <a:gd name="adj2" fmla="val 62102"/>
              </a:avLst>
            </a:prstGeom>
            <a:solidFill>
              <a:srgbClr val="0000FF"/>
            </a:solidFill>
            <a:ln w="9525">
              <a:noFill/>
              <a:miter lim="800000"/>
              <a:headEnd/>
              <a:tailEnd/>
            </a:ln>
          </p:spPr>
          <p:txBody>
            <a:bodyPr wrap="none" anchor="ctr"/>
            <a:lstStyle/>
            <a:p>
              <a:pPr marL="0" marR="0" lvl="0" indent="0" algn="l" defTabSz="914400" rtl="0" eaLnBrk="0" fontAlgn="base" latinLnBrk="0" hangingPunct="0">
                <a:lnSpc>
                  <a:spcPct val="15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2217" name="AutoShape 10"/>
            <p:cNvSpPr>
              <a:spLocks noChangeArrowheads="1"/>
            </p:cNvSpPr>
            <p:nvPr/>
          </p:nvSpPr>
          <p:spPr bwMode="auto">
            <a:xfrm>
              <a:off x="3674" y="2227"/>
              <a:ext cx="1565" cy="318"/>
            </a:xfrm>
            <a:prstGeom prst="downArrow">
              <a:avLst>
                <a:gd name="adj1" fmla="val 71500"/>
                <a:gd name="adj2" fmla="val 62102"/>
              </a:avLst>
            </a:prstGeom>
            <a:solidFill>
              <a:srgbClr val="0000FF"/>
            </a:solidFill>
            <a:ln w="9525">
              <a:noFill/>
              <a:miter lim="800000"/>
              <a:headEnd/>
              <a:tailEnd/>
            </a:ln>
          </p:spPr>
          <p:txBody>
            <a:bodyPr wrap="none" anchor="ctr"/>
            <a:lstStyle/>
            <a:p>
              <a:pPr marL="0" marR="0" lvl="0" indent="0" algn="l" defTabSz="914400" rtl="0" eaLnBrk="0" fontAlgn="base" latinLnBrk="0" hangingPunct="0">
                <a:lnSpc>
                  <a:spcPct val="150000"/>
                </a:lnSpc>
                <a:spcBef>
                  <a:spcPct val="2000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grpSp>
      <p:sp>
        <p:nvSpPr>
          <p:cNvPr id="13" name="Rectangle 4"/>
          <p:cNvSpPr txBox="1">
            <a:spLocks noChangeArrowheads="1"/>
          </p:cNvSpPr>
          <p:nvPr/>
        </p:nvSpPr>
        <p:spPr bwMode="auto">
          <a:xfrm>
            <a:off x="1312653" y="349249"/>
            <a:ext cx="7279105"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2pPr>
            <a:lvl3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3pPr>
            <a:lvl4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4pPr>
            <a:lvl5pPr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5pPr>
            <a:lvl6pPr marL="4572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6pPr>
            <a:lvl7pPr marL="9144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7pPr>
            <a:lvl8pPr marL="13716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8pPr>
            <a:lvl9pPr marL="1828800" algn="ctr" rtl="0" eaLnBrk="0" fontAlgn="base" hangingPunct="0">
              <a:spcBef>
                <a:spcPct val="0"/>
              </a:spcBef>
              <a:spcAft>
                <a:spcPct val="0"/>
              </a:spcAft>
              <a:defRPr kumimoji="1" sz="3600">
                <a:solidFill>
                  <a:schemeClr val="tx2"/>
                </a:solidFill>
                <a:latin typeface="HG丸ｺﾞｼｯｸM-PRO" pitchFamily="50" charset="-128"/>
                <a:ea typeface="HG丸ｺﾞｼｯｸM-PRO"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0" cap="none" spc="0" normalizeH="0" baseline="0" noProof="0" dirty="0">
                <a:ln>
                  <a:noFill/>
                </a:ln>
                <a:solidFill>
                  <a:srgbClr val="000000"/>
                </a:solidFill>
                <a:effectLst/>
                <a:uLnTx/>
                <a:uFillTx/>
                <a:latin typeface="HG丸ｺﾞｼｯｸM-PRO"/>
                <a:ea typeface="HG丸ｺﾞｼｯｸM-PRO"/>
                <a:cs typeface="+mj-cs"/>
              </a:rPr>
              <a:t>産科医療補償制度創設の背景</a:t>
            </a:r>
          </a:p>
        </p:txBody>
      </p:sp>
      <p:sp>
        <p:nvSpPr>
          <p:cNvPr id="2" name="テキスト ボックス 1">
            <a:extLst>
              <a:ext uri="{FF2B5EF4-FFF2-40B4-BE49-F238E27FC236}">
                <a16:creationId xmlns:a16="http://schemas.microsoft.com/office/drawing/2014/main" id="{4FCE69D4-8954-4EA5-8D93-543D40A36ABD}"/>
              </a:ext>
            </a:extLst>
          </p:cNvPr>
          <p:cNvSpPr txBox="1"/>
          <p:nvPr/>
        </p:nvSpPr>
        <p:spPr>
          <a:xfrm>
            <a:off x="215726" y="5656263"/>
            <a:ext cx="9511060"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Arial" panose="020B0604020202020204" pitchFamily="34" charset="0"/>
                <a:ea typeface="HG丸ｺﾞｼｯｸM-PRO" panose="020F0600000000000000" pitchFamily="50" charset="-128"/>
                <a:cs typeface="+mn-cs"/>
              </a:rPr>
              <a:t>無過失補償の考え方を取り入れた産科医療</a:t>
            </a:r>
            <a:endParaRPr kumimoji="1"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Arial" panose="020B0604020202020204" pitchFamily="34" charset="0"/>
                <a:ea typeface="HG丸ｺﾞｼｯｸM-PRO" panose="020F0600000000000000" pitchFamily="50" charset="-128"/>
                <a:cs typeface="+mn-cs"/>
              </a:rPr>
              <a:t>分野における補償制度の創設が唱えられた</a:t>
            </a:r>
            <a:endParaRPr kumimoji="1"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HG丸ｺﾞｼｯｸM-PRO" panose="020F0600000000000000" pitchFamily="50" charset="-128"/>
              <a:cs typeface="+mn-cs"/>
            </a:endParaRPr>
          </a:p>
        </p:txBody>
      </p:sp>
      <p:sp>
        <p:nvSpPr>
          <p:cNvPr id="14" name="スライド番号プレースホルダー 1">
            <a:extLst>
              <a:ext uri="{FF2B5EF4-FFF2-40B4-BE49-F238E27FC236}">
                <a16:creationId xmlns:a16="http://schemas.microsoft.com/office/drawing/2014/main" id="{25063F94-EEE4-432C-9227-EED873E6606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161826789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FB2966F-9217-4A14-BB3A-59476A740380}"/>
              </a:ext>
            </a:extLst>
          </p:cNvPr>
          <p:cNvSpPr>
            <a:spLocks noGrp="1" noChangeArrowheads="1"/>
          </p:cNvSpPr>
          <p:nvPr>
            <p:ph type="title"/>
          </p:nvPr>
        </p:nvSpPr>
        <p:spPr/>
        <p:txBody>
          <a:bodyPr/>
          <a:lstStyle/>
          <a:p>
            <a:r>
              <a:rPr lang="ja-JP" altLang="en-US" noProof="0" dirty="0"/>
              <a:t>分析方法</a:t>
            </a:r>
            <a:endParaRPr lang="ja-JP" altLang="en-US" dirty="0"/>
          </a:p>
        </p:txBody>
      </p:sp>
      <p:sp>
        <p:nvSpPr>
          <p:cNvPr id="5" name="コンテンツ プレースホルダー 4">
            <a:extLst>
              <a:ext uri="{FF2B5EF4-FFF2-40B4-BE49-F238E27FC236}">
                <a16:creationId xmlns:a16="http://schemas.microsoft.com/office/drawing/2014/main" id="{F6031A3C-28F6-425D-9423-34BCBCEB0AED}"/>
              </a:ext>
            </a:extLst>
          </p:cNvPr>
          <p:cNvSpPr>
            <a:spLocks noGrp="1"/>
          </p:cNvSpPr>
          <p:nvPr>
            <p:ph idx="1"/>
          </p:nvPr>
        </p:nvSpPr>
        <p:spPr/>
        <p:txBody>
          <a:bodyPr/>
          <a:lstStyle/>
          <a:p>
            <a:endParaRPr kumimoji="1" lang="ja-JP" altLang="en-US"/>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39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1413" y="1126800"/>
            <a:ext cx="9180000" cy="5439854"/>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子宮収縮薬使用の意思決定に関する意見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19</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件（事例数</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件）を、インフォームドコンセントおよび意思決定を行う場合の流れから、どのプロセスについての内容であるか確認し分類した。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076325" marR="0" lvl="0" indent="-1076325" algn="l" defTabSz="957263" rtl="0" eaLnBrk="1" fontAlgn="base" latinLnBrk="0" hangingPunct="1">
              <a:lnSpc>
                <a:spcPct val="120000"/>
              </a:lnSpc>
              <a:spcBef>
                <a:spcPct val="20000"/>
              </a:spcBef>
              <a:spcAft>
                <a:spcPts val="60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①説明：妊産婦や家族が子宮収縮薬の使用等について説明されていない（説明が不足している）と認識</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076325" marR="0" lvl="0" indent="-1076325" algn="l" defTabSz="957263" rtl="0" eaLnBrk="1" fontAlgn="base" latinLnBrk="0" hangingPunct="1">
              <a:lnSpc>
                <a:spcPct val="120000"/>
              </a:lnSpc>
              <a:spcBef>
                <a:spcPct val="20000"/>
              </a:spcBef>
              <a:spcAft>
                <a:spcPts val="60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②理解・納得：妊産婦や家族が子宮収縮薬を使用されることや使用方法等について、十分に理解ができない、納得できないと認識</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076325" marR="0" lvl="0" indent="-1076325" algn="l" defTabSz="957263" rtl="0" eaLnBrk="1" fontAlgn="base" latinLnBrk="0" hangingPunct="1">
              <a:lnSpc>
                <a:spcPct val="120000"/>
              </a:lnSpc>
              <a:spcBef>
                <a:spcPct val="20000"/>
              </a:spcBef>
              <a:spcAft>
                <a:spcPts val="60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③同意：妊産婦や家族が子宮収縮薬の使用等について同意していないと</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認識</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1076325" marR="0" lvl="0" indent="-1076325" algn="l" defTabSz="957263" rtl="0" eaLnBrk="1" fontAlgn="base" latinLnBrk="0" hangingPunct="1">
              <a:lnSpc>
                <a:spcPct val="120000"/>
              </a:lnSpc>
              <a:spcBef>
                <a:spcPct val="20000"/>
              </a:spcBef>
              <a:spcAft>
                <a:spcPts val="60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④その他：①～③のプロセスに分類することが困難な原因分析報告書の記載内容に関する補足情報</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854366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8E270A11-1419-40B3-B804-FD4F4107169B}"/>
              </a:ext>
            </a:extLst>
          </p:cNvPr>
          <p:cNvSpPr>
            <a:spLocks noGrp="1" noChangeArrowheads="1"/>
          </p:cNvSpPr>
          <p:nvPr>
            <p:ph type="title"/>
          </p:nvPr>
        </p:nvSpPr>
        <p:spPr/>
        <p:txBody>
          <a:bodyPr/>
          <a:lstStyle/>
          <a:p>
            <a:r>
              <a:rPr lang="ja-JP" altLang="en-US" noProof="0" dirty="0"/>
              <a:t>分析結果①</a:t>
            </a:r>
            <a:endParaRPr lang="ja-JP" altLang="en-US" dirty="0"/>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0000" y="1125538"/>
            <a:ext cx="9180000" cy="5111306"/>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子宮収縮薬使用事例のうち、「家族からみた経過」の記載があった事例の意見から、子宮収縮薬の意思決定に関する意見を抽出し分類を行った。</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2" name="Rectangle 57">
            <a:extLst>
              <a:ext uri="{FF2B5EF4-FFF2-40B4-BE49-F238E27FC236}">
                <a16:creationId xmlns:a16="http://schemas.microsoft.com/office/drawing/2014/main" id="{C2A862C5-20D1-465B-B5BC-AD352FE35695}"/>
              </a:ext>
            </a:extLst>
          </p:cNvPr>
          <p:cNvSpPr>
            <a:spLocks noChangeArrowheads="1"/>
          </p:cNvSpPr>
          <p:nvPr/>
        </p:nvSpPr>
        <p:spPr bwMode="auto">
          <a:xfrm>
            <a:off x="5744294" y="5575226"/>
            <a:ext cx="338931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46</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10" name="テキスト ボックス 9">
            <a:extLst>
              <a:ext uri="{FF2B5EF4-FFF2-40B4-BE49-F238E27FC236}">
                <a16:creationId xmlns:a16="http://schemas.microsoft.com/office/drawing/2014/main" id="{C84E4B98-D733-4EF1-B7D9-88432F47762E}"/>
              </a:ext>
            </a:extLst>
          </p:cNvPr>
          <p:cNvSpPr txBox="1"/>
          <p:nvPr/>
        </p:nvSpPr>
        <p:spPr>
          <a:xfrm>
            <a:off x="592585" y="2780901"/>
            <a:ext cx="8816528"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Ⅳ―2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「家族からみた経過」における子宮収縮薬使用の意思決定に関する</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意見と分類</a:t>
            </a:r>
            <a:r>
              <a:rPr kumimoji="1" lang="ja-JP" altLang="en-US" sz="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effectLst/>
                <a:uLnTx/>
                <a:uFillTx/>
                <a:latin typeface="HG丸ｺﾞｼｯｸM-PRO"/>
                <a:ea typeface="HG丸ｺﾞｼｯｸM-PRO"/>
                <a:cs typeface="+mn-cs"/>
              </a:rPr>
              <a:t>一部抜粋</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p>
        </p:txBody>
      </p:sp>
      <p:pic>
        <p:nvPicPr>
          <p:cNvPr id="4" name="図 3">
            <a:extLst>
              <a:ext uri="{FF2B5EF4-FFF2-40B4-BE49-F238E27FC236}">
                <a16:creationId xmlns:a16="http://schemas.microsoft.com/office/drawing/2014/main" id="{79016A88-323E-43AB-B113-347B2D1908AA}"/>
              </a:ext>
            </a:extLst>
          </p:cNvPr>
          <p:cNvPicPr>
            <a:picLocks noChangeAspect="1"/>
          </p:cNvPicPr>
          <p:nvPr/>
        </p:nvPicPr>
        <p:blipFill>
          <a:blip r:embed="rId3"/>
          <a:stretch>
            <a:fillRect/>
          </a:stretch>
        </p:blipFill>
        <p:spPr>
          <a:xfrm>
            <a:off x="810953" y="3293931"/>
            <a:ext cx="8280920" cy="2269497"/>
          </a:xfrm>
          <a:prstGeom prst="rect">
            <a:avLst/>
          </a:prstGeom>
        </p:spPr>
      </p:pic>
    </p:spTree>
    <p:extLst>
      <p:ext uri="{BB962C8B-B14F-4D97-AF65-F5344CB8AC3E}">
        <p14:creationId xmlns:p14="http://schemas.microsoft.com/office/powerpoint/2010/main" val="2003779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F2742F83-9588-46E0-961B-1973F24C9674}"/>
              </a:ext>
            </a:extLst>
          </p:cNvPr>
          <p:cNvSpPr>
            <a:spLocks noGrp="1" noChangeArrowheads="1"/>
          </p:cNvSpPr>
          <p:nvPr>
            <p:ph type="title"/>
          </p:nvPr>
        </p:nvSpPr>
        <p:spPr/>
        <p:txBody>
          <a:bodyPr/>
          <a:lstStyle/>
          <a:p>
            <a:r>
              <a:rPr lang="ja-JP" altLang="en-US" noProof="0" dirty="0"/>
              <a:t>分析結果②</a:t>
            </a:r>
            <a:endParaRPr lang="ja-JP" altLang="en-US" dirty="0"/>
          </a:p>
        </p:txBody>
      </p:sp>
      <p:sp>
        <p:nvSpPr>
          <p:cNvPr id="6" name="コンテンツ プレースホルダー 5">
            <a:extLst>
              <a:ext uri="{FF2B5EF4-FFF2-40B4-BE49-F238E27FC236}">
                <a16:creationId xmlns:a16="http://schemas.microsoft.com/office/drawing/2014/main" id="{49DE3CE9-2BE7-43E2-AF81-ADB7497EDB8A}"/>
              </a:ext>
            </a:extLst>
          </p:cNvPr>
          <p:cNvSpPr>
            <a:spLocks noGrp="1"/>
          </p:cNvSpPr>
          <p:nvPr>
            <p:ph idx="1"/>
          </p:nvPr>
        </p:nvSpPr>
        <p:spPr/>
        <p:txBody>
          <a:bodyPr/>
          <a:lstStyle/>
          <a:p>
            <a:endParaRPr kumimoji="1" lang="ja-JP" altLang="en-US"/>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1413" y="1126800"/>
            <a:ext cx="9180000" cy="5374013"/>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「家族からみた経過」における子宮収縮薬使用の意思決定に関する意見を分類別に集計したところ、①説明が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8</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42.1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％）、②理解・納得が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52.6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％）、③同意が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21.1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％）、④その他が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％）であった。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1"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a:extLst>
              <a:ext uri="{FF2B5EF4-FFF2-40B4-BE49-F238E27FC236}">
                <a16:creationId xmlns:a16="http://schemas.microsoft.com/office/drawing/2014/main" id="{FD54CD57-AF75-4E1C-971B-60EA4C677A4C}"/>
              </a:ext>
            </a:extLst>
          </p:cNvPr>
          <p:cNvSpPr txBox="1"/>
          <p:nvPr/>
        </p:nvSpPr>
        <p:spPr>
          <a:xfrm>
            <a:off x="703734" y="3354183"/>
            <a:ext cx="661371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Ⅳ―3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子宮収縮薬の意思決定に関する意見の分類</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7" name="図 6">
            <a:extLst>
              <a:ext uri="{FF2B5EF4-FFF2-40B4-BE49-F238E27FC236}">
                <a16:creationId xmlns:a16="http://schemas.microsoft.com/office/drawing/2014/main" id="{56652C03-53B4-477C-8098-F79482AB4E8F}"/>
              </a:ext>
            </a:extLst>
          </p:cNvPr>
          <p:cNvPicPr>
            <a:picLocks noChangeAspect="1"/>
          </p:cNvPicPr>
          <p:nvPr/>
        </p:nvPicPr>
        <p:blipFill>
          <a:blip r:embed="rId3"/>
          <a:stretch>
            <a:fillRect/>
          </a:stretch>
        </p:blipFill>
        <p:spPr>
          <a:xfrm>
            <a:off x="991766" y="3723515"/>
            <a:ext cx="5265176" cy="2370446"/>
          </a:xfrm>
          <a:prstGeom prst="rect">
            <a:avLst/>
          </a:prstGeom>
        </p:spPr>
      </p:pic>
    </p:spTree>
    <p:extLst>
      <p:ext uri="{BB962C8B-B14F-4D97-AF65-F5344CB8AC3E}">
        <p14:creationId xmlns:p14="http://schemas.microsoft.com/office/powerpoint/2010/main" val="1487935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F2742F83-9588-46E0-961B-1973F24C9674}"/>
              </a:ext>
            </a:extLst>
          </p:cNvPr>
          <p:cNvSpPr>
            <a:spLocks noGrp="1" noChangeArrowheads="1"/>
          </p:cNvSpPr>
          <p:nvPr>
            <p:ph type="title"/>
          </p:nvPr>
        </p:nvSpPr>
        <p:spPr>
          <a:xfrm>
            <a:off x="3700522" y="342975"/>
            <a:ext cx="2501781" cy="650725"/>
          </a:xfrm>
        </p:spPr>
        <p:txBody>
          <a:bodyPr/>
          <a:lstStyle/>
          <a:p>
            <a:r>
              <a:rPr lang="ja-JP" altLang="en-US" noProof="0" dirty="0"/>
              <a:t>分析結果③</a:t>
            </a:r>
            <a:endParaRPr lang="ja-JP" altLang="en-US" dirty="0"/>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1412" y="1125538"/>
            <a:ext cx="9180000" cy="452755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子宮収縮薬の使用について、妊産婦や家族から同意を取得しているタイミングを確認したところ、入院前が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％）、入院後が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71.4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％）、不明が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28.6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％）であった。</a:t>
            </a:r>
          </a:p>
        </p:txBody>
      </p:sp>
      <p:sp>
        <p:nvSpPr>
          <p:cNvPr id="9" name="テキスト ボックス 8">
            <a:extLst>
              <a:ext uri="{FF2B5EF4-FFF2-40B4-BE49-F238E27FC236}">
                <a16:creationId xmlns:a16="http://schemas.microsoft.com/office/drawing/2014/main" id="{FD54CD57-AF75-4E1C-971B-60EA4C677A4C}"/>
              </a:ext>
            </a:extLst>
          </p:cNvPr>
          <p:cNvSpPr txBox="1"/>
          <p:nvPr/>
        </p:nvSpPr>
        <p:spPr>
          <a:xfrm>
            <a:off x="543942" y="2895514"/>
            <a:ext cx="8816528" cy="646331"/>
          </a:xfrm>
          <a:prstGeom prst="rect">
            <a:avLst/>
          </a:prstGeom>
          <a:noFill/>
        </p:spPr>
        <p:txBody>
          <a:bodyPr wrap="square" rtlCol="0">
            <a:spAutoFit/>
          </a:bodyPr>
          <a:lstStyle/>
          <a:p>
            <a:pPr marL="1701800" marR="0" lvl="0" indent="-170180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Ⅳ―4</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　子宮収縮薬の意思決定に関する意見のあった事例における同意取得のタイミング</a:t>
            </a:r>
            <a:r>
              <a:rPr kumimoji="1" lang="ja-JP" altLang="en-US" sz="800" b="0" i="0" u="none" strike="noStrike" kern="1200" cap="none" spc="0" normalizeH="0" baseline="0" noProof="0" dirty="0">
                <a:ln>
                  <a:noFill/>
                </a:ln>
                <a:solidFill>
                  <a:srgbClr val="000000"/>
                </a:solidFill>
                <a:effectLst/>
                <a:uLnTx/>
                <a:uFillTx/>
                <a:latin typeface="HG丸ｺﾞｼｯｸM-PRO"/>
                <a:ea typeface="HG丸ｺﾞｼｯｸM-PRO"/>
                <a:cs typeface="+mn-cs"/>
              </a:rPr>
              <a:t>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7" name="図 6">
            <a:extLst>
              <a:ext uri="{FF2B5EF4-FFF2-40B4-BE49-F238E27FC236}">
                <a16:creationId xmlns:a16="http://schemas.microsoft.com/office/drawing/2014/main" id="{F74D301A-1F64-40A9-BF7F-CB52CA81D01E}"/>
              </a:ext>
            </a:extLst>
          </p:cNvPr>
          <p:cNvPicPr>
            <a:picLocks noChangeAspect="1"/>
          </p:cNvPicPr>
          <p:nvPr/>
        </p:nvPicPr>
        <p:blipFill>
          <a:blip r:embed="rId3"/>
          <a:stretch>
            <a:fillRect/>
          </a:stretch>
        </p:blipFill>
        <p:spPr>
          <a:xfrm>
            <a:off x="775742" y="3420199"/>
            <a:ext cx="4705644" cy="1595852"/>
          </a:xfrm>
          <a:prstGeom prst="rect">
            <a:avLst/>
          </a:prstGeom>
        </p:spPr>
      </p:pic>
      <p:sp>
        <p:nvSpPr>
          <p:cNvPr id="11" name="Rectangle 57">
            <a:extLst>
              <a:ext uri="{FF2B5EF4-FFF2-40B4-BE49-F238E27FC236}">
                <a16:creationId xmlns:a16="http://schemas.microsoft.com/office/drawing/2014/main" id="{AB8D6C65-C286-4446-AB4C-6C7948E52677}"/>
              </a:ext>
            </a:extLst>
          </p:cNvPr>
          <p:cNvSpPr>
            <a:spLocks noChangeArrowheads="1"/>
          </p:cNvSpPr>
          <p:nvPr/>
        </p:nvSpPr>
        <p:spPr bwMode="auto">
          <a:xfrm>
            <a:off x="2143894" y="5016051"/>
            <a:ext cx="338931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47</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Tree>
    <p:extLst>
      <p:ext uri="{BB962C8B-B14F-4D97-AF65-F5344CB8AC3E}">
        <p14:creationId xmlns:p14="http://schemas.microsoft.com/office/powerpoint/2010/main" val="2021703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ja-JP" altLang="en-US" noProof="0" dirty="0"/>
              <a:t>考察①</a:t>
            </a:r>
            <a:endParaRPr lang="ja-JP" altLang="en-US" dirty="0"/>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1413" y="1126800"/>
            <a:ext cx="9180000" cy="3498955"/>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が作成されるのは、分娩から一定期間経過した後の時点であり、分娩機関等から提出された診療録等の内容と「家族からみた経過」の内容に相違があった場合、原因分析委員会ではそれらの相違について事実関係の検討は行っていない。</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しかしながら、</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妊産婦や家族がこうした認識や意見を持っていることは事実であり、説明された内容について十分に理解できない、納得できないと認識していることが少なからずあると考えられる。</a:t>
            </a:r>
          </a:p>
        </p:txBody>
      </p:sp>
    </p:spTree>
    <p:extLst>
      <p:ext uri="{BB962C8B-B14F-4D97-AF65-F5344CB8AC3E}">
        <p14:creationId xmlns:p14="http://schemas.microsoft.com/office/powerpoint/2010/main" val="2642826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ja-JP" altLang="en-US" noProof="0" dirty="0"/>
              <a:t>考察②</a:t>
            </a:r>
            <a:endParaRPr lang="ja-JP" altLang="en-US" dirty="0"/>
          </a:p>
        </p:txBody>
      </p:sp>
      <p:sp>
        <p:nvSpPr>
          <p:cNvPr id="5" name="コンテンツ プレースホルダー 4">
            <a:extLst>
              <a:ext uri="{FF2B5EF4-FFF2-40B4-BE49-F238E27FC236}">
                <a16:creationId xmlns:a16="http://schemas.microsoft.com/office/drawing/2014/main" id="{577386DC-CF6C-4D35-91CF-B54CA6081120}"/>
              </a:ext>
            </a:extLst>
          </p:cNvPr>
          <p:cNvSpPr>
            <a:spLocks noGrp="1"/>
          </p:cNvSpPr>
          <p:nvPr>
            <p:ph idx="1"/>
          </p:nvPr>
        </p:nvSpPr>
        <p:spPr/>
        <p:txBody>
          <a:bodyPr/>
          <a:lstStyle/>
          <a:p>
            <a:endParaRPr kumimoji="1" lang="ja-JP" altLang="en-US"/>
          </a:p>
        </p:txBody>
      </p:sp>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1413" y="1126800"/>
            <a:ext cx="9180000" cy="5418000"/>
          </a:xfrm>
          <a:prstGeom prst="roundRect">
            <a:avLst>
              <a:gd name="adj" fmla="val 12806"/>
            </a:avLst>
          </a:prstGeom>
          <a:solidFill>
            <a:srgbClr val="FFFFCC"/>
          </a:solidFill>
          <a:ln w="9525">
            <a:solidFill>
              <a:schemeClr val="tx1"/>
            </a:solidFill>
            <a:round/>
            <a:headEnd/>
            <a:tailEnd/>
          </a:ln>
        </p:spPr>
        <p:txBody>
          <a:bodyPr lIns="54000" tIns="54000" rIns="54000" bIns="54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インフォームドコンセントにおける同意を得るにあたり、医療従事者は、患者や家族が説明された内容を十分理解し納得できるように</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努力</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することが求められる。同時に、患者や家族は、説明された内容について理解が十分でない場合や、納得できない場合はそれを医療従事者へ伝えることが重要である。</a:t>
            </a: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一方で、産科医療の現場で緊急事態が発生した場合、</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秒を争う状況となり、十分なインフォームドコンセントが行えないことが考えられる。分娩進行を判断する際や医療的介入の際の適切な意思決定への支援には、分娩のために入院する前などの早い段階から、医療従事者が妊産婦や家族に対し、実施予定の医療や様々な状況を想定した丁寧な説明を行い、双方でのコミュニケーションを深め、信頼関係を構築しておくことが必要である。</a:t>
            </a:r>
          </a:p>
        </p:txBody>
      </p:sp>
    </p:spTree>
    <p:extLst>
      <p:ext uri="{BB962C8B-B14F-4D97-AF65-F5344CB8AC3E}">
        <p14:creationId xmlns:p14="http://schemas.microsoft.com/office/powerpoint/2010/main" val="3294943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6E0868D-D032-4A19-98BC-245F7486C72D}"/>
              </a:ext>
            </a:extLst>
          </p:cNvPr>
          <p:cNvSpPr>
            <a:spLocks noGrp="1"/>
          </p:cNvSpPr>
          <p:nvPr>
            <p:ph type="title"/>
          </p:nvPr>
        </p:nvSpPr>
        <p:spPr>
          <a:xfrm>
            <a:off x="1853868" y="342975"/>
            <a:ext cx="6195100" cy="650725"/>
          </a:xfrm>
        </p:spPr>
        <p:txBody>
          <a:bodyPr/>
          <a:lstStyle/>
          <a:p>
            <a:r>
              <a:rPr kumimoji="1" lang="ja-JP" altLang="en-US" dirty="0"/>
              <a:t>産科医療関係者に対する提言</a:t>
            </a:r>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5" name="AutoShape 3">
            <a:extLst>
              <a:ext uri="{FF2B5EF4-FFF2-40B4-BE49-F238E27FC236}">
                <a16:creationId xmlns:a16="http://schemas.microsoft.com/office/drawing/2014/main" id="{E4CAB2BD-03B3-4BF1-91AF-96638D05DCC1}"/>
              </a:ext>
            </a:extLst>
          </p:cNvPr>
          <p:cNvSpPr>
            <a:spLocks noChangeArrowheads="1"/>
          </p:cNvSpPr>
          <p:nvPr/>
        </p:nvSpPr>
        <p:spPr bwMode="auto">
          <a:xfrm>
            <a:off x="360000" y="1989794"/>
            <a:ext cx="9180000" cy="2880000"/>
          </a:xfrm>
          <a:prstGeom prst="roundRect">
            <a:avLst>
              <a:gd name="adj" fmla="val 12806"/>
            </a:avLst>
          </a:prstGeom>
          <a:solidFill>
            <a:srgbClr val="FFFFCC"/>
          </a:solidFill>
          <a:ln w="9525">
            <a:solidFill>
              <a:schemeClr val="tx1"/>
            </a:solidFill>
            <a:round/>
            <a:headEnd/>
            <a:tailEnd/>
          </a:ln>
        </p:spPr>
        <p:txBody>
          <a:bodyPr lIns="54000" tIns="54000" rIns="54000" bIns="54000" anchor="ctr"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803275" marR="0" lvl="0" indent="-803275" algn="l" defTabSz="957263" rtl="0" eaLnBrk="1" fontAlgn="base" latinLnBrk="0" hangingPunct="1">
              <a:lnSpc>
                <a:spcPct val="100000"/>
              </a:lnSpc>
              <a:spcBef>
                <a:spcPct val="20000"/>
              </a:spcBef>
              <a:spcAft>
                <a:spcPts val="60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娩経過において、分娩進行を判断する際や子宮収縮薬の使用等の医療的介入を行う前には、妊産婦およびその家族と十分なコミュニケーションをとり信頼関係を築くよう努めること、相手の理解度に合わせた柔軟な説明を行うことが必要である。</a:t>
            </a: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729954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16E0868D-D032-4A19-98BC-245F7486C72D}"/>
              </a:ext>
            </a:extLst>
          </p:cNvPr>
          <p:cNvSpPr>
            <a:spLocks noGrp="1"/>
          </p:cNvSpPr>
          <p:nvPr>
            <p:ph type="title"/>
          </p:nvPr>
        </p:nvSpPr>
        <p:spPr>
          <a:xfrm>
            <a:off x="1623030" y="342975"/>
            <a:ext cx="6656765" cy="650725"/>
          </a:xfrm>
        </p:spPr>
        <p:txBody>
          <a:bodyPr/>
          <a:lstStyle/>
          <a:p>
            <a:r>
              <a:rPr lang="ja-JP" altLang="en-US" dirty="0"/>
              <a:t>再発防止委員会からのコメント</a:t>
            </a:r>
            <a:endParaRPr kumimoji="1" lang="ja-JP" altLang="en-US" dirty="0"/>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5" name="AutoShape 3">
            <a:extLst>
              <a:ext uri="{FF2B5EF4-FFF2-40B4-BE49-F238E27FC236}">
                <a16:creationId xmlns:a16="http://schemas.microsoft.com/office/drawing/2014/main" id="{E4CAB2BD-03B3-4BF1-91AF-96638D05DCC1}"/>
              </a:ext>
            </a:extLst>
          </p:cNvPr>
          <p:cNvSpPr>
            <a:spLocks noChangeArrowheads="1"/>
          </p:cNvSpPr>
          <p:nvPr/>
        </p:nvSpPr>
        <p:spPr bwMode="auto">
          <a:xfrm>
            <a:off x="360000" y="1126800"/>
            <a:ext cx="9180000" cy="4670114"/>
          </a:xfrm>
          <a:prstGeom prst="roundRect">
            <a:avLst>
              <a:gd name="adj" fmla="val 12806"/>
            </a:avLst>
          </a:prstGeom>
          <a:solidFill>
            <a:srgbClr val="FFFFCC"/>
          </a:solidFill>
          <a:ln w="9525">
            <a:solidFill>
              <a:schemeClr val="tx1"/>
            </a:solidFill>
            <a:round/>
            <a:headEnd/>
            <a:tailEnd/>
          </a:ln>
        </p:spPr>
        <p:txBody>
          <a:bodyPr lIns="54000" tIns="54000" rIns="54000" bIns="54000" anchor="ctr"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の診療現場では多くの場合、医療介入を行う直前に妊産婦や家族へ説明を行いますが、子宮収縮薬に関連する事項だけではなく、そのほかの産科的処置や緊急時の対応に関する説明を分娩前（妊婦健診等）より行っている施設もあります。</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妊産婦の理解度や個別性に合わせ、説明後にどの程度理解しているかをフィードバックできるような場を作るのもよいでしょう。</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82575" marR="0" lvl="0" indent="-282575" algn="l" defTabSz="957263" rtl="0" eaLnBrk="1" fontAlgn="base" latinLnBrk="0" hangingPunct="1">
              <a:lnSpc>
                <a:spcPct val="120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妊産婦や家族が妊娠・分娩に関する知識や理解を得られるよう、母親学級・両親学級等の画一的な場面に留まらない対応を、医療チーム全体で考えていくことがよりよい産科医療につながるものと考えます。</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6" name="グラフィックス 5" descr="教授 男性 単色塗りつぶし">
            <a:extLst>
              <a:ext uri="{FF2B5EF4-FFF2-40B4-BE49-F238E27FC236}">
                <a16:creationId xmlns:a16="http://schemas.microsoft.com/office/drawing/2014/main" id="{E6491439-57F5-45DB-9939-8BB78FC61A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92566" y="268661"/>
            <a:ext cx="725039" cy="725039"/>
          </a:xfrm>
          <a:prstGeom prst="rect">
            <a:avLst/>
          </a:prstGeom>
        </p:spPr>
      </p:pic>
    </p:spTree>
    <p:extLst>
      <p:ext uri="{BB962C8B-B14F-4D97-AF65-F5344CB8AC3E}">
        <p14:creationId xmlns:p14="http://schemas.microsoft.com/office/powerpoint/2010/main" val="1148981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subTitle" idx="4294967295"/>
          </p:nvPr>
        </p:nvSpPr>
        <p:spPr>
          <a:xfrm>
            <a:off x="271686" y="2553494"/>
            <a:ext cx="9361039" cy="1752600"/>
          </a:xfrm>
        </p:spPr>
        <p:txBody>
          <a:bodyPr anchor="ctr"/>
          <a:lstStyle/>
          <a:p>
            <a:pPr marL="0" indent="0" algn="ctr" eaLnBrk="1" hangingPunct="1">
              <a:lnSpc>
                <a:spcPct val="90000"/>
              </a:lnSpc>
              <a:buFontTx/>
              <a:buNone/>
            </a:pPr>
            <a:r>
              <a:rPr lang="en-US" altLang="ja-JP" sz="5400" dirty="0">
                <a:latin typeface="+mj-ea"/>
                <a:ea typeface="+mj-ea"/>
              </a:rPr>
              <a:t>Ⅳ</a:t>
            </a:r>
            <a:r>
              <a:rPr lang="ja-JP" altLang="en-US" sz="5400" dirty="0">
                <a:latin typeface="+mj-ea"/>
                <a:ea typeface="+mj-ea"/>
              </a:rPr>
              <a:t>．産科医療の質の向上への</a:t>
            </a:r>
            <a:endParaRPr lang="en-US" altLang="ja-JP" sz="5400" dirty="0">
              <a:latin typeface="+mj-ea"/>
              <a:ea typeface="+mj-ea"/>
            </a:endParaRPr>
          </a:p>
          <a:p>
            <a:pPr marL="0" indent="0" algn="ctr" eaLnBrk="1" hangingPunct="1">
              <a:lnSpc>
                <a:spcPct val="90000"/>
              </a:lnSpc>
              <a:buFontTx/>
              <a:buNone/>
            </a:pPr>
            <a:r>
              <a:rPr lang="ja-JP" altLang="en-US" sz="5400" dirty="0">
                <a:latin typeface="+mj-ea"/>
                <a:ea typeface="+mj-ea"/>
              </a:rPr>
              <a:t>取組みの動向</a:t>
            </a:r>
          </a:p>
        </p:txBody>
      </p:sp>
      <p:sp>
        <p:nvSpPr>
          <p:cNvPr id="2" name="スライド番号プレースホルダー 1">
            <a:extLst>
              <a:ext uri="{FF2B5EF4-FFF2-40B4-BE49-F238E27FC236}">
                <a16:creationId xmlns:a16="http://schemas.microsoft.com/office/drawing/2014/main" id="{E6FFA588-6E61-4654-B08C-CAD69FD3690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Rectangle 2">
            <a:extLst>
              <a:ext uri="{FF2B5EF4-FFF2-40B4-BE49-F238E27FC236}">
                <a16:creationId xmlns:a16="http://schemas.microsoft.com/office/drawing/2014/main" id="{9C19CB48-AC1C-4210-AEE4-C636CE8FFDB9}"/>
              </a:ext>
            </a:extLst>
          </p:cNvPr>
          <p:cNvSpPr txBox="1">
            <a:spLocks noChangeArrowheads="1"/>
          </p:cNvSpPr>
          <p:nvPr/>
        </p:nvSpPr>
        <p:spPr bwMode="auto">
          <a:xfrm>
            <a:off x="1321542" y="5103217"/>
            <a:ext cx="8311183"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52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72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ページ「第</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4</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章　産科医療の質の向上への取組みの動向」より</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289E384-F120-4EB4-AB5A-1BA19AD1F7A9}"/>
              </a:ext>
            </a:extLst>
          </p:cNvPr>
          <p:cNvSpPr>
            <a:spLocks noGrp="1"/>
          </p:cNvSpPr>
          <p:nvPr>
            <p:ph type="title"/>
          </p:nvPr>
        </p:nvSpPr>
        <p:spPr>
          <a:xfrm>
            <a:off x="3931354" y="342975"/>
            <a:ext cx="2040117" cy="650725"/>
          </a:xfrm>
        </p:spPr>
        <p:txBody>
          <a:bodyPr/>
          <a:lstStyle/>
          <a:p>
            <a:r>
              <a:rPr lang="ja-JP" altLang="en-US" dirty="0"/>
              <a:t>はじめに</a:t>
            </a:r>
            <a:endParaRPr kumimoji="1" lang="ja-JP" altLang="en-US" dirty="0"/>
          </a:p>
        </p:txBody>
      </p:sp>
      <p:sp>
        <p:nvSpPr>
          <p:cNvPr id="2" name="スライド番号プレースホルダー 1">
            <a:extLst>
              <a:ext uri="{FF2B5EF4-FFF2-40B4-BE49-F238E27FC236}">
                <a16:creationId xmlns:a16="http://schemas.microsoft.com/office/drawing/2014/main" id="{2049210C-9237-4872-9057-0AED54A03F7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7" name="AutoShape 3">
            <a:extLst>
              <a:ext uri="{FF2B5EF4-FFF2-40B4-BE49-F238E27FC236}">
                <a16:creationId xmlns:a16="http://schemas.microsoft.com/office/drawing/2014/main" id="{A5E937F1-EFC4-442B-8549-1AF95CF64318}"/>
              </a:ext>
            </a:extLst>
          </p:cNvPr>
          <p:cNvSpPr>
            <a:spLocks noChangeArrowheads="1"/>
          </p:cNvSpPr>
          <p:nvPr/>
        </p:nvSpPr>
        <p:spPr bwMode="auto">
          <a:xfrm>
            <a:off x="361412" y="1126800"/>
            <a:ext cx="9180000" cy="3952307"/>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25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「テーマに沿った分析」の「再発防止委員会からの提言」が産科医療の質の向上に活かされているかなどについて、出生年別に動向を把握するために集計を行った。</a:t>
            </a:r>
          </a:p>
          <a:p>
            <a:pPr marL="231775" marR="0" lvl="0" indent="-231775" algn="l" defTabSz="957263" rtl="0" eaLnBrk="0" fontAlgn="base" latinLnBrk="0" hangingPunct="0">
              <a:lnSpc>
                <a:spcPct val="125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出生した年毎に集計対象事例が増えていく中、取り上げたテーマの出生年別の集計結果を概観することで、産科医療の質の向上への取組みの動向をみていくことができるものと考える。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31775" marR="0" lvl="0" indent="-231775" algn="l" defTabSz="957263" rtl="0" eaLnBrk="0" fontAlgn="base" latinLnBrk="0" hangingPunct="0">
              <a:lnSpc>
                <a:spcPct val="125000"/>
              </a:lnSpc>
              <a:spcBef>
                <a:spcPct val="20000"/>
              </a:spcBef>
              <a:spcAft>
                <a:spcPct val="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回報告書から、出生年別の動向がより把握しやすくなるよう集計結果の掲載方法を表形式からグラフ形式へ変更した。</a:t>
            </a:r>
          </a:p>
        </p:txBody>
      </p:sp>
    </p:spTree>
    <p:extLst>
      <p:ext uri="{BB962C8B-B14F-4D97-AF65-F5344CB8AC3E}">
        <p14:creationId xmlns:p14="http://schemas.microsoft.com/office/powerpoint/2010/main" val="318430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4BCA8D-63F3-45E0-A4D9-5274EB5B5AC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graphicFrame>
        <p:nvGraphicFramePr>
          <p:cNvPr id="3" name="表 3">
            <a:extLst>
              <a:ext uri="{FF2B5EF4-FFF2-40B4-BE49-F238E27FC236}">
                <a16:creationId xmlns:a16="http://schemas.microsoft.com/office/drawing/2014/main" id="{D259D462-4BC8-4BCE-A5A6-21D6D00794AC}"/>
              </a:ext>
            </a:extLst>
          </p:cNvPr>
          <p:cNvGraphicFramePr>
            <a:graphicFrameLocks noGrp="1"/>
          </p:cNvGraphicFramePr>
          <p:nvPr/>
        </p:nvGraphicFramePr>
        <p:xfrm>
          <a:off x="188781" y="1413570"/>
          <a:ext cx="9443945" cy="4464496"/>
        </p:xfrm>
        <a:graphic>
          <a:graphicData uri="http://schemas.openxmlformats.org/drawingml/2006/table">
            <a:tbl>
              <a:tblPr>
                <a:tableStyleId>{5C22544A-7EE6-4342-B048-85BDC9FD1C3A}</a:tableStyleId>
              </a:tblPr>
              <a:tblGrid>
                <a:gridCol w="2091664">
                  <a:extLst>
                    <a:ext uri="{9D8B030D-6E8A-4147-A177-3AD203B41FA5}">
                      <a16:colId xmlns:a16="http://schemas.microsoft.com/office/drawing/2014/main" val="4029639127"/>
                    </a:ext>
                  </a:extLst>
                </a:gridCol>
                <a:gridCol w="7352281">
                  <a:extLst>
                    <a:ext uri="{9D8B030D-6E8A-4147-A177-3AD203B41FA5}">
                      <a16:colId xmlns:a16="http://schemas.microsoft.com/office/drawing/2014/main" val="3495825939"/>
                    </a:ext>
                  </a:extLst>
                </a:gridCol>
              </a:tblGrid>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2006</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8FBCFF"/>
                    </a:solidFill>
                  </a:tcPr>
                </a:tc>
                <a:tc>
                  <a:txBody>
                    <a:bodyPr/>
                    <a:lstStyle/>
                    <a:p>
                      <a:pPr algn="l"/>
                      <a:r>
                        <a:rPr kumimoji="1" lang="ja-JP" altLang="en-US" dirty="0">
                          <a:latin typeface="+mj-ea"/>
                          <a:ea typeface="+mj-ea"/>
                        </a:rPr>
                        <a:t>自民党「医療紛争処理のあり方検討会」にて、</a:t>
                      </a:r>
                      <a:r>
                        <a:rPr kumimoji="1" lang="en-US" altLang="ja-JP" dirty="0">
                          <a:latin typeface="+mj-ea"/>
                          <a:ea typeface="+mj-ea"/>
                        </a:rPr>
                        <a:t>『</a:t>
                      </a:r>
                      <a:r>
                        <a:rPr kumimoji="1" lang="ja-JP" altLang="en-US" dirty="0">
                          <a:latin typeface="+mj-ea"/>
                          <a:ea typeface="+mj-ea"/>
                        </a:rPr>
                        <a:t>産科医療における無過失補償制度の枠組みについて</a:t>
                      </a:r>
                      <a:r>
                        <a:rPr kumimoji="1" lang="en-US" altLang="ja-JP" dirty="0">
                          <a:latin typeface="+mj-ea"/>
                          <a:ea typeface="+mj-ea"/>
                        </a:rPr>
                        <a:t>』</a:t>
                      </a:r>
                      <a:r>
                        <a:rPr kumimoji="1" lang="ja-JP" altLang="en-US" dirty="0">
                          <a:latin typeface="+mj-ea"/>
                          <a:ea typeface="+mj-ea"/>
                        </a:rPr>
                        <a:t>が示される</a:t>
                      </a:r>
                    </a:p>
                  </a:txBody>
                  <a:tcPr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2267329487"/>
                  </a:ext>
                </a:extLst>
              </a:tr>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2007</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8FBCFF"/>
                    </a:solidFill>
                  </a:tcPr>
                </a:tc>
                <a:tc>
                  <a:txBody>
                    <a:bodyPr/>
                    <a:lstStyle/>
                    <a:p>
                      <a:r>
                        <a:rPr kumimoji="1" lang="ja-JP" altLang="en-US" dirty="0">
                          <a:latin typeface="+mj-ea"/>
                          <a:ea typeface="+mj-ea"/>
                        </a:rPr>
                        <a:t>日本医療機能評価機構に</a:t>
                      </a:r>
                    </a:p>
                    <a:p>
                      <a:r>
                        <a:rPr kumimoji="1" lang="ja-JP" altLang="en-US" dirty="0">
                          <a:latin typeface="+mj-ea"/>
                          <a:ea typeface="+mj-ea"/>
                        </a:rPr>
                        <a:t>「産科医療補償制度運営組織準備委員会」設置</a:t>
                      </a: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143132755"/>
                  </a:ext>
                </a:extLst>
              </a:tr>
              <a:tr h="1116124">
                <a:tc>
                  <a:txBody>
                    <a:bodyPr/>
                    <a:lstStyle/>
                    <a:p>
                      <a:pPr algn="ct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2008</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8FBCFF"/>
                    </a:solidFill>
                  </a:tcPr>
                </a:tc>
                <a:tc>
                  <a:txBody>
                    <a:bodyPr/>
                    <a:lstStyle/>
                    <a:p>
                      <a:pPr algn="l"/>
                      <a:r>
                        <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産科医療補償制度運営組織準備委員会報告書」が取りまとめられる</a:t>
                      </a:r>
                      <a:endParaRPr kumimoji="1" lang="ja-JP" altLang="en-US" dirty="0">
                        <a:latin typeface="+mj-ea"/>
                        <a:ea typeface="+mj-ea"/>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CFFFF"/>
                    </a:solidFill>
                  </a:tcPr>
                </a:tc>
                <a:extLst>
                  <a:ext uri="{0D108BD9-81ED-4DB2-BD59-A6C34878D82A}">
                    <a16:rowId xmlns:a16="http://schemas.microsoft.com/office/drawing/2014/main" val="821861599"/>
                  </a:ext>
                </a:extLst>
              </a:tr>
              <a:tr h="1116124">
                <a:tc>
                  <a:txBody>
                    <a:bodyPr/>
                    <a:lstStyle/>
                    <a:p>
                      <a:pPr algn="ctr"/>
                      <a:r>
                        <a:rPr kumimoji="1" lang="en-US" altLang="zh-TW"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zh-TW"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zh-TW"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zh-TW"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a:t>
                      </a:r>
                      <a:endParaRPr kumimoji="1" lang="ja-JP" altLang="en-US" dirty="0">
                        <a:latin typeface="+mj-ea"/>
                        <a:ea typeface="+mj-ea"/>
                      </a:endParaRPr>
                    </a:p>
                  </a:txBody>
                  <a:tcPr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rgbClr val="8FBCFF"/>
                    </a:solidFill>
                  </a:tcPr>
                </a:tc>
                <a:tc>
                  <a:txBody>
                    <a:bodyPr/>
                    <a:lstStyle/>
                    <a:p>
                      <a:r>
                        <a:rPr kumimoji="1" lang="zh-TW" altLang="en-US" sz="2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「産科医療補償制度」創設	</a:t>
                      </a:r>
                      <a:endParaRPr kumimoji="1" lang="ja-JP" altLang="en-US" dirty="0">
                        <a:latin typeface="+mj-ea"/>
                        <a:ea typeface="+mj-ea"/>
                      </a:endParaRPr>
                    </a:p>
                  </a:txBody>
                  <a:tcPr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CCFFFF"/>
                    </a:solidFill>
                  </a:tcPr>
                </a:tc>
                <a:extLst>
                  <a:ext uri="{0D108BD9-81ED-4DB2-BD59-A6C34878D82A}">
                    <a16:rowId xmlns:a16="http://schemas.microsoft.com/office/drawing/2014/main" val="2606015183"/>
                  </a:ext>
                </a:extLst>
              </a:tr>
            </a:tbl>
          </a:graphicData>
        </a:graphic>
      </p:graphicFrame>
      <p:sp>
        <p:nvSpPr>
          <p:cNvPr id="5" name="正方形/長方形 4">
            <a:extLst>
              <a:ext uri="{FF2B5EF4-FFF2-40B4-BE49-F238E27FC236}">
                <a16:creationId xmlns:a16="http://schemas.microsoft.com/office/drawing/2014/main" id="{B12B08B6-A2FF-4DF1-BA5E-0AFF8A751AE7}"/>
              </a:ext>
            </a:extLst>
          </p:cNvPr>
          <p:cNvSpPr/>
          <p:nvPr/>
        </p:nvSpPr>
        <p:spPr bwMode="auto">
          <a:xfrm>
            <a:off x="188781" y="4797946"/>
            <a:ext cx="9443945" cy="108012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6" name="Rectangle 2">
            <a:extLst>
              <a:ext uri="{FF2B5EF4-FFF2-40B4-BE49-F238E27FC236}">
                <a16:creationId xmlns:a16="http://schemas.microsoft.com/office/drawing/2014/main" id="{16AD6C69-E934-4EC3-837B-2DC8F9AE733B}"/>
              </a:ext>
            </a:extLst>
          </p:cNvPr>
          <p:cNvSpPr txBox="1">
            <a:spLocks noChangeArrowheads="1"/>
          </p:cNvSpPr>
          <p:nvPr/>
        </p:nvSpPr>
        <p:spPr>
          <a:xfrm>
            <a:off x="1884363" y="346075"/>
            <a:ext cx="6134100" cy="6445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HG丸ｺﾞｼｯｸM-PRO"/>
                <a:ea typeface="HG丸ｺﾞｼｯｸM-PRO"/>
                <a:cs typeface="+mj-cs"/>
              </a:rPr>
              <a:t>産科医療補償制度創設の経緯</a:t>
            </a:r>
          </a:p>
        </p:txBody>
      </p:sp>
    </p:spTree>
    <p:extLst>
      <p:ext uri="{BB962C8B-B14F-4D97-AF65-F5344CB8AC3E}">
        <p14:creationId xmlns:p14="http://schemas.microsoft.com/office/powerpoint/2010/main" val="2666566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14164A7-C40A-44B3-8019-85BDB75C5D23}"/>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49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4036" name="AutoShape 3"/>
          <p:cNvSpPr>
            <a:spLocks noChangeArrowheads="1"/>
          </p:cNvSpPr>
          <p:nvPr/>
        </p:nvSpPr>
        <p:spPr bwMode="auto">
          <a:xfrm>
            <a:off x="361417" y="1126800"/>
            <a:ext cx="9180000" cy="4544838"/>
          </a:xfrm>
          <a:prstGeom prst="roundRect">
            <a:avLst>
              <a:gd name="adj" fmla="val 12806"/>
            </a:avLst>
          </a:prstGeom>
          <a:solidFill>
            <a:srgbClr val="FFE5FF"/>
          </a:solidFill>
          <a:ln w="9525">
            <a:solidFill>
              <a:schemeClr val="tx1"/>
            </a:solidFill>
            <a:round/>
            <a:headEnd/>
            <a:tailEnd/>
          </a:ln>
        </p:spPr>
        <p:txBody>
          <a:bodyPr lIns="54000" tIns="54000" rIns="54000" bIns="54000" numCol="2" spcCol="1872000" anchor="t" anchorCtr="0"/>
          <a:lstStyle>
            <a:lvl1pPr marL="282575" indent="-2825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lvl="0" indent="-342900" algn="just" defTabSz="914400" eaLnBrk="1" hangingPunct="1">
              <a:lnSpc>
                <a:spcPct val="120000"/>
              </a:lnSpc>
              <a:spcBef>
                <a:spcPct val="0"/>
              </a:spcBef>
              <a:buFontTx/>
              <a:buChar char="○"/>
              <a:defRPr/>
            </a:pPr>
            <a:r>
              <a:rPr lang="ja-JP" altLang="en-US" sz="2200" dirty="0">
                <a:solidFill>
                  <a:srgbClr val="000000"/>
                </a:solidFill>
                <a:latin typeface="HG丸ｺﾞｼｯｸM-PRO" panose="020F0600000000000000" pitchFamily="50" charset="-128"/>
                <a:ea typeface="HG丸ｺﾞｼｯｸM-PRO" panose="020F0600000000000000" pitchFamily="50" charset="-128"/>
              </a:rPr>
              <a:t>満</a:t>
            </a:r>
            <a:r>
              <a:rPr lang="en-US" altLang="ja-JP" sz="2200" dirty="0">
                <a:solidFill>
                  <a:srgbClr val="000000"/>
                </a:solidFill>
                <a:latin typeface="HG丸ｺﾞｼｯｸM-PRO" panose="020F0600000000000000" pitchFamily="50" charset="-128"/>
                <a:ea typeface="HG丸ｺﾞｼｯｸM-PRO" panose="020F0600000000000000" pitchFamily="50" charset="-128"/>
              </a:rPr>
              <a:t>5</a:t>
            </a:r>
            <a:r>
              <a:rPr lang="ja-JP" altLang="en-US" sz="2200" dirty="0">
                <a:solidFill>
                  <a:srgbClr val="000000"/>
                </a:solidFill>
                <a:latin typeface="HG丸ｺﾞｼｯｸM-PRO" panose="020F0600000000000000" pitchFamily="50" charset="-128"/>
                <a:ea typeface="HG丸ｺﾞｼｯｸM-PRO" panose="020F0600000000000000" pitchFamily="50" charset="-128"/>
              </a:rPr>
              <a:t>歳の誕生日までの補償申請期間を経過し補償対象が確定している</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2009</a:t>
            </a:r>
            <a:r>
              <a:rPr lang="ja-JP" altLang="en-US" sz="2200" dirty="0">
                <a:solidFill>
                  <a:srgbClr val="000000"/>
                </a:solidFill>
                <a:latin typeface="HG丸ｺﾞｼｯｸM-PRO" panose="020F0600000000000000" pitchFamily="50" charset="-128"/>
                <a:ea typeface="HG丸ｺﾞｼｯｸM-PRO" panose="020F0600000000000000" pitchFamily="50" charset="-128"/>
              </a:rPr>
              <a:t>年から</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2016</a:t>
            </a:r>
            <a:r>
              <a:rPr lang="ja-JP" altLang="en-US" sz="2200" dirty="0">
                <a:solidFill>
                  <a:srgbClr val="000000"/>
                </a:solidFill>
                <a:latin typeface="HG丸ｺﾞｼｯｸM-PRO" panose="020F0600000000000000" pitchFamily="50" charset="-128"/>
                <a:ea typeface="HG丸ｺﾞｼｯｸM-PRO" panose="020F0600000000000000" pitchFamily="50" charset="-128"/>
              </a:rPr>
              <a:t>年までに出生した事例のうち、</a:t>
            </a:r>
            <a:r>
              <a:rPr lang="en-US" altLang="ja-JP" sz="2200" dirty="0">
                <a:solidFill>
                  <a:srgbClr val="000000"/>
                </a:solidFill>
                <a:latin typeface="HG丸ｺﾞｼｯｸM-PRO" panose="020F0600000000000000" pitchFamily="50" charset="-128"/>
                <a:ea typeface="HG丸ｺﾞｼｯｸM-PRO" panose="020F0600000000000000" pitchFamily="50" charset="-128"/>
              </a:rPr>
              <a:t>2021</a:t>
            </a:r>
            <a:r>
              <a:rPr lang="ja-JP" altLang="en-US" sz="2200" dirty="0">
                <a:solidFill>
                  <a:srgbClr val="000000"/>
                </a:solidFill>
                <a:latin typeface="HG丸ｺﾞｼｯｸM-PRO" panose="020F0600000000000000" pitchFamily="50" charset="-128"/>
                <a:ea typeface="HG丸ｺﾞｼｯｸM-PRO" panose="020F0600000000000000" pitchFamily="50" charset="-128"/>
              </a:rPr>
              <a:t>年</a:t>
            </a:r>
            <a:r>
              <a:rPr lang="en-US" altLang="ja-JP" sz="2200" dirty="0">
                <a:solidFill>
                  <a:srgbClr val="000000"/>
                </a:solidFill>
                <a:latin typeface="HG丸ｺﾞｼｯｸM-PRO" panose="020F0600000000000000" pitchFamily="50" charset="-128"/>
                <a:ea typeface="HG丸ｺﾞｼｯｸM-PRO" panose="020F0600000000000000" pitchFamily="50" charset="-128"/>
              </a:rPr>
              <a:t>12</a:t>
            </a:r>
            <a:r>
              <a:rPr lang="ja-JP" altLang="en-US" sz="2200" dirty="0">
                <a:solidFill>
                  <a:srgbClr val="000000"/>
                </a:solidFill>
                <a:latin typeface="HG丸ｺﾞｼｯｸM-PRO" panose="020F0600000000000000" pitchFamily="50" charset="-128"/>
                <a:ea typeface="HG丸ｺﾞｼｯｸM-PRO" panose="020F0600000000000000" pitchFamily="50" charset="-128"/>
              </a:rPr>
              <a:t>月末までに原因分析報告書を児・保護者および分娩機関に送付した事例</a:t>
            </a:r>
            <a:r>
              <a:rPr lang="en-US" altLang="ja-JP" sz="2200" dirty="0">
                <a:solidFill>
                  <a:srgbClr val="000000"/>
                </a:solidFill>
                <a:latin typeface="HG丸ｺﾞｼｯｸM-PRO" panose="020F0600000000000000" pitchFamily="50" charset="-128"/>
                <a:ea typeface="HG丸ｺﾞｼｯｸM-PRO" panose="020F0600000000000000" pitchFamily="50" charset="-128"/>
              </a:rPr>
              <a:t>2,771</a:t>
            </a:r>
            <a:r>
              <a:rPr lang="ja-JP" altLang="en-US" sz="2200" dirty="0">
                <a:solidFill>
                  <a:srgbClr val="000000"/>
                </a:solidFill>
                <a:latin typeface="HG丸ｺﾞｼｯｸM-PRO" panose="020F0600000000000000" pitchFamily="50" charset="-128"/>
                <a:ea typeface="HG丸ｺﾞｼｯｸM-PRO" panose="020F0600000000000000" pitchFamily="50" charset="-128"/>
              </a:rPr>
              <a:t>件を集計対象とした。</a:t>
            </a:r>
          </a:p>
          <a:p>
            <a:pPr marL="342900" lvl="0" indent="-342900" defTabSz="914400" eaLnBrk="1" hangingPunct="1">
              <a:lnSpc>
                <a:spcPct val="120000"/>
              </a:lnSpc>
              <a:spcBef>
                <a:spcPct val="0"/>
              </a:spcBef>
              <a:buFontTx/>
              <a:buChar char="○"/>
              <a:defRPr/>
            </a:pP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2" name="タイトル 11">
            <a:extLst>
              <a:ext uri="{FF2B5EF4-FFF2-40B4-BE49-F238E27FC236}">
                <a16:creationId xmlns:a16="http://schemas.microsoft.com/office/drawing/2014/main" id="{22A43C1E-43E2-4503-B5D9-70B632921CCA}"/>
              </a:ext>
            </a:extLst>
          </p:cNvPr>
          <p:cNvSpPr>
            <a:spLocks noGrp="1"/>
          </p:cNvSpPr>
          <p:nvPr>
            <p:ph type="title"/>
          </p:nvPr>
        </p:nvSpPr>
        <p:spPr>
          <a:xfrm>
            <a:off x="3931359" y="342975"/>
            <a:ext cx="2040116" cy="650725"/>
          </a:xfrm>
        </p:spPr>
        <p:txBody>
          <a:bodyPr/>
          <a:lstStyle/>
          <a:p>
            <a:r>
              <a:rPr lang="ja-JP" altLang="en-US" dirty="0"/>
              <a:t>集計対象</a:t>
            </a:r>
            <a:endParaRPr kumimoji="1" lang="ja-JP" altLang="en-US" dirty="0">
              <a:solidFill>
                <a:schemeClr val="tx1"/>
              </a:solidFill>
            </a:endParaRPr>
          </a:p>
        </p:txBody>
      </p:sp>
      <p:pic>
        <p:nvPicPr>
          <p:cNvPr id="7" name="図 6" descr="グラフ, 棒グラフ, ウォーターフォール図&#10;&#10;自動的に生成された説明">
            <a:extLst>
              <a:ext uri="{FF2B5EF4-FFF2-40B4-BE49-F238E27FC236}">
                <a16:creationId xmlns:a16="http://schemas.microsoft.com/office/drawing/2014/main" id="{5077BE36-2244-417F-8436-632BBA21E1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962" t="9414" r="13485" b="9968"/>
          <a:stretch/>
        </p:blipFill>
        <p:spPr>
          <a:xfrm>
            <a:off x="4257995" y="1734164"/>
            <a:ext cx="4734894" cy="3506742"/>
          </a:xfrm>
          <a:prstGeom prst="rect">
            <a:avLst/>
          </a:prstGeom>
          <a:ln>
            <a:noFill/>
          </a:ln>
        </p:spPr>
      </p:pic>
      <p:sp>
        <p:nvSpPr>
          <p:cNvPr id="8" name="テキスト ボックス 7">
            <a:extLst>
              <a:ext uri="{FF2B5EF4-FFF2-40B4-BE49-F238E27FC236}">
                <a16:creationId xmlns:a16="http://schemas.microsoft.com/office/drawing/2014/main" id="{A6D3231B-7E18-4F11-B979-C8114D04D574}"/>
              </a:ext>
            </a:extLst>
          </p:cNvPr>
          <p:cNvSpPr txBox="1"/>
          <p:nvPr/>
        </p:nvSpPr>
        <p:spPr>
          <a:xfrm>
            <a:off x="4232125" y="5240906"/>
            <a:ext cx="4896545" cy="400110"/>
          </a:xfrm>
          <a:prstGeom prst="rect">
            <a:avLst/>
          </a:prstGeom>
          <a:noFill/>
        </p:spPr>
        <p:txBody>
          <a:bodyPr wrap="square" rtlCol="0">
            <a:spAutoFit/>
          </a:bodyPr>
          <a:lstStyle/>
          <a:p>
            <a:pPr marL="252000" marR="0" lvl="0" indent="-25200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注）満</a:t>
            </a:r>
            <a:r>
              <a:rPr kumimoji="1" lang="en-US" altLang="ja-JP"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1000" b="0" i="0" u="none" strike="noStrike" kern="1200" cap="none" spc="0" normalizeH="0" baseline="0" noProof="0" dirty="0">
                <a:ln>
                  <a:noFill/>
                </a:ln>
                <a:solidFill>
                  <a:srgbClr val="000000"/>
                </a:solidFill>
                <a:effectLst/>
                <a:uLnTx/>
                <a:uFillTx/>
                <a:latin typeface="HG丸ｺﾞｼｯｸM-PRO"/>
                <a:ea typeface="HG丸ｺﾞｼｯｸM-PRO"/>
                <a:cs typeface="+mn-cs"/>
              </a:rPr>
              <a:t>歳の誕生日までの補償申請期間を経過し補償対象となった事例であるが、原因分析報告書が未送付の事例であるため、本章の集計対象事例に含まない</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a:t>
            </a:r>
          </a:p>
        </p:txBody>
      </p:sp>
      <p:sp>
        <p:nvSpPr>
          <p:cNvPr id="9" name="テキスト ボックス 8">
            <a:extLst>
              <a:ext uri="{FF2B5EF4-FFF2-40B4-BE49-F238E27FC236}">
                <a16:creationId xmlns:a16="http://schemas.microsoft.com/office/drawing/2014/main" id="{D95C9B15-5FE4-4E63-9769-3BC7C6CC8BDF}"/>
              </a:ext>
            </a:extLst>
          </p:cNvPr>
          <p:cNvSpPr txBox="1"/>
          <p:nvPr/>
        </p:nvSpPr>
        <p:spPr>
          <a:xfrm>
            <a:off x="4188069" y="1426387"/>
            <a:ext cx="3566812"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lang="en-US" altLang="ja-JP" sz="1400" b="1" dirty="0">
                <a:solidFill>
                  <a:srgbClr val="000000"/>
                </a:solidFill>
                <a:latin typeface="HG丸ｺﾞｼｯｸM-PRO"/>
                <a:ea typeface="HG丸ｺﾞｼｯｸM-PRO"/>
              </a:rPr>
              <a:t>Ⅱ</a:t>
            </a:r>
            <a:r>
              <a:rPr kumimoji="1" lang="en-US" altLang="ja-JP"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a:ea typeface="HG丸ｺﾞｼｯｸM-PRO"/>
                <a:cs typeface="+mn-cs"/>
              </a:rPr>
              <a:t>　集計対象事例</a:t>
            </a:r>
          </a:p>
        </p:txBody>
      </p:sp>
    </p:spTree>
    <p:extLst>
      <p:ext uri="{BB962C8B-B14F-4D97-AF65-F5344CB8AC3E}">
        <p14:creationId xmlns:p14="http://schemas.microsoft.com/office/powerpoint/2010/main" val="1127801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ja-JP" altLang="en-US" dirty="0"/>
              <a:t>集計方法①</a:t>
            </a:r>
          </a:p>
        </p:txBody>
      </p:sp>
      <p:sp>
        <p:nvSpPr>
          <p:cNvPr id="2" name="スライド番号プレースホルダー 1">
            <a:extLst>
              <a:ext uri="{FF2B5EF4-FFF2-40B4-BE49-F238E27FC236}">
                <a16:creationId xmlns:a16="http://schemas.microsoft.com/office/drawing/2014/main" id="{C09AC9F5-0FD5-4B7E-BF40-00ECEC085E82}"/>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0116" name="AutoShape 3"/>
          <p:cNvSpPr>
            <a:spLocks noChangeArrowheads="1"/>
          </p:cNvSpPr>
          <p:nvPr/>
        </p:nvSpPr>
        <p:spPr bwMode="auto">
          <a:xfrm>
            <a:off x="360000" y="1126800"/>
            <a:ext cx="9180000" cy="439122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以下の</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つのテーマについて、定めた</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つの集計方法のいずれかを用いて、原因分析報告書よりデータを集計した。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graphicFrame>
        <p:nvGraphicFramePr>
          <p:cNvPr id="4" name="表 4">
            <a:extLst>
              <a:ext uri="{FF2B5EF4-FFF2-40B4-BE49-F238E27FC236}">
                <a16:creationId xmlns:a16="http://schemas.microsoft.com/office/drawing/2014/main" id="{2B15146B-0CD9-4660-9836-3B0959525EC0}"/>
              </a:ext>
            </a:extLst>
          </p:cNvPr>
          <p:cNvGraphicFramePr>
            <a:graphicFrameLocks noGrp="1"/>
          </p:cNvGraphicFramePr>
          <p:nvPr/>
        </p:nvGraphicFramePr>
        <p:xfrm>
          <a:off x="669118" y="2516641"/>
          <a:ext cx="8676964" cy="2589912"/>
        </p:xfrm>
        <a:graphic>
          <a:graphicData uri="http://schemas.openxmlformats.org/drawingml/2006/table">
            <a:tbl>
              <a:tblPr>
                <a:tableStyleId>{5C22544A-7EE6-4342-B048-85BDC9FD1C3A}</a:tableStyleId>
              </a:tblPr>
              <a:tblGrid>
                <a:gridCol w="4049244">
                  <a:extLst>
                    <a:ext uri="{9D8B030D-6E8A-4147-A177-3AD203B41FA5}">
                      <a16:colId xmlns:a16="http://schemas.microsoft.com/office/drawing/2014/main" val="3600042244"/>
                    </a:ext>
                  </a:extLst>
                </a:gridCol>
                <a:gridCol w="4627720">
                  <a:extLst>
                    <a:ext uri="{9D8B030D-6E8A-4147-A177-3AD203B41FA5}">
                      <a16:colId xmlns:a16="http://schemas.microsoft.com/office/drawing/2014/main" val="3631420162"/>
                    </a:ext>
                  </a:extLst>
                </a:gridCol>
              </a:tblGrid>
              <a:tr h="424469">
                <a:tc>
                  <a:txBody>
                    <a:bodyPr/>
                    <a:lstStyle/>
                    <a:p>
                      <a:pPr algn="ctr"/>
                      <a:r>
                        <a:rPr kumimoji="1" lang="ja-JP" altLang="en-US" sz="2200" dirty="0">
                          <a:latin typeface="HG丸ｺﾞｼｯｸM-PRO" panose="020F0600000000000000" pitchFamily="50" charset="-128"/>
                          <a:ea typeface="HG丸ｺﾞｼｯｸM-PRO" panose="020F0600000000000000" pitchFamily="50" charset="-128"/>
                        </a:rPr>
                        <a:t>テーマ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2200" dirty="0">
                          <a:latin typeface="HG丸ｺﾞｼｯｸM-PRO" panose="020F0600000000000000" pitchFamily="50" charset="-128"/>
                          <a:ea typeface="HG丸ｺﾞｼｯｸM-PRO" panose="020F0600000000000000" pitchFamily="50" charset="-128"/>
                        </a:rPr>
                        <a:t>集計方法</a:t>
                      </a:r>
                    </a:p>
                  </a:txBody>
                  <a:tcP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6329268"/>
                  </a:ext>
                </a:extLst>
              </a:tr>
              <a:tr h="1266264">
                <a:tc>
                  <a:txBody>
                    <a:bodyPr/>
                    <a:lstStyle/>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1</a:t>
                      </a:r>
                      <a:r>
                        <a:rPr kumimoji="1" lang="ja-JP" altLang="en-US" sz="2200" dirty="0">
                          <a:latin typeface="HG丸ｺﾞｼｯｸM-PRO" panose="020F0600000000000000" pitchFamily="50" charset="-128"/>
                          <a:ea typeface="HG丸ｺﾞｼｯｸM-PRO" panose="020F0600000000000000" pitchFamily="50" charset="-128"/>
                        </a:rPr>
                        <a:t>．子宮収縮薬について</a:t>
                      </a:r>
                    </a:p>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2</a:t>
                      </a:r>
                      <a:r>
                        <a:rPr kumimoji="1" lang="ja-JP" altLang="en-US" sz="2200" dirty="0">
                          <a:latin typeface="HG丸ｺﾞｼｯｸM-PRO" panose="020F0600000000000000" pitchFamily="50" charset="-128"/>
                          <a:ea typeface="HG丸ｺﾞｼｯｸM-PRO" panose="020F0600000000000000" pitchFamily="50" charset="-128"/>
                        </a:rPr>
                        <a:t>．新生児蘇生について</a:t>
                      </a:r>
                    </a:p>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3</a:t>
                      </a:r>
                      <a:r>
                        <a:rPr kumimoji="1" lang="ja-JP" altLang="en-US" sz="2200" dirty="0">
                          <a:latin typeface="HG丸ｺﾞｼｯｸM-PRO" panose="020F0600000000000000" pitchFamily="50" charset="-128"/>
                          <a:ea typeface="HG丸ｺﾞｼｯｸM-PRO" panose="020F0600000000000000" pitchFamily="50" charset="-128"/>
                        </a:rPr>
                        <a:t>．吸引分娩について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266700" indent="-266700" algn="l"/>
                      <a:r>
                        <a:rPr kumimoji="1" lang="ja-JP" altLang="en-US" sz="2200" dirty="0">
                          <a:latin typeface="HG丸ｺﾞｼｯｸM-PRO" panose="020F0600000000000000" pitchFamily="50" charset="-128"/>
                          <a:ea typeface="HG丸ｺﾞｼｯｸM-PRO" panose="020F0600000000000000" pitchFamily="50" charset="-128"/>
                        </a:rPr>
                        <a:t>①原因分析報告書の「事例の経過（事例の概要）」より集計</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1765474191"/>
                  </a:ext>
                </a:extLst>
              </a:tr>
              <a:tr h="858121">
                <a:tc>
                  <a:txBody>
                    <a:bodyPr/>
                    <a:lstStyle/>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4</a:t>
                      </a:r>
                      <a:r>
                        <a:rPr kumimoji="1" lang="ja-JP" altLang="en-US" sz="2200" dirty="0">
                          <a:latin typeface="HG丸ｺﾞｼｯｸM-PRO" panose="020F0600000000000000" pitchFamily="50" charset="-128"/>
                          <a:ea typeface="HG丸ｺﾞｼｯｸM-PRO" panose="020F0600000000000000" pitchFamily="50" charset="-128"/>
                        </a:rPr>
                        <a:t>．胎児心拍数聴取について</a:t>
                      </a:r>
                    </a:p>
                    <a:p>
                      <a:pPr>
                        <a:lnSpc>
                          <a:spcPct val="125000"/>
                        </a:lnSpc>
                      </a:pPr>
                      <a:r>
                        <a:rPr kumimoji="1" lang="en-US" altLang="ja-JP" sz="2200" dirty="0">
                          <a:latin typeface="HG丸ｺﾞｼｯｸM-PRO" panose="020F0600000000000000" pitchFamily="50" charset="-128"/>
                          <a:ea typeface="HG丸ｺﾞｼｯｸM-PRO" panose="020F0600000000000000" pitchFamily="50" charset="-128"/>
                        </a:rPr>
                        <a:t>5</a:t>
                      </a:r>
                      <a:r>
                        <a:rPr kumimoji="1" lang="ja-JP" altLang="en-US" sz="2200" dirty="0">
                          <a:latin typeface="HG丸ｺﾞｼｯｸM-PRO" panose="020F0600000000000000" pitchFamily="50" charset="-128"/>
                          <a:ea typeface="HG丸ｺﾞｼｯｸM-PRO" panose="020F0600000000000000" pitchFamily="50" charset="-128"/>
                        </a:rPr>
                        <a:t>．診療録等の記載について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66700" indent="-266700" algn="l"/>
                      <a:r>
                        <a:rPr kumimoji="1" lang="ja-JP" altLang="en-US" sz="2200" dirty="0">
                          <a:latin typeface="HG丸ｺﾞｼｯｸM-PRO" panose="020F0600000000000000" pitchFamily="50" charset="-128"/>
                          <a:ea typeface="HG丸ｺﾞｼｯｸM-PRO" panose="020F0600000000000000" pitchFamily="50" charset="-128"/>
                        </a:rPr>
                        <a:t>②原因分析報告書の「臨床経過に関する医学的評価」より集計</a:t>
                      </a: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9107173"/>
                  </a:ext>
                </a:extLst>
              </a:tr>
            </a:tbl>
          </a:graphicData>
        </a:graphic>
      </p:graphicFrame>
    </p:spTree>
    <p:extLst>
      <p:ext uri="{BB962C8B-B14F-4D97-AF65-F5344CB8AC3E}">
        <p14:creationId xmlns:p14="http://schemas.microsoft.com/office/powerpoint/2010/main" val="2369894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ja-JP" altLang="en-US" dirty="0"/>
              <a:t>集計方法②</a:t>
            </a:r>
          </a:p>
        </p:txBody>
      </p:sp>
      <p:sp>
        <p:nvSpPr>
          <p:cNvPr id="2" name="スライド番号プレースホルダー 1">
            <a:extLst>
              <a:ext uri="{FF2B5EF4-FFF2-40B4-BE49-F238E27FC236}">
                <a16:creationId xmlns:a16="http://schemas.microsoft.com/office/drawing/2014/main" id="{C09AC9F5-0FD5-4B7E-BF40-00ECEC085E82}"/>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0116" name="AutoShape 3"/>
          <p:cNvSpPr>
            <a:spLocks noChangeArrowheads="1"/>
          </p:cNvSpPr>
          <p:nvPr/>
        </p:nvSpPr>
        <p:spPr bwMode="auto">
          <a:xfrm>
            <a:off x="360000" y="1126800"/>
            <a:ext cx="9180000" cy="5386713"/>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0" fontAlgn="base" latinLnBrk="0" hangingPunct="0">
              <a:lnSpc>
                <a:spcPct val="150000"/>
              </a:lnSpc>
              <a:spcBef>
                <a:spcPct val="20000"/>
              </a:spcBef>
              <a:spcAft>
                <a:spcPct val="0"/>
              </a:spcAft>
              <a:buClrTx/>
              <a:buSzTx/>
              <a:buFontTx/>
              <a:buNone/>
              <a:tabLst/>
              <a:defRPr/>
            </a:pPr>
            <a:endParaRPr kumimoji="1" lang="ja-JP" altLang="en-US" sz="36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0117" name="正方形/長方形 1"/>
          <p:cNvSpPr>
            <a:spLocks noChangeArrowheads="1"/>
          </p:cNvSpPr>
          <p:nvPr/>
        </p:nvSpPr>
        <p:spPr bwMode="auto">
          <a:xfrm>
            <a:off x="596718" y="1126800"/>
            <a:ext cx="7789618" cy="44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つのテーマで用いた集計方法は、以下の</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通りである。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正方形/長方形 1">
            <a:extLst>
              <a:ext uri="{FF2B5EF4-FFF2-40B4-BE49-F238E27FC236}">
                <a16:creationId xmlns:a16="http://schemas.microsoft.com/office/drawing/2014/main" id="{B97DF3A3-2B17-41F5-B23B-52D135DC0791}"/>
              </a:ext>
            </a:extLst>
          </p:cNvPr>
          <p:cNvSpPr>
            <a:spLocks noChangeArrowheads="1"/>
          </p:cNvSpPr>
          <p:nvPr/>
        </p:nvSpPr>
        <p:spPr bwMode="auto">
          <a:xfrm>
            <a:off x="539246" y="1571474"/>
            <a:ext cx="9098517" cy="174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集計方法①：</a:t>
            </a:r>
            <a:r>
              <a:rPr kumimoji="1" lang="ja-JP" altLang="en-US" sz="20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原因分析報告書の「事例の経過（事例の概要）」より集計</a:t>
            </a:r>
            <a:endParaRPr kumimoji="1" lang="en-US" altLang="ja-JP" sz="20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61950" marR="0" lvl="0" indent="-3619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のうち、妊産婦に関する基本情報、今回の妊娠経過、分娩経過、産褥経過、新生児経過、診療体制等に関する情報が記載された「事例の経過（事例の概要）」に記載の内容を抽出し、ガイドライン等において推奨されている診療行為等に基づき、各テーマで定めた項目について事例件数を出生年別に集計した。</a:t>
            </a: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正方形/長方形 1">
            <a:extLst>
              <a:ext uri="{FF2B5EF4-FFF2-40B4-BE49-F238E27FC236}">
                <a16:creationId xmlns:a16="http://schemas.microsoft.com/office/drawing/2014/main" id="{5D1E2D7D-C06B-468D-B02C-B2196EF6FEB0}"/>
              </a:ext>
            </a:extLst>
          </p:cNvPr>
          <p:cNvSpPr>
            <a:spLocks noChangeArrowheads="1"/>
          </p:cNvSpPr>
          <p:nvPr/>
        </p:nvSpPr>
        <p:spPr bwMode="auto">
          <a:xfrm>
            <a:off x="539246" y="3598356"/>
            <a:ext cx="9073006" cy="207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61950" marR="0" lvl="0" indent="-361950" algn="l" defTabSz="914400" rtl="0" eaLnBrk="1" fontAlgn="base" latinLnBrk="0" hangingPunct="1">
              <a:lnSpc>
                <a:spcPct val="120000"/>
              </a:lnSpc>
              <a:spcBef>
                <a:spcPct val="0"/>
              </a:spcBef>
              <a:spcAft>
                <a:spcPct val="0"/>
              </a:spcAft>
              <a:buClrTx/>
              <a:buSzTx/>
              <a:buFontTx/>
              <a:buNone/>
              <a:tabLst/>
              <a:defRPr/>
            </a:pPr>
            <a:r>
              <a:rPr kumimoji="1" lang="ja-JP" altLang="en-US" sz="2000" b="1"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集計方法②：</a:t>
            </a:r>
            <a:r>
              <a:rPr kumimoji="1" lang="ja-JP" altLang="en-US" sz="20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原因分析報告書の「臨床経過に関する医学的評価」より集計</a:t>
            </a:r>
            <a:endParaRPr kumimoji="1" lang="en-US" altLang="ja-JP" sz="2000" b="0" i="0" u="sng"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61950" marR="0" lvl="0" indent="-36195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原因分析報告書のうち、妊娠経過、分娩経過、新生児経過における診療行為等や管理について、その時点で行う妥当な妊娠・分娩管理等は何かという観点から評価を行っている「臨床経過に関する医学的評価」において、「産科医療の質の向上を図るための指摘</a:t>
            </a:r>
            <a:r>
              <a:rPr kumimoji="1" lang="ja-JP" altLang="en-US" sz="1800" b="0"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」があった事例の内容を抽出し、各テーマで定めた項目について事例件数を出生年別に集計した。</a:t>
            </a:r>
            <a:endParaRPr kumimoji="1" lang="en-US" altLang="ja-JP" sz="1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a:extLst>
              <a:ext uri="{FF2B5EF4-FFF2-40B4-BE49-F238E27FC236}">
                <a16:creationId xmlns:a16="http://schemas.microsoft.com/office/drawing/2014/main" id="{20214E57-E6AF-4C56-95ED-419EE83ACC70}"/>
              </a:ext>
            </a:extLst>
          </p:cNvPr>
          <p:cNvSpPr txBox="1"/>
          <p:nvPr/>
        </p:nvSpPr>
        <p:spPr>
          <a:xfrm>
            <a:off x="774949" y="5732788"/>
            <a:ext cx="8352928" cy="630942"/>
          </a:xfrm>
          <a:prstGeom prst="rect">
            <a:avLst/>
          </a:prstGeom>
          <a:noFill/>
          <a:ln>
            <a:solidFill>
              <a:schemeClr val="tx1"/>
            </a:solidFill>
            <a:prstDash val="dash"/>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HG丸ｺﾞｼｯｸM-PRO"/>
                <a:ea typeface="HG丸ｺﾞｼｯｸM-PRO"/>
                <a:cs typeface="+mn-cs"/>
              </a:rPr>
              <a:t>＊産科医療の質の向上を図るための指摘</a:t>
            </a:r>
            <a:endParaRPr kumimoji="1" lang="en-US" altLang="ja-JP" sz="13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271463"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HG丸ｺﾞｼｯｸM-PRO"/>
                <a:ea typeface="HG丸ｺﾞｼｯｸM-PRO"/>
                <a:cs typeface="+mn-cs"/>
              </a:rPr>
              <a:t>原因分析報告書の「臨床経過に関する医学的評価」で、「選択されることは少ない」、「一般的ではない」、「基準を満たしていない」、「医学的妥当性がない」、「評価できない」等の表現が用いられたもの。</a:t>
            </a:r>
          </a:p>
        </p:txBody>
      </p:sp>
    </p:spTree>
    <p:extLst>
      <p:ext uri="{BB962C8B-B14F-4D97-AF65-F5344CB8AC3E}">
        <p14:creationId xmlns:p14="http://schemas.microsoft.com/office/powerpoint/2010/main" val="3991990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5538"/>
            <a:ext cx="9180000" cy="502101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各テーマにおける集計結果のうち、主な結果を出生年ごとにグラフで示した。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ガイドライン等において推奨されている診療行為等に基づき、傾向として増加することが望ましい項目については寒色系の線で、減少することが望ましい項目については暖色系の線で示している。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集計結果について、本章の集計対象となる事例はわが国におけるすべての分娩のデータではなく本制度の補償対象事例に</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関する分娩のデータのみであること、また出生年が今より</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年以上前までの事例であることに留意した上で、再発防止委員会の見解と</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して集計結果の経年の傾向等を記載した。</a:t>
            </a:r>
          </a:p>
        </p:txBody>
      </p:sp>
      <p:sp>
        <p:nvSpPr>
          <p:cNvPr id="4" name="タイトル 3">
            <a:extLst>
              <a:ext uri="{FF2B5EF4-FFF2-40B4-BE49-F238E27FC236}">
                <a16:creationId xmlns:a16="http://schemas.microsoft.com/office/drawing/2014/main" id="{E55EE90B-5CA8-4663-90BC-07386232143A}"/>
              </a:ext>
            </a:extLst>
          </p:cNvPr>
          <p:cNvSpPr>
            <a:spLocks noGrp="1"/>
          </p:cNvSpPr>
          <p:nvPr>
            <p:ph type="title"/>
          </p:nvPr>
        </p:nvSpPr>
        <p:spPr>
          <a:xfrm>
            <a:off x="4393019" y="342975"/>
            <a:ext cx="1116787" cy="650725"/>
          </a:xfrm>
        </p:spPr>
        <p:txBody>
          <a:bodyPr/>
          <a:lstStyle/>
          <a:p>
            <a:r>
              <a:rPr lang="ja-JP" altLang="en-US" dirty="0"/>
              <a:t>結果</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テキスト ボックス 5">
            <a:extLst>
              <a:ext uri="{FF2B5EF4-FFF2-40B4-BE49-F238E27FC236}">
                <a16:creationId xmlns:a16="http://schemas.microsoft.com/office/drawing/2014/main" id="{2B148962-9014-4C24-A991-F8410C01E7CB}"/>
              </a:ext>
            </a:extLst>
          </p:cNvPr>
          <p:cNvSpPr txBox="1"/>
          <p:nvPr/>
        </p:nvSpPr>
        <p:spPr>
          <a:xfrm>
            <a:off x="991766" y="5471321"/>
            <a:ext cx="7923214" cy="523220"/>
          </a:xfrm>
          <a:prstGeom prst="rect">
            <a:avLst/>
          </a:prstGeom>
          <a:noFill/>
        </p:spPr>
        <p:txBody>
          <a:bodyPr wrap="square" rtlCol="0">
            <a:spAutoFit/>
          </a:bodyPr>
          <a:lstStyle/>
          <a:p>
            <a:pPr marL="182563" marR="0" lvl="0" indent="-182563"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本章のグラフや表に記載している割合は、計算過程において四捨五入しているため、その合計が</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％にならない場合がある。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4377023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6800"/>
            <a:ext cx="9180000" cy="444494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の集計対象</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2,771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件のうち、子宮収縮薬が使用された事例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651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件を</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対象とした。</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子宮収縮薬が使用された事例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651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件のうち、オキシトシンを使用した事例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560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件における用法・用量および使用時の分娩監視装置による胎児心拍数聴取方法について出生年別に集計し、各出生年のオキシトシン使用事例件数に対する割合をグラフで示した（図</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Ⅳ―1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また、子宮収縮薬が使用された事例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651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件における説明と同意の有無についても出生年別に集計し、</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各出生年の子宮収縮薬使用事例件数に対する割合をグラフで示した（図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p>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タイトル 7">
            <a:extLst>
              <a:ext uri="{FF2B5EF4-FFF2-40B4-BE49-F238E27FC236}">
                <a16:creationId xmlns:a16="http://schemas.microsoft.com/office/drawing/2014/main" id="{9AE8FAAD-C2D6-48E4-8DAD-C787B337B060}"/>
              </a:ext>
            </a:extLst>
          </p:cNvPr>
          <p:cNvSpPr>
            <a:spLocks noGrp="1"/>
          </p:cNvSpPr>
          <p:nvPr>
            <p:ph type="title"/>
          </p:nvPr>
        </p:nvSpPr>
        <p:spPr>
          <a:xfrm>
            <a:off x="2546360" y="342975"/>
            <a:ext cx="4810105" cy="650725"/>
          </a:xfrm>
        </p:spPr>
        <p:txBody>
          <a:bodyPr/>
          <a:lstStyle/>
          <a:p>
            <a:r>
              <a:rPr lang="ja-JP" altLang="en-US" dirty="0"/>
              <a:t>子宮収縮薬について①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651685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0"/>
            <a:ext cx="9180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タイトル 9">
            <a:extLst>
              <a:ext uri="{FF2B5EF4-FFF2-40B4-BE49-F238E27FC236}">
                <a16:creationId xmlns:a16="http://schemas.microsoft.com/office/drawing/2014/main" id="{E39ED1DB-0110-4CFB-A6C0-44B7EA677A1A}"/>
              </a:ext>
            </a:extLst>
          </p:cNvPr>
          <p:cNvSpPr>
            <a:spLocks noGrp="1"/>
          </p:cNvSpPr>
          <p:nvPr>
            <p:ph type="title"/>
          </p:nvPr>
        </p:nvSpPr>
        <p:spPr>
          <a:xfrm>
            <a:off x="2546360" y="342975"/>
            <a:ext cx="4810105" cy="650725"/>
          </a:xfrm>
        </p:spPr>
        <p:txBody>
          <a:bodyPr/>
          <a:lstStyle/>
          <a:p>
            <a:r>
              <a:rPr lang="ja-JP" altLang="en-US" dirty="0"/>
              <a:t>子宮収縮薬について②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669475" y="1177801"/>
            <a:ext cx="878497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オキシトシン使用事例における用法・用量、胎児心拍数聴取方法</a:t>
            </a:r>
          </a:p>
        </p:txBody>
      </p:sp>
      <p:sp>
        <p:nvSpPr>
          <p:cNvPr id="9" name="Rectangle 57">
            <a:extLst>
              <a:ext uri="{FF2B5EF4-FFF2-40B4-BE49-F238E27FC236}">
                <a16:creationId xmlns:a16="http://schemas.microsoft.com/office/drawing/2014/main" id="{4C6669B9-BE69-49B3-B549-7058F1EF3F60}"/>
              </a:ext>
            </a:extLst>
          </p:cNvPr>
          <p:cNvSpPr>
            <a:spLocks noChangeArrowheads="1"/>
          </p:cNvSpPr>
          <p:nvPr/>
        </p:nvSpPr>
        <p:spPr bwMode="auto">
          <a:xfrm>
            <a:off x="8316319" y="5787932"/>
            <a:ext cx="105170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58</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6" name="図 5" descr="グラフ, 折れ線グラフ&#10;&#10;自動的に生成された説明">
            <a:extLst>
              <a:ext uri="{FF2B5EF4-FFF2-40B4-BE49-F238E27FC236}">
                <a16:creationId xmlns:a16="http://schemas.microsoft.com/office/drawing/2014/main" id="{4BE05549-CBDE-41B9-8D08-B27235D0DD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94" r="949" b="3260"/>
          <a:stretch/>
        </p:blipFill>
        <p:spPr>
          <a:xfrm>
            <a:off x="758405" y="1485578"/>
            <a:ext cx="7557914" cy="4968368"/>
          </a:xfrm>
          <a:prstGeom prst="rect">
            <a:avLst/>
          </a:prstGeom>
          <a:ln>
            <a:noFill/>
          </a:ln>
        </p:spPr>
      </p:pic>
    </p:spTree>
    <p:extLst>
      <p:ext uri="{BB962C8B-B14F-4D97-AF65-F5344CB8AC3E}">
        <p14:creationId xmlns:p14="http://schemas.microsoft.com/office/powerpoint/2010/main" val="3862433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540C92A-A8A3-45B1-B95E-1B171C42B685}"/>
              </a:ext>
            </a:extLst>
          </p:cNvPr>
          <p:cNvSpPr>
            <a:spLocks noGrp="1"/>
          </p:cNvSpPr>
          <p:nvPr>
            <p:ph type="title"/>
          </p:nvPr>
        </p:nvSpPr>
        <p:spPr>
          <a:xfrm>
            <a:off x="2546360" y="342976"/>
            <a:ext cx="4810105" cy="650725"/>
          </a:xfrm>
        </p:spPr>
        <p:txBody>
          <a:bodyPr/>
          <a:lstStyle/>
          <a:p>
            <a:r>
              <a:rPr lang="ja-JP" altLang="en-US" dirty="0">
                <a:solidFill>
                  <a:schemeClr val="tx1"/>
                </a:solidFill>
                <a:latin typeface="HG丸ｺﾞｼｯｸM-PRO" panose="020F0600000000000000" pitchFamily="50" charset="-128"/>
                <a:ea typeface="HG丸ｺﾞｼｯｸM-PRO" panose="020F0600000000000000" pitchFamily="50" charset="-128"/>
              </a:rPr>
              <a:t>子宮収縮薬について③</a:t>
            </a:r>
            <a:endParaRPr kumimoji="1" lang="ja-JP" altLang="en-US" dirty="0">
              <a:solidFill>
                <a:schemeClr val="tx1"/>
              </a:solidFill>
            </a:endParaRPr>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08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オキシトシンを使用した事例において、用法・用量が基準範囲内の事例の出生年別の割合は、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の</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27.7</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55.4</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％まで増加傾向にあり、</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53.8%</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以降は</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減少傾向にある。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胎児心拍数聴取方法が連続的である</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事例の割合は、</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70.2%</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86.2</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％まで増加傾向、</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76.9</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71.9</a:t>
            </a:r>
            <a:r>
              <a:rPr kumimoji="1" lang="ja-JP" altLang="en-US" sz="2000" b="0" i="0" u="none" kern="1200" cap="none" spc="0" normalizeH="0" noProof="0" dirty="0">
                <a:ln>
                  <a:noFill/>
                </a:ln>
                <a:effectLst/>
                <a:uLnTx/>
                <a:uFillTx/>
                <a:latin typeface="HG丸ｺﾞｼｯｸM-PRO" panose="020F0600000000000000" pitchFamily="50" charset="-128"/>
                <a:ea typeface="HG丸ｺﾞｼｯｸM-PRO" panose="020F0600000000000000" pitchFamily="50" charset="-128"/>
                <a:cs typeface="+mn-cs"/>
              </a:rPr>
              <a:t>％で減少し</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9</a:t>
            </a:r>
            <a:r>
              <a:rPr kumimoji="1" lang="en-US" altLang="ja-JP" sz="20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a:t>
            </a:r>
            <a:r>
              <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.9</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lang="ja-JP" altLang="en-US" sz="2000" dirty="0">
                <a:latin typeface="HG丸ｺﾞｼｯｸM-PRO" panose="020F0600000000000000" pitchFamily="50" charset="-128"/>
                <a:ea typeface="HG丸ｺﾞｼｯｸM-PRO" panose="020F0600000000000000" pitchFamily="50" charset="-128"/>
              </a:rPr>
              <a:t>で</a:t>
            </a: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増加した。</a:t>
            </a:r>
            <a:endParaRPr kumimoji="1" lang="en-US" altLang="ja-JP"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用法・用量が基準範囲内であった事</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例で、かつ胎児心拍数聴取方法が連続的である事例の割合は、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21.3</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47.7</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％まで増加傾向にあり、</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年以降は</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40</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％前後を推移している。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なお、</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PGF</a:t>
            </a:r>
            <a:r>
              <a:rPr kumimoji="1" lang="en-US" altLang="ja-JP" sz="2000" b="0" i="0" u="none" strike="noStrike" kern="1200" cap="none" spc="0" normalizeH="0" baseline="-25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2α</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PGE</a:t>
            </a:r>
            <a:r>
              <a:rPr kumimoji="1" lang="en-US" altLang="ja-JP" sz="2000" b="0" i="0" u="none" strike="noStrike" kern="1200" cap="none" spc="0" normalizeH="0" baseline="-25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を使用した事例における集計結果は、本制度ホームページに集計表（</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Excel</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）を掲載している。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055295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0"/>
            <a:ext cx="9180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タイトル 5">
            <a:extLst>
              <a:ext uri="{FF2B5EF4-FFF2-40B4-BE49-F238E27FC236}">
                <a16:creationId xmlns:a16="http://schemas.microsoft.com/office/drawing/2014/main" id="{D874FDDB-CD4E-4EC2-93A2-ADB77E39A47C}"/>
              </a:ext>
            </a:extLst>
          </p:cNvPr>
          <p:cNvSpPr>
            <a:spLocks noGrp="1"/>
          </p:cNvSpPr>
          <p:nvPr>
            <p:ph type="title"/>
          </p:nvPr>
        </p:nvSpPr>
        <p:spPr>
          <a:xfrm>
            <a:off x="2546360" y="342975"/>
            <a:ext cx="4810105" cy="650725"/>
          </a:xfrm>
        </p:spPr>
        <p:txBody>
          <a:bodyPr/>
          <a:lstStyle/>
          <a:p>
            <a:r>
              <a:rPr lang="ja-JP" altLang="en-US" dirty="0"/>
              <a:t>子宮収縮薬について④</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615112" y="1177801"/>
            <a:ext cx="8784976"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子宮収縮薬使用事例における説明と同意の有無</a:t>
            </a:r>
          </a:p>
        </p:txBody>
      </p:sp>
      <p:sp>
        <p:nvSpPr>
          <p:cNvPr id="10" name="Rectangle 57">
            <a:extLst>
              <a:ext uri="{FF2B5EF4-FFF2-40B4-BE49-F238E27FC236}">
                <a16:creationId xmlns:a16="http://schemas.microsoft.com/office/drawing/2014/main" id="{6B11D2C3-8196-4FC7-A0BE-CF5A9F6823B8}"/>
              </a:ext>
            </a:extLst>
          </p:cNvPr>
          <p:cNvSpPr>
            <a:spLocks noChangeArrowheads="1"/>
          </p:cNvSpPr>
          <p:nvPr/>
        </p:nvSpPr>
        <p:spPr bwMode="auto">
          <a:xfrm>
            <a:off x="8112219" y="5751514"/>
            <a:ext cx="12221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59</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4" name="図 3" descr="グラフ, 折れ線グラフ&#10;&#10;自動的に生成された説明">
            <a:extLst>
              <a:ext uri="{FF2B5EF4-FFF2-40B4-BE49-F238E27FC236}">
                <a16:creationId xmlns:a16="http://schemas.microsoft.com/office/drawing/2014/main" id="{75917B90-41D3-432E-A045-9A5721262A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5" t="1513" r="2227" b="4863"/>
          <a:stretch/>
        </p:blipFill>
        <p:spPr>
          <a:xfrm>
            <a:off x="702035" y="1485578"/>
            <a:ext cx="7410183" cy="5003886"/>
          </a:xfrm>
          <a:prstGeom prst="rect">
            <a:avLst/>
          </a:prstGeom>
          <a:ln>
            <a:noFill/>
          </a:ln>
        </p:spPr>
      </p:pic>
    </p:spTree>
    <p:extLst>
      <p:ext uri="{BB962C8B-B14F-4D97-AF65-F5344CB8AC3E}">
        <p14:creationId xmlns:p14="http://schemas.microsoft.com/office/powerpoint/2010/main" val="1709173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DD9B555-D3E0-49F4-9EAA-745D04F81AE1}"/>
              </a:ext>
            </a:extLst>
          </p:cNvPr>
          <p:cNvSpPr>
            <a:spLocks noGrp="1"/>
          </p:cNvSpPr>
          <p:nvPr>
            <p:ph type="title"/>
          </p:nvPr>
        </p:nvSpPr>
        <p:spPr>
          <a:xfrm>
            <a:off x="2546360" y="342975"/>
            <a:ext cx="4810105" cy="650725"/>
          </a:xfrm>
        </p:spPr>
        <p:txBody>
          <a:bodyPr/>
          <a:lstStyle/>
          <a:p>
            <a:r>
              <a:rPr lang="ja-JP" altLang="en-US" dirty="0"/>
              <a:t>子宮収縮薬について⑤</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80000" cy="3383114"/>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子宮収縮薬を使用した事例に</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おいて、文書での同意があった事例の出生年別の割合は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35.1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70.7</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％まで増加傾向にあり、同意の有無が不明であった事例の割合は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38.6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0.0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a:t>
            </a:r>
            <a:r>
              <a:rPr lang="ja-JP" altLang="en-US" sz="2200" dirty="0">
                <a:latin typeface="HG丸ｺﾞｼｯｸM-PRO" panose="020F0600000000000000" pitchFamily="50" charset="-128"/>
                <a:ea typeface="HG丸ｺﾞｼｯｸM-PRO" panose="020F0600000000000000" pitchFamily="50" charset="-128"/>
              </a:rPr>
              <a:t>まで</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減少傾向にある。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なお、口頭での同意があった事例の集計結果は、本制度ホームページに集計表（</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Excel</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）を掲載している。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099625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6800"/>
            <a:ext cx="9180000" cy="373401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lvl="0" indent="-266700"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対象</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2,771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分以内の時点で心拍数が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回／分未満であった事例または自発呼吸がなかった事例（以下、生後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1,666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件を集計対象とした。</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marL="266700" lvl="0" indent="-266700"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1,666</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件における生後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分以内の人工呼吸開始の有無について出生年別に集計し、各出生年の生後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分以内に新生児蘇生処置が必要であった事例件数に対する割合をグラフで示した（図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C8D3488E-C207-4B52-BA86-019F0F6285B1}"/>
              </a:ext>
            </a:extLst>
          </p:cNvPr>
          <p:cNvSpPr>
            <a:spLocks noGrp="1"/>
          </p:cNvSpPr>
          <p:nvPr>
            <p:ph type="title"/>
          </p:nvPr>
        </p:nvSpPr>
        <p:spPr>
          <a:xfrm>
            <a:off x="2546360" y="342975"/>
            <a:ext cx="4810105" cy="650725"/>
          </a:xfrm>
        </p:spPr>
        <p:txBody>
          <a:bodyPr/>
          <a:lstStyle/>
          <a:p>
            <a:r>
              <a:rPr lang="ja-JP" altLang="en-US" dirty="0"/>
              <a:t>新生児蘇生について①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403852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315528" y="342975"/>
            <a:ext cx="5271770" cy="650725"/>
          </a:xfrm>
        </p:spPr>
        <p:txBody>
          <a:bodyPr/>
          <a:lstStyle/>
          <a:p>
            <a:pPr eaLnBrk="1" hangingPunct="1"/>
            <a:r>
              <a:rPr lang="ja-JP" altLang="en-US" dirty="0"/>
              <a:t>産科医療補償制度の</a:t>
            </a:r>
            <a:r>
              <a:rPr lang="ja-JP" altLang="en-US" dirty="0">
                <a:solidFill>
                  <a:schemeClr val="tx1"/>
                </a:solidFill>
              </a:rPr>
              <a:t>目的</a:t>
            </a:r>
          </a:p>
        </p:txBody>
      </p:sp>
      <p:sp>
        <p:nvSpPr>
          <p:cNvPr id="12292" name="AutoShape 15"/>
          <p:cNvSpPr>
            <a:spLocks noChangeArrowheads="1"/>
          </p:cNvSpPr>
          <p:nvPr/>
        </p:nvSpPr>
        <p:spPr bwMode="auto">
          <a:xfrm>
            <a:off x="5076825" y="1389063"/>
            <a:ext cx="4541838"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endParaRPr kumimoji="1" lang="ja-JP" altLang="en-US" sz="2500" b="0" i="0" u="none" strike="noStrike" kern="1200" cap="none" spc="0" normalizeH="0" baseline="0" noProof="0">
              <a:ln>
                <a:noFill/>
              </a:ln>
              <a:solidFill>
                <a:srgbClr val="3333FF"/>
              </a:solidFill>
              <a:effectLst/>
              <a:uLnTx/>
              <a:uFillTx/>
              <a:latin typeface="Arial" panose="020B0604020202020204" pitchFamily="34" charset="0"/>
              <a:ea typeface="HGSｺﾞｼｯｸE" panose="020B0900000000000000" pitchFamily="50" charset="-128"/>
              <a:cs typeface="+mn-cs"/>
            </a:endParaRPr>
          </a:p>
        </p:txBody>
      </p:sp>
      <p:sp>
        <p:nvSpPr>
          <p:cNvPr id="12293" name="AutoShape 16"/>
          <p:cNvSpPr>
            <a:spLocks noChangeArrowheads="1"/>
          </p:cNvSpPr>
          <p:nvPr/>
        </p:nvSpPr>
        <p:spPr bwMode="auto">
          <a:xfrm>
            <a:off x="307975" y="5067300"/>
            <a:ext cx="9288463" cy="1404938"/>
          </a:xfrm>
          <a:prstGeom prst="roundRect">
            <a:avLst>
              <a:gd name="adj" fmla="val 0"/>
            </a:avLst>
          </a:prstGeom>
          <a:solidFill>
            <a:srgbClr val="FFFFCC"/>
          </a:solidFill>
          <a:ln w="9525">
            <a:solidFill>
              <a:schemeClr val="tx1"/>
            </a:solidFill>
            <a:round/>
            <a:headEnd/>
            <a:tailEnd/>
          </a:ln>
          <a:effec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294" name="AutoShape 17"/>
          <p:cNvSpPr>
            <a:spLocks noChangeArrowheads="1"/>
          </p:cNvSpPr>
          <p:nvPr/>
        </p:nvSpPr>
        <p:spPr bwMode="auto">
          <a:xfrm>
            <a:off x="195263" y="1389063"/>
            <a:ext cx="4540250" cy="2378075"/>
          </a:xfrm>
          <a:prstGeom prst="roundRect">
            <a:avLst>
              <a:gd name="adj" fmla="val 16667"/>
            </a:avLst>
          </a:prstGeom>
          <a:gradFill rotWithShape="1">
            <a:gsLst>
              <a:gs pos="0">
                <a:srgbClr val="FFE7FF"/>
              </a:gs>
              <a:gs pos="100000">
                <a:srgbClr val="FFE7FF"/>
              </a:gs>
            </a:gsLst>
            <a:lin ang="5400000" scaled="1"/>
          </a:gradFill>
          <a:ln w="9525" algn="ctr">
            <a:solidFill>
              <a:schemeClr val="tx1"/>
            </a:solidFill>
            <a:round/>
            <a:headEnd/>
            <a:tailEnd/>
          </a:ln>
          <a:effectLst>
            <a:outerShdw dist="71842" dir="2700000" algn="ctr" rotWithShape="0">
              <a:srgbClr val="808080"/>
            </a:outerShdw>
          </a:effec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endParaRPr kumimoji="1" lang="ja-JP" altLang="en-US" sz="2500" b="0" i="0" u="none" strike="noStrike" kern="1200" cap="none" spc="0" normalizeH="0" baseline="0" noProof="0">
              <a:ln>
                <a:noFill/>
              </a:ln>
              <a:solidFill>
                <a:srgbClr val="3333FF"/>
              </a:solidFill>
              <a:effectLst/>
              <a:uLnTx/>
              <a:uFillTx/>
              <a:latin typeface="Arial" panose="020B0604020202020204" pitchFamily="34" charset="0"/>
              <a:ea typeface="HGSｺﾞｼｯｸE" panose="020B0900000000000000" pitchFamily="50" charset="-128"/>
              <a:cs typeface="+mn-cs"/>
            </a:endParaRPr>
          </a:p>
        </p:txBody>
      </p:sp>
      <p:sp>
        <p:nvSpPr>
          <p:cNvPr id="254994" name="AutoShape 18"/>
          <p:cNvSpPr>
            <a:spLocks noChangeArrowheads="1"/>
          </p:cNvSpPr>
          <p:nvPr/>
        </p:nvSpPr>
        <p:spPr bwMode="auto">
          <a:xfrm>
            <a:off x="350838" y="5249863"/>
            <a:ext cx="4425950" cy="1042987"/>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29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紛争の防止・早期解決</a:t>
            </a:r>
          </a:p>
        </p:txBody>
      </p:sp>
      <p:sp>
        <p:nvSpPr>
          <p:cNvPr id="254995" name="AutoShape 19"/>
          <p:cNvSpPr>
            <a:spLocks noChangeArrowheads="1"/>
          </p:cNvSpPr>
          <p:nvPr/>
        </p:nvSpPr>
        <p:spPr bwMode="auto">
          <a:xfrm>
            <a:off x="5127625" y="5264150"/>
            <a:ext cx="4425950" cy="1035050"/>
          </a:xfrm>
          <a:prstGeom prst="roundRect">
            <a:avLst>
              <a:gd name="adj" fmla="val 5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479425"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957263"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436688"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1916113"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3733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305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877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44913"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29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産科医療の質の向上</a:t>
            </a:r>
          </a:p>
        </p:txBody>
      </p:sp>
      <p:sp>
        <p:nvSpPr>
          <p:cNvPr id="12297" name="Rectangle 20"/>
          <p:cNvSpPr>
            <a:spLocks noChangeArrowheads="1"/>
          </p:cNvSpPr>
          <p:nvPr/>
        </p:nvSpPr>
        <p:spPr bwMode="auto">
          <a:xfrm>
            <a:off x="920750" y="1641475"/>
            <a:ext cx="3086100"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0" lang="ja-JP" altLang="en-US" sz="2500" b="0" i="0" u="none" strike="noStrike" kern="1200" cap="none" spc="0" normalizeH="0" baseline="0" noProof="0" dirty="0">
                <a:ln>
                  <a:noFill/>
                </a:ln>
                <a:solidFill>
                  <a:srgbClr val="000000"/>
                </a:solidFill>
                <a:effectLst/>
                <a:uLnTx/>
                <a:uFillTx/>
                <a:latin typeface="Arial" panose="020B0604020202020204" pitchFamily="34" charset="0"/>
                <a:ea typeface="HGPｺﾞｼｯｸE" panose="020B0900000000000000" pitchFamily="50" charset="-128"/>
                <a:cs typeface="+mn-cs"/>
              </a:rPr>
              <a:t>補償の機能</a:t>
            </a:r>
          </a:p>
        </p:txBody>
      </p:sp>
      <p:sp>
        <p:nvSpPr>
          <p:cNvPr id="12298" name="Rectangle 21"/>
          <p:cNvSpPr>
            <a:spLocks noChangeArrowheads="1"/>
          </p:cNvSpPr>
          <p:nvPr/>
        </p:nvSpPr>
        <p:spPr bwMode="auto">
          <a:xfrm>
            <a:off x="5302250" y="1649413"/>
            <a:ext cx="4090988" cy="539750"/>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0" lang="ja-JP" altLang="en-US" sz="2500" b="0" i="0" u="none" strike="noStrike" kern="1200" cap="none" spc="0" normalizeH="0" baseline="0" noProof="0">
                <a:ln>
                  <a:noFill/>
                </a:ln>
                <a:solidFill>
                  <a:srgbClr val="000000"/>
                </a:solidFill>
                <a:effectLst/>
                <a:uLnTx/>
                <a:uFillTx/>
                <a:latin typeface="Arial" panose="020B0604020202020204" pitchFamily="34" charset="0"/>
                <a:ea typeface="HGPｺﾞｼｯｸE" panose="020B0900000000000000" pitchFamily="50" charset="-128"/>
                <a:cs typeface="+mn-cs"/>
              </a:rPr>
              <a:t>原因分析・再発防止の機能</a:t>
            </a:r>
          </a:p>
        </p:txBody>
      </p:sp>
      <p:sp>
        <p:nvSpPr>
          <p:cNvPr id="12299" name="Rectangle 22"/>
          <p:cNvSpPr>
            <a:spLocks noChangeArrowheads="1"/>
          </p:cNvSpPr>
          <p:nvPr/>
        </p:nvSpPr>
        <p:spPr bwMode="auto">
          <a:xfrm>
            <a:off x="1871663" y="3838575"/>
            <a:ext cx="992311" cy="576263"/>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300" name="Rectangle 23"/>
          <p:cNvSpPr>
            <a:spLocks noChangeArrowheads="1"/>
          </p:cNvSpPr>
          <p:nvPr/>
        </p:nvSpPr>
        <p:spPr bwMode="auto">
          <a:xfrm>
            <a:off x="6989638" y="3840163"/>
            <a:ext cx="992311" cy="574675"/>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301" name="Rectangle 24"/>
          <p:cNvSpPr>
            <a:spLocks noChangeArrowheads="1"/>
          </p:cNvSpPr>
          <p:nvPr/>
        </p:nvSpPr>
        <p:spPr bwMode="auto">
          <a:xfrm>
            <a:off x="1925638" y="4211638"/>
            <a:ext cx="6053137" cy="203200"/>
          </a:xfrm>
          <a:prstGeom prst="rect">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302" name="AutoShape 25"/>
          <p:cNvSpPr>
            <a:spLocks noChangeArrowheads="1"/>
          </p:cNvSpPr>
          <p:nvPr/>
        </p:nvSpPr>
        <p:spPr bwMode="auto">
          <a:xfrm rot="5400000">
            <a:off x="4629944" y="3237707"/>
            <a:ext cx="647700" cy="3001962"/>
          </a:xfrm>
          <a:prstGeom prst="rightArrow">
            <a:avLst>
              <a:gd name="adj1" fmla="val 47601"/>
              <a:gd name="adj2" fmla="val 60780"/>
            </a:avLst>
          </a:prstGeom>
          <a:solidFill>
            <a:srgbClr val="3333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2303" name="Rectangle 26"/>
          <p:cNvSpPr>
            <a:spLocks noChangeArrowheads="1"/>
          </p:cNvSpPr>
          <p:nvPr/>
        </p:nvSpPr>
        <p:spPr bwMode="auto">
          <a:xfrm>
            <a:off x="190186" y="2303463"/>
            <a:ext cx="4548815" cy="134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27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分娩に関連して発症した</a:t>
            </a:r>
            <a:br>
              <a:rPr kumimoji="1" lang="ja-JP" altLang="en-US" sz="27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br>
            <a:r>
              <a:rPr kumimoji="1" lang="ja-JP" altLang="en-US" sz="27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重度脳性麻痺児とその家族の</a:t>
            </a:r>
            <a:br>
              <a:rPr kumimoji="1" lang="ja-JP" altLang="en-US" sz="27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br>
            <a:r>
              <a:rPr kumimoji="1" lang="ja-JP" altLang="en-US" sz="27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経済的負担を速やかに補償</a:t>
            </a:r>
          </a:p>
        </p:txBody>
      </p:sp>
      <p:sp>
        <p:nvSpPr>
          <p:cNvPr id="12304" name="Rectangle 27"/>
          <p:cNvSpPr>
            <a:spLocks noChangeArrowheads="1"/>
          </p:cNvSpPr>
          <p:nvPr/>
        </p:nvSpPr>
        <p:spPr bwMode="auto">
          <a:xfrm>
            <a:off x="5661646" y="2308225"/>
            <a:ext cx="3370609" cy="134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479425" indent="-2984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57263" indent="-239713"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436688"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1916113" indent="-239713"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3733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8305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2877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744913" indent="-239713"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r>
              <a:rPr kumimoji="1" lang="ja-JP" altLang="en-US" sz="27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脳性麻痺発症の原因</a:t>
            </a:r>
            <a:br>
              <a:rPr kumimoji="1" lang="ja-JP" altLang="en-US" sz="27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br>
            <a:r>
              <a:rPr kumimoji="1" lang="ja-JP" altLang="en-US" sz="27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分析を行い</a:t>
            </a:r>
            <a:r>
              <a:rPr kumimoji="1" lang="en-US" altLang="ja-JP" sz="27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a:t>
            </a:r>
            <a:r>
              <a:rPr kumimoji="1" lang="ja-JP" altLang="en-US" sz="27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再発防止</a:t>
            </a:r>
            <a:br>
              <a:rPr kumimoji="1" lang="ja-JP" altLang="en-US" sz="27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br>
            <a:r>
              <a:rPr kumimoji="1" lang="ja-JP" altLang="en-US" sz="2700" b="1" i="0" u="none" strike="noStrike" kern="1200" cap="none" spc="-100" normalizeH="0" baseline="0" noProof="0" dirty="0">
                <a:ln>
                  <a:noFill/>
                </a:ln>
                <a:solidFill>
                  <a:srgbClr val="3333FF"/>
                </a:solidFill>
                <a:effectLst/>
                <a:uLnTx/>
                <a:uFillTx/>
                <a:latin typeface="Arial" panose="020B0604020202020204" pitchFamily="34" charset="0"/>
                <a:ea typeface="HG丸ｺﾞｼｯｸM-PRO" panose="020F0600000000000000" pitchFamily="50" charset="-128"/>
                <a:cs typeface="+mn-cs"/>
              </a:rPr>
              <a:t>に資する情報の提供</a:t>
            </a:r>
          </a:p>
        </p:txBody>
      </p:sp>
      <p:sp>
        <p:nvSpPr>
          <p:cNvPr id="2" name="スライド番号プレースホルダー 1">
            <a:extLst>
              <a:ext uri="{FF2B5EF4-FFF2-40B4-BE49-F238E27FC236}">
                <a16:creationId xmlns:a16="http://schemas.microsoft.com/office/drawing/2014/main" id="{C1834B72-1C9B-4A33-95BC-B9FFCE8BBF1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59972" y="1126800"/>
            <a:ext cx="9180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タイトル 5">
            <a:extLst>
              <a:ext uri="{FF2B5EF4-FFF2-40B4-BE49-F238E27FC236}">
                <a16:creationId xmlns:a16="http://schemas.microsoft.com/office/drawing/2014/main" id="{635FBEE3-E252-4460-970D-381B5944E65D}"/>
              </a:ext>
            </a:extLst>
          </p:cNvPr>
          <p:cNvSpPr>
            <a:spLocks noGrp="1"/>
          </p:cNvSpPr>
          <p:nvPr>
            <p:ph type="title"/>
          </p:nvPr>
        </p:nvSpPr>
        <p:spPr>
          <a:xfrm>
            <a:off x="2546360" y="342975"/>
            <a:ext cx="4810105" cy="650725"/>
          </a:xfrm>
        </p:spPr>
        <p:txBody>
          <a:bodyPr/>
          <a:lstStyle/>
          <a:p>
            <a:r>
              <a:rPr lang="ja-JP" altLang="en-US" dirty="0"/>
              <a:t>新生児蘇生について②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59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656641" y="1145130"/>
            <a:ext cx="8745806"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生後</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分以内に新生児蘇生処置が必要であった事例における生後</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分以内の人工呼吸</a:t>
            </a:r>
            <a:r>
              <a:rPr kumimoji="1" lang="ja-JP" altLang="en-US"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a:t>
            </a:r>
            <a:r>
              <a:rPr kumimoji="1" lang="en-US" altLang="ja-JP"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3000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開始の有無</a:t>
            </a:r>
          </a:p>
        </p:txBody>
      </p:sp>
      <p:sp>
        <p:nvSpPr>
          <p:cNvPr id="9" name="Rectangle 57">
            <a:extLst>
              <a:ext uri="{FF2B5EF4-FFF2-40B4-BE49-F238E27FC236}">
                <a16:creationId xmlns:a16="http://schemas.microsoft.com/office/drawing/2014/main" id="{7D62F774-0409-499A-94AF-B73C09D16509}"/>
              </a:ext>
            </a:extLst>
          </p:cNvPr>
          <p:cNvSpPr>
            <a:spLocks noChangeArrowheads="1"/>
          </p:cNvSpPr>
          <p:nvPr/>
        </p:nvSpPr>
        <p:spPr bwMode="auto">
          <a:xfrm>
            <a:off x="7871840" y="5926432"/>
            <a:ext cx="128940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61</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4" name="図 3" descr="グラフ が含まれている画像&#10;&#10;自動的に生成された説明">
            <a:extLst>
              <a:ext uri="{FF2B5EF4-FFF2-40B4-BE49-F238E27FC236}">
                <a16:creationId xmlns:a16="http://schemas.microsoft.com/office/drawing/2014/main" id="{38AB391C-AFB7-4F1E-8953-A037A19144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7" t="1300" r="3931" b="4934"/>
          <a:stretch/>
        </p:blipFill>
        <p:spPr>
          <a:xfrm>
            <a:off x="743168" y="1636277"/>
            <a:ext cx="7019779" cy="4863600"/>
          </a:xfrm>
          <a:prstGeom prst="rect">
            <a:avLst/>
          </a:prstGeom>
          <a:ln>
            <a:noFill/>
          </a:ln>
        </p:spPr>
      </p:pic>
    </p:spTree>
    <p:extLst>
      <p:ext uri="{BB962C8B-B14F-4D97-AF65-F5344CB8AC3E}">
        <p14:creationId xmlns:p14="http://schemas.microsoft.com/office/powerpoint/2010/main" val="15331836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FAF719F-0D80-444E-867A-19A41F511182}"/>
              </a:ext>
            </a:extLst>
          </p:cNvPr>
          <p:cNvSpPr>
            <a:spLocks noGrp="1"/>
          </p:cNvSpPr>
          <p:nvPr>
            <p:ph type="title"/>
          </p:nvPr>
        </p:nvSpPr>
        <p:spPr>
          <a:xfrm>
            <a:off x="2546360" y="342975"/>
            <a:ext cx="4810105" cy="650725"/>
          </a:xfrm>
        </p:spPr>
        <p:txBody>
          <a:bodyPr/>
          <a:lstStyle/>
          <a:p>
            <a:r>
              <a:rPr lang="ja-JP" altLang="en-US" dirty="0"/>
              <a:t>新生児蘇生について③</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80000" cy="2879058"/>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lvl="0" indent="-266700"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分以内に新生児蘇生処置が必要であった事例にお</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いて、生後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分以内に人工呼吸が開始された事例の出生年別の割合は、</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61.5</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86.9</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増加傾向にあ</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る</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lang="en-US" altLang="ja-JP" sz="2200" dirty="0">
              <a:solidFill>
                <a:srgbClr val="000000"/>
              </a:solidFill>
              <a:latin typeface="HG丸ｺﾞｼｯｸM-PRO" panose="020F0600000000000000" pitchFamily="50" charset="-128"/>
              <a:ea typeface="HG丸ｺﾞｼｯｸM-PRO" panose="020F0600000000000000" pitchFamily="50" charset="-128"/>
            </a:endParaRPr>
          </a:p>
          <a:p>
            <a:pPr marL="266700" lvl="0" indent="-266700" hangingPunct="1">
              <a:lnSpc>
                <a:spcPct val="120000"/>
              </a:lnSpc>
              <a:spcAft>
                <a:spcPts val="600"/>
              </a:spcAft>
              <a:buFont typeface="HG丸ｺﾞｼｯｸM-PRO" panose="020F0600000000000000" pitchFamily="50" charset="-128"/>
              <a:buChar char="○"/>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生後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分以内に人工呼吸が開始されていなかった事例の出生年別の割合は、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年まで</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％前後</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を推移している。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887188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6800"/>
            <a:ext cx="9180000" cy="280705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対象</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2,771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件のうち、吸引分娩が行われた事例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388</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件を集計対象とした。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吸引分娩が行われた事例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388</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件における総牽引回数について出生年別に集計し、各出生年の吸引分娩が行われた事例件数に対する割合をグラフで示した（図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2EDB60D0-F2B4-456D-901B-F7AE0C14D006}"/>
              </a:ext>
            </a:extLst>
          </p:cNvPr>
          <p:cNvSpPr>
            <a:spLocks noGrp="1"/>
          </p:cNvSpPr>
          <p:nvPr>
            <p:ph type="title"/>
          </p:nvPr>
        </p:nvSpPr>
        <p:spPr>
          <a:xfrm>
            <a:off x="2777192" y="342975"/>
            <a:ext cx="4348441" cy="650725"/>
          </a:xfrm>
        </p:spPr>
        <p:txBody>
          <a:bodyPr/>
          <a:lstStyle/>
          <a:p>
            <a:r>
              <a:rPr lang="ja-JP" altLang="en-US" dirty="0"/>
              <a:t>吸引分娩について①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27101704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0"/>
            <a:ext cx="9180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ctr"/>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63E655AA-1BAA-47A0-9AA3-B49A7D37BF89}"/>
              </a:ext>
            </a:extLst>
          </p:cNvPr>
          <p:cNvSpPr>
            <a:spLocks noGrp="1"/>
          </p:cNvSpPr>
          <p:nvPr>
            <p:ph type="title"/>
          </p:nvPr>
        </p:nvSpPr>
        <p:spPr>
          <a:xfrm>
            <a:off x="2777192" y="342975"/>
            <a:ext cx="4348441" cy="650725"/>
          </a:xfrm>
        </p:spPr>
        <p:txBody>
          <a:bodyPr/>
          <a:lstStyle/>
          <a:p>
            <a:r>
              <a:rPr lang="ja-JP" altLang="en-US" dirty="0"/>
              <a:t>吸引分娩について②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703734" y="1116187"/>
            <a:ext cx="9230464" cy="30546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吸引分娩が行われた事例における総牽引回数</a:t>
            </a:r>
          </a:p>
        </p:txBody>
      </p:sp>
      <p:pic>
        <p:nvPicPr>
          <p:cNvPr id="6" name="図 5" descr="グラフ, 折れ線グラフ&#10;&#10;自動的に生成された説明">
            <a:extLst>
              <a:ext uri="{FF2B5EF4-FFF2-40B4-BE49-F238E27FC236}">
                <a16:creationId xmlns:a16="http://schemas.microsoft.com/office/drawing/2014/main" id="{E8C0B348-2C67-4A5E-9663-80D36FE3B9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5" t="6961" r="3386" b="6961"/>
          <a:stretch/>
        </p:blipFill>
        <p:spPr>
          <a:xfrm>
            <a:off x="775742" y="1423962"/>
            <a:ext cx="8064896" cy="5067596"/>
          </a:xfrm>
          <a:prstGeom prst="rect">
            <a:avLst/>
          </a:prstGeom>
          <a:ln>
            <a:noFill/>
          </a:ln>
        </p:spPr>
      </p:pic>
    </p:spTree>
    <p:extLst>
      <p:ext uri="{BB962C8B-B14F-4D97-AF65-F5344CB8AC3E}">
        <p14:creationId xmlns:p14="http://schemas.microsoft.com/office/powerpoint/2010/main" val="1889481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8D2BB7C-8B44-4042-94AD-5D61916ED1B2}"/>
              </a:ext>
            </a:extLst>
          </p:cNvPr>
          <p:cNvSpPr>
            <a:spLocks noGrp="1"/>
          </p:cNvSpPr>
          <p:nvPr>
            <p:ph type="title"/>
          </p:nvPr>
        </p:nvSpPr>
        <p:spPr>
          <a:xfrm>
            <a:off x="2777192" y="342975"/>
            <a:ext cx="4348441" cy="650725"/>
          </a:xfrm>
        </p:spPr>
        <p:txBody>
          <a:bodyPr/>
          <a:lstStyle/>
          <a:p>
            <a:r>
              <a:rPr lang="ja-JP" altLang="en-US" dirty="0"/>
              <a:t>吸引分娩について③</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80000" cy="331110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吸引分娩が行われた事例において、総牽引回数が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回以内であった事例の出生年別の割合は、</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81.0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58.5</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％まで減少し、</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年に増加し</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80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％を超え、その後、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75.6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％以降やや減少した。</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総牽引回数が不明の事例の出生年別の割合は、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年まで</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％前後で推移し、一定の傾向はみられない</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57263" rtl="0" eaLnBrk="0" fontAlgn="base" latinLnBrk="0" hangingPunct="1">
              <a:lnSpc>
                <a:spcPct val="120000"/>
              </a:lnSpc>
              <a:spcBef>
                <a:spcPct val="20000"/>
              </a:spcBef>
              <a:spcAft>
                <a:spcPct val="0"/>
              </a:spcAft>
              <a:buClrTx/>
              <a:buSzTx/>
              <a:buFont typeface="HG丸ｺﾞｼｯｸM-PRO" panose="020F0600000000000000" pitchFamily="50" charset="-128"/>
              <a:buChar char="○"/>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8206204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0000" y="1126800"/>
            <a:ext cx="9180000" cy="4031186"/>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本章の</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対象</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2,771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件のうち、入院から分娩までに胎児心拍数聴取が実施された事例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2,732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件を集計対象とした。</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20000"/>
              </a:lnSpc>
              <a:spcBef>
                <a:spcPct val="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胎児心拍数聴取が実施された事例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2,732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において、産科医療の質の向上を図るための指摘があった胎児心拍数聴取に関する項目を出生年別に集計し、各出生年の胎児心拍数聴取が実施された事例件数に対する割合をグラフで示した。このうち、胎児心拍数の監視方法、および胎児心拍数陣痛図の判読と対応についても集計し、同様にグラフで示した（図</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Ⅳ―5</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0B22AAAF-B82D-430F-AE3B-9FB73CFAE80F}"/>
              </a:ext>
            </a:extLst>
          </p:cNvPr>
          <p:cNvSpPr>
            <a:spLocks noGrp="1"/>
          </p:cNvSpPr>
          <p:nvPr>
            <p:ph type="title"/>
          </p:nvPr>
        </p:nvSpPr>
        <p:spPr>
          <a:xfrm>
            <a:off x="2084695" y="342975"/>
            <a:ext cx="5733435" cy="650725"/>
          </a:xfrm>
        </p:spPr>
        <p:txBody>
          <a:bodyPr/>
          <a:lstStyle/>
          <a:p>
            <a:r>
              <a:rPr lang="ja-JP" altLang="en-US" dirty="0"/>
              <a:t>胎児心拍数聴取について①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93035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0"/>
            <a:ext cx="9180000" cy="541800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タイトル 5">
            <a:extLst>
              <a:ext uri="{FF2B5EF4-FFF2-40B4-BE49-F238E27FC236}">
                <a16:creationId xmlns:a16="http://schemas.microsoft.com/office/drawing/2014/main" id="{F6B6EF5F-B188-4ED6-8B16-F9DA43E1E4B8}"/>
              </a:ext>
            </a:extLst>
          </p:cNvPr>
          <p:cNvSpPr>
            <a:spLocks noGrp="1"/>
          </p:cNvSpPr>
          <p:nvPr>
            <p:ph type="title"/>
          </p:nvPr>
        </p:nvSpPr>
        <p:spPr>
          <a:xfrm>
            <a:off x="2084695" y="342975"/>
            <a:ext cx="5733435" cy="650725"/>
          </a:xfrm>
        </p:spPr>
        <p:txBody>
          <a:bodyPr/>
          <a:lstStyle/>
          <a:p>
            <a:r>
              <a:rPr lang="ja-JP" altLang="en-US" dirty="0"/>
              <a:t>胎児心拍数聴取について②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665299" y="1160849"/>
            <a:ext cx="907300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図</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胎児心拍数聴取実施事例における胎児心拍数聴取に関する産科医療の質の向上を図るための</a:t>
            </a:r>
            <a:endPar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1169988"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指摘があった項目</a:t>
            </a:r>
          </a:p>
        </p:txBody>
      </p:sp>
      <p:sp>
        <p:nvSpPr>
          <p:cNvPr id="9" name="Rectangle 57">
            <a:extLst>
              <a:ext uri="{FF2B5EF4-FFF2-40B4-BE49-F238E27FC236}">
                <a16:creationId xmlns:a16="http://schemas.microsoft.com/office/drawing/2014/main" id="{42019FE8-A97C-4511-AE64-49D4764418B1}"/>
              </a:ext>
            </a:extLst>
          </p:cNvPr>
          <p:cNvSpPr>
            <a:spLocks noChangeArrowheads="1"/>
          </p:cNvSpPr>
          <p:nvPr/>
        </p:nvSpPr>
        <p:spPr bwMode="auto">
          <a:xfrm>
            <a:off x="8516111" y="5629490"/>
            <a:ext cx="97259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R="0" lvl="0" algn="l" defTabSz="914400" rtl="0" eaLnBrk="1" fontAlgn="base" latinLnBrk="0" hangingPunct="1">
              <a:lnSpc>
                <a:spcPct val="100000"/>
              </a:lnSpc>
              <a:spcBef>
                <a:spcPct val="0"/>
              </a:spcBef>
              <a:spcAft>
                <a:spcPct val="0"/>
              </a:spcAft>
              <a:buClrTx/>
              <a:buSzTx/>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64</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4" name="図 3" descr="ダイアグラム が含まれている画像&#10;&#10;自動的に生成された説明">
            <a:extLst>
              <a:ext uri="{FF2B5EF4-FFF2-40B4-BE49-F238E27FC236}">
                <a16:creationId xmlns:a16="http://schemas.microsoft.com/office/drawing/2014/main" id="{4763E5F4-830F-4A89-B157-E63E01FA35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0" t="6962" r="3131" b="7105"/>
          <a:stretch/>
        </p:blipFill>
        <p:spPr>
          <a:xfrm>
            <a:off x="775742" y="1641172"/>
            <a:ext cx="7740369" cy="4828534"/>
          </a:xfrm>
          <a:prstGeom prst="rect">
            <a:avLst/>
          </a:prstGeom>
          <a:ln>
            <a:noFill/>
          </a:ln>
        </p:spPr>
      </p:pic>
    </p:spTree>
    <p:extLst>
      <p:ext uri="{BB962C8B-B14F-4D97-AF65-F5344CB8AC3E}">
        <p14:creationId xmlns:p14="http://schemas.microsoft.com/office/powerpoint/2010/main" val="28057917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5B9F8C0-944C-4C07-A9AB-000BFACEBD46}"/>
              </a:ext>
            </a:extLst>
          </p:cNvPr>
          <p:cNvSpPr>
            <a:spLocks noGrp="1"/>
          </p:cNvSpPr>
          <p:nvPr>
            <p:ph type="title"/>
          </p:nvPr>
        </p:nvSpPr>
        <p:spPr>
          <a:xfrm>
            <a:off x="2084695" y="342975"/>
            <a:ext cx="5733435" cy="650725"/>
          </a:xfrm>
        </p:spPr>
        <p:txBody>
          <a:bodyPr/>
          <a:lstStyle/>
          <a:p>
            <a:r>
              <a:rPr lang="ja-JP" altLang="en-US" dirty="0"/>
              <a:t>胎児心拍数聴取について③</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6" name="AutoShape 3">
            <a:extLst>
              <a:ext uri="{FF2B5EF4-FFF2-40B4-BE49-F238E27FC236}">
                <a16:creationId xmlns:a16="http://schemas.microsoft.com/office/drawing/2014/main" id="{97804E0F-D055-4261-96B6-FE0F0EA04505}"/>
              </a:ext>
            </a:extLst>
          </p:cNvPr>
          <p:cNvSpPr>
            <a:spLocks noChangeArrowheads="1"/>
          </p:cNvSpPr>
          <p:nvPr/>
        </p:nvSpPr>
        <p:spPr bwMode="auto">
          <a:xfrm>
            <a:off x="360000" y="1126800"/>
            <a:ext cx="9180000" cy="2807050"/>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57263" rtl="0" eaLnBrk="0" fontAlgn="base" latinLnBrk="0" hangingPunct="1">
              <a:lnSpc>
                <a:spcPct val="120000"/>
              </a:lnSpc>
              <a:spcBef>
                <a:spcPct val="20000"/>
              </a:spcBef>
              <a:spcAft>
                <a:spcPts val="600"/>
              </a:spcAft>
              <a:buClrTx/>
              <a:buSzTx/>
              <a:buFont typeface="HG丸ｺﾞｼｯｸM-PRO" panose="020F0600000000000000" pitchFamily="50" charset="-128"/>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入院から分娩までに胎児心拍数聴取が実施された事例において、胎児心拍数聴取に関する産科医療の質の向上を図るための指摘があった事例の出生年別の割合は、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2009</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2012</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年までは</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30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％前後で横ばいであり、</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2013</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の</a:t>
            </a:r>
            <a:r>
              <a:rPr kumimoji="1" lang="en-US" altLang="ja-JP"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23.7%</a:t>
            </a:r>
            <a:r>
              <a:rPr kumimoji="1" lang="ja-JP" altLang="en-US" sz="2200" b="0" i="0" u="non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で</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減少し、その後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６年まで</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％台を推移している</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180975" marR="0" lvl="0" indent="-180975" algn="l" defTabSz="957263" rtl="0" eaLnBrk="0" fontAlgn="base" latinLnBrk="0" hangingPunct="1">
              <a:lnSpc>
                <a:spcPct val="120000"/>
              </a:lnSpc>
              <a:spcBef>
                <a:spcPct val="2000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※2015</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年と</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年は原因分析報告書の未送付事例が多いため、傾向の解釈には留意する必要がある。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57263" rtl="0" eaLnBrk="0" fontAlgn="base" latinLnBrk="0" hangingPunct="1">
              <a:lnSpc>
                <a:spcPct val="120000"/>
              </a:lnSpc>
              <a:spcBef>
                <a:spcPct val="20000"/>
              </a:spcBef>
              <a:spcAft>
                <a:spcPct val="0"/>
              </a:spcAft>
              <a:buClrTx/>
              <a:buSzTx/>
              <a:buFontTx/>
              <a:buNone/>
              <a:tabLst/>
              <a:defRPr/>
            </a:pP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406572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2" y="1126800"/>
            <a:ext cx="9180000" cy="4823275"/>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本章の</a:t>
            </a:r>
            <a:r>
              <a:rPr lang="ja-JP" altLang="en-US" sz="2200" dirty="0">
                <a:latin typeface="HG丸ｺﾞｼｯｸM-PRO" panose="020F0600000000000000" pitchFamily="50" charset="-128"/>
                <a:ea typeface="HG丸ｺﾞｼｯｸM-PRO" panose="020F0600000000000000" pitchFamily="50" charset="-128"/>
              </a:rPr>
              <a:t>集計</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対象</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2,771</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件のうち、出生年が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903</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件を集計対象とした。</a:t>
            </a:r>
            <a:endPar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出生年が</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年から</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2016</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年の事例</a:t>
            </a:r>
            <a:r>
              <a:rPr kumimoji="1" lang="en-US" altLang="ja-JP"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903</a:t>
            </a:r>
            <a:r>
              <a:rPr kumimoji="1" lang="ja-JP" altLang="en-US" sz="22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mn-cs"/>
              </a:rPr>
              <a:t>件において、診療録等の記載に関する産科医療の質の向上を図るための指摘があった項目を出生年別に集計した。このうち、分娩誘発・促進に関する記録、急速遂娩に関する記録、新生児蘇生に関する記録、およびその他の記録</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についても出生年別に集計した（表</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342900" marR="0" lvl="0" indent="-342900" algn="l" defTabSz="914400" rtl="0" eaLnBrk="1" fontAlgn="base" latinLnBrk="0" hangingPunct="1">
              <a:lnSpc>
                <a:spcPct val="120000"/>
              </a:lnSpc>
              <a:spcBef>
                <a:spcPct val="0"/>
              </a:spcBef>
              <a:spcAft>
                <a:spcPct val="0"/>
              </a:spcAft>
              <a:buClrTx/>
              <a:buSzTx/>
              <a:buFontTx/>
              <a:buChar char="○"/>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なお、本テーマは出生年が</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2014</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年の事例より集計しており、現時点で</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年分の集計結果であることから、グラフ形式ではなく表形式で示している。現時点では傾向を読み取ることは難しいため、引き続き動向を概観する。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BBEC1BD6-CB4C-406F-A1AA-907ECA34C7E9}"/>
              </a:ext>
            </a:extLst>
          </p:cNvPr>
          <p:cNvSpPr>
            <a:spLocks noGrp="1"/>
          </p:cNvSpPr>
          <p:nvPr>
            <p:ph type="title"/>
          </p:nvPr>
        </p:nvSpPr>
        <p:spPr>
          <a:xfrm>
            <a:off x="2084695" y="342975"/>
            <a:ext cx="5733435" cy="650725"/>
          </a:xfrm>
        </p:spPr>
        <p:txBody>
          <a:bodyPr/>
          <a:lstStyle/>
          <a:p>
            <a:r>
              <a:rPr lang="ja-JP" altLang="en-US" dirty="0"/>
              <a:t>診療録等の記載について①</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42189806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3"/>
          <p:cNvSpPr>
            <a:spLocks noChangeArrowheads="1"/>
          </p:cNvSpPr>
          <p:nvPr/>
        </p:nvSpPr>
        <p:spPr bwMode="auto">
          <a:xfrm>
            <a:off x="361413" y="1126800"/>
            <a:ext cx="9180000" cy="5615363"/>
          </a:xfrm>
          <a:prstGeom prst="roundRect">
            <a:avLst>
              <a:gd name="adj" fmla="val 9153"/>
            </a:avLst>
          </a:prstGeom>
          <a:solidFill>
            <a:srgbClr val="FFE5FF"/>
          </a:solidFill>
          <a:ln w="9525">
            <a:solidFill>
              <a:schemeClr val="tx1"/>
            </a:solidFill>
            <a:round/>
            <a:headEnd/>
            <a:tailEnd/>
          </a:ln>
        </p:spPr>
        <p:txBody>
          <a:bodyPr lIns="95793" tIns="47896" rIns="95793" bIns="47896" anchor="t" anchorCtr="0"/>
          <a:lstStyle>
            <a:lvl1pPr marL="231775" indent="-2317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31775" marR="0" lvl="0" indent="-231775" algn="l" defTabSz="957263" rtl="0" eaLnBrk="1" fontAlgn="base" latinLnBrk="0" hangingPunct="1">
              <a:lnSpc>
                <a:spcPct val="120000"/>
              </a:lnSpc>
              <a:spcBef>
                <a:spcPct val="20000"/>
              </a:spcBef>
              <a:spcAft>
                <a:spcPct val="0"/>
              </a:spcAft>
              <a:buClrTx/>
              <a:buSzTx/>
              <a:buFontTx/>
              <a:buNone/>
              <a:tabLst/>
              <a:defRPr/>
            </a:pPr>
            <a:endParaRPr kumimoji="1" lang="en-US" altLang="ja-JP"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タイトル 3">
            <a:extLst>
              <a:ext uri="{FF2B5EF4-FFF2-40B4-BE49-F238E27FC236}">
                <a16:creationId xmlns:a16="http://schemas.microsoft.com/office/drawing/2014/main" id="{C03FB472-C5A5-4EA0-AB39-4B426E1BC635}"/>
              </a:ext>
            </a:extLst>
          </p:cNvPr>
          <p:cNvSpPr>
            <a:spLocks noGrp="1"/>
          </p:cNvSpPr>
          <p:nvPr>
            <p:ph type="title"/>
          </p:nvPr>
        </p:nvSpPr>
        <p:spPr>
          <a:xfrm>
            <a:off x="2084696" y="342976"/>
            <a:ext cx="5733435" cy="650725"/>
          </a:xfrm>
        </p:spPr>
        <p:txBody>
          <a:bodyPr/>
          <a:lstStyle/>
          <a:p>
            <a:r>
              <a:rPr lang="ja-JP" altLang="en-US" dirty="0">
                <a:solidFill>
                  <a:srgbClr val="000000"/>
                </a:solidFill>
                <a:latin typeface="HG丸ｺﾞｼｯｸM-PRO" panose="020F0600000000000000" pitchFamily="50" charset="-128"/>
                <a:ea typeface="HG丸ｺﾞｼｯｸM-PRO" panose="020F0600000000000000" pitchFamily="50" charset="-128"/>
              </a:rPr>
              <a:t>診療録等の記載について②</a:t>
            </a:r>
            <a:endParaRPr kumimoji="1" lang="ja-JP" altLang="en-US" dirty="0"/>
          </a:p>
        </p:txBody>
      </p:sp>
      <p:sp>
        <p:nvSpPr>
          <p:cNvPr id="2" name="スライド番号プレースホルダー 1">
            <a:extLst>
              <a:ext uri="{FF2B5EF4-FFF2-40B4-BE49-F238E27FC236}">
                <a16:creationId xmlns:a16="http://schemas.microsoft.com/office/drawing/2014/main" id="{0C64F2F8-2680-4898-897F-6733439D747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5" name="正方形/長方形 1">
            <a:extLst>
              <a:ext uri="{FF2B5EF4-FFF2-40B4-BE49-F238E27FC236}">
                <a16:creationId xmlns:a16="http://schemas.microsoft.com/office/drawing/2014/main" id="{0CE4FEAE-3DA2-4C62-BEE8-DF5E9ABF186A}"/>
              </a:ext>
            </a:extLst>
          </p:cNvPr>
          <p:cNvSpPr>
            <a:spLocks noChangeArrowheads="1"/>
          </p:cNvSpPr>
          <p:nvPr/>
        </p:nvSpPr>
        <p:spPr bwMode="auto">
          <a:xfrm>
            <a:off x="415701" y="1593112"/>
            <a:ext cx="9073007" cy="476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342900" marR="0" lvl="0" indent="-342900" algn="l" defTabSz="914400" rtl="0" eaLnBrk="1" fontAlgn="base" latinLnBrk="0" hangingPunct="1">
              <a:lnSpc>
                <a:spcPct val="120000"/>
              </a:lnSpc>
              <a:spcBef>
                <a:spcPct val="0"/>
              </a:spcBef>
              <a:spcAft>
                <a:spcPct val="0"/>
              </a:spcAft>
              <a:buClrTx/>
              <a:buSzTx/>
              <a:buFontTx/>
              <a:buChar char="○"/>
              <a:tabLst/>
              <a:defRPr/>
            </a:pPr>
            <a:endParaRPr kumimoji="1" lang="ja-JP" altLang="en-US" sz="2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テキスト ボックス 7">
            <a:extLst>
              <a:ext uri="{FF2B5EF4-FFF2-40B4-BE49-F238E27FC236}">
                <a16:creationId xmlns:a16="http://schemas.microsoft.com/office/drawing/2014/main" id="{A633C77C-C05D-4BC1-BD9C-892A0B642D42}"/>
              </a:ext>
            </a:extLst>
          </p:cNvPr>
          <p:cNvSpPr txBox="1"/>
          <p:nvPr/>
        </p:nvSpPr>
        <p:spPr>
          <a:xfrm>
            <a:off x="734912" y="1125734"/>
            <a:ext cx="7815299"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表</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Ⅳ</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集計対象事例における診療録等の記載に関する産科医療の質の向上を図るための</a:t>
            </a:r>
            <a:endParaRPr kumimoji="1" lang="en-US" altLang="ja-JP"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1169988"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指摘があった項目</a:t>
            </a:r>
          </a:p>
        </p:txBody>
      </p:sp>
      <p:sp>
        <p:nvSpPr>
          <p:cNvPr id="10" name="正方形/長方形 9">
            <a:extLst>
              <a:ext uri="{FF2B5EF4-FFF2-40B4-BE49-F238E27FC236}">
                <a16:creationId xmlns:a16="http://schemas.microsoft.com/office/drawing/2014/main" id="{2538AAD4-BFC2-436F-8C63-482B776B13B0}"/>
              </a:ext>
            </a:extLst>
          </p:cNvPr>
          <p:cNvSpPr/>
          <p:nvPr/>
        </p:nvSpPr>
        <p:spPr>
          <a:xfrm>
            <a:off x="1855862" y="5358769"/>
            <a:ext cx="6192688"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注１）「％」は、各出生年の集計対象事例に対する割合である。</a:t>
            </a:r>
          </a:p>
          <a:p>
            <a:pPr marL="361950" marR="0" lvl="0" indent="-36195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２）「診療録等の記載」は、「分娩誘発・促進に関する記録」または「急速遂娩に関する記録」「新生児蘇生に関する記録」「その他の記録」について産科医療の質の向上を図るための指摘があったものである。</a:t>
            </a:r>
            <a:endParaRPr kumimoji="1" lang="en-US" altLang="ja-JP" sz="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注３）「分娩誘発・促進」は、吸湿性子宮頸管拡張器の挿入、メトロイリーゼ法、子宮収縮薬の投与を行ったものである。</a:t>
            </a:r>
          </a:p>
          <a:p>
            <a:pPr marL="361950" marR="0" lvl="0" indent="-36195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４）「分娩誘発・促進に関する記録」の「適応」「分娩監視方法」「説明と同意」「薬剤投与方法」と、「急速遂娩に関する記録」の「適応」「要約」「実施時間・回数」「決定時期」「決定後の対応」、および「新生児蘇生に関する記録」は、原因分析委員会において診療録等の記載に関して必ず評価する項目であ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注５）「急速遂娩」は、吸引分娩、鉗子分娩、緊急帝王切開術を実施したものである。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注６）「要約」は、子宮口の開大、児頭の位置や回旋等である。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注７）「その他の記録」は、新生児の状態に関する記録、胎児心拍数聴取に関する所見の記録、検査に関する記録等である。</a:t>
            </a:r>
          </a:p>
        </p:txBody>
      </p:sp>
      <p:pic>
        <p:nvPicPr>
          <p:cNvPr id="6" name="図 5">
            <a:extLst>
              <a:ext uri="{FF2B5EF4-FFF2-40B4-BE49-F238E27FC236}">
                <a16:creationId xmlns:a16="http://schemas.microsoft.com/office/drawing/2014/main" id="{F47F92A7-764B-46CE-8704-5F4F2095C5FE}"/>
              </a:ext>
            </a:extLst>
          </p:cNvPr>
          <p:cNvPicPr>
            <a:picLocks noChangeAspect="1"/>
          </p:cNvPicPr>
          <p:nvPr/>
        </p:nvPicPr>
        <p:blipFill>
          <a:blip r:embed="rId3"/>
          <a:stretch>
            <a:fillRect/>
          </a:stretch>
        </p:blipFill>
        <p:spPr>
          <a:xfrm>
            <a:off x="1945130" y="1513594"/>
            <a:ext cx="6012563" cy="3832400"/>
          </a:xfrm>
          <a:prstGeom prst="rect">
            <a:avLst/>
          </a:prstGeom>
        </p:spPr>
      </p:pic>
    </p:spTree>
    <p:extLst>
      <p:ext uri="{BB962C8B-B14F-4D97-AF65-F5344CB8AC3E}">
        <p14:creationId xmlns:p14="http://schemas.microsoft.com/office/powerpoint/2010/main" val="308405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936B454-679B-4552-A369-A2061EB4B41A}"/>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 name="Rectangle 2">
            <a:extLst>
              <a:ext uri="{FF2B5EF4-FFF2-40B4-BE49-F238E27FC236}">
                <a16:creationId xmlns:a16="http://schemas.microsoft.com/office/drawing/2014/main" id="{C7F3F139-9841-420A-9AAC-B5E10E0CB182}"/>
              </a:ext>
            </a:extLst>
          </p:cNvPr>
          <p:cNvSpPr txBox="1">
            <a:spLocks noChangeArrowheads="1"/>
          </p:cNvSpPr>
          <p:nvPr/>
        </p:nvSpPr>
        <p:spPr>
          <a:xfrm>
            <a:off x="1234481" y="333450"/>
            <a:ext cx="7488832" cy="650725"/>
          </a:xfrm>
          <a:prstGeom prst="rect">
            <a:avLst/>
          </a:prstGeom>
        </p:spPr>
        <p:txBody>
          <a:bodyPr/>
          <a:lstStyle>
            <a:lvl1pPr algn="ctr" defTabSz="957263" rtl="0" eaLnBrk="0" fontAlgn="base" hangingPunct="0">
              <a:spcBef>
                <a:spcPct val="0"/>
              </a:spcBef>
              <a:spcAft>
                <a:spcPct val="0"/>
              </a:spcAft>
              <a:defRPr kumimoji="1" sz="3600" kern="1200">
                <a:solidFill>
                  <a:schemeClr val="tx2"/>
                </a:solidFill>
                <a:latin typeface="+mj-lt"/>
                <a:ea typeface="+mj-ea"/>
                <a:cs typeface="+mj-cs"/>
              </a:defRPr>
            </a:lvl1pPr>
            <a:lvl2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2pPr>
            <a:lvl3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3pPr>
            <a:lvl4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4pPr>
            <a:lvl5pPr algn="ctr" defTabSz="957263" rtl="0" eaLnBrk="0" fontAlgn="base" hangingPunct="0">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5pPr>
            <a:lvl6pPr marL="4572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6pPr>
            <a:lvl7pPr marL="9144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7pPr>
            <a:lvl8pPr marL="13716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8pPr>
            <a:lvl9pPr marL="1828800" algn="ctr" defTabSz="957263" rtl="0" fontAlgn="base">
              <a:spcBef>
                <a:spcPct val="0"/>
              </a:spcBef>
              <a:spcAft>
                <a:spcPct val="0"/>
              </a:spcAft>
              <a:defRPr kumimoji="1" sz="3600">
                <a:solidFill>
                  <a:schemeClr val="tx2"/>
                </a:solidFill>
                <a:latin typeface="HG丸ｺﾞｼｯｸM-PRO" panose="020F0600000000000000" pitchFamily="50" charset="-128"/>
                <a:ea typeface="HG丸ｺﾞｼｯｸM-PRO" panose="020F0600000000000000" pitchFamily="50" charset="-128"/>
              </a:defRPr>
            </a:lvl9pPr>
          </a:lstStyle>
          <a:p>
            <a:pPr marL="0" marR="0" lvl="0" indent="0" algn="ctr" defTabSz="957263"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000000"/>
                </a:solidFill>
                <a:effectLst/>
                <a:uLnTx/>
                <a:uFillTx/>
                <a:latin typeface="HG丸ｺﾞｼｯｸM-PRO"/>
                <a:ea typeface="HG丸ｺﾞｼｯｸM-PRO"/>
                <a:cs typeface="+mj-cs"/>
              </a:rPr>
              <a:t>産科医療補償制度の補償対象者</a:t>
            </a:r>
          </a:p>
        </p:txBody>
      </p:sp>
      <p:sp>
        <p:nvSpPr>
          <p:cNvPr id="4" name="テキスト ボックス 3">
            <a:extLst>
              <a:ext uri="{FF2B5EF4-FFF2-40B4-BE49-F238E27FC236}">
                <a16:creationId xmlns:a16="http://schemas.microsoft.com/office/drawing/2014/main" id="{25C1F0A6-1966-4673-B970-E84F5D579AD6}"/>
              </a:ext>
            </a:extLst>
          </p:cNvPr>
          <p:cNvSpPr txBox="1"/>
          <p:nvPr/>
        </p:nvSpPr>
        <p:spPr>
          <a:xfrm>
            <a:off x="451705" y="1125187"/>
            <a:ext cx="900100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2009</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年</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月</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panose="020F0600000000000000" pitchFamily="50" charset="-128"/>
                <a:cs typeface="+mn-cs"/>
              </a:rPr>
              <a:t>日以降に出生した児で、次の基準を全て満たす場合、補償対象となる。</a:t>
            </a:r>
          </a:p>
        </p:txBody>
      </p:sp>
      <p:graphicFrame>
        <p:nvGraphicFramePr>
          <p:cNvPr id="6" name="表 6">
            <a:extLst>
              <a:ext uri="{FF2B5EF4-FFF2-40B4-BE49-F238E27FC236}">
                <a16:creationId xmlns:a16="http://schemas.microsoft.com/office/drawing/2014/main" id="{653954A2-8EF3-4DC8-A67F-C475DEDD6D5E}"/>
              </a:ext>
            </a:extLst>
          </p:cNvPr>
          <p:cNvGraphicFramePr>
            <a:graphicFrameLocks noGrp="1"/>
          </p:cNvGraphicFramePr>
          <p:nvPr/>
        </p:nvGraphicFramePr>
        <p:xfrm>
          <a:off x="487710" y="1571463"/>
          <a:ext cx="8640960" cy="1619867"/>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1619867">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2009</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日から</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2014</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12</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31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日まで</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）出生体重</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2,000g</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以上かつ在胎週数</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33</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以上、または在胎週数</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週以上で</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所定の要件</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4146326973"/>
                  </a:ext>
                </a:extLst>
              </a:tr>
            </a:tbl>
          </a:graphicData>
        </a:graphic>
      </p:graphicFrame>
      <p:graphicFrame>
        <p:nvGraphicFramePr>
          <p:cNvPr id="8" name="表 6">
            <a:extLst>
              <a:ext uri="{FF2B5EF4-FFF2-40B4-BE49-F238E27FC236}">
                <a16:creationId xmlns:a16="http://schemas.microsoft.com/office/drawing/2014/main" id="{578F1CB1-F14A-4B13-A2C2-63C5E344D670}"/>
              </a:ext>
            </a:extLst>
          </p:cNvPr>
          <p:cNvGraphicFramePr>
            <a:graphicFrameLocks noGrp="1"/>
          </p:cNvGraphicFramePr>
          <p:nvPr/>
        </p:nvGraphicFramePr>
        <p:xfrm>
          <a:off x="487710" y="4923274"/>
          <a:ext cx="8640960" cy="1619868"/>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1619868">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2022</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年</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月</a:t>
                      </a:r>
                      <a:r>
                        <a:rPr kumimoji="1" lang="en-US" altLang="ja-JP" b="1" dirty="0">
                          <a:solidFill>
                            <a:srgbClr val="FF0000"/>
                          </a:solidFill>
                          <a:latin typeface="HG丸ｺﾞｼｯｸM-PRO" panose="020F0600000000000000" pitchFamily="50" charset="-128"/>
                          <a:ea typeface="HG丸ｺﾞｼｯｸM-PRO" panose="020F0600000000000000" pitchFamily="50" charset="-128"/>
                        </a:rPr>
                        <a:t>1</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日以降</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）在胎週数</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5FF"/>
                    </a:solidFill>
                  </a:tcPr>
                </a:tc>
                <a:extLst>
                  <a:ext uri="{0D108BD9-81ED-4DB2-BD59-A6C34878D82A}">
                    <a16:rowId xmlns:a16="http://schemas.microsoft.com/office/drawing/2014/main" val="4146326973"/>
                  </a:ext>
                </a:extLst>
              </a:tr>
            </a:tbl>
          </a:graphicData>
        </a:graphic>
      </p:graphicFrame>
      <p:sp>
        <p:nvSpPr>
          <p:cNvPr id="10" name="正方形/長方形 9">
            <a:extLst>
              <a:ext uri="{FF2B5EF4-FFF2-40B4-BE49-F238E27FC236}">
                <a16:creationId xmlns:a16="http://schemas.microsoft.com/office/drawing/2014/main" id="{C16D4690-9BF2-41DC-9DB5-3C20427EE714}"/>
              </a:ext>
            </a:extLst>
          </p:cNvPr>
          <p:cNvSpPr/>
          <p:nvPr/>
        </p:nvSpPr>
        <p:spPr>
          <a:xfrm>
            <a:off x="3728070" y="6543142"/>
            <a:ext cx="5519689" cy="26161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100" b="0" i="0" u="none" strike="noStrike" kern="1200" cap="none" spc="0" normalizeH="0" baseline="0" noProof="0" dirty="0">
                <a:ln>
                  <a:noFill/>
                </a:ln>
                <a:solidFill>
                  <a:srgbClr val="000000"/>
                </a:solidFill>
                <a:effectLst/>
                <a:uLnTx/>
                <a:uFillTx/>
                <a:latin typeface="HG丸ｺﾞｼｯｸM-PRO"/>
                <a:ea typeface="HG丸ｺﾞｼｯｸM-PRO"/>
                <a:cs typeface="+mn-cs"/>
              </a:rPr>
              <a:t>所定の要件等の詳細については、産科医療補償制度のホームページに掲載している。</a:t>
            </a:r>
          </a:p>
        </p:txBody>
      </p:sp>
      <p:graphicFrame>
        <p:nvGraphicFramePr>
          <p:cNvPr id="9" name="表 6">
            <a:extLst>
              <a:ext uri="{FF2B5EF4-FFF2-40B4-BE49-F238E27FC236}">
                <a16:creationId xmlns:a16="http://schemas.microsoft.com/office/drawing/2014/main" id="{C966BDFA-EDE2-451C-9570-2D1C440D1D84}"/>
              </a:ext>
            </a:extLst>
          </p:cNvPr>
          <p:cNvGraphicFramePr>
            <a:graphicFrameLocks noGrp="1"/>
          </p:cNvGraphicFramePr>
          <p:nvPr/>
        </p:nvGraphicFramePr>
        <p:xfrm>
          <a:off x="487710" y="3243991"/>
          <a:ext cx="8640960" cy="1619868"/>
        </p:xfrm>
        <a:graphic>
          <a:graphicData uri="http://schemas.openxmlformats.org/drawingml/2006/table">
            <a:tbl>
              <a:tblPr firstRow="1" bandRow="1">
                <a:tableStyleId>{5C22544A-7EE6-4342-B048-85BDC9FD1C3A}</a:tableStyleId>
              </a:tblPr>
              <a:tblGrid>
                <a:gridCol w="8640960">
                  <a:extLst>
                    <a:ext uri="{9D8B030D-6E8A-4147-A177-3AD203B41FA5}">
                      <a16:colId xmlns:a16="http://schemas.microsoft.com/office/drawing/2014/main" val="3568532921"/>
                    </a:ext>
                  </a:extLst>
                </a:gridCol>
              </a:tblGrid>
              <a:tr h="1619868">
                <a:tc>
                  <a:txBody>
                    <a:bodyPr/>
                    <a:lstStyle/>
                    <a:p>
                      <a:pPr marL="625475" indent="-625475">
                        <a:lnSpc>
                          <a:spcPct val="150000"/>
                        </a:lnSpc>
                      </a:pP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2015</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日から</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2021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年</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12</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月</a:t>
                      </a:r>
                      <a:r>
                        <a:rPr kumimoji="1" lang="en-US" altLang="ja-JP" b="1" dirty="0">
                          <a:solidFill>
                            <a:schemeClr val="accent2"/>
                          </a:solidFill>
                          <a:latin typeface="HG丸ｺﾞｼｯｸM-PRO" panose="020F0600000000000000" pitchFamily="50" charset="-128"/>
                          <a:ea typeface="HG丸ｺﾞｼｯｸM-PRO" panose="020F0600000000000000" pitchFamily="50" charset="-128"/>
                        </a:rPr>
                        <a:t>31</a:t>
                      </a:r>
                      <a:r>
                        <a:rPr kumimoji="1" lang="ja-JP" altLang="en-US" b="1" dirty="0">
                          <a:solidFill>
                            <a:schemeClr val="accent2"/>
                          </a:solidFill>
                          <a:latin typeface="HG丸ｺﾞｼｯｸM-PRO" panose="020F0600000000000000" pitchFamily="50" charset="-128"/>
                          <a:ea typeface="HG丸ｺﾞｼｯｸM-PRO" panose="020F0600000000000000" pitchFamily="50" charset="-128"/>
                        </a:rPr>
                        <a:t>日まで</a:t>
                      </a:r>
                      <a:r>
                        <a:rPr kumimoji="1" lang="ja-JP" altLang="en-US" b="0" dirty="0">
                          <a:solidFill>
                            <a:schemeClr val="tx1"/>
                          </a:solidFill>
                          <a:latin typeface="HG丸ｺﾞｼｯｸM-PRO" panose="020F0600000000000000" pitchFamily="50" charset="-128"/>
                          <a:ea typeface="HG丸ｺﾞｼｯｸM-PRO" panose="020F0600000000000000" pitchFamily="50" charset="-128"/>
                        </a:rPr>
                        <a:t>に出生した児の場合</a:t>
                      </a:r>
                      <a:r>
                        <a:rPr kumimoji="1" lang="en-US" altLang="ja-JP" b="0" dirty="0">
                          <a:solidFill>
                            <a:schemeClr val="tx1"/>
                          </a:solidFill>
                          <a:latin typeface="HG丸ｺﾞｼｯｸM-PRO" panose="020F0600000000000000" pitchFamily="50" charset="-128"/>
                          <a:ea typeface="HG丸ｺﾞｼｯｸM-PRO" panose="020F0600000000000000" pitchFamily="50" charset="-128"/>
                        </a:rPr>
                        <a:t>】</a:t>
                      </a: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）出生体重</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1,400g</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以上かつ在胎週数</a:t>
                      </a:r>
                      <a:r>
                        <a:rPr kumimoji="1" lang="en-US" altLang="ja-JP" sz="1600" b="1" dirty="0">
                          <a:solidFill>
                            <a:schemeClr val="tx1"/>
                          </a:solidFill>
                          <a:latin typeface="HG丸ｺﾞｼｯｸM-PRO" panose="020F0600000000000000" pitchFamily="50" charset="-128"/>
                          <a:ea typeface="HG丸ｺﾞｼｯｸM-PRO" panose="020F0600000000000000" pitchFamily="50" charset="-128"/>
                        </a:rPr>
                        <a:t>32</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週</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以上、または在胎週数</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28</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週以上で</a:t>
                      </a:r>
                      <a:r>
                        <a:rPr kumimoji="1" lang="ja-JP" altLang="en-US" sz="1600" b="1" dirty="0">
                          <a:solidFill>
                            <a:schemeClr val="tx1"/>
                          </a:solidFill>
                          <a:latin typeface="HG丸ｺﾞｼｯｸM-PRO" panose="020F0600000000000000" pitchFamily="50" charset="-128"/>
                          <a:ea typeface="HG丸ｺﾞｼｯｸM-PRO" panose="020F0600000000000000" pitchFamily="50" charset="-128"/>
                        </a:rPr>
                        <a:t>所定の要件</a:t>
                      </a:r>
                      <a:endParaRPr kumimoji="1" lang="en-US" altLang="ja-JP" sz="1600" b="1"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）先天性や新生児期の要因によらない脳性麻痺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p>
                      <a:pPr marL="625475" indent="-625475">
                        <a:lnSpc>
                          <a:spcPct val="150000"/>
                        </a:lnSpc>
                      </a:pP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3</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）身体障害者障害程度等級</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級または</a:t>
                      </a:r>
                      <a:r>
                        <a:rPr kumimoji="1" lang="en-US" altLang="ja-JP" sz="1600" b="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b="0" dirty="0">
                          <a:solidFill>
                            <a:schemeClr val="tx1"/>
                          </a:solidFill>
                          <a:latin typeface="HG丸ｺﾞｼｯｸM-PRO" panose="020F0600000000000000" pitchFamily="50" charset="-128"/>
                          <a:ea typeface="HG丸ｺﾞｼｯｸM-PRO" panose="020F0600000000000000" pitchFamily="50" charset="-128"/>
                        </a:rPr>
                        <a:t>級相当の脳性麻痺</a:t>
                      </a:r>
                      <a:endParaRPr kumimoji="1" lang="en-US" altLang="ja-JP" sz="1600" b="0" dirty="0">
                        <a:solidFill>
                          <a:schemeClr val="tx1"/>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4146326973"/>
                  </a:ext>
                </a:extLst>
              </a:tr>
            </a:tbl>
          </a:graphicData>
        </a:graphic>
      </p:graphicFrame>
    </p:spTree>
    <p:extLst>
      <p:ext uri="{BB962C8B-B14F-4D97-AF65-F5344CB8AC3E}">
        <p14:creationId xmlns:p14="http://schemas.microsoft.com/office/powerpoint/2010/main" val="11899666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subTitle" idx="4294967295"/>
          </p:nvPr>
        </p:nvSpPr>
        <p:spPr>
          <a:xfrm>
            <a:off x="199678" y="2582054"/>
            <a:ext cx="9158287" cy="1752600"/>
          </a:xfrm>
        </p:spPr>
        <p:txBody>
          <a:bodyPr anchor="ctr"/>
          <a:lstStyle/>
          <a:p>
            <a:pPr marL="0" indent="0" algn="ctr" eaLnBrk="1" hangingPunct="1">
              <a:lnSpc>
                <a:spcPct val="90000"/>
              </a:lnSpc>
              <a:buFontTx/>
              <a:buNone/>
            </a:pPr>
            <a:r>
              <a:rPr lang="en-US" altLang="ja-JP" sz="5400" dirty="0">
                <a:latin typeface="+mj-ea"/>
                <a:ea typeface="+mj-ea"/>
              </a:rPr>
              <a:t>Ⅴ</a:t>
            </a:r>
            <a:r>
              <a:rPr lang="ja-JP" altLang="en-US" sz="5400" dirty="0">
                <a:latin typeface="+mj-ea"/>
                <a:ea typeface="+mj-ea"/>
              </a:rPr>
              <a:t>．分析対象事例の概況</a:t>
            </a:r>
          </a:p>
        </p:txBody>
      </p:sp>
      <p:sp>
        <p:nvSpPr>
          <p:cNvPr id="2" name="スライド番号プレースホルダー 1">
            <a:extLst>
              <a:ext uri="{FF2B5EF4-FFF2-40B4-BE49-F238E27FC236}">
                <a16:creationId xmlns:a16="http://schemas.microsoft.com/office/drawing/2014/main" id="{D4FA7326-CD95-4AC5-911F-1B31A7007967}"/>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69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Rectangle 2">
            <a:extLst>
              <a:ext uri="{FF2B5EF4-FFF2-40B4-BE49-F238E27FC236}">
                <a16:creationId xmlns:a16="http://schemas.microsoft.com/office/drawing/2014/main" id="{0E003565-AA90-4E3C-A075-6A9BCC7AF5A5}"/>
              </a:ext>
            </a:extLst>
          </p:cNvPr>
          <p:cNvSpPr txBox="1">
            <a:spLocks noChangeArrowheads="1"/>
          </p:cNvSpPr>
          <p:nvPr/>
        </p:nvSpPr>
        <p:spPr bwMode="auto">
          <a:xfrm>
            <a:off x="1999878" y="5103217"/>
            <a:ext cx="766311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74</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93</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ページ「資料　分析対象事例の概況」より</a:t>
            </a:r>
          </a:p>
        </p:txBody>
      </p:sp>
    </p:spTree>
    <p:extLst>
      <p:ext uri="{BB962C8B-B14F-4D97-AF65-F5344CB8AC3E}">
        <p14:creationId xmlns:p14="http://schemas.microsoft.com/office/powerpoint/2010/main" val="10062221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ja-JP" altLang="en-US" dirty="0"/>
              <a:t>集計対象</a:t>
            </a:r>
          </a:p>
        </p:txBody>
      </p:sp>
      <p:sp>
        <p:nvSpPr>
          <p:cNvPr id="2" name="スライド番号プレースホルダー 1">
            <a:extLst>
              <a:ext uri="{FF2B5EF4-FFF2-40B4-BE49-F238E27FC236}">
                <a16:creationId xmlns:a16="http://schemas.microsoft.com/office/drawing/2014/main" id="{35C3BA6A-DD1F-4029-A07C-C5531A4CEE7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24580" name="AutoShape 3"/>
          <p:cNvSpPr>
            <a:spLocks noChangeArrowheads="1"/>
          </p:cNvSpPr>
          <p:nvPr/>
        </p:nvSpPr>
        <p:spPr bwMode="auto">
          <a:xfrm>
            <a:off x="360000" y="1126800"/>
            <a:ext cx="9180000" cy="3028971"/>
          </a:xfrm>
          <a:prstGeom prst="roundRect">
            <a:avLst>
              <a:gd name="adj" fmla="val 12806"/>
            </a:avLst>
          </a:prstGeom>
          <a:solidFill>
            <a:srgbClr val="CCFFFF"/>
          </a:solidFill>
          <a:ln w="9525">
            <a:solidFill>
              <a:schemeClr val="tx1"/>
            </a:solidFill>
            <a:round/>
            <a:headEnd/>
            <a:tailEnd/>
          </a:ln>
        </p:spPr>
        <p:txBody>
          <a:bodyPr lIns="95793" tIns="47896" rIns="95793" bIns="47896" anchor="t" anchorCtr="0"/>
          <a:lstStyle>
            <a:lvl1pPr marL="269875" indent="-269875"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9875" marR="0" lvl="0" indent="-269875" algn="l" defTabSz="957263" rtl="0" eaLnBrk="1" fontAlgn="base" latinLnBrk="0" hangingPunct="1">
              <a:lnSpc>
                <a:spcPct val="140000"/>
              </a:lnSpc>
              <a:spcBef>
                <a:spcPct val="20000"/>
              </a:spcBef>
              <a:spcAft>
                <a:spcPct val="0"/>
              </a:spcAft>
              <a:buClrTx/>
              <a:buSzTx/>
              <a:buFontTx/>
              <a:buNone/>
              <a:tabLst/>
              <a:defRPr/>
            </a:pP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回再発防止に関する報告書の分析対象事例は、本制度の補償対象となった脳性麻痺事例のうち、</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2021</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月末までに原因分析報告書を児・保護者および分娩機関に送付した事例</a:t>
            </a:r>
            <a:r>
              <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3,063</a:t>
            </a:r>
            <a:r>
              <a:rPr kumimoji="1" lang="ja-JP" altLang="en-US"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件である。</a:t>
            </a:r>
            <a:endParaRPr kumimoji="1" lang="en-US" altLang="ja-JP" sz="2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テキスト ボックス 4">
            <a:extLst>
              <a:ext uri="{FF2B5EF4-FFF2-40B4-BE49-F238E27FC236}">
                <a16:creationId xmlns:a16="http://schemas.microsoft.com/office/drawing/2014/main" id="{A9C30A10-0BA6-40EB-ADA1-613E05E48C0F}"/>
              </a:ext>
            </a:extLst>
          </p:cNvPr>
          <p:cNvSpPr txBox="1"/>
          <p:nvPr/>
        </p:nvSpPr>
        <p:spPr>
          <a:xfrm>
            <a:off x="786160" y="3306683"/>
            <a:ext cx="8486526" cy="523220"/>
          </a:xfrm>
          <a:prstGeom prst="rect">
            <a:avLst/>
          </a:prstGeom>
          <a:noFill/>
        </p:spPr>
        <p:txBody>
          <a:bodyPr wrap="square" rtlCol="0">
            <a:spAutoFit/>
          </a:bodyPr>
          <a:lstStyle/>
          <a:p>
            <a:pPr marL="182563" marR="0" lvl="0" indent="-182563"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表に記載している割合は、計算過程において四捨五入しているため、その合計が</a:t>
            </a:r>
            <a:r>
              <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100.0</a:t>
            </a:r>
            <a:r>
              <a:rPr kumimoji="1" lang="ja-JP" altLang="en-US"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％にならない場合がある。</a:t>
            </a:r>
            <a:endParaRPr kumimoji="1" lang="en-US" altLang="ja-JP" sz="14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1636289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700522" y="342975"/>
            <a:ext cx="2501781" cy="650725"/>
          </a:xfrm>
        </p:spPr>
        <p:txBody>
          <a:bodyPr/>
          <a:lstStyle/>
          <a:p>
            <a:pPr eaLnBrk="1" hangingPunct="1"/>
            <a:r>
              <a:rPr lang="ja-JP" altLang="en-US" dirty="0"/>
              <a:t>分娩の状況</a:t>
            </a:r>
          </a:p>
        </p:txBody>
      </p:sp>
      <p:sp>
        <p:nvSpPr>
          <p:cNvPr id="25603" name="AutoShape 3"/>
          <p:cNvSpPr>
            <a:spLocks noGrp="1" noChangeArrowheads="1"/>
          </p:cNvSpPr>
          <p:nvPr>
            <p:ph idx="1"/>
          </p:nvPr>
        </p:nvSpPr>
        <p:spPr>
          <a:xfrm>
            <a:off x="180000" y="1440000"/>
            <a:ext cx="3681560" cy="3502606"/>
          </a:xfrm>
          <a:prstGeom prst="wedgeRoundRectCallout">
            <a:avLst>
              <a:gd name="adj1" fmla="val 62942"/>
              <a:gd name="adj2" fmla="val -35328"/>
              <a:gd name="adj3" fmla="val 16667"/>
            </a:avLst>
          </a:prstGeom>
          <a:solidFill>
            <a:srgbClr val="CCFFFF"/>
          </a:solidFill>
          <a:ln>
            <a:solidFill>
              <a:schemeClr val="tx1"/>
            </a:solidFill>
            <a:miter lim="800000"/>
            <a:headEnd type="none" w="med" len="med"/>
            <a:tailEnd type="none" w="med" len="med"/>
          </a:ln>
        </p:spPr>
        <p:txBody>
          <a:bodyPr anchor="ctr"/>
          <a:lstStyle/>
          <a:p>
            <a:pPr eaLnBrk="1" hangingPunct="1">
              <a:lnSpc>
                <a:spcPct val="150000"/>
              </a:lnSpc>
              <a:buFontTx/>
              <a:buNone/>
            </a:pPr>
            <a:r>
              <a:rPr lang="ja-JP" altLang="en-US" sz="2200" dirty="0">
                <a:latin typeface="+mj-ea"/>
                <a:ea typeface="+mj-ea"/>
              </a:rPr>
              <a:t>・曜日別件数</a:t>
            </a:r>
          </a:p>
          <a:p>
            <a:pPr eaLnBrk="1" hangingPunct="1">
              <a:lnSpc>
                <a:spcPct val="150000"/>
              </a:lnSpc>
              <a:buFontTx/>
              <a:buNone/>
            </a:pPr>
            <a:r>
              <a:rPr lang="ja-JP" altLang="en-US" sz="2200" dirty="0">
                <a:latin typeface="+mj-ea"/>
                <a:ea typeface="+mj-ea"/>
              </a:rPr>
              <a:t>・出生時間別件数</a:t>
            </a:r>
          </a:p>
          <a:p>
            <a:pPr eaLnBrk="1" hangingPunct="1">
              <a:lnSpc>
                <a:spcPct val="150000"/>
              </a:lnSpc>
              <a:buFontTx/>
              <a:buNone/>
            </a:pPr>
            <a:r>
              <a:rPr lang="ja-JP" altLang="en-US" sz="2200" dirty="0">
                <a:latin typeface="+mj-ea"/>
                <a:ea typeface="+mj-ea"/>
              </a:rPr>
              <a:t>・</a:t>
            </a:r>
            <a:r>
              <a:rPr lang="ja-JP" altLang="en-US" sz="2200" u="sng" dirty="0">
                <a:latin typeface="+mj-ea"/>
                <a:ea typeface="+mj-ea"/>
              </a:rPr>
              <a:t>分娩週数別件数</a:t>
            </a:r>
          </a:p>
          <a:p>
            <a:pPr eaLnBrk="1" hangingPunct="1">
              <a:lnSpc>
                <a:spcPct val="150000"/>
              </a:lnSpc>
              <a:buFontTx/>
              <a:buNone/>
            </a:pPr>
            <a:r>
              <a:rPr lang="ja-JP" altLang="en-US" sz="2200" dirty="0">
                <a:latin typeface="+mj-ea"/>
                <a:ea typeface="+mj-ea"/>
              </a:rPr>
              <a:t>・分娩機関区分別件数</a:t>
            </a:r>
            <a:endParaRPr lang="en-US" altLang="ja-JP" sz="2200" dirty="0">
              <a:latin typeface="+mj-ea"/>
              <a:ea typeface="+mj-ea"/>
            </a:endParaRPr>
          </a:p>
          <a:p>
            <a:pPr eaLnBrk="1" hangingPunct="1">
              <a:lnSpc>
                <a:spcPct val="150000"/>
              </a:lnSpc>
              <a:buFontTx/>
              <a:buNone/>
            </a:pPr>
            <a:r>
              <a:rPr lang="ja-JP" altLang="en-US" sz="2200" dirty="0">
                <a:latin typeface="+mj-ea"/>
                <a:ea typeface="+mj-ea"/>
              </a:rPr>
              <a:t>・都道府県別件数</a:t>
            </a:r>
          </a:p>
        </p:txBody>
      </p:sp>
      <p:sp>
        <p:nvSpPr>
          <p:cNvPr id="25605" name="Rectangle 57"/>
          <p:cNvSpPr>
            <a:spLocks noChangeArrowheads="1"/>
          </p:cNvSpPr>
          <p:nvPr/>
        </p:nvSpPr>
        <p:spPr bwMode="auto">
          <a:xfrm>
            <a:off x="4428903" y="1177289"/>
            <a:ext cx="3475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３ 分娩週数別件数＞</a:t>
            </a:r>
          </a:p>
        </p:txBody>
      </p:sp>
      <p:sp>
        <p:nvSpPr>
          <p:cNvPr id="2" name="スライド番号プレースホルダー 1">
            <a:extLst>
              <a:ext uri="{FF2B5EF4-FFF2-40B4-BE49-F238E27FC236}">
                <a16:creationId xmlns:a16="http://schemas.microsoft.com/office/drawing/2014/main" id="{A30D86E4-0C93-4C2A-AE7C-E35F4307771C}"/>
              </a:ext>
            </a:extLst>
          </p:cNvPr>
          <p:cNvSpPr>
            <a:spLocks noGrp="1"/>
          </p:cNvSpPr>
          <p:nvPr>
            <p:ph type="sldNum" sz="quarter" idx="12"/>
          </p:nvPr>
        </p:nvSpPr>
        <p:spPr>
          <a:xfrm>
            <a:off x="7567613" y="6500813"/>
            <a:ext cx="2311400" cy="476250"/>
          </a:xfrm>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 name="Rectangle 57">
            <a:extLst>
              <a:ext uri="{FF2B5EF4-FFF2-40B4-BE49-F238E27FC236}">
                <a16:creationId xmlns:a16="http://schemas.microsoft.com/office/drawing/2014/main" id="{77EA3486-BD93-4CFD-B259-F2A934444983}"/>
              </a:ext>
            </a:extLst>
          </p:cNvPr>
          <p:cNvSpPr>
            <a:spLocks noChangeArrowheads="1"/>
          </p:cNvSpPr>
          <p:nvPr/>
        </p:nvSpPr>
        <p:spPr bwMode="auto">
          <a:xfrm>
            <a:off x="5744294" y="6269981"/>
            <a:ext cx="352329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75</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3" name="テキスト ボックス 2">
            <a:extLst>
              <a:ext uri="{FF2B5EF4-FFF2-40B4-BE49-F238E27FC236}">
                <a16:creationId xmlns:a16="http://schemas.microsoft.com/office/drawing/2014/main" id="{ACE29BFA-8BE6-4B7F-AEEE-44A8477CB045}"/>
              </a:ext>
            </a:extLst>
          </p:cNvPr>
          <p:cNvSpPr txBox="1"/>
          <p:nvPr/>
        </p:nvSpPr>
        <p:spPr>
          <a:xfrm>
            <a:off x="154976" y="4942606"/>
            <a:ext cx="3950012"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Ⅰ-1</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5</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P74</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76</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5" name="図 4">
            <a:extLst>
              <a:ext uri="{FF2B5EF4-FFF2-40B4-BE49-F238E27FC236}">
                <a16:creationId xmlns:a16="http://schemas.microsoft.com/office/drawing/2014/main" id="{18B730B6-5F9A-45A1-A804-DA37EA217C2F}"/>
              </a:ext>
            </a:extLst>
          </p:cNvPr>
          <p:cNvPicPr>
            <a:picLocks noChangeAspect="1"/>
          </p:cNvPicPr>
          <p:nvPr/>
        </p:nvPicPr>
        <p:blipFill>
          <a:blip r:embed="rId3"/>
          <a:stretch>
            <a:fillRect/>
          </a:stretch>
        </p:blipFill>
        <p:spPr>
          <a:xfrm>
            <a:off x="4418005" y="1594456"/>
            <a:ext cx="4633555" cy="4705282"/>
          </a:xfrm>
          <a:prstGeom prst="rect">
            <a:avLst/>
          </a:prstGeom>
        </p:spPr>
      </p:pic>
    </p:spTree>
    <p:extLst>
      <p:ext uri="{BB962C8B-B14F-4D97-AF65-F5344CB8AC3E}">
        <p14:creationId xmlns:p14="http://schemas.microsoft.com/office/powerpoint/2010/main" val="2108224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86282" y="342975"/>
            <a:ext cx="5733435" cy="650725"/>
          </a:xfrm>
        </p:spPr>
        <p:txBody>
          <a:bodyPr/>
          <a:lstStyle/>
          <a:p>
            <a:pPr eaLnBrk="1" hangingPunct="1"/>
            <a:r>
              <a:rPr lang="ja-JP" altLang="en-US" dirty="0"/>
              <a:t>妊産婦等に関する基本情報</a:t>
            </a:r>
          </a:p>
        </p:txBody>
      </p:sp>
      <p:sp>
        <p:nvSpPr>
          <p:cNvPr id="26627" name="AutoShape 3"/>
          <p:cNvSpPr>
            <a:spLocks noGrp="1" noChangeArrowheads="1"/>
          </p:cNvSpPr>
          <p:nvPr>
            <p:ph idx="1"/>
          </p:nvPr>
        </p:nvSpPr>
        <p:spPr>
          <a:xfrm>
            <a:off x="180000" y="1440000"/>
            <a:ext cx="3803243" cy="4593008"/>
          </a:xfrm>
          <a:prstGeom prst="wedgeRoundRectCallout">
            <a:avLst>
              <a:gd name="adj1" fmla="val 57075"/>
              <a:gd name="adj2" fmla="val -42383"/>
              <a:gd name="adj3" fmla="val 16667"/>
            </a:avLst>
          </a:prstGeom>
          <a:solidFill>
            <a:srgbClr val="CCFFFF"/>
          </a:solidFill>
          <a:ln>
            <a:solidFill>
              <a:schemeClr val="tx1"/>
            </a:solidFill>
            <a:miter lim="800000"/>
            <a:headEnd type="none" w="med" len="med"/>
            <a:tailEnd type="none" w="med" len="med"/>
          </a:ln>
        </p:spPr>
        <p:txBody>
          <a:bodyPr lIns="54000" tIns="54000" rIns="54000" bIns="54000" anchor="ctr"/>
          <a:lstStyle/>
          <a:p>
            <a:pPr marL="257175" indent="-257175" eaLnBrk="1" hangingPunct="1">
              <a:lnSpc>
                <a:spcPct val="130000"/>
              </a:lnSpc>
              <a:buFontTx/>
              <a:buNone/>
              <a:tabLst>
                <a:tab pos="0" algn="l"/>
              </a:tabLst>
            </a:pPr>
            <a:r>
              <a:rPr lang="ja-JP" altLang="en-US" sz="1700" dirty="0">
                <a:latin typeface="+mj-ea"/>
                <a:ea typeface="+mj-ea"/>
              </a:rPr>
              <a:t>・</a:t>
            </a:r>
            <a:r>
              <a:rPr lang="ja-JP" altLang="en-US" sz="1700" u="sng" dirty="0">
                <a:latin typeface="+mj-ea"/>
                <a:ea typeface="+mj-ea"/>
              </a:rPr>
              <a:t>出産時における妊産婦の年齢</a:t>
            </a:r>
          </a:p>
          <a:p>
            <a:pPr marL="257175" indent="-257175" eaLnBrk="1" hangingPunct="1">
              <a:lnSpc>
                <a:spcPct val="130000"/>
              </a:lnSpc>
              <a:buFontTx/>
              <a:buNone/>
              <a:tabLst>
                <a:tab pos="0" algn="l"/>
              </a:tabLst>
            </a:pPr>
            <a:r>
              <a:rPr lang="ja-JP" altLang="en-US" sz="1700" dirty="0">
                <a:latin typeface="+mj-ea"/>
                <a:ea typeface="+mj-ea"/>
              </a:rPr>
              <a:t>・妊産婦の身長</a:t>
            </a:r>
          </a:p>
          <a:p>
            <a:pPr marL="257175" indent="-257175" eaLnBrk="1" hangingPunct="1">
              <a:lnSpc>
                <a:spcPct val="130000"/>
              </a:lnSpc>
              <a:buFontTx/>
              <a:buNone/>
              <a:tabLst>
                <a:tab pos="0" algn="l"/>
              </a:tabLst>
            </a:pPr>
            <a:r>
              <a:rPr lang="ja-JP" altLang="en-US" sz="1700" dirty="0">
                <a:latin typeface="+mj-ea"/>
                <a:ea typeface="+mj-ea"/>
              </a:rPr>
              <a:t>・非妊娠時・分娩時別妊産婦の体重</a:t>
            </a:r>
          </a:p>
          <a:p>
            <a:pPr marL="257175" indent="-257175" eaLnBrk="1" hangingPunct="1">
              <a:lnSpc>
                <a:spcPct val="130000"/>
              </a:lnSpc>
              <a:buFontTx/>
              <a:buNone/>
              <a:tabLst>
                <a:tab pos="0" algn="l"/>
              </a:tabLst>
            </a:pPr>
            <a:r>
              <a:rPr lang="ja-JP" altLang="en-US" sz="1700" dirty="0">
                <a:latin typeface="+mj-ea"/>
                <a:ea typeface="+mj-ea"/>
              </a:rPr>
              <a:t>・</a:t>
            </a:r>
            <a:r>
              <a:rPr lang="ja-JP" altLang="en-US" sz="1700" u="sng" dirty="0">
                <a:latin typeface="+mj-ea"/>
                <a:ea typeface="+mj-ea"/>
              </a:rPr>
              <a:t>非妊娠時における妊産婦の</a:t>
            </a:r>
            <a:r>
              <a:rPr lang="en-US" altLang="ja-JP" sz="1700" u="sng" dirty="0">
                <a:latin typeface="+mj-ea"/>
                <a:ea typeface="+mj-ea"/>
              </a:rPr>
              <a:t>BMI</a:t>
            </a:r>
            <a:endParaRPr lang="ja-JP" altLang="en-US" sz="1700" u="sng" dirty="0">
              <a:latin typeface="+mj-ea"/>
              <a:ea typeface="+mj-ea"/>
            </a:endParaRPr>
          </a:p>
          <a:p>
            <a:pPr marL="257175" indent="-257175" eaLnBrk="1" hangingPunct="1">
              <a:lnSpc>
                <a:spcPct val="130000"/>
              </a:lnSpc>
              <a:buFontTx/>
              <a:buNone/>
              <a:tabLst>
                <a:tab pos="0" algn="l"/>
              </a:tabLst>
            </a:pPr>
            <a:r>
              <a:rPr lang="ja-JP" altLang="en-US" sz="1700" dirty="0">
                <a:latin typeface="+mj-ea"/>
                <a:ea typeface="+mj-ea"/>
              </a:rPr>
              <a:t>・妊娠中の体重の増減</a:t>
            </a:r>
          </a:p>
          <a:p>
            <a:pPr marL="257175" indent="-257175" eaLnBrk="1" hangingPunct="1">
              <a:lnSpc>
                <a:spcPct val="130000"/>
              </a:lnSpc>
              <a:buFontTx/>
              <a:buNone/>
              <a:tabLst>
                <a:tab pos="0" algn="l"/>
              </a:tabLst>
            </a:pPr>
            <a:r>
              <a:rPr lang="ja-JP" altLang="en-US" sz="1700" dirty="0">
                <a:latin typeface="+mj-ea"/>
                <a:ea typeface="+mj-ea"/>
              </a:rPr>
              <a:t>・妊産婦の飲酒および喫煙の有無</a:t>
            </a:r>
          </a:p>
          <a:p>
            <a:pPr marL="257175" indent="-257175" eaLnBrk="1" hangingPunct="1">
              <a:lnSpc>
                <a:spcPct val="130000"/>
              </a:lnSpc>
              <a:buFontTx/>
              <a:buNone/>
              <a:tabLst>
                <a:tab pos="0" algn="l"/>
              </a:tabLst>
            </a:pPr>
            <a:r>
              <a:rPr lang="ja-JP" altLang="en-US" sz="1700" dirty="0">
                <a:latin typeface="+mj-ea"/>
                <a:ea typeface="+mj-ea"/>
              </a:rPr>
              <a:t>・妊産婦の既往</a:t>
            </a:r>
          </a:p>
          <a:p>
            <a:pPr marL="257175" indent="-257175" eaLnBrk="1" hangingPunct="1">
              <a:lnSpc>
                <a:spcPct val="130000"/>
              </a:lnSpc>
              <a:buFontTx/>
              <a:buNone/>
              <a:tabLst>
                <a:tab pos="0" algn="l"/>
              </a:tabLst>
            </a:pPr>
            <a:r>
              <a:rPr lang="ja-JP" altLang="en-US" sz="1700" dirty="0">
                <a:latin typeface="+mj-ea"/>
                <a:ea typeface="+mj-ea"/>
              </a:rPr>
              <a:t>・既往分娩回数</a:t>
            </a:r>
          </a:p>
          <a:p>
            <a:pPr marL="257175" indent="-257175" eaLnBrk="1" hangingPunct="1">
              <a:lnSpc>
                <a:spcPct val="130000"/>
              </a:lnSpc>
              <a:buFontTx/>
              <a:buNone/>
              <a:tabLst>
                <a:tab pos="0" algn="l"/>
              </a:tabLst>
            </a:pPr>
            <a:r>
              <a:rPr lang="ja-JP" altLang="en-US" sz="1700" dirty="0">
                <a:latin typeface="+mj-ea"/>
                <a:ea typeface="+mj-ea"/>
              </a:rPr>
              <a:t>・経産婦における既往帝王切開術の回数</a:t>
            </a:r>
          </a:p>
        </p:txBody>
      </p:sp>
      <p:sp>
        <p:nvSpPr>
          <p:cNvPr id="26679" name="Rectangle 138"/>
          <p:cNvSpPr>
            <a:spLocks noChangeArrowheads="1"/>
          </p:cNvSpPr>
          <p:nvPr/>
        </p:nvSpPr>
        <p:spPr bwMode="auto">
          <a:xfrm>
            <a:off x="4583382" y="1252791"/>
            <a:ext cx="18428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６</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出産時における</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妊産婦の年齢</a:t>
            </a:r>
          </a:p>
        </p:txBody>
      </p:sp>
      <p:sp>
        <p:nvSpPr>
          <p:cNvPr id="26722" name="Rectangle 327"/>
          <p:cNvSpPr>
            <a:spLocks noChangeArrowheads="1"/>
          </p:cNvSpPr>
          <p:nvPr/>
        </p:nvSpPr>
        <p:spPr bwMode="auto">
          <a:xfrm>
            <a:off x="7112446" y="1252791"/>
            <a:ext cx="206511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Ⅰ-</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９</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非妊娠時における</a:t>
            </a:r>
            <a:endPar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妊産婦の</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BMI</a:t>
            </a:r>
            <a:endPar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2" name="Rectangle 138">
            <a:extLst>
              <a:ext uri="{FF2B5EF4-FFF2-40B4-BE49-F238E27FC236}">
                <a16:creationId xmlns:a16="http://schemas.microsoft.com/office/drawing/2014/main" id="{244C4D6F-572A-4B2B-8610-138196B39026}"/>
              </a:ext>
            </a:extLst>
          </p:cNvPr>
          <p:cNvSpPr>
            <a:spLocks noChangeArrowheads="1"/>
          </p:cNvSpPr>
          <p:nvPr/>
        </p:nvSpPr>
        <p:spPr bwMode="auto">
          <a:xfrm>
            <a:off x="4179418" y="1534675"/>
            <a:ext cx="27890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n-cs"/>
              </a:rPr>
              <a:t>＜　　　　　　＞</a:t>
            </a:r>
          </a:p>
        </p:txBody>
      </p:sp>
      <p:sp>
        <p:nvSpPr>
          <p:cNvPr id="13" name="Rectangle 138">
            <a:extLst>
              <a:ext uri="{FF2B5EF4-FFF2-40B4-BE49-F238E27FC236}">
                <a16:creationId xmlns:a16="http://schemas.microsoft.com/office/drawing/2014/main" id="{AF3202BE-DAF9-4E3B-95E1-5B854A06F239}"/>
              </a:ext>
            </a:extLst>
          </p:cNvPr>
          <p:cNvSpPr>
            <a:spLocks noChangeArrowheads="1"/>
          </p:cNvSpPr>
          <p:nvPr/>
        </p:nvSpPr>
        <p:spPr bwMode="auto">
          <a:xfrm>
            <a:off x="6735106" y="1534675"/>
            <a:ext cx="30246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HG丸ｺﾞｼｯｸM-PRO"/>
                <a:ea typeface="HG丸ｺﾞｼｯｸM-PRO"/>
                <a:cs typeface="+mn-cs"/>
              </a:rPr>
              <a:t>＜　　　　　　   ＞</a:t>
            </a:r>
          </a:p>
        </p:txBody>
      </p:sp>
      <p:sp>
        <p:nvSpPr>
          <p:cNvPr id="2" name="スライド番号プレースホルダー 1">
            <a:extLst>
              <a:ext uri="{FF2B5EF4-FFF2-40B4-BE49-F238E27FC236}">
                <a16:creationId xmlns:a16="http://schemas.microsoft.com/office/drawing/2014/main" id="{53E3F1E0-197A-490F-9A37-4563BE6F2F6F}"/>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72</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5" name="Rectangle 57">
            <a:extLst>
              <a:ext uri="{FF2B5EF4-FFF2-40B4-BE49-F238E27FC236}">
                <a16:creationId xmlns:a16="http://schemas.microsoft.com/office/drawing/2014/main" id="{8FE9BD4A-A540-4D99-8E2F-A5F7FEF5F718}"/>
              </a:ext>
            </a:extLst>
          </p:cNvPr>
          <p:cNvSpPr>
            <a:spLocks noChangeArrowheads="1"/>
          </p:cNvSpPr>
          <p:nvPr/>
        </p:nvSpPr>
        <p:spPr bwMode="auto">
          <a:xfrm>
            <a:off x="7292898" y="5627356"/>
            <a:ext cx="23711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a:t>
            </a:r>
            <a:endPar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77</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14" name="テキスト ボックス 13">
            <a:extLst>
              <a:ext uri="{FF2B5EF4-FFF2-40B4-BE49-F238E27FC236}">
                <a16:creationId xmlns:a16="http://schemas.microsoft.com/office/drawing/2014/main" id="{886CB8D4-60DF-43BD-B513-D5DB6897F962}"/>
              </a:ext>
            </a:extLst>
          </p:cNvPr>
          <p:cNvSpPr txBox="1"/>
          <p:nvPr/>
        </p:nvSpPr>
        <p:spPr>
          <a:xfrm>
            <a:off x="38208" y="6110333"/>
            <a:ext cx="419218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Ⅰ-6</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P76</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79</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6" name="図 5">
            <a:extLst>
              <a:ext uri="{FF2B5EF4-FFF2-40B4-BE49-F238E27FC236}">
                <a16:creationId xmlns:a16="http://schemas.microsoft.com/office/drawing/2014/main" id="{2308CABB-9096-4FF7-82BA-F2A5D1A72DCC}"/>
              </a:ext>
            </a:extLst>
          </p:cNvPr>
          <p:cNvPicPr>
            <a:picLocks noChangeAspect="1"/>
          </p:cNvPicPr>
          <p:nvPr/>
        </p:nvPicPr>
        <p:blipFill>
          <a:blip r:embed="rId3"/>
          <a:stretch>
            <a:fillRect/>
          </a:stretch>
        </p:blipFill>
        <p:spPr>
          <a:xfrm>
            <a:off x="4230382" y="2288984"/>
            <a:ext cx="2560287" cy="2796994"/>
          </a:xfrm>
          <a:prstGeom prst="rect">
            <a:avLst/>
          </a:prstGeom>
        </p:spPr>
      </p:pic>
      <p:pic>
        <p:nvPicPr>
          <p:cNvPr id="9" name="図 8">
            <a:extLst>
              <a:ext uri="{FF2B5EF4-FFF2-40B4-BE49-F238E27FC236}">
                <a16:creationId xmlns:a16="http://schemas.microsoft.com/office/drawing/2014/main" id="{81922F38-DBFD-4FE9-9EE9-96217E7C17FB}"/>
              </a:ext>
            </a:extLst>
          </p:cNvPr>
          <p:cNvPicPr>
            <a:picLocks noChangeAspect="1"/>
          </p:cNvPicPr>
          <p:nvPr/>
        </p:nvPicPr>
        <p:blipFill>
          <a:blip r:embed="rId4"/>
          <a:stretch>
            <a:fillRect/>
          </a:stretch>
        </p:blipFill>
        <p:spPr>
          <a:xfrm>
            <a:off x="6873345" y="2288738"/>
            <a:ext cx="2790715" cy="3373304"/>
          </a:xfrm>
          <a:prstGeom prst="rect">
            <a:avLst/>
          </a:prstGeom>
        </p:spPr>
      </p:pic>
    </p:spTree>
    <p:extLst>
      <p:ext uri="{BB962C8B-B14F-4D97-AF65-F5344CB8AC3E}">
        <p14:creationId xmlns:p14="http://schemas.microsoft.com/office/powerpoint/2010/main" val="23574772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31355" y="342975"/>
            <a:ext cx="2040116" cy="650725"/>
          </a:xfrm>
        </p:spPr>
        <p:txBody>
          <a:bodyPr/>
          <a:lstStyle/>
          <a:p>
            <a:pPr eaLnBrk="1" hangingPunct="1"/>
            <a:r>
              <a:rPr lang="ja-JP" altLang="en-US" dirty="0"/>
              <a:t>妊娠経過</a:t>
            </a:r>
          </a:p>
        </p:txBody>
      </p:sp>
      <p:sp>
        <p:nvSpPr>
          <p:cNvPr id="27651" name="AutoShape 3"/>
          <p:cNvSpPr>
            <a:spLocks noGrp="1" noChangeArrowheads="1"/>
          </p:cNvSpPr>
          <p:nvPr>
            <p:ph idx="1"/>
          </p:nvPr>
        </p:nvSpPr>
        <p:spPr>
          <a:xfrm>
            <a:off x="180000" y="1440000"/>
            <a:ext cx="3592810" cy="3849315"/>
          </a:xfrm>
          <a:prstGeom prst="wedgeRoundRectCallout">
            <a:avLst>
              <a:gd name="adj1" fmla="val 67289"/>
              <a:gd name="adj2" fmla="val -37408"/>
              <a:gd name="adj3" fmla="val 16667"/>
            </a:avLst>
          </a:prstGeom>
          <a:solidFill>
            <a:srgbClr val="CCFFFF"/>
          </a:solidFill>
          <a:ln>
            <a:solidFill>
              <a:schemeClr val="tx1"/>
            </a:solidFill>
            <a:miter lim="800000"/>
            <a:headEnd type="none" w="med" len="med"/>
            <a:tailEnd type="none" w="med" len="med"/>
          </a:ln>
        </p:spPr>
        <p:txBody>
          <a:bodyPr anchor="ctr"/>
          <a:lstStyle/>
          <a:p>
            <a:pPr marL="257175" indent="-257175" eaLnBrk="1" hangingPunct="1">
              <a:lnSpc>
                <a:spcPct val="150000"/>
              </a:lnSpc>
              <a:buFontTx/>
              <a:buNone/>
            </a:pPr>
            <a:r>
              <a:rPr lang="ja-JP" altLang="en-US" sz="2200" dirty="0">
                <a:latin typeface="+mj-ea"/>
                <a:ea typeface="+mj-ea"/>
              </a:rPr>
              <a:t>・不妊治療の有無</a:t>
            </a:r>
          </a:p>
          <a:p>
            <a:pPr marL="257175" indent="-257175" eaLnBrk="1" hangingPunct="1">
              <a:lnSpc>
                <a:spcPct val="150000"/>
              </a:lnSpc>
              <a:buFontTx/>
              <a:buNone/>
            </a:pPr>
            <a:r>
              <a:rPr lang="ja-JP" altLang="en-US" sz="2200" dirty="0">
                <a:latin typeface="+mj-ea"/>
                <a:ea typeface="+mj-ea"/>
              </a:rPr>
              <a:t>・</a:t>
            </a:r>
            <a:r>
              <a:rPr lang="ja-JP" altLang="en-US" sz="2200" u="sng" dirty="0">
                <a:latin typeface="+mj-ea"/>
                <a:ea typeface="+mj-ea"/>
              </a:rPr>
              <a:t>妊婦健診受診状況</a:t>
            </a:r>
          </a:p>
          <a:p>
            <a:pPr marL="257175" indent="-257175" eaLnBrk="1" hangingPunct="1">
              <a:lnSpc>
                <a:spcPct val="150000"/>
              </a:lnSpc>
              <a:buFontTx/>
              <a:buNone/>
            </a:pPr>
            <a:r>
              <a:rPr lang="ja-JP" altLang="en-US" sz="2200" dirty="0">
                <a:latin typeface="+mj-ea"/>
                <a:ea typeface="+mj-ea"/>
              </a:rPr>
              <a:t>・</a:t>
            </a:r>
            <a:r>
              <a:rPr lang="ja-JP" altLang="en-US" sz="2200" u="sng" dirty="0">
                <a:latin typeface="+mj-ea"/>
                <a:ea typeface="+mj-ea"/>
              </a:rPr>
              <a:t>胎児数</a:t>
            </a:r>
          </a:p>
          <a:p>
            <a:pPr marL="257175" indent="-257175" eaLnBrk="1" hangingPunct="1">
              <a:lnSpc>
                <a:spcPct val="150000"/>
              </a:lnSpc>
              <a:buFontTx/>
              <a:buNone/>
            </a:pPr>
            <a:r>
              <a:rPr lang="ja-JP" altLang="en-US" sz="2200" dirty="0">
                <a:latin typeface="+mj-ea"/>
                <a:ea typeface="+mj-ea"/>
              </a:rPr>
              <a:t>・胎盤位置</a:t>
            </a:r>
          </a:p>
          <a:p>
            <a:pPr marL="257175" indent="-257175" eaLnBrk="1" hangingPunct="1">
              <a:lnSpc>
                <a:spcPct val="150000"/>
              </a:lnSpc>
              <a:buFontTx/>
              <a:buNone/>
            </a:pPr>
            <a:r>
              <a:rPr lang="ja-JP" altLang="en-US" sz="2200" dirty="0">
                <a:latin typeface="+mj-ea"/>
                <a:ea typeface="+mj-ea"/>
              </a:rPr>
              <a:t>・羊水量異常</a:t>
            </a:r>
          </a:p>
          <a:p>
            <a:pPr marL="257175" indent="-257175" eaLnBrk="1" hangingPunct="1">
              <a:lnSpc>
                <a:spcPct val="150000"/>
              </a:lnSpc>
              <a:buFontTx/>
              <a:buNone/>
            </a:pPr>
            <a:r>
              <a:rPr lang="ja-JP" altLang="en-US" sz="2200" dirty="0">
                <a:latin typeface="+mj-ea"/>
                <a:ea typeface="+mj-ea"/>
              </a:rPr>
              <a:t>・産科合併症</a:t>
            </a:r>
          </a:p>
        </p:txBody>
      </p:sp>
      <p:sp>
        <p:nvSpPr>
          <p:cNvPr id="27683" name="Rectangle 105"/>
          <p:cNvSpPr>
            <a:spLocks noChangeArrowheads="1"/>
          </p:cNvSpPr>
          <p:nvPr/>
        </p:nvSpPr>
        <p:spPr bwMode="auto">
          <a:xfrm>
            <a:off x="4592166" y="3574318"/>
            <a:ext cx="25747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Ⅰ-17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胎児数＞</a:t>
            </a:r>
          </a:p>
        </p:txBody>
      </p:sp>
      <p:sp>
        <p:nvSpPr>
          <p:cNvPr id="27684" name="Rectangle 293"/>
          <p:cNvSpPr>
            <a:spLocks noChangeArrowheads="1"/>
          </p:cNvSpPr>
          <p:nvPr/>
        </p:nvSpPr>
        <p:spPr bwMode="auto">
          <a:xfrm>
            <a:off x="4551444" y="1157476"/>
            <a:ext cx="38571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Ⅰ-16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妊婦健診受診状況＞</a:t>
            </a:r>
          </a:p>
        </p:txBody>
      </p:sp>
      <p:sp>
        <p:nvSpPr>
          <p:cNvPr id="2" name="スライド番号プレースホルダー 1">
            <a:extLst>
              <a:ext uri="{FF2B5EF4-FFF2-40B4-BE49-F238E27FC236}">
                <a16:creationId xmlns:a16="http://schemas.microsoft.com/office/drawing/2014/main" id="{17954F3D-5B63-40B8-8357-EC4738C81B6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73</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3" name="Rectangle 57">
            <a:extLst>
              <a:ext uri="{FF2B5EF4-FFF2-40B4-BE49-F238E27FC236}">
                <a16:creationId xmlns:a16="http://schemas.microsoft.com/office/drawing/2014/main" id="{7EC4DBE4-6D73-4FD4-90ED-3D41AE8C8F7F}"/>
              </a:ext>
            </a:extLst>
          </p:cNvPr>
          <p:cNvSpPr>
            <a:spLocks noChangeArrowheads="1"/>
          </p:cNvSpPr>
          <p:nvPr/>
        </p:nvSpPr>
        <p:spPr bwMode="auto">
          <a:xfrm>
            <a:off x="5487094" y="6398097"/>
            <a:ext cx="389551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79</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80</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10" name="テキスト ボックス 9">
            <a:extLst>
              <a:ext uri="{FF2B5EF4-FFF2-40B4-BE49-F238E27FC236}">
                <a16:creationId xmlns:a16="http://schemas.microsoft.com/office/drawing/2014/main" id="{B1835CFD-E1AB-4483-AE59-08FDEB35E774}"/>
              </a:ext>
            </a:extLst>
          </p:cNvPr>
          <p:cNvSpPr txBox="1"/>
          <p:nvPr/>
        </p:nvSpPr>
        <p:spPr>
          <a:xfrm>
            <a:off x="0" y="5291758"/>
            <a:ext cx="4291348"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Ⅰ-15</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20</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P79</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80</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4" name="図 3">
            <a:extLst>
              <a:ext uri="{FF2B5EF4-FFF2-40B4-BE49-F238E27FC236}">
                <a16:creationId xmlns:a16="http://schemas.microsoft.com/office/drawing/2014/main" id="{31BB6E99-CFFD-4603-9B26-8E40CAE7A35B}"/>
              </a:ext>
            </a:extLst>
          </p:cNvPr>
          <p:cNvPicPr>
            <a:picLocks noChangeAspect="1"/>
          </p:cNvPicPr>
          <p:nvPr/>
        </p:nvPicPr>
        <p:blipFill>
          <a:blip r:embed="rId3"/>
          <a:stretch>
            <a:fillRect/>
          </a:stretch>
        </p:blipFill>
        <p:spPr>
          <a:xfrm>
            <a:off x="4561211" y="1557288"/>
            <a:ext cx="4346471" cy="1791451"/>
          </a:xfrm>
          <a:prstGeom prst="rect">
            <a:avLst/>
          </a:prstGeom>
        </p:spPr>
      </p:pic>
      <p:pic>
        <p:nvPicPr>
          <p:cNvPr id="7" name="図 6">
            <a:extLst>
              <a:ext uri="{FF2B5EF4-FFF2-40B4-BE49-F238E27FC236}">
                <a16:creationId xmlns:a16="http://schemas.microsoft.com/office/drawing/2014/main" id="{ABD14842-4690-4032-B5E9-510E11CA1AB7}"/>
              </a:ext>
            </a:extLst>
          </p:cNvPr>
          <p:cNvPicPr>
            <a:picLocks noChangeAspect="1"/>
          </p:cNvPicPr>
          <p:nvPr/>
        </p:nvPicPr>
        <p:blipFill>
          <a:blip r:embed="rId4"/>
          <a:stretch>
            <a:fillRect/>
          </a:stretch>
        </p:blipFill>
        <p:spPr>
          <a:xfrm>
            <a:off x="4561211" y="3986448"/>
            <a:ext cx="4531574" cy="2395673"/>
          </a:xfrm>
          <a:prstGeom prst="rect">
            <a:avLst/>
          </a:prstGeom>
        </p:spPr>
      </p:pic>
    </p:spTree>
    <p:extLst>
      <p:ext uri="{BB962C8B-B14F-4D97-AF65-F5344CB8AC3E}">
        <p14:creationId xmlns:p14="http://schemas.microsoft.com/office/powerpoint/2010/main" val="39843477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46360" y="342975"/>
            <a:ext cx="4810105" cy="650725"/>
          </a:xfrm>
        </p:spPr>
        <p:txBody>
          <a:bodyPr/>
          <a:lstStyle/>
          <a:p>
            <a:pPr eaLnBrk="1" hangingPunct="1"/>
            <a:r>
              <a:rPr lang="ja-JP" altLang="en-US" dirty="0"/>
              <a:t>分娩経過（主な結果）</a:t>
            </a:r>
          </a:p>
        </p:txBody>
      </p:sp>
      <p:sp>
        <p:nvSpPr>
          <p:cNvPr id="28675" name="AutoShape 3"/>
          <p:cNvSpPr>
            <a:spLocks noGrp="1" noChangeArrowheads="1"/>
          </p:cNvSpPr>
          <p:nvPr>
            <p:ph idx="1"/>
          </p:nvPr>
        </p:nvSpPr>
        <p:spPr>
          <a:xfrm>
            <a:off x="180000" y="1440000"/>
            <a:ext cx="4124134" cy="4798485"/>
          </a:xfrm>
          <a:prstGeom prst="wedgeRoundRectCallout">
            <a:avLst>
              <a:gd name="adj1" fmla="val 53994"/>
              <a:gd name="adj2" fmla="val -36031"/>
              <a:gd name="adj3" fmla="val 16667"/>
            </a:avLst>
          </a:prstGeom>
          <a:solidFill>
            <a:srgbClr val="CCFFFF"/>
          </a:soli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1800" dirty="0">
                <a:latin typeface="+mj-ea"/>
                <a:ea typeface="+mj-ea"/>
              </a:rPr>
              <a:t>・</a:t>
            </a:r>
            <a:r>
              <a:rPr lang="ja-JP" altLang="en-US" sz="1800" u="sng" dirty="0">
                <a:latin typeface="+mj-ea"/>
                <a:ea typeface="+mj-ea"/>
              </a:rPr>
              <a:t>児娩出経路</a:t>
            </a:r>
          </a:p>
          <a:p>
            <a:pPr marL="269875" indent="-269875" eaLnBrk="1" hangingPunct="1">
              <a:lnSpc>
                <a:spcPct val="130000"/>
              </a:lnSpc>
              <a:buFontTx/>
              <a:buNone/>
            </a:pPr>
            <a:r>
              <a:rPr lang="ja-JP" altLang="en-US" sz="1800" dirty="0">
                <a:latin typeface="+mj-ea"/>
                <a:ea typeface="+mj-ea"/>
              </a:rPr>
              <a:t>・臍帯脱出の有無および関連因子</a:t>
            </a:r>
          </a:p>
          <a:p>
            <a:pPr marL="269875" indent="-269875" eaLnBrk="1" hangingPunct="1">
              <a:lnSpc>
                <a:spcPct val="130000"/>
              </a:lnSpc>
              <a:buFontTx/>
              <a:buNone/>
            </a:pPr>
            <a:r>
              <a:rPr lang="ja-JP" altLang="en-US" sz="1800" dirty="0">
                <a:latin typeface="+mj-ea"/>
                <a:ea typeface="+mj-ea"/>
              </a:rPr>
              <a:t>・分娩誘発・促進の処置の方法</a:t>
            </a:r>
          </a:p>
          <a:p>
            <a:pPr marL="269875" indent="-269875" eaLnBrk="1" hangingPunct="1">
              <a:lnSpc>
                <a:spcPct val="130000"/>
              </a:lnSpc>
              <a:buFontTx/>
              <a:buNone/>
            </a:pPr>
            <a:r>
              <a:rPr lang="ja-JP" altLang="en-US" sz="1800" dirty="0">
                <a:latin typeface="+mj-ea"/>
                <a:ea typeface="+mj-ea"/>
              </a:rPr>
              <a:t>・急速遂娩決定から児娩出までの時間</a:t>
            </a:r>
          </a:p>
          <a:p>
            <a:pPr marL="269875" indent="-269875" eaLnBrk="1" hangingPunct="1">
              <a:lnSpc>
                <a:spcPct val="130000"/>
              </a:lnSpc>
              <a:buFontTx/>
              <a:buNone/>
            </a:pPr>
            <a:r>
              <a:rPr lang="ja-JP" altLang="en-US" sz="1800" dirty="0">
                <a:latin typeface="+mj-ea"/>
                <a:ea typeface="+mj-ea"/>
              </a:rPr>
              <a:t>・吸引分娩実施の有無および総牽引回数</a:t>
            </a:r>
            <a:endParaRPr lang="en-US" altLang="ja-JP" sz="1800" dirty="0">
              <a:latin typeface="+mj-ea"/>
              <a:ea typeface="+mj-ea"/>
            </a:endParaRPr>
          </a:p>
          <a:p>
            <a:pPr marL="269875" indent="-269875" eaLnBrk="1" hangingPunct="1">
              <a:lnSpc>
                <a:spcPct val="130000"/>
              </a:lnSpc>
              <a:buFontTx/>
              <a:buNone/>
            </a:pPr>
            <a:r>
              <a:rPr lang="ja-JP" altLang="en-US" sz="1800" dirty="0">
                <a:latin typeface="+mj-ea"/>
                <a:ea typeface="+mj-ea"/>
              </a:rPr>
              <a:t>・鉗子分娩実施の有無および総牽引回数　</a:t>
            </a:r>
            <a:endParaRPr lang="en-US" altLang="ja-JP" sz="1800" dirty="0">
              <a:latin typeface="+mj-ea"/>
              <a:ea typeface="+mj-ea"/>
            </a:endParaRPr>
          </a:p>
          <a:p>
            <a:pPr marL="269875" indent="-269875" eaLnBrk="1" hangingPunct="1">
              <a:lnSpc>
                <a:spcPct val="130000"/>
              </a:lnSpc>
              <a:buFontTx/>
              <a:buNone/>
            </a:pPr>
            <a:r>
              <a:rPr lang="ja-JP" altLang="en-US" sz="1800" dirty="0">
                <a:latin typeface="+mj-ea"/>
                <a:ea typeface="+mj-ea"/>
              </a:rPr>
              <a:t>　 など</a:t>
            </a:r>
          </a:p>
        </p:txBody>
      </p:sp>
      <p:sp>
        <p:nvSpPr>
          <p:cNvPr id="28731" name="Rectangle 526"/>
          <p:cNvSpPr>
            <a:spLocks noChangeArrowheads="1"/>
          </p:cNvSpPr>
          <p:nvPr/>
        </p:nvSpPr>
        <p:spPr bwMode="auto">
          <a:xfrm>
            <a:off x="4528797" y="1341562"/>
            <a:ext cx="3087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Ⅰ-22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児娩出経路＞</a:t>
            </a:r>
          </a:p>
        </p:txBody>
      </p:sp>
      <p:sp>
        <p:nvSpPr>
          <p:cNvPr id="2" name="スライド番号プレースホルダー 1">
            <a:extLst>
              <a:ext uri="{FF2B5EF4-FFF2-40B4-BE49-F238E27FC236}">
                <a16:creationId xmlns:a16="http://schemas.microsoft.com/office/drawing/2014/main" id="{888D0CC7-9A97-45D9-84DC-509B35E0D4ED}"/>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74</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9" name="Rectangle 57">
            <a:extLst>
              <a:ext uri="{FF2B5EF4-FFF2-40B4-BE49-F238E27FC236}">
                <a16:creationId xmlns:a16="http://schemas.microsoft.com/office/drawing/2014/main" id="{C390D167-E455-4882-83BE-7A8EF0579017}"/>
              </a:ext>
            </a:extLst>
          </p:cNvPr>
          <p:cNvSpPr>
            <a:spLocks noChangeArrowheads="1"/>
          </p:cNvSpPr>
          <p:nvPr/>
        </p:nvSpPr>
        <p:spPr bwMode="auto">
          <a:xfrm>
            <a:off x="6229549" y="4965743"/>
            <a:ext cx="350764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81</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8" name="テキスト ボックス 7">
            <a:extLst>
              <a:ext uri="{FF2B5EF4-FFF2-40B4-BE49-F238E27FC236}">
                <a16:creationId xmlns:a16="http://schemas.microsoft.com/office/drawing/2014/main" id="{970E1327-D52C-47F5-A248-3ABA4CF74637}"/>
              </a:ext>
            </a:extLst>
          </p:cNvPr>
          <p:cNvSpPr txBox="1"/>
          <p:nvPr/>
        </p:nvSpPr>
        <p:spPr>
          <a:xfrm>
            <a:off x="83061" y="6238485"/>
            <a:ext cx="4207559"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Ⅰ-21</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45</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P81</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87</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11" name="図 10">
            <a:extLst>
              <a:ext uri="{FF2B5EF4-FFF2-40B4-BE49-F238E27FC236}">
                <a16:creationId xmlns:a16="http://schemas.microsoft.com/office/drawing/2014/main" id="{E081DF4E-A28A-49C6-B938-CEADDAE9336C}"/>
              </a:ext>
            </a:extLst>
          </p:cNvPr>
          <p:cNvPicPr>
            <a:picLocks noChangeAspect="1"/>
          </p:cNvPicPr>
          <p:nvPr/>
        </p:nvPicPr>
        <p:blipFill>
          <a:blip r:embed="rId3"/>
          <a:stretch>
            <a:fillRect/>
          </a:stretch>
        </p:blipFill>
        <p:spPr>
          <a:xfrm>
            <a:off x="4520158" y="1753640"/>
            <a:ext cx="5043002" cy="3212103"/>
          </a:xfrm>
          <a:prstGeom prst="rect">
            <a:avLst/>
          </a:prstGeom>
        </p:spPr>
      </p:pic>
    </p:spTree>
    <p:extLst>
      <p:ext uri="{BB962C8B-B14F-4D97-AF65-F5344CB8AC3E}">
        <p14:creationId xmlns:p14="http://schemas.microsoft.com/office/powerpoint/2010/main" val="9486590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8857" y="342975"/>
            <a:ext cx="3425111" cy="650725"/>
          </a:xfrm>
        </p:spPr>
        <p:txBody>
          <a:bodyPr/>
          <a:lstStyle/>
          <a:p>
            <a:pPr eaLnBrk="1" hangingPunct="1"/>
            <a:r>
              <a:rPr lang="ja-JP" altLang="en-US" dirty="0"/>
              <a:t>新生児期の経過</a:t>
            </a:r>
          </a:p>
        </p:txBody>
      </p:sp>
      <p:sp>
        <p:nvSpPr>
          <p:cNvPr id="29699" name="AutoShape 3"/>
          <p:cNvSpPr>
            <a:spLocks noGrp="1" noChangeArrowheads="1"/>
          </p:cNvSpPr>
          <p:nvPr>
            <p:ph idx="1"/>
          </p:nvPr>
        </p:nvSpPr>
        <p:spPr>
          <a:xfrm>
            <a:off x="180000" y="1548000"/>
            <a:ext cx="3682181" cy="4732582"/>
          </a:xfrm>
          <a:prstGeom prst="wedgeRoundRectCallout">
            <a:avLst>
              <a:gd name="adj1" fmla="val 61296"/>
              <a:gd name="adj2" fmla="val -36952"/>
              <a:gd name="adj3" fmla="val 16667"/>
            </a:avLst>
          </a:prstGeom>
          <a:solidFill>
            <a:srgbClr val="CCFFFF"/>
          </a:solidFill>
          <a:ln>
            <a:solidFill>
              <a:schemeClr val="tx1"/>
            </a:solidFill>
            <a:miter lim="800000"/>
            <a:headEnd type="none" w="med" len="med"/>
            <a:tailEnd type="none" w="med" len="med"/>
          </a:ln>
        </p:spPr>
        <p:txBody>
          <a:bodyPr/>
          <a:lstStyle/>
          <a:p>
            <a:pPr marL="269875" indent="-269875" eaLnBrk="1" hangingPunct="1">
              <a:lnSpc>
                <a:spcPct val="130000"/>
              </a:lnSpc>
              <a:buFontTx/>
              <a:buNone/>
            </a:pPr>
            <a:r>
              <a:rPr lang="ja-JP" altLang="en-US" sz="2200" dirty="0">
                <a:latin typeface="+mj-ea"/>
                <a:ea typeface="+mj-ea"/>
              </a:rPr>
              <a:t>・出生体重</a:t>
            </a:r>
          </a:p>
          <a:p>
            <a:pPr marL="269875" indent="-269875" eaLnBrk="1" hangingPunct="1">
              <a:lnSpc>
                <a:spcPct val="130000"/>
              </a:lnSpc>
              <a:buFontTx/>
              <a:buNone/>
            </a:pPr>
            <a:r>
              <a:rPr lang="ja-JP" altLang="en-US" sz="2200" dirty="0">
                <a:latin typeface="+mj-ea"/>
                <a:ea typeface="+mj-ea"/>
              </a:rPr>
              <a:t>・出生時の発育状態</a:t>
            </a:r>
          </a:p>
          <a:p>
            <a:pPr marL="269875" indent="-269875" eaLnBrk="1" hangingPunct="1">
              <a:lnSpc>
                <a:spcPct val="130000"/>
              </a:lnSpc>
              <a:buFontTx/>
              <a:buNone/>
            </a:pPr>
            <a:r>
              <a:rPr lang="ja-JP" altLang="en-US" sz="2200" dirty="0">
                <a:latin typeface="+mj-ea"/>
                <a:ea typeface="+mj-ea"/>
              </a:rPr>
              <a:t>・新生児の性別</a:t>
            </a:r>
          </a:p>
          <a:p>
            <a:pPr marL="269875" indent="-269875" eaLnBrk="1" hangingPunct="1">
              <a:lnSpc>
                <a:spcPct val="130000"/>
              </a:lnSpc>
              <a:buFontTx/>
              <a:buNone/>
            </a:pPr>
            <a:r>
              <a:rPr lang="ja-JP" altLang="en-US" sz="2200" dirty="0">
                <a:latin typeface="+mj-ea"/>
                <a:ea typeface="+mj-ea"/>
              </a:rPr>
              <a:t>・</a:t>
            </a:r>
            <a:r>
              <a:rPr lang="ja-JP" altLang="en-US" sz="2200" u="sng" dirty="0">
                <a:latin typeface="+mj-ea"/>
                <a:ea typeface="+mj-ea"/>
              </a:rPr>
              <a:t>アプガースコア</a:t>
            </a:r>
          </a:p>
          <a:p>
            <a:pPr marL="269875" indent="-269875" eaLnBrk="1" hangingPunct="1">
              <a:lnSpc>
                <a:spcPct val="130000"/>
              </a:lnSpc>
              <a:buFontTx/>
              <a:buNone/>
            </a:pPr>
            <a:r>
              <a:rPr lang="ja-JP" altLang="en-US" sz="2200" dirty="0">
                <a:latin typeface="+mj-ea"/>
                <a:ea typeface="+mj-ea"/>
              </a:rPr>
              <a:t>・臍帯動脈血ガス分析</a:t>
            </a:r>
          </a:p>
          <a:p>
            <a:pPr marL="269875" indent="-269875" eaLnBrk="1" hangingPunct="1">
              <a:lnSpc>
                <a:spcPct val="130000"/>
              </a:lnSpc>
              <a:buFontTx/>
              <a:buNone/>
            </a:pPr>
            <a:r>
              <a:rPr lang="ja-JP" altLang="en-US" sz="2200" dirty="0">
                <a:latin typeface="+mj-ea"/>
                <a:ea typeface="+mj-ea"/>
              </a:rPr>
              <a:t>・新生児蘇生処置の実施の有無</a:t>
            </a:r>
          </a:p>
          <a:p>
            <a:pPr marL="269875" indent="-269875" eaLnBrk="1" hangingPunct="1">
              <a:lnSpc>
                <a:spcPct val="130000"/>
              </a:lnSpc>
              <a:buFontTx/>
              <a:buNone/>
            </a:pPr>
            <a:r>
              <a:rPr lang="ja-JP" altLang="en-US" sz="2200" dirty="0">
                <a:latin typeface="+mj-ea"/>
                <a:ea typeface="+mj-ea"/>
              </a:rPr>
              <a:t>・新生児搬送の有無</a:t>
            </a:r>
          </a:p>
          <a:p>
            <a:pPr marL="269875" indent="-269875" eaLnBrk="1" hangingPunct="1">
              <a:lnSpc>
                <a:spcPct val="130000"/>
              </a:lnSpc>
              <a:buFontTx/>
              <a:buNone/>
            </a:pPr>
            <a:r>
              <a:rPr lang="ja-JP" altLang="en-US" sz="2200" dirty="0">
                <a:latin typeface="+mj-ea"/>
                <a:ea typeface="+mj-ea"/>
              </a:rPr>
              <a:t>・新生児期の診断名</a:t>
            </a:r>
            <a:endParaRPr lang="en-US" altLang="ja-JP" sz="2200" dirty="0">
              <a:latin typeface="+mj-ea"/>
              <a:ea typeface="+mj-ea"/>
            </a:endParaRPr>
          </a:p>
        </p:txBody>
      </p:sp>
      <p:sp>
        <p:nvSpPr>
          <p:cNvPr id="29797" name="Rectangle 278"/>
          <p:cNvSpPr>
            <a:spLocks noChangeArrowheads="1"/>
          </p:cNvSpPr>
          <p:nvPr/>
        </p:nvSpPr>
        <p:spPr bwMode="auto">
          <a:xfrm>
            <a:off x="4375876" y="1197546"/>
            <a:ext cx="36006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Ⅰ-49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アプガースコア＞</a:t>
            </a:r>
          </a:p>
        </p:txBody>
      </p:sp>
      <p:sp>
        <p:nvSpPr>
          <p:cNvPr id="2" name="スライド番号プレースホルダー 1">
            <a:extLst>
              <a:ext uri="{FF2B5EF4-FFF2-40B4-BE49-F238E27FC236}">
                <a16:creationId xmlns:a16="http://schemas.microsoft.com/office/drawing/2014/main" id="{365FFAFC-E93C-44E5-8A61-A562EC851E5C}"/>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75</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7" name="テキスト ボックス 6">
            <a:extLst>
              <a:ext uri="{FF2B5EF4-FFF2-40B4-BE49-F238E27FC236}">
                <a16:creationId xmlns:a16="http://schemas.microsoft.com/office/drawing/2014/main" id="{FD9F9399-229E-48FD-B9A7-7744B30B670A}"/>
              </a:ext>
            </a:extLst>
          </p:cNvPr>
          <p:cNvSpPr txBox="1"/>
          <p:nvPr/>
        </p:nvSpPr>
        <p:spPr>
          <a:xfrm>
            <a:off x="25400" y="6280582"/>
            <a:ext cx="4206725"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Ⅰ-46</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53</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P88</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90</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sp>
        <p:nvSpPr>
          <p:cNvPr id="12" name="Rectangle 57">
            <a:extLst>
              <a:ext uri="{FF2B5EF4-FFF2-40B4-BE49-F238E27FC236}">
                <a16:creationId xmlns:a16="http://schemas.microsoft.com/office/drawing/2014/main" id="{95890145-E0EB-468E-87DF-C307988CC044}"/>
              </a:ext>
            </a:extLst>
          </p:cNvPr>
          <p:cNvSpPr>
            <a:spLocks noChangeArrowheads="1"/>
          </p:cNvSpPr>
          <p:nvPr/>
        </p:nvSpPr>
        <p:spPr bwMode="auto">
          <a:xfrm>
            <a:off x="6059461" y="6165166"/>
            <a:ext cx="373759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89</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pic>
        <p:nvPicPr>
          <p:cNvPr id="4" name="図 3">
            <a:extLst>
              <a:ext uri="{FF2B5EF4-FFF2-40B4-BE49-F238E27FC236}">
                <a16:creationId xmlns:a16="http://schemas.microsoft.com/office/drawing/2014/main" id="{801BA87A-5F34-4102-B7A2-4ED6175D712D}"/>
              </a:ext>
            </a:extLst>
          </p:cNvPr>
          <p:cNvPicPr>
            <a:picLocks noChangeAspect="1"/>
          </p:cNvPicPr>
          <p:nvPr/>
        </p:nvPicPr>
        <p:blipFill>
          <a:blip r:embed="rId3"/>
          <a:stretch>
            <a:fillRect/>
          </a:stretch>
        </p:blipFill>
        <p:spPr>
          <a:xfrm>
            <a:off x="4371779" y="1602541"/>
            <a:ext cx="5007367" cy="4557789"/>
          </a:xfrm>
          <a:prstGeom prst="rect">
            <a:avLst/>
          </a:prstGeom>
        </p:spPr>
      </p:pic>
    </p:spTree>
    <p:extLst>
      <p:ext uri="{BB962C8B-B14F-4D97-AF65-F5344CB8AC3E}">
        <p14:creationId xmlns:p14="http://schemas.microsoft.com/office/powerpoint/2010/main" val="36172358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343234" y="342975"/>
            <a:ext cx="2040116" cy="650725"/>
          </a:xfrm>
        </p:spPr>
        <p:txBody>
          <a:bodyPr/>
          <a:lstStyle/>
          <a:p>
            <a:pPr eaLnBrk="1" hangingPunct="1"/>
            <a:r>
              <a:rPr lang="ja-JP" altLang="en-US" dirty="0"/>
              <a:t>診療体制</a:t>
            </a:r>
          </a:p>
        </p:txBody>
      </p:sp>
      <p:sp>
        <p:nvSpPr>
          <p:cNvPr id="30723" name="AutoShape 3"/>
          <p:cNvSpPr>
            <a:spLocks noGrp="1" noChangeArrowheads="1"/>
          </p:cNvSpPr>
          <p:nvPr>
            <p:ph idx="1"/>
          </p:nvPr>
        </p:nvSpPr>
        <p:spPr>
          <a:xfrm>
            <a:off x="180000" y="1548000"/>
            <a:ext cx="3980118" cy="4582082"/>
          </a:xfrm>
          <a:prstGeom prst="wedgeRoundRectCallout">
            <a:avLst>
              <a:gd name="adj1" fmla="val 54796"/>
              <a:gd name="adj2" fmla="val -34759"/>
              <a:gd name="adj3" fmla="val 16667"/>
            </a:avLst>
          </a:prstGeom>
          <a:solidFill>
            <a:srgbClr val="CCFFFF"/>
          </a:solidFill>
          <a:ln>
            <a:solidFill>
              <a:schemeClr val="tx1"/>
            </a:solidFill>
            <a:miter lim="800000"/>
            <a:headEnd type="none" w="med" len="med"/>
            <a:tailEnd type="none" w="med" len="med"/>
          </a:ln>
        </p:spPr>
        <p:txBody>
          <a:bodyPr anchor="ctr"/>
          <a:lstStyle/>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・病院における診療体制</a:t>
            </a:r>
            <a:endParaRPr lang="en-US" altLang="ja-JP" sz="2200" dirty="0">
              <a:latin typeface="HG丸ｺﾞｼｯｸM-PRO" panose="020F0600000000000000" pitchFamily="50" charset="-128"/>
              <a:ea typeface="HG丸ｺﾞｼｯｸM-PRO" panose="020F0600000000000000" pitchFamily="50" charset="-128"/>
            </a:endParaRP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・病院および診療所における院内助産（所）の有無</a:t>
            </a:r>
            <a:endParaRPr lang="en-US" altLang="ja-JP" sz="2200" dirty="0">
              <a:latin typeface="HG丸ｺﾞｼｯｸM-PRO" panose="020F0600000000000000" pitchFamily="50" charset="-128"/>
              <a:ea typeface="HG丸ｺﾞｼｯｸM-PRO" panose="020F0600000000000000" pitchFamily="50" charset="-128"/>
            </a:endParaRP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・診療所および助産所における産科オープンシステム登録の有無</a:t>
            </a: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a:t>
            </a:r>
            <a:r>
              <a:rPr lang="ja-JP" altLang="en-US" sz="2200" u="sng" dirty="0">
                <a:latin typeface="HG丸ｺﾞｼｯｸM-PRO" panose="020F0600000000000000" pitchFamily="50" charset="-128"/>
                <a:ea typeface="HG丸ｺﾞｼｯｸM-PRO" panose="020F0600000000000000" pitchFamily="50" charset="-128"/>
              </a:rPr>
              <a:t>分娩機関の病棟</a:t>
            </a: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・年間分娩件数</a:t>
            </a:r>
          </a:p>
          <a:p>
            <a:pPr marL="269875" indent="-269875" eaLnBrk="1" hangingPunct="1">
              <a:lnSpc>
                <a:spcPct val="110000"/>
              </a:lnSpc>
              <a:buFontTx/>
              <a:buNone/>
            </a:pPr>
            <a:r>
              <a:rPr lang="ja-JP" altLang="en-US" sz="2200" dirty="0">
                <a:latin typeface="HG丸ｺﾞｼｯｸM-PRO" panose="020F0600000000000000" pitchFamily="50" charset="-128"/>
                <a:ea typeface="HG丸ｺﾞｼｯｸM-PRO" panose="020F0600000000000000" pitchFamily="50" charset="-128"/>
              </a:rPr>
              <a:t>・事例に関わった医療従事者の経験年数</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30725" name="Rectangle 50"/>
          <p:cNvSpPr>
            <a:spLocks noChangeArrowheads="1"/>
          </p:cNvSpPr>
          <p:nvPr/>
        </p:nvSpPr>
        <p:spPr bwMode="auto">
          <a:xfrm>
            <a:off x="4455849" y="1229474"/>
            <a:ext cx="34099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Ⅱ-4 </a:t>
            </a:r>
            <a:r>
              <a:rPr kumimoji="1" lang="ja-JP" altLang="en-US" sz="2000" b="0" i="0" u="none" strike="noStrike" kern="1200" cap="none" spc="0" normalizeH="0" baseline="0" noProof="0" dirty="0">
                <a:ln>
                  <a:noFill/>
                </a:ln>
                <a:solidFill>
                  <a:srgbClr val="000000"/>
                </a:solidFill>
                <a:effectLst/>
                <a:uLnTx/>
                <a:uFillTx/>
                <a:latin typeface="HG丸ｺﾞｼｯｸM-PRO"/>
                <a:ea typeface="HG丸ｺﾞｼｯｸM-PRO"/>
                <a:cs typeface="+mn-cs"/>
              </a:rPr>
              <a:t>分娩機関の病棟＞</a:t>
            </a:r>
          </a:p>
        </p:txBody>
      </p:sp>
      <p:sp>
        <p:nvSpPr>
          <p:cNvPr id="30797" name="Rectangle 844"/>
          <p:cNvSpPr>
            <a:spLocks noChangeArrowheads="1"/>
          </p:cNvSpPr>
          <p:nvPr/>
        </p:nvSpPr>
        <p:spPr bwMode="ltGray">
          <a:xfrm>
            <a:off x="5395913" y="1589088"/>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Arial" panose="020B0604020202020204" pitchFamily="34" charset="0"/>
                <a:ea typeface="HG丸ｺﾞｼｯｸM-PRO" panose="020F0600000000000000" pitchFamily="50" charset="-128"/>
                <a:cs typeface="+mn-cs"/>
              </a:rPr>
              <a:t>職種</a:t>
            </a:r>
          </a:p>
        </p:txBody>
      </p:sp>
      <p:sp>
        <p:nvSpPr>
          <p:cNvPr id="21" name="Rectangle 845"/>
          <p:cNvSpPr>
            <a:spLocks noChangeArrowheads="1"/>
          </p:cNvSpPr>
          <p:nvPr/>
        </p:nvSpPr>
        <p:spPr bwMode="ltGray">
          <a:xfrm>
            <a:off x="4481443" y="1995587"/>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HG丸ｺﾞｼｯｸM-PRO" panose="020F0600000000000000" pitchFamily="50" charset="-128"/>
                <a:cs typeface="+mn-cs"/>
              </a:rPr>
              <a:t>経験年数</a:t>
            </a:r>
          </a:p>
        </p:txBody>
      </p:sp>
      <p:sp>
        <p:nvSpPr>
          <p:cNvPr id="22" name="Rectangle 845"/>
          <p:cNvSpPr>
            <a:spLocks noChangeArrowheads="1"/>
          </p:cNvSpPr>
          <p:nvPr/>
        </p:nvSpPr>
        <p:spPr bwMode="ltGray">
          <a:xfrm>
            <a:off x="5816302" y="1609849"/>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HG丸ｺﾞｼｯｸM-PRO" panose="020F0600000000000000" pitchFamily="50" charset="-128"/>
                <a:cs typeface="+mn-cs"/>
              </a:rPr>
              <a:t>職種</a:t>
            </a:r>
          </a:p>
        </p:txBody>
      </p:sp>
      <p:sp>
        <p:nvSpPr>
          <p:cNvPr id="2" name="スライド番号プレースホルダー 1">
            <a:extLst>
              <a:ext uri="{FF2B5EF4-FFF2-40B4-BE49-F238E27FC236}">
                <a16:creationId xmlns:a16="http://schemas.microsoft.com/office/drawing/2014/main" id="{2F890BCA-A434-4ABA-BC9C-08289E974BD9}"/>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76</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1" name="テキスト ボックス 10">
            <a:extLst>
              <a:ext uri="{FF2B5EF4-FFF2-40B4-BE49-F238E27FC236}">
                <a16:creationId xmlns:a16="http://schemas.microsoft.com/office/drawing/2014/main" id="{FA6E5EB9-31A9-42B0-8D50-40DBBCFEAC9F}"/>
              </a:ext>
            </a:extLst>
          </p:cNvPr>
          <p:cNvSpPr txBox="1"/>
          <p:nvPr/>
        </p:nvSpPr>
        <p:spPr>
          <a:xfrm>
            <a:off x="164470" y="6162259"/>
            <a:ext cx="389551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Ⅱ-1</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6</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P91</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92</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endPar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p:txBody>
      </p:sp>
      <p:pic>
        <p:nvPicPr>
          <p:cNvPr id="9" name="図 8">
            <a:extLst>
              <a:ext uri="{FF2B5EF4-FFF2-40B4-BE49-F238E27FC236}">
                <a16:creationId xmlns:a16="http://schemas.microsoft.com/office/drawing/2014/main" id="{FC4C88A0-38EB-4DDA-9E7D-FB815B731E5C}"/>
              </a:ext>
            </a:extLst>
          </p:cNvPr>
          <p:cNvPicPr>
            <a:picLocks noChangeAspect="1"/>
          </p:cNvPicPr>
          <p:nvPr/>
        </p:nvPicPr>
        <p:blipFill>
          <a:blip r:embed="rId3"/>
          <a:stretch>
            <a:fillRect/>
          </a:stretch>
        </p:blipFill>
        <p:spPr>
          <a:xfrm>
            <a:off x="4455849" y="1650355"/>
            <a:ext cx="4970170" cy="2560901"/>
          </a:xfrm>
          <a:prstGeom prst="rect">
            <a:avLst/>
          </a:prstGeom>
        </p:spPr>
      </p:pic>
    </p:spTree>
    <p:extLst>
      <p:ext uri="{BB962C8B-B14F-4D97-AF65-F5344CB8AC3E}">
        <p14:creationId xmlns:p14="http://schemas.microsoft.com/office/powerpoint/2010/main" val="20714818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AutoShape 821"/>
          <p:cNvSpPr>
            <a:spLocks noChangeArrowheads="1"/>
          </p:cNvSpPr>
          <p:nvPr/>
        </p:nvSpPr>
        <p:spPr bwMode="auto">
          <a:xfrm>
            <a:off x="360000" y="1126800"/>
            <a:ext cx="9000000" cy="5616624"/>
          </a:xfrm>
          <a:prstGeom prst="roundRect">
            <a:avLst>
              <a:gd name="adj" fmla="val 5333"/>
            </a:avLst>
          </a:prstGeom>
          <a:solidFill>
            <a:srgbClr val="CCFFFF"/>
          </a:solidFill>
          <a:ln w="9525" algn="ctr">
            <a:solidFill>
              <a:schemeClr val="tx1"/>
            </a:solidFill>
            <a:round/>
            <a:headEnd/>
            <a:tailEnd/>
          </a:ln>
          <a:effectLst/>
        </p:spPr>
        <p:txBody>
          <a:bodyPr lIns="91433" tIns="45717" rIns="91433" bIns="45717" anchor="ctr" anchorCtr="1"/>
          <a:lstStyle>
            <a:lvl1pPr marL="180975" indent="-180975">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811213" indent="-2984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990600" indent="-23971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76400"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155825" indent="-23971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130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0702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5274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984625" indent="-23971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180975" marR="0" lvl="0" indent="-180975"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6" name="正方形/長方形 5">
            <a:extLst>
              <a:ext uri="{FF2B5EF4-FFF2-40B4-BE49-F238E27FC236}">
                <a16:creationId xmlns:a16="http://schemas.microsoft.com/office/drawing/2014/main" id="{F1E7BA3B-71D5-4712-B4A9-041D27E6206A}"/>
              </a:ext>
            </a:extLst>
          </p:cNvPr>
          <p:cNvSpPr/>
          <p:nvPr/>
        </p:nvSpPr>
        <p:spPr>
          <a:xfrm>
            <a:off x="775742" y="1106015"/>
            <a:ext cx="8106264"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＜表</a:t>
            </a:r>
            <a:r>
              <a:rPr kumimoji="1" lang="en-US" altLang="ja-JP"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Ⅲ-1 </a:t>
            </a:r>
            <a:r>
              <a:rPr kumimoji="1" lang="ja-JP" altLang="en-US" sz="1600" b="0" i="0" u="none" strike="noStrike" kern="1200" cap="none" spc="0" normalizeH="0" baseline="0" noProof="0" dirty="0">
                <a:ln>
                  <a:noFill/>
                </a:ln>
                <a:solidFill>
                  <a:srgbClr val="000000"/>
                </a:solidFill>
                <a:effectLst/>
                <a:uLnTx/>
                <a:uFillTx/>
                <a:latin typeface="HG丸ｺﾞｼｯｸM-PRO"/>
                <a:ea typeface="HG丸ｺﾞｼｯｸM-PRO"/>
                <a:cs typeface="+mn-cs"/>
              </a:rPr>
              <a:t>原因分析報告書において脳性麻痺発症の主たる原因として記載された病態＞</a:t>
            </a:r>
          </a:p>
        </p:txBody>
      </p:sp>
      <p:sp>
        <p:nvSpPr>
          <p:cNvPr id="11" name="タイトル 10">
            <a:extLst>
              <a:ext uri="{FF2B5EF4-FFF2-40B4-BE49-F238E27FC236}">
                <a16:creationId xmlns:a16="http://schemas.microsoft.com/office/drawing/2014/main" id="{52C8F0F8-A3A9-4827-BFED-B9B2D4C5B7CD}"/>
              </a:ext>
            </a:extLst>
          </p:cNvPr>
          <p:cNvSpPr>
            <a:spLocks noGrp="1"/>
          </p:cNvSpPr>
          <p:nvPr>
            <p:ph type="title"/>
          </p:nvPr>
        </p:nvSpPr>
        <p:spPr>
          <a:xfrm>
            <a:off x="1461759" y="342975"/>
            <a:ext cx="7580094" cy="650725"/>
          </a:xfrm>
        </p:spPr>
        <p:txBody>
          <a:bodyPr/>
          <a:lstStyle/>
          <a:p>
            <a:r>
              <a:rPr lang="ja-JP" altLang="en-US" dirty="0"/>
              <a:t>脳性麻痺発症の主たる原因について</a:t>
            </a:r>
          </a:p>
        </p:txBody>
      </p:sp>
      <p:sp>
        <p:nvSpPr>
          <p:cNvPr id="8" name="Rectangle 57">
            <a:extLst>
              <a:ext uri="{FF2B5EF4-FFF2-40B4-BE49-F238E27FC236}">
                <a16:creationId xmlns:a16="http://schemas.microsoft.com/office/drawing/2014/main" id="{05E0BFAD-6237-488E-87B0-0E4F85F07E01}"/>
              </a:ext>
            </a:extLst>
          </p:cNvPr>
          <p:cNvSpPr>
            <a:spLocks noChangeArrowheads="1"/>
          </p:cNvSpPr>
          <p:nvPr/>
        </p:nvSpPr>
        <p:spPr bwMode="auto">
          <a:xfrm>
            <a:off x="6968430" y="6356476"/>
            <a:ext cx="23711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Arial" panose="020B0604020202020204" pitchFamily="34" charset="0"/>
                <a:ea typeface="HG丸ｺﾞｼｯｸM-PRO" panose="020F0600000000000000" pitchFamily="50" charset="-128"/>
              </a:defRPr>
            </a:lvl1pPr>
            <a:lvl2pPr marL="742950" indent="-285750">
              <a:defRPr kumimoji="1">
                <a:solidFill>
                  <a:schemeClr val="tx1"/>
                </a:solidFill>
                <a:latin typeface="Arial" panose="020B0604020202020204" pitchFamily="34" charset="0"/>
                <a:ea typeface="HG丸ｺﾞｼｯｸM-PRO" panose="020F0600000000000000" pitchFamily="50" charset="-128"/>
              </a:defRPr>
            </a:lvl2pPr>
            <a:lvl3pPr marL="1143000" indent="-228600">
              <a:defRPr kumimoji="1">
                <a:solidFill>
                  <a:schemeClr val="tx1"/>
                </a:solidFill>
                <a:latin typeface="Arial" panose="020B0604020202020204" pitchFamily="34" charset="0"/>
                <a:ea typeface="HG丸ｺﾞｼｯｸM-PRO" panose="020F0600000000000000" pitchFamily="50" charset="-128"/>
              </a:defRPr>
            </a:lvl3pPr>
            <a:lvl4pPr marL="1600200" indent="-228600">
              <a:defRPr kumimoji="1">
                <a:solidFill>
                  <a:schemeClr val="tx1"/>
                </a:solidFill>
                <a:latin typeface="Arial" panose="020B0604020202020204" pitchFamily="34" charset="0"/>
                <a:ea typeface="HG丸ｺﾞｼｯｸM-PRO" panose="020F0600000000000000" pitchFamily="50" charset="-128"/>
              </a:defRPr>
            </a:lvl4pPr>
            <a:lvl5pPr marL="2057400" indent="-228600">
              <a:defRPr kumimoji="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注記については、</a:t>
            </a:r>
            <a:endPar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第</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13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回再発防止に関する報告書Ｐ</a:t>
            </a:r>
            <a:r>
              <a:rPr kumimoji="1" lang="en-US" altLang="ja-JP" sz="900" b="0" i="0" u="none" strike="noStrike" kern="1200" cap="none" spc="0" normalizeH="0" baseline="0" noProof="0" dirty="0">
                <a:ln>
                  <a:noFill/>
                </a:ln>
                <a:solidFill>
                  <a:srgbClr val="000000"/>
                </a:solidFill>
                <a:effectLst/>
                <a:uLnTx/>
                <a:uFillTx/>
                <a:latin typeface="HG丸ｺﾞｼｯｸM-PRO"/>
                <a:ea typeface="HG丸ｺﾞｼｯｸM-PRO"/>
                <a:cs typeface="+mn-cs"/>
              </a:rPr>
              <a:t>93</a:t>
            </a:r>
            <a:r>
              <a:rPr kumimoji="1" lang="ja-JP" altLang="en-US" sz="900" b="0" i="0" u="none" strike="noStrike" kern="1200" cap="none" spc="0" normalizeH="0" baseline="0" noProof="0" dirty="0">
                <a:ln>
                  <a:noFill/>
                </a:ln>
                <a:solidFill>
                  <a:srgbClr val="000000"/>
                </a:solidFill>
                <a:effectLst/>
                <a:uLnTx/>
                <a:uFillTx/>
                <a:latin typeface="HG丸ｺﾞｼｯｸM-PRO"/>
                <a:ea typeface="HG丸ｺﾞｼｯｸM-PRO"/>
                <a:cs typeface="+mn-cs"/>
              </a:rPr>
              <a:t>参照</a:t>
            </a:r>
          </a:p>
        </p:txBody>
      </p:sp>
      <p:sp>
        <p:nvSpPr>
          <p:cNvPr id="2" name="スライド番号プレースホルダー 1">
            <a:extLst>
              <a:ext uri="{FF2B5EF4-FFF2-40B4-BE49-F238E27FC236}">
                <a16:creationId xmlns:a16="http://schemas.microsoft.com/office/drawing/2014/main" id="{61126010-F304-4FCD-AA4C-05C41BC48516}"/>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pic>
        <p:nvPicPr>
          <p:cNvPr id="4" name="図 3">
            <a:extLst>
              <a:ext uri="{FF2B5EF4-FFF2-40B4-BE49-F238E27FC236}">
                <a16:creationId xmlns:a16="http://schemas.microsoft.com/office/drawing/2014/main" id="{5A01F872-1101-4726-A8C2-0125D66EA161}"/>
              </a:ext>
            </a:extLst>
          </p:cNvPr>
          <p:cNvPicPr>
            <a:picLocks noChangeAspect="1"/>
          </p:cNvPicPr>
          <p:nvPr/>
        </p:nvPicPr>
        <p:blipFill>
          <a:blip r:embed="rId3"/>
          <a:stretch>
            <a:fillRect/>
          </a:stretch>
        </p:blipFill>
        <p:spPr>
          <a:xfrm>
            <a:off x="1590195" y="1413839"/>
            <a:ext cx="5487412" cy="5292513"/>
          </a:xfrm>
          <a:prstGeom prst="rect">
            <a:avLst/>
          </a:prstGeom>
          <a:solidFill>
            <a:schemeClr val="bg1"/>
          </a:solidFill>
        </p:spPr>
      </p:pic>
    </p:spTree>
    <p:extLst>
      <p:ext uri="{BB962C8B-B14F-4D97-AF65-F5344CB8AC3E}">
        <p14:creationId xmlns:p14="http://schemas.microsoft.com/office/powerpoint/2010/main" val="41033411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subTitle" idx="4294967295"/>
          </p:nvPr>
        </p:nvSpPr>
        <p:spPr>
          <a:xfrm>
            <a:off x="9429" y="2554352"/>
            <a:ext cx="9577063" cy="1752600"/>
          </a:xfrm>
        </p:spPr>
        <p:txBody>
          <a:bodyPr anchor="ctr"/>
          <a:lstStyle/>
          <a:p>
            <a:pPr marL="0" indent="0" algn="ctr" eaLnBrk="1" hangingPunct="1">
              <a:lnSpc>
                <a:spcPct val="90000"/>
              </a:lnSpc>
              <a:buFontTx/>
              <a:buNone/>
            </a:pPr>
            <a:r>
              <a:rPr lang="en-US" altLang="ja-JP" sz="5400" dirty="0">
                <a:latin typeface="+mj-ea"/>
                <a:ea typeface="+mj-ea"/>
              </a:rPr>
              <a:t>Ⅵ</a:t>
            </a:r>
            <a:r>
              <a:rPr lang="ja-JP" altLang="en-US" sz="5400" dirty="0">
                <a:latin typeface="+mj-ea"/>
                <a:ea typeface="+mj-ea"/>
              </a:rPr>
              <a:t>．関係学会・団体等の動き</a:t>
            </a:r>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4" name="Rectangle 2">
            <a:extLst>
              <a:ext uri="{FF2B5EF4-FFF2-40B4-BE49-F238E27FC236}">
                <a16:creationId xmlns:a16="http://schemas.microsoft.com/office/drawing/2014/main" id="{B95DF1C4-1490-4468-AA77-8BB24DBDE95D}"/>
              </a:ext>
            </a:extLst>
          </p:cNvPr>
          <p:cNvSpPr txBox="1">
            <a:spLocks noChangeArrowheads="1"/>
          </p:cNvSpPr>
          <p:nvPr/>
        </p:nvSpPr>
        <p:spPr bwMode="auto">
          <a:xfrm>
            <a:off x="2071886" y="5103646"/>
            <a:ext cx="7663111"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98</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ページ「関係学会・団体等の動き」より</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7891" name="Rectangle 2"/>
          <p:cNvSpPr>
            <a:spLocks noGrp="1" noChangeArrowheads="1"/>
          </p:cNvSpPr>
          <p:nvPr>
            <p:ph type="subTitle" idx="4294967295"/>
          </p:nvPr>
        </p:nvSpPr>
        <p:spPr>
          <a:xfrm>
            <a:off x="99434" y="2553494"/>
            <a:ext cx="9158288" cy="1752600"/>
          </a:xfrm>
        </p:spPr>
        <p:txBody>
          <a:bodyPr anchor="ctr"/>
          <a:lstStyle/>
          <a:p>
            <a:pPr marL="0" indent="0" algn="ctr" eaLnBrk="1" hangingPunct="1">
              <a:lnSpc>
                <a:spcPct val="90000"/>
              </a:lnSpc>
              <a:buFontTx/>
              <a:buNone/>
            </a:pPr>
            <a:r>
              <a:rPr lang="en-US" altLang="ja-JP" sz="5400" dirty="0">
                <a:latin typeface="+mj-ea"/>
                <a:ea typeface="+mj-ea"/>
              </a:rPr>
              <a:t>Ⅱ</a:t>
            </a:r>
            <a:r>
              <a:rPr lang="ja-JP" altLang="en-US" sz="5400" dirty="0">
                <a:latin typeface="+mj-ea"/>
                <a:ea typeface="+mj-ea"/>
              </a:rPr>
              <a:t>．再発防止</a:t>
            </a:r>
          </a:p>
        </p:txBody>
      </p:sp>
      <p:sp>
        <p:nvSpPr>
          <p:cNvPr id="4" name="Rectangle 2">
            <a:extLst>
              <a:ext uri="{FF2B5EF4-FFF2-40B4-BE49-F238E27FC236}">
                <a16:creationId xmlns:a16="http://schemas.microsoft.com/office/drawing/2014/main" id="{066D062E-0333-46C2-A6BE-BE263880D899}"/>
              </a:ext>
            </a:extLst>
          </p:cNvPr>
          <p:cNvSpPr txBox="1">
            <a:spLocks noChangeArrowheads="1"/>
          </p:cNvSpPr>
          <p:nvPr/>
        </p:nvSpPr>
        <p:spPr bwMode="auto">
          <a:xfrm>
            <a:off x="3872086" y="5103217"/>
            <a:ext cx="5790903" cy="600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93" tIns="47896" rIns="95793" bIns="47896" numCol="1" anchor="ctr" anchorCtr="0" compatLnSpc="1">
            <a:prstTxWarp prst="textNoShape">
              <a:avLst/>
            </a:prstTxWarp>
          </a:bodyPr>
          <a:lstStyle>
            <a:lvl1pPr marL="358775" indent="-358775" algn="l" defTabSz="957263" rtl="0" eaLnBrk="0" fontAlgn="base" hangingPunct="0">
              <a:spcBef>
                <a:spcPct val="20000"/>
              </a:spcBef>
              <a:spcAft>
                <a:spcPct val="0"/>
              </a:spcAft>
              <a:buChar char="•"/>
              <a:defRPr kumimoji="1" sz="34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kumimoji="1" sz="2900" kern="1200">
                <a:solidFill>
                  <a:schemeClr val="tx1"/>
                </a:solidFill>
                <a:latin typeface="+mn-lt"/>
                <a:ea typeface="+mn-ea"/>
                <a:cs typeface="+mn-cs"/>
              </a:defRPr>
            </a:lvl2pPr>
            <a:lvl3pPr marL="1196975" indent="-239713" algn="l" defTabSz="957263" rtl="0" eaLnBrk="0" fontAlgn="base" hangingPunct="0">
              <a:spcBef>
                <a:spcPct val="20000"/>
              </a:spcBef>
              <a:spcAft>
                <a:spcPct val="0"/>
              </a:spcAft>
              <a:buChar char="•"/>
              <a:defRPr kumimoji="1" sz="2500" kern="1200">
                <a:solidFill>
                  <a:schemeClr val="tx1"/>
                </a:solidFill>
                <a:latin typeface="+mn-lt"/>
                <a:ea typeface="+mn-ea"/>
                <a:cs typeface="+mn-cs"/>
              </a:defRPr>
            </a:lvl3pPr>
            <a:lvl4pPr marL="1676400"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4pPr>
            <a:lvl5pPr marL="2155825" indent="-239713" algn="l" defTabSz="957263" rtl="0" eaLnBrk="0" fontAlgn="base" hangingPunct="0">
              <a:spcBef>
                <a:spcPct val="20000"/>
              </a:spcBef>
              <a:spcAft>
                <a:spcPct val="0"/>
              </a:spcAft>
              <a:buChar char="»"/>
              <a:defRPr kumimoji="1"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r" defTabSz="957263" rtl="0" eaLnBrk="1" fontAlgn="base" latinLnBrk="0" hangingPunct="1">
              <a:lnSpc>
                <a:spcPct val="9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報告書</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14</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15</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ページ「第</a:t>
            </a:r>
            <a:r>
              <a:rPr kumimoji="1" lang="en-US" altLang="ja-JP"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2</a:t>
            </a:r>
            <a:r>
              <a:rPr kumimoji="1" lang="ja-JP" altLang="en-US" sz="1800" b="0" i="0" u="none" strike="noStrike" kern="1200" cap="none" spc="0" normalizeH="0" baseline="0" noProof="0" dirty="0">
                <a:ln>
                  <a:noFill/>
                </a:ln>
                <a:solidFill>
                  <a:srgbClr val="000000"/>
                </a:solidFill>
                <a:effectLst/>
                <a:uLnTx/>
                <a:uFillTx/>
                <a:latin typeface="HG丸ｺﾞｼｯｸM-PRO"/>
                <a:ea typeface="HG丸ｺﾞｼｯｸM-PRO"/>
                <a:cs typeface="+mn-cs"/>
              </a:rPr>
              <a:t>章　再発防止」より</a:t>
            </a:r>
          </a:p>
        </p:txBody>
      </p:sp>
    </p:spTree>
    <p:extLst>
      <p:ext uri="{BB962C8B-B14F-4D97-AF65-F5344CB8AC3E}">
        <p14:creationId xmlns:p14="http://schemas.microsoft.com/office/powerpoint/2010/main" val="41762647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ja-JP" altLang="en-US" dirty="0"/>
              <a:t>関係学会・団体等の動き</a:t>
            </a:r>
          </a:p>
        </p:txBody>
      </p:sp>
      <p:sp>
        <p:nvSpPr>
          <p:cNvPr id="2" name="スライド番号プレースホルダー 1">
            <a:extLst>
              <a:ext uri="{FF2B5EF4-FFF2-40B4-BE49-F238E27FC236}">
                <a16:creationId xmlns:a16="http://schemas.microsoft.com/office/drawing/2014/main" id="{840B0CA7-2643-4F7D-AC09-A01155035767}"/>
              </a:ext>
            </a:extLst>
          </p:cNvPr>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930F64EC-FE0A-4460-B896-894E0E1B6F8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79</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39940" name="AutoShape 3"/>
          <p:cNvSpPr>
            <a:spLocks noChangeArrowheads="1"/>
          </p:cNvSpPr>
          <p:nvPr/>
        </p:nvSpPr>
        <p:spPr bwMode="auto">
          <a:xfrm>
            <a:off x="361413" y="1126800"/>
            <a:ext cx="9180000" cy="5322359"/>
          </a:xfrm>
          <a:prstGeom prst="roundRect">
            <a:avLst>
              <a:gd name="adj" fmla="val 12806"/>
            </a:avLst>
          </a:prstGeom>
          <a:solidFill>
            <a:srgbClr val="FFFFCC"/>
          </a:solidFill>
          <a:ln w="9525">
            <a:solidFill>
              <a:schemeClr val="tx1"/>
            </a:solidFill>
            <a:round/>
            <a:headEnd/>
            <a:tailEnd/>
          </a:ln>
        </p:spPr>
        <p:txBody>
          <a:bodyPr lIns="95793" tIns="47896" rIns="95793" bIns="47896" anchor="ctr"/>
          <a:lstStyle>
            <a:lvl1pPr marL="233363" indent="-23336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1201738"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431925"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82245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230438"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6876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31448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6020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4059238"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266700" marR="0" lvl="0" indent="-266700" algn="l" defTabSz="914400" rtl="0" eaLnBrk="1" fontAlgn="base" latinLnBrk="0" hangingPunct="1">
              <a:lnSpc>
                <a:spcPct val="90000"/>
              </a:lnSpc>
              <a:spcBef>
                <a:spcPct val="0"/>
              </a:spcBef>
              <a:spcAft>
                <a:spcPct val="0"/>
              </a:spcAft>
              <a:buClrTx/>
              <a:buSzTx/>
              <a:buFont typeface="HG丸ｺﾞｼｯｸM-PRO" panose="020F0600000000000000" pitchFamily="50" charset="-128"/>
              <a:buChar char="○"/>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74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日本産科婦人科学会学術講演会では、医会と学会の共同企画であるプログラム「後遺症なき児の発育を目指して」において、「産科医療補償制度の現状」と「双胎妊娠と脳性麻痺」、「無痛分娩における脳性麻痺症例について」の講演があり、脳性麻痺発症の原因の推移と本制度の開示資料を用いた研究結果などが取り上げられた。</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14400" rtl="0" eaLnBrk="1" fontAlgn="base" latinLnBrk="0" hangingPunct="1">
              <a:lnSpc>
                <a:spcPct val="90000"/>
              </a:lnSpc>
              <a:spcBef>
                <a:spcPct val="0"/>
              </a:spcBef>
              <a:spcAft>
                <a:spcPct val="0"/>
              </a:spcAft>
              <a:buClrTx/>
              <a:buSzTx/>
              <a:buFont typeface="HG丸ｺﾞｼｯｸM-PRO" panose="020F0600000000000000" pitchFamily="50" charset="-128"/>
              <a:buChar char="○"/>
              <a:tabLst/>
              <a:defRPr/>
            </a:pP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6700" marR="0" lvl="0" indent="-266700" algn="l" defTabSz="914400" rtl="0" eaLnBrk="1" fontAlgn="base" latinLnBrk="0" hangingPunct="1">
              <a:lnSpc>
                <a:spcPct val="90000"/>
              </a:lnSpc>
              <a:spcBef>
                <a:spcPct val="0"/>
              </a:spcBef>
              <a:spcAft>
                <a:spcPct val="0"/>
              </a:spcAft>
              <a:buClrTx/>
              <a:buSzTx/>
              <a:buFont typeface="HG丸ｺﾞｼｯｸM-PRO" panose="020F0600000000000000" pitchFamily="50" charset="-128"/>
              <a:buChar char="○"/>
              <a:tabLst/>
              <a:defRPr/>
            </a:pP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2022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年</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月、子宮収縮薬を販売する製薬会社</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社から、医療従事者に対し、同薬使用時には必要性および危険性の十分な説明と同意取得を行うよう、また分娩監視装置を用いた連続的なモニタリングの実施と異常が認められた場合は適切な処置を実施するよう、「適正使用に関するお願い」の文書が改めて発出された。文書には、「第</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回　再発防止に関する報告書」の「第</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章　産科医療の質の向上への取組みの動向」のうち、「</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．子宮収縮薬について」に関するデータ等が引用されており、詳細は各製薬会社のホームページおよび独立行政法人医薬品医療機器総合機構（</a:t>
            </a:r>
            <a:r>
              <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PMDA</a:t>
            </a: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）のホームページに掲載されている。</a:t>
            </a:r>
            <a:endParaRPr kumimoji="1" lang="en-US" altLang="ja-JP"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265113"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なお、文書では説明用資材として、「出産されるお母さん、ご家族の方へ」が案内されている。</a:t>
            </a:r>
          </a:p>
        </p:txBody>
      </p:sp>
    </p:spTree>
    <p:extLst>
      <p:ext uri="{BB962C8B-B14F-4D97-AF65-F5344CB8AC3E}">
        <p14:creationId xmlns:p14="http://schemas.microsoft.com/office/powerpoint/2010/main" val="17607313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subTitle" idx="4294967295"/>
          </p:nvPr>
        </p:nvSpPr>
        <p:spPr>
          <a:xfrm>
            <a:off x="127670" y="2555875"/>
            <a:ext cx="9577063" cy="1752600"/>
          </a:xfrm>
        </p:spPr>
        <p:txBody>
          <a:bodyPr anchor="ctr"/>
          <a:lstStyle/>
          <a:p>
            <a:pPr marL="0" indent="0" algn="ctr" eaLnBrk="1" hangingPunct="1">
              <a:lnSpc>
                <a:spcPct val="90000"/>
              </a:lnSpc>
              <a:buFontTx/>
              <a:buNone/>
            </a:pPr>
            <a:r>
              <a:rPr lang="en-US" altLang="ja-JP" sz="5400" dirty="0">
                <a:latin typeface="+mj-ea"/>
                <a:ea typeface="+mj-ea"/>
              </a:rPr>
              <a:t>Ⅶ</a:t>
            </a:r>
            <a:r>
              <a:rPr lang="ja-JP" altLang="en-US" sz="5400" dirty="0">
                <a:latin typeface="+mj-ea"/>
                <a:ea typeface="+mj-ea"/>
              </a:rPr>
              <a:t>．参考</a:t>
            </a:r>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80</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9699253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6C5AF826-A37F-4C6A-AF8C-7D683C46709C}"/>
              </a:ext>
            </a:extLst>
          </p:cNvPr>
          <p:cNvSpPr>
            <a:spLocks noGrp="1"/>
          </p:cNvSpPr>
          <p:nvPr>
            <p:ph type="title"/>
          </p:nvPr>
        </p:nvSpPr>
        <p:spPr>
          <a:xfrm>
            <a:off x="1392198" y="389141"/>
            <a:ext cx="7118430" cy="558392"/>
          </a:xfrm>
        </p:spPr>
        <p:txBody>
          <a:bodyPr/>
          <a:lstStyle/>
          <a:p>
            <a:r>
              <a:rPr lang="ja-JP" altLang="en-US" sz="3000" dirty="0"/>
              <a:t>リーフレット・ポスター　アーカイブ集</a:t>
            </a:r>
            <a:endParaRPr kumimoji="1" lang="ja-JP" altLang="en-US" sz="3000" dirty="0"/>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67AC9599-9A8A-42C5-ACEC-AA4E20FDEE05}"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81</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
        <p:nvSpPr>
          <p:cNvPr id="101380" name="Text Box 4"/>
          <p:cNvSpPr txBox="1">
            <a:spLocks noChangeArrowheads="1"/>
          </p:cNvSpPr>
          <p:nvPr/>
        </p:nvSpPr>
        <p:spPr bwMode="auto">
          <a:xfrm>
            <a:off x="453393" y="1125538"/>
            <a:ext cx="8565580" cy="113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55" tIns="45728" rIns="91455" bIns="45728">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5000"/>
              </a:lnSpc>
              <a:spcBef>
                <a:spcPct val="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HG丸ｺﾞｼｯｸM-PRO"/>
                <a:ea typeface="HG丸ｺﾞｼｯｸM-PRO"/>
                <a:cs typeface="+mn-cs"/>
              </a:rPr>
              <a:t>第１回～第</a:t>
            </a:r>
            <a:r>
              <a:rPr kumimoji="1" lang="en-US" altLang="ja-JP" sz="1900" b="0" i="0" u="none" strike="noStrike" kern="1200" cap="none" spc="0" normalizeH="0" baseline="0" noProof="0" dirty="0">
                <a:ln>
                  <a:noFill/>
                </a:ln>
                <a:solidFill>
                  <a:srgbClr val="000000"/>
                </a:solidFill>
                <a:effectLst/>
                <a:uLnTx/>
                <a:uFillTx/>
                <a:latin typeface="HG丸ｺﾞｼｯｸM-PRO"/>
                <a:ea typeface="HG丸ｺﾞｼｯｸM-PRO"/>
                <a:cs typeface="+mn-cs"/>
              </a:rPr>
              <a:t>10</a:t>
            </a:r>
            <a:r>
              <a:rPr kumimoji="1" lang="ja-JP" altLang="en-US" sz="1900" b="0" i="0" u="none" strike="noStrike" kern="1200" cap="none" spc="0" normalizeH="0" baseline="0" noProof="0" dirty="0">
                <a:ln>
                  <a:noFill/>
                </a:ln>
                <a:solidFill>
                  <a:srgbClr val="000000"/>
                </a:solidFill>
                <a:effectLst/>
                <a:uLnTx/>
                <a:uFillTx/>
                <a:latin typeface="HG丸ｺﾞｼｯｸM-PRO"/>
                <a:ea typeface="HG丸ｺﾞｼｯｸM-PRO"/>
                <a:cs typeface="+mn-cs"/>
              </a:rPr>
              <a:t>回までの再発防止報告書の内容をもとに、これまで再発防止委員会で作成したリーフレット等を「リーフレット・ポスター　アーカイブ集」として一冊にまとめている。</a:t>
            </a:r>
          </a:p>
        </p:txBody>
      </p:sp>
      <p:pic>
        <p:nvPicPr>
          <p:cNvPr id="5" name="図 4" descr="グラフ, バブル チャート&#10;&#10;自動的に生成された説明">
            <a:extLst>
              <a:ext uri="{FF2B5EF4-FFF2-40B4-BE49-F238E27FC236}">
                <a16:creationId xmlns:a16="http://schemas.microsoft.com/office/drawing/2014/main" id="{BFCF73C1-4741-48DB-979D-CA04F3703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826" y="2281042"/>
            <a:ext cx="3152357" cy="4457896"/>
          </a:xfrm>
          <a:prstGeom prst="rect">
            <a:avLst/>
          </a:prstGeom>
          <a:ln>
            <a:solidFill>
              <a:schemeClr val="tx1"/>
            </a:solidFill>
          </a:ln>
        </p:spPr>
      </p:pic>
      <p:pic>
        <p:nvPicPr>
          <p:cNvPr id="7" name="図 6">
            <a:extLst>
              <a:ext uri="{FF2B5EF4-FFF2-40B4-BE49-F238E27FC236}">
                <a16:creationId xmlns:a16="http://schemas.microsoft.com/office/drawing/2014/main" id="{E6BEFB58-27DB-490F-A192-DC42E2B9DC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8230" y="2264071"/>
            <a:ext cx="3152357" cy="4457897"/>
          </a:xfrm>
          <a:prstGeom prst="rect">
            <a:avLst/>
          </a:prstGeom>
          <a:ln>
            <a:solidFill>
              <a:schemeClr val="tx1"/>
            </a:solidFill>
          </a:ln>
        </p:spPr>
      </p:pic>
    </p:spTree>
    <p:extLst>
      <p:ext uri="{BB962C8B-B14F-4D97-AF65-F5344CB8AC3E}">
        <p14:creationId xmlns:p14="http://schemas.microsoft.com/office/powerpoint/2010/main" val="10984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AutoShape 3"/>
          <p:cNvSpPr>
            <a:spLocks noChangeArrowheads="1"/>
          </p:cNvSpPr>
          <p:nvPr/>
        </p:nvSpPr>
        <p:spPr bwMode="auto">
          <a:xfrm>
            <a:off x="493713" y="1339850"/>
            <a:ext cx="8915400" cy="1184275"/>
          </a:xfrm>
          <a:prstGeom prst="roundRect">
            <a:avLst>
              <a:gd name="adj" fmla="val 8977"/>
            </a:avLst>
          </a:prstGeom>
          <a:solidFill>
            <a:srgbClr val="FFFFCC"/>
          </a:solidFill>
          <a:ln w="9525" algn="ctr">
            <a:solidFill>
              <a:schemeClr val="tx1"/>
            </a:solidFill>
            <a:round/>
            <a:headEnd/>
            <a:tailEnd/>
          </a:ln>
          <a:effectLst>
            <a:outerShdw dist="71842" dir="2700000" algn="ctr" rotWithShape="0">
              <a:srgbClr val="808080"/>
            </a:outerShdw>
          </a:effectLst>
        </p:spPr>
        <p:txBody>
          <a:bodyPr wrap="none"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00000"/>
              </a:lnSpc>
              <a:spcBef>
                <a:spcPct val="50000"/>
              </a:spcBef>
              <a:spcAft>
                <a:spcPct val="0"/>
              </a:spcAft>
              <a:buClrTx/>
              <a:buSzTx/>
              <a:buFontTx/>
              <a:buNone/>
              <a:tabLst/>
              <a:defRPr/>
            </a:pPr>
            <a:endParaRPr kumimoji="1" lang="ja-JP" altLang="ja-JP" sz="3100"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341" name="Text Box 4"/>
          <p:cNvSpPr txBox="1">
            <a:spLocks noChangeArrowheads="1"/>
          </p:cNvSpPr>
          <p:nvPr/>
        </p:nvSpPr>
        <p:spPr bwMode="auto">
          <a:xfrm>
            <a:off x="688975" y="1390650"/>
            <a:ext cx="852646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marL="379413" indent="-379413"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379413" marR="0" lvl="0" indent="-379413" algn="l" defTabSz="957263" rtl="0" eaLnBrk="1" fontAlgn="base" latinLnBrk="0" hangingPunct="1">
              <a:lnSpc>
                <a:spcPct val="10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１．原因分析された個々の事例情報を体系的に整理・蓄積</a:t>
            </a:r>
          </a:p>
          <a:p>
            <a:pPr marL="379413" marR="0" lvl="0" indent="-379413" algn="l" defTabSz="957263" rtl="0" eaLnBrk="1" fontAlgn="base" latinLnBrk="0" hangingPunct="1">
              <a:lnSpc>
                <a:spcPct val="10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２．広く社会に情報を公開</a:t>
            </a:r>
          </a:p>
        </p:txBody>
      </p:sp>
      <p:sp>
        <p:nvSpPr>
          <p:cNvPr id="14342" name="Text Box 5"/>
          <p:cNvSpPr txBox="1">
            <a:spLocks noChangeArrowheads="1"/>
          </p:cNvSpPr>
          <p:nvPr/>
        </p:nvSpPr>
        <p:spPr bwMode="auto">
          <a:xfrm>
            <a:off x="638175" y="3254375"/>
            <a:ext cx="8624888" cy="149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5793" tIns="47896" rIns="95793" bIns="47896" anchor="ct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6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丸ｺﾞｼｯｸM-PRO" panose="020F0600000000000000" pitchFamily="50" charset="-128"/>
                <a:cs typeface="+mn-cs"/>
              </a:rPr>
              <a:t>・同じような事例の再発防止</a:t>
            </a:r>
            <a:endParaRPr kumimoji="1" lang="en-US" altLang="ja-JP" sz="25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丸ｺﾞｼｯｸM-PRO" panose="020F0600000000000000" pitchFamily="50" charset="-128"/>
              <a:cs typeface="+mn-cs"/>
            </a:endParaRPr>
          </a:p>
          <a:p>
            <a:pPr marL="0" marR="0" lvl="0" indent="0" algn="l" defTabSz="957263" rtl="0" eaLnBrk="1" fontAlgn="base" latinLnBrk="0" hangingPunct="1">
              <a:lnSpc>
                <a:spcPct val="6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丸ｺﾞｼｯｸM-PRO" panose="020F0600000000000000" pitchFamily="50" charset="-128"/>
                <a:cs typeface="+mn-cs"/>
              </a:rPr>
              <a:t>・産科医療の質の向上</a:t>
            </a:r>
          </a:p>
          <a:p>
            <a:pPr marL="0" marR="0" lvl="0" indent="0" algn="l" defTabSz="957263" rtl="0" eaLnBrk="1" fontAlgn="base" latinLnBrk="0" hangingPunct="1">
              <a:lnSpc>
                <a:spcPct val="60000"/>
              </a:lnSpc>
              <a:spcBef>
                <a:spcPct val="50000"/>
              </a:spcBef>
              <a:spcAft>
                <a:spcPct val="0"/>
              </a:spcAft>
              <a:buClrTx/>
              <a:buSzTx/>
              <a:buFontTx/>
              <a:buNone/>
              <a:tabLst/>
              <a:defRPr/>
            </a:pPr>
            <a:r>
              <a:rPr kumimoji="1" lang="ja-JP" altLang="en-US" sz="2500" b="0" i="0" u="none" strike="noStrike" kern="1200" cap="none" spc="0" normalizeH="0" baseline="0" noProof="0" dirty="0">
                <a:ln>
                  <a:noFill/>
                </a:ln>
                <a:solidFill>
                  <a:srgbClr val="FF0000"/>
                </a:solidFill>
                <a:effectLst/>
                <a:uLnTx/>
                <a:uFillTx/>
                <a:latin typeface="HGS創英角ｺﾞｼｯｸUB" panose="020B0900000000000000" pitchFamily="50" charset="-128"/>
                <a:ea typeface="HG丸ｺﾞｼｯｸM-PRO" panose="020F0600000000000000" pitchFamily="50" charset="-128"/>
                <a:cs typeface="+mn-cs"/>
              </a:rPr>
              <a:t>・国民の産科医療に対する信頼を高める</a:t>
            </a:r>
          </a:p>
        </p:txBody>
      </p:sp>
      <p:sp>
        <p:nvSpPr>
          <p:cNvPr id="14343" name="AutoShape 6"/>
          <p:cNvSpPr>
            <a:spLocks noChangeArrowheads="1"/>
          </p:cNvSpPr>
          <p:nvPr/>
        </p:nvSpPr>
        <p:spPr bwMode="auto">
          <a:xfrm>
            <a:off x="3260725" y="2603500"/>
            <a:ext cx="3352800" cy="584200"/>
          </a:xfrm>
          <a:prstGeom prst="downArrow">
            <a:avLst>
              <a:gd name="adj1" fmla="val 49056"/>
              <a:gd name="adj2" fmla="val 77120"/>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210951" name="AutoShape 7"/>
          <p:cNvSpPr>
            <a:spLocks noChangeArrowheads="1"/>
          </p:cNvSpPr>
          <p:nvPr/>
        </p:nvSpPr>
        <p:spPr bwMode="auto">
          <a:xfrm>
            <a:off x="611188" y="4919663"/>
            <a:ext cx="8653462" cy="1533525"/>
          </a:xfrm>
          <a:prstGeom prst="foldedCorner">
            <a:avLst>
              <a:gd name="adj" fmla="val 12500"/>
            </a:avLst>
          </a:prstGeom>
          <a:solidFill>
            <a:srgbClr val="E5FFE5"/>
          </a:solidFill>
          <a:ln w="9525">
            <a:solidFill>
              <a:schemeClr val="bg2"/>
            </a:solidFill>
            <a:round/>
            <a:headEnd/>
            <a:tailEnd/>
          </a:ln>
        </p:spPr>
        <p:txBody>
          <a:bodyPr wrap="none" lIns="95793" tIns="47896" rIns="95793" bIns="47896" anchor="ctr"/>
          <a:lstStyle>
            <a:lvl1pPr algn="l" defTabSz="957263"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algn="l" defTabSz="957263"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algn="l" defTabSz="957263"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57263" rtl="0" eaLnBrk="0" fontAlgn="base" latinLnBrk="0" hangingPunct="0">
              <a:lnSpc>
                <a:spcPct val="100000"/>
              </a:lnSpc>
              <a:spcBef>
                <a:spcPct val="0"/>
              </a:spcBef>
              <a:spcAft>
                <a:spcPct val="0"/>
              </a:spcAft>
              <a:buClrTx/>
              <a:buSzTx/>
              <a:buFontTx/>
              <a:buNone/>
              <a:tabLst/>
              <a:defRPr/>
            </a:pPr>
            <a:endParaRPr kumimoji="0" lang="ja-JP" altLang="ja-JP" sz="1900" b="0"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endParaRPr>
          </a:p>
        </p:txBody>
      </p:sp>
      <p:sp>
        <p:nvSpPr>
          <p:cNvPr id="14345" name="Text Box 8"/>
          <p:cNvSpPr txBox="1">
            <a:spLocks noChangeArrowheads="1"/>
          </p:cNvSpPr>
          <p:nvPr/>
        </p:nvSpPr>
        <p:spPr bwMode="auto">
          <a:xfrm>
            <a:off x="792163" y="5062538"/>
            <a:ext cx="77358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93" tIns="47896" rIns="95793" bIns="47896">
            <a:spAutoFit/>
          </a:bodyPr>
          <a:lstStyle>
            <a:lvl1pPr defTabSz="957263">
              <a:spcBef>
                <a:spcPct val="20000"/>
              </a:spcBef>
              <a:buChar char="•"/>
              <a:defRPr kumimoji="1" sz="3400">
                <a:solidFill>
                  <a:schemeClr val="tx1"/>
                </a:solidFill>
                <a:latin typeface="Arial" panose="020B0604020202020204" pitchFamily="34" charset="0"/>
                <a:ea typeface="ＭＳ Ｐゴシック" panose="020B0600070205080204" pitchFamily="50" charset="-128"/>
              </a:defRPr>
            </a:lvl1pPr>
            <a:lvl2pPr marL="742950" indent="-285750" defTabSz="957263">
              <a:spcBef>
                <a:spcPct val="20000"/>
              </a:spcBef>
              <a:buChar char="–"/>
              <a:defRPr kumimoji="1" sz="2900">
                <a:solidFill>
                  <a:schemeClr val="tx1"/>
                </a:solidFill>
                <a:latin typeface="Arial" panose="020B0604020202020204" pitchFamily="34" charset="0"/>
                <a:ea typeface="ＭＳ Ｐゴシック" panose="020B0600070205080204" pitchFamily="50" charset="-128"/>
              </a:defRPr>
            </a:lvl2pPr>
            <a:lvl3pPr marL="1143000" indent="-228600" defTabSz="957263">
              <a:spcBef>
                <a:spcPct val="20000"/>
              </a:spcBef>
              <a:buChar char="•"/>
              <a:defRPr kumimoji="1" sz="2500">
                <a:solidFill>
                  <a:schemeClr val="tx1"/>
                </a:solidFill>
                <a:latin typeface="Arial" panose="020B0604020202020204" pitchFamily="34" charset="0"/>
                <a:ea typeface="ＭＳ Ｐゴシック" panose="020B0600070205080204" pitchFamily="50" charset="-128"/>
              </a:defRPr>
            </a:lvl3pPr>
            <a:lvl4pPr marL="16002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4pPr>
            <a:lvl5pPr marL="2057400" indent="-228600" defTabSz="957263">
              <a:spcBef>
                <a:spcPct val="20000"/>
              </a:spcBef>
              <a:buChar char="»"/>
              <a:defRPr kumimoji="1" sz="21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20000"/>
              </a:spcBef>
              <a:spcAft>
                <a:spcPct val="0"/>
              </a:spcAft>
              <a:buChar char="»"/>
              <a:defRPr kumimoji="1" sz="2100">
                <a:solidFill>
                  <a:schemeClr val="tx1"/>
                </a:solidFill>
                <a:latin typeface="Arial" panose="020B0604020202020204" pitchFamily="34" charset="0"/>
                <a:ea typeface="ＭＳ Ｐゴシック" panose="020B0600070205080204" pitchFamily="50" charset="-128"/>
              </a:defRPr>
            </a:lvl9pPr>
          </a:lstStyle>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en-US" altLang="ja-JP" sz="1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産科医療補償制度 再発防止に関する報告書</a:t>
            </a:r>
          </a:p>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○再発防止委員会からの提言</a:t>
            </a:r>
          </a:p>
          <a:p>
            <a:pPr marL="0" marR="0" lvl="0" indent="0" algn="l" defTabSz="957263" rtl="0" eaLnBrk="1" fontAlgn="base" latinLnBrk="0" hangingPunct="1">
              <a:lnSpc>
                <a:spcPct val="120000"/>
              </a:lnSpc>
              <a:spcBef>
                <a:spcPct val="20000"/>
              </a:spcBef>
              <a:spcAft>
                <a:spcPct val="0"/>
              </a:spcAft>
              <a:buClrTx/>
              <a:buSzTx/>
              <a:buFontTx/>
              <a:buNone/>
              <a:tabLst/>
              <a:defRPr/>
            </a:pPr>
            <a:r>
              <a:rPr kumimoji="1" lang="ja-JP" altLang="en-US" sz="19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○関係団体や行政機関との連携・協力</a:t>
            </a:r>
          </a:p>
        </p:txBody>
      </p:sp>
      <p:sp>
        <p:nvSpPr>
          <p:cNvPr id="4" name="タイトル 3">
            <a:extLst>
              <a:ext uri="{FF2B5EF4-FFF2-40B4-BE49-F238E27FC236}">
                <a16:creationId xmlns:a16="http://schemas.microsoft.com/office/drawing/2014/main" id="{81A4D4A7-9F9E-4AC8-84AF-C44EC4E0CB8D}"/>
              </a:ext>
            </a:extLst>
          </p:cNvPr>
          <p:cNvSpPr>
            <a:spLocks noGrp="1"/>
          </p:cNvSpPr>
          <p:nvPr>
            <p:ph type="title"/>
          </p:nvPr>
        </p:nvSpPr>
        <p:spPr>
          <a:xfrm>
            <a:off x="3008025" y="342975"/>
            <a:ext cx="3886776" cy="650725"/>
          </a:xfrm>
        </p:spPr>
        <p:txBody>
          <a:bodyPr/>
          <a:lstStyle/>
          <a:p>
            <a:r>
              <a:rPr lang="ja-JP" altLang="en-US" dirty="0"/>
              <a:t>再発防止について</a:t>
            </a:r>
            <a:endParaRPr kumimoji="1" lang="ja-JP" altLang="en-US" dirty="0"/>
          </a:p>
        </p:txBody>
      </p:sp>
      <p:sp>
        <p:nvSpPr>
          <p:cNvPr id="2" name="スライド番号プレースホルダー 1"/>
          <p:cNvSpPr>
            <a:spLocks noGrp="1"/>
          </p:cNvSpPr>
          <p:nvPr>
            <p:ph type="sldNum" sz="quarter" idx="12"/>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79880AA3-151B-4366-92A4-EF0E210BCF61}" type="slidenum">
              <a:rPr kumimoji="1" lang="ja-JP" altLang="en-US" sz="15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a:cs typeface="+mn-cs"/>
              </a:rPr>
              <a:pPr marL="0" marR="0" lvl="0" indent="0" algn="r" defTabSz="957263" rtl="0" eaLnBrk="1" fontAlgn="base" latinLnBrk="0" hangingPunct="1">
                <a:lnSpc>
                  <a:spcPct val="100000"/>
                </a:lnSpc>
                <a:spcBef>
                  <a:spcPct val="0"/>
                </a:spcBef>
                <a:spcAft>
                  <a:spcPct val="0"/>
                </a:spcAft>
                <a:buClrTx/>
                <a:buSzTx/>
                <a:buFontTx/>
                <a:buNone/>
                <a:tabLst/>
                <a:defRPr/>
              </a:pPr>
              <a:t>8</a:t>
            </a:fld>
            <a:endParaRPr kumimoji="1" lang="en-US" altLang="ja-JP"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mn-cs"/>
            </a:endParaRPr>
          </a:p>
        </p:txBody>
      </p:sp>
    </p:spTree>
    <p:extLst>
      <p:ext uri="{BB962C8B-B14F-4D97-AF65-F5344CB8AC3E}">
        <p14:creationId xmlns:p14="http://schemas.microsoft.com/office/powerpoint/2010/main" val="2184128601"/>
      </p:ext>
    </p:extLst>
  </p:cSld>
  <p:clrMapOvr>
    <a:masterClrMapping/>
  </p:clrMapOvr>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丸ｺﾞｼｯｸM-PRO"/>
        <a:ea typeface="HG丸ｺﾞｼｯｸM-PRO"/>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01F234B07CE6341AAFC377739E1ADBC" ma:contentTypeVersion="8" ma:contentTypeDescription="新しいドキュメントを作成します。" ma:contentTypeScope="" ma:versionID="6525243e6568efda849bf8b5b014495d">
  <xsd:schema xmlns:xsd="http://www.w3.org/2001/XMLSchema" xmlns:xs="http://www.w3.org/2001/XMLSchema" xmlns:p="http://schemas.microsoft.com/office/2006/metadata/properties" xmlns:ns3="11f3b970-84bc-4576-9a65-949aa5705c64" targetNamespace="http://schemas.microsoft.com/office/2006/metadata/properties" ma:root="true" ma:fieldsID="949d435fa45e5068475f2b0cfb7cf7d0" ns3:_="">
    <xsd:import namespace="11f3b970-84bc-4576-9a65-949aa5705c6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3b970-84bc-4576-9a65-949aa570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8CCE03-765B-4EDF-9C9A-B76F109D8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f3b970-84bc-4576-9a65-949aa5705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199524-8D08-452D-B8F3-C380E94A3FCC}">
  <ds:schemaRefs>
    <ds:schemaRef ds:uri="http://schemas.microsoft.com/sharepoint/v3/contenttype/forms"/>
  </ds:schemaRefs>
</ds:datastoreItem>
</file>

<file path=customXml/itemProps3.xml><?xml version="1.0" encoding="utf-8"?>
<ds:datastoreItem xmlns:ds="http://schemas.openxmlformats.org/officeDocument/2006/customXml" ds:itemID="{5EB5683E-F84C-4426-8E8F-5ED20130C6F4}">
  <ds:schemaRefs>
    <ds:schemaRef ds:uri="http://purl.org/dc/elements/1.1/"/>
    <ds:schemaRef ds:uri="http://schemas.microsoft.com/office/2006/metadata/properties"/>
    <ds:schemaRef ds:uri="11f3b970-84bc-4576-9a65-949aa5705c64"/>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24842</TotalTime>
  <Words>8357</Words>
  <Application>Microsoft Office PowerPoint</Application>
  <PresentationFormat>ユーザー設定</PresentationFormat>
  <Paragraphs>641</Paragraphs>
  <Slides>82</Slides>
  <Notes>77</Notes>
  <HiddenSlides>0</HiddenSlides>
  <MMClips>0</MMClips>
  <ScaleCrop>false</ScaleCrop>
  <HeadingPairs>
    <vt:vector size="6" baseType="variant">
      <vt:variant>
        <vt:lpstr>使用されているフォント</vt:lpstr>
      </vt:variant>
      <vt:variant>
        <vt:i4>7</vt:i4>
      </vt:variant>
      <vt:variant>
        <vt:lpstr>テーマ</vt:lpstr>
      </vt:variant>
      <vt:variant>
        <vt:i4>5</vt:i4>
      </vt:variant>
      <vt:variant>
        <vt:lpstr>スライド タイトル</vt:lpstr>
      </vt:variant>
      <vt:variant>
        <vt:i4>82</vt:i4>
      </vt:variant>
    </vt:vector>
  </HeadingPairs>
  <TitlesOfParts>
    <vt:vector size="94" baseType="lpstr">
      <vt:lpstr>HGS創英角ｺﾞｼｯｸUB</vt:lpstr>
      <vt:lpstr>HG丸ｺﾞｼｯｸM-PRO</vt:lpstr>
      <vt:lpstr>ＭＳ Ｐゴシック</vt:lpstr>
      <vt:lpstr>游ゴシック</vt:lpstr>
      <vt:lpstr>游ゴシック Light</vt:lpstr>
      <vt:lpstr>Arial</vt:lpstr>
      <vt:lpstr>Wingdings</vt:lpstr>
      <vt:lpstr>1_Capsules</vt:lpstr>
      <vt:lpstr>1_デザインの設定</vt:lpstr>
      <vt:lpstr>標準デザイン</vt:lpstr>
      <vt:lpstr>1_標準デザイン</vt:lpstr>
      <vt:lpstr>2_Capsules</vt:lpstr>
      <vt:lpstr>第13回　産科医療補償制度 再発防止に関する報告書について</vt:lpstr>
      <vt:lpstr>PowerPoint プレゼンテーション</vt:lpstr>
      <vt:lpstr>PowerPoint プレゼンテーション</vt:lpstr>
      <vt:lpstr>PowerPoint プレゼンテーション</vt:lpstr>
      <vt:lpstr>PowerPoint プレゼンテーション</vt:lpstr>
      <vt:lpstr>産科医療補償制度の目的</vt:lpstr>
      <vt:lpstr>PowerPoint プレゼンテーション</vt:lpstr>
      <vt:lpstr>PowerPoint プレゼンテーション</vt:lpstr>
      <vt:lpstr>再発防止について</vt:lpstr>
      <vt:lpstr>再発防止に関する分析の流れ</vt:lpstr>
      <vt:lpstr>再発防止委員会　委員</vt:lpstr>
      <vt:lpstr>再発防止に関する報告書 ～産科医療の質の向上に向けて～</vt:lpstr>
      <vt:lpstr>分析の対象</vt:lpstr>
      <vt:lpstr>分析の方法</vt:lpstr>
      <vt:lpstr>分析にあたって</vt:lpstr>
      <vt:lpstr>再発防止に関する分析</vt:lpstr>
      <vt:lpstr>PowerPoint プレゼンテーション</vt:lpstr>
      <vt:lpstr>テーマに沿った分析について</vt:lpstr>
      <vt:lpstr>テーマに沿った分析の4つの視点</vt:lpstr>
      <vt:lpstr>第13回報告書のテーマ</vt:lpstr>
      <vt:lpstr>PowerPoint プレゼンテーション</vt:lpstr>
      <vt:lpstr>はじめに</vt:lpstr>
      <vt:lpstr>分析対象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考察</vt:lpstr>
      <vt:lpstr>産科医療関係者に対する提言</vt:lpstr>
      <vt:lpstr>産科医療関係者に対する提言</vt:lpstr>
      <vt:lpstr>PowerPoint プレゼンテーション</vt:lpstr>
      <vt:lpstr>はじめに①</vt:lpstr>
      <vt:lpstr>はじめに②</vt:lpstr>
      <vt:lpstr>分析対象①</vt:lpstr>
      <vt:lpstr>分析対象②</vt:lpstr>
      <vt:lpstr>分析方法</vt:lpstr>
      <vt:lpstr>分析結果①</vt:lpstr>
      <vt:lpstr>分析結果②</vt:lpstr>
      <vt:lpstr>分析結果③</vt:lpstr>
      <vt:lpstr>考察①</vt:lpstr>
      <vt:lpstr>考察②</vt:lpstr>
      <vt:lpstr>産科医療関係者に対する提言</vt:lpstr>
      <vt:lpstr>再発防止委員会からのコメント</vt:lpstr>
      <vt:lpstr>PowerPoint プレゼンテーション</vt:lpstr>
      <vt:lpstr>はじめに</vt:lpstr>
      <vt:lpstr>集計対象</vt:lpstr>
      <vt:lpstr>集計方法①</vt:lpstr>
      <vt:lpstr>集計方法②</vt:lpstr>
      <vt:lpstr>結果</vt:lpstr>
      <vt:lpstr>子宮収縮薬について①</vt:lpstr>
      <vt:lpstr>子宮収縮薬について②</vt:lpstr>
      <vt:lpstr>子宮収縮薬について③</vt:lpstr>
      <vt:lpstr>子宮収縮薬について④</vt:lpstr>
      <vt:lpstr>子宮収縮薬について⑤</vt:lpstr>
      <vt:lpstr>新生児蘇生について①</vt:lpstr>
      <vt:lpstr>新生児蘇生について②</vt:lpstr>
      <vt:lpstr>新生児蘇生について③</vt:lpstr>
      <vt:lpstr>吸引分娩について①</vt:lpstr>
      <vt:lpstr>吸引分娩について②</vt:lpstr>
      <vt:lpstr>吸引分娩について③</vt:lpstr>
      <vt:lpstr>胎児心拍数聴取について①</vt:lpstr>
      <vt:lpstr>胎児心拍数聴取について②</vt:lpstr>
      <vt:lpstr>胎児心拍数聴取について③</vt:lpstr>
      <vt:lpstr>診療録等の記載について①</vt:lpstr>
      <vt:lpstr>診療録等の記載について②</vt:lpstr>
      <vt:lpstr>PowerPoint プレゼンテーション</vt:lpstr>
      <vt:lpstr>集計対象</vt:lpstr>
      <vt:lpstr>分娩の状況</vt:lpstr>
      <vt:lpstr>妊産婦等に関する基本情報</vt:lpstr>
      <vt:lpstr>妊娠経過</vt:lpstr>
      <vt:lpstr>分娩経過（主な結果）</vt:lpstr>
      <vt:lpstr>新生児期の経過</vt:lpstr>
      <vt:lpstr>診療体制</vt:lpstr>
      <vt:lpstr>脳性麻痺発症の主たる原因について</vt:lpstr>
      <vt:lpstr>PowerPoint プレゼンテーション</vt:lpstr>
      <vt:lpstr>関係学会・団体等の動き</vt:lpstr>
      <vt:lpstr>PowerPoint プレゼンテーション</vt:lpstr>
      <vt:lpstr>リーフレット・ポスター　アーカイブ集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m-senbon</dc:creator>
  <cp:lastModifiedBy>梅澤 未佳</cp:lastModifiedBy>
  <cp:revision>1833</cp:revision>
  <cp:lastPrinted>2023-06-05T03:18:16Z</cp:lastPrinted>
  <dcterms:created xsi:type="dcterms:W3CDTF">2008-08-26T02:42:31Z</dcterms:created>
  <dcterms:modified xsi:type="dcterms:W3CDTF">2023-06-20T06:36:56Z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0x010100A01F234B07CE6341AAFC377739E1ADBC</vt:lpwstr>
  </property>
</Properties>
</file>