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4"/>
    <p:sldMasterId id="2147484244" r:id="rId5"/>
    <p:sldMasterId id="2147483657" r:id="rId6"/>
    <p:sldMasterId id="2147484256" r:id="rId7"/>
    <p:sldMasterId id="2147484260" r:id="rId8"/>
  </p:sldMasterIdLst>
  <p:notesMasterIdLst>
    <p:notesMasterId r:id="rId87"/>
  </p:notesMasterIdLst>
  <p:handoutMasterIdLst>
    <p:handoutMasterId r:id="rId88"/>
  </p:handoutMasterIdLst>
  <p:sldIdLst>
    <p:sldId id="300" r:id="rId9"/>
    <p:sldId id="3379" r:id="rId10"/>
    <p:sldId id="3380" r:id="rId11"/>
    <p:sldId id="3418" r:id="rId12"/>
    <p:sldId id="979" r:id="rId13"/>
    <p:sldId id="3420" r:id="rId14"/>
    <p:sldId id="3293" r:id="rId15"/>
    <p:sldId id="3378" r:id="rId16"/>
    <p:sldId id="986" r:id="rId17"/>
    <p:sldId id="3419" r:id="rId18"/>
    <p:sldId id="3381" r:id="rId19"/>
    <p:sldId id="3382" r:id="rId20"/>
    <p:sldId id="3295" r:id="rId21"/>
    <p:sldId id="3271" r:id="rId22"/>
    <p:sldId id="3296" r:id="rId23"/>
    <p:sldId id="480" r:id="rId24"/>
    <p:sldId id="3383" r:id="rId25"/>
    <p:sldId id="3427" r:id="rId26"/>
    <p:sldId id="774" r:id="rId27"/>
    <p:sldId id="775" r:id="rId28"/>
    <p:sldId id="3425" r:id="rId29"/>
    <p:sldId id="3325" r:id="rId30"/>
    <p:sldId id="3411" r:id="rId31"/>
    <p:sldId id="3426" r:id="rId32"/>
    <p:sldId id="3327" r:id="rId33"/>
    <p:sldId id="3328" r:id="rId34"/>
    <p:sldId id="3329" r:id="rId35"/>
    <p:sldId id="3330" r:id="rId36"/>
    <p:sldId id="3412" r:id="rId37"/>
    <p:sldId id="3413" r:id="rId38"/>
    <p:sldId id="3331" r:id="rId39"/>
    <p:sldId id="3416" r:id="rId40"/>
    <p:sldId id="3415" r:id="rId41"/>
    <p:sldId id="3391" r:id="rId42"/>
    <p:sldId id="3417" r:id="rId43"/>
    <p:sldId id="3428" r:id="rId44"/>
    <p:sldId id="3429" r:id="rId45"/>
    <p:sldId id="3397" r:id="rId46"/>
    <p:sldId id="3430" r:id="rId47"/>
    <p:sldId id="3340" r:id="rId48"/>
    <p:sldId id="3341" r:id="rId49"/>
    <p:sldId id="3421" r:id="rId50"/>
    <p:sldId id="3422" r:id="rId51"/>
    <p:sldId id="3386" r:id="rId52"/>
    <p:sldId id="3301" r:id="rId53"/>
    <p:sldId id="3431" r:id="rId54"/>
    <p:sldId id="3303" r:id="rId55"/>
    <p:sldId id="3432" r:id="rId56"/>
    <p:sldId id="3305" r:id="rId57"/>
    <p:sldId id="3376" r:id="rId58"/>
    <p:sldId id="3307" r:id="rId59"/>
    <p:sldId id="3403" r:id="rId60"/>
    <p:sldId id="3309" r:id="rId61"/>
    <p:sldId id="3310" r:id="rId62"/>
    <p:sldId id="3311" r:id="rId63"/>
    <p:sldId id="3312" r:id="rId64"/>
    <p:sldId id="3313" r:id="rId65"/>
    <p:sldId id="3314" r:id="rId66"/>
    <p:sldId id="3315" r:id="rId67"/>
    <p:sldId id="3316" r:id="rId68"/>
    <p:sldId id="3317" r:id="rId69"/>
    <p:sldId id="3318" r:id="rId70"/>
    <p:sldId id="3319" r:id="rId71"/>
    <p:sldId id="3320" r:id="rId72"/>
    <p:sldId id="3433" r:id="rId73"/>
    <p:sldId id="3434" r:id="rId74"/>
    <p:sldId id="3387" r:id="rId75"/>
    <p:sldId id="857" r:id="rId76"/>
    <p:sldId id="3322" r:id="rId77"/>
    <p:sldId id="859" r:id="rId78"/>
    <p:sldId id="860" r:id="rId79"/>
    <p:sldId id="861" r:id="rId80"/>
    <p:sldId id="862" r:id="rId81"/>
    <p:sldId id="863" r:id="rId82"/>
    <p:sldId id="3402" r:id="rId83"/>
    <p:sldId id="3388" r:id="rId84"/>
    <p:sldId id="711" r:id="rId85"/>
    <p:sldId id="3436" r:id="rId86"/>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AB010-1E6E-E2B2-6C33-AE45366BC43B}" name="竹内 美由紀" initials="美竹" userId="S::m-takeuchi@jcqhc.or.jp::2c703059-f469-4cf3-adba-d6e9886b5296" providerId="AD"/>
  <p188:author id="{46C91934-1C41-3F81-7591-CF98D5546CEF}" name="湯浅" initials="事務局" userId="湯浅" providerId="None"/>
  <p188:author id="{C4A8F465-F88D-1474-1E09-E4839F5F16FA}" name="梅澤 未佳" initials="未梅" userId="S::m-umezawa@jcqhc.or.jp::66962a98-ce53-4064-ae13-6b469ce0c6b5" providerId="AD"/>
  <p188:author id="{11A8188F-B079-F531-6FC7-9B101B34F74F}" name="佐々木 結希" initials="佐々木" userId="S::y-sasaki@jcqhc.or.jp::c59df7a6-46bf-4619-b9c8-060719cb7c90" providerId="AD"/>
  <p188:author id="{7993FFB0-FB7A-73BD-F737-CEAC3CD39881}" name="堀田 慶子" initials="堀田" userId="S::k-hotta@jcqhc.or.jp::3f876efd-55c3-40ec-93f0-4042506c14ef" providerId="AD"/>
  <p188:author id="{9CBA24FE-B721-C73E-4E57-C3959BD6F02D}" name="小林 牧子" initials="小林" userId="S::ma-kobayashi@jcqhc.or.jp::1882a9ad-6446-4c13-b987-91a1dea9dd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 id="4" name="池田 沙織" initials="池田" lastIdx="135" clrIdx="3">
    <p:extLst>
      <p:ext uri="{19B8F6BF-5375-455C-9EA6-DF929625EA0E}">
        <p15:presenceInfo xmlns:p15="http://schemas.microsoft.com/office/powerpoint/2012/main" userId="S::s-ikeda@jcqhc.or.jp::30a8ed9c-28e1-4b9a-9dfd-468c281929fb" providerId="AD"/>
      </p:ext>
    </p:extLst>
  </p:cmAuthor>
  <p:cmAuthor id="5" name="極樂寺 美八子" initials="極樂寺" lastIdx="3" clrIdx="4">
    <p:extLst>
      <p:ext uri="{19B8F6BF-5375-455C-9EA6-DF929625EA0E}">
        <p15:presenceInfo xmlns:p15="http://schemas.microsoft.com/office/powerpoint/2012/main" userId="S::m-gokurakuji@jcqhc.or.jp::3ba7da02-d559-4ed3-8055-cd183a63b567" providerId="AD"/>
      </p:ext>
    </p:extLst>
  </p:cmAuthor>
  <p:cmAuthor id="6" name="小林 牧子" initials="小林" lastIdx="14" clrIdx="5">
    <p:extLst>
      <p:ext uri="{19B8F6BF-5375-455C-9EA6-DF929625EA0E}">
        <p15:presenceInfo xmlns:p15="http://schemas.microsoft.com/office/powerpoint/2012/main" userId="S::ma-kobayashi@jcqhc.or.jp::1882a9ad-6446-4c13-b987-91a1dea9dde5" providerId="AD"/>
      </p:ext>
    </p:extLst>
  </p:cmAuthor>
  <p:cmAuthor id="7" name="竹内 美由紀" initials="竹内" lastIdx="26" clrIdx="6">
    <p:extLst>
      <p:ext uri="{19B8F6BF-5375-455C-9EA6-DF929625EA0E}">
        <p15:presenceInfo xmlns:p15="http://schemas.microsoft.com/office/powerpoint/2012/main" userId="S::m-takeuchi@jcqhc.or.jp::2c703059-f469-4cf3-adba-d6e9886b5296" providerId="AD"/>
      </p:ext>
    </p:extLst>
  </p:cmAuthor>
  <p:cmAuthor id="8" name="評価機構　産科医療補償制度運営部" initials="評価機構　産科医療補償制度運営部" lastIdx="2" clrIdx="7">
    <p:extLst>
      <p:ext uri="{19B8F6BF-5375-455C-9EA6-DF929625EA0E}">
        <p15:presenceInfo xmlns:p15="http://schemas.microsoft.com/office/powerpoint/2012/main" userId="S::jcqhc05@jcqhcoffice365.onmicrosoft.com::bf091149-0fe6-4c6f-866d-fcf790132f13" providerId="AD"/>
      </p:ext>
    </p:extLst>
  </p:cmAuthor>
  <p:cmAuthor id="9" name="堀田 慶子" initials="堀田" lastIdx="13" clrIdx="8">
    <p:extLst>
      <p:ext uri="{19B8F6BF-5375-455C-9EA6-DF929625EA0E}">
        <p15:presenceInfo xmlns:p15="http://schemas.microsoft.com/office/powerpoint/2012/main" userId="S::k-hotta@jcqhc.or.jp::3f876efd-55c3-40ec-93f0-4042506c14ef" providerId="AD"/>
      </p:ext>
    </p:extLst>
  </p:cmAuthor>
  <p:cmAuthor id="10" name="湯浅ひとみ" initials="湯浅ひとみ" lastIdx="6" clrIdx="9">
    <p:extLst>
      <p:ext uri="{19B8F6BF-5375-455C-9EA6-DF929625EA0E}">
        <p15:presenceInfo xmlns:p15="http://schemas.microsoft.com/office/powerpoint/2012/main" userId="湯浅ひとみ" providerId="None"/>
      </p:ext>
    </p:extLst>
  </p:cmAuthor>
  <p:cmAuthor id="11" name="梅澤 未佳" initials="" lastIdx="0" clrIdx="10"/>
  <p:cmAuthor id="12" name="梅澤 未佳" initials="梅澤" lastIdx="103" clrIdx="11">
    <p:extLst>
      <p:ext uri="{19B8F6BF-5375-455C-9EA6-DF929625EA0E}">
        <p15:presenceInfo xmlns:p15="http://schemas.microsoft.com/office/powerpoint/2012/main" userId="S::m-umezawa@jcqhc.or.jp::66962a98-ce53-4064-ae13-6b469ce0c6b5" providerId="AD"/>
      </p:ext>
    </p:extLst>
  </p:cmAuthor>
  <p:cmAuthor id="13" name="湯浅 ひとみ" initials="湯浅" lastIdx="109" clrIdx="12">
    <p:extLst>
      <p:ext uri="{19B8F6BF-5375-455C-9EA6-DF929625EA0E}">
        <p15:presenceInfo xmlns:p15="http://schemas.microsoft.com/office/powerpoint/2012/main" userId="S::h-yuasa@jcqhc.or.jp::818f2656-4ea0-486c-8382-8da141007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BC9"/>
    <a:srgbClr val="E0E0E0"/>
    <a:srgbClr val="EC9E02"/>
    <a:srgbClr val="FF931D"/>
    <a:srgbClr val="FFE5FF"/>
    <a:srgbClr val="F25C00"/>
    <a:srgbClr val="716965"/>
    <a:srgbClr val="85CEFF"/>
    <a:srgbClr val="CA8702"/>
    <a:srgbClr val="FFEE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9" autoAdjust="0"/>
    <p:restoredTop sz="95930" autoAdjust="0"/>
  </p:normalViewPr>
  <p:slideViewPr>
    <p:cSldViewPr>
      <p:cViewPr varScale="1">
        <p:scale>
          <a:sx n="78" d="100"/>
          <a:sy n="78" d="100"/>
        </p:scale>
        <p:origin x="1320" y="67"/>
      </p:cViewPr>
      <p:guideLst>
        <p:guide orient="horz" pos="2161"/>
        <p:guide pos="3120"/>
      </p:guideLst>
    </p:cSldViewPr>
  </p:slideViewPr>
  <p:outlineViewPr>
    <p:cViewPr>
      <p:scale>
        <a:sx n="33" d="100"/>
        <a:sy n="33" d="100"/>
      </p:scale>
      <p:origin x="0" y="-63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78" d="100"/>
          <a:sy n="78"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commentAuthors" Target="commentAuthor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notesMaster" Target="notesMasters/notes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98B58-5FF7-40A6-814E-1AD6F614C033}"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8722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082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066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45711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766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977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1870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2547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0488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9459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a:t>
            </a:fld>
            <a:endParaRPr lang="en-US" altLang="ja-JP"/>
          </a:p>
        </p:txBody>
      </p:sp>
    </p:spTree>
    <p:extLst>
      <p:ext uri="{BB962C8B-B14F-4D97-AF65-F5344CB8AC3E}">
        <p14:creationId xmlns:p14="http://schemas.microsoft.com/office/powerpoint/2010/main" val="224473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959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4739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12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2630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089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430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7831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41655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25721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1886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43306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7037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607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7580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12256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24150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35580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458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47352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72433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6928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1934412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23253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25358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79901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67758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34989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262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9046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3454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47435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7217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73290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9646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3401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502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8114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98037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68632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94619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3717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1505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954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72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8677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06526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03210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1782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776964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8069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81488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85127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ja-JP" altLang="en-US" sz="1200" b="0" kern="1200" dirty="0">
                <a:solidFill>
                  <a:schemeClr val="tx1"/>
                </a:solidFill>
                <a:effectLst/>
                <a:latin typeface="Arial" charset="0"/>
                <a:ea typeface="ＭＳ Ｐ明朝" pitchFamily="18" charset="-128"/>
                <a:cs typeface="+mn-cs"/>
              </a:rPr>
            </a:b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42913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306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72927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43032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299604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017174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40780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25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1438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066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5928-67BC-4105-963F-F67A21F50DB3}"/>
              </a:ext>
            </a:extLst>
          </p:cNvPr>
          <p:cNvSpPr>
            <a:spLocks noGrp="1"/>
          </p:cNvSpPr>
          <p:nvPr>
            <p:ph type="ctrTitle"/>
          </p:nvPr>
        </p:nvSpPr>
        <p:spPr>
          <a:xfrm>
            <a:off x="1238250" y="1122363"/>
            <a:ext cx="7427913" cy="238918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472912E-67CB-4B9E-A9BE-4654E31CC97A}"/>
              </a:ext>
            </a:extLst>
          </p:cNvPr>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785CD0-F927-49EF-82D9-D546151F85B5}"/>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5" name="フッター プレースホルダー 4">
            <a:extLst>
              <a:ext uri="{FF2B5EF4-FFF2-40B4-BE49-F238E27FC236}">
                <a16:creationId xmlns:a16="http://schemas.microsoft.com/office/drawing/2014/main" id="{B3F94F2C-BD29-48C5-9E7F-171D95A5E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1435C-F303-4F95-913F-A2FBFBFCD72C}"/>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85804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062D1-3A5D-49E8-9BD7-72137182DE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A008FC-38F6-428E-A972-9F1BF1FDD7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52DE7-A4EC-46E2-9723-68816FA6DCBC}"/>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5" name="フッター プレースホルダー 4">
            <a:extLst>
              <a:ext uri="{FF2B5EF4-FFF2-40B4-BE49-F238E27FC236}">
                <a16:creationId xmlns:a16="http://schemas.microsoft.com/office/drawing/2014/main" id="{B753A4B7-B0DE-42FE-8A4D-710F7A079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8D1FE-065E-4E86-B01D-CABF6FC7924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839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B11E0B-EA36-404F-849B-14F5E46D7B21}"/>
              </a:ext>
            </a:extLst>
          </p:cNvPr>
          <p:cNvSpPr>
            <a:spLocks noGrp="1"/>
          </p:cNvSpPr>
          <p:nvPr>
            <p:ph type="title" orient="vert"/>
          </p:nvPr>
        </p:nvSpPr>
        <p:spPr>
          <a:xfrm>
            <a:off x="7088188" y="365125"/>
            <a:ext cx="2135187" cy="58134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B6BEC-00FD-4822-AF54-FC78DD2044D8}"/>
              </a:ext>
            </a:extLst>
          </p:cNvPr>
          <p:cNvSpPr>
            <a:spLocks noGrp="1"/>
          </p:cNvSpPr>
          <p:nvPr>
            <p:ph type="body" orient="vert" idx="1"/>
          </p:nvPr>
        </p:nvSpPr>
        <p:spPr>
          <a:xfrm>
            <a:off x="681038" y="365125"/>
            <a:ext cx="6254750" cy="58134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B0BCCC-551A-40EC-8199-F48D8E4EB4EE}"/>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5" name="フッター プレースホルダー 4">
            <a:extLst>
              <a:ext uri="{FF2B5EF4-FFF2-40B4-BE49-F238E27FC236}">
                <a16:creationId xmlns:a16="http://schemas.microsoft.com/office/drawing/2014/main" id="{013A9EA2-4E78-4817-A303-1635C1CB4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9BF47-379F-4196-9A78-BB2F37FE4EC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3410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2024/8/22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2024/8/22</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2024/8/22</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57263" rtl="0" eaLnBrk="1" fontAlgn="base" latinLnBrk="0" hangingPunct="1">
              <a:lnSpc>
                <a:spcPct val="100000"/>
              </a:lnSpc>
              <a:spcBef>
                <a:spcPct val="0"/>
              </a:spcBef>
              <a:spcAft>
                <a:spcPct val="0"/>
              </a:spcAft>
              <a:buClrTx/>
              <a:buSzTx/>
              <a:buFontTx/>
              <a:buNone/>
              <a:tabLst/>
              <a:defRPr/>
            </a:pPr>
            <a:fld id="{55F26056-CBBA-4D1D-8B75-5F2C45BFAF0D}" type="datetime1">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l" defTabSz="957263" rtl="0" eaLnBrk="1" fontAlgn="base" latinLnBrk="0" hangingPunct="1">
                <a:lnSpc>
                  <a:spcPct val="100000"/>
                </a:lnSpc>
                <a:spcBef>
                  <a:spcPct val="0"/>
                </a:spcBef>
                <a:spcAft>
                  <a:spcPct val="0"/>
                </a:spcAft>
                <a:buClrTx/>
                <a:buSzTx/>
                <a:buFontTx/>
                <a:buNone/>
                <a:tabLst/>
                <a:defRPr/>
              </a:pPr>
              <a:t>2024/8/22</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125291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2024/8/22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342947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2024/8/22</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86132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2024/8/22</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2264757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2024/8/22</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95570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C37FB-75F8-42B7-9A36-9464BB9541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A0F08-7B99-4AF0-AFAC-50D8A37B28A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8D74AB-4F08-4592-BA22-A8FA5763859E}"/>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5" name="フッター プレースホルダー 4">
            <a:extLst>
              <a:ext uri="{FF2B5EF4-FFF2-40B4-BE49-F238E27FC236}">
                <a16:creationId xmlns:a16="http://schemas.microsoft.com/office/drawing/2014/main" id="{417CA7BB-9E8F-4D2B-9F2E-302267C4F7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22DD-093C-4F8D-ACA0-A75800452C4D}"/>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8826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00551-1585-4E02-9FA0-A56A732A9262}"/>
              </a:ext>
            </a:extLst>
          </p:cNvPr>
          <p:cNvSpPr>
            <a:spLocks noGrp="1"/>
          </p:cNvSpPr>
          <p:nvPr>
            <p:ph type="title"/>
          </p:nvPr>
        </p:nvSpPr>
        <p:spPr>
          <a:xfrm>
            <a:off x="676275" y="1709738"/>
            <a:ext cx="8542338" cy="28543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DAE4B-1920-4FBD-9F56-082EFDC7F7CD}"/>
              </a:ext>
            </a:extLst>
          </p:cNvPr>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43A4-B2F3-4AC6-A6D7-CE4DA0A487B2}"/>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5" name="フッター プレースホルダー 4">
            <a:extLst>
              <a:ext uri="{FF2B5EF4-FFF2-40B4-BE49-F238E27FC236}">
                <a16:creationId xmlns:a16="http://schemas.microsoft.com/office/drawing/2014/main" id="{D13672E0-A735-4EF3-B37D-918D069E95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08E6D-0658-47E6-BC50-B421CDBE1C1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66299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822-C64C-4315-A04B-B05050A13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186FDE-51FB-498A-B644-F3B916C2D042}"/>
              </a:ext>
            </a:extLst>
          </p:cNvPr>
          <p:cNvSpPr>
            <a:spLocks noGrp="1"/>
          </p:cNvSpPr>
          <p:nvPr>
            <p:ph sz="half" idx="1"/>
          </p:nvPr>
        </p:nvSpPr>
        <p:spPr>
          <a:xfrm>
            <a:off x="681038" y="1825625"/>
            <a:ext cx="4194175"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3828C8-616F-4127-BD4A-88EFCC1AF7BF}"/>
              </a:ext>
            </a:extLst>
          </p:cNvPr>
          <p:cNvSpPr>
            <a:spLocks noGrp="1"/>
          </p:cNvSpPr>
          <p:nvPr>
            <p:ph sz="half" idx="2"/>
          </p:nvPr>
        </p:nvSpPr>
        <p:spPr>
          <a:xfrm>
            <a:off x="5027613" y="1825625"/>
            <a:ext cx="4195762"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99237-ED85-47D4-B82F-EECA0ABE1C07}"/>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6" name="フッター プレースホルダー 5">
            <a:extLst>
              <a:ext uri="{FF2B5EF4-FFF2-40B4-BE49-F238E27FC236}">
                <a16:creationId xmlns:a16="http://schemas.microsoft.com/office/drawing/2014/main" id="{7B77D153-CFBA-419E-8A4D-6E22D94A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76A7FE-CC66-4B13-A7EC-27C4252C2349}"/>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11325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7AF15-E9D3-4B09-AE5B-FF589EE78303}"/>
              </a:ext>
            </a:extLst>
          </p:cNvPr>
          <p:cNvSpPr>
            <a:spLocks noGrp="1"/>
          </p:cNvSpPr>
          <p:nvPr>
            <p:ph type="title"/>
          </p:nvPr>
        </p:nvSpPr>
        <p:spPr>
          <a:xfrm>
            <a:off x="682625" y="365125"/>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F485F-52F9-4FE6-A545-68BA48462082}"/>
              </a:ext>
            </a:extLst>
          </p:cNvPr>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BA1560-DECD-442C-BF82-50A6791D4350}"/>
              </a:ext>
            </a:extLst>
          </p:cNvPr>
          <p:cNvSpPr>
            <a:spLocks noGrp="1"/>
          </p:cNvSpPr>
          <p:nvPr>
            <p:ph sz="half" idx="2"/>
          </p:nvPr>
        </p:nvSpPr>
        <p:spPr>
          <a:xfrm>
            <a:off x="682625" y="2505075"/>
            <a:ext cx="4189413"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CD352B-18A6-4B9F-A562-368815B5CFFF}"/>
              </a:ext>
            </a:extLst>
          </p:cNvPr>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AAD0-98E2-45AF-8C3E-26ED9000E3AD}"/>
              </a:ext>
            </a:extLst>
          </p:cNvPr>
          <p:cNvSpPr>
            <a:spLocks noGrp="1"/>
          </p:cNvSpPr>
          <p:nvPr>
            <p:ph sz="quarter" idx="4"/>
          </p:nvPr>
        </p:nvSpPr>
        <p:spPr>
          <a:xfrm>
            <a:off x="5013325" y="2505075"/>
            <a:ext cx="4211638"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5EC859-BF9A-4A95-A54C-0C4E5AB9A083}"/>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8" name="フッター プレースホルダー 7">
            <a:extLst>
              <a:ext uri="{FF2B5EF4-FFF2-40B4-BE49-F238E27FC236}">
                <a16:creationId xmlns:a16="http://schemas.microsoft.com/office/drawing/2014/main" id="{53CCE818-C998-462A-B4BA-76CE47B474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2E2BFE-4ED1-4CD1-9AF1-558702E1EB9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42410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8CA96-5EF2-4E1D-84B0-52403760E5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EB1A45-950A-4C07-AEBD-088D269E1DF5}"/>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4" name="フッター プレースホルダー 3">
            <a:extLst>
              <a:ext uri="{FF2B5EF4-FFF2-40B4-BE49-F238E27FC236}">
                <a16:creationId xmlns:a16="http://schemas.microsoft.com/office/drawing/2014/main" id="{85F0AE93-FF47-42E4-A939-28D2EBC6E4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040239-53DE-413F-8195-538472AC8757}"/>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72360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7B827F-7BB7-4DA5-BE46-11C2EA70CC12}"/>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3" name="フッター プレースホルダー 2">
            <a:extLst>
              <a:ext uri="{FF2B5EF4-FFF2-40B4-BE49-F238E27FC236}">
                <a16:creationId xmlns:a16="http://schemas.microsoft.com/office/drawing/2014/main" id="{8B78EC88-D02F-48DF-8F5B-3904A5B23A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443919-BEF8-4EE3-AFD1-509ED475572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93301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CFA31-E8A9-4A89-AC3A-75203EB48D5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9B32E7-77B7-4718-B571-E8DD007F3140}"/>
              </a:ext>
            </a:extLst>
          </p:cNvPr>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0845CF-92C4-4EF7-A42A-D88C31937ADA}"/>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63363-8405-4D7A-BE06-E76E9EFC4F9E}"/>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6" name="フッター プレースホルダー 5">
            <a:extLst>
              <a:ext uri="{FF2B5EF4-FFF2-40B4-BE49-F238E27FC236}">
                <a16:creationId xmlns:a16="http://schemas.microsoft.com/office/drawing/2014/main" id="{880B4A49-7C05-4BCC-9960-232DB88E1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68482-AD3E-48D6-B4EE-442C402535B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43329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AF5F-9B3A-4695-96C9-2FB1B9F83F16}"/>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28D1C2-5B99-4EA0-8B41-B38EAE139EA3}"/>
              </a:ext>
            </a:extLst>
          </p:cNvPr>
          <p:cNvSpPr>
            <a:spLocks noGrp="1"/>
          </p:cNvSpPr>
          <p:nvPr>
            <p:ph type="pic" idx="1"/>
          </p:nvPr>
        </p:nvSpPr>
        <p:spPr>
          <a:xfrm>
            <a:off x="4210050" y="987425"/>
            <a:ext cx="5014913"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1DD009-DBFC-4513-BE95-BF3E7FA90816}"/>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D74ADB-0405-48AD-A448-D8DF9A966F34}"/>
              </a:ext>
            </a:extLst>
          </p:cNvPr>
          <p:cNvSpPr>
            <a:spLocks noGrp="1"/>
          </p:cNvSpPr>
          <p:nvPr>
            <p:ph type="dt" sz="half" idx="10"/>
          </p:nvPr>
        </p:nvSpPr>
        <p:spPr/>
        <p:txBody>
          <a:bodyPr/>
          <a:lstStyle/>
          <a:p>
            <a:fld id="{7FC08B43-FE0F-41FD-8FBE-96A012CE2068}" type="datetimeFigureOut">
              <a:rPr kumimoji="1" lang="ja-JP" altLang="en-US" smtClean="0"/>
              <a:t>2024/8/22</a:t>
            </a:fld>
            <a:endParaRPr kumimoji="1" lang="ja-JP" altLang="en-US"/>
          </a:p>
        </p:txBody>
      </p:sp>
      <p:sp>
        <p:nvSpPr>
          <p:cNvPr id="6" name="フッター プレースホルダー 5">
            <a:extLst>
              <a:ext uri="{FF2B5EF4-FFF2-40B4-BE49-F238E27FC236}">
                <a16:creationId xmlns:a16="http://schemas.microsoft.com/office/drawing/2014/main" id="{F4881DEB-C158-4414-8E4D-859BC5D1C7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C3487-686B-45F1-B13D-78E871C073A3}"/>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9024170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24D97-B671-4149-A6FD-60607B5533AF}"/>
              </a:ext>
            </a:extLst>
          </p:cNvPr>
          <p:cNvSpPr>
            <a:spLocks noGrp="1"/>
          </p:cNvSpPr>
          <p:nvPr>
            <p:ph type="title"/>
          </p:nvPr>
        </p:nvSpPr>
        <p:spPr>
          <a:xfrm>
            <a:off x="681038" y="365125"/>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8DA9EC-85D3-4E76-92CD-F358ED25A0E9}"/>
              </a:ext>
            </a:extLst>
          </p:cNvPr>
          <p:cNvSpPr>
            <a:spLocks noGrp="1"/>
          </p:cNvSpPr>
          <p:nvPr>
            <p:ph type="body" idx="1"/>
          </p:nvPr>
        </p:nvSpPr>
        <p:spPr>
          <a:xfrm>
            <a:off x="681038" y="1825625"/>
            <a:ext cx="8542337" cy="4352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21E2E-665F-457F-A5E8-78D8BF5782CD}"/>
              </a:ext>
            </a:extLst>
          </p:cNvPr>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8B43-FE0F-41FD-8FBE-96A012CE2068}" type="datetimeFigureOut">
              <a:rPr kumimoji="1" lang="ja-JP" altLang="en-US" smtClean="0"/>
              <a:t>2024/8/22</a:t>
            </a:fld>
            <a:endParaRPr kumimoji="1" lang="ja-JP" altLang="en-US"/>
          </a:p>
        </p:txBody>
      </p:sp>
      <p:sp>
        <p:nvSpPr>
          <p:cNvPr id="5" name="フッター プレースホルダー 4">
            <a:extLst>
              <a:ext uri="{FF2B5EF4-FFF2-40B4-BE49-F238E27FC236}">
                <a16:creationId xmlns:a16="http://schemas.microsoft.com/office/drawing/2014/main" id="{F52DEE48-EECA-4C6B-887F-84F55308AEDD}"/>
              </a:ext>
            </a:extLst>
          </p:cNvPr>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7DCB7-372B-4C9D-B1C9-CCDCFBCE23CE}"/>
              </a:ext>
            </a:extLst>
          </p:cNvPr>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7893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2024/8/22</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a:ln>
                  <a:noFill/>
                </a:ln>
                <a:solidFill>
                  <a:srgbClr val="000000">
                    <a:lumMod val="75000"/>
                    <a:lumOff val="25000"/>
                  </a:srgbClr>
                </a:solidFill>
                <a:effectLst/>
                <a:uLnTx/>
                <a:uFillTx/>
              </a:rPr>
              <a:t>14</a:t>
            </a:r>
            <a:r>
              <a:rPr kumimoji="0" lang="ja-JP" altLang="en-US" sz="1400" b="0" i="0" u="none" strike="noStrike" kern="0" cap="none" spc="0" normalizeH="0" baseline="0" noProof="0">
                <a:ln>
                  <a:noFill/>
                </a:ln>
                <a:solidFill>
                  <a:srgbClr val="000000">
                    <a:lumMod val="75000"/>
                    <a:lumOff val="25000"/>
                  </a:srgbClr>
                </a:solidFill>
                <a:effectLst/>
                <a:uLnTx/>
                <a:uFillTx/>
              </a:rPr>
              <a:t>回 </a:t>
            </a:r>
            <a:r>
              <a:rPr kumimoji="0" lang="ja-JP" altLang="en-US" sz="1400" b="0" i="0" u="none" strike="noStrike" kern="0" cap="none" spc="0" normalizeH="0" baseline="0" noProof="0" dirty="0">
                <a:ln>
                  <a:noFill/>
                </a:ln>
                <a:solidFill>
                  <a:srgbClr val="000000">
                    <a:lumMod val="75000"/>
                    <a:lumOff val="25000"/>
                  </a:srgbClr>
                </a:solidFill>
                <a:effectLst/>
                <a:uLnTx/>
                <a:uFillTx/>
              </a:rPr>
              <a:t>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 id="2147484262"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2024/8/22</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13</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extLst>
      <p:ext uri="{BB962C8B-B14F-4D97-AF65-F5344CB8AC3E}">
        <p14:creationId xmlns:p14="http://schemas.microsoft.com/office/powerpoint/2010/main" val="64951827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45100764"/>
      </p:ext>
    </p:extLst>
  </p:cSld>
  <p:clrMap bg1="lt1" tx1="dk1" bg2="lt2" tx2="dk2" accent1="accent1" accent2="accent2" accent3="accent3" accent4="accent4" accent5="accent5" accent6="accent6" hlink="hlink" folHlink="folHlink"/>
  <p:sldLayoutIdLst>
    <p:sldLayoutId id="214748426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sanka-hp.jcqhc.or.jp/documents/prevention/index.htm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sanka-hp.jcqhc.or.jp/documents/prevention/"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hyperlink" Target="http://www.sanka-hp.jcqhc.or.jp/documents/preven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7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7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latin typeface="HG丸ｺﾞｼｯｸM-PRO"/>
                <a:ea typeface="HG丸ｺﾞｼｯｸM-PRO"/>
              </a:rPr>
              <a:t>第1</a:t>
            </a:r>
            <a:r>
              <a:rPr lang="en-US" altLang="ja-JP" dirty="0">
                <a:latin typeface="HG丸ｺﾞｼｯｸM-PRO"/>
                <a:ea typeface="HG丸ｺﾞｼｯｸM-PRO"/>
              </a:rPr>
              <a:t>4</a:t>
            </a:r>
            <a:r>
              <a:rPr lang="ja-JP" altLang="en-US" dirty="0">
                <a:latin typeface="HG丸ｺﾞｼｯｸM-PRO"/>
                <a:ea typeface="HG丸ｺﾞｼｯｸM-PRO"/>
              </a:rPr>
              <a:t>回　産科医療補償制度</a:t>
            </a:r>
            <a:br>
              <a:rPr lang="ja-JP" altLang="en-US" dirty="0"/>
            </a:br>
            <a:r>
              <a:rPr lang="ja-JP" altLang="en-US" dirty="0">
                <a:latin typeface="HG丸ｺﾞｼｯｸM-PRO"/>
                <a:ea typeface="HG丸ｺﾞｼｯｸM-PRO"/>
              </a:rPr>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公益財団法人日本医療機能評価機構</a:t>
            </a:r>
            <a:endParaRPr kumimoji="1" lang="en-US" altLang="ja-JP"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dist" defTabSz="914400" rtl="0" eaLnBrk="1" fontAlgn="base" latinLnBrk="0" hangingPunct="1">
              <a:lnSpc>
                <a:spcPct val="12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3366"/>
                </a:solidFill>
                <a:effectLst/>
                <a:uLnTx/>
                <a:uFillTx/>
                <a:latin typeface="HG丸ｺﾞｼｯｸM-PRO" panose="020F0600000000000000" pitchFamily="50" charset="-128"/>
                <a:ea typeface="HG丸ｺﾞｼｯｸM-PRO" panose="020F0600000000000000" pitchFamily="50" charset="-128"/>
                <a:cs typeface="+mn-cs"/>
              </a:rPr>
              <a:t>Japan Council for Quality Health Care</a:t>
            </a:r>
            <a:endParaRPr kumimoji="1" lang="ja-JP" altLang="en-US" sz="1800" b="0" i="0" u="none" strike="noStrike" kern="1200" cap="none" spc="0" normalizeH="0" baseline="0" noProof="0" dirty="0">
              <a:ln>
                <a:noFill/>
              </a:ln>
              <a:solidFill>
                <a:srgbClr val="003366"/>
              </a:solidFill>
              <a:effectLst/>
              <a:uLnTx/>
              <a:uFillTx/>
              <a:latin typeface="HG丸ｺﾞｼｯｸM-PRO" panose="020F0600000000000000" pitchFamily="50" charset="-128"/>
              <a:ea typeface="HG丸ｺﾞｼｯｸM-PRO" panose="020F0600000000000000"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9A1B1CE7-9555-EBA2-A9DE-1B1BA23690B1}"/>
              </a:ext>
            </a:extLst>
          </p:cNvPr>
          <p:cNvSpPr>
            <a:spLocks noChangeArrowheads="1"/>
          </p:cNvSpPr>
          <p:nvPr/>
        </p:nvSpPr>
        <p:spPr bwMode="auto">
          <a:xfrm rot="10800000">
            <a:off x="1247478" y="3969562"/>
            <a:ext cx="656088" cy="29394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5" name="タイトル 4">
            <a:extLst>
              <a:ext uri="{FF2B5EF4-FFF2-40B4-BE49-F238E27FC236}">
                <a16:creationId xmlns:a16="http://schemas.microsoft.com/office/drawing/2014/main" id="{DCD1DE58-AC68-4EE8-9A4E-7E1049EC9DA7}"/>
              </a:ext>
            </a:extLst>
          </p:cNvPr>
          <p:cNvSpPr>
            <a:spLocks noGrp="1"/>
          </p:cNvSpPr>
          <p:nvPr>
            <p:ph type="title"/>
          </p:nvPr>
        </p:nvSpPr>
        <p:spPr>
          <a:xfrm>
            <a:off x="1853863" y="342975"/>
            <a:ext cx="6195100" cy="650725"/>
          </a:xfrm>
        </p:spPr>
        <p:txBody>
          <a:bodyPr/>
          <a:lstStyle/>
          <a:p>
            <a:r>
              <a:rPr lang="ja-JP" altLang="en-US" dirty="0"/>
              <a:t>再発防止に関する分析の流れ</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3272989" y="4279915"/>
            <a:ext cx="2402089" cy="2030199"/>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horz"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再発防止に関する報告書</a:t>
            </a:r>
            <a:endParaRPr lang="en-US" altLang="ja-JP" sz="1400" dirty="0">
              <a:solidFill>
                <a:srgbClr val="000000"/>
              </a:solidFill>
              <a:latin typeface="HG丸ｺﾞｼｯｸM-PRO"/>
              <a:ea typeface="HG丸ｺﾞｼｯｸM-PRO"/>
            </a:endParaRPr>
          </a:p>
          <a:p>
            <a:pPr eaLnBrk="1" hangingPunct="1">
              <a:spcBef>
                <a:spcPct val="0"/>
              </a:spcBef>
              <a:buNone/>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再発防止委員会からの提言</a:t>
            </a:r>
            <a:endParaRPr kumimoji="1" lang="en-US" altLang="ja-JP" sz="14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eaLnBrk="1" hangingPunct="1">
              <a:spcBef>
                <a:spcPct val="0"/>
              </a:spcBef>
              <a:buNone/>
              <a:defRPr/>
            </a:pPr>
            <a:r>
              <a:rPr lang="ja-JP" altLang="en-US" sz="1400" dirty="0">
                <a:solidFill>
                  <a:srgbClr val="000000"/>
                </a:solidFill>
                <a:latin typeface="HG丸ｺﾞｼｯｸM-PRO"/>
                <a:ea typeface="HG丸ｺﾞｼｯｸM-PRO"/>
              </a:rPr>
              <a:t>（リーフレット・ポスター）</a:t>
            </a:r>
            <a:endParaRPr lang="en-US" altLang="ja-JP" sz="1400" dirty="0">
              <a:solidFill>
                <a:srgbClr val="000000"/>
              </a:solidFill>
              <a:latin typeface="HG丸ｺﾞｼｯｸM-PRO"/>
              <a:ea typeface="HG丸ｺﾞｼｯｸM-PRO"/>
            </a:endParaRPr>
          </a:p>
          <a:p>
            <a:pPr algn="r" eaLnBrk="1" hangingPunct="1">
              <a:spcBef>
                <a:spcPct val="0"/>
              </a:spcBef>
              <a:buNone/>
              <a:defRPr/>
            </a:pPr>
            <a:r>
              <a:rPr lang="ja-JP" altLang="en-US" sz="1400" dirty="0">
                <a:solidFill>
                  <a:srgbClr val="000000"/>
                </a:solidFill>
                <a:latin typeface="HG丸ｺﾞｼｯｸM-PRO"/>
                <a:ea typeface="HG丸ｺﾞｼｯｸM-PRO"/>
              </a:rPr>
              <a:t>など</a:t>
            </a:r>
            <a:endParaRPr kumimoji="1" lang="en-US" altLang="ja-JP" sz="14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3316470" y="1874927"/>
            <a:ext cx="2219685" cy="2030198"/>
          </a:xfrm>
          <a:prstGeom prst="roundRect">
            <a:avLst>
              <a:gd name="adj" fmla="val 21176"/>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3315991" y="1885933"/>
            <a:ext cx="2242747" cy="33191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3156648" y="2284298"/>
            <a:ext cx="2561432" cy="4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9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3271440" y="2707505"/>
            <a:ext cx="266334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複数の事例の分析から</a:t>
            </a:r>
            <a:endParaRPr kumimoji="1" lang="en-US" altLang="ja-JP"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71609" y="1955463"/>
            <a:ext cx="2248349" cy="1959666"/>
          </a:xfrm>
          <a:prstGeom prst="roundRect">
            <a:avLst>
              <a:gd name="adj" fmla="val 16667"/>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454149" y="1862614"/>
            <a:ext cx="2242747" cy="364695"/>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349767" y="2419887"/>
            <a:ext cx="2492032" cy="34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4800" marR="0" lvl="0" indent="-304800" algn="ctr"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641093" y="2844650"/>
            <a:ext cx="2425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904952" y="1874926"/>
            <a:ext cx="2649694" cy="22718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国民、加入分娩機関、関係学会・団体、行政機関等に提供</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・ホームページでの公表</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・報告書の配布　等</a:t>
            </a:r>
            <a:endPar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rot="16200000">
            <a:off x="5662474" y="2273465"/>
            <a:ext cx="1174924" cy="1233121"/>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5718080" y="1862613"/>
            <a:ext cx="677108" cy="2271853"/>
          </a:xfrm>
          <a:prstGeom prst="rect">
            <a:avLst/>
          </a:prstGeom>
          <a:solidFill>
            <a:schemeClr val="bg1"/>
          </a:solidFill>
          <a:ln w="9525">
            <a:solidFill>
              <a:schemeClr val="tx1"/>
            </a:solidFill>
            <a:prstDash val="dash"/>
            <a:miter lim="800000"/>
            <a:headEnd/>
            <a:tailEnd/>
          </a:ln>
        </p:spPr>
        <p:txBody>
          <a:bodyPr vert="eaVert"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複数の事例の分析から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再発防止策等を提言</a:t>
            </a:r>
          </a:p>
        </p:txBody>
      </p:sp>
      <p:sp>
        <p:nvSpPr>
          <p:cNvPr id="6" name="Documents">
            <a:extLst>
              <a:ext uri="{FF2B5EF4-FFF2-40B4-BE49-F238E27FC236}">
                <a16:creationId xmlns:a16="http://schemas.microsoft.com/office/drawing/2014/main" id="{1BEB4961-A6A7-8E93-38A5-6200696E16F9}"/>
              </a:ext>
            </a:extLst>
          </p:cNvPr>
          <p:cNvSpPr>
            <a:spLocks noEditPoints="1" noChangeArrowheads="1"/>
          </p:cNvSpPr>
          <p:nvPr/>
        </p:nvSpPr>
        <p:spPr bwMode="auto">
          <a:xfrm>
            <a:off x="454149" y="4276021"/>
            <a:ext cx="2265809" cy="20340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horz"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a:t>
            </a:r>
          </a:p>
        </p:txBody>
      </p:sp>
      <p:sp>
        <p:nvSpPr>
          <p:cNvPr id="8" name="AutoShape 19">
            <a:extLst>
              <a:ext uri="{FF2B5EF4-FFF2-40B4-BE49-F238E27FC236}">
                <a16:creationId xmlns:a16="http://schemas.microsoft.com/office/drawing/2014/main" id="{B5422EFD-4C40-79A3-1152-70A34F11851E}"/>
              </a:ext>
            </a:extLst>
          </p:cNvPr>
          <p:cNvSpPr>
            <a:spLocks noChangeArrowheads="1"/>
          </p:cNvSpPr>
          <p:nvPr/>
        </p:nvSpPr>
        <p:spPr bwMode="auto">
          <a:xfrm rot="16200000">
            <a:off x="2525419" y="2796740"/>
            <a:ext cx="1041485" cy="450556"/>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0" name="AutoShape 6">
            <a:extLst>
              <a:ext uri="{FF2B5EF4-FFF2-40B4-BE49-F238E27FC236}">
                <a16:creationId xmlns:a16="http://schemas.microsoft.com/office/drawing/2014/main" id="{02C5A793-EBAA-9088-275B-5EE07DE62EAA}"/>
              </a:ext>
            </a:extLst>
          </p:cNvPr>
          <p:cNvSpPr>
            <a:spLocks noChangeArrowheads="1"/>
          </p:cNvSpPr>
          <p:nvPr/>
        </p:nvSpPr>
        <p:spPr bwMode="auto">
          <a:xfrm rot="10800000">
            <a:off x="4097789" y="3957785"/>
            <a:ext cx="656088" cy="29394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Tree>
    <p:extLst>
      <p:ext uri="{BB962C8B-B14F-4D97-AF65-F5344CB8AC3E}">
        <p14:creationId xmlns:p14="http://schemas.microsoft.com/office/powerpoint/2010/main" val="366251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dirty="0"/>
              <a:t>再発防止委員会　委員</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317" name="Rectangle 470"/>
          <p:cNvSpPr>
            <a:spLocks noChangeArrowheads="1"/>
          </p:cNvSpPr>
          <p:nvPr/>
        </p:nvSpPr>
        <p:spPr bwMode="auto">
          <a:xfrm>
            <a:off x="7004050" y="6582046"/>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2024</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月現在（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音順）</a:t>
            </a:r>
          </a:p>
        </p:txBody>
      </p:sp>
      <p:sp>
        <p:nvSpPr>
          <p:cNvPr id="4" name="正方形/長方形 3">
            <a:extLst>
              <a:ext uri="{FF2B5EF4-FFF2-40B4-BE49-F238E27FC236}">
                <a16:creationId xmlns:a16="http://schemas.microsoft.com/office/drawing/2014/main" id="{8B0215E2-1F7D-4A1E-8ADA-88A9CDF69AEF}"/>
              </a:ext>
            </a:extLst>
          </p:cNvPr>
          <p:cNvSpPr/>
          <p:nvPr/>
        </p:nvSpPr>
        <p:spPr bwMode="auto">
          <a:xfrm>
            <a:off x="271686" y="1154960"/>
            <a:ext cx="8640960" cy="5427085"/>
          </a:xfrm>
          <a:prstGeom prst="rect">
            <a:avLst/>
          </a:prstGeom>
          <a:solidFill>
            <a:srgbClr val="E5FFE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graphicFrame>
        <p:nvGraphicFramePr>
          <p:cNvPr id="3" name="表 4">
            <a:extLst>
              <a:ext uri="{FF2B5EF4-FFF2-40B4-BE49-F238E27FC236}">
                <a16:creationId xmlns:a16="http://schemas.microsoft.com/office/drawing/2014/main" id="{1C249447-0ADA-47C5-A93B-3AA7876F245F}"/>
              </a:ext>
            </a:extLst>
          </p:cNvPr>
          <p:cNvGraphicFramePr>
            <a:graphicFrameLocks noGrp="1"/>
          </p:cNvGraphicFramePr>
          <p:nvPr>
            <p:extLst>
              <p:ext uri="{D42A27DB-BD31-4B8C-83A1-F6EECF244321}">
                <p14:modId xmlns:p14="http://schemas.microsoft.com/office/powerpoint/2010/main" val="1964348196"/>
              </p:ext>
            </p:extLst>
          </p:nvPr>
        </p:nvGraphicFramePr>
        <p:xfrm>
          <a:off x="415702" y="1144742"/>
          <a:ext cx="8640960" cy="5437304"/>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204860908"/>
                    </a:ext>
                  </a:extLst>
                </a:gridCol>
                <a:gridCol w="1656184">
                  <a:extLst>
                    <a:ext uri="{9D8B030D-6E8A-4147-A177-3AD203B41FA5}">
                      <a16:colId xmlns:a16="http://schemas.microsoft.com/office/drawing/2014/main" val="2188214892"/>
                    </a:ext>
                  </a:extLst>
                </a:gridCol>
                <a:gridCol w="5616624">
                  <a:extLst>
                    <a:ext uri="{9D8B030D-6E8A-4147-A177-3AD203B41FA5}">
                      <a16:colId xmlns:a16="http://schemas.microsoft.com/office/drawing/2014/main" val="3412320261"/>
                    </a:ext>
                  </a:extLst>
                </a:gridCol>
              </a:tblGrid>
              <a:tr h="401211">
                <a:tc>
                  <a:txBody>
                    <a:bodyPr/>
                    <a:lstStyle/>
                    <a:p>
                      <a:r>
                        <a:rPr kumimoji="1" lang="zh-CN" altLang="en-US" sz="1800" kern="1200" dirty="0">
                          <a:solidFill>
                            <a:schemeClr val="dk1"/>
                          </a:solidFill>
                          <a:latin typeface="+mj-ea"/>
                          <a:ea typeface="+mj-ea"/>
                          <a:cs typeface="+mn-cs"/>
                        </a:rPr>
                        <a:t>委員長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木村　正</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国立大学法人大阪大学大学院医学系研究科産科学婦人科学講座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6636"/>
                  </a:ext>
                </a:extLst>
              </a:tr>
              <a:tr h="349856">
                <a:tc>
                  <a:txBody>
                    <a:bodyPr/>
                    <a:lstStyle/>
                    <a:p>
                      <a:r>
                        <a:rPr kumimoji="1" lang="zh-TW"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委員長代理</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　勇</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石渡産婦人科病院　院長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022578"/>
                  </a:ext>
                </a:extLst>
              </a:tr>
              <a:tr h="349856">
                <a:tc>
                  <a:txBody>
                    <a:bodyPr/>
                    <a:lstStyle/>
                    <a:p>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鮎澤　純子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国立大学法人九州大学病院　特任准教授 兼 病院長補佐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75249"/>
                  </a:ext>
                </a:extLst>
              </a:tr>
              <a:tr h="349856">
                <a:tc>
                  <a:txBody>
                    <a:bodyPr/>
                    <a:lstStyle/>
                    <a:p>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市塚　清健</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昭和大学横浜市北部病院産婦人科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69801"/>
                  </a:ext>
                </a:extLst>
              </a:tr>
              <a:tr h="407554">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荻田　和秀</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地方独立行政法人りんくう総合医療センター</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周産期センター産科医療センター長 兼 産婦人科部長</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87063"/>
                  </a:ext>
                </a:extLst>
              </a:tr>
              <a:tr h="314871">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勝村　久司</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日本労働組合総連合会「患者本位の医療を確立する連絡会」　委員</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870878"/>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金山　尚裕</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学校法人十全</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青翔学園静岡医療科学専門大学校　学校長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425783"/>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北田　淳子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一般社団法人ヘルパーステーションとまり木　代表理事</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010543"/>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小林　廉毅</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国立大学法人東京大学大学院医学系研究科　</a:t>
                      </a:r>
                      <a:r>
                        <a:rPr kumimoji="1" lang="ja-JP" altLang="en-US" sz="1200" b="0" i="0" u="none" strike="noStrike" kern="1200" cap="none" spc="0" normalizeH="0" baseline="0" noProof="0" dirty="0">
                          <a:ln>
                            <a:noFill/>
                          </a:ln>
                          <a:solidFill>
                            <a:schemeClr val="tx1"/>
                          </a:solidFill>
                          <a:effectLst/>
                          <a:uLnTx/>
                          <a:uFillTx/>
                          <a:latin typeface="HG丸ｺﾞｼｯｸM-PRO"/>
                          <a:ea typeface="HG丸ｺﾞｼｯｸM-PRO" panose="020F0600000000000000" pitchFamily="50" charset="-128"/>
                          <a:cs typeface="+mn-cs"/>
                        </a:rPr>
                        <a:t>名誉</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522794"/>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b="1" dirty="0">
                          <a:latin typeface="+mj-ea"/>
                          <a:ea typeface="+mj-ea"/>
                        </a:rPr>
                        <a:t>佐山　理絵</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dirty="0">
                          <a:latin typeface="+mj-ea"/>
                          <a:ea typeface="+mj-ea"/>
                        </a:rPr>
                        <a:t>上智大学総合人間科学部看護学科　准教授</a:t>
                      </a:r>
                      <a:endParaRPr kumimoji="1" lang="en-US" altLang="ja-JP" sz="1200"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068271"/>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田中　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慶應義塾大学医学部産婦人科学教室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863528"/>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飛彈　麻里子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慶應義塾大学医学部小児科学教室　准教授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865429"/>
                  </a:ext>
                </a:extLst>
              </a:tr>
              <a:tr h="407554">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布施　明美</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公益社団法人日本助産師会　総務担当理事</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医療法人産育会堀病院　看護部長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933707"/>
                  </a:ext>
                </a:extLst>
              </a:tr>
              <a:tr h="407554">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細野　茂春</a:t>
                      </a:r>
                      <a:endParaRPr kumimoji="1" lang="ja-JP" altLang="en-US" b="1" dirty="0">
                        <a:latin typeface="+mj-lt"/>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80" normalizeH="0" baseline="0" noProof="0" dirty="0">
                          <a:ln>
                            <a:noFill/>
                          </a:ln>
                          <a:solidFill>
                            <a:srgbClr val="000000"/>
                          </a:solidFill>
                          <a:effectLst/>
                          <a:uLnTx/>
                          <a:uFillTx/>
                          <a:latin typeface="HG丸ｺﾞｼｯｸM-PRO"/>
                          <a:ea typeface="HG丸ｺﾞｼｯｸM-PRO" panose="020F0600000000000000" pitchFamily="50" charset="-128"/>
                          <a:cs typeface="+mn-cs"/>
                        </a:rPr>
                        <a:t>自治医科大学附属さいたま医療センター　副センター長</a:t>
                      </a:r>
                      <a:r>
                        <a:rPr kumimoji="1" lang="en-US" altLang="ja-JP" sz="1200" b="0" i="0" u="none" strike="noStrike" kern="1200" cap="none" spc="-80" normalizeH="0" baseline="0" noProof="0" dirty="0">
                          <a:ln>
                            <a:noFill/>
                          </a:ln>
                          <a:solidFill>
                            <a:srgbClr val="000000"/>
                          </a:solidFill>
                          <a:effectLst/>
                          <a:uLnTx/>
                          <a:uFillTx/>
                          <a:latin typeface="HG丸ｺﾞｼｯｸM-PRO"/>
                          <a:ea typeface="HG丸ｺﾞｼｯｸM-PRO" panose="020F0600000000000000" pitchFamily="50" charset="-128"/>
                          <a:cs typeface="+mn-cs"/>
                        </a:rPr>
                        <a:t> </a:t>
                      </a:r>
                      <a:r>
                        <a:rPr kumimoji="1" lang="ja-JP" altLang="en-US" sz="1200" b="0" i="0" u="none" strike="noStrike" kern="1200" cap="none" spc="-80" normalizeH="0" baseline="0" noProof="0" dirty="0">
                          <a:ln>
                            <a:noFill/>
                          </a:ln>
                          <a:solidFill>
                            <a:srgbClr val="000000"/>
                          </a:solidFill>
                          <a:effectLst/>
                          <a:uLnTx/>
                          <a:uFillTx/>
                          <a:latin typeface="HG丸ｺﾞｼｯｸM-PRO"/>
                          <a:ea typeface="HG丸ｺﾞｼｯｸM-PRO" panose="020F0600000000000000" pitchFamily="50" charset="-128"/>
                          <a:cs typeface="+mn-cs"/>
                        </a:rPr>
                        <a:t>兼 小児科・周産期科　教授</a:t>
                      </a:r>
                      <a:endParaRPr kumimoji="1" lang="en-US" altLang="ja-JP" sz="1800" kern="1200" spc="-80" baseline="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414176"/>
                  </a:ext>
                </a:extLst>
              </a:tr>
              <a:tr h="349856">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水野　克己</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学校法人昭和大学医学部小児科学講座　主任教授</a:t>
                      </a:r>
                      <a:endParaRPr kumimoji="1" lang="en-US" altLang="ja-JP"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3419"/>
                  </a:ext>
                </a:extLst>
              </a:tr>
            </a:tbl>
          </a:graphicData>
        </a:graphic>
      </p:graphicFrame>
    </p:spTree>
    <p:extLst>
      <p:ext uri="{BB962C8B-B14F-4D97-AF65-F5344CB8AC3E}">
        <p14:creationId xmlns:p14="http://schemas.microsoft.com/office/powerpoint/2010/main" val="227217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4578" y="-32806"/>
            <a:ext cx="6348988" cy="1081612"/>
          </a:xfrm>
        </p:spPr>
        <p:txBody>
          <a:bodyPr/>
          <a:lstStyle/>
          <a:p>
            <a:pPr eaLnBrk="1" hangingPunct="1"/>
            <a:r>
              <a:rPr lang="ja-JP" altLang="en-US" sz="3200" dirty="0"/>
              <a:t>再発防止に関する報告書</a:t>
            </a:r>
            <a:br>
              <a:rPr lang="ja-JP" altLang="en-US" sz="3200" dirty="0"/>
            </a:br>
            <a:r>
              <a:rPr lang="en-US" altLang="ja-JP" sz="3200" dirty="0"/>
              <a:t>―</a:t>
            </a:r>
            <a:r>
              <a:rPr lang="ja-JP" altLang="en-US" sz="3200" dirty="0"/>
              <a:t>産科医療の質の向上に向けて</a:t>
            </a:r>
            <a:r>
              <a:rPr lang="en-US" altLang="ja-JP" sz="3200" dirty="0"/>
              <a:t>―</a:t>
            </a:r>
            <a:endParaRPr lang="ja-JP" altLang="en-US" sz="3200" dirty="0"/>
          </a:p>
        </p:txBody>
      </p:sp>
      <p:sp>
        <p:nvSpPr>
          <p:cNvPr id="17412" name="Text Box 3"/>
          <p:cNvSpPr txBox="1">
            <a:spLocks noChangeArrowheads="1"/>
          </p:cNvSpPr>
          <p:nvPr/>
        </p:nvSpPr>
        <p:spPr bwMode="auto">
          <a:xfrm>
            <a:off x="4885378" y="1055488"/>
            <a:ext cx="4846637" cy="473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再発防止に関する報告書を公表</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2024</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a:t>
            </a:r>
            <a:r>
              <a:rPr lang="en-US" altLang="ja-JP" sz="1500" dirty="0">
                <a:solidFill>
                  <a:srgbClr val="FF0000"/>
                </a:solidFill>
                <a:latin typeface="HG丸ｺﾞｼｯｸM-PRO" panose="020F0600000000000000" pitchFamily="50" charset="-128"/>
                <a:ea typeface="HG丸ｺﾞｼｯｸM-PRO" panose="020F0600000000000000" pitchFamily="50" charset="-128"/>
              </a:rPr>
              <a:t>3</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7" name="Text Box 3">
            <a:extLst>
              <a:ext uri="{FF2B5EF4-FFF2-40B4-BE49-F238E27FC236}">
                <a16:creationId xmlns:a16="http://schemas.microsoft.com/office/drawing/2014/main" id="{9C7BDCD3-1984-43AA-91A2-F008C341A875}"/>
              </a:ext>
            </a:extLst>
          </p:cNvPr>
          <p:cNvSpPr txBox="1">
            <a:spLocks noChangeArrowheads="1"/>
          </p:cNvSpPr>
          <p:nvPr/>
        </p:nvSpPr>
        <p:spPr bwMode="auto">
          <a:xfrm>
            <a:off x="4003027" y="5790921"/>
            <a:ext cx="6038934" cy="74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本制度の</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HP</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に掲載：</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hlinkClick r:id="rId3"/>
              </a:rPr>
              <a:t>http://www.sanka-hp.jcqhc.or.jp/documents/prevention/index.html</a:t>
            </a:r>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pic>
        <p:nvPicPr>
          <p:cNvPr id="5" name="図 4">
            <a:extLst>
              <a:ext uri="{FF2B5EF4-FFF2-40B4-BE49-F238E27FC236}">
                <a16:creationId xmlns:a16="http://schemas.microsoft.com/office/drawing/2014/main" id="{0DA46B17-224A-46A4-9885-BD315A87D8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3400" y="1916000"/>
            <a:ext cx="3213047" cy="4543723"/>
          </a:xfrm>
          <a:prstGeom prst="rect">
            <a:avLst/>
          </a:prstGeom>
          <a:ln>
            <a:solidFill>
              <a:schemeClr val="tx1"/>
            </a:solidFill>
          </a:ln>
        </p:spPr>
      </p:pic>
    </p:spTree>
    <p:extLst>
      <p:ext uri="{BB962C8B-B14F-4D97-AF65-F5344CB8AC3E}">
        <p14:creationId xmlns:p14="http://schemas.microsoft.com/office/powerpoint/2010/main" val="15488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dirty="0"/>
              <a:t>分析の対象</a:t>
            </a:r>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8436" name="AutoShape 5"/>
          <p:cNvSpPr>
            <a:spLocks noChangeArrowheads="1"/>
          </p:cNvSpPr>
          <p:nvPr/>
        </p:nvSpPr>
        <p:spPr bwMode="auto">
          <a:xfrm>
            <a:off x="361413" y="1161542"/>
            <a:ext cx="9180000" cy="4536504"/>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原因分析委員会において取りまとめ、児・保護者および分娩機関に送付した原因分析報告書等の情報である。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再発防止に関する</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報告書の分析対象は、本制度で補償対象となった脳性麻痺事例のうち、</a:t>
            </a:r>
            <a:r>
              <a:rPr kumimoji="1" lang="en-US" altLang="ja-JP"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3,442</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667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a:t>分析の方法</a:t>
            </a: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9460" name="AutoShape 6"/>
          <p:cNvSpPr>
            <a:spLocks noChangeArrowheads="1"/>
          </p:cNvSpPr>
          <p:nvPr/>
        </p:nvSpPr>
        <p:spPr bwMode="auto">
          <a:xfrm>
            <a:off x="361413" y="1162800"/>
            <a:ext cx="9180000" cy="4051110"/>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原因分析報告書等の情報をもとに、再発防止の視点で必要な情報を整理する。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これらに基づいて「テーマに沿った分析」を行う。また、「産科医療の質の向上への取組みの動向」を把握する。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ja-JP" altLang="en-US"/>
              <a:t>分析にあたって</a:t>
            </a:r>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56005" name="AutoShape 3"/>
          <p:cNvSpPr>
            <a:spLocks noChangeArrowheads="1"/>
          </p:cNvSpPr>
          <p:nvPr/>
        </p:nvSpPr>
        <p:spPr bwMode="auto">
          <a:xfrm>
            <a:off x="268533" y="1544506"/>
            <a:ext cx="9364638"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○本制度の補償対象となり、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月末までに原因分析報告書を児・保護者および分娩機関に送付した脳性麻痺の事例である。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6006" name="AutoShape 3"/>
          <p:cNvSpPr>
            <a:spLocks noChangeArrowheads="1"/>
          </p:cNvSpPr>
          <p:nvPr/>
        </p:nvSpPr>
        <p:spPr bwMode="auto">
          <a:xfrm>
            <a:off x="287694" y="449420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～次の視点より取りまとめ～</a:t>
            </a:r>
          </a:p>
        </p:txBody>
      </p:sp>
      <p:sp>
        <p:nvSpPr>
          <p:cNvPr id="256007" name="AutoShape 7"/>
          <p:cNvSpPr>
            <a:spLocks noChangeArrowheads="1"/>
          </p:cNvSpPr>
          <p:nvPr/>
        </p:nvSpPr>
        <p:spPr bwMode="auto">
          <a:xfrm>
            <a:off x="3847934" y="4152780"/>
            <a:ext cx="2205836" cy="442853"/>
          </a:xfrm>
          <a:prstGeom prst="downArrow">
            <a:avLst>
              <a:gd name="adj1" fmla="val 48704"/>
              <a:gd name="adj2" fmla="val 53158"/>
            </a:avLst>
          </a:prstGeom>
          <a:solidFill>
            <a:srgbClr val="6699FF"/>
          </a:solidFill>
          <a:ln w="9525">
            <a:solidFill>
              <a:schemeClr val="tx1"/>
            </a:solidFill>
            <a:miter lim="800000"/>
            <a:headEnd/>
            <a:tailEnd/>
          </a:ln>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16"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8" name="AutoShape 3">
            <a:extLst>
              <a:ext uri="{FF2B5EF4-FFF2-40B4-BE49-F238E27FC236}">
                <a16:creationId xmlns:a16="http://schemas.microsoft.com/office/drawing/2014/main" id="{C595C3C7-B942-4EF8-ABDF-04322B261146}"/>
              </a:ext>
            </a:extLst>
          </p:cNvPr>
          <p:cNvSpPr>
            <a:spLocks noChangeArrowheads="1"/>
          </p:cNvSpPr>
          <p:nvPr/>
        </p:nvSpPr>
        <p:spPr bwMode="auto">
          <a:xfrm>
            <a:off x="268533" y="2278216"/>
            <a:ext cx="9361933" cy="1039808"/>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○補償対象基準を満たし、除外基準に該当しない、身体障害者障害程度等級１級・２級に相当する重度脳性麻痺の事例のため、国内すべての脳性麻痺の事例ではない。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AutoShape 3">
            <a:extLst>
              <a:ext uri="{FF2B5EF4-FFF2-40B4-BE49-F238E27FC236}">
                <a16:creationId xmlns:a16="http://schemas.microsoft.com/office/drawing/2014/main" id="{FEEEF305-F027-48DD-8C3F-1298B85FC827}"/>
              </a:ext>
            </a:extLst>
          </p:cNvPr>
          <p:cNvSpPr>
            <a:spLocks noChangeArrowheads="1"/>
          </p:cNvSpPr>
          <p:nvPr/>
        </p:nvSpPr>
        <p:spPr bwMode="auto">
          <a:xfrm>
            <a:off x="271237" y="4993525"/>
            <a:ext cx="9361933" cy="1520440"/>
          </a:xfrm>
          <a:prstGeom prst="roundRect">
            <a:avLst>
              <a:gd name="adj" fmla="val 12806"/>
            </a:avLst>
          </a:prstGeom>
          <a:solidFill>
            <a:srgbClr val="E5FF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○疫学的な分析としては必ずしも十分ではないが、再発防止および産科医療の質の向上を図る上で教訓となる事例の分析結果などが得られている。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○今後、データが蓄積されることにより何らかの傾向を導き出せると考えられる。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AutoShape 3">
            <a:extLst>
              <a:ext uri="{FF2B5EF4-FFF2-40B4-BE49-F238E27FC236}">
                <a16:creationId xmlns:a16="http://schemas.microsoft.com/office/drawing/2014/main" id="{5773860F-F4BB-4754-8B9D-DF7AE916A59E}"/>
              </a:ext>
            </a:extLst>
          </p:cNvPr>
          <p:cNvSpPr>
            <a:spLocks noChangeArrowheads="1"/>
          </p:cNvSpPr>
          <p:nvPr/>
        </p:nvSpPr>
        <p:spPr bwMode="auto">
          <a:xfrm>
            <a:off x="271237" y="103774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AutoShape 3">
            <a:extLst>
              <a:ext uri="{FF2B5EF4-FFF2-40B4-BE49-F238E27FC236}">
                <a16:creationId xmlns:a16="http://schemas.microsoft.com/office/drawing/2014/main" id="{B41DC705-BEA5-4D2B-8997-1F32B0AAE167}"/>
              </a:ext>
            </a:extLst>
          </p:cNvPr>
          <p:cNvSpPr>
            <a:spLocks noChangeArrowheads="1"/>
          </p:cNvSpPr>
          <p:nvPr/>
        </p:nvSpPr>
        <p:spPr bwMode="auto">
          <a:xfrm>
            <a:off x="263276" y="3361362"/>
            <a:ext cx="9361933"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○正常分娩との比較を行っておらず、同一年に出生した補償対象事例の中で原因分析報告書の送付が完了していない事例は分析対象事例に含まれない。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2758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22208" y="342975"/>
            <a:ext cx="7118430" cy="650725"/>
          </a:xfrm>
        </p:spPr>
        <p:txBody>
          <a:bodyPr/>
          <a:lstStyle/>
          <a:p>
            <a:r>
              <a:rPr lang="ja-JP" altLang="en-US" dirty="0"/>
              <a:t>再発防止に関する分析と基本統計</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9552924" cy="1412353"/>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a:t>
            </a:r>
            <a:endPar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○深く分析することが必要な内容についてテーマを設けて分析を行い、再発防止策等を示す。</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187992" y="2992329"/>
            <a:ext cx="9528427" cy="1614984"/>
          </a:xfrm>
          <a:prstGeom prst="roundRect">
            <a:avLst>
              <a:gd name="adj" fmla="val 16667"/>
            </a:avLst>
          </a:prstGeom>
          <a:solidFill>
            <a:srgbClr val="FFE5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「産科医療の質の向上への取組みの動向」</a:t>
            </a:r>
          </a:p>
          <a:p>
            <a:pPr marL="282575" marR="0" lvl="0" indent="-2825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212490" y="4869954"/>
            <a:ext cx="9528427" cy="1614984"/>
          </a:xfrm>
          <a:prstGeom prst="roundRect">
            <a:avLst>
              <a:gd name="adj" fmla="val 16667"/>
            </a:avLst>
          </a:prstGeom>
          <a:solidFill>
            <a:srgbClr val="CCFF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50000"/>
              </a:lnSpc>
              <a:spcBef>
                <a:spcPct val="200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「分析対象事例の概況」</a:t>
            </a:r>
          </a:p>
          <a:p>
            <a:pPr marL="180975" marR="0" lvl="0" indent="-1809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○個々の事例から妊産婦の基本情報、妊娠経過、分娩経過、新生児期の経過、診療体制等の情報を抽出し、蓄積された情報を基本統計により示す。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3</a:t>
            </a:r>
            <a:r>
              <a:rPr lang="ja-JP" altLang="en-US" sz="5400" dirty="0">
                <a:latin typeface="+mj-ea"/>
                <a:ea typeface="+mj-ea"/>
              </a:rPr>
              <a:t>章</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テーマに沿った分析</a:t>
            </a:r>
          </a:p>
        </p:txBody>
      </p:sp>
      <p:sp>
        <p:nvSpPr>
          <p:cNvPr id="4" name="Rectangle 2">
            <a:extLst>
              <a:ext uri="{FF2B5EF4-FFF2-40B4-BE49-F238E27FC236}">
                <a16:creationId xmlns:a16="http://schemas.microsoft.com/office/drawing/2014/main" id="{4E844DB6-5539-43BF-BBAF-4B4179B3787E}"/>
              </a:ext>
            </a:extLst>
          </p:cNvPr>
          <p:cNvSpPr txBox="1">
            <a:spLocks noChangeArrowheads="1"/>
          </p:cNvSpPr>
          <p:nvPr/>
        </p:nvSpPr>
        <p:spPr bwMode="auto">
          <a:xfrm>
            <a:off x="3079998" y="5103217"/>
            <a:ext cx="658299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16</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38</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189630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355CF454-A3C1-43D4-B136-BA2AC2573FF4}"/>
              </a:ext>
            </a:extLst>
          </p:cNvPr>
          <p:cNvSpPr>
            <a:spLocks noChangeAspect="1" noChangeArrowheads="1"/>
          </p:cNvSpPr>
          <p:nvPr/>
        </p:nvSpPr>
        <p:spPr bwMode="auto">
          <a:xfrm>
            <a:off x="307688" y="1147689"/>
            <a:ext cx="9289032" cy="537845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defRPr/>
            </a:pPr>
            <a:r>
              <a:rPr kumimoji="1" lang="ja-JP" altLang="en-US"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「テーマに沿った分析」では、産科医療の質の向上を目指し、分析した結果から再発防止につながるよう提言している。</a:t>
            </a:r>
            <a:endParaRPr kumimoji="1" lang="en-US" altLang="ja-JP"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eaLnBrk="1" hangingPunct="1">
              <a:lnSpc>
                <a:spcPct val="120000"/>
              </a:lnSpc>
              <a:buFont typeface="HG丸ｺﾞｼｯｸM-PRO" panose="020F0600000000000000" pitchFamily="50" charset="-128"/>
              <a:buChar char="○"/>
              <a:defRPr/>
            </a:pPr>
            <a:r>
              <a:rPr kumimoji="1" lang="ja-JP" altLang="en-US"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回再発防止に関する報告書を公表してから１０年余りが経過し、これまでの分析結果より、補償対象事例における多様な脳性麻痺発症の原因や背景が明らかとなっている。</a:t>
            </a:r>
            <a:endParaRPr kumimoji="1" lang="en-US" altLang="ja-JP" sz="21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eaLnBrk="1" hangingPunct="1">
              <a:lnSpc>
                <a:spcPct val="120000"/>
              </a:lnSpc>
              <a:buFont typeface="HG丸ｺﾞｼｯｸM-PRO" panose="020F0600000000000000" pitchFamily="50" charset="-128"/>
              <a:buChar char="○"/>
              <a:defRPr/>
            </a:pPr>
            <a:r>
              <a:rPr lang="ja-JP" altLang="en-US" sz="2100" dirty="0">
                <a:latin typeface="HG丸ｺﾞｼｯｸM-PRO" panose="020F0600000000000000" pitchFamily="50" charset="-128"/>
                <a:ea typeface="HG丸ｺﾞｼｯｸM-PRO" panose="020F0600000000000000" pitchFamily="50" charset="-128"/>
              </a:rPr>
              <a:t>また、年々分析対象事例数が増加してきていることから、今までと同様の分析手法のみではなく、多角的な分析に基づいて提言することが必要という議論があり、再発防止の観点でどのような分析を行うことができるのか、再発防止委員会で検討を重ねている。</a:t>
            </a:r>
            <a:endParaRPr lang="en-US" altLang="ja-JP" sz="21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defRPr/>
            </a:pPr>
            <a:r>
              <a:rPr lang="ja-JP" altLang="en-US" sz="2100" spc="-50" dirty="0">
                <a:latin typeface="HG丸ｺﾞｼｯｸM-PRO" panose="020F0600000000000000" pitchFamily="50" charset="-128"/>
                <a:ea typeface="HG丸ｺﾞｼｯｸM-PRO" panose="020F0600000000000000" pitchFamily="50" charset="-128"/>
              </a:rPr>
              <a:t>第</a:t>
            </a:r>
            <a:r>
              <a:rPr lang="en-US" altLang="ja-JP" sz="2100" spc="-50" dirty="0">
                <a:latin typeface="HG丸ｺﾞｼｯｸM-PRO" panose="020F0600000000000000" pitchFamily="50" charset="-128"/>
                <a:ea typeface="HG丸ｺﾞｼｯｸM-PRO" panose="020F0600000000000000" pitchFamily="50" charset="-128"/>
              </a:rPr>
              <a:t>14</a:t>
            </a:r>
            <a:r>
              <a:rPr lang="ja-JP" altLang="en-US" sz="2100" spc="-50" dirty="0">
                <a:latin typeface="HG丸ｺﾞｼｯｸM-PRO" panose="020F0600000000000000" pitchFamily="50" charset="-128"/>
                <a:ea typeface="HG丸ｺﾞｼｯｸM-PRO" panose="020F0600000000000000" pitchFamily="50" charset="-128"/>
              </a:rPr>
              <a:t>回再発防止に関する報告書では、第１回から第１３回再発防止に関する報告書における「テーマに沿った分析」を振り返り、過去の提言や発行物等を紹介するとともに、今後の分析について展望をまとめた。</a:t>
            </a:r>
            <a:endParaRPr lang="en-US" altLang="ja-JP" sz="2100" spc="-50" dirty="0">
              <a:latin typeface="HG丸ｺﾞｼｯｸM-PRO" panose="020F0600000000000000" pitchFamily="50" charset="-128"/>
              <a:ea typeface="HG丸ｺﾞｼｯｸM-PRO" panose="020F0600000000000000" pitchFamily="50" charset="-128"/>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タイトル 1">
            <a:extLst>
              <a:ext uri="{FF2B5EF4-FFF2-40B4-BE49-F238E27FC236}">
                <a16:creationId xmlns:a16="http://schemas.microsoft.com/office/drawing/2014/main" id="{5169E7F3-184D-40DD-9C7A-FDEBA85F4DC8}"/>
              </a:ext>
            </a:extLst>
          </p:cNvPr>
          <p:cNvSpPr>
            <a:spLocks noGrp="1"/>
          </p:cNvSpPr>
          <p:nvPr>
            <p:ph type="title"/>
          </p:nvPr>
        </p:nvSpPr>
        <p:spPr>
          <a:xfrm>
            <a:off x="3932146" y="333450"/>
            <a:ext cx="2040116" cy="650725"/>
          </a:xfrm>
        </p:spPr>
        <p:txBody>
          <a:bodyPr/>
          <a:lstStyle/>
          <a:p>
            <a:r>
              <a:rPr kumimoji="1" lang="ja-JP" altLang="en-US" dirty="0">
                <a:solidFill>
                  <a:schemeClr val="tx1"/>
                </a:solidFill>
              </a:rPr>
              <a:t>はじめに</a:t>
            </a:r>
          </a:p>
        </p:txBody>
      </p:sp>
      <p:sp>
        <p:nvSpPr>
          <p:cNvPr id="4" name="スライド番号プレースホルダー 3">
            <a:extLst>
              <a:ext uri="{FF2B5EF4-FFF2-40B4-BE49-F238E27FC236}">
                <a16:creationId xmlns:a16="http://schemas.microsoft.com/office/drawing/2014/main" id="{AA56EA9D-4A2A-4840-9298-E3BDCD4290E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5948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AutoShape 3">
            <a:extLst>
              <a:ext uri="{FF2B5EF4-FFF2-40B4-BE49-F238E27FC236}">
                <a16:creationId xmlns:a16="http://schemas.microsoft.com/office/drawing/2014/main" id="{AC4C6C15-20E5-40A1-8959-98A8B9C3ECD1}"/>
              </a:ext>
            </a:extLst>
          </p:cNvPr>
          <p:cNvSpPr>
            <a:spLocks noChangeArrowheads="1"/>
          </p:cNvSpPr>
          <p:nvPr/>
        </p:nvSpPr>
        <p:spPr bwMode="auto">
          <a:xfrm>
            <a:off x="362206" y="1413570"/>
            <a:ext cx="9180000" cy="4680520"/>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テーマ分析の対象事例は、産科医療補償制度の対象となった脳性麻痺事例のうち、原因分析報告書を送付した事例である。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ct val="0"/>
              </a:spcAft>
              <a:buClrTx/>
              <a:buSz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集積された事例から見えてきた知見などを中心に、深く分析することが必要な事項について、テーマを選定し、分析を行うことにより再発防止策等を取りまとめている。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「テーマに沿った分析」は、次の４つの視点を踏まえて行う。</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721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2D554C5D-A780-46E6-BC15-AB9FBDC307FA}"/>
              </a:ext>
            </a:extLst>
          </p:cNvPr>
          <p:cNvSpPr>
            <a:spLocks noGrp="1"/>
          </p:cNvSpPr>
          <p:nvPr>
            <p:ph idx="1"/>
          </p:nvPr>
        </p:nvSpPr>
        <p:spPr>
          <a:xfrm>
            <a:off x="495300" y="1600200"/>
            <a:ext cx="8913813" cy="3341762"/>
          </a:xfrm>
        </p:spPr>
        <p:txBody>
          <a:bodyPr/>
          <a:lstStyle/>
          <a:p>
            <a:pPr marL="0" indent="0">
              <a:buNone/>
            </a:pP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1</a:t>
            </a:r>
            <a:r>
              <a:rPr lang="ja-JP" altLang="en-US" sz="2600" dirty="0">
                <a:latin typeface="HG丸ｺﾞｼｯｸM-PRO"/>
                <a:ea typeface="HG丸ｺﾞｼｯｸM-PRO"/>
                <a:cs typeface="+mj-cs"/>
              </a:rPr>
              <a:t>章　産科医療補償制度</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2</a:t>
            </a:r>
            <a:r>
              <a:rPr lang="ja-JP" altLang="en-US" sz="2600" dirty="0">
                <a:latin typeface="HG丸ｺﾞｼｯｸM-PRO"/>
                <a:ea typeface="HG丸ｺﾞｼｯｸM-PRO"/>
                <a:cs typeface="+mj-cs"/>
              </a:rPr>
              <a:t>章　再発防止</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3</a:t>
            </a:r>
            <a:r>
              <a:rPr lang="ja-JP" altLang="en-US" sz="2600" dirty="0">
                <a:latin typeface="HG丸ｺﾞｼｯｸM-PRO"/>
                <a:ea typeface="HG丸ｺﾞｼｯｸM-PRO"/>
                <a:cs typeface="+mj-cs"/>
              </a:rPr>
              <a:t>章　テーマに沿った分析</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第</a:t>
            </a:r>
            <a:r>
              <a:rPr lang="en-US" altLang="ja-JP" sz="2600" dirty="0">
                <a:latin typeface="HG丸ｺﾞｼｯｸM-PRO"/>
                <a:ea typeface="HG丸ｺﾞｼｯｸM-PRO"/>
                <a:cs typeface="+mj-cs"/>
              </a:rPr>
              <a:t>4</a:t>
            </a:r>
            <a:r>
              <a:rPr lang="ja-JP" altLang="en-US" sz="2600" dirty="0">
                <a:latin typeface="HG丸ｺﾞｼｯｸM-PRO"/>
                <a:ea typeface="HG丸ｺﾞｼｯｸM-PRO"/>
                <a:cs typeface="+mj-cs"/>
              </a:rPr>
              <a:t>章　産科医療の質の向上への取組みの動向</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資料　  分析対象事例の概況</a:t>
            </a:r>
            <a:br>
              <a:rPr lang="en-US" altLang="ja-JP" sz="2600" dirty="0">
                <a:latin typeface="HG丸ｺﾞｼｯｸM-PRO"/>
                <a:ea typeface="HG丸ｺﾞｼｯｸM-PRO"/>
                <a:cs typeface="+mj-cs"/>
              </a:rPr>
            </a:br>
            <a:r>
              <a:rPr lang="ja-JP" altLang="en-US" sz="2600" dirty="0">
                <a:latin typeface="HG丸ｺﾞｼｯｸM-PRO"/>
                <a:ea typeface="HG丸ｺﾞｼｯｸM-PRO"/>
                <a:cs typeface="+mj-cs"/>
              </a:rPr>
              <a:t>関係学会・団体等の動き</a:t>
            </a:r>
            <a:endParaRPr kumimoji="1" lang="ja-JP" altLang="en-US" sz="2600" dirty="0">
              <a:solidFill>
                <a:srgbClr val="EC9E02"/>
              </a:solidFill>
            </a:endParaRPr>
          </a:p>
        </p:txBody>
      </p:sp>
      <p:sp>
        <p:nvSpPr>
          <p:cNvPr id="4" name="スライド番号プレースホルダー 3">
            <a:extLst>
              <a:ext uri="{FF2B5EF4-FFF2-40B4-BE49-F238E27FC236}">
                <a16:creationId xmlns:a16="http://schemas.microsoft.com/office/drawing/2014/main" id="{BEC42FF5-7F61-4393-A0C2-E63D9C41E18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4">
            <a:extLst>
              <a:ext uri="{FF2B5EF4-FFF2-40B4-BE49-F238E27FC236}">
                <a16:creationId xmlns:a16="http://schemas.microsoft.com/office/drawing/2014/main" id="{81273220-451E-4591-B131-CFB507A5D181}"/>
              </a:ext>
            </a:extLst>
          </p:cNvPr>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目次</a:t>
            </a:r>
          </a:p>
        </p:txBody>
      </p:sp>
      <p:pic>
        <p:nvPicPr>
          <p:cNvPr id="18" name="図 17" descr="背景パターン&#10;&#10;自動的に生成された説明">
            <a:extLst>
              <a:ext uri="{FF2B5EF4-FFF2-40B4-BE49-F238E27FC236}">
                <a16:creationId xmlns:a16="http://schemas.microsoft.com/office/drawing/2014/main" id="{E465B97F-0A0B-1AA1-F23B-49E15A1ACE80}"/>
              </a:ext>
            </a:extLst>
          </p:cNvPr>
          <p:cNvPicPr>
            <a:picLocks noChangeAspect="1"/>
          </p:cNvPicPr>
          <p:nvPr/>
        </p:nvPicPr>
        <p:blipFill rotWithShape="1">
          <a:blip r:embed="rId3">
            <a:extLst>
              <a:ext uri="{28A0092B-C50C-407E-A947-70E740481C1C}">
                <a14:useLocalDpi xmlns:a14="http://schemas.microsoft.com/office/drawing/2010/main" val="0"/>
              </a:ext>
            </a:extLst>
          </a:blip>
          <a:srcRect r="66530"/>
          <a:stretch/>
        </p:blipFill>
        <p:spPr>
          <a:xfrm rot="10800000">
            <a:off x="7052773" y="4592466"/>
            <a:ext cx="2564513" cy="1494256"/>
          </a:xfrm>
          <a:prstGeom prst="rect">
            <a:avLst/>
          </a:prstGeom>
        </p:spPr>
      </p:pic>
      <p:pic>
        <p:nvPicPr>
          <p:cNvPr id="19" name="図 18" descr="背景パターン&#10;&#10;自動的に生成された説明">
            <a:extLst>
              <a:ext uri="{FF2B5EF4-FFF2-40B4-BE49-F238E27FC236}">
                <a16:creationId xmlns:a16="http://schemas.microsoft.com/office/drawing/2014/main" id="{A06098A8-3440-0E6F-D381-15178839FD63}"/>
              </a:ext>
            </a:extLst>
          </p:cNvPr>
          <p:cNvPicPr>
            <a:picLocks noChangeAspect="1"/>
          </p:cNvPicPr>
          <p:nvPr/>
        </p:nvPicPr>
        <p:blipFill rotWithShape="1">
          <a:blip r:embed="rId3">
            <a:extLst>
              <a:ext uri="{28A0092B-C50C-407E-A947-70E740481C1C}">
                <a14:useLocalDpi xmlns:a14="http://schemas.microsoft.com/office/drawing/2010/main" val="0"/>
              </a:ext>
            </a:extLst>
          </a:blip>
          <a:srcRect r="15038"/>
          <a:stretch/>
        </p:blipFill>
        <p:spPr>
          <a:xfrm>
            <a:off x="271686" y="4581922"/>
            <a:ext cx="9041068" cy="1494256"/>
          </a:xfrm>
          <a:prstGeom prst="rect">
            <a:avLst/>
          </a:prstGeom>
        </p:spPr>
      </p:pic>
      <p:sp>
        <p:nvSpPr>
          <p:cNvPr id="20" name="テキスト ボックス 19">
            <a:extLst>
              <a:ext uri="{FF2B5EF4-FFF2-40B4-BE49-F238E27FC236}">
                <a16:creationId xmlns:a16="http://schemas.microsoft.com/office/drawing/2014/main" id="{89E6EFD5-4829-7242-EDC7-887D53081339}"/>
              </a:ext>
            </a:extLst>
          </p:cNvPr>
          <p:cNvSpPr txBox="1"/>
          <p:nvPr/>
        </p:nvSpPr>
        <p:spPr>
          <a:xfrm>
            <a:off x="1416628" y="4660304"/>
            <a:ext cx="6289551" cy="307777"/>
          </a:xfrm>
          <a:prstGeom prst="rect">
            <a:avLst/>
          </a:prstGeom>
          <a:noFill/>
        </p:spPr>
        <p:txBody>
          <a:bodyPr wrap="square" rtlCol="0">
            <a:spAutoFit/>
          </a:bodyPr>
          <a:lstStyle/>
          <a:p>
            <a:r>
              <a:rPr lang="ja-JP" altLang="en-US" sz="1400" dirty="0">
                <a:latin typeface="+mj-ea"/>
                <a:ea typeface="+mj-ea"/>
              </a:rPr>
              <a:t>再発防止に関する報告書は本制度のホームページにも 掲載しております。</a:t>
            </a:r>
            <a:endParaRPr kumimoji="1" lang="ja-JP" altLang="en-US" sz="1400" dirty="0">
              <a:latin typeface="+mj-ea"/>
              <a:ea typeface="+mj-ea"/>
            </a:endParaRPr>
          </a:p>
        </p:txBody>
      </p:sp>
      <p:pic>
        <p:nvPicPr>
          <p:cNvPr id="21" name="図 20">
            <a:extLst>
              <a:ext uri="{FF2B5EF4-FFF2-40B4-BE49-F238E27FC236}">
                <a16:creationId xmlns:a16="http://schemas.microsoft.com/office/drawing/2014/main" id="{667B897E-08E6-B20A-FC3E-D3DC6C2AF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974" y="5035919"/>
            <a:ext cx="5377746" cy="507316"/>
          </a:xfrm>
          <a:prstGeom prst="rect">
            <a:avLst/>
          </a:prstGeom>
        </p:spPr>
      </p:pic>
      <p:pic>
        <p:nvPicPr>
          <p:cNvPr id="9" name="図 8" descr="QR コード&#10;&#10;自動的に生成された説明">
            <a:extLst>
              <a:ext uri="{FF2B5EF4-FFF2-40B4-BE49-F238E27FC236}">
                <a16:creationId xmlns:a16="http://schemas.microsoft.com/office/drawing/2014/main" id="{A32618EA-CE75-5047-767F-B22F2FD5A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613" y="4849818"/>
            <a:ext cx="978024" cy="958464"/>
          </a:xfrm>
          <a:prstGeom prst="rect">
            <a:avLst/>
          </a:prstGeom>
        </p:spPr>
      </p:pic>
      <p:pic>
        <p:nvPicPr>
          <p:cNvPr id="10" name="図 9" descr="ダイアグラム&#10;&#10;自動的に生成された説明">
            <a:hlinkClick r:id="rId6"/>
            <a:extLst>
              <a:ext uri="{FF2B5EF4-FFF2-40B4-BE49-F238E27FC236}">
                <a16:creationId xmlns:a16="http://schemas.microsoft.com/office/drawing/2014/main" id="{71071E41-0137-B01E-7CAC-E04B0B11E6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914" t="88841" r="44062" b="9060"/>
          <a:stretch/>
        </p:blipFill>
        <p:spPr>
          <a:xfrm>
            <a:off x="1482974" y="5646629"/>
            <a:ext cx="5112568" cy="329843"/>
          </a:xfrm>
          <a:prstGeom prst="rect">
            <a:avLst/>
          </a:prstGeom>
        </p:spPr>
      </p:pic>
    </p:spTree>
    <p:extLst>
      <p:ext uri="{BB962C8B-B14F-4D97-AF65-F5344CB8AC3E}">
        <p14:creationId xmlns:p14="http://schemas.microsoft.com/office/powerpoint/2010/main" val="195465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5931" y="1136898"/>
            <a:ext cx="8972550" cy="1559297"/>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mj-ea"/>
              <a:buAutoNum type="circleNumDbPlain"/>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集積された事例を通して分析を行う視点</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個々の事例について分析された原因分析報告書では明らかにならなかった知見を、集積された事例を通して分析を行うことで明らかにする。また、</a:t>
            </a:r>
            <a:r>
              <a:rPr kumimoji="1" lang="ja-JP" altLang="en-US" sz="17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同じような事例の再発防止および産科医療の質の向上を図るため、診療行為に関すること以外にも、様々な角度から分析して共通的な因子を明らかにする</a:t>
            </a: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0965" name="AutoShape 7"/>
          <p:cNvSpPr>
            <a:spLocks noChangeArrowheads="1"/>
          </p:cNvSpPr>
          <p:nvPr/>
        </p:nvSpPr>
        <p:spPr bwMode="auto">
          <a:xfrm>
            <a:off x="465931" y="2758753"/>
            <a:ext cx="8972550" cy="1031081"/>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90000"/>
              </a:lnSpc>
              <a:spcBef>
                <a:spcPct val="20000"/>
              </a:spcBef>
              <a:spcAft>
                <a:spcPct val="0"/>
              </a:spcAft>
              <a:buClrTx/>
              <a:buSzTx/>
              <a:buFont typeface="+mj-ea"/>
              <a:buAutoNum type="circleNumDbPlain" startAt="2"/>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実施可能な視点</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5931" y="3861842"/>
            <a:ext cx="8972550" cy="1229098"/>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mj-ea"/>
              <a:buAutoNum type="circleNumDbPlain" startAt="3"/>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積極的に取り組まれる視点</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5931" y="5157986"/>
            <a:ext cx="8972550" cy="1597670"/>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10000"/>
              </a:lnSpc>
              <a:spcBef>
                <a:spcPct val="20000"/>
              </a:spcBef>
              <a:spcAft>
                <a:spcPct val="0"/>
              </a:spcAft>
              <a:buClrTx/>
              <a:buSzTx/>
              <a:buFont typeface="+mj-ea"/>
              <a:buAutoNum type="circleNumDbPlain" startAt="4"/>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妊産婦や病院運営者等においても活用される視点</a:t>
            </a:r>
          </a:p>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再発防止および産科医療の質の向上を図るためには、産科医療に直接携わる者だけでなく、妊産婦や病院運営者等も再発防止に関心を持って、共に取り組むことが重要である。したがって、妊産婦や病院経営者等も認識することが重要である情報等、産科医療関係者以外にも活用されるテーマも取り上げる。</a:t>
            </a:r>
            <a:endParaRPr kumimoji="1" lang="ja-JP" altLang="en-US" sz="1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2086284" y="342975"/>
            <a:ext cx="5733435" cy="650725"/>
          </a:xfrm>
        </p:spPr>
        <p:txBody>
          <a:bodyPr/>
          <a:lstStyle/>
          <a:p>
            <a:pPr eaLnBrk="1" hangingPunct="1"/>
            <a:r>
              <a:rPr lang="ja-JP" altLang="en-US" dirty="0"/>
              <a:t>テーマに沿った分析の視点</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73911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271686" y="1181640"/>
            <a:ext cx="9361040" cy="5272489"/>
          </a:xfrm>
          <a:prstGeom prst="roundRect">
            <a:avLst>
              <a:gd name="adj" fmla="val 12806"/>
            </a:avLst>
          </a:prstGeom>
          <a:solidFill>
            <a:srgbClr val="FFFFCC"/>
          </a:solidFill>
          <a:ln w="9525">
            <a:solidFill>
              <a:schemeClr val="tx1"/>
            </a:solidFill>
            <a:round/>
            <a:headEnd/>
            <a:tailEnd/>
          </a:ln>
        </p:spPr>
        <p:txBody>
          <a:bodyPr lIns="54000" tIns="54000" rIns="54000" bIns="54000" numCol="1" spcCol="1620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テーマに沿った分析」では、繰り返し注意喚起することが重要と考えられる観点、事例数が増加してアップデートが必要と考えられる観点、産科的に稀であるが重篤な事象であり周知が必要と考えられる観点から分析テーマを選定してい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defTabSz="914400">
              <a:spcBef>
                <a:spcPct val="0"/>
              </a:spcBef>
              <a:spcAft>
                <a:spcPts val="1200"/>
              </a:spcAft>
              <a:buFont typeface="HG丸ｺﾞｼｯｸM-PRO" panose="020F0600000000000000" pitchFamily="50" charset="-128"/>
              <a:buChar char="○"/>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これ</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まで第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dirty="0">
                <a:solidFill>
                  <a:srgbClr val="000000"/>
                </a:solidFill>
                <a:latin typeface="HG丸ｺﾞｼｯｸM-PRO" panose="020F0600000000000000" pitchFamily="50" charset="-128"/>
                <a:ea typeface="HG丸ｺﾞｼｯｸM-PRO" panose="020F0600000000000000" pitchFamily="50" charset="-128"/>
              </a:rPr>
              <a:t>章で選定したテーマは延べ</a:t>
            </a:r>
            <a:r>
              <a:rPr lang="en-US" altLang="ja-JP" sz="2000" dirty="0">
                <a:solidFill>
                  <a:srgbClr val="000000"/>
                </a:solidFill>
                <a:latin typeface="HG丸ｺﾞｼｯｸM-PRO" panose="020F0600000000000000" pitchFamily="50" charset="-128"/>
                <a:ea typeface="HG丸ｺﾞｼｯｸM-PRO" panose="020F0600000000000000" pitchFamily="50" charset="-128"/>
              </a:rPr>
              <a:t>35</a:t>
            </a:r>
            <a:r>
              <a:rPr lang="ja-JP" altLang="en-US" sz="2000" dirty="0">
                <a:solidFill>
                  <a:srgbClr val="000000"/>
                </a:solidFill>
                <a:latin typeface="HG丸ｺﾞｼｯｸM-PRO" panose="020F0600000000000000" pitchFamily="50" charset="-128"/>
                <a:ea typeface="HG丸ｺﾞｼｯｸM-PRO" panose="020F0600000000000000" pitchFamily="50" charset="-128"/>
              </a:rPr>
              <a:t>題であった（表</a:t>
            </a:r>
            <a:r>
              <a:rPr lang="en-US" altLang="ja-JP" sz="2000"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Ⅱ</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1</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新たに取り上げた分析テーマだけではなく、過去の分析内容を振り返り、異なる視点で繰り返し分析を行ったテーマもある。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分析には主に記述疫学を用い、補償対象である重度脳性麻痺児のデータを集計し比較することで様々な傾向や特徴を捉え、同じような事例の再発防止や産科医療の質の向上に向けて必要と考えられる内容について、産科・小児科医療関係者、学会・職能団体や国・地方自治体へ提言してき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R="0" lvl="0" algn="l" defTabSz="914400" rtl="0" eaLnBrk="0" fontAlgn="base" latinLnBrk="0" hangingPunct="0">
              <a:lnSpc>
                <a:spcPct val="100000"/>
              </a:lnSpc>
              <a:spcBef>
                <a:spcPct val="0"/>
              </a:spcBef>
              <a:spcAft>
                <a:spcPts val="1200"/>
              </a:spcAft>
              <a:buClrTx/>
              <a:buSzTx/>
              <a:buFont typeface="HG丸ｺﾞｼｯｸM-PRO" panose="020F0600000000000000" pitchFamily="50" charset="-128"/>
              <a:buChar char="○"/>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180975" marR="0" lvl="0" indent="-180975" algn="l" defTabSz="914400" rtl="0" eaLnBrk="0" fontAlgn="base" latinLnBrk="0" hangingPunct="0">
              <a:lnSpc>
                <a:spcPct val="100000"/>
              </a:lnSpc>
              <a:spcBef>
                <a:spcPct val="0"/>
              </a:spcBef>
              <a:spcAft>
                <a:spcPts val="1200"/>
              </a:spcAft>
              <a:buClrTx/>
              <a:buSzTx/>
              <a:buFontTx/>
              <a:buNone/>
              <a:defRPr/>
            </a:pP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タイトル 11">
            <a:extLst>
              <a:ext uri="{FF2B5EF4-FFF2-40B4-BE49-F238E27FC236}">
                <a16:creationId xmlns:a16="http://schemas.microsoft.com/office/drawing/2014/main" id="{22A43C1E-43E2-4503-B5D9-70B632921CCA}"/>
              </a:ext>
            </a:extLst>
          </p:cNvPr>
          <p:cNvSpPr>
            <a:spLocks noGrp="1"/>
          </p:cNvSpPr>
          <p:nvPr>
            <p:ph type="title"/>
          </p:nvPr>
        </p:nvSpPr>
        <p:spPr>
          <a:xfrm>
            <a:off x="1392205" y="342975"/>
            <a:ext cx="7118430" cy="650725"/>
          </a:xfrm>
        </p:spPr>
        <p:txBody>
          <a:bodyPr/>
          <a:lstStyle/>
          <a:p>
            <a:r>
              <a:rPr lang="ja-JP" altLang="en-US" dirty="0">
                <a:solidFill>
                  <a:schemeClr val="tx1"/>
                </a:solidFill>
              </a:rPr>
              <a:t>これまでに取り上げた分析テーマ</a:t>
            </a:r>
            <a:endParaRPr kumimoji="1" lang="ja-JP" altLang="en-US" dirty="0">
              <a:solidFill>
                <a:schemeClr val="tx1"/>
              </a:solidFill>
            </a:endParaRPr>
          </a:p>
        </p:txBody>
      </p:sp>
    </p:spTree>
    <p:extLst>
      <p:ext uri="{BB962C8B-B14F-4D97-AF65-F5344CB8AC3E}">
        <p14:creationId xmlns:p14="http://schemas.microsoft.com/office/powerpoint/2010/main" val="257592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123"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10" name="テキスト ボックス 9">
            <a:extLst>
              <a:ext uri="{FF2B5EF4-FFF2-40B4-BE49-F238E27FC236}">
                <a16:creationId xmlns:a16="http://schemas.microsoft.com/office/drawing/2014/main" id="{99C328A7-0E68-43D4-82CA-1A510C738D39}"/>
              </a:ext>
            </a:extLst>
          </p:cNvPr>
          <p:cNvSpPr txBox="1"/>
          <p:nvPr/>
        </p:nvSpPr>
        <p:spPr>
          <a:xfrm>
            <a:off x="608212" y="1260262"/>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再発防止に関する報告書における分析テーマ</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sp>
        <p:nvSpPr>
          <p:cNvPr id="317" name="Rectangle 57">
            <a:extLst>
              <a:ext uri="{FF2B5EF4-FFF2-40B4-BE49-F238E27FC236}">
                <a16:creationId xmlns:a16="http://schemas.microsoft.com/office/drawing/2014/main" id="{192C1D65-3EE2-4121-9413-C22AD6BD5D32}"/>
              </a:ext>
            </a:extLst>
          </p:cNvPr>
          <p:cNvSpPr>
            <a:spLocks noChangeArrowheads="1"/>
          </p:cNvSpPr>
          <p:nvPr/>
        </p:nvSpPr>
        <p:spPr bwMode="auto">
          <a:xfrm>
            <a:off x="588683" y="5719242"/>
            <a:ext cx="42195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注）再発防止に関する報告書掲載当時の表記をそのまま使用している。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graphicFrame>
        <p:nvGraphicFramePr>
          <p:cNvPr id="9" name="表 8">
            <a:extLst>
              <a:ext uri="{FF2B5EF4-FFF2-40B4-BE49-F238E27FC236}">
                <a16:creationId xmlns:a16="http://schemas.microsoft.com/office/drawing/2014/main" id="{45404F50-0388-31BD-9B3D-85F9AA6F1AB8}"/>
              </a:ext>
            </a:extLst>
          </p:cNvPr>
          <p:cNvGraphicFramePr>
            <a:graphicFrameLocks noGrp="1"/>
          </p:cNvGraphicFramePr>
          <p:nvPr/>
        </p:nvGraphicFramePr>
        <p:xfrm>
          <a:off x="649884" y="1617900"/>
          <a:ext cx="8564787" cy="4107798"/>
        </p:xfrm>
        <a:graphic>
          <a:graphicData uri="http://schemas.openxmlformats.org/drawingml/2006/table">
            <a:tbl>
              <a:tblPr firstRow="1" firstCol="1" bandRow="1"/>
              <a:tblGrid>
                <a:gridCol w="773930">
                  <a:extLst>
                    <a:ext uri="{9D8B030D-6E8A-4147-A177-3AD203B41FA5}">
                      <a16:colId xmlns:a16="http://schemas.microsoft.com/office/drawing/2014/main" val="2332796910"/>
                    </a:ext>
                  </a:extLst>
                </a:gridCol>
                <a:gridCol w="792088">
                  <a:extLst>
                    <a:ext uri="{9D8B030D-6E8A-4147-A177-3AD203B41FA5}">
                      <a16:colId xmlns:a16="http://schemas.microsoft.com/office/drawing/2014/main" val="3671597551"/>
                    </a:ext>
                  </a:extLst>
                </a:gridCol>
                <a:gridCol w="6998769">
                  <a:extLst>
                    <a:ext uri="{9D8B030D-6E8A-4147-A177-3AD203B41FA5}">
                      <a16:colId xmlns:a16="http://schemas.microsoft.com/office/drawing/2014/main" val="2579712259"/>
                    </a:ext>
                  </a:extLst>
                </a:gridCol>
              </a:tblGrid>
              <a:tr h="127855">
                <a:tc grid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再発防止に関する報告書</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row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分析テーマ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344190">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（発行年）</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分析対象</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事例数</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extLst>
                  <a:ext uri="{0D108BD9-81ED-4DB2-BD59-A6C34878D82A}">
                    <a16:rowId xmlns:a16="http://schemas.microsoft.com/office/drawing/2014/main" val="1245121753"/>
                  </a:ext>
                </a:extLst>
              </a:tr>
              <a:tr h="187995">
                <a:tc rowSpan="4">
                  <a:txBody>
                    <a:bodyPr/>
                    <a:lstStyle/>
                    <a:p>
                      <a:pPr algn="ctr">
                        <a:spcAft>
                          <a:spcPts val="0"/>
                        </a:spcAft>
                        <a:tabLst>
                          <a:tab pos="-66675" algn="l"/>
                          <a:tab pos="652780" algn="l"/>
                        </a:tabLst>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1</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(2011</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15</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分娩中の胎児心拍数聴取について</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1752657"/>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6498890"/>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7294956"/>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臍帯脱出について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8218226"/>
                  </a:ext>
                </a:extLst>
              </a:tr>
              <a:tr h="187995">
                <a:tc rowSpan="3">
                  <a:txBody>
                    <a:bodyPr/>
                    <a:lstStyle/>
                    <a:p>
                      <a:pPr algn="ctr">
                        <a:spcAft>
                          <a:spcPts val="0"/>
                        </a:spcAft>
                        <a:tabLst>
                          <a:tab pos="-66675" algn="l"/>
                          <a:tab pos="652780" algn="l"/>
                        </a:tabLst>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(2012</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79</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吸引分娩について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2295693"/>
                  </a:ext>
                </a:extLst>
              </a:tr>
              <a:tr h="227298">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常位胎盤早期剥離の保健指導について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6967468"/>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診療録等の記載について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5975101"/>
                  </a:ext>
                </a:extLst>
              </a:tr>
              <a:tr h="187995">
                <a:tc rowSpan="5">
                  <a:txBody>
                    <a:bodyPr/>
                    <a:lstStyle/>
                    <a:p>
                      <a:pPr algn="ctr">
                        <a:spcAft>
                          <a:spcPts val="0"/>
                        </a:spcAft>
                        <a:tabLst>
                          <a:tab pos="-66675" algn="l"/>
                          <a:tab pos="652780" algn="l"/>
                        </a:tabLst>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3</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a:effectLst/>
                          <a:latin typeface="ＭＳ 明朝" panose="02020609040205080304" pitchFamily="17" charset="-128"/>
                          <a:ea typeface="游明朝" panose="02020400000000000000" pitchFamily="18" charset="-128"/>
                          <a:cs typeface="Times New Roman" panose="02020603050405020304" pitchFamily="18" charset="0"/>
                        </a:rPr>
                        <a:t>(2013</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188</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臍帯脱出について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1415161"/>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常位胎盤早期剥離について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7023715"/>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5377485"/>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1442927"/>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分娩中の胎児心拍数聴取について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117851"/>
                  </a:ext>
                </a:extLst>
              </a:tr>
              <a:tr h="187995">
                <a:tc rowSpan="4">
                  <a:txBody>
                    <a:bodyPr/>
                    <a:lstStyle/>
                    <a:p>
                      <a:pPr algn="ctr">
                        <a:spcAft>
                          <a:spcPts val="0"/>
                        </a:spcAft>
                        <a:tabLst>
                          <a:tab pos="-66675" algn="l"/>
                          <a:tab pos="652780" algn="l"/>
                        </a:tabLst>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4</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a:effectLst/>
                          <a:latin typeface="ＭＳ 明朝" panose="02020609040205080304" pitchFamily="17" charset="-128"/>
                          <a:ea typeface="游明朝" panose="02020400000000000000" pitchFamily="18" charset="-128"/>
                          <a:cs typeface="Times New Roman" panose="02020603050405020304" pitchFamily="18" charset="0"/>
                        </a:rPr>
                        <a:t>(2014</a:t>
                      </a: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ctr">
                        <a:lnSpc>
                          <a:spcPts val="1200"/>
                        </a:lnSpc>
                      </a:pPr>
                      <a:r>
                        <a:rPr lang="en-US" sz="1000" kern="100">
                          <a:effectLst/>
                          <a:latin typeface="ＭＳ 明朝" panose="02020609040205080304" pitchFamily="17" charset="-128"/>
                          <a:ea typeface="游明朝" panose="02020400000000000000" pitchFamily="18" charset="-128"/>
                          <a:cs typeface="Times New Roman" panose="02020603050405020304" pitchFamily="18" charset="0"/>
                        </a:rPr>
                        <a:t>319</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子宮破裂について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701848"/>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子宮内感染について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1534322"/>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クリステレル胎児圧出法について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2288889"/>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搬送体制について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0501101"/>
                  </a:ext>
                </a:extLst>
              </a:tr>
              <a:tr h="187995">
                <a:tc rowSpan="3">
                  <a:txBody>
                    <a:bodyPr/>
                    <a:lstStyle/>
                    <a:p>
                      <a:pPr algn="ctr">
                        <a:spcAft>
                          <a:spcPts val="0"/>
                        </a:spcAft>
                        <a:tabLst>
                          <a:tab pos="-66675" algn="l"/>
                          <a:tab pos="652780" algn="l"/>
                        </a:tabLst>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5</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(2015</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200"/>
                        </a:lnSpc>
                      </a:pPr>
                      <a:r>
                        <a:rPr lang="en-US" sz="1000" kern="100" dirty="0">
                          <a:effectLst/>
                          <a:latin typeface="ＭＳ 明朝" panose="02020609040205080304" pitchFamily="17" charset="-128"/>
                          <a:ea typeface="游明朝" panose="02020400000000000000" pitchFamily="18" charset="-128"/>
                          <a:cs typeface="Times New Roman" panose="02020603050405020304" pitchFamily="18" charset="0"/>
                        </a:rPr>
                        <a:t>534</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臍帯脱出以外の臍帯因子について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7806020"/>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妊娠高血圧症候群について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0545663"/>
                  </a:ext>
                </a:extLst>
              </a:tr>
              <a:tr h="1879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318828"/>
                  </a:ext>
                </a:extLst>
              </a:tr>
            </a:tbl>
          </a:graphicData>
        </a:graphic>
      </p:graphicFrame>
    </p:spTree>
    <p:extLst>
      <p:ext uri="{BB962C8B-B14F-4D97-AF65-F5344CB8AC3E}">
        <p14:creationId xmlns:p14="http://schemas.microsoft.com/office/powerpoint/2010/main" val="117715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123"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99C328A7-0E68-43D4-82CA-1A510C738D39}"/>
              </a:ext>
            </a:extLst>
          </p:cNvPr>
          <p:cNvSpPr txBox="1"/>
          <p:nvPr/>
        </p:nvSpPr>
        <p:spPr>
          <a:xfrm>
            <a:off x="608212"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再発防止に関する報告書における分析テーマ</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sp>
        <p:nvSpPr>
          <p:cNvPr id="317" name="Rectangle 57">
            <a:extLst>
              <a:ext uri="{FF2B5EF4-FFF2-40B4-BE49-F238E27FC236}">
                <a16:creationId xmlns:a16="http://schemas.microsoft.com/office/drawing/2014/main" id="{192C1D65-3EE2-4121-9413-C22AD6BD5D32}"/>
              </a:ext>
            </a:extLst>
          </p:cNvPr>
          <p:cNvSpPr>
            <a:spLocks noChangeArrowheads="1"/>
          </p:cNvSpPr>
          <p:nvPr/>
        </p:nvSpPr>
        <p:spPr bwMode="auto">
          <a:xfrm>
            <a:off x="649510" y="6254071"/>
            <a:ext cx="42195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注）再発防止に関する報告書掲載当時の表記をそのまま使用している。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graphicFrame>
        <p:nvGraphicFramePr>
          <p:cNvPr id="9" name="表 8">
            <a:extLst>
              <a:ext uri="{FF2B5EF4-FFF2-40B4-BE49-F238E27FC236}">
                <a16:creationId xmlns:a16="http://schemas.microsoft.com/office/drawing/2014/main" id="{45404F50-0388-31BD-9B3D-85F9AA6F1AB8}"/>
              </a:ext>
            </a:extLst>
          </p:cNvPr>
          <p:cNvGraphicFramePr>
            <a:graphicFrameLocks noGrp="1"/>
          </p:cNvGraphicFramePr>
          <p:nvPr/>
        </p:nvGraphicFramePr>
        <p:xfrm>
          <a:off x="649882" y="1617558"/>
          <a:ext cx="8564787" cy="484238"/>
        </p:xfrm>
        <a:graphic>
          <a:graphicData uri="http://schemas.openxmlformats.org/drawingml/2006/table">
            <a:tbl>
              <a:tblPr firstRow="1" firstCol="1" bandRow="1"/>
              <a:tblGrid>
                <a:gridCol w="773930">
                  <a:extLst>
                    <a:ext uri="{9D8B030D-6E8A-4147-A177-3AD203B41FA5}">
                      <a16:colId xmlns:a16="http://schemas.microsoft.com/office/drawing/2014/main" val="2332796910"/>
                    </a:ext>
                  </a:extLst>
                </a:gridCol>
                <a:gridCol w="792088">
                  <a:extLst>
                    <a:ext uri="{9D8B030D-6E8A-4147-A177-3AD203B41FA5}">
                      <a16:colId xmlns:a16="http://schemas.microsoft.com/office/drawing/2014/main" val="3671597551"/>
                    </a:ext>
                  </a:extLst>
                </a:gridCol>
                <a:gridCol w="6998769">
                  <a:extLst>
                    <a:ext uri="{9D8B030D-6E8A-4147-A177-3AD203B41FA5}">
                      <a16:colId xmlns:a16="http://schemas.microsoft.com/office/drawing/2014/main" val="2579712259"/>
                    </a:ext>
                  </a:extLst>
                </a:gridCol>
              </a:tblGrid>
              <a:tr h="130997">
                <a:tc grid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再発防止に関する報告書</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rowSpan="2">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分析テーマ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331838">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発行回</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（発行年）</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分析対象</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pPr>
                      <a:r>
                        <a:rPr lang="ja-JP" sz="10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事例数</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extLst>
                  <a:ext uri="{0D108BD9-81ED-4DB2-BD59-A6C34878D82A}">
                    <a16:rowId xmlns:a16="http://schemas.microsoft.com/office/drawing/2014/main" val="1245121753"/>
                  </a:ext>
                </a:extLst>
              </a:tr>
            </a:tbl>
          </a:graphicData>
        </a:graphic>
      </p:graphicFrame>
      <p:sp>
        <p:nvSpPr>
          <p:cNvPr id="3" name="Rectangle 2">
            <a:extLst>
              <a:ext uri="{FF2B5EF4-FFF2-40B4-BE49-F238E27FC236}">
                <a16:creationId xmlns:a16="http://schemas.microsoft.com/office/drawing/2014/main" id="{5B6B9A24-8ACB-C31A-94D8-0626A7B446B1}"/>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）再発防止に関する報告書で取り上げた分析テーマについて②</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graphicFrame>
        <p:nvGraphicFramePr>
          <p:cNvPr id="4" name="表 3">
            <a:extLst>
              <a:ext uri="{FF2B5EF4-FFF2-40B4-BE49-F238E27FC236}">
                <a16:creationId xmlns:a16="http://schemas.microsoft.com/office/drawing/2014/main" id="{037F19F1-AA79-96A1-F7C5-5A507B8D143B}"/>
              </a:ext>
            </a:extLst>
          </p:cNvPr>
          <p:cNvGraphicFramePr>
            <a:graphicFrameLocks noGrp="1"/>
          </p:cNvGraphicFramePr>
          <p:nvPr/>
        </p:nvGraphicFramePr>
        <p:xfrm>
          <a:off x="649882" y="2100714"/>
          <a:ext cx="8564787" cy="3135630"/>
        </p:xfrm>
        <a:graphic>
          <a:graphicData uri="http://schemas.openxmlformats.org/drawingml/2006/table">
            <a:tbl>
              <a:tblPr firstRow="1" firstCol="1" bandRow="1"/>
              <a:tblGrid>
                <a:gridCol w="773931">
                  <a:extLst>
                    <a:ext uri="{9D8B030D-6E8A-4147-A177-3AD203B41FA5}">
                      <a16:colId xmlns:a16="http://schemas.microsoft.com/office/drawing/2014/main" val="2281558130"/>
                    </a:ext>
                  </a:extLst>
                </a:gridCol>
                <a:gridCol w="792088">
                  <a:extLst>
                    <a:ext uri="{9D8B030D-6E8A-4147-A177-3AD203B41FA5}">
                      <a16:colId xmlns:a16="http://schemas.microsoft.com/office/drawing/2014/main" val="2750596301"/>
                    </a:ext>
                  </a:extLst>
                </a:gridCol>
                <a:gridCol w="6998768">
                  <a:extLst>
                    <a:ext uri="{9D8B030D-6E8A-4147-A177-3AD203B41FA5}">
                      <a16:colId xmlns:a16="http://schemas.microsoft.com/office/drawing/2014/main" val="306923915"/>
                    </a:ext>
                  </a:extLst>
                </a:gridCol>
              </a:tblGrid>
              <a:tr h="234315">
                <a:tc rowSpan="3">
                  <a:txBody>
                    <a:bodyPr/>
                    <a:lstStyle/>
                    <a:p>
                      <a:pPr algn="ctr">
                        <a:spcAft>
                          <a:spcPts val="0"/>
                        </a:spcAft>
                        <a:tabLst>
                          <a:tab pos="-66675" algn="l"/>
                          <a:tab pos="652780" algn="l"/>
                        </a:tabLst>
                      </a:pP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t>6</a:t>
                      </a: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dirty="0">
                          <a:effectLst/>
                          <a:latin typeface="ＭＳ 明朝" panose="02020609040205080304" pitchFamily="17" charset="-128"/>
                          <a:ea typeface="游明朝" panose="02020400000000000000" pitchFamily="18" charset="-128"/>
                          <a:cs typeface="Times New Roman" panose="02020603050405020304" pitchFamily="18" charset="0"/>
                        </a:rPr>
                        <a:t>(2016</a:t>
                      </a: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793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常位胎盤早期剥離について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7890795"/>
                  </a:ext>
                </a:extLst>
              </a:tr>
              <a:tr h="23431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母児間輸血症候群について</a:t>
                      </a:r>
                      <a:r>
                        <a:rPr lang="ja-JP" sz="1000" kern="100" baseline="30000" dirty="0">
                          <a:effectLst/>
                          <a:latin typeface="游明朝" panose="02020400000000000000" pitchFamily="18" charset="-128"/>
                          <a:ea typeface="ＭＳ 明朝" panose="02020609040205080304" pitchFamily="17" charset="-128"/>
                          <a:cs typeface="Times New Roman" panose="02020603050405020304" pitchFamily="18" charset="0"/>
                        </a:rPr>
                        <a:t>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2340120"/>
                  </a:ext>
                </a:extLst>
              </a:tr>
              <a:tr h="23431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生後</a:t>
                      </a:r>
                      <a:r>
                        <a:rPr lang="en-US" sz="1000" kern="100" dirty="0">
                          <a:effectLst/>
                          <a:latin typeface="游明朝" panose="02020400000000000000" pitchFamily="18" charset="-128"/>
                          <a:ea typeface="ＭＳ 明朝" panose="02020609040205080304" pitchFamily="17" charset="-128"/>
                          <a:cs typeface="Times New Roman" panose="02020603050405020304" pitchFamily="18" charset="0"/>
                        </a:rPr>
                        <a:t>5</a:t>
                      </a: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分まで新生児蘇生処置が不要であった事例について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5497643"/>
                  </a:ext>
                </a:extLst>
              </a:tr>
              <a:tr h="252095">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7</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(2017</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1,191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早産について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878280"/>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多胎について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8554807"/>
                  </a:ext>
                </a:extLst>
              </a:tr>
              <a:tr h="252095">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8</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tabLst>
                          <a:tab pos="-66675" algn="l"/>
                          <a:tab pos="652780" algn="l"/>
                        </a:tabLst>
                      </a:pP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(2018</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1,606</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遷延分娩について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5139289"/>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胎児心拍数陣痛図の判読について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8806708"/>
                  </a:ext>
                </a:extLst>
              </a:tr>
              <a:tr h="335280">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9</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(2019</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2,113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原因分析報告書において脳性麻痺発症の主たる原因が明らかではない、または特定困難とされている事例について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7144066"/>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胎児心拍数陣痛図について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2337609"/>
                  </a:ext>
                </a:extLst>
              </a:tr>
              <a:tr h="227330">
                <a:tc rowSpan="2">
                  <a:txBody>
                    <a:bodyPr/>
                    <a:lstStyle/>
                    <a:p>
                      <a:pPr algn="ctr">
                        <a:spcAft>
                          <a:spcPts val="0"/>
                        </a:spcAft>
                        <a:tabLst>
                          <a:tab pos="-66675" algn="l"/>
                          <a:tab pos="652780" algn="l"/>
                        </a:tabLst>
                      </a:pP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t>10</a:t>
                      </a:r>
                      <a:r>
                        <a:rPr lang="ja-JP" sz="1100" kern="10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a:effectLst/>
                          <a:latin typeface="ＭＳ 明朝" panose="02020609040205080304" pitchFamily="17" charset="-128"/>
                          <a:ea typeface="游明朝" panose="02020400000000000000" pitchFamily="18" charset="-128"/>
                          <a:cs typeface="Times New Roman" panose="02020603050405020304" pitchFamily="18" charset="0"/>
                        </a:rPr>
                        <a:t>(2020</a:t>
                      </a:r>
                      <a:r>
                        <a:rPr lang="ja-JP" sz="900" kern="10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2,457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新生児管理について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8626722"/>
                  </a:ext>
                </a:extLst>
              </a:tr>
              <a:tr h="227330">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胎児心拍数陣痛図について（早産における胎児心拍数陣痛図の判読について）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2522320"/>
                  </a:ext>
                </a:extLst>
              </a:tr>
              <a:tr h="382270">
                <a:tc>
                  <a:txBody>
                    <a:bodyPr/>
                    <a:lstStyle/>
                    <a:p>
                      <a:pPr algn="ctr">
                        <a:lnSpc>
                          <a:spcPts val="1200"/>
                        </a:lnSpc>
                        <a:spcAft>
                          <a:spcPts val="0"/>
                        </a:spcAft>
                        <a:tabLst>
                          <a:tab pos="-66675" algn="l"/>
                          <a:tab pos="652780" algn="l"/>
                        </a:tabLst>
                      </a:pP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t>11</a:t>
                      </a: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dirty="0">
                          <a:effectLst/>
                          <a:latin typeface="ＭＳ 明朝" panose="02020609040205080304" pitchFamily="17" charset="-128"/>
                          <a:ea typeface="游明朝" panose="02020400000000000000" pitchFamily="18" charset="-128"/>
                          <a:cs typeface="Times New Roman" panose="02020603050405020304" pitchFamily="18" charset="0"/>
                        </a:rPr>
                        <a:t>(2021</a:t>
                      </a: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pPr>
                      <a:r>
                        <a:rPr lang="en-US" sz="1100" kern="100">
                          <a:effectLst/>
                          <a:latin typeface="ＭＳ 明朝" panose="02020609040205080304" pitchFamily="17" charset="-128"/>
                          <a:ea typeface="游明朝" panose="02020400000000000000" pitchFamily="18" charset="-128"/>
                          <a:cs typeface="Times New Roman" panose="02020603050405020304" pitchFamily="18" charset="0"/>
                        </a:rPr>
                        <a:t>2,527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羊水量の異常について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7258338"/>
                  </a:ext>
                </a:extLst>
              </a:tr>
            </a:tbl>
          </a:graphicData>
        </a:graphic>
      </p:graphicFrame>
      <p:graphicFrame>
        <p:nvGraphicFramePr>
          <p:cNvPr id="5" name="表 4">
            <a:extLst>
              <a:ext uri="{FF2B5EF4-FFF2-40B4-BE49-F238E27FC236}">
                <a16:creationId xmlns:a16="http://schemas.microsoft.com/office/drawing/2014/main" id="{95E6C6A7-B618-94B6-3EDD-4CABFFFC5809}"/>
              </a:ext>
            </a:extLst>
          </p:cNvPr>
          <p:cNvGraphicFramePr>
            <a:graphicFrameLocks noGrp="1"/>
          </p:cNvGraphicFramePr>
          <p:nvPr/>
        </p:nvGraphicFramePr>
        <p:xfrm>
          <a:off x="652934" y="5232452"/>
          <a:ext cx="8568952" cy="1036320"/>
        </p:xfrm>
        <a:graphic>
          <a:graphicData uri="http://schemas.openxmlformats.org/drawingml/2006/table">
            <a:tbl>
              <a:tblPr firstRow="1" firstCol="1" bandRow="1"/>
              <a:tblGrid>
                <a:gridCol w="773932">
                  <a:extLst>
                    <a:ext uri="{9D8B030D-6E8A-4147-A177-3AD203B41FA5}">
                      <a16:colId xmlns:a16="http://schemas.microsoft.com/office/drawing/2014/main" val="202959527"/>
                    </a:ext>
                  </a:extLst>
                </a:gridCol>
                <a:gridCol w="792088">
                  <a:extLst>
                    <a:ext uri="{9D8B030D-6E8A-4147-A177-3AD203B41FA5}">
                      <a16:colId xmlns:a16="http://schemas.microsoft.com/office/drawing/2014/main" val="3748408601"/>
                    </a:ext>
                  </a:extLst>
                </a:gridCol>
                <a:gridCol w="7002932">
                  <a:extLst>
                    <a:ext uri="{9D8B030D-6E8A-4147-A177-3AD203B41FA5}">
                      <a16:colId xmlns:a16="http://schemas.microsoft.com/office/drawing/2014/main" val="3203087731"/>
                    </a:ext>
                  </a:extLst>
                </a:gridCol>
              </a:tblGrid>
              <a:tr h="266065">
                <a:tc rowSpan="2">
                  <a:txBody>
                    <a:bodyPr/>
                    <a:lstStyle/>
                    <a:p>
                      <a:pPr marL="0" marR="0" lvl="0" indent="0" algn="ctr" defTabSz="914400" rtl="0" eaLnBrk="1" fontAlgn="auto" latinLnBrk="0" hangingPunct="1">
                        <a:lnSpc>
                          <a:spcPts val="1200"/>
                        </a:lnSpc>
                        <a:spcBef>
                          <a:spcPts val="0"/>
                        </a:spcBef>
                        <a:spcAft>
                          <a:spcPts val="0"/>
                        </a:spcAft>
                        <a:buClrTx/>
                        <a:buSzTx/>
                        <a:buFontTx/>
                        <a:buNone/>
                        <a:tabLst>
                          <a:tab pos="-66675" algn="l"/>
                          <a:tab pos="652780" algn="l"/>
                        </a:tabLst>
                        <a:defRPr/>
                      </a:pPr>
                      <a:r>
                        <a:rPr kumimoji="1" lang="ja-JP"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t>第</a:t>
                      </a:r>
                      <a:r>
                        <a:rPr kumimoji="1" lang="en-US"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t>12</a:t>
                      </a:r>
                      <a:r>
                        <a:rPr kumimoji="1" lang="ja-JP"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t>回</a:t>
                      </a:r>
                      <a:br>
                        <a:rPr kumimoji="1" lang="en-US" altLang="ja-JP" sz="1100" kern="100" dirty="0">
                          <a:solidFill>
                            <a:schemeClr val="tx1"/>
                          </a:solidFill>
                          <a:effectLst/>
                          <a:latin typeface="游明朝" panose="02020400000000000000" pitchFamily="18" charset="-128"/>
                          <a:ea typeface="ＭＳ 明朝" panose="02020609040205080304" pitchFamily="17" charset="-128"/>
                          <a:cs typeface="Times New Roman" panose="02020603050405020304" pitchFamily="18" charset="0"/>
                        </a:rPr>
                      </a:br>
                      <a:r>
                        <a:rPr kumimoji="1" lang="en-US"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rPr>
                        <a:t>(2022</a:t>
                      </a:r>
                      <a:r>
                        <a:rPr kumimoji="1" lang="ja-JP"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rPr>
                        <a:t>年</a:t>
                      </a:r>
                      <a:r>
                        <a:rPr kumimoji="1" lang="en-US"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rPr>
                        <a:t>)</a:t>
                      </a:r>
                      <a:endParaRPr kumimoji="1" lang="ja-JP" altLang="ja-JP" sz="900" kern="100" dirty="0">
                        <a:solidFill>
                          <a:schemeClr val="tx1"/>
                        </a:solidFill>
                        <a:effectLst/>
                        <a:latin typeface="ＭＳ 明朝" panose="02020609040205080304" pitchFamily="17"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2,792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a:effectLst/>
                          <a:latin typeface="游明朝" panose="02020400000000000000" pitchFamily="18" charset="-128"/>
                          <a:ea typeface="ＭＳ 明朝" panose="02020609040205080304" pitchFamily="17" charset="-128"/>
                          <a:cs typeface="Times New Roman" panose="02020603050405020304" pitchFamily="18" charset="0"/>
                        </a:rPr>
                        <a:t>新生児蘇生について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676846"/>
                  </a:ext>
                </a:extLst>
              </a:tr>
              <a:tr h="26606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子宮内感染について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3592711"/>
                  </a:ext>
                </a:extLst>
              </a:tr>
              <a:tr h="252095">
                <a:tc rowSpan="2">
                  <a:txBody>
                    <a:bodyPr/>
                    <a:lstStyle/>
                    <a:p>
                      <a:pPr algn="ctr">
                        <a:spcAft>
                          <a:spcPts val="0"/>
                        </a:spcAft>
                        <a:tabLst>
                          <a:tab pos="-66675" algn="l"/>
                          <a:tab pos="652780" algn="l"/>
                        </a:tabLst>
                      </a:pP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第</a:t>
                      </a:r>
                      <a: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t>13</a:t>
                      </a:r>
                      <a:r>
                        <a:rPr lang="ja-JP" sz="1100" kern="100" dirty="0">
                          <a:effectLst/>
                          <a:latin typeface="游明朝" panose="02020400000000000000" pitchFamily="18" charset="-128"/>
                          <a:ea typeface="ＭＳ 明朝" panose="02020609040205080304" pitchFamily="17" charset="-128"/>
                          <a:cs typeface="Times New Roman" panose="02020603050405020304" pitchFamily="18" charset="0"/>
                        </a:rPr>
                        <a:t>回</a:t>
                      </a:r>
                      <a:br>
                        <a:rPr lang="en-US" sz="1100"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en-US" sz="900" kern="100" dirty="0">
                          <a:effectLst/>
                          <a:latin typeface="ＭＳ 明朝" panose="02020609040205080304" pitchFamily="17" charset="-128"/>
                          <a:ea typeface="游明朝" panose="02020400000000000000" pitchFamily="18" charset="-128"/>
                          <a:cs typeface="Times New Roman" panose="02020603050405020304" pitchFamily="18" charset="0"/>
                        </a:rPr>
                        <a:t>(2023</a:t>
                      </a:r>
                      <a:r>
                        <a:rPr lang="ja-JP" sz="9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en-US" sz="9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200"/>
                        </a:lnSpc>
                      </a:pPr>
                      <a:r>
                        <a:rPr lang="en-US" sz="1100" kern="100" dirty="0">
                          <a:effectLst/>
                          <a:latin typeface="ＭＳ 明朝" panose="02020609040205080304" pitchFamily="17" charset="-128"/>
                          <a:ea typeface="游明朝" panose="02020400000000000000" pitchFamily="18" charset="-128"/>
                          <a:cs typeface="Times New Roman" panose="02020603050405020304" pitchFamily="18" charset="0"/>
                        </a:rPr>
                        <a:t>3,063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子宮収縮薬について（概況）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6318548"/>
                  </a:ext>
                </a:extLst>
              </a:tr>
              <a:tr h="252095">
                <a:tc vMerge="1">
                  <a:txBody>
                    <a:bodyPr/>
                    <a:lstStyle/>
                    <a:p>
                      <a:endParaRPr kumimoji="1" lang="ja-JP" altLang="en-US"/>
                    </a:p>
                  </a:txBody>
                  <a:tcPr/>
                </a:tc>
                <a:tc vMerge="1">
                  <a:txBody>
                    <a:bodyPr/>
                    <a:lstStyle/>
                    <a:p>
                      <a:endParaRPr kumimoji="1" lang="ja-JP" altLang="en-US"/>
                    </a:p>
                  </a:txBody>
                  <a:tcPr/>
                </a:tc>
                <a:tc>
                  <a:txBody>
                    <a:bodyPr/>
                    <a:lstStyle/>
                    <a:p>
                      <a:pPr algn="just">
                        <a:lnSpc>
                          <a:spcPts val="1200"/>
                        </a:lnSpc>
                      </a:pPr>
                      <a:r>
                        <a:rPr lang="ja-JP" sz="1000" kern="100" dirty="0">
                          <a:effectLst/>
                          <a:latin typeface="游明朝" panose="02020400000000000000" pitchFamily="18" charset="-128"/>
                          <a:ea typeface="ＭＳ 明朝" panose="02020609040205080304" pitchFamily="17" charset="-128"/>
                          <a:cs typeface="Times New Roman" panose="02020603050405020304" pitchFamily="18" charset="0"/>
                        </a:rPr>
                        <a:t>子宮収縮薬について（医療従事者と妊産婦・家族のコミュニケーション）</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4619100"/>
                  </a:ext>
                </a:extLst>
              </a:tr>
            </a:tbl>
          </a:graphicData>
        </a:graphic>
      </p:graphicFrame>
    </p:spTree>
    <p:extLst>
      <p:ext uri="{BB962C8B-B14F-4D97-AF65-F5344CB8AC3E}">
        <p14:creationId xmlns:p14="http://schemas.microsoft.com/office/powerpoint/2010/main" val="266307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 name="AutoShape 3">
            <a:extLst>
              <a:ext uri="{FF2B5EF4-FFF2-40B4-BE49-F238E27FC236}">
                <a16:creationId xmlns:a16="http://schemas.microsoft.com/office/drawing/2014/main" id="{6B798B1D-8245-4286-9E3D-BB1919D1DD89}"/>
              </a:ext>
            </a:extLst>
          </p:cNvPr>
          <p:cNvSpPr>
            <a:spLocks noChangeArrowheads="1"/>
          </p:cNvSpPr>
          <p:nvPr/>
        </p:nvSpPr>
        <p:spPr bwMode="auto">
          <a:xfrm>
            <a:off x="362206" y="1269554"/>
            <a:ext cx="9180000" cy="280705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繰り返し分析を行ったテーマのうち、分析回数が特に多かったテーマは、</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defTabSz="957263" rtl="0" eaLnBrk="1" fontAlgn="base" latinLnBrk="0" hangingPunct="1">
              <a:lnSpc>
                <a:spcPct val="120000"/>
              </a:lnSpc>
              <a:spcBef>
                <a:spcPct val="20000"/>
              </a:spcBef>
              <a:spcAft>
                <a:spcPct val="0"/>
              </a:spcAft>
              <a:buClrTx/>
              <a:buSzTx/>
              <a:buNone/>
              <a:tabLst/>
              <a:defRPr/>
            </a:pPr>
            <a:r>
              <a:rPr lang="ja-JP" altLang="en-US" sz="2000" dirty="0">
                <a:solidFill>
                  <a:srgbClr val="000000"/>
                </a:solidFill>
                <a:latin typeface="HG丸ｺﾞｼｯｸM-PRO"/>
                <a:ea typeface="HG丸ｺﾞｼｯｸM-PRO"/>
              </a:rPr>
              <a:t>　以下の３つであった。</a:t>
            </a:r>
            <a:endParaRPr lang="en-US" altLang="ja-JP" sz="2000" dirty="0">
              <a:solidFill>
                <a:srgbClr val="000000"/>
              </a:solidFill>
              <a:latin typeface="HG丸ｺﾞｼｯｸM-PRO"/>
              <a:ea typeface="HG丸ｺﾞｼｯｸM-PRO"/>
            </a:endParaRPr>
          </a:p>
          <a:p>
            <a:pPr marL="0" marR="0" lvl="0" indent="0" defTabSz="957263" rtl="0" eaLnBrk="1" fontAlgn="base" latinLnBrk="0" hangingPunct="1">
              <a:lnSpc>
                <a:spcPct val="120000"/>
              </a:lnSpc>
              <a:spcBef>
                <a:spcPct val="20000"/>
              </a:spcBef>
              <a:spcAft>
                <a:spcPct val="0"/>
              </a:spcAft>
              <a:buClrTx/>
              <a:buSzTx/>
              <a:buNone/>
              <a:tabLst/>
              <a:defRPr/>
            </a:pPr>
            <a:r>
              <a:rPr kumimoji="1" lang="ja-JP" altLang="en-US" sz="2000" i="0" strike="noStrike" kern="1200" cap="none" spc="0" normalizeH="0" baseline="0" noProof="0" dirty="0">
                <a:ln>
                  <a:noFill/>
                </a:ln>
                <a:solidFill>
                  <a:srgbClr val="000000"/>
                </a:solidFill>
                <a:effectLst/>
                <a:uLnTx/>
                <a:uFillTx/>
                <a:latin typeface="HG丸ｺﾞｼｯｸM-PRO"/>
                <a:ea typeface="HG丸ｺﾞｼｯｸM-PRO"/>
                <a:cs typeface="+mn-cs"/>
              </a:rPr>
              <a:t>   （</a:t>
            </a:r>
            <a:r>
              <a:rPr lang="en-US" altLang="ja-JP" sz="2000" dirty="0">
                <a:solidFill>
                  <a:srgbClr val="000000"/>
                </a:solidFill>
                <a:latin typeface="HG丸ｺﾞｼｯｸM-PRO"/>
                <a:ea typeface="HG丸ｺﾞｼｯｸM-PRO"/>
              </a:rPr>
              <a:t>1</a:t>
            </a:r>
            <a:r>
              <a:rPr kumimoji="1" lang="ja-JP" altLang="en-US" sz="2000" i="0"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「胎児心拍数聴取や胎児心拍数陣痛図の判読」</a:t>
            </a:r>
            <a:endParaRPr lang="en-US" altLang="ja-JP" sz="2000" dirty="0">
              <a:solidFill>
                <a:srgbClr val="000000"/>
              </a:solidFill>
              <a:latin typeface="HG丸ｺﾞｼｯｸM-PRO"/>
              <a:ea typeface="HG丸ｺﾞｼｯｸM-PRO"/>
            </a:endParaRPr>
          </a:p>
          <a:p>
            <a:pPr marL="0" marR="0" lvl="0" indent="0" defTabSz="957263" rtl="0" eaLnBrk="1" fontAlgn="base" latinLnBrk="0" hangingPunct="1">
              <a:lnSpc>
                <a:spcPct val="120000"/>
              </a:lnSpc>
              <a:spcBef>
                <a:spcPct val="20000"/>
              </a:spcBef>
              <a:spcAft>
                <a:spcPct val="0"/>
              </a:spcAft>
              <a:buClrTx/>
              <a:buSzTx/>
              <a:buNone/>
              <a:tabLst/>
              <a:defRPr/>
            </a:pPr>
            <a:r>
              <a:rPr lang="ja-JP" altLang="en-US" sz="2000" dirty="0">
                <a:solidFill>
                  <a:srgbClr val="000000"/>
                </a:solidFill>
                <a:latin typeface="HG丸ｺﾞｼｯｸM-PRO"/>
                <a:ea typeface="HG丸ｺﾞｼｯｸM-PRO"/>
              </a:rPr>
              <a:t>　（</a:t>
            </a:r>
            <a:r>
              <a:rPr lang="en-US" altLang="ja-JP" sz="2000" dirty="0">
                <a:solidFill>
                  <a:srgbClr val="000000"/>
                </a:solidFill>
                <a:latin typeface="HG丸ｺﾞｼｯｸM-PRO"/>
                <a:ea typeface="HG丸ｺﾞｼｯｸM-PRO"/>
              </a:rPr>
              <a:t>2</a:t>
            </a:r>
            <a:r>
              <a:rPr lang="ja-JP" altLang="en-US" sz="2000" dirty="0">
                <a:solidFill>
                  <a:srgbClr val="000000"/>
                </a:solidFill>
                <a:latin typeface="HG丸ｺﾞｼｯｸM-PRO"/>
                <a:ea typeface="HG丸ｺﾞｼｯｸM-PRO"/>
              </a:rPr>
              <a:t>）「新生児蘇生や新生児管理」</a:t>
            </a:r>
            <a:endParaRPr lang="en-US" altLang="ja-JP" sz="2000" dirty="0">
              <a:solidFill>
                <a:srgbClr val="000000"/>
              </a:solidFill>
              <a:latin typeface="HG丸ｺﾞｼｯｸM-PRO"/>
              <a:ea typeface="HG丸ｺﾞｼｯｸM-PRO"/>
            </a:endParaRPr>
          </a:p>
          <a:p>
            <a:pPr marL="0" marR="0" lvl="0" indent="0" defTabSz="957263" rtl="0" eaLnBrk="1" fontAlgn="base" latinLnBrk="0" hangingPunct="1">
              <a:lnSpc>
                <a:spcPct val="120000"/>
              </a:lnSpc>
              <a:spcBef>
                <a:spcPct val="20000"/>
              </a:spcBef>
              <a:spcAft>
                <a:spcPct val="0"/>
              </a:spcAft>
              <a:buClrTx/>
              <a:buSzTx/>
              <a:buNone/>
              <a:tabLst/>
              <a:defRPr/>
            </a:pPr>
            <a:r>
              <a:rPr lang="ja-JP" altLang="en-US" sz="2000" dirty="0">
                <a:solidFill>
                  <a:srgbClr val="000000"/>
                </a:solidFill>
                <a:latin typeface="HG丸ｺﾞｼｯｸM-PRO"/>
                <a:ea typeface="HG丸ｺﾞｼｯｸM-PRO"/>
              </a:rPr>
              <a:t>　（</a:t>
            </a:r>
            <a:r>
              <a:rPr lang="en-US" altLang="ja-JP" sz="2000" dirty="0">
                <a:solidFill>
                  <a:srgbClr val="000000"/>
                </a:solidFill>
                <a:latin typeface="HG丸ｺﾞｼｯｸM-PRO"/>
                <a:ea typeface="HG丸ｺﾞｼｯｸM-PRO"/>
              </a:rPr>
              <a:t>3</a:t>
            </a:r>
            <a:r>
              <a:rPr lang="ja-JP" altLang="en-US" sz="2000" dirty="0">
                <a:solidFill>
                  <a:srgbClr val="000000"/>
                </a:solidFill>
                <a:latin typeface="HG丸ｺﾞｼｯｸM-PRO"/>
                <a:ea typeface="HG丸ｺﾞｼｯｸM-PRO"/>
              </a:rPr>
              <a:t>）「子宮収縮薬」</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AECCDBA2-907F-680E-4511-6BC9E2B40FD8}"/>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）再発防止に関する報告書で取り上げた分析テーマについて③</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65186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24B0A588-7370-0746-62AB-3335A665C906}"/>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a:t>
            </a:r>
            <a:r>
              <a:rPr lang="ja-JP" altLang="en-US" sz="2000" dirty="0">
                <a:solidFill>
                  <a:srgbClr val="000000"/>
                </a:solidFill>
                <a:latin typeface="HG丸ｺﾞｼｯｸM-PRO"/>
                <a:ea typeface="HG丸ｺﾞｼｯｸM-PRO"/>
              </a:rPr>
              <a:t>④</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5" name="AutoShape 3">
            <a:extLst>
              <a:ext uri="{FF2B5EF4-FFF2-40B4-BE49-F238E27FC236}">
                <a16:creationId xmlns:a16="http://schemas.microsoft.com/office/drawing/2014/main" id="{01A9E772-ED51-20BC-A36B-9573C407636C}"/>
              </a:ext>
            </a:extLst>
          </p:cNvPr>
          <p:cNvSpPr>
            <a:spLocks noChangeArrowheads="1"/>
          </p:cNvSpPr>
          <p:nvPr/>
        </p:nvSpPr>
        <p:spPr bwMode="auto">
          <a:xfrm>
            <a:off x="360000" y="1126800"/>
            <a:ext cx="9180000" cy="503929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2200" b="1" u="sng" dirty="0">
                <a:solidFill>
                  <a:srgbClr val="000000"/>
                </a:solidFill>
                <a:latin typeface="HG丸ｺﾞｼｯｸM-PRO"/>
                <a:ea typeface="HG丸ｺﾞｼｯｸM-PRO"/>
              </a:rPr>
              <a:t>1</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）胎児心拍数聴取や胎児心拍数陣痛図の判読</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回再発防止に関する報告書では、産婦人科診療ガイドラインおよび助産所業務ガイドラインに従った胎児心拍数モニタリングの実施方法について提言した。第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回再発防止に関する報告書では、分娩の状況や胎児の状態に合わせた胎児心拍数聴取の詳細な方法について提言した。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8</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回再発防止に関する報告書では、胎児心拍数陣痛図の判読や印字速度について提言した。第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9</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回再発防止に関する報告書では、提言はしていないが、原因分析報告書において脳性麻痺発症の主たる原因が母体の呼吸・循環不全とされている事例の胎児心拍数陣痛図を紹介した。第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回再発防止に関する報告書では、早産期の胎児心拍数陣痛図の判読について提言した。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97807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9B2A0A92-8481-0E80-67DD-7090AD8C5B63}"/>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）再発防止に関する報告書で取り上げた分析テーマについて⑤</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5" name="AutoShape 3">
            <a:extLst>
              <a:ext uri="{FF2B5EF4-FFF2-40B4-BE49-F238E27FC236}">
                <a16:creationId xmlns:a16="http://schemas.microsoft.com/office/drawing/2014/main" id="{80D2D7B9-537F-C1E5-34D2-89AAC71EBBEA}"/>
              </a:ext>
            </a:extLst>
          </p:cNvPr>
          <p:cNvSpPr>
            <a:spLocks noChangeArrowheads="1"/>
          </p:cNvSpPr>
          <p:nvPr/>
        </p:nvSpPr>
        <p:spPr bwMode="auto">
          <a:xfrm>
            <a:off x="360000" y="1126800"/>
            <a:ext cx="9180000" cy="424721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2200" b="1" u="sng" dirty="0">
                <a:solidFill>
                  <a:srgbClr val="000000"/>
                </a:solidFill>
                <a:latin typeface="HG丸ｺﾞｼｯｸM-PRO"/>
                <a:ea typeface="HG丸ｺﾞｼｯｸM-PRO"/>
              </a:rPr>
              <a:t>2</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）新生児蘇生や新生児管理</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、新生児蘇生を実施するために必要なこと全般に関して提言し、第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、より詳細な状況に対応できるよう提言した。</a:t>
            </a:r>
            <a:endParaRPr lang="en-US" altLang="ja-JP" sz="2000" dirty="0">
              <a:latin typeface="HG丸ｺﾞｼｯｸM-PRO"/>
              <a:ea typeface="HG丸ｺﾞｼｯｸM-PRO"/>
            </a:endParaRPr>
          </a:p>
          <a:p>
            <a:pPr marL="263525" marR="0" lvl="0" indent="-263525" algn="l" defTabSz="957263" rtl="0" eaLnBrk="1" fontAlgn="base" latinLnBrk="0" hangingPunct="1">
              <a:lnSpc>
                <a:spcPct val="120000"/>
              </a:lnSpc>
              <a:spcBef>
                <a:spcPct val="20000"/>
              </a:spcBef>
              <a:spcAft>
                <a:spcPct val="0"/>
              </a:spcAft>
              <a:buClrTx/>
              <a:buSzTx/>
              <a:buNone/>
              <a:tabLst/>
              <a:defRPr/>
            </a:pPr>
            <a:r>
              <a:rPr lang="ja-JP" altLang="en-US" sz="2000" dirty="0">
                <a:latin typeface="HG丸ｺﾞｼｯｸM-PRO"/>
                <a:ea typeface="HG丸ｺﾞｼｯｸM-PRO"/>
              </a:rPr>
              <a:t>○</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5</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回再発防止に関する報告書では、新生児蘇生法を習得するための環境について提言し、第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、新生児蘇生以外でも出生後の児に注意が必要な状況について提言した</a:t>
            </a:r>
            <a:r>
              <a:rPr lang="ja-JP" altLang="en-US" sz="2000" dirty="0">
                <a:latin typeface="HG丸ｺﾞｼｯｸM-PRO"/>
                <a:ea typeface="HG丸ｺﾞｼｯｸM-PRO"/>
              </a:rPr>
              <a:t>。</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12</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回再発防止に関する報告書では、分娩に携わる医療従事者の知識や技術の向上について提言した。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748604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7"/>
            <a:ext cx="9180000" cy="424847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effectLst/>
                <a:uLnTx/>
                <a:uFillTx/>
                <a:latin typeface="HG丸ｺﾞｼｯｸM-PRO"/>
                <a:ea typeface="HG丸ｺﾞｼｯｸM-PRO"/>
                <a:cs typeface="+mn-cs"/>
              </a:rPr>
              <a:t>3</a:t>
            </a:r>
            <a:r>
              <a:rPr kumimoji="1" lang="ja-JP" altLang="en-US" sz="2200" b="1" i="0" u="sng" strike="noStrike" kern="1200" cap="none" spc="0" normalizeH="0" baseline="0" noProof="0" dirty="0">
                <a:ln>
                  <a:noFill/>
                </a:ln>
                <a:effectLst/>
                <a:uLnTx/>
                <a:uFillTx/>
                <a:latin typeface="HG丸ｺﾞｼｯｸM-PRO"/>
                <a:ea typeface="HG丸ｺﾞｼｯｸM-PRO"/>
                <a:cs typeface="+mn-cs"/>
              </a:rPr>
              <a:t>）子宮収縮薬</a:t>
            </a:r>
            <a:endParaRPr kumimoji="1" lang="en-US" altLang="ja-JP" sz="2200" b="1" i="0" u="sng"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、用法・用量や同意等について提言した。第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a:t>
            </a:r>
            <a:r>
              <a:rPr lang="ja-JP" altLang="en-US" sz="2000" dirty="0">
                <a:latin typeface="HG丸ｺﾞｼｯｸM-PRO"/>
                <a:ea typeface="HG丸ｺﾞｼｯｸM-PRO"/>
              </a:rPr>
              <a:t>では</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、複数の子宮収縮薬を使用することや、頸管熟化処置と同時に行う場合について提言したほか、文書による同意を取得することについて提言した。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再発防止に関する報告書では、子宮収縮薬の増量のみではなく、減量や中止の判断についても提言を行ったほか、子宮収縮薬を使用する際は、妊産婦およびその家族が十分理解・納得した上で薬剤を使用するよう提言し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0FD09683-CE64-BF2C-2EBA-F4A141C80191}"/>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）再発防止に関する報告書で取り上げた分析テーマについて⑥</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670260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7"/>
            <a:ext cx="9180000" cy="424847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委員会では、「テーマに沿った分析」の内容や提言をもとに、産科・小児科医療関係者および妊産婦や保護者向けにリーフレットやポスター等を作成し、本制度加入分娩機関等への配布やホームページへの掲載などを行っている（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lang="ja-JP" altLang="en-US" sz="2000" dirty="0">
                <a:solidFill>
                  <a:srgbClr val="000000"/>
                </a:solidFill>
                <a:latin typeface="HG丸ｺﾞｼｯｸM-PRO"/>
                <a:ea typeface="HG丸ｺﾞｼｯｸM-PRO"/>
              </a:rPr>
              <a:t>リーフレットやポスター等は</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繰り返し推奨していくことが望ましいとされた内容等について、再発防止に関する報告書の分析結果を簡潔にまとめており、特に周知を図りたい事項について改めて国民や分娩機関、関係学会・団体、行政機関などに情報提供するものであ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臨床現場や教育現場、妊産婦への保健指導やインフォームドコンセントの場面等、より広く活用される観点で作成されている。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9C4C76EF-7C94-C593-FA9F-1916E5716BC9}"/>
              </a:ext>
            </a:extLst>
          </p:cNvPr>
          <p:cNvSpPr txBox="1">
            <a:spLocks noChangeArrowheads="1"/>
          </p:cNvSpPr>
          <p:nvPr/>
        </p:nvSpPr>
        <p:spPr bwMode="auto">
          <a:xfrm>
            <a:off x="1567830" y="307608"/>
            <a:ext cx="7920880"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）リーフレット・ポスター等で取り上げた分析テーマについて①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387495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280712" y="1125537"/>
            <a:ext cx="9180000" cy="542644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9C4C76EF-7C94-C593-FA9F-1916E5716BC9}"/>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）リーフレット・ポスター等で取り上げた分析テーマについて②</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3" name="テキスト ボックス 2">
            <a:extLst>
              <a:ext uri="{FF2B5EF4-FFF2-40B4-BE49-F238E27FC236}">
                <a16:creationId xmlns:a16="http://schemas.microsoft.com/office/drawing/2014/main" id="{32E68408-0B7C-6271-EE09-20F1F26A650A}"/>
              </a:ext>
            </a:extLst>
          </p:cNvPr>
          <p:cNvSpPr txBox="1"/>
          <p:nvPr/>
        </p:nvSpPr>
        <p:spPr>
          <a:xfrm>
            <a:off x="456025"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過去に発行したリーフレット・ポスター等</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graphicFrame>
        <p:nvGraphicFramePr>
          <p:cNvPr id="5" name="表 4">
            <a:extLst>
              <a:ext uri="{FF2B5EF4-FFF2-40B4-BE49-F238E27FC236}">
                <a16:creationId xmlns:a16="http://schemas.microsoft.com/office/drawing/2014/main" id="{54B751EB-117D-E595-BA56-A303F075A38F}"/>
              </a:ext>
            </a:extLst>
          </p:cNvPr>
          <p:cNvGraphicFramePr>
            <a:graphicFrameLocks noGrp="1"/>
          </p:cNvGraphicFramePr>
          <p:nvPr/>
        </p:nvGraphicFramePr>
        <p:xfrm>
          <a:off x="488717" y="1638889"/>
          <a:ext cx="8763990" cy="4537553"/>
        </p:xfrm>
        <a:graphic>
          <a:graphicData uri="http://schemas.openxmlformats.org/drawingml/2006/table">
            <a:tbl>
              <a:tblPr firstRow="1" firstCol="1" bandRow="1"/>
              <a:tblGrid>
                <a:gridCol w="575057">
                  <a:extLst>
                    <a:ext uri="{9D8B030D-6E8A-4147-A177-3AD203B41FA5}">
                      <a16:colId xmlns:a16="http://schemas.microsoft.com/office/drawing/2014/main" val="2332796910"/>
                    </a:ext>
                  </a:extLst>
                </a:gridCol>
                <a:gridCol w="1190162">
                  <a:extLst>
                    <a:ext uri="{9D8B030D-6E8A-4147-A177-3AD203B41FA5}">
                      <a16:colId xmlns:a16="http://schemas.microsoft.com/office/drawing/2014/main" val="1379967226"/>
                    </a:ext>
                  </a:extLst>
                </a:gridCol>
                <a:gridCol w="4066422">
                  <a:extLst>
                    <a:ext uri="{9D8B030D-6E8A-4147-A177-3AD203B41FA5}">
                      <a16:colId xmlns:a16="http://schemas.microsoft.com/office/drawing/2014/main" val="2579712259"/>
                    </a:ext>
                  </a:extLst>
                </a:gridCol>
                <a:gridCol w="1152128">
                  <a:extLst>
                    <a:ext uri="{9D8B030D-6E8A-4147-A177-3AD203B41FA5}">
                      <a16:colId xmlns:a16="http://schemas.microsoft.com/office/drawing/2014/main" val="54057047"/>
                    </a:ext>
                  </a:extLst>
                </a:gridCol>
                <a:gridCol w="1780221">
                  <a:extLst>
                    <a:ext uri="{9D8B030D-6E8A-4147-A177-3AD203B41FA5}">
                      <a16:colId xmlns:a16="http://schemas.microsoft.com/office/drawing/2014/main" val="3501127481"/>
                    </a:ext>
                  </a:extLst>
                </a:gridCol>
              </a:tblGrid>
              <a:tr h="422753">
                <a:tc>
                  <a:txBody>
                    <a:bodyPr/>
                    <a:lstStyle/>
                    <a:p>
                      <a:pPr marL="0" algn="ctr" defTabSz="914400" rtl="0" eaLnBrk="1" latinLnBrk="0" hangingPunct="1">
                        <a:lnSpc>
                          <a:spcPts val="1200"/>
                        </a:lnSpc>
                      </a:pPr>
                      <a:r>
                        <a:rPr kumimoji="1" lang="en-US" alt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発行年</a:t>
                      </a:r>
                      <a:endParaRPr kumimoji="1" lang="ja-JP" altLang="en-US" sz="1200" dirty="0">
                        <a:latin typeface="ＭＳ ゴシック" panose="020B0609070205080204" pitchFamily="49" charset="-128"/>
                        <a:ea typeface="ＭＳ ゴシック" panose="020B0609070205080204" pitchFamily="49" charset="-128"/>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タイトル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関連報告書</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発行回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対象</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00000"/>
                        </a:lnSpc>
                      </a:pPr>
                      <a:r>
                        <a:rPr kumimoji="1" lang="en-US" altLang="ja-JP" sz="1200" dirty="0">
                          <a:latin typeface="ＭＳ 明朝" panose="02020609040205080304" pitchFamily="17" charset="-128"/>
                          <a:ea typeface="ＭＳ 明朝" panose="02020609040205080304" pitchFamily="17" charset="-128"/>
                        </a:rPr>
                        <a:t>2012</a:t>
                      </a:r>
                      <a:r>
                        <a:rPr kumimoji="1" lang="ja-JP" altLang="en-US" sz="1200" dirty="0">
                          <a:latin typeface="ＭＳ 明朝" panose="02020609040205080304" pitchFamily="17" charset="-128"/>
                          <a:ea typeface="ＭＳ 明朝" panose="02020609040205080304" pitchFamily="17" charset="-128"/>
                        </a:rPr>
                        <a:t>年</a:t>
                      </a:r>
                      <a:endParaRPr kumimoji="1" lang="en-US" altLang="ja-JP" sz="1200" dirty="0">
                        <a:latin typeface="ＭＳ 明朝" panose="02020609040205080304" pitchFamily="17" charset="-128"/>
                        <a:ea typeface="ＭＳ 明朝" panose="02020609040205080304" pitchFamily="17" charset="-128"/>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常位胎盤早期剥離ってなに？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妊産婦</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600936705"/>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インフォームドコンセントについて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2435466553"/>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分娩誘発・促進時のインフォームドコンセントについて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670030393"/>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人工破膜実施フローチャート</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01325580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5</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2014</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メトロイリンテル使用フローチャート</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4064207137"/>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2015</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再発防止委員会からの提言集</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5</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p>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855170618"/>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7</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2016</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生後まもない赤ちゃんについて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182406421"/>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8</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2016</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出生後早期の新生児管理について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421108331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9</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2018</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遅発一過性徐脈と変動一過性徐脈の鑑別</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8</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880114293"/>
                  </a:ext>
                </a:extLst>
              </a:tr>
            </a:tbl>
          </a:graphicData>
        </a:graphic>
      </p:graphicFrame>
      <p:sp>
        <p:nvSpPr>
          <p:cNvPr id="7" name="Rectangle 57">
            <a:extLst>
              <a:ext uri="{FF2B5EF4-FFF2-40B4-BE49-F238E27FC236}">
                <a16:creationId xmlns:a16="http://schemas.microsoft.com/office/drawing/2014/main" id="{732F65DE-5245-4FB2-9AF1-DE9F97C08103}"/>
              </a:ext>
            </a:extLst>
          </p:cNvPr>
          <p:cNvSpPr>
            <a:spLocks noChangeArrowheads="1"/>
          </p:cNvSpPr>
          <p:nvPr/>
        </p:nvSpPr>
        <p:spPr bwMode="auto">
          <a:xfrm>
            <a:off x="649510" y="6184821"/>
            <a:ext cx="8479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注）このリーフレットやポスター等は、作成時点の再発防止委員会において専門家の意見に基づき取りまとめられたものであり、最新のガイドライン等の知見</a:t>
            </a:r>
            <a:endParaRPr lang="en-US" altLang="ja-JP" sz="900" dirty="0">
              <a:solidFill>
                <a:srgbClr val="000000"/>
              </a:solidFill>
              <a:latin typeface="HG丸ｺﾞｼｯｸM-PRO"/>
              <a:ea typeface="HG丸ｺﾞｼｯｸM-PR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　　と必ずしも合致していない部分がある。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69615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1</a:t>
            </a:r>
            <a:r>
              <a:rPr lang="ja-JP" altLang="en-US" sz="5400" dirty="0">
                <a:latin typeface="+mj-ea"/>
                <a:ea typeface="+mj-ea"/>
              </a:rPr>
              <a:t>章</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産科医療補償制度</a:t>
            </a:r>
          </a:p>
        </p:txBody>
      </p:sp>
      <p:sp>
        <p:nvSpPr>
          <p:cNvPr id="4" name="Rectangle 2">
            <a:extLst>
              <a:ext uri="{FF2B5EF4-FFF2-40B4-BE49-F238E27FC236}">
                <a16:creationId xmlns:a16="http://schemas.microsoft.com/office/drawing/2014/main" id="{F274A159-9756-40A3-9771-06C8B1F8F275}"/>
              </a:ext>
            </a:extLst>
          </p:cNvPr>
          <p:cNvSpPr txBox="1">
            <a:spLocks noChangeArrowheads="1"/>
          </p:cNvSpPr>
          <p:nvPr/>
        </p:nvSpPr>
        <p:spPr bwMode="auto">
          <a:xfrm>
            <a:off x="3440038" y="5103217"/>
            <a:ext cx="622295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383618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280712" y="1125537"/>
            <a:ext cx="9180000" cy="3816425"/>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4" name="Rectangle 2">
            <a:extLst>
              <a:ext uri="{FF2B5EF4-FFF2-40B4-BE49-F238E27FC236}">
                <a16:creationId xmlns:a16="http://schemas.microsoft.com/office/drawing/2014/main" id="{9C4C76EF-7C94-C593-FA9F-1916E5716BC9}"/>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）リーフレット・ポスター等で取り上げた分析テーマについて③</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3" name="テキスト ボックス 2">
            <a:extLst>
              <a:ext uri="{FF2B5EF4-FFF2-40B4-BE49-F238E27FC236}">
                <a16:creationId xmlns:a16="http://schemas.microsoft.com/office/drawing/2014/main" id="{32E68408-0B7C-6271-EE09-20F1F26A650A}"/>
              </a:ext>
            </a:extLst>
          </p:cNvPr>
          <p:cNvSpPr txBox="1"/>
          <p:nvPr/>
        </p:nvSpPr>
        <p:spPr>
          <a:xfrm>
            <a:off x="456025"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Ⅱ―5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過去に発行したリーフレット・ポスター等</a:t>
            </a:r>
            <a:r>
              <a:rPr kumimoji="1" lang="ja-JP" altLang="en-US" sz="18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dirty="0">
                <a:solidFill>
                  <a:srgbClr val="000000"/>
                </a:solidFill>
                <a:latin typeface="HG丸ｺﾞｼｯｸM-PRO"/>
                <a:ea typeface="HG丸ｺﾞｼｯｸM-PRO"/>
              </a:rPr>
              <a:t>2</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graphicFrame>
        <p:nvGraphicFramePr>
          <p:cNvPr id="5" name="表 4">
            <a:extLst>
              <a:ext uri="{FF2B5EF4-FFF2-40B4-BE49-F238E27FC236}">
                <a16:creationId xmlns:a16="http://schemas.microsoft.com/office/drawing/2014/main" id="{54B751EB-117D-E595-BA56-A303F075A38F}"/>
              </a:ext>
            </a:extLst>
          </p:cNvPr>
          <p:cNvGraphicFramePr>
            <a:graphicFrameLocks noGrp="1"/>
          </p:cNvGraphicFramePr>
          <p:nvPr/>
        </p:nvGraphicFramePr>
        <p:xfrm>
          <a:off x="488717" y="1638889"/>
          <a:ext cx="8763990" cy="2849321"/>
        </p:xfrm>
        <a:graphic>
          <a:graphicData uri="http://schemas.openxmlformats.org/drawingml/2006/table">
            <a:tbl>
              <a:tblPr firstRow="1" firstCol="1" bandRow="1"/>
              <a:tblGrid>
                <a:gridCol w="575057">
                  <a:extLst>
                    <a:ext uri="{9D8B030D-6E8A-4147-A177-3AD203B41FA5}">
                      <a16:colId xmlns:a16="http://schemas.microsoft.com/office/drawing/2014/main" val="2332796910"/>
                    </a:ext>
                  </a:extLst>
                </a:gridCol>
                <a:gridCol w="1190162">
                  <a:extLst>
                    <a:ext uri="{9D8B030D-6E8A-4147-A177-3AD203B41FA5}">
                      <a16:colId xmlns:a16="http://schemas.microsoft.com/office/drawing/2014/main" val="1379967226"/>
                    </a:ext>
                  </a:extLst>
                </a:gridCol>
                <a:gridCol w="4066422">
                  <a:extLst>
                    <a:ext uri="{9D8B030D-6E8A-4147-A177-3AD203B41FA5}">
                      <a16:colId xmlns:a16="http://schemas.microsoft.com/office/drawing/2014/main" val="2579712259"/>
                    </a:ext>
                  </a:extLst>
                </a:gridCol>
                <a:gridCol w="1152128">
                  <a:extLst>
                    <a:ext uri="{9D8B030D-6E8A-4147-A177-3AD203B41FA5}">
                      <a16:colId xmlns:a16="http://schemas.microsoft.com/office/drawing/2014/main" val="54057047"/>
                    </a:ext>
                  </a:extLst>
                </a:gridCol>
                <a:gridCol w="1780221">
                  <a:extLst>
                    <a:ext uri="{9D8B030D-6E8A-4147-A177-3AD203B41FA5}">
                      <a16:colId xmlns:a16="http://schemas.microsoft.com/office/drawing/2014/main" val="3501127481"/>
                    </a:ext>
                  </a:extLst>
                </a:gridCol>
              </a:tblGrid>
              <a:tr h="422753">
                <a:tc>
                  <a:txBody>
                    <a:bodyPr/>
                    <a:lstStyle/>
                    <a:p>
                      <a:pPr marL="0" algn="ctr" defTabSz="914400" rtl="0" eaLnBrk="1" latinLnBrk="0" hangingPunct="1">
                        <a:lnSpc>
                          <a:spcPts val="1200"/>
                        </a:lnSpc>
                      </a:pPr>
                      <a:r>
                        <a:rPr kumimoji="1" lang="en-US" alt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発行年</a:t>
                      </a:r>
                      <a:endParaRPr kumimoji="1" lang="ja-JP" altLang="en-US" sz="1200" dirty="0">
                        <a:latin typeface="ＭＳ ゴシック" panose="020B0609070205080204" pitchFamily="49" charset="-128"/>
                        <a:ea typeface="ＭＳ ゴシック" panose="020B0609070205080204" pitchFamily="49" charset="-128"/>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タイトル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関連報告書</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発行回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対象</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5283104"/>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2019</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胎児心拍数陣痛図について（母体の呼吸・循環不全）</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803717845"/>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11</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2020</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いつもと違ってなんとなく元気がないと感じたら</a:t>
                      </a:r>
                    </a:p>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～退院後の赤ちゃんについて～</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保護者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876948452"/>
                  </a:ext>
                </a:extLst>
              </a:tr>
              <a:tr h="597768">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2020</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リーフレット・ポスター　アーカイブ集</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妊産婦</a:t>
                      </a:r>
                    </a:p>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保護者</a:t>
                      </a:r>
                    </a:p>
                    <a:p>
                      <a:pPr marL="0" algn="ctr"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873221086"/>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13</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2022</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子宮内感染</a:t>
                      </a:r>
                    </a:p>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～出生前に判断できない事例が多くありました～</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産科医療関係者</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370618651"/>
                  </a:ext>
                </a:extLst>
              </a:tr>
              <a:tr h="457200">
                <a:tc>
                  <a:txBody>
                    <a:bodyPr/>
                    <a:lstStyle/>
                    <a:p>
                      <a:pPr marL="0" algn="ctr" defTabSz="914400" rtl="0" eaLnBrk="1" latinLnBrk="0" hangingPunct="1">
                        <a:lnSpc>
                          <a:spcPts val="1200"/>
                        </a:lnSpc>
                      </a:pP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14</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latinLnBrk="0" hangingPunct="1">
                        <a:lnSpc>
                          <a:spcPct val="100000"/>
                        </a:lnSpc>
                      </a:pPr>
                      <a:r>
                        <a:rPr kumimoji="1" lang="en-US" altLang="ja-JP" sz="1200" kern="1200" dirty="0">
                          <a:solidFill>
                            <a:schemeClr val="tx1"/>
                          </a:solidFill>
                          <a:latin typeface="ＭＳ 明朝" panose="02020609040205080304" pitchFamily="17" charset="-128"/>
                          <a:ea typeface="ＭＳ 明朝" panose="02020609040205080304" pitchFamily="17" charset="-128"/>
                          <a:cs typeface="+mn-cs"/>
                        </a:rPr>
                        <a:t>2023</a:t>
                      </a:r>
                      <a:r>
                        <a:rPr kumimoji="1" lang="ja-JP" altLang="en-US" sz="1200" kern="1200" dirty="0">
                          <a:solidFill>
                            <a:schemeClr val="tx1"/>
                          </a:solidFill>
                          <a:latin typeface="ＭＳ 明朝" panose="02020609040205080304" pitchFamily="17" charset="-128"/>
                          <a:ea typeface="ＭＳ 明朝" panose="02020609040205080304" pitchFamily="17" charset="-128"/>
                          <a:cs typeface="+mn-cs"/>
                        </a:rPr>
                        <a:t>年</a:t>
                      </a:r>
                      <a:endParaRPr kumimoji="1" lang="en-US" altLang="ja-JP" sz="1200" kern="1200" dirty="0">
                        <a:solidFill>
                          <a:schemeClr val="tx1"/>
                        </a:solidFill>
                        <a:latin typeface="ＭＳ 明朝" panose="02020609040205080304" pitchFamily="17" charset="-128"/>
                        <a:ea typeface="ＭＳ 明朝" panose="02020609040205080304" pitchFamily="17" charset="-128"/>
                        <a:cs typeface="+mn-cs"/>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適切な新生児蘇生の実施のために</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a:t>
                      </a:r>
                      <a:r>
                        <a:rPr kumimoji="1" lang="en-US" altLang="ja-JP"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回</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algn="l" defTabSz="914400" rtl="0" eaLnBrk="1" latinLnBrk="0" hangingPunct="1">
                        <a:lnSpc>
                          <a:spcPts val="1200"/>
                        </a:lnSpc>
                      </a:pPr>
                      <a:r>
                        <a:rPr kumimoji="1" lang="ja-JP" altLang="en-US" sz="12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産科・小児科医療関係者</a:t>
                      </a:r>
                    </a:p>
                  </a:txBody>
                  <a:tcPr marL="51142" marR="51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718672711"/>
                  </a:ext>
                </a:extLst>
              </a:tr>
            </a:tbl>
          </a:graphicData>
        </a:graphic>
      </p:graphicFrame>
      <p:sp>
        <p:nvSpPr>
          <p:cNvPr id="6" name="Rectangle 57">
            <a:extLst>
              <a:ext uri="{FF2B5EF4-FFF2-40B4-BE49-F238E27FC236}">
                <a16:creationId xmlns:a16="http://schemas.microsoft.com/office/drawing/2014/main" id="{C943CFB4-83DA-A269-EA59-0D03F865569F}"/>
              </a:ext>
            </a:extLst>
          </p:cNvPr>
          <p:cNvSpPr>
            <a:spLocks noChangeArrowheads="1"/>
          </p:cNvSpPr>
          <p:nvPr/>
        </p:nvSpPr>
        <p:spPr bwMode="auto">
          <a:xfrm>
            <a:off x="631132" y="4488210"/>
            <a:ext cx="8479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注）このリーフレットやポスター等は、作成時点の再発防止委員会において専門家の意見に基づき取りまとめられたものであり、最新のガイドライン等の知見</a:t>
            </a:r>
            <a:endParaRPr lang="en-US" altLang="ja-JP" sz="900" dirty="0">
              <a:solidFill>
                <a:srgbClr val="000000"/>
              </a:solidFill>
              <a:latin typeface="HG丸ｺﾞｼｯｸM-PRO"/>
              <a:ea typeface="HG丸ｺﾞｼｯｸM-PR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　　と必ずしも合致していない部分がある。</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3079365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4607249"/>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再発防止委員会では、より効果的な情報を発信して産科医療の質の向上につなげられるよう、これまで再発防止委員会で取りまとめた再発防止に関する報告書やリーフレット、ポスター等の認知度や利用状況を把握するため、</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2013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2015</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2018</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2021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年と計</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4</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回にわたり、本制度加入分娩機関を対象にアンケートを実施してきた。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今後取り上げてほしいテーマ（図</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）の回答は、新生児蘇生が最も多く、胎児心拍数陣痛図、診療録等の記載、クリステレル胎児圧出法、遷延分娩、吸引分娩、搬送体制の順に多かった。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新生児蘇生や胎児心拍数陣痛図に関するテーマは、過去の「テーマに沿った分析」でも多く取り上げてきた分析テーマであり、分娩機関においても関心が高いことが分かった。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54830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「再発防止に関するアンケート」について②</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HG丸ｺﾞｼｯｸM-PRO"/>
              <a:ea typeface="HG丸ｺﾞｼｯｸM-PRO"/>
              <a:cs typeface="+mj-cs"/>
            </a:endParaRPr>
          </a:p>
        </p:txBody>
      </p:sp>
      <p:pic>
        <p:nvPicPr>
          <p:cNvPr id="6" name="図 5" descr="グラフ&#10;&#10;自動的に生成された説明">
            <a:extLst>
              <a:ext uri="{FF2B5EF4-FFF2-40B4-BE49-F238E27FC236}">
                <a16:creationId xmlns:a16="http://schemas.microsoft.com/office/drawing/2014/main" id="{1E523924-1139-585D-39CC-A05FB4A2D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13" y="1658859"/>
            <a:ext cx="8733174" cy="4366587"/>
          </a:xfrm>
          <a:prstGeom prst="rect">
            <a:avLst/>
          </a:prstGeom>
        </p:spPr>
      </p:pic>
      <p:sp>
        <p:nvSpPr>
          <p:cNvPr id="4" name="テキスト ボックス 3">
            <a:extLst>
              <a:ext uri="{FF2B5EF4-FFF2-40B4-BE49-F238E27FC236}">
                <a16:creationId xmlns:a16="http://schemas.microsoft.com/office/drawing/2014/main" id="{2F6E5D05-09EE-3A57-FCD8-82184E5E89E3}"/>
              </a:ext>
            </a:extLst>
          </p:cNvPr>
          <p:cNvSpPr txBox="1"/>
          <p:nvPr/>
        </p:nvSpPr>
        <p:spPr>
          <a:xfrm>
            <a:off x="536204" y="1269554"/>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 －</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1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今後取り上げてほしいテーマ</a:t>
            </a:r>
            <a:r>
              <a:rPr lang="ja-JP" altLang="en-US" dirty="0">
                <a:solidFill>
                  <a:srgbClr val="000000"/>
                </a:solidFill>
                <a:latin typeface="HG丸ｺﾞｼｯｸM-PRO"/>
                <a:ea typeface="HG丸ｺﾞｼｯｸM-PRO"/>
              </a:rPr>
              <a:t>（上位）</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5" name="Rectangle 57">
            <a:extLst>
              <a:ext uri="{FF2B5EF4-FFF2-40B4-BE49-F238E27FC236}">
                <a16:creationId xmlns:a16="http://schemas.microsoft.com/office/drawing/2014/main" id="{2894EE27-0AC9-465C-0545-4787BAC12628}"/>
              </a:ext>
            </a:extLst>
          </p:cNvPr>
          <p:cNvSpPr>
            <a:spLocks noChangeArrowheads="1"/>
          </p:cNvSpPr>
          <p:nvPr/>
        </p:nvSpPr>
        <p:spPr bwMode="auto">
          <a:xfrm>
            <a:off x="583412" y="6032297"/>
            <a:ext cx="86172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dirty="0">
                <a:solidFill>
                  <a:srgbClr val="000000"/>
                </a:solidFill>
                <a:latin typeface="HG丸ｺﾞｼｯｸM-PRO"/>
                <a:ea typeface="HG丸ｺﾞｼｯｸM-PRO"/>
              </a:rPr>
              <a:t>注）子宮底圧迫法を含む。</a:t>
            </a:r>
            <a:endPar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3583562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251901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具体的に取り組まれた内容（図</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の回答は、胎児心拍数聴取・胎児心拍数陣痛図の判読が最も多く、新生児蘇生、出生後の新生児管理、子宮収縮薬、常位胎盤早期剥離の順に多かったことからも、新生児蘇生や胎児心拍数陣痛図に対して関心が高いことが示された。このほか、子宮収縮薬、常位胎盤早期剝離については産科医療の現場で特に留意されている事項の一つであると考えられ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「再発防止に関するアンケート」について③</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175778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871D7B-6B9B-4853-B25B-EC6115B4907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AutoShape 3">
            <a:extLst>
              <a:ext uri="{FF2B5EF4-FFF2-40B4-BE49-F238E27FC236}">
                <a16:creationId xmlns:a16="http://schemas.microsoft.com/office/drawing/2014/main" id="{16593C59-5D4E-4F92-9C15-778F1F144E0C}"/>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6" name="図 5" descr="グラフ, 棒グラフ&#10;&#10;自動的に生成された説明">
            <a:extLst>
              <a:ext uri="{FF2B5EF4-FFF2-40B4-BE49-F238E27FC236}">
                <a16:creationId xmlns:a16="http://schemas.microsoft.com/office/drawing/2014/main" id="{E8DCD883-5F21-A15F-3F23-F563B6A98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21" y="1773610"/>
            <a:ext cx="8747370" cy="3703111"/>
          </a:xfrm>
          <a:prstGeom prst="rect">
            <a:avLst/>
          </a:prstGeom>
        </p:spPr>
      </p:pic>
      <p:sp>
        <p:nvSpPr>
          <p:cNvPr id="7" name="テキスト ボックス 6">
            <a:extLst>
              <a:ext uri="{FF2B5EF4-FFF2-40B4-BE49-F238E27FC236}">
                <a16:creationId xmlns:a16="http://schemas.microsoft.com/office/drawing/2014/main" id="{72DC7F20-B6E8-0FFE-25EB-4EB2FA4F1EE0}"/>
              </a:ext>
            </a:extLst>
          </p:cNvPr>
          <p:cNvSpPr txBox="1"/>
          <p:nvPr/>
        </p:nvSpPr>
        <p:spPr>
          <a:xfrm>
            <a:off x="559718" y="1404278"/>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 －</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2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具体的に取り組まれた内容（上位）</a:t>
            </a:r>
          </a:p>
        </p:txBody>
      </p:sp>
      <p:sp>
        <p:nvSpPr>
          <p:cNvPr id="8" name="Rectangle 2">
            <a:extLst>
              <a:ext uri="{FF2B5EF4-FFF2-40B4-BE49-F238E27FC236}">
                <a16:creationId xmlns:a16="http://schemas.microsoft.com/office/drawing/2014/main" id="{E7C6EBD6-0C66-B2D2-8056-08AE679CF63D}"/>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「再発防止に関するアンケート」について④</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337411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381516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「再発防止に関する各種発行物の活用」についての回答が最も多かったのは、分娩経過や出生時の臍帯血ガス分析値等、事例の背景と併せて、脳性麻痺に至る胎児心拍数波形の経時的な変化を掲載している</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判の教材である「脳性麻痺事例の胎児心拍数陣痛図　波形パターンの判読と注意点」であった（図</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ほかにも、「産科医療関係者の皆様へ　遅発一過性徐脈と変動一過性徐脈の鑑別」や「産科医療関係者の皆様へ　胎児心拍数陣痛図について（母体の呼吸・循環不全）」など、胎児心拍数陣痛図についての資料が上位を占める結果であった（図</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「再発防止に関するアンケート」について⑤</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283786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2206" y="113398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None/>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「再発防止に関するアンケート」について⑥</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4" name="テキスト ボックス 3">
            <a:extLst>
              <a:ext uri="{FF2B5EF4-FFF2-40B4-BE49-F238E27FC236}">
                <a16:creationId xmlns:a16="http://schemas.microsoft.com/office/drawing/2014/main" id="{521A05CA-0C63-5CEB-1D47-0F8652298778}"/>
              </a:ext>
            </a:extLst>
          </p:cNvPr>
          <p:cNvSpPr txBox="1"/>
          <p:nvPr/>
        </p:nvSpPr>
        <p:spPr>
          <a:xfrm>
            <a:off x="536204" y="1440363"/>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 －</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Ⅱ</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effectLst/>
                <a:uLnTx/>
                <a:uFillTx/>
                <a:latin typeface="HG丸ｺﾞｼｯｸM-PRO"/>
                <a:ea typeface="HG丸ｺﾞｼｯｸM-PRO"/>
                <a:cs typeface="+mn-cs"/>
              </a:rPr>
              <a:t>3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再発防止に関する各種発行物の活用（上位）</a:t>
            </a:r>
          </a:p>
        </p:txBody>
      </p:sp>
      <p:pic>
        <p:nvPicPr>
          <p:cNvPr id="6" name="図 5" descr="グラフ, 棒グラフ&#10;&#10;自動的に生成された説明">
            <a:extLst>
              <a:ext uri="{FF2B5EF4-FFF2-40B4-BE49-F238E27FC236}">
                <a16:creationId xmlns:a16="http://schemas.microsoft.com/office/drawing/2014/main" id="{A099A5CF-8E4C-B50D-03FE-13932F9F4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18" y="1809695"/>
            <a:ext cx="8784976" cy="3924355"/>
          </a:xfrm>
          <a:prstGeom prst="rect">
            <a:avLst/>
          </a:prstGeom>
        </p:spPr>
      </p:pic>
    </p:spTree>
    <p:extLst>
      <p:ext uri="{BB962C8B-B14F-4D97-AF65-F5344CB8AC3E}">
        <p14:creationId xmlns:p14="http://schemas.microsoft.com/office/powerpoint/2010/main" val="783947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431921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再発防止に関する報告書において、「テーマに沿った分析」の分析結果を代表するような重度脳性麻痺事例については、事例紹介等に掲載してきた。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事例紹介では、原因分析報告書の「事例の概要」や「脳性麻痺発症の主たる原因」、「臨床経過に関する医学的評価」、さらには分娩機関より提出された胎児心拍数陣痛図等の情報を掲載している。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これまでの「テーマに沿った分析」においては、胎児心拍数陣痛図に関して多く提言してきた。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重度脳性麻痺事例における胎児心拍数陣痛図は非常に貴重な情報であり、これらの提言や胎児心拍数陣痛図は同じような事例の再発防止に寄与することが期待される。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3" name="Rectangle 2">
            <a:extLst>
              <a:ext uri="{FF2B5EF4-FFF2-40B4-BE49-F238E27FC236}">
                <a16:creationId xmlns:a16="http://schemas.microsoft.com/office/drawing/2014/main" id="{7FAE8A0E-F5B1-EB28-EA48-635CC8AF5EFE}"/>
              </a:ext>
            </a:extLst>
          </p:cNvPr>
          <p:cNvSpPr txBox="1">
            <a:spLocks noChangeArrowheads="1"/>
          </p:cNvSpPr>
          <p:nvPr/>
        </p:nvSpPr>
        <p:spPr bwMode="auto">
          <a:xfrm>
            <a:off x="1567830" y="307608"/>
            <a:ext cx="7848872"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これまでに取り上げた分析テーマ</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lang="ja-JP" altLang="en-US" sz="2000" b="0" i="0" u="none" strike="noStrike" baseline="0" dirty="0">
                <a:solidFill>
                  <a:srgbClr val="231815"/>
                </a:solidFill>
                <a:latin typeface="UDShinGoPr6N-Medium"/>
              </a:rPr>
              <a:t>「再発防止に関するアンケート」について</a:t>
            </a:r>
            <a:r>
              <a:rPr lang="ja-JP" altLang="en-US" sz="2000" dirty="0">
                <a:solidFill>
                  <a:srgbClr val="231815"/>
                </a:solidFill>
                <a:latin typeface="UDShinGoPr6N-Medium"/>
              </a:rPr>
              <a:t>⑦</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1778666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71" y="333450"/>
            <a:ext cx="6195100" cy="650725"/>
          </a:xfrm>
        </p:spPr>
        <p:txBody>
          <a:bodyPr/>
          <a:lstStyle/>
          <a:p>
            <a:r>
              <a:rPr kumimoji="1" lang="ja-JP" altLang="en-US" dirty="0"/>
              <a:t>今後のテーマに沿った分析①</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3843183A-8767-B28B-5B4A-C08FFEA7903D}"/>
              </a:ext>
            </a:extLst>
          </p:cNvPr>
          <p:cNvSpPr>
            <a:spLocks noChangeArrowheads="1"/>
          </p:cNvSpPr>
          <p:nvPr/>
        </p:nvSpPr>
        <p:spPr bwMode="auto">
          <a:xfrm>
            <a:off x="360000" y="1126800"/>
            <a:ext cx="9180000" cy="496729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これまでの「テーマに沿った分析」においては、補償対象となった重度脳性麻痺を発症した事例について、網羅的に様々な分析テーマおよび視点で、記述疫学を主とした分析手法により重度脳性麻痺発症事例における妊娠・分娩経過や新生児経過等を踏まえ、様々な傾向や特徴を捉え、産科医療の質の向上に向け提言してき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「再発防止に関するアンケート」の結果</a:t>
            </a:r>
            <a:r>
              <a:rPr lang="ja-JP" altLang="en-US" sz="2000" dirty="0">
                <a:solidFill>
                  <a:srgbClr val="000000"/>
                </a:solidFill>
                <a:latin typeface="HG丸ｺﾞｼｯｸM-PRO"/>
                <a:ea typeface="HG丸ｺﾞｼｯｸM-PRO"/>
              </a:rPr>
              <a:t>より、</a:t>
            </a:r>
            <a:r>
              <a:rPr lang="ja-JP" altLang="en-US" sz="2000" dirty="0">
                <a:latin typeface="HG丸ｺﾞｼｯｸM-PRO"/>
                <a:ea typeface="HG丸ｺﾞｼｯｸM-PRO"/>
              </a:rPr>
              <a:t>今後取り上げてほしいテーマ、実際に取り組まれた内容として上位に挙げられた、</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新生児蘇生や新生児管理、胎児心拍数陣痛図については、</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産科・小児科医療関係者が積極的に取り組むことが特に重要な分析テーマであると考えられた。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eaLnBrk="1" hangingPunct="1">
              <a:lnSpc>
                <a:spcPct val="120000"/>
              </a:lnSpc>
              <a:buFont typeface="HG丸ｺﾞｼｯｸM-PRO" panose="020F0600000000000000" pitchFamily="50" charset="-128"/>
              <a:buChar char="○"/>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アンケート結果において臨床で最も多く活用されているとの回答があった胎児心拍数陣痛図については、産科の臨床現場における需要が高いと考えられた。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49942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71" y="333450"/>
            <a:ext cx="6195100" cy="650725"/>
          </a:xfrm>
        </p:spPr>
        <p:txBody>
          <a:bodyPr/>
          <a:lstStyle/>
          <a:p>
            <a:r>
              <a:rPr kumimoji="1" lang="ja-JP" altLang="en-US" dirty="0"/>
              <a:t>今後のテーマに沿った分析②</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3843183A-8767-B28B-5B4A-C08FFEA7903D}"/>
              </a:ext>
            </a:extLst>
          </p:cNvPr>
          <p:cNvSpPr>
            <a:spLocks noChangeArrowheads="1"/>
          </p:cNvSpPr>
          <p:nvPr/>
        </p:nvSpPr>
        <p:spPr bwMode="auto">
          <a:xfrm>
            <a:off x="360000" y="1126800"/>
            <a:ext cx="9180000" cy="309508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分析対象事例数が増加していること、当該データベースは重度脳性麻痺事例に関する情報のみしか保有しないことなどが今後の「テーマに沿った分析」における課題と考える。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委員会では、これからの「テーマに沿った分析」において、従来の記述疫学により一つ一つの事例を詳細に分析する手法に加えて、課題解決のための手法を検討し、引き続き産科医療の質の向上に資するような報告書を作成していく。</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104492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179690" y="1732624"/>
            <a:ext cx="9439275" cy="617538"/>
          </a:xfrm>
          <a:prstGeom prst="rect">
            <a:avLst/>
          </a:prstGeom>
          <a:solidFill>
            <a:srgbClr val="FFFFE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日本の医療における優先度の高い重要な課題</a:t>
            </a:r>
          </a:p>
        </p:txBody>
      </p:sp>
      <p:sp>
        <p:nvSpPr>
          <p:cNvPr id="222212" name="AutoShape 4"/>
          <p:cNvSpPr>
            <a:spLocks noChangeArrowheads="1"/>
          </p:cNvSpPr>
          <p:nvPr/>
        </p:nvSpPr>
        <p:spPr bwMode="auto">
          <a:xfrm>
            <a:off x="285440" y="4334396"/>
            <a:ext cx="9333525" cy="1482124"/>
          </a:xfrm>
          <a:prstGeom prst="roundRect">
            <a:avLst>
              <a:gd name="adj" fmla="val 11477"/>
            </a:avLst>
          </a:prstGeom>
          <a:solidFill>
            <a:schemeClr val="bg1"/>
          </a:solidFill>
          <a:ln w="9525">
            <a:solidFill>
              <a:schemeClr val="tx1"/>
            </a:solidFill>
            <a:round/>
            <a:headEnd/>
            <a:tailEnd/>
          </a:ln>
        </p:spPr>
        <p:txBody>
          <a:bodyPr wrap="square"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600" dirty="0">
                <a:solidFill>
                  <a:srgbClr val="000000"/>
                </a:solidFill>
                <a:latin typeface="HG丸ｺﾞｼｯｸM-PRO" panose="020F0600000000000000" pitchFamily="50" charset="-128"/>
              </a:rPr>
              <a:t>産科医不足の背景の一つに</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医事紛争が多いことがあげられ、その理由として分娩時の医療事故では過失の有無の判断が困難な</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場合</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が多いことが考えられた</a:t>
            </a:r>
          </a:p>
        </p:txBody>
      </p:sp>
      <p:sp>
        <p:nvSpPr>
          <p:cNvPr id="13" name="Rectangle 4"/>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産科医療補償制度創設の背景</a:t>
            </a:r>
          </a:p>
        </p:txBody>
      </p:sp>
      <p:sp>
        <p:nvSpPr>
          <p:cNvPr id="14" name="スライド番号プレースホルダー 1">
            <a:extLst>
              <a:ext uri="{FF2B5EF4-FFF2-40B4-BE49-F238E27FC236}">
                <a16:creationId xmlns:a16="http://schemas.microsoft.com/office/drawing/2014/main" id="{25063F94-EEE4-432C-9227-EED873E6606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pSp>
        <p:nvGrpSpPr>
          <p:cNvPr id="4" name="Group 5">
            <a:extLst>
              <a:ext uri="{FF2B5EF4-FFF2-40B4-BE49-F238E27FC236}">
                <a16:creationId xmlns:a16="http://schemas.microsoft.com/office/drawing/2014/main" id="{4798A50A-2DEC-C8E8-4D39-6D1EA7EE4274}"/>
              </a:ext>
            </a:extLst>
          </p:cNvPr>
          <p:cNvGrpSpPr>
            <a:grpSpLocks/>
          </p:cNvGrpSpPr>
          <p:nvPr/>
        </p:nvGrpSpPr>
        <p:grpSpPr bwMode="auto">
          <a:xfrm>
            <a:off x="277046" y="2709714"/>
            <a:ext cx="9240837" cy="1093788"/>
            <a:chOff x="204" y="2590"/>
            <a:chExt cx="5374" cy="817"/>
          </a:xfrm>
        </p:grpSpPr>
        <p:sp>
          <p:nvSpPr>
            <p:cNvPr id="5" name="Rectangle 6">
              <a:extLst>
                <a:ext uri="{FF2B5EF4-FFF2-40B4-BE49-F238E27FC236}">
                  <a16:creationId xmlns:a16="http://schemas.microsoft.com/office/drawing/2014/main" id="{CE59B1CB-EDA7-2B9B-F085-2A95DB4E5527}"/>
                </a:ext>
              </a:extLst>
            </p:cNvPr>
            <p:cNvSpPr>
              <a:spLocks noChangeArrowheads="1"/>
            </p:cNvSpPr>
            <p:nvPr/>
          </p:nvSpPr>
          <p:spPr bwMode="auto">
            <a:xfrm>
              <a:off x="204"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産科医不足の</a:t>
              </a:r>
              <a:endParaRPr kumimoji="0" lang="en-US" altLang="ja-JP"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改善</a:t>
              </a:r>
            </a:p>
          </p:txBody>
        </p:sp>
        <p:sp>
          <p:nvSpPr>
            <p:cNvPr id="6" name="Rectangle 7">
              <a:extLst>
                <a:ext uri="{FF2B5EF4-FFF2-40B4-BE49-F238E27FC236}">
                  <a16:creationId xmlns:a16="http://schemas.microsoft.com/office/drawing/2014/main" id="{8C887C16-0A0C-75AF-A6E5-E8D8B8A84DAB}"/>
                </a:ext>
              </a:extLst>
            </p:cNvPr>
            <p:cNvSpPr>
              <a:spLocks noChangeArrowheads="1"/>
            </p:cNvSpPr>
            <p:nvPr/>
          </p:nvSpPr>
          <p:spPr bwMode="auto">
            <a:xfrm>
              <a:off x="3220"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産科医療提供体制の</a:t>
              </a:r>
              <a:endParaRPr kumimoji="0" lang="en-US" altLang="ja-JP"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確保</a:t>
              </a:r>
            </a:p>
          </p:txBody>
        </p:sp>
      </p:grpSp>
    </p:spTree>
    <p:extLst>
      <p:ext uri="{BB962C8B-B14F-4D97-AF65-F5344CB8AC3E}">
        <p14:creationId xmlns:p14="http://schemas.microsoft.com/office/powerpoint/2010/main" val="18838883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4A960EBC-E6EE-3937-E50E-F33BD325C601}"/>
              </a:ext>
            </a:extLst>
          </p:cNvPr>
          <p:cNvSpPr>
            <a:spLocks noChangeArrowheads="1"/>
          </p:cNvSpPr>
          <p:nvPr/>
        </p:nvSpPr>
        <p:spPr bwMode="auto">
          <a:xfrm>
            <a:off x="360000" y="1126800"/>
            <a:ext cx="9180000" cy="381516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lang="ja-JP" altLang="en-US" sz="2000" dirty="0">
                <a:solidFill>
                  <a:srgbClr val="000000"/>
                </a:solidFill>
                <a:latin typeface="HG丸ｺﾞｼｯｸM-PRO"/>
                <a:ea typeface="HG丸ｺﾞｼｯｸM-PRO"/>
              </a:rPr>
              <a:t>本制度の補償対象事例が示す分娩中の胎児心拍数パターンは、臨床現場で経験する機会が少ないことから、補償対象事例の胎児心拍数陣痛図と分娩前後の経過を紹介することは、産科・小児科医療関係者にとってニーズが高いと考える。</a:t>
            </a:r>
            <a:endParaRPr lang="en-US" altLang="ja-JP" sz="2000" dirty="0">
              <a:solidFill>
                <a:srgbClr val="000000"/>
              </a:solidFill>
              <a:latin typeface="HG丸ｺﾞｼｯｸM-PRO"/>
              <a:ea typeface="HG丸ｺﾞｼｯｸM-PRO"/>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「テーマに沿った分析」で掲載してきた事例を中心に、妊娠・分娩経過、新生児経過、および胎児心拍数陣痛図等をまとめたものを、本報告書の別冊「第</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回産科医療補償制度再発防止に関する報告書　別冊　脳性麻痺事例の胎児心拍数陣痛図紹介集</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判読と対応を振り返る</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」として作成した。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1" name="タイトル 2">
            <a:extLst>
              <a:ext uri="{FF2B5EF4-FFF2-40B4-BE49-F238E27FC236}">
                <a16:creationId xmlns:a16="http://schemas.microsoft.com/office/drawing/2014/main" id="{F3C213F0-CCA6-48F6-04A6-888114A6125C}"/>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kumimoji="1" lang="ja-JP" altLang="en-US" sz="2000" dirty="0"/>
              <a:t>①</a:t>
            </a:r>
          </a:p>
        </p:txBody>
      </p:sp>
      <p:grpSp>
        <p:nvGrpSpPr>
          <p:cNvPr id="16" name="グループ化 15">
            <a:extLst>
              <a:ext uri="{FF2B5EF4-FFF2-40B4-BE49-F238E27FC236}">
                <a16:creationId xmlns:a16="http://schemas.microsoft.com/office/drawing/2014/main" id="{27D47E9A-9164-818B-F2DF-93EC331A4C3C}"/>
              </a:ext>
            </a:extLst>
          </p:cNvPr>
          <p:cNvGrpSpPr/>
          <p:nvPr/>
        </p:nvGrpSpPr>
        <p:grpSpPr>
          <a:xfrm>
            <a:off x="287992" y="5023032"/>
            <a:ext cx="9344734" cy="1506040"/>
            <a:chOff x="287992" y="5023032"/>
            <a:chExt cx="9344734" cy="1506040"/>
          </a:xfrm>
        </p:grpSpPr>
        <p:pic>
          <p:nvPicPr>
            <p:cNvPr id="10" name="図 9">
              <a:extLst>
                <a:ext uri="{FF2B5EF4-FFF2-40B4-BE49-F238E27FC236}">
                  <a16:creationId xmlns:a16="http://schemas.microsoft.com/office/drawing/2014/main" id="{A187D4C5-DAC4-0ED7-FC6C-84A691E92E29}"/>
                </a:ext>
              </a:extLst>
            </p:cNvPr>
            <p:cNvPicPr>
              <a:picLocks noChangeAspect="1"/>
            </p:cNvPicPr>
            <p:nvPr/>
          </p:nvPicPr>
          <p:blipFill>
            <a:blip r:embed="rId3"/>
            <a:stretch>
              <a:fillRect/>
            </a:stretch>
          </p:blipFill>
          <p:spPr>
            <a:xfrm>
              <a:off x="287992" y="5023032"/>
              <a:ext cx="9344734" cy="1506040"/>
            </a:xfrm>
            <a:prstGeom prst="rect">
              <a:avLst/>
            </a:prstGeom>
          </p:spPr>
        </p:pic>
        <p:pic>
          <p:nvPicPr>
            <p:cNvPr id="15" name="図 14" descr="ダイアグラム&#10;&#10;自動的に生成された説明">
              <a:hlinkClick r:id="rId4"/>
              <a:extLst>
                <a:ext uri="{FF2B5EF4-FFF2-40B4-BE49-F238E27FC236}">
                  <a16:creationId xmlns:a16="http://schemas.microsoft.com/office/drawing/2014/main" id="{2F4416CB-85B0-3ADE-F319-48EB98DF01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14" t="88841" r="44062" b="9060"/>
            <a:stretch/>
          </p:blipFill>
          <p:spPr>
            <a:xfrm>
              <a:off x="559718" y="5950073"/>
              <a:ext cx="5112568" cy="329843"/>
            </a:xfrm>
            <a:prstGeom prst="rect">
              <a:avLst/>
            </a:prstGeom>
          </p:spPr>
        </p:pic>
      </p:grpSp>
    </p:spTree>
    <p:extLst>
      <p:ext uri="{BB962C8B-B14F-4D97-AF65-F5344CB8AC3E}">
        <p14:creationId xmlns:p14="http://schemas.microsoft.com/office/powerpoint/2010/main" val="51910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タイトル 2">
            <a:extLst>
              <a:ext uri="{FF2B5EF4-FFF2-40B4-BE49-F238E27FC236}">
                <a16:creationId xmlns:a16="http://schemas.microsoft.com/office/drawing/2014/main" id="{231A6948-72DD-128F-1B50-B2BBF94C8D16}"/>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kumimoji="1" lang="ja-JP" altLang="en-US" sz="2000" dirty="0"/>
              <a:t>②</a:t>
            </a:r>
          </a:p>
        </p:txBody>
      </p:sp>
      <p:sp>
        <p:nvSpPr>
          <p:cNvPr id="5" name="AutoShape 3">
            <a:extLst>
              <a:ext uri="{FF2B5EF4-FFF2-40B4-BE49-F238E27FC236}">
                <a16:creationId xmlns:a16="http://schemas.microsoft.com/office/drawing/2014/main" id="{49D0BD23-4228-D9B6-AEF0-101C8C0B0D87}"/>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6" name="図 5" descr="テキスト&#10;&#10;自動的に生成された説明">
            <a:extLst>
              <a:ext uri="{FF2B5EF4-FFF2-40B4-BE49-F238E27FC236}">
                <a16:creationId xmlns:a16="http://schemas.microsoft.com/office/drawing/2014/main" id="{8D5084A9-9D60-81F5-5321-BD80C7AE1E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0" t="41553" r="8568" b="8464"/>
          <a:stretch/>
        </p:blipFill>
        <p:spPr>
          <a:xfrm>
            <a:off x="2071886" y="1269555"/>
            <a:ext cx="5832648" cy="5040560"/>
          </a:xfrm>
          <a:prstGeom prst="rect">
            <a:avLst/>
          </a:prstGeom>
        </p:spPr>
      </p:pic>
    </p:spTree>
    <p:extLst>
      <p:ext uri="{BB962C8B-B14F-4D97-AF65-F5344CB8AC3E}">
        <p14:creationId xmlns:p14="http://schemas.microsoft.com/office/powerpoint/2010/main" val="664589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タイトル 2">
            <a:extLst>
              <a:ext uri="{FF2B5EF4-FFF2-40B4-BE49-F238E27FC236}">
                <a16:creationId xmlns:a16="http://schemas.microsoft.com/office/drawing/2014/main" id="{231A6948-72DD-128F-1B50-B2BBF94C8D16}"/>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kumimoji="1" lang="ja-JP" altLang="en-US" sz="2000" dirty="0"/>
              <a:t>③</a:t>
            </a:r>
          </a:p>
        </p:txBody>
      </p:sp>
      <p:sp>
        <p:nvSpPr>
          <p:cNvPr id="5" name="AutoShape 3">
            <a:extLst>
              <a:ext uri="{FF2B5EF4-FFF2-40B4-BE49-F238E27FC236}">
                <a16:creationId xmlns:a16="http://schemas.microsoft.com/office/drawing/2014/main" id="{49D0BD23-4228-D9B6-AEF0-101C8C0B0D87}"/>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descr="ダイアグラム&#10;&#10;自動的に生成された説明">
            <a:extLst>
              <a:ext uri="{FF2B5EF4-FFF2-40B4-BE49-F238E27FC236}">
                <a16:creationId xmlns:a16="http://schemas.microsoft.com/office/drawing/2014/main" id="{E4384C8F-18F8-87CB-1266-5921D7A35B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9" t="14309" r="16287" b="57348"/>
          <a:stretch/>
        </p:blipFill>
        <p:spPr>
          <a:xfrm>
            <a:off x="775742" y="1605682"/>
            <a:ext cx="8352928" cy="4447663"/>
          </a:xfrm>
          <a:prstGeom prst="rect">
            <a:avLst/>
          </a:prstGeom>
        </p:spPr>
      </p:pic>
    </p:spTree>
    <p:extLst>
      <p:ext uri="{BB962C8B-B14F-4D97-AF65-F5344CB8AC3E}">
        <p14:creationId xmlns:p14="http://schemas.microsoft.com/office/powerpoint/2010/main" val="4080925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タイトル 2">
            <a:extLst>
              <a:ext uri="{FF2B5EF4-FFF2-40B4-BE49-F238E27FC236}">
                <a16:creationId xmlns:a16="http://schemas.microsoft.com/office/drawing/2014/main" id="{231A6948-72DD-128F-1B50-B2BBF94C8D16}"/>
              </a:ext>
            </a:extLst>
          </p:cNvPr>
          <p:cNvSpPr>
            <a:spLocks noGrp="1"/>
          </p:cNvSpPr>
          <p:nvPr>
            <p:ph type="title"/>
          </p:nvPr>
        </p:nvSpPr>
        <p:spPr>
          <a:xfrm>
            <a:off x="1410081" y="333450"/>
            <a:ext cx="8078629" cy="712281"/>
          </a:xfrm>
        </p:spPr>
        <p:txBody>
          <a:bodyPr/>
          <a:lstStyle/>
          <a:p>
            <a:r>
              <a:rPr kumimoji="1" lang="ja-JP" altLang="en-US" sz="2000" dirty="0"/>
              <a:t>第</a:t>
            </a:r>
            <a:r>
              <a:rPr kumimoji="1" lang="en-US" altLang="ja-JP" sz="2000" dirty="0"/>
              <a:t>14</a:t>
            </a:r>
            <a:r>
              <a:rPr kumimoji="1" lang="ja-JP" altLang="en-US" sz="2000" dirty="0"/>
              <a:t>回産科医療補償制度再発防止に関する報告書　別冊　</a:t>
            </a:r>
            <a:br>
              <a:rPr kumimoji="1" lang="en-US" altLang="ja-JP" sz="2000" dirty="0"/>
            </a:br>
            <a:r>
              <a:rPr kumimoji="1" lang="ja-JP" altLang="en-US" sz="2000" dirty="0"/>
              <a:t>脳性麻痺事例の胎児心拍数陣痛図紹介集</a:t>
            </a:r>
            <a:r>
              <a:rPr kumimoji="1" lang="en-US" altLang="ja-JP" sz="2000" dirty="0"/>
              <a:t>―</a:t>
            </a:r>
            <a:r>
              <a:rPr kumimoji="1" lang="ja-JP" altLang="en-US" sz="2000" dirty="0"/>
              <a:t>判読と対応を振り返る</a:t>
            </a:r>
            <a:r>
              <a:rPr kumimoji="1" lang="en-US" altLang="ja-JP" sz="2000" dirty="0"/>
              <a:t>―</a:t>
            </a:r>
            <a:r>
              <a:rPr lang="ja-JP" altLang="en-US" sz="2000" dirty="0"/>
              <a:t>④</a:t>
            </a:r>
            <a:endParaRPr kumimoji="1" lang="ja-JP" altLang="en-US" sz="2000" dirty="0"/>
          </a:p>
        </p:txBody>
      </p:sp>
      <p:sp>
        <p:nvSpPr>
          <p:cNvPr id="5" name="AutoShape 3">
            <a:extLst>
              <a:ext uri="{FF2B5EF4-FFF2-40B4-BE49-F238E27FC236}">
                <a16:creationId xmlns:a16="http://schemas.microsoft.com/office/drawing/2014/main" id="{49D0BD23-4228-D9B6-AEF0-101C8C0B0D87}"/>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descr="ダイアグラム&#10;&#10;自動的に生成された説明">
            <a:extLst>
              <a:ext uri="{FF2B5EF4-FFF2-40B4-BE49-F238E27FC236}">
                <a16:creationId xmlns:a16="http://schemas.microsoft.com/office/drawing/2014/main" id="{E4384C8F-18F8-87CB-1266-5921D7A35B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9" t="45587" r="10779" b="19899"/>
          <a:stretch/>
        </p:blipFill>
        <p:spPr>
          <a:xfrm>
            <a:off x="775742" y="1341562"/>
            <a:ext cx="8261996" cy="4991688"/>
          </a:xfrm>
          <a:prstGeom prst="rect">
            <a:avLst/>
          </a:prstGeom>
        </p:spPr>
      </p:pic>
    </p:spTree>
    <p:extLst>
      <p:ext uri="{BB962C8B-B14F-4D97-AF65-F5344CB8AC3E}">
        <p14:creationId xmlns:p14="http://schemas.microsoft.com/office/powerpoint/2010/main" val="2129188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271686" y="2277666"/>
            <a:ext cx="9361039"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4</a:t>
            </a:r>
            <a:r>
              <a:rPr lang="ja-JP" altLang="en-US" sz="5400" dirty="0">
                <a:latin typeface="+mj-ea"/>
                <a:ea typeface="+mj-ea"/>
              </a:rPr>
              <a:t>章　</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産科医療の質の向上への</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9C19CB48-AC1C-4210-AEE4-C636CE8FFDB9}"/>
              </a:ext>
            </a:extLst>
          </p:cNvPr>
          <p:cNvSpPr txBox="1">
            <a:spLocks noChangeArrowheads="1"/>
          </p:cNvSpPr>
          <p:nvPr/>
        </p:nvSpPr>
        <p:spPr bwMode="auto">
          <a:xfrm>
            <a:off x="1321542" y="5103217"/>
            <a:ext cx="831118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40</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61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289E384-F120-4EB4-AB5A-1BA19AD1F7A9}"/>
              </a:ext>
            </a:extLst>
          </p:cNvPr>
          <p:cNvSpPr>
            <a:spLocks noGrp="1"/>
          </p:cNvSpPr>
          <p:nvPr>
            <p:ph type="title"/>
          </p:nvPr>
        </p:nvSpPr>
        <p:spPr>
          <a:xfrm>
            <a:off x="3931354" y="342975"/>
            <a:ext cx="2040117" cy="650725"/>
          </a:xfrm>
        </p:spPr>
        <p:txBody>
          <a:bodyPr/>
          <a:lstStyle/>
          <a:p>
            <a:r>
              <a:rPr lang="ja-JP" altLang="en-US" dirty="0"/>
              <a:t>はじめに</a:t>
            </a:r>
            <a:endParaRPr kumimoji="1" lang="ja-JP" altLang="en-US" dirty="0"/>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3">
            <a:extLst>
              <a:ext uri="{FF2B5EF4-FFF2-40B4-BE49-F238E27FC236}">
                <a16:creationId xmlns:a16="http://schemas.microsoft.com/office/drawing/2014/main" id="{A5E937F1-EFC4-442B-8549-1AF95CF64318}"/>
              </a:ext>
            </a:extLst>
          </p:cNvPr>
          <p:cNvSpPr>
            <a:spLocks noChangeArrowheads="1"/>
          </p:cNvSpPr>
          <p:nvPr/>
        </p:nvSpPr>
        <p:spPr bwMode="auto">
          <a:xfrm>
            <a:off x="361412" y="1126799"/>
            <a:ext cx="9180000" cy="538981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「テーマに沿った分析」の「再発防止委員会からの提言」が産科医療の質の向上に活かされているかなどについて、動向を把握するため出生年別に集計を行った。</a:t>
            </a: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出生した年毎に集計対象事例が増えていく中、取り上げたテーマの出生年別の集計結果を概観することで、産科医療の質の向上への取組みの動向をみていくことができるものと考える。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回報告書から、出生年別の動向がより把握できるよう</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集計結果の掲載方法を表形式からグラフ形式へ変更した。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回報告書から、５つのテーマのうち、診療録等の記載についても対象事例が４年分となったため、出生年別の動向がより把握できるよう、集計結果の掲載方法を表形式からグラフ形式へと変更した。</a:t>
            </a:r>
            <a:endPar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84309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7" y="1126800"/>
            <a:ext cx="9180000" cy="4544838"/>
          </a:xfrm>
          <a:prstGeom prst="roundRect">
            <a:avLst>
              <a:gd name="adj" fmla="val 12806"/>
            </a:avLst>
          </a:prstGeom>
          <a:solidFill>
            <a:srgbClr val="FFE5FF"/>
          </a:solidFill>
          <a:ln w="9525">
            <a:solidFill>
              <a:schemeClr val="tx1"/>
            </a:solidFill>
            <a:round/>
            <a:headEnd/>
            <a:tailEnd/>
          </a:ln>
        </p:spPr>
        <p:txBody>
          <a:bodyPr lIns="54000" tIns="54000" rIns="54000" bIns="54000" numCol="2" spcCol="1872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lvl="0" indent="-342900" algn="just" defTabSz="914400" eaLnBrk="1" latinLnBrk="1" hangingPunct="1">
              <a:lnSpc>
                <a:spcPct val="120000"/>
              </a:lnSpc>
              <a:spcBef>
                <a:spcPct val="0"/>
              </a:spcBef>
              <a:buFontTx/>
              <a:buChar char="○"/>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満</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歳の誕生日までの補償申請期間を経過し補償対象が確定している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年から</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年までに出生した事例のうち、</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月末までに原因分析報告書を児・保護者および分娩機関に送付した事例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3,146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件を集計対象とした。</a:t>
            </a:r>
          </a:p>
          <a:p>
            <a:pPr marL="342900" lvl="0" indent="-342900" defTabSz="914400" eaLnBrk="1" hangingPunct="1">
              <a:lnSpc>
                <a:spcPct val="120000"/>
              </a:lnSpc>
              <a:spcBef>
                <a:spcPct val="0"/>
              </a:spcBef>
              <a:buFontTx/>
              <a:buChar char="○"/>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タイトル 11">
            <a:extLst>
              <a:ext uri="{FF2B5EF4-FFF2-40B4-BE49-F238E27FC236}">
                <a16:creationId xmlns:a16="http://schemas.microsoft.com/office/drawing/2014/main" id="{22A43C1E-43E2-4503-B5D9-70B632921CCA}"/>
              </a:ext>
            </a:extLst>
          </p:cNvPr>
          <p:cNvSpPr>
            <a:spLocks noGrp="1"/>
          </p:cNvSpPr>
          <p:nvPr>
            <p:ph type="title"/>
          </p:nvPr>
        </p:nvSpPr>
        <p:spPr>
          <a:xfrm>
            <a:off x="3931359" y="342975"/>
            <a:ext cx="2040116" cy="650725"/>
          </a:xfrm>
        </p:spPr>
        <p:txBody>
          <a:bodyPr/>
          <a:lstStyle/>
          <a:p>
            <a:r>
              <a:rPr lang="ja-JP" altLang="en-US" dirty="0"/>
              <a:t>集計対象</a:t>
            </a:r>
            <a:endParaRPr kumimoji="1" lang="ja-JP" altLang="en-US" dirty="0">
              <a:solidFill>
                <a:schemeClr val="tx1"/>
              </a:solidFill>
            </a:endParaRPr>
          </a:p>
        </p:txBody>
      </p:sp>
      <p:sp>
        <p:nvSpPr>
          <p:cNvPr id="8" name="テキスト ボックス 7">
            <a:extLst>
              <a:ext uri="{FF2B5EF4-FFF2-40B4-BE49-F238E27FC236}">
                <a16:creationId xmlns:a16="http://schemas.microsoft.com/office/drawing/2014/main" id="{A6D3231B-7E18-4F11-B979-C8114D04D574}"/>
              </a:ext>
            </a:extLst>
          </p:cNvPr>
          <p:cNvSpPr txBox="1"/>
          <p:nvPr/>
        </p:nvSpPr>
        <p:spPr>
          <a:xfrm>
            <a:off x="4448150" y="5226037"/>
            <a:ext cx="4896545" cy="400110"/>
          </a:xfrm>
          <a:prstGeom prst="rect">
            <a:avLst/>
          </a:prstGeom>
          <a:noFill/>
        </p:spPr>
        <p:txBody>
          <a:bodyPr wrap="square" rtlCol="0">
            <a:spAutoFit/>
          </a:bodyPr>
          <a:lstStyle/>
          <a:p>
            <a:pPr marL="252000" marR="0" lvl="0" indent="-25200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注）満</a:t>
            </a:r>
            <a:r>
              <a:rPr kumimoji="1" lang="en-US" altLang="ja-JP"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歳の誕生日までの補償申請期間を経過し補償対象となった事例であるが、原因分析報告書が未送付の事例であるため、本章の集計対象事例に含まない</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p>
        </p:txBody>
      </p:sp>
      <p:pic>
        <p:nvPicPr>
          <p:cNvPr id="4" name="図 3" descr="グラフ, 棒グラフ, ウォーターフォール図&#10;&#10;自動的に生成された説明">
            <a:extLst>
              <a:ext uri="{FF2B5EF4-FFF2-40B4-BE49-F238E27FC236}">
                <a16:creationId xmlns:a16="http://schemas.microsoft.com/office/drawing/2014/main" id="{990AE2B6-0E18-E566-01BC-89805ABDE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51" t="3235" r="8965" b="8952"/>
          <a:stretch/>
        </p:blipFill>
        <p:spPr>
          <a:xfrm>
            <a:off x="4520157" y="1797975"/>
            <a:ext cx="4608513" cy="3428062"/>
          </a:xfrm>
          <a:prstGeom prst="rect">
            <a:avLst/>
          </a:prstGeom>
        </p:spPr>
      </p:pic>
      <p:sp>
        <p:nvSpPr>
          <p:cNvPr id="5" name="テキスト ボックス 4">
            <a:extLst>
              <a:ext uri="{FF2B5EF4-FFF2-40B4-BE49-F238E27FC236}">
                <a16:creationId xmlns:a16="http://schemas.microsoft.com/office/drawing/2014/main" id="{72283555-E838-CA12-C447-39A21D58A541}"/>
              </a:ext>
            </a:extLst>
          </p:cNvPr>
          <p:cNvSpPr txBox="1"/>
          <p:nvPr/>
        </p:nvSpPr>
        <p:spPr>
          <a:xfrm>
            <a:off x="4448150" y="1415854"/>
            <a:ext cx="356681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4</a:t>
            </a:r>
            <a:r>
              <a:rPr lang="ja-JP" altLang="en-US" sz="1400" b="1" dirty="0">
                <a:solidFill>
                  <a:srgbClr val="000000"/>
                </a:solidFill>
                <a:latin typeface="HG丸ｺﾞｼｯｸM-PRO"/>
                <a:ea typeface="HG丸ｺﾞｼｯｸM-PRO"/>
              </a:rPr>
              <a:t>－</a:t>
            </a:r>
            <a:r>
              <a:rPr lang="en-US" altLang="ja-JP" sz="1400" b="1" dirty="0">
                <a:solidFill>
                  <a:srgbClr val="000000"/>
                </a:solidFill>
                <a:latin typeface="HG丸ｺﾞｼｯｸM-PRO"/>
                <a:ea typeface="HG丸ｺﾞｼｯｸM-PRO"/>
              </a:rPr>
              <a:t>Ⅱ</a:t>
            </a: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　集計対象事例</a:t>
            </a:r>
          </a:p>
        </p:txBody>
      </p:sp>
    </p:spTree>
    <p:extLst>
      <p:ext uri="{BB962C8B-B14F-4D97-AF65-F5344CB8AC3E}">
        <p14:creationId xmlns:p14="http://schemas.microsoft.com/office/powerpoint/2010/main" val="1127801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dirty="0"/>
              <a:t>集計方法①</a:t>
            </a: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0116" name="AutoShape 3"/>
          <p:cNvSpPr>
            <a:spLocks noChangeArrowheads="1"/>
          </p:cNvSpPr>
          <p:nvPr/>
        </p:nvSpPr>
        <p:spPr bwMode="auto">
          <a:xfrm>
            <a:off x="360000" y="1126800"/>
            <a:ext cx="9180000" cy="439122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以下の</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つのテーマについて、定めた</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つの集計方法のいずれかを用いて、原因分析報告書よりデータを集計した。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4" name="表 4">
            <a:extLst>
              <a:ext uri="{FF2B5EF4-FFF2-40B4-BE49-F238E27FC236}">
                <a16:creationId xmlns:a16="http://schemas.microsoft.com/office/drawing/2014/main" id="{2B15146B-0CD9-4660-9836-3B0959525EC0}"/>
              </a:ext>
            </a:extLst>
          </p:cNvPr>
          <p:cNvGraphicFramePr>
            <a:graphicFrameLocks noGrp="1"/>
          </p:cNvGraphicFramePr>
          <p:nvPr>
            <p:extLst>
              <p:ext uri="{D42A27DB-BD31-4B8C-83A1-F6EECF244321}">
                <p14:modId xmlns:p14="http://schemas.microsoft.com/office/powerpoint/2010/main" val="4210911073"/>
              </p:ext>
            </p:extLst>
          </p:nvPr>
        </p:nvGraphicFramePr>
        <p:xfrm>
          <a:off x="669118" y="2516641"/>
          <a:ext cx="8676964" cy="2589912"/>
        </p:xfrm>
        <a:graphic>
          <a:graphicData uri="http://schemas.openxmlformats.org/drawingml/2006/table">
            <a:tbl>
              <a:tblPr>
                <a:tableStyleId>{5C22544A-7EE6-4342-B048-85BDC9FD1C3A}</a:tableStyleId>
              </a:tblPr>
              <a:tblGrid>
                <a:gridCol w="4049244">
                  <a:extLst>
                    <a:ext uri="{9D8B030D-6E8A-4147-A177-3AD203B41FA5}">
                      <a16:colId xmlns:a16="http://schemas.microsoft.com/office/drawing/2014/main" val="3600042244"/>
                    </a:ext>
                  </a:extLst>
                </a:gridCol>
                <a:gridCol w="4627720">
                  <a:extLst>
                    <a:ext uri="{9D8B030D-6E8A-4147-A177-3AD203B41FA5}">
                      <a16:colId xmlns:a16="http://schemas.microsoft.com/office/drawing/2014/main" val="3631420162"/>
                    </a:ext>
                  </a:extLst>
                </a:gridCol>
              </a:tblGrid>
              <a:tr h="424469">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テーマ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集計方法</a:t>
                      </a:r>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329268"/>
                  </a:ext>
                </a:extLst>
              </a:tr>
              <a:tr h="1266264">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1</a:t>
                      </a:r>
                      <a:r>
                        <a:rPr kumimoji="1" lang="ja-JP" altLang="en-US" sz="2200" dirty="0">
                          <a:latin typeface="HG丸ｺﾞｼｯｸM-PRO" panose="020F0600000000000000" pitchFamily="50" charset="-128"/>
                          <a:ea typeface="HG丸ｺﾞｼｯｸM-PRO" panose="020F0600000000000000" pitchFamily="50" charset="-128"/>
                        </a:rPr>
                        <a:t>．子宮収縮薬について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2</a:t>
                      </a:r>
                      <a:r>
                        <a:rPr kumimoji="1" lang="ja-JP" altLang="en-US" sz="2200" dirty="0">
                          <a:latin typeface="HG丸ｺﾞｼｯｸM-PRO" panose="020F0600000000000000" pitchFamily="50" charset="-128"/>
                          <a:ea typeface="HG丸ｺﾞｼｯｸM-PRO" panose="020F0600000000000000" pitchFamily="50" charset="-128"/>
                        </a:rPr>
                        <a:t>．新生児蘇生について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3</a:t>
                      </a:r>
                      <a:r>
                        <a:rPr kumimoji="1" lang="ja-JP" altLang="en-US" sz="2200" dirty="0">
                          <a:latin typeface="HG丸ｺﾞｼｯｸM-PRO" panose="020F0600000000000000" pitchFamily="50" charset="-128"/>
                          <a:ea typeface="HG丸ｺﾞｼｯｸM-PRO" panose="020F0600000000000000" pitchFamily="50" charset="-128"/>
                        </a:rPr>
                        <a:t>．吸引分娩について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①原因分析報告書の「事例の経過（事例の概要）」より集計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765474191"/>
                  </a:ext>
                </a:extLst>
              </a:tr>
              <a:tr h="858121">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4</a:t>
                      </a:r>
                      <a:r>
                        <a:rPr kumimoji="1" lang="ja-JP" altLang="en-US" sz="2200" dirty="0">
                          <a:latin typeface="HG丸ｺﾞｼｯｸM-PRO" panose="020F0600000000000000" pitchFamily="50" charset="-128"/>
                          <a:ea typeface="HG丸ｺﾞｼｯｸM-PRO" panose="020F0600000000000000" pitchFamily="50" charset="-128"/>
                        </a:rPr>
                        <a:t>．胎児心拍数聴取について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5</a:t>
                      </a:r>
                      <a:r>
                        <a:rPr kumimoji="1" lang="ja-JP" altLang="en-US" sz="2200" dirty="0">
                          <a:latin typeface="HG丸ｺﾞｼｯｸM-PRO" panose="020F0600000000000000" pitchFamily="50" charset="-128"/>
                          <a:ea typeface="HG丸ｺﾞｼｯｸM-PRO" panose="020F0600000000000000" pitchFamily="50" charset="-128"/>
                        </a:rPr>
                        <a:t>．診療録等の記載について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②原因分析報告書の「臨床経過に関する医学的評価」より集計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9107173"/>
                  </a:ext>
                </a:extLst>
              </a:tr>
            </a:tbl>
          </a:graphicData>
        </a:graphic>
      </p:graphicFrame>
    </p:spTree>
    <p:extLst>
      <p:ext uri="{BB962C8B-B14F-4D97-AF65-F5344CB8AC3E}">
        <p14:creationId xmlns:p14="http://schemas.microsoft.com/office/powerpoint/2010/main" val="2369894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dirty="0"/>
              <a:t>集計方法②</a:t>
            </a: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0116" name="AutoShape 3"/>
          <p:cNvSpPr>
            <a:spLocks noChangeArrowheads="1"/>
          </p:cNvSpPr>
          <p:nvPr/>
        </p:nvSpPr>
        <p:spPr bwMode="auto">
          <a:xfrm>
            <a:off x="360000" y="1126800"/>
            <a:ext cx="9180000" cy="538671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117" name="正方形/長方形 1"/>
          <p:cNvSpPr>
            <a:spLocks noChangeArrowheads="1"/>
          </p:cNvSpPr>
          <p:nvPr/>
        </p:nvSpPr>
        <p:spPr bwMode="auto">
          <a:xfrm>
            <a:off x="596718" y="1126800"/>
            <a:ext cx="7789618" cy="4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つのテーマで用いた集計方法は、以下の</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通りである。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1">
            <a:extLst>
              <a:ext uri="{FF2B5EF4-FFF2-40B4-BE49-F238E27FC236}">
                <a16:creationId xmlns:a16="http://schemas.microsoft.com/office/drawing/2014/main" id="{B97DF3A3-2B17-41F5-B23B-52D135DC0791}"/>
              </a:ext>
            </a:extLst>
          </p:cNvPr>
          <p:cNvSpPr>
            <a:spLocks noChangeArrowheads="1"/>
          </p:cNvSpPr>
          <p:nvPr/>
        </p:nvSpPr>
        <p:spPr bwMode="auto">
          <a:xfrm>
            <a:off x="539246" y="1571474"/>
            <a:ext cx="9098517" cy="174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集計方法①：</a:t>
            </a:r>
            <a:r>
              <a:rPr kumimoji="1" lang="ja-JP" altLang="en-US"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原因分析報告書の「事例の経過（事例の概要）」より集計</a:t>
            </a:r>
            <a:endParaRPr kumimoji="1" lang="en-US" altLang="ja-JP"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うち、妊産婦に関する基本情報、今回の妊娠経過、分娩経過、産褥経過、新生児経過、診療体制等に関する情報が記載された「事例の経過（事例の概要）」に記載の内容を抽出し、ガイドライン等において推奨されている診療行為等に基づき、各テーマで定めた項目について事例件数を出生年別に集計した。</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1">
            <a:extLst>
              <a:ext uri="{FF2B5EF4-FFF2-40B4-BE49-F238E27FC236}">
                <a16:creationId xmlns:a16="http://schemas.microsoft.com/office/drawing/2014/main" id="{5D1E2D7D-C06B-468D-B02C-B2196EF6FEB0}"/>
              </a:ext>
            </a:extLst>
          </p:cNvPr>
          <p:cNvSpPr>
            <a:spLocks noChangeArrowheads="1"/>
          </p:cNvSpPr>
          <p:nvPr/>
        </p:nvSpPr>
        <p:spPr bwMode="auto">
          <a:xfrm>
            <a:off x="539246" y="3598356"/>
            <a:ext cx="9073006" cy="207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集計方法②：</a:t>
            </a:r>
            <a:r>
              <a:rPr kumimoji="1" lang="ja-JP" altLang="en-US"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原因分析報告書の「臨床経過に関する医学的評価」より集計</a:t>
            </a:r>
            <a:endParaRPr kumimoji="1" lang="en-US" altLang="ja-JP"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うち、妊娠経過、分娩経過、新生児経過における診療行為等や管理について、その時点で行う妥当な妊娠・分娩管理等は何かという観点から評価を行っている「臨床経過に関する医学的評価」において、「産科医療の質の向上を図るための指摘</a:t>
            </a:r>
            <a:r>
              <a:rPr kumimoji="1" lang="ja-JP" altLang="en-US" sz="1800" b="0"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」があった事例の内容を抽出し、各テーマで定めた項目について事例件数を出生年別に集計した。</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20214E57-E6AF-4C56-95ED-419EE83ACC70}"/>
              </a:ext>
            </a:extLst>
          </p:cNvPr>
          <p:cNvSpPr txBox="1"/>
          <p:nvPr/>
        </p:nvSpPr>
        <p:spPr>
          <a:xfrm>
            <a:off x="774949" y="5732788"/>
            <a:ext cx="8352928" cy="630942"/>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＊産科医療の質の向上を図るための指摘</a:t>
            </a:r>
            <a:endParaRPr kumimoji="1" lang="en-US" altLang="ja-JP" sz="13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714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の「臨床経過に関する医学的評価」で、「選択されることは少ない」、「一般的ではない」、「基準を満たしていない」、「医学的妥当性がない」、「評価できない」等の表現が用いられたもの。</a:t>
            </a:r>
          </a:p>
        </p:txBody>
      </p:sp>
    </p:spTree>
    <p:extLst>
      <p:ext uri="{BB962C8B-B14F-4D97-AF65-F5344CB8AC3E}">
        <p14:creationId xmlns:p14="http://schemas.microsoft.com/office/powerpoint/2010/main" val="3991990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5538"/>
            <a:ext cx="9180000" cy="4536504"/>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各テーマにおける集計結果のうち、主な結果を出生年ごとにグラフで示した。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ガイドライン等において推奨されている診療行為等に基づき、傾向として増加することが望ましい項目については寒色系の線で、減少することが望ましい項目については暖色系の線で示している。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集計結果について、本章の集計対象となる事例はわが国におけるすべての分娩のデータではなく本制度の補償対象事例に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関する分娩のデータのみであること、また出生年が今より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年以上前までの事例であることに留意した上で、再発防止委員会の見解と</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して集計結果の経年の傾向等を記載した。</a:t>
            </a:r>
          </a:p>
        </p:txBody>
      </p:sp>
      <p:sp>
        <p:nvSpPr>
          <p:cNvPr id="4" name="タイトル 3">
            <a:extLst>
              <a:ext uri="{FF2B5EF4-FFF2-40B4-BE49-F238E27FC236}">
                <a16:creationId xmlns:a16="http://schemas.microsoft.com/office/drawing/2014/main" id="{E55EE90B-5CA8-4663-90BC-07386232143A}"/>
              </a:ext>
            </a:extLst>
          </p:cNvPr>
          <p:cNvSpPr>
            <a:spLocks noGrp="1"/>
          </p:cNvSpPr>
          <p:nvPr>
            <p:ph type="title"/>
          </p:nvPr>
        </p:nvSpPr>
        <p:spPr>
          <a:xfrm>
            <a:off x="4393019" y="342975"/>
            <a:ext cx="1116787" cy="650725"/>
          </a:xfrm>
        </p:spPr>
        <p:txBody>
          <a:bodyPr/>
          <a:lstStyle/>
          <a:p>
            <a:r>
              <a:rPr lang="ja-JP" altLang="en-US" dirty="0"/>
              <a:t>結果</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43770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BCA8D-63F3-45E0-A4D9-5274EB5B5AC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aphicFrame>
        <p:nvGraphicFramePr>
          <p:cNvPr id="3" name="表 3">
            <a:extLst>
              <a:ext uri="{FF2B5EF4-FFF2-40B4-BE49-F238E27FC236}">
                <a16:creationId xmlns:a16="http://schemas.microsoft.com/office/drawing/2014/main" id="{D259D462-4BC8-4BCE-A5A6-21D6D00794AC}"/>
              </a:ext>
            </a:extLst>
          </p:cNvPr>
          <p:cNvGraphicFramePr>
            <a:graphicFrameLocks noGrp="1"/>
          </p:cNvGraphicFramePr>
          <p:nvPr>
            <p:extLst>
              <p:ext uri="{D42A27DB-BD31-4B8C-83A1-F6EECF244321}">
                <p14:modId xmlns:p14="http://schemas.microsoft.com/office/powerpoint/2010/main" val="1595330601"/>
              </p:ext>
            </p:extLst>
          </p:nvPr>
        </p:nvGraphicFramePr>
        <p:xfrm>
          <a:off x="188781" y="1413570"/>
          <a:ext cx="9443945" cy="4464496"/>
        </p:xfrm>
        <a:graphic>
          <a:graphicData uri="http://schemas.openxmlformats.org/drawingml/2006/table">
            <a:tbl>
              <a:tblPr>
                <a:tableStyleId>{5C22544A-7EE6-4342-B048-85BDC9FD1C3A}</a:tableStyleId>
              </a:tblPr>
              <a:tblGrid>
                <a:gridCol w="2091664">
                  <a:extLst>
                    <a:ext uri="{9D8B030D-6E8A-4147-A177-3AD203B41FA5}">
                      <a16:colId xmlns:a16="http://schemas.microsoft.com/office/drawing/2014/main" val="4029639127"/>
                    </a:ext>
                  </a:extLst>
                </a:gridCol>
                <a:gridCol w="7352281">
                  <a:extLst>
                    <a:ext uri="{9D8B030D-6E8A-4147-A177-3AD203B41FA5}">
                      <a16:colId xmlns:a16="http://schemas.microsoft.com/office/drawing/2014/main" val="3495825939"/>
                    </a:ext>
                  </a:extLst>
                </a:gridCol>
              </a:tblGrid>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ja-JP" altLang="en-US" dirty="0">
                          <a:latin typeface="+mj-ea"/>
                          <a:ea typeface="+mj-ea"/>
                        </a:rPr>
                        <a:t>与党「医療紛争処理のあり方検討会」において「産科医療における無過失補償制度の枠組みについて」が示される</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2267329487"/>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r>
                        <a:rPr kumimoji="1" lang="ja-JP" altLang="en-US" dirty="0">
                          <a:latin typeface="+mj-ea"/>
                          <a:ea typeface="+mj-ea"/>
                        </a:rPr>
                        <a:t>日本医療機能評価機構に「産科医療補償制度運営組織準備委員会」設置される</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43132755"/>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産科医療補償制度運営組織準備委員会報告書」が取りまとめられる</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821861599"/>
                  </a:ext>
                </a:extLst>
              </a:tr>
              <a:tr h="1116124">
                <a:tc>
                  <a:txBody>
                    <a:bodyPr/>
                    <a:lstStyle/>
                    <a:p>
                      <a:pPr algn="ct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8FBCFF"/>
                    </a:solidFill>
                  </a:tcPr>
                </a:tc>
                <a:tc>
                  <a:txBody>
                    <a:bodyPr/>
                    <a:lstStyle/>
                    <a:p>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「産科医療補償制度」創設</a:t>
                      </a: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される</a:t>
                      </a:r>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CCFFFF"/>
                    </a:solidFill>
                  </a:tcPr>
                </a:tc>
                <a:extLst>
                  <a:ext uri="{0D108BD9-81ED-4DB2-BD59-A6C34878D82A}">
                    <a16:rowId xmlns:a16="http://schemas.microsoft.com/office/drawing/2014/main" val="2606015183"/>
                  </a:ext>
                </a:extLst>
              </a:tr>
            </a:tbl>
          </a:graphicData>
        </a:graphic>
      </p:graphicFrame>
      <p:sp>
        <p:nvSpPr>
          <p:cNvPr id="5" name="正方形/長方形 4">
            <a:extLst>
              <a:ext uri="{FF2B5EF4-FFF2-40B4-BE49-F238E27FC236}">
                <a16:creationId xmlns:a16="http://schemas.microsoft.com/office/drawing/2014/main" id="{B12B08B6-A2FF-4DF1-BA5E-0AFF8A751AE7}"/>
              </a:ext>
            </a:extLst>
          </p:cNvPr>
          <p:cNvSpPr/>
          <p:nvPr/>
        </p:nvSpPr>
        <p:spPr bwMode="auto">
          <a:xfrm>
            <a:off x="188781" y="4797946"/>
            <a:ext cx="9443945" cy="10801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6" name="Rectangle 2">
            <a:extLst>
              <a:ext uri="{FF2B5EF4-FFF2-40B4-BE49-F238E27FC236}">
                <a16:creationId xmlns:a16="http://schemas.microsoft.com/office/drawing/2014/main" id="{16AD6C69-E934-4EC3-837B-2DC8F9AE733B}"/>
              </a:ext>
            </a:extLst>
          </p:cNvPr>
          <p:cNvSpPr txBox="1">
            <a:spLocks noChangeArrowheads="1"/>
          </p:cNvSpPr>
          <p:nvPr/>
        </p:nvSpPr>
        <p:spPr>
          <a:xfrm>
            <a:off x="1884363" y="346075"/>
            <a:ext cx="6134100" cy="6445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産科医療補償制度創設の経緯</a:t>
            </a:r>
          </a:p>
        </p:txBody>
      </p:sp>
    </p:spTree>
    <p:extLst>
      <p:ext uri="{BB962C8B-B14F-4D97-AF65-F5344CB8AC3E}">
        <p14:creationId xmlns:p14="http://schemas.microsoft.com/office/powerpoint/2010/main" val="266656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444494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の集計対象</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対象とした。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件のうち、オキシトシンを使用した事例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656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件における用法・用量および使用時の分娩監視装置による胎児心拍数聴取方法について出生年別に集計し、各出生年のオキシトシン使用事例件数に対する割合をグラフで示した（図</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また、子宮収縮薬が使用された事例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件における説明と同意の有無についても出生年別に集計し、</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各出生年の子宮収縮薬使用事例件数に対する割合をグラフで示した（図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タイトル 7">
            <a:extLst>
              <a:ext uri="{FF2B5EF4-FFF2-40B4-BE49-F238E27FC236}">
                <a16:creationId xmlns:a16="http://schemas.microsoft.com/office/drawing/2014/main" id="{9AE8FAAD-C2D6-48E4-8DAD-C787B337B060}"/>
              </a:ext>
            </a:extLst>
          </p:cNvPr>
          <p:cNvSpPr>
            <a:spLocks noGrp="1"/>
          </p:cNvSpPr>
          <p:nvPr>
            <p:ph type="title"/>
          </p:nvPr>
        </p:nvSpPr>
        <p:spPr>
          <a:xfrm>
            <a:off x="2546360" y="342975"/>
            <a:ext cx="4810105" cy="650725"/>
          </a:xfrm>
        </p:spPr>
        <p:txBody>
          <a:bodyPr/>
          <a:lstStyle/>
          <a:p>
            <a:r>
              <a:rPr lang="ja-JP" altLang="en-US" dirty="0"/>
              <a:t>子宮収縮薬について①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651685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タイトル 9">
            <a:extLst>
              <a:ext uri="{FF2B5EF4-FFF2-40B4-BE49-F238E27FC236}">
                <a16:creationId xmlns:a16="http://schemas.microsoft.com/office/drawing/2014/main" id="{E39ED1DB-0110-4CFB-A6C0-44B7EA677A1A}"/>
              </a:ext>
            </a:extLst>
          </p:cNvPr>
          <p:cNvSpPr>
            <a:spLocks noGrp="1"/>
          </p:cNvSpPr>
          <p:nvPr>
            <p:ph type="title"/>
          </p:nvPr>
        </p:nvSpPr>
        <p:spPr>
          <a:xfrm>
            <a:off x="2546360" y="342975"/>
            <a:ext cx="4810105" cy="650725"/>
          </a:xfrm>
        </p:spPr>
        <p:txBody>
          <a:bodyPr/>
          <a:lstStyle/>
          <a:p>
            <a:r>
              <a:rPr lang="ja-JP" altLang="en-US" dirty="0"/>
              <a:t>子宮収縮薬について②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75742" y="1160849"/>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オキシトシン使用事例における用法・用量、胎児心拍数聴取方法</a:t>
            </a:r>
          </a:p>
        </p:txBody>
      </p:sp>
      <p:sp>
        <p:nvSpPr>
          <p:cNvPr id="9" name="Rectangle 57">
            <a:extLst>
              <a:ext uri="{FF2B5EF4-FFF2-40B4-BE49-F238E27FC236}">
                <a16:creationId xmlns:a16="http://schemas.microsoft.com/office/drawing/2014/main" id="{4C6669B9-BE69-49B3-B549-7058F1EF3F60}"/>
              </a:ext>
            </a:extLst>
          </p:cNvPr>
          <p:cNvSpPr>
            <a:spLocks noChangeArrowheads="1"/>
          </p:cNvSpPr>
          <p:nvPr/>
        </p:nvSpPr>
        <p:spPr bwMode="auto">
          <a:xfrm>
            <a:off x="8192566" y="5787932"/>
            <a:ext cx="1152128" cy="64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46</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11" name="図 10" descr="グラフ&#10;&#10;自動的に生成された説明">
            <a:extLst>
              <a:ext uri="{FF2B5EF4-FFF2-40B4-BE49-F238E27FC236}">
                <a16:creationId xmlns:a16="http://schemas.microsoft.com/office/drawing/2014/main" id="{6F726B25-4EE5-1258-C233-1483184DC7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 t="5012" r="172" b="5509"/>
          <a:stretch/>
        </p:blipFill>
        <p:spPr>
          <a:xfrm>
            <a:off x="870434" y="1488214"/>
            <a:ext cx="7242173" cy="4948685"/>
          </a:xfrm>
          <a:prstGeom prst="rect">
            <a:avLst/>
          </a:prstGeom>
        </p:spPr>
      </p:pic>
    </p:spTree>
    <p:extLst>
      <p:ext uri="{BB962C8B-B14F-4D97-AF65-F5344CB8AC3E}">
        <p14:creationId xmlns:p14="http://schemas.microsoft.com/office/powerpoint/2010/main" val="3862433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540C92A-A8A3-45B1-B95E-1B171C42B685}"/>
              </a:ext>
            </a:extLst>
          </p:cNvPr>
          <p:cNvSpPr>
            <a:spLocks noGrp="1"/>
          </p:cNvSpPr>
          <p:nvPr>
            <p:ph type="title"/>
          </p:nvPr>
        </p:nvSpPr>
        <p:spPr>
          <a:xfrm>
            <a:off x="2546360" y="342976"/>
            <a:ext cx="4810105" cy="650725"/>
          </a:xfrm>
        </p:spPr>
        <p:txBody>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子宮収縮薬について③</a:t>
            </a:r>
            <a:endParaRPr kumimoji="1" lang="ja-JP" altLang="en-US" dirty="0">
              <a:solidFill>
                <a:schemeClr val="tx1"/>
              </a:solidFill>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08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オキシトシンを使用した事例において、用法・用量が基準範囲内の事例の出生年別の割合は、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27.7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55.4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53.8%</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43.9%</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までは減少傾向にあり、</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年に</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56.5</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％で増加した</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胎児心拍数聴取方法が連続的である</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事例の割合は、</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70.2%</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86.2</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年に</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76.9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％で減少し</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9</a:t>
            </a:r>
            <a:r>
              <a:rPr kumimoji="1" lang="en-US" altLang="ja-JP" sz="20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lang="ja-JP" altLang="en-US" sz="2000" dirty="0">
                <a:latin typeface="HG丸ｺﾞｼｯｸM-PRO" panose="020F0600000000000000" pitchFamily="50" charset="-128"/>
                <a:ea typeface="HG丸ｺﾞｼｯｸM-PRO" panose="020F0600000000000000" pitchFamily="50" charset="-128"/>
              </a:rPr>
              <a:t>で</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増加、</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lang="ja-JP" altLang="en-US" sz="2000" dirty="0">
                <a:latin typeface="HG丸ｺﾞｼｯｸM-PRO" panose="020F0600000000000000" pitchFamily="50" charset="-128"/>
                <a:ea typeface="HG丸ｺﾞｼｯｸM-PRO" panose="020F0600000000000000" pitchFamily="50" charset="-128"/>
              </a:rPr>
              <a:t>年に</a:t>
            </a:r>
            <a:r>
              <a:rPr lang="en-US" altLang="ja-JP" sz="2000" dirty="0">
                <a:latin typeface="HG丸ｺﾞｼｯｸM-PRO" panose="020F0600000000000000" pitchFamily="50" charset="-128"/>
                <a:ea typeface="HG丸ｺﾞｼｯｸM-PRO" panose="020F0600000000000000" pitchFamily="50" charset="-128"/>
              </a:rPr>
              <a:t>80.6</a:t>
            </a:r>
            <a:r>
              <a:rPr lang="ja-JP" altLang="en-US" sz="2000" dirty="0">
                <a:latin typeface="HG丸ｺﾞｼｯｸM-PRO" panose="020F0600000000000000" pitchFamily="50" charset="-128"/>
                <a:ea typeface="HG丸ｺﾞｼｯｸM-PRO" panose="020F0600000000000000" pitchFamily="50" charset="-128"/>
              </a:rPr>
              <a:t>％で減少</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した。</a:t>
            </a:r>
            <a:endPar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用法・用量が基準範囲内であった事</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例で、かつ胎児心拍数聴取方法が連続的である事例の割合は、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47.7</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％まで増加傾向にあり、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年以降は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％台を推移している。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PGF</a:t>
            </a:r>
            <a:r>
              <a:rPr kumimoji="1" lang="en-US" altLang="ja-JP" sz="2000" b="0" i="0" u="none" strike="noStrike" kern="1200" cap="none" spc="0" normalizeH="0" baseline="-25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2α</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PGE</a:t>
            </a:r>
            <a:r>
              <a:rPr kumimoji="1" lang="en-US" altLang="ja-JP" sz="2000" b="0" i="0" u="none" strike="noStrike" kern="1200" cap="none" spc="0" normalizeH="0" baseline="-25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を使用した事例における集計結果は、本制度ホームページに集計表（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Excel</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）を掲載している。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5529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41043"/>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D874FDDB-CD4E-4EC2-93A2-ADB77E39A47C}"/>
              </a:ext>
            </a:extLst>
          </p:cNvPr>
          <p:cNvSpPr>
            <a:spLocks noGrp="1"/>
          </p:cNvSpPr>
          <p:nvPr>
            <p:ph type="title"/>
          </p:nvPr>
        </p:nvSpPr>
        <p:spPr>
          <a:xfrm>
            <a:off x="2546360" y="342975"/>
            <a:ext cx="4810105" cy="650725"/>
          </a:xfrm>
        </p:spPr>
        <p:txBody>
          <a:bodyPr/>
          <a:lstStyle/>
          <a:p>
            <a:r>
              <a:rPr lang="ja-JP" altLang="en-US" dirty="0"/>
              <a:t>子宮収縮薬について④</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821262" y="1141043"/>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子宮収縮薬使用事例における説明と同意の有無</a:t>
            </a:r>
          </a:p>
        </p:txBody>
      </p:sp>
      <p:sp>
        <p:nvSpPr>
          <p:cNvPr id="10" name="Rectangle 57">
            <a:extLst>
              <a:ext uri="{FF2B5EF4-FFF2-40B4-BE49-F238E27FC236}">
                <a16:creationId xmlns:a16="http://schemas.microsoft.com/office/drawing/2014/main" id="{6B11D2C3-8196-4FC7-A0BE-CF5A9F6823B8}"/>
              </a:ext>
            </a:extLst>
          </p:cNvPr>
          <p:cNvSpPr>
            <a:spLocks noChangeArrowheads="1"/>
          </p:cNvSpPr>
          <p:nvPr/>
        </p:nvSpPr>
        <p:spPr bwMode="auto">
          <a:xfrm>
            <a:off x="8108975" y="5842206"/>
            <a:ext cx="1222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7" name="図 6" descr="グラフ が含まれている画像&#10;&#10;自動的に生成された説明">
            <a:extLst>
              <a:ext uri="{FF2B5EF4-FFF2-40B4-BE49-F238E27FC236}">
                <a16:creationId xmlns:a16="http://schemas.microsoft.com/office/drawing/2014/main" id="{0E485D7E-D113-6822-6FEB-8068833A95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1" t="5139" r="1575" b="5620"/>
          <a:stretch/>
        </p:blipFill>
        <p:spPr>
          <a:xfrm>
            <a:off x="912841" y="1451391"/>
            <a:ext cx="7095247" cy="5024871"/>
          </a:xfrm>
          <a:prstGeom prst="rect">
            <a:avLst/>
          </a:prstGeom>
        </p:spPr>
      </p:pic>
    </p:spTree>
    <p:extLst>
      <p:ext uri="{BB962C8B-B14F-4D97-AF65-F5344CB8AC3E}">
        <p14:creationId xmlns:p14="http://schemas.microsoft.com/office/powerpoint/2010/main" val="1709173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DD9B555-D3E0-49F4-9EAA-745D04F81AE1}"/>
              </a:ext>
            </a:extLst>
          </p:cNvPr>
          <p:cNvSpPr>
            <a:spLocks noGrp="1"/>
          </p:cNvSpPr>
          <p:nvPr>
            <p:ph type="title"/>
          </p:nvPr>
        </p:nvSpPr>
        <p:spPr>
          <a:xfrm>
            <a:off x="2546360" y="342975"/>
            <a:ext cx="4810105" cy="650725"/>
          </a:xfrm>
        </p:spPr>
        <p:txBody>
          <a:bodyPr/>
          <a:lstStyle/>
          <a:p>
            <a:r>
              <a:rPr lang="ja-JP" altLang="en-US" dirty="0"/>
              <a:t>子宮収縮薬について⑤</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599138"/>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latinLnBrk="1"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子宮収縮薬を使用した事例に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おいて、文書での同意があった事例の出生年別の割合は、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35.1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72.5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％まで増加傾向にあった。同意の有無が不明であった事例の割合は、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38.6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lang="ja-JP" altLang="en-US" sz="2200" dirty="0">
                <a:solidFill>
                  <a:srgbClr val="000000"/>
                </a:solidFill>
                <a:latin typeface="HG丸ｺﾞｼｯｸM-PRO" panose="020F0600000000000000" pitchFamily="50" charset="-128"/>
                <a:ea typeface="HG丸ｺﾞｼｯｸM-PRO" panose="020F0600000000000000" pitchFamily="50" charset="-128"/>
              </a:rPr>
              <a:t>減少傾向にあり、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0.0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lang="ja-JP" altLang="en-US" sz="2200" dirty="0">
                <a:latin typeface="HG丸ｺﾞｼｯｸM-PRO" panose="020F0600000000000000" pitchFamily="50" charset="-128"/>
                <a:ea typeface="HG丸ｺﾞｼｯｸM-PRO" panose="020F0600000000000000" pitchFamily="50" charset="-128"/>
              </a:rPr>
              <a:t>であった</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なお、口頭での同意があった事例の集計結果は、本制度ホームページに集計表（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Excel</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）を掲載している。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99625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373401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分以内の時点で心拍数が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回／分未満であった事例または自発呼吸がなかった事例（以下「生後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1,880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1,880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分以内の人工呼吸開始の有無について出生年別に集計し、各出生年の生後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C8D3488E-C207-4B52-BA86-019F0F6285B1}"/>
              </a:ext>
            </a:extLst>
          </p:cNvPr>
          <p:cNvSpPr>
            <a:spLocks noGrp="1"/>
          </p:cNvSpPr>
          <p:nvPr>
            <p:ph type="title"/>
          </p:nvPr>
        </p:nvSpPr>
        <p:spPr>
          <a:xfrm>
            <a:off x="2546360" y="342975"/>
            <a:ext cx="4810105" cy="650725"/>
          </a:xfrm>
        </p:spPr>
        <p:txBody>
          <a:bodyPr/>
          <a:lstStyle/>
          <a:p>
            <a:r>
              <a:rPr lang="ja-JP" altLang="en-US" dirty="0"/>
              <a:t>新生児蘇生について①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4038523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59972" y="1126800"/>
            <a:ext cx="9180000" cy="547134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635FBEE3-E252-4460-970D-381B5944E65D}"/>
              </a:ext>
            </a:extLst>
          </p:cNvPr>
          <p:cNvSpPr>
            <a:spLocks noGrp="1"/>
          </p:cNvSpPr>
          <p:nvPr>
            <p:ph type="title"/>
          </p:nvPr>
        </p:nvSpPr>
        <p:spPr>
          <a:xfrm>
            <a:off x="2546360" y="342975"/>
            <a:ext cx="4810105" cy="650725"/>
          </a:xfrm>
        </p:spPr>
        <p:txBody>
          <a:bodyPr/>
          <a:lstStyle/>
          <a:p>
            <a:r>
              <a:rPr lang="ja-JP" altLang="en-US" dirty="0"/>
              <a:t>新生児蘇生について②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42902" y="1128152"/>
            <a:ext cx="874580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生後</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分以内に新生児蘇生処置が必要であった事例における生後</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分以内の人工呼吸</a:t>
            </a:r>
            <a:r>
              <a:rPr kumimoji="1" lang="ja-JP" altLang="en-US"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a:t>
            </a:r>
            <a:r>
              <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開始の有無</a:t>
            </a:r>
          </a:p>
        </p:txBody>
      </p:sp>
      <p:sp>
        <p:nvSpPr>
          <p:cNvPr id="9" name="Rectangle 57">
            <a:extLst>
              <a:ext uri="{FF2B5EF4-FFF2-40B4-BE49-F238E27FC236}">
                <a16:creationId xmlns:a16="http://schemas.microsoft.com/office/drawing/2014/main" id="{7D62F774-0409-499A-94AF-B73C09D16509}"/>
              </a:ext>
            </a:extLst>
          </p:cNvPr>
          <p:cNvSpPr>
            <a:spLocks noChangeArrowheads="1"/>
          </p:cNvSpPr>
          <p:nvPr/>
        </p:nvSpPr>
        <p:spPr bwMode="auto">
          <a:xfrm>
            <a:off x="8081390" y="5856243"/>
            <a:ext cx="12058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7" name="図 6" descr="ダイアグラム が含まれている画像&#10;&#10;自動的に生成された説明">
            <a:extLst>
              <a:ext uri="{FF2B5EF4-FFF2-40B4-BE49-F238E27FC236}">
                <a16:creationId xmlns:a16="http://schemas.microsoft.com/office/drawing/2014/main" id="{6D4ED71F-AF1E-534D-9BCD-B5E874003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5" t="7212" r="3144" b="7367"/>
          <a:stretch/>
        </p:blipFill>
        <p:spPr>
          <a:xfrm>
            <a:off x="847750" y="1625793"/>
            <a:ext cx="7128792" cy="4875020"/>
          </a:xfrm>
          <a:prstGeom prst="rect">
            <a:avLst/>
          </a:prstGeom>
        </p:spPr>
      </p:pic>
    </p:spTree>
    <p:extLst>
      <p:ext uri="{BB962C8B-B14F-4D97-AF65-F5344CB8AC3E}">
        <p14:creationId xmlns:p14="http://schemas.microsoft.com/office/powerpoint/2010/main" val="1533183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FAF719F-0D80-444E-867A-19A41F511182}"/>
              </a:ext>
            </a:extLst>
          </p:cNvPr>
          <p:cNvSpPr>
            <a:spLocks noGrp="1"/>
          </p:cNvSpPr>
          <p:nvPr>
            <p:ph type="title"/>
          </p:nvPr>
        </p:nvSpPr>
        <p:spPr>
          <a:xfrm>
            <a:off x="2546360" y="342975"/>
            <a:ext cx="4810105" cy="650725"/>
          </a:xfrm>
        </p:spPr>
        <p:txBody>
          <a:bodyPr/>
          <a:lstStyle/>
          <a:p>
            <a:r>
              <a:rPr lang="ja-JP" altLang="en-US" dirty="0"/>
              <a:t>新生児蘇生について③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16709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分以内に新生児蘇生処置が必要であった事例にお</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いて、生後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分以内に人工呼吸が開始された事例の出生年別の割合は、</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61.5</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83.9</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増加傾向にあり、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74.7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％で減少した。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分以内に人工呼吸が開始されていなかった事例の出生年別の割合は、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％台</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を推移している。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87188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223098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429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429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件における総牽引回数について出生年別に集計し、各出生年の吸引分娩が行われた事例件数に対する割合をグラフで示した（図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2EDB60D0-F2B4-456D-901B-F7AE0C14D006}"/>
              </a:ext>
            </a:extLst>
          </p:cNvPr>
          <p:cNvSpPr>
            <a:spLocks noGrp="1"/>
          </p:cNvSpPr>
          <p:nvPr>
            <p:ph type="title"/>
          </p:nvPr>
        </p:nvSpPr>
        <p:spPr>
          <a:xfrm>
            <a:off x="2777192" y="342975"/>
            <a:ext cx="4348441" cy="650725"/>
          </a:xfrm>
        </p:spPr>
        <p:txBody>
          <a:bodyPr/>
          <a:lstStyle/>
          <a:p>
            <a:r>
              <a:rPr lang="ja-JP" altLang="en-US" dirty="0"/>
              <a:t>吸引分娩について①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710170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63E655AA-1BAA-47A0-9AA3-B49A7D37BF89}"/>
              </a:ext>
            </a:extLst>
          </p:cNvPr>
          <p:cNvSpPr>
            <a:spLocks noGrp="1"/>
          </p:cNvSpPr>
          <p:nvPr>
            <p:ph type="title"/>
          </p:nvPr>
        </p:nvSpPr>
        <p:spPr>
          <a:xfrm>
            <a:off x="2777192" y="342975"/>
            <a:ext cx="4348441" cy="650725"/>
          </a:xfrm>
        </p:spPr>
        <p:txBody>
          <a:bodyPr/>
          <a:lstStyle/>
          <a:p>
            <a:r>
              <a:rPr lang="ja-JP" altLang="en-US" dirty="0"/>
              <a:t>吸引分娩について②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75742" y="1103590"/>
            <a:ext cx="9230464" cy="3054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吸引分娩が行われた事例における総牽引回数</a:t>
            </a:r>
          </a:p>
        </p:txBody>
      </p:sp>
      <p:pic>
        <p:nvPicPr>
          <p:cNvPr id="7" name="図 6" descr="グラフ&#10;&#10;自動的に生成された説明">
            <a:extLst>
              <a:ext uri="{FF2B5EF4-FFF2-40B4-BE49-F238E27FC236}">
                <a16:creationId xmlns:a16="http://schemas.microsoft.com/office/drawing/2014/main" id="{68EF2F12-32DD-5FF9-5191-D48CB11C4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80" t="10116" r="3813" b="10582"/>
          <a:stretch/>
        </p:blipFill>
        <p:spPr>
          <a:xfrm>
            <a:off x="868229" y="1409056"/>
            <a:ext cx="7756385" cy="5045074"/>
          </a:xfrm>
          <a:prstGeom prst="rect">
            <a:avLst/>
          </a:prstGeom>
        </p:spPr>
      </p:pic>
    </p:spTree>
    <p:extLst>
      <p:ext uri="{BB962C8B-B14F-4D97-AF65-F5344CB8AC3E}">
        <p14:creationId xmlns:p14="http://schemas.microsoft.com/office/powerpoint/2010/main" val="188948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15528" y="342975"/>
            <a:ext cx="5271770" cy="650725"/>
          </a:xfrm>
        </p:spPr>
        <p:txBody>
          <a:bodyPr/>
          <a:lstStyle/>
          <a:p>
            <a:pPr eaLnBrk="1" hangingPunct="1"/>
            <a:r>
              <a:rPr lang="ja-JP" altLang="en-US" dirty="0"/>
              <a:t>産科医療補償制度の</a:t>
            </a:r>
            <a:r>
              <a:rPr lang="ja-JP" altLang="en-US" dirty="0">
                <a:solidFill>
                  <a:schemeClr val="tx1"/>
                </a:solidFill>
              </a:rPr>
              <a:t>目的</a:t>
            </a:r>
          </a:p>
        </p:txBody>
      </p:sp>
      <p:sp>
        <p:nvSpPr>
          <p:cNvPr id="12292" name="AutoShape 15"/>
          <p:cNvSpPr>
            <a:spLocks noChangeArrowheads="1"/>
          </p:cNvSpPr>
          <p:nvPr/>
        </p:nvSpPr>
        <p:spPr bwMode="auto">
          <a:xfrm>
            <a:off x="5054600" y="1385909"/>
            <a:ext cx="4541838" cy="2040731"/>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1" lang="ja-JP" altLang="en-US" sz="2500" b="0" i="0" u="none" strike="noStrike" kern="1200" cap="none" spc="0" normalizeH="0" baseline="0" noProof="0">
              <a:ln>
                <a:noFill/>
              </a:ln>
              <a:solidFill>
                <a:srgbClr val="3333FF"/>
              </a:solidFill>
              <a:effectLst/>
              <a:uLnTx/>
              <a:uFillTx/>
              <a:latin typeface="Arial" panose="020B0604020202020204" pitchFamily="34" charset="0"/>
              <a:ea typeface="HGSｺﾞｼｯｸE" panose="020B0900000000000000" pitchFamily="50" charset="-128"/>
              <a:cs typeface="+mn-cs"/>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294" name="AutoShape 17"/>
          <p:cNvSpPr>
            <a:spLocks noChangeArrowheads="1"/>
          </p:cNvSpPr>
          <p:nvPr/>
        </p:nvSpPr>
        <p:spPr bwMode="auto">
          <a:xfrm>
            <a:off x="195263" y="1389063"/>
            <a:ext cx="4540250" cy="2040731"/>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1" lang="ja-JP" altLang="en-US" sz="2500" b="0" i="0" u="none" strike="noStrike" kern="1200" cap="none" spc="0" normalizeH="0" baseline="0" noProof="0">
              <a:ln>
                <a:noFill/>
              </a:ln>
              <a:solidFill>
                <a:srgbClr val="3333FF"/>
              </a:solidFill>
              <a:effectLst/>
              <a:uLnTx/>
              <a:uFillTx/>
              <a:latin typeface="Arial" panose="020B0604020202020204" pitchFamily="34" charset="0"/>
              <a:ea typeface="HGSｺﾞｼｯｸE" panose="020B0900000000000000" pitchFamily="50" charset="-128"/>
              <a:cs typeface="+mn-cs"/>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産科医療の質の向上</a:t>
            </a:r>
          </a:p>
        </p:txBody>
      </p:sp>
      <p:sp>
        <p:nvSpPr>
          <p:cNvPr id="12297" name="Rectangle 20"/>
          <p:cNvSpPr>
            <a:spLocks noChangeArrowheads="1"/>
          </p:cNvSpPr>
          <p:nvPr/>
        </p:nvSpPr>
        <p:spPr bwMode="auto">
          <a:xfrm>
            <a:off x="824768" y="1700044"/>
            <a:ext cx="3086100" cy="548995"/>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0"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補償の機能</a:t>
            </a:r>
          </a:p>
        </p:txBody>
      </p:sp>
      <p:sp>
        <p:nvSpPr>
          <p:cNvPr id="12298" name="Rectangle 21"/>
          <p:cNvSpPr>
            <a:spLocks noChangeArrowheads="1"/>
          </p:cNvSpPr>
          <p:nvPr/>
        </p:nvSpPr>
        <p:spPr bwMode="auto">
          <a:xfrm>
            <a:off x="5280025" y="1698694"/>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0"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原因分析・再発防止の機能</a:t>
            </a:r>
          </a:p>
        </p:txBody>
      </p:sp>
      <p:sp>
        <p:nvSpPr>
          <p:cNvPr id="12299" name="Rectangle 22"/>
          <p:cNvSpPr>
            <a:spLocks noChangeArrowheads="1"/>
          </p:cNvSpPr>
          <p:nvPr/>
        </p:nvSpPr>
        <p:spPr bwMode="auto">
          <a:xfrm>
            <a:off x="1871663" y="3609183"/>
            <a:ext cx="992311" cy="805656"/>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0" name="Rectangle 23"/>
          <p:cNvSpPr>
            <a:spLocks noChangeArrowheads="1"/>
          </p:cNvSpPr>
          <p:nvPr/>
        </p:nvSpPr>
        <p:spPr bwMode="auto">
          <a:xfrm>
            <a:off x="6989638" y="3609183"/>
            <a:ext cx="992311" cy="805656"/>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2" name="AutoShape 25"/>
          <p:cNvSpPr>
            <a:spLocks noChangeArrowheads="1"/>
          </p:cNvSpPr>
          <p:nvPr/>
        </p:nvSpPr>
        <p:spPr bwMode="auto">
          <a:xfrm rot="5400000">
            <a:off x="4629944" y="3237707"/>
            <a:ext cx="647700" cy="3001962"/>
          </a:xfrm>
          <a:prstGeom prst="rightArrow">
            <a:avLst>
              <a:gd name="adj1" fmla="val 47601"/>
              <a:gd name="adj2" fmla="val 60780"/>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3" name="Rectangle 26"/>
          <p:cNvSpPr>
            <a:spLocks noChangeArrowheads="1"/>
          </p:cNvSpPr>
          <p:nvPr/>
        </p:nvSpPr>
        <p:spPr bwMode="auto">
          <a:xfrm>
            <a:off x="194468" y="2428427"/>
            <a:ext cx="4540249" cy="6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分娩に関連して発症した重度脳性麻痺児と</a:t>
            </a:r>
            <a:endParaRPr kumimoji="1" lang="en-US" altLang="ja-JP"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その家族の経済的負担を速やかに補償</a:t>
            </a:r>
          </a:p>
        </p:txBody>
      </p:sp>
      <p:sp>
        <p:nvSpPr>
          <p:cNvPr id="12304" name="Rectangle 27"/>
          <p:cNvSpPr>
            <a:spLocks noChangeArrowheads="1"/>
          </p:cNvSpPr>
          <p:nvPr/>
        </p:nvSpPr>
        <p:spPr bwMode="auto">
          <a:xfrm>
            <a:off x="5302250" y="2428427"/>
            <a:ext cx="4090988" cy="6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脳性麻痺発症の原因分析を行い</a:t>
            </a:r>
            <a:endParaRPr lang="en-US" altLang="ja-JP" sz="1800" b="1" spc="-100" dirty="0">
              <a:solidFill>
                <a:srgbClr val="3333FF"/>
              </a:solidFill>
              <a:ea typeface="HG丸ｺﾞｼｯｸM-PRO" panose="020F0600000000000000" pitchFamily="50" charset="-128"/>
            </a:endParaRPr>
          </a:p>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再発防止に資する情報の提供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064896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8D2BB7C-8B44-4042-94AD-5D61916ED1B2}"/>
              </a:ext>
            </a:extLst>
          </p:cNvPr>
          <p:cNvSpPr>
            <a:spLocks noGrp="1"/>
          </p:cNvSpPr>
          <p:nvPr>
            <p:ph type="title"/>
          </p:nvPr>
        </p:nvSpPr>
        <p:spPr>
          <a:xfrm>
            <a:off x="2777192" y="342975"/>
            <a:ext cx="4348441" cy="650725"/>
          </a:xfrm>
        </p:spPr>
        <p:txBody>
          <a:bodyPr/>
          <a:lstStyle/>
          <a:p>
            <a:r>
              <a:rPr lang="ja-JP" altLang="en-US" dirty="0"/>
              <a:t>吸引分娩について③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31110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吸引分娩が行われた事例において、総牽引回数が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回以内であった事例の出生年別の割合は、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81.0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58.5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％まで減少し、</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年に増加し</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％を超え、その後、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％以降やや減少した。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総牽引回数が不明の事例の出生年別の割合は、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％前後を推移し、一定の傾向はみられない</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820620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3599138"/>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件のうち、入院から分娩までに胎児心拍数聴取が実施された事例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3,104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胎児心拍数聴取が実施された事例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3,104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いて、産科医療の質の向上を図るための指摘があった胎児心拍数聴取に関する項目を出生年別に集計し、各出生年の胎児心拍数聴取が実施された事例件数に対する割合をグラフで示した。このうち、胎児心拍数の監視方法、および胎児心拍数陣痛図の判読と対応についても集計し、同様に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0B22AAAF-B82D-430F-AE3B-9FB73CFAE80F}"/>
              </a:ext>
            </a:extLst>
          </p:cNvPr>
          <p:cNvSpPr>
            <a:spLocks noGrp="1"/>
          </p:cNvSpPr>
          <p:nvPr>
            <p:ph type="title"/>
          </p:nvPr>
        </p:nvSpPr>
        <p:spPr>
          <a:xfrm>
            <a:off x="2084695" y="342975"/>
            <a:ext cx="5733435" cy="650725"/>
          </a:xfrm>
        </p:spPr>
        <p:txBody>
          <a:bodyPr/>
          <a:lstStyle/>
          <a:p>
            <a:r>
              <a:rPr lang="ja-JP" altLang="en-US" dirty="0"/>
              <a:t>胎児心拍数聴取について①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9303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F6B6EF5F-B188-4ED6-8B16-F9DA43E1E4B8}"/>
              </a:ext>
            </a:extLst>
          </p:cNvPr>
          <p:cNvSpPr>
            <a:spLocks noGrp="1"/>
          </p:cNvSpPr>
          <p:nvPr>
            <p:ph type="title"/>
          </p:nvPr>
        </p:nvSpPr>
        <p:spPr>
          <a:xfrm>
            <a:off x="2084695" y="342975"/>
            <a:ext cx="5733435" cy="650725"/>
          </a:xfrm>
        </p:spPr>
        <p:txBody>
          <a:bodyPr/>
          <a:lstStyle/>
          <a:p>
            <a:r>
              <a:rPr lang="ja-JP" altLang="en-US" dirty="0"/>
              <a:t>胎児心拍数聴取について②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39153" y="1126800"/>
            <a:ext cx="90730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胎児心拍数聴取実施事例における胎児心拍数聴取に関する産科医療の質の向上を図るための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sp>
        <p:nvSpPr>
          <p:cNvPr id="9" name="Rectangle 57">
            <a:extLst>
              <a:ext uri="{FF2B5EF4-FFF2-40B4-BE49-F238E27FC236}">
                <a16:creationId xmlns:a16="http://schemas.microsoft.com/office/drawing/2014/main" id="{42019FE8-A97C-4511-AE64-49D4764418B1}"/>
              </a:ext>
            </a:extLst>
          </p:cNvPr>
          <p:cNvSpPr>
            <a:spLocks noChangeArrowheads="1"/>
          </p:cNvSpPr>
          <p:nvPr/>
        </p:nvSpPr>
        <p:spPr bwMode="auto">
          <a:xfrm>
            <a:off x="8327030" y="5777048"/>
            <a:ext cx="1171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53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7" name="図 6" descr="ダイアグラム が含まれている画像&#10;&#10;自動的に生成された説明">
            <a:extLst>
              <a:ext uri="{FF2B5EF4-FFF2-40B4-BE49-F238E27FC236}">
                <a16:creationId xmlns:a16="http://schemas.microsoft.com/office/drawing/2014/main" id="{D128A60E-17D5-607D-FA0C-CEBCAF275F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0" t="9710" r="3422" b="10181"/>
          <a:stretch/>
        </p:blipFill>
        <p:spPr>
          <a:xfrm>
            <a:off x="878108" y="1640330"/>
            <a:ext cx="7367255" cy="4810012"/>
          </a:xfrm>
          <a:prstGeom prst="rect">
            <a:avLst/>
          </a:prstGeom>
        </p:spPr>
      </p:pic>
    </p:spTree>
    <p:extLst>
      <p:ext uri="{BB962C8B-B14F-4D97-AF65-F5344CB8AC3E}">
        <p14:creationId xmlns:p14="http://schemas.microsoft.com/office/powerpoint/2010/main" val="2805791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B9F8C0-944C-4C07-A9AB-000BFACEBD46}"/>
              </a:ext>
            </a:extLst>
          </p:cNvPr>
          <p:cNvSpPr>
            <a:spLocks noGrp="1"/>
          </p:cNvSpPr>
          <p:nvPr>
            <p:ph type="title"/>
          </p:nvPr>
        </p:nvSpPr>
        <p:spPr>
          <a:xfrm>
            <a:off x="2084695" y="342975"/>
            <a:ext cx="5733435" cy="650725"/>
          </a:xfrm>
        </p:spPr>
        <p:txBody>
          <a:bodyPr/>
          <a:lstStyle/>
          <a:p>
            <a:r>
              <a:rPr lang="ja-JP" altLang="en-US" dirty="0"/>
              <a:t>胎児心拍数聴取について③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2662994"/>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入院から分娩までに胎児心拍数聴取が実施された事例において、胎児心拍数聴取に関する産科医療の質の向上を図るための指摘があった事例の出生年別の割合は、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％前後で横ばいであり、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23.7%</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減少し、その後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％前後を推移している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06572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1"/>
            <a:ext cx="9180000" cy="352713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3,146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件のうち、出生年が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1,278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出生年が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1,278</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いて、診療録等の記載に関する産科医療の質の向上を図るための指摘があった項目を出生年別に集計し、各出生年の集計対象事例に対する割合をグラフで示した。このうち、分娩誘発・促進に関する記録、急速遂娩に関する記録、新生児蘇生に関する記録、およびその他の記録</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についても集計し、同様にグラフで示した（図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BBEC1BD6-CB4C-406F-A1AA-907ECA34C7E9}"/>
              </a:ext>
            </a:extLst>
          </p:cNvPr>
          <p:cNvSpPr>
            <a:spLocks noGrp="1"/>
          </p:cNvSpPr>
          <p:nvPr>
            <p:ph type="title"/>
          </p:nvPr>
        </p:nvSpPr>
        <p:spPr>
          <a:xfrm>
            <a:off x="2084695" y="342975"/>
            <a:ext cx="5733435" cy="650725"/>
          </a:xfrm>
        </p:spPr>
        <p:txBody>
          <a:bodyPr/>
          <a:lstStyle/>
          <a:p>
            <a:r>
              <a:rPr lang="ja-JP" altLang="en-US" dirty="0"/>
              <a:t>診療録等の記載について①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4218980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3" y="1126800"/>
            <a:ext cx="9180000" cy="561536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C03FB472-C5A5-4EA0-AB39-4B426E1BC635}"/>
              </a:ext>
            </a:extLst>
          </p:cNvPr>
          <p:cNvSpPr>
            <a:spLocks noGrp="1"/>
          </p:cNvSpPr>
          <p:nvPr>
            <p:ph type="title"/>
          </p:nvPr>
        </p:nvSpPr>
        <p:spPr>
          <a:xfrm>
            <a:off x="2084696" y="342976"/>
            <a:ext cx="5733435" cy="650725"/>
          </a:xfrm>
        </p:spPr>
        <p:txBody>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診療録等の記載について②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908014" y="1096602"/>
            <a:ext cx="781529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集計対象事例における診療録等の記載に関する産科医療の質の向上を図るための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pic>
        <p:nvPicPr>
          <p:cNvPr id="7" name="図 6" descr="テーブル&#10;&#10;自動的に生成された説明">
            <a:extLst>
              <a:ext uri="{FF2B5EF4-FFF2-40B4-BE49-F238E27FC236}">
                <a16:creationId xmlns:a16="http://schemas.microsoft.com/office/drawing/2014/main" id="{AF305004-F693-F0C4-4C7E-3C1319CA0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9" t="4249" r="2716" b="5731"/>
          <a:stretch/>
        </p:blipFill>
        <p:spPr>
          <a:xfrm>
            <a:off x="991766" y="1582122"/>
            <a:ext cx="7000600" cy="5092582"/>
          </a:xfrm>
          <a:prstGeom prst="rect">
            <a:avLst/>
          </a:prstGeom>
        </p:spPr>
      </p:pic>
      <p:sp>
        <p:nvSpPr>
          <p:cNvPr id="9" name="Rectangle 57">
            <a:extLst>
              <a:ext uri="{FF2B5EF4-FFF2-40B4-BE49-F238E27FC236}">
                <a16:creationId xmlns:a16="http://schemas.microsoft.com/office/drawing/2014/main" id="{E6910E59-0CFC-C398-F042-3C2E1E1A767C}"/>
              </a:ext>
            </a:extLst>
          </p:cNvPr>
          <p:cNvSpPr>
            <a:spLocks noChangeArrowheads="1"/>
          </p:cNvSpPr>
          <p:nvPr/>
        </p:nvSpPr>
        <p:spPr bwMode="auto">
          <a:xfrm>
            <a:off x="8041930" y="6028373"/>
            <a:ext cx="1171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55</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3084056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1"/>
            <a:ext cx="9180000" cy="230299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集計対象事例において、診療録等の記載に関する産科医療の質の向上を図るための指摘があった事例の出生年別の割合は、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19.3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％で横ばい、</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13.7</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で減少し、</a:t>
            </a:r>
            <a:r>
              <a:rPr lang="en-US" altLang="ja-JP" sz="2200" dirty="0">
                <a:latin typeface="HG丸ｺﾞｼｯｸM-PRO" panose="020F0600000000000000" pitchFamily="50" charset="-128"/>
                <a:ea typeface="HG丸ｺﾞｼｯｸM-PRO" panose="020F0600000000000000" pitchFamily="50" charset="-128"/>
              </a:rPr>
              <a:t>2017</a:t>
            </a:r>
            <a:r>
              <a:rPr lang="ja-JP" altLang="en-US" sz="2200" dirty="0">
                <a:latin typeface="HG丸ｺﾞｼｯｸM-PRO" panose="020F0600000000000000" pitchFamily="50" charset="-128"/>
                <a:ea typeface="HG丸ｺﾞｼｯｸM-PRO" panose="020F0600000000000000" pitchFamily="50" charset="-128"/>
              </a:rPr>
              <a:t>年は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17.4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％に増加した</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BBEC1BD6-CB4C-406F-A1AA-907ECA34C7E9}"/>
              </a:ext>
            </a:extLst>
          </p:cNvPr>
          <p:cNvSpPr>
            <a:spLocks noGrp="1"/>
          </p:cNvSpPr>
          <p:nvPr>
            <p:ph type="title"/>
          </p:nvPr>
        </p:nvSpPr>
        <p:spPr>
          <a:xfrm>
            <a:off x="2084695" y="342975"/>
            <a:ext cx="5733435" cy="650725"/>
          </a:xfrm>
        </p:spPr>
        <p:txBody>
          <a:bodyPr/>
          <a:lstStyle/>
          <a:p>
            <a:r>
              <a:rPr lang="ja-JP" altLang="en-US" dirty="0"/>
              <a:t>診療録等の記載について③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377978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199678" y="2582054"/>
            <a:ext cx="9158287" cy="1752600"/>
          </a:xfrm>
        </p:spPr>
        <p:txBody>
          <a:bodyPr anchor="ctr"/>
          <a:lstStyle/>
          <a:p>
            <a:pPr marL="0" indent="0" algn="ctr" eaLnBrk="1" hangingPunct="1">
              <a:lnSpc>
                <a:spcPct val="90000"/>
              </a:lnSpc>
              <a:buFontTx/>
              <a:buNone/>
            </a:pPr>
            <a:r>
              <a:rPr lang="ja-JP" altLang="en-US" sz="5400" dirty="0">
                <a:latin typeface="+mj-ea"/>
                <a:ea typeface="+mj-ea"/>
              </a:rPr>
              <a:t>資料</a:t>
            </a:r>
            <a:endParaRPr lang="en-US" altLang="ja-JP" sz="5400" dirty="0">
              <a:solidFill>
                <a:srgbClr val="EC9E02"/>
              </a:solidFill>
              <a:latin typeface="+mj-ea"/>
              <a:ea typeface="+mj-ea"/>
            </a:endParaRPr>
          </a:p>
          <a:p>
            <a:pPr marL="0" indent="0" algn="ctr" eaLnBrk="1" hangingPunct="1">
              <a:lnSpc>
                <a:spcPct val="90000"/>
              </a:lnSpc>
              <a:buFontTx/>
              <a:buNone/>
            </a:pPr>
            <a:r>
              <a:rPr lang="ja-JP" altLang="en-US" sz="5400" dirty="0">
                <a:latin typeface="+mj-ea"/>
                <a:ea typeface="+mj-ea"/>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0E003565-AA90-4E3C-A075-6A9BCC7AF5A5}"/>
              </a:ext>
            </a:extLst>
          </p:cNvPr>
          <p:cNvSpPr txBox="1">
            <a:spLocks noChangeArrowheads="1"/>
          </p:cNvSpPr>
          <p:nvPr/>
        </p:nvSpPr>
        <p:spPr bwMode="auto">
          <a:xfrm>
            <a:off x="1999878" y="5103217"/>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lang="en-US" altLang="ja-JP" sz="1800" dirty="0">
                <a:solidFill>
                  <a:srgbClr val="000000"/>
                </a:solidFill>
                <a:latin typeface="HG丸ｺﾞｼｯｸM-PRO"/>
                <a:ea typeface="HG丸ｺﾞｼｯｸM-PRO"/>
              </a:rPr>
              <a:t>62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800" dirty="0">
                <a:solidFill>
                  <a:srgbClr val="000000"/>
                </a:solidFill>
                <a:latin typeface="HG丸ｺﾞｼｯｸM-PRO"/>
                <a:ea typeface="HG丸ｺﾞｼｯｸM-PRO"/>
              </a:rPr>
              <a:t>81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1006222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ja-JP" altLang="en-US" dirty="0"/>
              <a:t>集計対象</a:t>
            </a: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4580" name="AutoShape 3"/>
          <p:cNvSpPr>
            <a:spLocks noChangeArrowheads="1"/>
          </p:cNvSpPr>
          <p:nvPr/>
        </p:nvSpPr>
        <p:spPr bwMode="auto">
          <a:xfrm>
            <a:off x="360000" y="1126800"/>
            <a:ext cx="9180000" cy="3028971"/>
          </a:xfrm>
          <a:prstGeom prst="roundRect">
            <a:avLst>
              <a:gd name="adj" fmla="val 12806"/>
            </a:avLst>
          </a:prstGeom>
          <a:solidFill>
            <a:srgbClr val="CCFFFF"/>
          </a:solidFill>
          <a:ln w="9525">
            <a:solidFill>
              <a:schemeClr val="tx1"/>
            </a:solidFill>
            <a:round/>
            <a:headEnd/>
            <a:tailEnd/>
          </a:ln>
        </p:spPr>
        <p:txBody>
          <a:bodyPr lIns="95793" tIns="47896" rIns="95793" bIns="47896" anchor="t" anchorCtr="0"/>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40000"/>
              </a:lnSpc>
              <a:spcBef>
                <a:spcPct val="2000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回再発防止に関する報告書の分析対象事例は、本制度の補償対象となった脳性麻痺事例のうち、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3,442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86160" y="3306683"/>
            <a:ext cx="8486526" cy="523220"/>
          </a:xfrm>
          <a:prstGeom prst="rect">
            <a:avLst/>
          </a:prstGeom>
          <a:noFill/>
        </p:spPr>
        <p:txBody>
          <a:bodyPr wrap="square" rtlCol="0">
            <a:spAutoFit/>
          </a:bodyPr>
          <a:lstStyle/>
          <a:p>
            <a:pPr marL="182563" marR="0" lvl="0" indent="-182563"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表に記載している割合は、計算過程において四捨五入しているため、その合計が</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％にならない場合がある。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63628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00522" y="342975"/>
            <a:ext cx="2501781" cy="650725"/>
          </a:xfrm>
        </p:spPr>
        <p:txBody>
          <a:bodyPr/>
          <a:lstStyle/>
          <a:p>
            <a:pPr eaLnBrk="1" hangingPunct="1"/>
            <a:r>
              <a:rPr lang="ja-JP" altLang="en-US" dirty="0"/>
              <a:t>分娩の状況</a:t>
            </a:r>
          </a:p>
        </p:txBody>
      </p:sp>
      <p:sp>
        <p:nvSpPr>
          <p:cNvPr id="25603" name="AutoShape 3"/>
          <p:cNvSpPr>
            <a:spLocks noGrp="1" noChangeArrowheads="1"/>
          </p:cNvSpPr>
          <p:nvPr>
            <p:ph idx="1"/>
          </p:nvPr>
        </p:nvSpPr>
        <p:spPr>
          <a:xfrm>
            <a:off x="180000" y="1440000"/>
            <a:ext cx="3681560" cy="3502606"/>
          </a:xfrm>
          <a:prstGeom prst="wedgeRoundRectCallout">
            <a:avLst>
              <a:gd name="adj1" fmla="val 62942"/>
              <a:gd name="adj2" fmla="val -35328"/>
              <a:gd name="adj3" fmla="val 16667"/>
            </a:avLst>
          </a:prstGeom>
          <a:solidFill>
            <a:srgbClr val="CCFFFF"/>
          </a:soli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200" dirty="0">
                <a:latin typeface="+mj-ea"/>
                <a:ea typeface="+mj-ea"/>
              </a:rPr>
              <a:t>・曜日別件数</a:t>
            </a:r>
          </a:p>
          <a:p>
            <a:pPr eaLnBrk="1" hangingPunct="1">
              <a:lnSpc>
                <a:spcPct val="150000"/>
              </a:lnSpc>
              <a:buFontTx/>
              <a:buNone/>
            </a:pPr>
            <a:r>
              <a:rPr lang="ja-JP" altLang="en-US" sz="2200" dirty="0">
                <a:latin typeface="+mj-ea"/>
                <a:ea typeface="+mj-ea"/>
              </a:rPr>
              <a:t>・出生時間別件数</a:t>
            </a:r>
          </a:p>
          <a:p>
            <a:pPr eaLnBrk="1" hangingPunct="1">
              <a:lnSpc>
                <a:spcPct val="150000"/>
              </a:lnSpc>
              <a:buFontTx/>
              <a:buNone/>
            </a:pPr>
            <a:r>
              <a:rPr lang="ja-JP" altLang="en-US" sz="2200" dirty="0">
                <a:latin typeface="+mj-ea"/>
                <a:ea typeface="+mj-ea"/>
              </a:rPr>
              <a:t>・</a:t>
            </a:r>
            <a:r>
              <a:rPr lang="ja-JP" altLang="en-US" sz="2200" u="sng" dirty="0">
                <a:latin typeface="+mj-ea"/>
                <a:ea typeface="+mj-ea"/>
              </a:rPr>
              <a:t>分娩週数別件数</a:t>
            </a:r>
          </a:p>
          <a:p>
            <a:pPr eaLnBrk="1" hangingPunct="1">
              <a:lnSpc>
                <a:spcPct val="150000"/>
              </a:lnSpc>
              <a:buFontTx/>
              <a:buNone/>
            </a:pPr>
            <a:r>
              <a:rPr lang="ja-JP" altLang="en-US" sz="2200" dirty="0">
                <a:latin typeface="+mj-ea"/>
                <a:ea typeface="+mj-ea"/>
              </a:rPr>
              <a:t>・分娩機関区分別件数</a:t>
            </a:r>
            <a:endParaRPr lang="en-US" altLang="ja-JP" sz="2200" dirty="0">
              <a:latin typeface="+mj-ea"/>
              <a:ea typeface="+mj-ea"/>
            </a:endParaRPr>
          </a:p>
          <a:p>
            <a:pPr eaLnBrk="1" hangingPunct="1">
              <a:lnSpc>
                <a:spcPct val="150000"/>
              </a:lnSpc>
              <a:buFontTx/>
              <a:buNone/>
            </a:pPr>
            <a:r>
              <a:rPr lang="ja-JP" altLang="en-US" sz="2200" dirty="0">
                <a:latin typeface="+mj-ea"/>
                <a:ea typeface="+mj-ea"/>
              </a:rPr>
              <a:t>・都道府県別件数</a:t>
            </a:r>
          </a:p>
        </p:txBody>
      </p:sp>
      <p:sp>
        <p:nvSpPr>
          <p:cNvPr id="25605" name="Rectangle 57"/>
          <p:cNvSpPr>
            <a:spLocks noChangeArrowheads="1"/>
          </p:cNvSpPr>
          <p:nvPr/>
        </p:nvSpPr>
        <p:spPr bwMode="auto">
          <a:xfrm>
            <a:off x="4428903" y="1177289"/>
            <a:ext cx="30909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lang="ja-JP" altLang="en-US" sz="2000" dirty="0">
                <a:solidFill>
                  <a:srgbClr val="000000"/>
                </a:solidFill>
                <a:latin typeface="HG丸ｺﾞｼｯｸM-PRO"/>
                <a:ea typeface="HG丸ｺﾞｼｯｸM-PRO"/>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３ 分娩週数別件数</a:t>
            </a:r>
          </a:p>
        </p:txBody>
      </p:sp>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a:xfrm>
            <a:off x="7567613" y="6500813"/>
            <a:ext cx="2311400" cy="476250"/>
          </a:xfrm>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77EA3486-BD93-4CFD-B259-F2A934444983}"/>
              </a:ext>
            </a:extLst>
          </p:cNvPr>
          <p:cNvSpPr>
            <a:spLocks noChangeArrowheads="1"/>
          </p:cNvSpPr>
          <p:nvPr/>
        </p:nvSpPr>
        <p:spPr bwMode="auto">
          <a:xfrm>
            <a:off x="5965420" y="6166098"/>
            <a:ext cx="352329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3" name="テキスト ボックス 2">
            <a:extLst>
              <a:ext uri="{FF2B5EF4-FFF2-40B4-BE49-F238E27FC236}">
                <a16:creationId xmlns:a16="http://schemas.microsoft.com/office/drawing/2014/main" id="{ACE29BFA-8BE6-4B7F-AEEE-44A8477CB045}"/>
              </a:ext>
            </a:extLst>
          </p:cNvPr>
          <p:cNvSpPr txBox="1">
            <a:spLocks/>
          </p:cNvSpPr>
          <p:nvPr/>
        </p:nvSpPr>
        <p:spPr>
          <a:xfrm>
            <a:off x="66090" y="5013970"/>
            <a:ext cx="395001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P62</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64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a:extLst>
              <a:ext uri="{FF2B5EF4-FFF2-40B4-BE49-F238E27FC236}">
                <a16:creationId xmlns:a16="http://schemas.microsoft.com/office/drawing/2014/main" id="{79EBD7A6-3465-0A69-0F52-47182FD40CE9}"/>
              </a:ext>
            </a:extLst>
          </p:cNvPr>
          <p:cNvPicPr>
            <a:picLocks noChangeAspect="1"/>
          </p:cNvPicPr>
          <p:nvPr/>
        </p:nvPicPr>
        <p:blipFill>
          <a:blip r:embed="rId3"/>
          <a:stretch>
            <a:fillRect/>
          </a:stretch>
        </p:blipFill>
        <p:spPr>
          <a:xfrm>
            <a:off x="4428903" y="1701602"/>
            <a:ext cx="4838681" cy="4478034"/>
          </a:xfrm>
          <a:prstGeom prst="rect">
            <a:avLst/>
          </a:prstGeom>
        </p:spPr>
      </p:pic>
    </p:spTree>
    <p:extLst>
      <p:ext uri="{BB962C8B-B14F-4D97-AF65-F5344CB8AC3E}">
        <p14:creationId xmlns:p14="http://schemas.microsoft.com/office/powerpoint/2010/main" val="21082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36B454-679B-4552-A369-A2061EB4B41A}"/>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Rectangle 2">
            <a:extLst>
              <a:ext uri="{FF2B5EF4-FFF2-40B4-BE49-F238E27FC236}">
                <a16:creationId xmlns:a16="http://schemas.microsoft.com/office/drawing/2014/main" id="{C7F3F139-9841-420A-9AAC-B5E10E0CB182}"/>
              </a:ext>
            </a:extLst>
          </p:cNvPr>
          <p:cNvSpPr txBox="1">
            <a:spLocks noChangeArrowheads="1"/>
          </p:cNvSpPr>
          <p:nvPr/>
        </p:nvSpPr>
        <p:spPr>
          <a:xfrm>
            <a:off x="1234481" y="333450"/>
            <a:ext cx="7488832"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産科医療補償制度の補償対象者</a:t>
            </a:r>
          </a:p>
        </p:txBody>
      </p:sp>
      <p:sp>
        <p:nvSpPr>
          <p:cNvPr id="4" name="テキスト ボックス 3">
            <a:extLst>
              <a:ext uri="{FF2B5EF4-FFF2-40B4-BE49-F238E27FC236}">
                <a16:creationId xmlns:a16="http://schemas.microsoft.com/office/drawing/2014/main" id="{25C1F0A6-1966-4673-B970-E84F5D579AD6}"/>
              </a:ext>
            </a:extLst>
          </p:cNvPr>
          <p:cNvSpPr txBox="1"/>
          <p:nvPr/>
        </p:nvSpPr>
        <p:spPr>
          <a:xfrm>
            <a:off x="451705" y="1125187"/>
            <a:ext cx="900100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2009</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月</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日以降に出生した児で、次の基準を全て満たす場合、補償対象となる。</a:t>
            </a:r>
          </a:p>
        </p:txBody>
      </p:sp>
      <p:graphicFrame>
        <p:nvGraphicFramePr>
          <p:cNvPr id="6" name="表 6">
            <a:extLst>
              <a:ext uri="{FF2B5EF4-FFF2-40B4-BE49-F238E27FC236}">
                <a16:creationId xmlns:a16="http://schemas.microsoft.com/office/drawing/2014/main" id="{653954A2-8EF3-4DC8-A67F-C475DEDD6D5E}"/>
              </a:ext>
            </a:extLst>
          </p:cNvPr>
          <p:cNvGraphicFramePr>
            <a:graphicFrameLocks noGrp="1"/>
          </p:cNvGraphicFramePr>
          <p:nvPr/>
        </p:nvGraphicFramePr>
        <p:xfrm>
          <a:off x="487710" y="1571463"/>
          <a:ext cx="8640960" cy="1619867"/>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7">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2009</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2014</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2,000g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33</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graphicFrame>
        <p:nvGraphicFramePr>
          <p:cNvPr id="8" name="表 6">
            <a:extLst>
              <a:ext uri="{FF2B5EF4-FFF2-40B4-BE49-F238E27FC236}">
                <a16:creationId xmlns:a16="http://schemas.microsoft.com/office/drawing/2014/main" id="{578F1CB1-F14A-4B13-A2C2-63C5E344D670}"/>
              </a:ext>
            </a:extLst>
          </p:cNvPr>
          <p:cNvGraphicFramePr>
            <a:graphicFrameLocks noGrp="1"/>
          </p:cNvGraphicFramePr>
          <p:nvPr/>
        </p:nvGraphicFramePr>
        <p:xfrm>
          <a:off x="487710" y="4923274"/>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2022</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extLst>
                  <a:ext uri="{0D108BD9-81ED-4DB2-BD59-A6C34878D82A}">
                    <a16:rowId xmlns:a16="http://schemas.microsoft.com/office/drawing/2014/main" val="4146326973"/>
                  </a:ext>
                </a:extLst>
              </a:tr>
            </a:tbl>
          </a:graphicData>
        </a:graphic>
      </p:graphicFrame>
      <p:sp>
        <p:nvSpPr>
          <p:cNvPr id="10" name="正方形/長方形 9">
            <a:extLst>
              <a:ext uri="{FF2B5EF4-FFF2-40B4-BE49-F238E27FC236}">
                <a16:creationId xmlns:a16="http://schemas.microsoft.com/office/drawing/2014/main" id="{C16D4690-9BF2-41DC-9DB5-3C20427EE714}"/>
              </a:ext>
            </a:extLst>
          </p:cNvPr>
          <p:cNvSpPr/>
          <p:nvPr/>
        </p:nvSpPr>
        <p:spPr>
          <a:xfrm>
            <a:off x="3728070" y="6543142"/>
            <a:ext cx="5519689" cy="2616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所定の要件等の詳細については、産科医療補償制度のホームページに掲載している。</a:t>
            </a:r>
          </a:p>
        </p:txBody>
      </p:sp>
      <p:graphicFrame>
        <p:nvGraphicFramePr>
          <p:cNvPr id="9" name="表 6">
            <a:extLst>
              <a:ext uri="{FF2B5EF4-FFF2-40B4-BE49-F238E27FC236}">
                <a16:creationId xmlns:a16="http://schemas.microsoft.com/office/drawing/2014/main" id="{C966BDFA-EDE2-451C-9570-2D1C440D1D84}"/>
              </a:ext>
            </a:extLst>
          </p:cNvPr>
          <p:cNvGraphicFramePr>
            <a:graphicFrameLocks noGrp="1"/>
          </p:cNvGraphicFramePr>
          <p:nvPr/>
        </p:nvGraphicFramePr>
        <p:xfrm>
          <a:off x="487710" y="3243991"/>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2015</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2021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1,400g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spTree>
    <p:extLst>
      <p:ext uri="{BB962C8B-B14F-4D97-AF65-F5344CB8AC3E}">
        <p14:creationId xmlns:p14="http://schemas.microsoft.com/office/powerpoint/2010/main" val="1189966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86282" y="342975"/>
            <a:ext cx="5733435" cy="650725"/>
          </a:xfrm>
        </p:spPr>
        <p:txBody>
          <a:bodyPr/>
          <a:lstStyle/>
          <a:p>
            <a:pPr eaLnBrk="1" hangingPunct="1"/>
            <a:r>
              <a:rPr lang="ja-JP" altLang="en-US" dirty="0"/>
              <a:t>妊産婦等に関する基本情報</a:t>
            </a:r>
          </a:p>
        </p:txBody>
      </p:sp>
      <p:sp>
        <p:nvSpPr>
          <p:cNvPr id="26627" name="AutoShape 3"/>
          <p:cNvSpPr>
            <a:spLocks noGrp="1" noChangeArrowheads="1"/>
          </p:cNvSpPr>
          <p:nvPr>
            <p:ph idx="1"/>
          </p:nvPr>
        </p:nvSpPr>
        <p:spPr>
          <a:xfrm>
            <a:off x="180000" y="1440000"/>
            <a:ext cx="3803243" cy="4593008"/>
          </a:xfrm>
          <a:prstGeom prst="wedgeRoundRectCallout">
            <a:avLst>
              <a:gd name="adj1" fmla="val 57075"/>
              <a:gd name="adj2" fmla="val -42383"/>
              <a:gd name="adj3" fmla="val 16667"/>
            </a:avLst>
          </a:prstGeom>
          <a:solidFill>
            <a:srgbClr val="CCFFFF"/>
          </a:soli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出産時における妊産婦の年齢</a:t>
            </a:r>
          </a:p>
          <a:p>
            <a:pPr marL="257175" indent="-257175" eaLnBrk="1" hangingPunct="1">
              <a:lnSpc>
                <a:spcPct val="130000"/>
              </a:lnSpc>
              <a:buFontTx/>
              <a:buNone/>
              <a:tabLst>
                <a:tab pos="0" algn="l"/>
              </a:tabLst>
            </a:pPr>
            <a:r>
              <a:rPr lang="ja-JP" altLang="en-US" sz="1700" dirty="0">
                <a:latin typeface="+mj-ea"/>
                <a:ea typeface="+mj-ea"/>
              </a:rPr>
              <a:t>・妊産婦の身長</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spc="-70" dirty="0">
                <a:latin typeface="+mj-ea"/>
                <a:ea typeface="+mj-ea"/>
              </a:rPr>
              <a:t>非妊娠時・分娩時別妊産婦の体重</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非妊娠時における妊産婦の</a:t>
            </a:r>
            <a:r>
              <a:rPr lang="en-US" altLang="ja-JP" sz="1700" u="sng" dirty="0">
                <a:latin typeface="+mj-ea"/>
                <a:ea typeface="+mj-ea"/>
              </a:rPr>
              <a:t>BMI</a:t>
            </a:r>
            <a:endParaRPr lang="ja-JP" altLang="en-US" sz="1700" u="sng" dirty="0">
              <a:latin typeface="+mj-ea"/>
              <a:ea typeface="+mj-ea"/>
            </a:endParaRPr>
          </a:p>
          <a:p>
            <a:pPr marL="257175" indent="-257175" eaLnBrk="1" hangingPunct="1">
              <a:lnSpc>
                <a:spcPct val="130000"/>
              </a:lnSpc>
              <a:buFontTx/>
              <a:buNone/>
              <a:tabLst>
                <a:tab pos="0" algn="l"/>
              </a:tabLst>
            </a:pPr>
            <a:r>
              <a:rPr lang="ja-JP" altLang="en-US" sz="1700" dirty="0">
                <a:latin typeface="+mj-ea"/>
                <a:ea typeface="+mj-ea"/>
              </a:rPr>
              <a:t>・妊娠中の体重の増減</a:t>
            </a:r>
          </a:p>
          <a:p>
            <a:pPr marL="257175" indent="-257175" eaLnBrk="1" hangingPunct="1">
              <a:lnSpc>
                <a:spcPct val="130000"/>
              </a:lnSpc>
              <a:buFontTx/>
              <a:buNone/>
              <a:tabLst>
                <a:tab pos="0" algn="l"/>
              </a:tabLst>
            </a:pPr>
            <a:r>
              <a:rPr lang="ja-JP" altLang="en-US" sz="1700" dirty="0">
                <a:latin typeface="+mj-ea"/>
                <a:ea typeface="+mj-ea"/>
              </a:rPr>
              <a:t>・妊産婦の飲酒および喫煙の有無</a:t>
            </a:r>
          </a:p>
          <a:p>
            <a:pPr marL="257175" indent="-257175" eaLnBrk="1" hangingPunct="1">
              <a:lnSpc>
                <a:spcPct val="130000"/>
              </a:lnSpc>
              <a:buFontTx/>
              <a:buNone/>
              <a:tabLst>
                <a:tab pos="0" algn="l"/>
              </a:tabLst>
            </a:pPr>
            <a:r>
              <a:rPr lang="ja-JP" altLang="en-US" sz="1700" dirty="0">
                <a:latin typeface="+mj-ea"/>
                <a:ea typeface="+mj-ea"/>
              </a:rPr>
              <a:t>・妊産婦の既往</a:t>
            </a:r>
          </a:p>
          <a:p>
            <a:pPr marL="257175" indent="-257175" eaLnBrk="1" hangingPunct="1">
              <a:lnSpc>
                <a:spcPct val="130000"/>
              </a:lnSpc>
              <a:buFontTx/>
              <a:buNone/>
              <a:tabLst>
                <a:tab pos="0" algn="l"/>
              </a:tabLst>
            </a:pPr>
            <a:r>
              <a:rPr lang="ja-JP" altLang="en-US" sz="1700" dirty="0">
                <a:latin typeface="+mj-ea"/>
                <a:ea typeface="+mj-ea"/>
              </a:rPr>
              <a:t>・既往分娩回数</a:t>
            </a:r>
          </a:p>
          <a:p>
            <a:pPr marL="227013" indent="-227013" eaLnBrk="1" hangingPunct="1">
              <a:lnSpc>
                <a:spcPct val="130000"/>
              </a:lnSpc>
              <a:buFontTx/>
              <a:buNone/>
              <a:tabLst>
                <a:tab pos="0" algn="l"/>
              </a:tabLst>
            </a:pPr>
            <a:r>
              <a:rPr lang="ja-JP" altLang="en-US" sz="1700" dirty="0">
                <a:latin typeface="+mj-ea"/>
                <a:ea typeface="+mj-ea"/>
              </a:rPr>
              <a:t>・経産婦における既往帝王切開術の回数</a:t>
            </a:r>
          </a:p>
        </p:txBody>
      </p:sp>
      <p:sp>
        <p:nvSpPr>
          <p:cNvPr id="26679" name="Rectangle 138"/>
          <p:cNvSpPr>
            <a:spLocks noChangeArrowheads="1"/>
          </p:cNvSpPr>
          <p:nvPr/>
        </p:nvSpPr>
        <p:spPr bwMode="auto">
          <a:xfrm>
            <a:off x="4583382" y="1252791"/>
            <a:ext cx="1842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－６</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出産時における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妊産婦の年齢</a:t>
            </a:r>
          </a:p>
        </p:txBody>
      </p:sp>
      <p:sp>
        <p:nvSpPr>
          <p:cNvPr id="26722" name="Rectangle 327"/>
          <p:cNvSpPr>
            <a:spLocks noChangeArrowheads="1"/>
          </p:cNvSpPr>
          <p:nvPr/>
        </p:nvSpPr>
        <p:spPr bwMode="auto">
          <a:xfrm>
            <a:off x="7112446" y="1252791"/>
            <a:ext cx="20651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－９</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非妊娠時における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妊産婦の</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BMI</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179418" y="1534675"/>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p>
        </p:txBody>
      </p:sp>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Rectangle 57">
            <a:extLst>
              <a:ext uri="{FF2B5EF4-FFF2-40B4-BE49-F238E27FC236}">
                <a16:creationId xmlns:a16="http://schemas.microsoft.com/office/drawing/2014/main" id="{8FE9BD4A-A540-4D99-8E2F-A5F7FEF5F718}"/>
              </a:ext>
            </a:extLst>
          </p:cNvPr>
          <p:cNvSpPr>
            <a:spLocks noChangeArrowheads="1"/>
          </p:cNvSpPr>
          <p:nvPr/>
        </p:nvSpPr>
        <p:spPr bwMode="auto">
          <a:xfrm>
            <a:off x="7292898" y="5446018"/>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endPar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65</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4" name="テキスト ボックス 13">
            <a:extLst>
              <a:ext uri="{FF2B5EF4-FFF2-40B4-BE49-F238E27FC236}">
                <a16:creationId xmlns:a16="http://schemas.microsoft.com/office/drawing/2014/main" id="{886CB8D4-60DF-43BD-B513-D5DB6897F962}"/>
              </a:ext>
            </a:extLst>
          </p:cNvPr>
          <p:cNvSpPr txBox="1"/>
          <p:nvPr/>
        </p:nvSpPr>
        <p:spPr>
          <a:xfrm>
            <a:off x="38208" y="6110333"/>
            <a:ext cx="419218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67</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3" name="図 2">
            <a:extLst>
              <a:ext uri="{FF2B5EF4-FFF2-40B4-BE49-F238E27FC236}">
                <a16:creationId xmlns:a16="http://schemas.microsoft.com/office/drawing/2014/main" id="{6CE19120-F443-F301-AF5E-0738A6EBD1FA}"/>
              </a:ext>
            </a:extLst>
          </p:cNvPr>
          <p:cNvPicPr>
            <a:picLocks noChangeAspect="1"/>
          </p:cNvPicPr>
          <p:nvPr/>
        </p:nvPicPr>
        <p:blipFill>
          <a:blip r:embed="rId3"/>
          <a:stretch>
            <a:fillRect/>
          </a:stretch>
        </p:blipFill>
        <p:spPr>
          <a:xfrm>
            <a:off x="4317340" y="2278224"/>
            <a:ext cx="2435066" cy="2585025"/>
          </a:xfrm>
          <a:prstGeom prst="rect">
            <a:avLst/>
          </a:prstGeom>
        </p:spPr>
      </p:pic>
      <p:pic>
        <p:nvPicPr>
          <p:cNvPr id="4" name="図 3">
            <a:extLst>
              <a:ext uri="{FF2B5EF4-FFF2-40B4-BE49-F238E27FC236}">
                <a16:creationId xmlns:a16="http://schemas.microsoft.com/office/drawing/2014/main" id="{75C5820E-B4B6-5AA9-29D0-9595BF8FD5CE}"/>
              </a:ext>
            </a:extLst>
          </p:cNvPr>
          <p:cNvPicPr>
            <a:picLocks noChangeAspect="1"/>
          </p:cNvPicPr>
          <p:nvPr/>
        </p:nvPicPr>
        <p:blipFill>
          <a:blip r:embed="rId4"/>
          <a:stretch>
            <a:fillRect/>
          </a:stretch>
        </p:blipFill>
        <p:spPr>
          <a:xfrm>
            <a:off x="6873345" y="2277666"/>
            <a:ext cx="2810406" cy="3195053"/>
          </a:xfrm>
          <a:prstGeom prst="rect">
            <a:avLst/>
          </a:prstGeom>
        </p:spPr>
      </p:pic>
    </p:spTree>
    <p:extLst>
      <p:ext uri="{BB962C8B-B14F-4D97-AF65-F5344CB8AC3E}">
        <p14:creationId xmlns:p14="http://schemas.microsoft.com/office/powerpoint/2010/main" val="2357477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31355" y="342975"/>
            <a:ext cx="2040116" cy="650725"/>
          </a:xfrm>
        </p:spPr>
        <p:txBody>
          <a:bodyPr/>
          <a:lstStyle/>
          <a:p>
            <a:pPr eaLnBrk="1" hangingPunct="1"/>
            <a:r>
              <a:rPr lang="ja-JP" altLang="en-US" dirty="0"/>
              <a:t>妊娠経過</a:t>
            </a:r>
          </a:p>
        </p:txBody>
      </p:sp>
      <p:sp>
        <p:nvSpPr>
          <p:cNvPr id="27651" name="AutoShape 3"/>
          <p:cNvSpPr>
            <a:spLocks noGrp="1" noChangeArrowheads="1"/>
          </p:cNvSpPr>
          <p:nvPr>
            <p:ph idx="1"/>
          </p:nvPr>
        </p:nvSpPr>
        <p:spPr>
          <a:xfrm>
            <a:off x="180000" y="1440000"/>
            <a:ext cx="3592810" cy="3849315"/>
          </a:xfrm>
          <a:prstGeom prst="wedgeRoundRectCallout">
            <a:avLst>
              <a:gd name="adj1" fmla="val 67289"/>
              <a:gd name="adj2" fmla="val -37408"/>
              <a:gd name="adj3" fmla="val 16667"/>
            </a:avLst>
          </a:prstGeom>
          <a:solidFill>
            <a:srgbClr val="CCFFFF"/>
          </a:soli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200" dirty="0">
                <a:latin typeface="+mj-ea"/>
                <a:ea typeface="+mj-ea"/>
              </a:rPr>
              <a:t>・不妊治療の有無</a:t>
            </a:r>
          </a:p>
          <a:p>
            <a:pPr marL="257175" indent="-257175" eaLnBrk="1" hangingPunct="1">
              <a:lnSpc>
                <a:spcPct val="150000"/>
              </a:lnSpc>
              <a:buFontTx/>
              <a:buNone/>
            </a:pPr>
            <a:r>
              <a:rPr lang="ja-JP" altLang="en-US" sz="2200" dirty="0">
                <a:latin typeface="+mj-ea"/>
                <a:ea typeface="+mj-ea"/>
              </a:rPr>
              <a:t>・</a:t>
            </a:r>
            <a:r>
              <a:rPr lang="ja-JP" altLang="en-US" sz="2200" u="sng" dirty="0">
                <a:latin typeface="+mj-ea"/>
                <a:ea typeface="+mj-ea"/>
              </a:rPr>
              <a:t>妊婦健診受診状況</a:t>
            </a:r>
          </a:p>
          <a:p>
            <a:pPr marL="257175" indent="-257175" eaLnBrk="1" hangingPunct="1">
              <a:lnSpc>
                <a:spcPct val="150000"/>
              </a:lnSpc>
              <a:buFontTx/>
              <a:buNone/>
            </a:pPr>
            <a:r>
              <a:rPr lang="ja-JP" altLang="en-US" sz="2200" dirty="0">
                <a:latin typeface="+mj-ea"/>
                <a:ea typeface="+mj-ea"/>
              </a:rPr>
              <a:t>・</a:t>
            </a:r>
            <a:r>
              <a:rPr lang="ja-JP" altLang="en-US" sz="2200" u="sng" dirty="0">
                <a:latin typeface="+mj-ea"/>
                <a:ea typeface="+mj-ea"/>
              </a:rPr>
              <a:t>胎児数</a:t>
            </a:r>
          </a:p>
          <a:p>
            <a:pPr marL="257175" indent="-257175" eaLnBrk="1" hangingPunct="1">
              <a:lnSpc>
                <a:spcPct val="150000"/>
              </a:lnSpc>
              <a:buFontTx/>
              <a:buNone/>
            </a:pPr>
            <a:r>
              <a:rPr lang="ja-JP" altLang="en-US" sz="2200" dirty="0">
                <a:latin typeface="+mj-ea"/>
                <a:ea typeface="+mj-ea"/>
              </a:rPr>
              <a:t>・胎盤位置</a:t>
            </a:r>
          </a:p>
          <a:p>
            <a:pPr marL="257175" indent="-257175" eaLnBrk="1" hangingPunct="1">
              <a:lnSpc>
                <a:spcPct val="150000"/>
              </a:lnSpc>
              <a:buFontTx/>
              <a:buNone/>
            </a:pPr>
            <a:r>
              <a:rPr lang="ja-JP" altLang="en-US" sz="2200" dirty="0">
                <a:latin typeface="+mj-ea"/>
                <a:ea typeface="+mj-ea"/>
              </a:rPr>
              <a:t>・羊水量異常</a:t>
            </a:r>
          </a:p>
          <a:p>
            <a:pPr marL="257175" indent="-257175" eaLnBrk="1" hangingPunct="1">
              <a:lnSpc>
                <a:spcPct val="150000"/>
              </a:lnSpc>
              <a:buFontTx/>
              <a:buNone/>
            </a:pPr>
            <a:r>
              <a:rPr lang="ja-JP" altLang="en-US" sz="2200" dirty="0">
                <a:latin typeface="+mj-ea"/>
                <a:ea typeface="+mj-ea"/>
              </a:rPr>
              <a:t>・産科合併症</a:t>
            </a:r>
          </a:p>
        </p:txBody>
      </p:sp>
      <p:sp>
        <p:nvSpPr>
          <p:cNvPr id="27683" name="Rectangle 105"/>
          <p:cNvSpPr>
            <a:spLocks noChangeArrowheads="1"/>
          </p:cNvSpPr>
          <p:nvPr/>
        </p:nvSpPr>
        <p:spPr bwMode="auto">
          <a:xfrm>
            <a:off x="4592166" y="3574318"/>
            <a:ext cx="21900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17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胎児数</a:t>
            </a:r>
          </a:p>
        </p:txBody>
      </p:sp>
      <p:sp>
        <p:nvSpPr>
          <p:cNvPr id="27684" name="Rectangle 293"/>
          <p:cNvSpPr>
            <a:spLocks noChangeArrowheads="1"/>
          </p:cNvSpPr>
          <p:nvPr/>
        </p:nvSpPr>
        <p:spPr bwMode="auto">
          <a:xfrm>
            <a:off x="4551444" y="1157476"/>
            <a:ext cx="3472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16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妊婦健診受診状況</a:t>
            </a:r>
          </a:p>
        </p:txBody>
      </p:sp>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 name="Rectangle 57">
            <a:extLst>
              <a:ext uri="{FF2B5EF4-FFF2-40B4-BE49-F238E27FC236}">
                <a16:creationId xmlns:a16="http://schemas.microsoft.com/office/drawing/2014/main" id="{7EC4DBE4-6D73-4FD4-90ED-3D41AE8C8F7F}"/>
              </a:ext>
            </a:extLst>
          </p:cNvPr>
          <p:cNvSpPr>
            <a:spLocks noChangeArrowheads="1"/>
          </p:cNvSpPr>
          <p:nvPr/>
        </p:nvSpPr>
        <p:spPr bwMode="auto">
          <a:xfrm>
            <a:off x="5487094" y="6398097"/>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900" dirty="0">
                <a:solidFill>
                  <a:srgbClr val="000000"/>
                </a:solidFill>
                <a:latin typeface="HG丸ｺﾞｼｯｸM-PRO"/>
                <a:ea typeface="HG丸ｺﾞｼｯｸM-PRO"/>
              </a:rPr>
              <a:t>68</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0" name="テキスト ボックス 9">
            <a:extLst>
              <a:ext uri="{FF2B5EF4-FFF2-40B4-BE49-F238E27FC236}">
                <a16:creationId xmlns:a16="http://schemas.microsoft.com/office/drawing/2014/main" id="{B1835CFD-E1AB-4483-AE59-08FDEB35E774}"/>
              </a:ext>
            </a:extLst>
          </p:cNvPr>
          <p:cNvSpPr txBox="1"/>
          <p:nvPr/>
        </p:nvSpPr>
        <p:spPr>
          <a:xfrm>
            <a:off x="0" y="5291758"/>
            <a:ext cx="429134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20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P67</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68</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8" name="図 7">
            <a:extLst>
              <a:ext uri="{FF2B5EF4-FFF2-40B4-BE49-F238E27FC236}">
                <a16:creationId xmlns:a16="http://schemas.microsoft.com/office/drawing/2014/main" id="{44AAFF66-80AC-FFA8-C09E-D71E5E7A7029}"/>
              </a:ext>
            </a:extLst>
          </p:cNvPr>
          <p:cNvPicPr>
            <a:picLocks noChangeAspect="1"/>
          </p:cNvPicPr>
          <p:nvPr/>
        </p:nvPicPr>
        <p:blipFill>
          <a:blip r:embed="rId3"/>
          <a:stretch>
            <a:fillRect/>
          </a:stretch>
        </p:blipFill>
        <p:spPr>
          <a:xfrm>
            <a:off x="4551444" y="3974428"/>
            <a:ext cx="4870944" cy="2423669"/>
          </a:xfrm>
          <a:prstGeom prst="rect">
            <a:avLst/>
          </a:prstGeom>
        </p:spPr>
      </p:pic>
      <p:pic>
        <p:nvPicPr>
          <p:cNvPr id="3" name="図 2">
            <a:extLst>
              <a:ext uri="{FF2B5EF4-FFF2-40B4-BE49-F238E27FC236}">
                <a16:creationId xmlns:a16="http://schemas.microsoft.com/office/drawing/2014/main" id="{344D8EF7-FF80-D465-6865-603EB12CFFCA}"/>
              </a:ext>
            </a:extLst>
          </p:cNvPr>
          <p:cNvPicPr>
            <a:picLocks noChangeAspect="1"/>
          </p:cNvPicPr>
          <p:nvPr/>
        </p:nvPicPr>
        <p:blipFill>
          <a:blip r:embed="rId4"/>
          <a:stretch>
            <a:fillRect/>
          </a:stretch>
        </p:blipFill>
        <p:spPr>
          <a:xfrm>
            <a:off x="4520157" y="1566541"/>
            <a:ext cx="4862447" cy="2047346"/>
          </a:xfrm>
          <a:prstGeom prst="rect">
            <a:avLst/>
          </a:prstGeom>
        </p:spPr>
      </p:pic>
    </p:spTree>
    <p:extLst>
      <p:ext uri="{BB962C8B-B14F-4D97-AF65-F5344CB8AC3E}">
        <p14:creationId xmlns:p14="http://schemas.microsoft.com/office/powerpoint/2010/main" val="3984347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46360" y="342975"/>
            <a:ext cx="4810105" cy="650725"/>
          </a:xfrm>
        </p:spPr>
        <p:txBody>
          <a:bodyPr/>
          <a:lstStyle/>
          <a:p>
            <a:pPr eaLnBrk="1" hangingPunct="1"/>
            <a:r>
              <a:rPr lang="ja-JP" altLang="en-US" dirty="0"/>
              <a:t>分娩経過（主な結果）</a:t>
            </a:r>
          </a:p>
        </p:txBody>
      </p:sp>
      <p:sp>
        <p:nvSpPr>
          <p:cNvPr id="28675" name="AutoShape 3"/>
          <p:cNvSpPr>
            <a:spLocks noGrp="1" noChangeArrowheads="1"/>
          </p:cNvSpPr>
          <p:nvPr>
            <p:ph idx="1"/>
          </p:nvPr>
        </p:nvSpPr>
        <p:spPr>
          <a:xfrm>
            <a:off x="180000" y="1440000"/>
            <a:ext cx="4124134" cy="4798485"/>
          </a:xfrm>
          <a:prstGeom prst="wedgeRoundRectCallout">
            <a:avLst>
              <a:gd name="adj1" fmla="val 53994"/>
              <a:gd name="adj2" fmla="val -36031"/>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800" dirty="0">
                <a:latin typeface="+mj-ea"/>
                <a:ea typeface="+mj-ea"/>
              </a:rPr>
              <a:t>・</a:t>
            </a:r>
            <a:r>
              <a:rPr lang="ja-JP" altLang="en-US" sz="1800" u="sng" dirty="0">
                <a:latin typeface="+mj-ea"/>
                <a:ea typeface="+mj-ea"/>
              </a:rPr>
              <a:t>児娩出経路</a:t>
            </a:r>
          </a:p>
          <a:p>
            <a:pPr marL="269875" indent="-269875" eaLnBrk="1" hangingPunct="1">
              <a:lnSpc>
                <a:spcPct val="130000"/>
              </a:lnSpc>
              <a:buFontTx/>
              <a:buNone/>
            </a:pPr>
            <a:r>
              <a:rPr lang="ja-JP" altLang="en-US" sz="1800" dirty="0">
                <a:latin typeface="+mj-ea"/>
                <a:ea typeface="+mj-ea"/>
              </a:rPr>
              <a:t>・臍帯脱出の有無および関連因子</a:t>
            </a:r>
          </a:p>
          <a:p>
            <a:pPr marL="269875" indent="-269875" eaLnBrk="1" hangingPunct="1">
              <a:lnSpc>
                <a:spcPct val="130000"/>
              </a:lnSpc>
              <a:buFontTx/>
              <a:buNone/>
            </a:pPr>
            <a:r>
              <a:rPr lang="ja-JP" altLang="en-US" sz="1800" dirty="0">
                <a:latin typeface="+mj-ea"/>
                <a:ea typeface="+mj-ea"/>
              </a:rPr>
              <a:t>・分娩誘発・促進の処置の方法</a:t>
            </a:r>
          </a:p>
          <a:p>
            <a:pPr marL="217488" indent="-217488" eaLnBrk="1" hangingPunct="1">
              <a:lnSpc>
                <a:spcPct val="130000"/>
              </a:lnSpc>
              <a:buFontTx/>
              <a:buNone/>
            </a:pPr>
            <a:r>
              <a:rPr lang="ja-JP" altLang="en-US" sz="1800" dirty="0">
                <a:latin typeface="+mj-ea"/>
                <a:ea typeface="+mj-ea"/>
              </a:rPr>
              <a:t>・急速遂娩決定から児娩出までの時間</a:t>
            </a:r>
          </a:p>
          <a:p>
            <a:pPr marL="217488" indent="-217488" eaLnBrk="1" hangingPunct="1">
              <a:lnSpc>
                <a:spcPct val="130000"/>
              </a:lnSpc>
              <a:buFontTx/>
              <a:buNone/>
            </a:pPr>
            <a:r>
              <a:rPr lang="ja-JP" altLang="en-US" sz="1800" dirty="0">
                <a:latin typeface="+mj-ea"/>
                <a:ea typeface="+mj-ea"/>
              </a:rPr>
              <a:t>・吸引分娩実施の有無および総牽引回数</a:t>
            </a:r>
            <a:endParaRPr lang="en-US" altLang="ja-JP" sz="1800" dirty="0">
              <a:latin typeface="+mj-ea"/>
              <a:ea typeface="+mj-ea"/>
            </a:endParaRPr>
          </a:p>
          <a:p>
            <a:pPr marL="228600" indent="-219075" eaLnBrk="1" hangingPunct="1">
              <a:lnSpc>
                <a:spcPct val="130000"/>
              </a:lnSpc>
              <a:buFontTx/>
              <a:buNone/>
            </a:pPr>
            <a:r>
              <a:rPr lang="ja-JP" altLang="en-US" sz="1800" dirty="0">
                <a:latin typeface="+mj-ea"/>
                <a:ea typeface="+mj-ea"/>
              </a:rPr>
              <a:t>・鉗子分娩実施の有無および総牽引回数　</a:t>
            </a:r>
            <a:endParaRPr lang="en-US" altLang="ja-JP" sz="1800" dirty="0">
              <a:latin typeface="+mj-ea"/>
              <a:ea typeface="+mj-ea"/>
            </a:endParaRPr>
          </a:p>
          <a:p>
            <a:pPr marL="219075" indent="-219075" eaLnBrk="1" hangingPunct="1">
              <a:lnSpc>
                <a:spcPct val="130000"/>
              </a:lnSpc>
              <a:buFontTx/>
              <a:buNone/>
            </a:pPr>
            <a:r>
              <a:rPr lang="ja-JP" altLang="en-US" sz="1800" dirty="0">
                <a:latin typeface="+mj-ea"/>
                <a:ea typeface="+mj-ea"/>
              </a:rPr>
              <a:t>　など</a:t>
            </a:r>
          </a:p>
        </p:txBody>
      </p:sp>
      <p:sp>
        <p:nvSpPr>
          <p:cNvPr id="28731" name="Rectangle 526"/>
          <p:cNvSpPr>
            <a:spLocks noChangeArrowheads="1"/>
          </p:cNvSpPr>
          <p:nvPr/>
        </p:nvSpPr>
        <p:spPr bwMode="auto">
          <a:xfrm>
            <a:off x="4528797" y="1341562"/>
            <a:ext cx="27029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22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児娩出経路</a:t>
            </a:r>
          </a:p>
        </p:txBody>
      </p:sp>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C390D167-E455-4882-83BE-7A8EF0579017}"/>
              </a:ext>
            </a:extLst>
          </p:cNvPr>
          <p:cNvSpPr>
            <a:spLocks noChangeArrowheads="1"/>
          </p:cNvSpPr>
          <p:nvPr/>
        </p:nvSpPr>
        <p:spPr bwMode="auto">
          <a:xfrm>
            <a:off x="6229549" y="4855146"/>
            <a:ext cx="350764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69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8" name="テキスト ボックス 7">
            <a:extLst>
              <a:ext uri="{FF2B5EF4-FFF2-40B4-BE49-F238E27FC236}">
                <a16:creationId xmlns:a16="http://schemas.microsoft.com/office/drawing/2014/main" id="{970E1327-D52C-47F5-A248-3ABA4CF74637}"/>
              </a:ext>
            </a:extLst>
          </p:cNvPr>
          <p:cNvSpPr txBox="1"/>
          <p:nvPr/>
        </p:nvSpPr>
        <p:spPr>
          <a:xfrm>
            <a:off x="83061" y="6238485"/>
            <a:ext cx="420755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21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45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P69</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75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3" name="図 2">
            <a:extLst>
              <a:ext uri="{FF2B5EF4-FFF2-40B4-BE49-F238E27FC236}">
                <a16:creationId xmlns:a16="http://schemas.microsoft.com/office/drawing/2014/main" id="{405869C1-269A-D5A3-A3EC-E130BD95038F}"/>
              </a:ext>
            </a:extLst>
          </p:cNvPr>
          <p:cNvPicPr>
            <a:picLocks noChangeAspect="1"/>
          </p:cNvPicPr>
          <p:nvPr/>
        </p:nvPicPr>
        <p:blipFill>
          <a:blip r:embed="rId3"/>
          <a:stretch>
            <a:fillRect/>
          </a:stretch>
        </p:blipFill>
        <p:spPr>
          <a:xfrm>
            <a:off x="4520158" y="1813680"/>
            <a:ext cx="5012602" cy="3056274"/>
          </a:xfrm>
          <a:prstGeom prst="rect">
            <a:avLst/>
          </a:prstGeom>
        </p:spPr>
      </p:pic>
    </p:spTree>
    <p:extLst>
      <p:ext uri="{BB962C8B-B14F-4D97-AF65-F5344CB8AC3E}">
        <p14:creationId xmlns:p14="http://schemas.microsoft.com/office/powerpoint/2010/main" val="948659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857" y="342975"/>
            <a:ext cx="3425111" cy="650725"/>
          </a:xfrm>
        </p:spPr>
        <p:txBody>
          <a:bodyPr/>
          <a:lstStyle/>
          <a:p>
            <a:pPr eaLnBrk="1" hangingPunct="1"/>
            <a:r>
              <a:rPr lang="ja-JP" altLang="en-US" dirty="0"/>
              <a:t>新生児期の経過</a:t>
            </a:r>
          </a:p>
        </p:txBody>
      </p:sp>
      <p:sp>
        <p:nvSpPr>
          <p:cNvPr id="29699" name="AutoShape 3"/>
          <p:cNvSpPr>
            <a:spLocks noGrp="1" noChangeArrowheads="1"/>
          </p:cNvSpPr>
          <p:nvPr>
            <p:ph idx="1"/>
          </p:nvPr>
        </p:nvSpPr>
        <p:spPr>
          <a:xfrm>
            <a:off x="180000" y="1548000"/>
            <a:ext cx="3682181" cy="4732582"/>
          </a:xfrm>
          <a:prstGeom prst="wedgeRoundRectCallout">
            <a:avLst>
              <a:gd name="adj1" fmla="val 61296"/>
              <a:gd name="adj2" fmla="val -36952"/>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200" dirty="0">
                <a:latin typeface="+mj-ea"/>
                <a:ea typeface="+mj-ea"/>
              </a:rPr>
              <a:t>・出生体重</a:t>
            </a:r>
          </a:p>
          <a:p>
            <a:pPr marL="269875" indent="-269875" eaLnBrk="1" hangingPunct="1">
              <a:lnSpc>
                <a:spcPct val="130000"/>
              </a:lnSpc>
              <a:buFontTx/>
              <a:buNone/>
            </a:pPr>
            <a:r>
              <a:rPr lang="ja-JP" altLang="en-US" sz="2200" dirty="0">
                <a:latin typeface="+mj-ea"/>
                <a:ea typeface="+mj-ea"/>
              </a:rPr>
              <a:t>・出生時の発育状態</a:t>
            </a:r>
          </a:p>
          <a:p>
            <a:pPr marL="269875" indent="-269875" eaLnBrk="1" hangingPunct="1">
              <a:lnSpc>
                <a:spcPct val="130000"/>
              </a:lnSpc>
              <a:buFontTx/>
              <a:buNone/>
            </a:pPr>
            <a:r>
              <a:rPr lang="ja-JP" altLang="en-US" sz="2200" dirty="0">
                <a:latin typeface="+mj-ea"/>
                <a:ea typeface="+mj-ea"/>
              </a:rPr>
              <a:t>・新生児の性別</a:t>
            </a:r>
          </a:p>
          <a:p>
            <a:pPr marL="269875" indent="-269875" eaLnBrk="1" hangingPunct="1">
              <a:lnSpc>
                <a:spcPct val="130000"/>
              </a:lnSpc>
              <a:buFontTx/>
              <a:buNone/>
            </a:pPr>
            <a:r>
              <a:rPr lang="ja-JP" altLang="en-US" sz="2200" dirty="0">
                <a:latin typeface="+mj-ea"/>
                <a:ea typeface="+mj-ea"/>
              </a:rPr>
              <a:t>・</a:t>
            </a:r>
            <a:r>
              <a:rPr lang="ja-JP" altLang="en-US" sz="2200" u="sng" dirty="0">
                <a:latin typeface="+mj-ea"/>
                <a:ea typeface="+mj-ea"/>
              </a:rPr>
              <a:t>アプガースコア</a:t>
            </a:r>
          </a:p>
          <a:p>
            <a:pPr marL="269875" indent="-269875" eaLnBrk="1" hangingPunct="1">
              <a:lnSpc>
                <a:spcPct val="130000"/>
              </a:lnSpc>
              <a:buFontTx/>
              <a:buNone/>
            </a:pPr>
            <a:r>
              <a:rPr lang="ja-JP" altLang="en-US" sz="2200" dirty="0">
                <a:latin typeface="+mj-ea"/>
                <a:ea typeface="+mj-ea"/>
              </a:rPr>
              <a:t>・臍帯動脈血ガス分析</a:t>
            </a:r>
          </a:p>
          <a:p>
            <a:pPr marL="269875" indent="-269875" eaLnBrk="1" hangingPunct="1">
              <a:lnSpc>
                <a:spcPct val="130000"/>
              </a:lnSpc>
              <a:buFontTx/>
              <a:buNone/>
            </a:pPr>
            <a:r>
              <a:rPr lang="ja-JP" altLang="en-US" sz="2200" dirty="0">
                <a:latin typeface="+mj-ea"/>
                <a:ea typeface="+mj-ea"/>
              </a:rPr>
              <a:t>・新生児蘇生処置の実施の有無</a:t>
            </a:r>
          </a:p>
          <a:p>
            <a:pPr marL="269875" indent="-269875" eaLnBrk="1" hangingPunct="1">
              <a:lnSpc>
                <a:spcPct val="130000"/>
              </a:lnSpc>
              <a:buFontTx/>
              <a:buNone/>
            </a:pPr>
            <a:r>
              <a:rPr lang="ja-JP" altLang="en-US" sz="2200" dirty="0">
                <a:latin typeface="+mj-ea"/>
                <a:ea typeface="+mj-ea"/>
              </a:rPr>
              <a:t>・新生児搬送の有無</a:t>
            </a:r>
          </a:p>
          <a:p>
            <a:pPr marL="269875" indent="-269875" eaLnBrk="1" hangingPunct="1">
              <a:lnSpc>
                <a:spcPct val="130000"/>
              </a:lnSpc>
              <a:buFontTx/>
              <a:buNone/>
            </a:pPr>
            <a:r>
              <a:rPr lang="ja-JP" altLang="en-US" sz="2200" dirty="0">
                <a:latin typeface="+mj-ea"/>
                <a:ea typeface="+mj-ea"/>
              </a:rPr>
              <a:t>・新生児期の診断名</a:t>
            </a:r>
            <a:endParaRPr lang="en-US" altLang="ja-JP" sz="2200" dirty="0">
              <a:latin typeface="+mj-ea"/>
              <a:ea typeface="+mj-ea"/>
            </a:endParaRPr>
          </a:p>
        </p:txBody>
      </p:sp>
      <p:sp>
        <p:nvSpPr>
          <p:cNvPr id="29797" name="Rectangle 278"/>
          <p:cNvSpPr>
            <a:spLocks noChangeArrowheads="1"/>
          </p:cNvSpPr>
          <p:nvPr/>
        </p:nvSpPr>
        <p:spPr bwMode="auto">
          <a:xfrm>
            <a:off x="4375876" y="1197546"/>
            <a:ext cx="32159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49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アプガースコア</a:t>
            </a:r>
          </a:p>
        </p:txBody>
      </p:sp>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テキスト ボックス 6">
            <a:extLst>
              <a:ext uri="{FF2B5EF4-FFF2-40B4-BE49-F238E27FC236}">
                <a16:creationId xmlns:a16="http://schemas.microsoft.com/office/drawing/2014/main" id="{FD9F9399-229E-48FD-B9A7-7744B30B670A}"/>
              </a:ext>
            </a:extLst>
          </p:cNvPr>
          <p:cNvSpPr txBox="1"/>
          <p:nvPr/>
        </p:nvSpPr>
        <p:spPr>
          <a:xfrm>
            <a:off x="25400" y="6280582"/>
            <a:ext cx="420672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46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53</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78</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57">
            <a:extLst>
              <a:ext uri="{FF2B5EF4-FFF2-40B4-BE49-F238E27FC236}">
                <a16:creationId xmlns:a16="http://schemas.microsoft.com/office/drawing/2014/main" id="{95890145-E0EB-468E-87DF-C307988CC044}"/>
              </a:ext>
            </a:extLst>
          </p:cNvPr>
          <p:cNvSpPr>
            <a:spLocks noChangeArrowheads="1"/>
          </p:cNvSpPr>
          <p:nvPr/>
        </p:nvSpPr>
        <p:spPr bwMode="auto">
          <a:xfrm>
            <a:off x="6059461" y="6165166"/>
            <a:ext cx="37375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77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5" name="図 4">
            <a:extLst>
              <a:ext uri="{FF2B5EF4-FFF2-40B4-BE49-F238E27FC236}">
                <a16:creationId xmlns:a16="http://schemas.microsoft.com/office/drawing/2014/main" id="{05ACC611-C441-571A-DA9F-744A4B2AF9CD}"/>
              </a:ext>
            </a:extLst>
          </p:cNvPr>
          <p:cNvPicPr>
            <a:picLocks noChangeAspect="1"/>
          </p:cNvPicPr>
          <p:nvPr/>
        </p:nvPicPr>
        <p:blipFill>
          <a:blip r:embed="rId3"/>
          <a:stretch>
            <a:fillRect/>
          </a:stretch>
        </p:blipFill>
        <p:spPr>
          <a:xfrm>
            <a:off x="4375876" y="1597656"/>
            <a:ext cx="5248126" cy="4567510"/>
          </a:xfrm>
          <a:prstGeom prst="rect">
            <a:avLst/>
          </a:prstGeom>
        </p:spPr>
      </p:pic>
    </p:spTree>
    <p:extLst>
      <p:ext uri="{BB962C8B-B14F-4D97-AF65-F5344CB8AC3E}">
        <p14:creationId xmlns:p14="http://schemas.microsoft.com/office/powerpoint/2010/main" val="3617235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95547" y="340478"/>
            <a:ext cx="2040116" cy="650725"/>
          </a:xfrm>
        </p:spPr>
        <p:txBody>
          <a:bodyPr/>
          <a:lstStyle/>
          <a:p>
            <a:pPr eaLnBrk="1" hangingPunct="1"/>
            <a:r>
              <a:rPr lang="ja-JP" altLang="en-US" dirty="0"/>
              <a:t>診療体制</a:t>
            </a:r>
          </a:p>
        </p:txBody>
      </p:sp>
      <p:sp>
        <p:nvSpPr>
          <p:cNvPr id="30723" name="AutoShape 3"/>
          <p:cNvSpPr>
            <a:spLocks noGrp="1" noChangeArrowheads="1"/>
          </p:cNvSpPr>
          <p:nvPr>
            <p:ph idx="1"/>
          </p:nvPr>
        </p:nvSpPr>
        <p:spPr>
          <a:xfrm>
            <a:off x="180000" y="1548000"/>
            <a:ext cx="3980118" cy="4582082"/>
          </a:xfrm>
          <a:prstGeom prst="wedgeRoundRectCallout">
            <a:avLst>
              <a:gd name="adj1" fmla="val 54796"/>
              <a:gd name="adj2" fmla="val -34759"/>
              <a:gd name="adj3" fmla="val 16667"/>
            </a:avLst>
          </a:prstGeom>
          <a:solidFill>
            <a:srgbClr val="CCFFFF"/>
          </a:soli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・病院における診療体制</a:t>
            </a:r>
            <a:endParaRPr lang="en-US" altLang="ja-JP" sz="22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・病院および診療所における院内助産（所）の有無</a:t>
            </a:r>
            <a:endParaRPr lang="en-US" altLang="ja-JP" sz="22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・診療所および助産所における産科オープンシステム登録の有無</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a:t>
            </a:r>
            <a:r>
              <a:rPr lang="ja-JP" altLang="en-US" sz="22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30725" name="Rectangle 50"/>
          <p:cNvSpPr>
            <a:spLocks noChangeArrowheads="1"/>
          </p:cNvSpPr>
          <p:nvPr/>
        </p:nvSpPr>
        <p:spPr bwMode="auto">
          <a:xfrm>
            <a:off x="4455849" y="1229474"/>
            <a:ext cx="3025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4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Arial" panose="020B0604020202020204" pitchFamily="34" charset="0"/>
                <a:ea typeface="HG丸ｺﾞｼｯｸM-PRO" panose="020F0600000000000000" pitchFamily="50" charset="-128"/>
                <a:cs typeface="+mn-cs"/>
              </a:rPr>
              <a:t>職種</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HG丸ｺﾞｼｯｸM-PRO" panose="020F0600000000000000" pitchFamily="50" charset="-128"/>
                <a:cs typeface="+mn-cs"/>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HG丸ｺﾞｼｯｸM-PRO" panose="020F0600000000000000" pitchFamily="50" charset="-128"/>
                <a:cs typeface="+mn-cs"/>
              </a:rPr>
              <a:t>職種</a:t>
            </a:r>
          </a:p>
        </p:txBody>
      </p:sp>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テキスト ボックス 10">
            <a:extLst>
              <a:ext uri="{FF2B5EF4-FFF2-40B4-BE49-F238E27FC236}">
                <a16:creationId xmlns:a16="http://schemas.microsoft.com/office/drawing/2014/main" id="{FA6E5EB9-31A9-42B0-8D50-40DBBCFEAC9F}"/>
              </a:ext>
            </a:extLst>
          </p:cNvPr>
          <p:cNvSpPr txBox="1"/>
          <p:nvPr/>
        </p:nvSpPr>
        <p:spPr>
          <a:xfrm>
            <a:off x="164470" y="6162259"/>
            <a:ext cx="389551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Ⅱ</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P79</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a:solidFill>
                  <a:srgbClr val="000000"/>
                </a:solidFill>
                <a:latin typeface="HG丸ｺﾞｼｯｸM-PRO"/>
                <a:ea typeface="HG丸ｺﾞｼｯｸM-PRO"/>
              </a:rPr>
              <a:t>80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3" name="図 2">
            <a:extLst>
              <a:ext uri="{FF2B5EF4-FFF2-40B4-BE49-F238E27FC236}">
                <a16:creationId xmlns:a16="http://schemas.microsoft.com/office/drawing/2014/main" id="{1C7FF527-F4B5-D5EB-E7FC-3C16A10FF07C}"/>
              </a:ext>
            </a:extLst>
          </p:cNvPr>
          <p:cNvPicPr>
            <a:picLocks noChangeAspect="1"/>
          </p:cNvPicPr>
          <p:nvPr/>
        </p:nvPicPr>
        <p:blipFill>
          <a:blip r:embed="rId3"/>
          <a:stretch>
            <a:fillRect/>
          </a:stretch>
        </p:blipFill>
        <p:spPr>
          <a:xfrm>
            <a:off x="4508078" y="1629594"/>
            <a:ext cx="4908624" cy="2592288"/>
          </a:xfrm>
          <a:prstGeom prst="rect">
            <a:avLst/>
          </a:prstGeom>
        </p:spPr>
      </p:pic>
    </p:spTree>
    <p:extLst>
      <p:ext uri="{BB962C8B-B14F-4D97-AF65-F5344CB8AC3E}">
        <p14:creationId xmlns:p14="http://schemas.microsoft.com/office/powerpoint/2010/main" val="20714818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360000" y="1126800"/>
            <a:ext cx="9000000" cy="5616624"/>
          </a:xfrm>
          <a:prstGeom prst="roundRect">
            <a:avLst>
              <a:gd name="adj" fmla="val 5333"/>
            </a:avLst>
          </a:prstGeom>
          <a:solidFill>
            <a:srgbClr val="CCFFFF"/>
          </a:solidFill>
          <a:ln w="9525" algn="ctr">
            <a:solidFill>
              <a:schemeClr val="tx1"/>
            </a:solidFill>
            <a:round/>
            <a:headEnd/>
            <a:tailEnd/>
          </a:ln>
          <a:effec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616420" y="1106015"/>
            <a:ext cx="8584258"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Ⅲ</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 </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原因分析報告書において脳性麻痺発症の主たる原因として記載された病態</a:t>
            </a:r>
            <a:r>
              <a:rPr kumimoji="1" lang="ja-JP" altLang="en-US"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注</a:t>
            </a:r>
            <a:r>
              <a:rPr kumimoji="1" lang="en-US" altLang="ja-JP"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1</a:t>
            </a:r>
            <a:r>
              <a:rPr kumimoji="1" lang="ja-JP" altLang="en-US"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2</a:t>
            </a:r>
            <a:r>
              <a:rPr kumimoji="1" lang="ja-JP" altLang="en-US" sz="1600" b="0" i="0" u="none" strike="noStrike" kern="1200" cap="none" spc="0" normalizeH="0" baseline="3000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461759" y="342975"/>
            <a:ext cx="7580094" cy="650725"/>
          </a:xfrm>
        </p:spPr>
        <p:txBody>
          <a:bodyPr/>
          <a:lstStyle/>
          <a:p>
            <a:r>
              <a:rPr lang="ja-JP" altLang="en-US" dirty="0"/>
              <a:t>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6968430" y="6356476"/>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endPar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lang="en-US" altLang="ja-JP" sz="900" dirty="0">
                <a:solidFill>
                  <a:srgbClr val="000000"/>
                </a:solidFill>
                <a:latin typeface="HG丸ｺﾞｼｯｸM-PRO"/>
                <a:ea typeface="HG丸ｺﾞｼｯｸM-PRO"/>
              </a:rPr>
              <a:t>81</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pic>
        <p:nvPicPr>
          <p:cNvPr id="9" name="図 8">
            <a:extLst>
              <a:ext uri="{FF2B5EF4-FFF2-40B4-BE49-F238E27FC236}">
                <a16:creationId xmlns:a16="http://schemas.microsoft.com/office/drawing/2014/main" id="{B3B70654-C45E-D311-E4B0-BC452B275B2E}"/>
              </a:ext>
            </a:extLst>
          </p:cNvPr>
          <p:cNvPicPr>
            <a:picLocks noChangeAspect="1"/>
          </p:cNvPicPr>
          <p:nvPr/>
        </p:nvPicPr>
        <p:blipFill>
          <a:blip r:embed="rId3"/>
          <a:stretch>
            <a:fillRect/>
          </a:stretch>
        </p:blipFill>
        <p:spPr>
          <a:xfrm>
            <a:off x="1158160" y="1446662"/>
            <a:ext cx="5882278" cy="5266638"/>
          </a:xfrm>
          <a:prstGeom prst="rect">
            <a:avLst/>
          </a:prstGeom>
          <a:solidFill>
            <a:schemeClr val="bg1"/>
          </a:solidFill>
        </p:spPr>
      </p:pic>
    </p:spTree>
    <p:extLst>
      <p:ext uri="{BB962C8B-B14F-4D97-AF65-F5344CB8AC3E}">
        <p14:creationId xmlns:p14="http://schemas.microsoft.com/office/powerpoint/2010/main" val="4103341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9429" y="2554352"/>
            <a:ext cx="9577063" cy="1752600"/>
          </a:xfrm>
        </p:spPr>
        <p:txBody>
          <a:bodyPr anchor="ctr"/>
          <a:lstStyle/>
          <a:p>
            <a:pPr marL="0" indent="0" algn="ctr" eaLnBrk="1" hangingPunct="1">
              <a:lnSpc>
                <a:spcPct val="90000"/>
              </a:lnSpc>
              <a:buFontTx/>
              <a:buNone/>
            </a:pPr>
            <a:r>
              <a:rPr lang="ja-JP" altLang="en-US" sz="5400" dirty="0">
                <a:latin typeface="+mj-ea"/>
                <a:ea typeface="+mj-ea"/>
              </a:rPr>
              <a:t>関係学会・団体等の動き</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B95DF1C4-1490-4468-AA77-8BB24DBDE95D}"/>
              </a:ext>
            </a:extLst>
          </p:cNvPr>
          <p:cNvSpPr txBox="1">
            <a:spLocks noChangeArrowheads="1"/>
          </p:cNvSpPr>
          <p:nvPr/>
        </p:nvSpPr>
        <p:spPr bwMode="auto">
          <a:xfrm>
            <a:off x="2071886" y="5103646"/>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86</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87</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dirty="0"/>
              <a:t>関係学会・団体等の動き①</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9940" name="AutoShape 3"/>
          <p:cNvSpPr>
            <a:spLocks noChangeArrowheads="1"/>
          </p:cNvSpPr>
          <p:nvPr/>
        </p:nvSpPr>
        <p:spPr bwMode="auto">
          <a:xfrm>
            <a:off x="362206" y="1178455"/>
            <a:ext cx="9180000" cy="4339572"/>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日本産科婦人科学会学術講演会では、医会と学会の共同企画である「後遺症なき母児の周産期管理を目指して」と「脳性麻痺の発症に関連する産科的因子について」の２つのプログラムで、脳性麻痺発症の原因や本制度の開示資料を用いた研究結果などが取り上げられた。また、医療安全講習会である「医療安全について再考する　最近の事案から」の講演においても、本制度創設の経緯や再発防止</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に関する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報告書について取り上げられた。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14400" rtl="0" eaLnBrk="1" fontAlgn="base" latinLnBrk="0" hangingPunct="1">
              <a:lnSpc>
                <a:spcPct val="120000"/>
              </a:lnSpc>
              <a:spcBef>
                <a:spcPct val="0"/>
              </a:spcBef>
              <a:spcAft>
                <a:spcPct val="0"/>
              </a:spcAft>
              <a:buClrTx/>
              <a:buSzTx/>
              <a:buFont typeface="HG丸ｺﾞｼｯｸM-PRO" panose="020F0600000000000000" pitchFamily="50" charset="-128"/>
              <a:buChar char="○"/>
              <a:tabLst/>
              <a:defRPr/>
            </a:pP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月には、日本産科婦人科学会、日本産婦人科医会が合同で編纂を行った「産婦人科診療ガイドライン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」が発刊され、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項目において再発防止に関する報告書が引用された。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60731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dirty="0"/>
              <a:t>関係学会・団体等の動き②</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9940" name="AutoShape 3"/>
          <p:cNvSpPr>
            <a:spLocks noChangeArrowheads="1"/>
          </p:cNvSpPr>
          <p:nvPr/>
        </p:nvSpPr>
        <p:spPr bwMode="auto">
          <a:xfrm>
            <a:off x="362206" y="1197546"/>
            <a:ext cx="9180000" cy="5543354"/>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1" hangingPunct="1">
              <a:lnSpc>
                <a:spcPct val="120000"/>
              </a:lnSpc>
              <a:spcBef>
                <a:spcPct val="0"/>
              </a:spcBef>
              <a:spcAft>
                <a:spcPct val="0"/>
              </a:spcAft>
              <a:buClrTx/>
              <a:buSzTx/>
              <a:buFont typeface="HG丸ｺﾞｼｯｸM-PRO" panose="020F0600000000000000" pitchFamily="50" charset="-128"/>
              <a:buChar char="○"/>
              <a:tabLst/>
              <a:defRPr/>
            </a:pP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月、子宮収縮薬を販売する製薬会社</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社から、医療従事者に対し、同薬使用時には必要性および危険性の十分な説明と同意取得を行うよう、また分娩監視装置を用いた連続的なモニタリングの実施と異常が認められた場合は適切な処置を実施するよう、「適正使用に関するお願い」の文書が改めて発出され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14400" rtl="0" eaLnBrk="1" fontAlgn="base" latinLnBrk="1"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文書には、第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回再発防止に関する報告書の「第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章　産科医療の質の向上への取組みの動向」および「第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章　テーマに沿った分析」よりデータが引用され、同薬使用時には投与量・増量法等に留意するよう記載された。詳細は各製薬会社のホームページおよび医薬品医療機器総合機構（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PMDA</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）のホームページに掲載されている。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14400" rtl="0" eaLnBrk="1" fontAlgn="base" latinLnBrk="1" hangingPunct="1">
              <a:lnSpc>
                <a:spcPct val="120000"/>
              </a:lnSpc>
              <a:spcBef>
                <a:spcPct val="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なお、文書では説明用資材として、「出産されるお母さん、ご家族の方へ」が案内されている。</a:t>
            </a:r>
          </a:p>
        </p:txBody>
      </p:sp>
    </p:spTree>
    <p:extLst>
      <p:ext uri="{BB962C8B-B14F-4D97-AF65-F5344CB8AC3E}">
        <p14:creationId xmlns:p14="http://schemas.microsoft.com/office/powerpoint/2010/main" val="318478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99434" y="2553494"/>
            <a:ext cx="9158288" cy="1752600"/>
          </a:xfrm>
        </p:spPr>
        <p:txBody>
          <a:bodyPr anchor="ctr"/>
          <a:lstStyle/>
          <a:p>
            <a:pPr marL="0" indent="0" algn="ctr" eaLnBrk="1" hangingPunct="1">
              <a:lnSpc>
                <a:spcPct val="90000"/>
              </a:lnSpc>
              <a:buFontTx/>
              <a:buNone/>
            </a:pPr>
            <a:r>
              <a:rPr lang="ja-JP" altLang="en-US" sz="5400" dirty="0">
                <a:latin typeface="+mj-ea"/>
                <a:ea typeface="+mj-ea"/>
              </a:rPr>
              <a:t>第</a:t>
            </a:r>
            <a:r>
              <a:rPr lang="en-US" altLang="ja-JP" sz="5400" dirty="0">
                <a:latin typeface="+mj-ea"/>
                <a:ea typeface="+mj-ea"/>
              </a:rPr>
              <a:t>2</a:t>
            </a:r>
            <a:r>
              <a:rPr lang="ja-JP" altLang="en-US" sz="5400" dirty="0">
                <a:latin typeface="+mj-ea"/>
                <a:ea typeface="+mj-ea"/>
              </a:rPr>
              <a:t>章</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再 発 防 止</a:t>
            </a:r>
          </a:p>
        </p:txBody>
      </p:sp>
      <p:sp>
        <p:nvSpPr>
          <p:cNvPr id="4" name="Rectangle 2">
            <a:extLst>
              <a:ext uri="{FF2B5EF4-FFF2-40B4-BE49-F238E27FC236}">
                <a16:creationId xmlns:a16="http://schemas.microsoft.com/office/drawing/2014/main" id="{066D062E-0333-46C2-A6BE-BE263880D899}"/>
              </a:ext>
            </a:extLst>
          </p:cNvPr>
          <p:cNvSpPr txBox="1">
            <a:spLocks noChangeArrowheads="1"/>
          </p:cNvSpPr>
          <p:nvPr/>
        </p:nvSpPr>
        <p:spPr bwMode="auto">
          <a:xfrm>
            <a:off x="4160118" y="5106832"/>
            <a:ext cx="5385636"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None/>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ページより</a:t>
            </a:r>
          </a:p>
        </p:txBody>
      </p:sp>
    </p:spTree>
    <p:extLst>
      <p:ext uri="{BB962C8B-B14F-4D97-AF65-F5344CB8AC3E}">
        <p14:creationId xmlns:p14="http://schemas.microsoft.com/office/powerpoint/2010/main" val="417626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50000"/>
              </a:spcBef>
              <a:spcAft>
                <a:spcPct val="0"/>
              </a:spcAft>
              <a:buClrTx/>
              <a:buSzTx/>
              <a:buFontTx/>
              <a:buNone/>
              <a:tabLst/>
              <a:defRPr/>
            </a:pPr>
            <a:endParaRPr kumimoji="1" lang="ja-JP" altLang="ja-JP" sz="31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79413" marR="0" lvl="0" indent="-379413" algn="l" defTabSz="957263" rtl="0" eaLnBrk="1" fontAlgn="base" latinLnBrk="0" hangingPunct="1">
              <a:lnSpc>
                <a:spcPct val="10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１．原因分析された個々の事例情報を体系的に整理・蓄積</a:t>
            </a:r>
          </a:p>
          <a:p>
            <a:pPr marL="379413" marR="0" lvl="0" indent="-379413" algn="l" defTabSz="957263" rtl="0" eaLnBrk="1" fontAlgn="base" latinLnBrk="0" hangingPunct="1">
              <a:lnSpc>
                <a:spcPct val="10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・同じような事例の再発防止</a:t>
            </a:r>
            <a:endParaRPr kumimoji="1" lang="en-US" altLang="ja-JP"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・産科医療の質の向上</a:t>
            </a:r>
          </a:p>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solidFill>
            <a:srgbClr val="E5FFE5"/>
          </a:soli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0" lang="ja-JP" altLang="ja-JP" sz="19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en-US" altLang="ja-JP"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 再発防止に関する報告書</a:t>
            </a:r>
          </a:p>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○再発防止委員会からの提言</a:t>
            </a:r>
          </a:p>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○関係団体や行政機関との連携・協力</a:t>
            </a:r>
          </a:p>
        </p:txBody>
      </p:sp>
      <p:sp>
        <p:nvSpPr>
          <p:cNvPr id="4" name="タイトル 3">
            <a:extLst>
              <a:ext uri="{FF2B5EF4-FFF2-40B4-BE49-F238E27FC236}">
                <a16:creationId xmlns:a16="http://schemas.microsoft.com/office/drawing/2014/main" id="{81A4D4A7-9F9E-4AC8-84AF-C44EC4E0CB8D}"/>
              </a:ext>
            </a:extLst>
          </p:cNvPr>
          <p:cNvSpPr>
            <a:spLocks noGrp="1"/>
          </p:cNvSpPr>
          <p:nvPr>
            <p:ph type="title"/>
          </p:nvPr>
        </p:nvSpPr>
        <p:spPr>
          <a:xfrm>
            <a:off x="3008025" y="342975"/>
            <a:ext cx="3886776" cy="650725"/>
          </a:xfrm>
        </p:spPr>
        <p:txBody>
          <a:bodyPr/>
          <a:lstStyle/>
          <a:p>
            <a:r>
              <a:rPr lang="ja-JP" altLang="en-US" dirty="0"/>
              <a:t>再発防止について</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184128601"/>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01F234B07CE6341AAFC377739E1ADBC" ma:contentTypeVersion="8" ma:contentTypeDescription="新しいドキュメントを作成します。" ma:contentTypeScope="" ma:versionID="6525243e6568efda849bf8b5b014495d">
  <xsd:schema xmlns:xsd="http://www.w3.org/2001/XMLSchema" xmlns:xs="http://www.w3.org/2001/XMLSchema" xmlns:p="http://schemas.microsoft.com/office/2006/metadata/properties" xmlns:ns3="11f3b970-84bc-4576-9a65-949aa5705c64" targetNamespace="http://schemas.microsoft.com/office/2006/metadata/properties" ma:root="true" ma:fieldsID="949d435fa45e5068475f2b0cfb7cf7d0" ns3:_="">
    <xsd:import namespace="11f3b970-84bc-4576-9a65-949aa5705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3b970-84bc-4576-9a65-949aa570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199524-8D08-452D-B8F3-C380E94A3FCC}">
  <ds:schemaRefs>
    <ds:schemaRef ds:uri="http://schemas.microsoft.com/sharepoint/v3/contenttype/forms"/>
  </ds:schemaRefs>
</ds:datastoreItem>
</file>

<file path=customXml/itemProps2.xml><?xml version="1.0" encoding="utf-8"?>
<ds:datastoreItem xmlns:ds="http://schemas.openxmlformats.org/officeDocument/2006/customXml" ds:itemID="{5EB5683E-F84C-4426-8E8F-5ED20130C6F4}">
  <ds:schemaRefs>
    <ds:schemaRef ds:uri="http://purl.org/dc/elements/1.1/"/>
    <ds:schemaRef ds:uri="http://schemas.microsoft.com/office/2006/metadata/properties"/>
    <ds:schemaRef ds:uri="11f3b970-84bc-4576-9a65-949aa5705c6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08CCE03-765B-4EDF-9C9A-B76F109D8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3b970-84bc-4576-9a65-949aa5705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25998</TotalTime>
  <Words>9008</Words>
  <Application>Microsoft Office PowerPoint</Application>
  <PresentationFormat>ユーザー設定</PresentationFormat>
  <Paragraphs>775</Paragraphs>
  <Slides>78</Slides>
  <Notes>74</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78</vt:i4>
      </vt:variant>
    </vt:vector>
  </HeadingPairs>
  <TitlesOfParts>
    <vt:vector size="94" baseType="lpstr">
      <vt:lpstr>HGS創英角ｺﾞｼｯｸUB</vt:lpstr>
      <vt:lpstr>HG丸ｺﾞｼｯｸM-PRO</vt:lpstr>
      <vt:lpstr>ＭＳ Ｐゴシック</vt:lpstr>
      <vt:lpstr>ＭＳ ゴシック</vt:lpstr>
      <vt:lpstr>ＭＳ 明朝</vt:lpstr>
      <vt:lpstr>UDShinGoPr6N-Medium</vt:lpstr>
      <vt:lpstr>游ゴシック</vt:lpstr>
      <vt:lpstr>游ゴシック Light</vt:lpstr>
      <vt:lpstr>游明朝</vt:lpstr>
      <vt:lpstr>Arial</vt:lpstr>
      <vt:lpstr>Wingdings</vt:lpstr>
      <vt:lpstr>1_Capsules</vt:lpstr>
      <vt:lpstr>1_デザインの設定</vt:lpstr>
      <vt:lpstr>標準デザイン</vt:lpstr>
      <vt:lpstr>1_標準デザイン</vt:lpstr>
      <vt:lpstr>2_Capsules</vt:lpstr>
      <vt:lpstr>第14回　産科医療補償制度 再発防止に関する報告書について</vt:lpstr>
      <vt:lpstr>PowerPoint プレゼンテーション</vt:lpstr>
      <vt:lpstr>PowerPoint プレゼンテーション</vt:lpstr>
      <vt:lpstr>PowerPoint プレゼンテーション</vt:lpstr>
      <vt:lpstr>PowerPoint プレゼンテーション</vt:lpstr>
      <vt:lpstr>産科医療補償制度の目的</vt:lpstr>
      <vt:lpstr>PowerPoint プレゼンテーション</vt:lpstr>
      <vt:lpstr>PowerPoint プレゼンテーション</vt:lpstr>
      <vt:lpstr>再発防止について</vt:lpstr>
      <vt:lpstr>再発防止に関する分析の流れ</vt:lpstr>
      <vt:lpstr>再発防止委員会　委員</vt:lpstr>
      <vt:lpstr>再発防止に関する報告書 ―産科医療の質の向上に向けて―</vt:lpstr>
      <vt:lpstr>分析の対象</vt:lpstr>
      <vt:lpstr>分析の方法</vt:lpstr>
      <vt:lpstr>分析にあたって</vt:lpstr>
      <vt:lpstr>再発防止に関する分析と基本統計</vt:lpstr>
      <vt:lpstr>PowerPoint プレゼンテーション</vt:lpstr>
      <vt:lpstr>はじめに</vt:lpstr>
      <vt:lpstr>テーマに沿った分析について</vt:lpstr>
      <vt:lpstr>テーマに沿った分析の視点</vt:lpstr>
      <vt:lpstr>これまでに取り上げた分析テーマ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今後のテーマに沿った分析①</vt:lpstr>
      <vt:lpstr>今後のテーマに沿った分析②</vt:lpstr>
      <vt:lpstr>第14回産科医療補償制度再発防止に関する報告書　別冊　 脳性麻痺事例の胎児心拍数陣痛図紹介集―判読と対応を振り返る―①</vt:lpstr>
      <vt:lpstr>第14回産科医療補償制度再発防止に関する報告書　別冊　 脳性麻痺事例の胎児心拍数陣痛図紹介集―判読と対応を振り返る―②</vt:lpstr>
      <vt:lpstr>第14回産科医療補償制度再発防止に関する報告書　別冊　 脳性麻痺事例の胎児心拍数陣痛図紹介集―判読と対応を振り返る―③</vt:lpstr>
      <vt:lpstr>第14回産科医療補償制度再発防止に関する報告書　別冊　 脳性麻痺事例の胎児心拍数陣痛図紹介集―判読と対応を振り返る―④</vt:lpstr>
      <vt:lpstr>PowerPoint プレゼンテーション</vt:lpstr>
      <vt:lpstr>はじめに</vt:lpstr>
      <vt:lpstr>集計対象</vt:lpstr>
      <vt:lpstr>集計方法①</vt:lpstr>
      <vt:lpstr>集計方法②</vt:lpstr>
      <vt:lpstr>結果</vt:lpstr>
      <vt:lpstr>子宮収縮薬について①</vt:lpstr>
      <vt:lpstr>子宮収縮薬について②</vt:lpstr>
      <vt:lpstr>子宮収縮薬について③</vt:lpstr>
      <vt:lpstr>子宮収縮薬について④</vt:lpstr>
      <vt:lpstr>子宮収縮薬について⑤</vt:lpstr>
      <vt:lpstr>新生児蘇生について①</vt:lpstr>
      <vt:lpstr>新生児蘇生について②</vt:lpstr>
      <vt:lpstr>新生児蘇生について③</vt:lpstr>
      <vt:lpstr>吸引分娩について①</vt:lpstr>
      <vt:lpstr>吸引分娩について②</vt:lpstr>
      <vt:lpstr>吸引分娩について③</vt:lpstr>
      <vt:lpstr>胎児心拍数聴取について①</vt:lpstr>
      <vt:lpstr>胎児心拍数聴取について②</vt:lpstr>
      <vt:lpstr>胎児心拍数聴取について③</vt:lpstr>
      <vt:lpstr>診療録等の記載について①</vt:lpstr>
      <vt:lpstr>診療録等の記載について②</vt:lpstr>
      <vt:lpstr>診療録等の記載について③</vt:lpstr>
      <vt:lpstr>PowerPoint プレゼンテーション</vt:lpstr>
      <vt:lpstr>集計対象</vt:lpstr>
      <vt:lpstr>分娩の状況</vt:lpstr>
      <vt:lpstr>妊産婦等に関する基本情報</vt:lpstr>
      <vt:lpstr>妊娠経過</vt:lpstr>
      <vt:lpstr>分娩経過（主な結果）</vt:lpstr>
      <vt:lpstr>新生児期の経過</vt:lpstr>
      <vt:lpstr>診療体制</vt:lpstr>
      <vt:lpstr>脳性麻痺発症の主たる原因について</vt:lpstr>
      <vt:lpstr>PowerPoint プレゼンテーション</vt:lpstr>
      <vt:lpstr>関係学会・団体等の動き①</vt:lpstr>
      <vt:lpstr>関係学会・団体等の動き②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佐々木 結希</cp:lastModifiedBy>
  <cp:revision>1886</cp:revision>
  <cp:lastPrinted>2023-06-05T03:18:16Z</cp:lastPrinted>
  <dcterms:created xsi:type="dcterms:W3CDTF">2008-08-26T02:42:31Z</dcterms:created>
  <dcterms:modified xsi:type="dcterms:W3CDTF">2024-08-22T06:46:27Z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0x010100A01F234B07CE6341AAFC377739E1ADBC</vt:lpwstr>
  </property>
</Properties>
</file>